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55"/>
  </p:notesMasterIdLst>
  <p:handoutMasterIdLst>
    <p:handoutMasterId r:id="rId56"/>
  </p:handoutMasterIdLst>
  <p:sldIdLst>
    <p:sldId id="351" r:id="rId4"/>
    <p:sldId id="542" r:id="rId5"/>
    <p:sldId id="642" r:id="rId6"/>
    <p:sldId id="529" r:id="rId7"/>
    <p:sldId id="533" r:id="rId8"/>
    <p:sldId id="640" r:id="rId9"/>
    <p:sldId id="636" r:id="rId10"/>
    <p:sldId id="567" r:id="rId11"/>
    <p:sldId id="568" r:id="rId12"/>
    <p:sldId id="569" r:id="rId13"/>
    <p:sldId id="573" r:id="rId14"/>
    <p:sldId id="574" r:id="rId15"/>
    <p:sldId id="637" r:id="rId16"/>
    <p:sldId id="593" r:id="rId17"/>
    <p:sldId id="594" r:id="rId18"/>
    <p:sldId id="648" r:id="rId19"/>
    <p:sldId id="638" r:id="rId20"/>
    <p:sldId id="598" r:id="rId21"/>
    <p:sldId id="599" r:id="rId22"/>
    <p:sldId id="600" r:id="rId23"/>
    <p:sldId id="641" r:id="rId24"/>
    <p:sldId id="584" r:id="rId25"/>
    <p:sldId id="585" r:id="rId26"/>
    <p:sldId id="643" r:id="rId27"/>
    <p:sldId id="586" r:id="rId28"/>
    <p:sldId id="504" r:id="rId29"/>
    <p:sldId id="605" r:id="rId30"/>
    <p:sldId id="507" r:id="rId31"/>
    <p:sldId id="611" r:id="rId32"/>
    <p:sldId id="612" r:id="rId33"/>
    <p:sldId id="613" r:id="rId34"/>
    <p:sldId id="614" r:id="rId35"/>
    <p:sldId id="618" r:id="rId36"/>
    <p:sldId id="619" r:id="rId37"/>
    <p:sldId id="620" r:id="rId38"/>
    <p:sldId id="625" r:id="rId39"/>
    <p:sldId id="626" r:id="rId40"/>
    <p:sldId id="633" r:id="rId41"/>
    <p:sldId id="634" r:id="rId42"/>
    <p:sldId id="649" r:id="rId43"/>
    <p:sldId id="650" r:id="rId44"/>
    <p:sldId id="651" r:id="rId45"/>
    <p:sldId id="652" r:id="rId46"/>
    <p:sldId id="653" r:id="rId47"/>
    <p:sldId id="654" r:id="rId48"/>
    <p:sldId id="655" r:id="rId49"/>
    <p:sldId id="656" r:id="rId50"/>
    <p:sldId id="657" r:id="rId51"/>
    <p:sldId id="658" r:id="rId52"/>
    <p:sldId id="659" r:id="rId53"/>
    <p:sldId id="661" r:id="rId54"/>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6797" autoAdjust="0"/>
  </p:normalViewPr>
  <p:slideViewPr>
    <p:cSldViewPr>
      <p:cViewPr varScale="1">
        <p:scale>
          <a:sx n="69" d="100"/>
          <a:sy n="69" d="100"/>
        </p:scale>
        <p:origin x="141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180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1B1489-B5D1-4B75-ABB6-15713155161B}"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2D8DFA2E-1CB8-4861-80C3-6858FACB1896}">
      <dgm:prSet phldrT="[Text]"/>
      <dgm:spPr/>
      <dgm:t>
        <a:bodyPr/>
        <a:lstStyle/>
        <a:p>
          <a:r>
            <a:rPr lang="en-US" dirty="0" smtClean="0"/>
            <a:t>Planning </a:t>
          </a:r>
          <a:endParaRPr lang="en-US" dirty="0"/>
        </a:p>
      </dgm:t>
    </dgm:pt>
    <dgm:pt modelId="{AE075B05-9869-4592-BF95-C35FC0F2E317}" type="parTrans" cxnId="{7525C559-58ED-4083-B350-518C8B097817}">
      <dgm:prSet/>
      <dgm:spPr/>
      <dgm:t>
        <a:bodyPr/>
        <a:lstStyle/>
        <a:p>
          <a:endParaRPr lang="en-US"/>
        </a:p>
      </dgm:t>
    </dgm:pt>
    <dgm:pt modelId="{12D19C02-40D4-4411-8A4F-2661D2AB9CFA}" type="sibTrans" cxnId="{7525C559-58ED-4083-B350-518C8B097817}">
      <dgm:prSet/>
      <dgm:spPr/>
      <dgm:t>
        <a:bodyPr/>
        <a:lstStyle/>
        <a:p>
          <a:endParaRPr lang="en-US"/>
        </a:p>
      </dgm:t>
    </dgm:pt>
    <dgm:pt modelId="{C2F2407D-5CD5-4F94-9E76-2784794801D0}">
      <dgm:prSet phldrT="[Text]"/>
      <dgm:spPr/>
      <dgm:t>
        <a:bodyPr/>
        <a:lstStyle/>
        <a:p>
          <a:r>
            <a:rPr lang="en-US" dirty="0" smtClean="0"/>
            <a:t>Organizing </a:t>
          </a:r>
          <a:endParaRPr lang="en-US" dirty="0"/>
        </a:p>
      </dgm:t>
    </dgm:pt>
    <dgm:pt modelId="{34C224D4-3E65-4544-B50B-700E02CB4DF9}" type="parTrans" cxnId="{D33B4B39-461A-4FF4-83FB-56D47C0A0525}">
      <dgm:prSet/>
      <dgm:spPr/>
      <dgm:t>
        <a:bodyPr/>
        <a:lstStyle/>
        <a:p>
          <a:endParaRPr lang="en-US"/>
        </a:p>
      </dgm:t>
    </dgm:pt>
    <dgm:pt modelId="{1D464E12-4C35-4F3D-B0B6-0641A959480A}" type="sibTrans" cxnId="{D33B4B39-461A-4FF4-83FB-56D47C0A0525}">
      <dgm:prSet/>
      <dgm:spPr/>
      <dgm:t>
        <a:bodyPr/>
        <a:lstStyle/>
        <a:p>
          <a:endParaRPr lang="en-US"/>
        </a:p>
      </dgm:t>
    </dgm:pt>
    <dgm:pt modelId="{CF6BE9AB-4566-4F88-9BAB-CD78879EEF3A}">
      <dgm:prSet phldrT="[Text]"/>
      <dgm:spPr/>
      <dgm:t>
        <a:bodyPr/>
        <a:lstStyle/>
        <a:p>
          <a:r>
            <a:rPr lang="en-US" dirty="0" smtClean="0"/>
            <a:t>Leading </a:t>
          </a:r>
          <a:endParaRPr lang="en-US" dirty="0"/>
        </a:p>
      </dgm:t>
    </dgm:pt>
    <dgm:pt modelId="{E15586A5-5068-4FDD-98FC-53FEC555A6CB}" type="parTrans" cxnId="{8549540E-9F83-43BF-B4A0-E3F3DA776B3F}">
      <dgm:prSet/>
      <dgm:spPr/>
      <dgm:t>
        <a:bodyPr/>
        <a:lstStyle/>
        <a:p>
          <a:endParaRPr lang="en-US"/>
        </a:p>
      </dgm:t>
    </dgm:pt>
    <dgm:pt modelId="{374BD4D2-82A3-4E37-A8E0-CFF6418E143E}" type="sibTrans" cxnId="{8549540E-9F83-43BF-B4A0-E3F3DA776B3F}">
      <dgm:prSet/>
      <dgm:spPr/>
      <dgm:t>
        <a:bodyPr/>
        <a:lstStyle/>
        <a:p>
          <a:endParaRPr lang="en-US"/>
        </a:p>
      </dgm:t>
    </dgm:pt>
    <dgm:pt modelId="{53BEBD9C-4B84-4705-9145-97D598B1DDB9}">
      <dgm:prSet phldrT="[Text]"/>
      <dgm:spPr/>
      <dgm:t>
        <a:bodyPr/>
        <a:lstStyle/>
        <a:p>
          <a:r>
            <a:rPr lang="en-US" dirty="0" smtClean="0"/>
            <a:t>Controlling </a:t>
          </a:r>
          <a:endParaRPr lang="en-US" dirty="0"/>
        </a:p>
      </dgm:t>
    </dgm:pt>
    <dgm:pt modelId="{3B04B912-5972-4161-ACFE-2EC5F59033A7}" type="parTrans" cxnId="{59103701-45D9-4D81-BA8D-07BB1B294781}">
      <dgm:prSet/>
      <dgm:spPr/>
      <dgm:t>
        <a:bodyPr/>
        <a:lstStyle/>
        <a:p>
          <a:endParaRPr lang="en-US"/>
        </a:p>
      </dgm:t>
    </dgm:pt>
    <dgm:pt modelId="{270F4D83-62A9-4801-AA6C-0683EEE5515C}" type="sibTrans" cxnId="{59103701-45D9-4D81-BA8D-07BB1B294781}">
      <dgm:prSet/>
      <dgm:spPr/>
      <dgm:t>
        <a:bodyPr/>
        <a:lstStyle/>
        <a:p>
          <a:endParaRPr lang="en-US"/>
        </a:p>
      </dgm:t>
    </dgm:pt>
    <dgm:pt modelId="{F29E760C-EBB3-4D4D-B8A3-90D0C758994D}">
      <dgm:prSet phldrT="[Text]"/>
      <dgm:spPr/>
      <dgm:t>
        <a:bodyPr/>
        <a:lstStyle/>
        <a:p>
          <a:r>
            <a:rPr lang="en-US" dirty="0" smtClean="0"/>
            <a:t>Staffing</a:t>
          </a:r>
          <a:endParaRPr lang="en-US" dirty="0"/>
        </a:p>
      </dgm:t>
    </dgm:pt>
    <dgm:pt modelId="{8A90E0A0-8795-48EF-B3F8-49B7E8D73ACF}" type="parTrans" cxnId="{3F4EECBD-B88F-4A04-B796-922A15C06606}">
      <dgm:prSet/>
      <dgm:spPr/>
      <dgm:t>
        <a:bodyPr/>
        <a:lstStyle/>
        <a:p>
          <a:endParaRPr lang="en-US"/>
        </a:p>
      </dgm:t>
    </dgm:pt>
    <dgm:pt modelId="{DDCBBAA6-FD16-48D1-B918-ADA565943619}" type="sibTrans" cxnId="{3F4EECBD-B88F-4A04-B796-922A15C06606}">
      <dgm:prSet/>
      <dgm:spPr/>
      <dgm:t>
        <a:bodyPr/>
        <a:lstStyle/>
        <a:p>
          <a:endParaRPr lang="en-US"/>
        </a:p>
      </dgm:t>
    </dgm:pt>
    <dgm:pt modelId="{136F6F3E-5353-4FB2-BE98-7E7414A7A2E8}" type="pres">
      <dgm:prSet presAssocID="{0C1B1489-B5D1-4B75-ABB6-15713155161B}" presName="Name0" presStyleCnt="0">
        <dgm:presLayoutVars>
          <dgm:dir/>
          <dgm:resizeHandles val="exact"/>
        </dgm:presLayoutVars>
      </dgm:prSet>
      <dgm:spPr/>
      <dgm:t>
        <a:bodyPr/>
        <a:lstStyle/>
        <a:p>
          <a:endParaRPr lang="en-US"/>
        </a:p>
      </dgm:t>
    </dgm:pt>
    <dgm:pt modelId="{7DCBDEFD-CC8F-4C21-9B1B-20FA526DA7A7}" type="pres">
      <dgm:prSet presAssocID="{2D8DFA2E-1CB8-4861-80C3-6858FACB1896}" presName="node" presStyleLbl="node1" presStyleIdx="0" presStyleCnt="5">
        <dgm:presLayoutVars>
          <dgm:bulletEnabled val="1"/>
        </dgm:presLayoutVars>
      </dgm:prSet>
      <dgm:spPr/>
      <dgm:t>
        <a:bodyPr/>
        <a:lstStyle/>
        <a:p>
          <a:endParaRPr lang="en-US"/>
        </a:p>
      </dgm:t>
    </dgm:pt>
    <dgm:pt modelId="{61D0B265-3C4E-448A-AD76-C440B42D2C86}" type="pres">
      <dgm:prSet presAssocID="{12D19C02-40D4-4411-8A4F-2661D2AB9CFA}" presName="sibTrans" presStyleLbl="sibTrans2D1" presStyleIdx="0" presStyleCnt="5"/>
      <dgm:spPr/>
      <dgm:t>
        <a:bodyPr/>
        <a:lstStyle/>
        <a:p>
          <a:endParaRPr lang="en-US"/>
        </a:p>
      </dgm:t>
    </dgm:pt>
    <dgm:pt modelId="{D0CA2B01-74FA-45D8-9E86-048175249FE1}" type="pres">
      <dgm:prSet presAssocID="{12D19C02-40D4-4411-8A4F-2661D2AB9CFA}" presName="connectorText" presStyleLbl="sibTrans2D1" presStyleIdx="0" presStyleCnt="5"/>
      <dgm:spPr/>
      <dgm:t>
        <a:bodyPr/>
        <a:lstStyle/>
        <a:p>
          <a:endParaRPr lang="en-US"/>
        </a:p>
      </dgm:t>
    </dgm:pt>
    <dgm:pt modelId="{2584BF3B-7129-45D4-9931-516CA520C1EA}" type="pres">
      <dgm:prSet presAssocID="{C2F2407D-5CD5-4F94-9E76-2784794801D0}" presName="node" presStyleLbl="node1" presStyleIdx="1" presStyleCnt="5">
        <dgm:presLayoutVars>
          <dgm:bulletEnabled val="1"/>
        </dgm:presLayoutVars>
      </dgm:prSet>
      <dgm:spPr/>
      <dgm:t>
        <a:bodyPr/>
        <a:lstStyle/>
        <a:p>
          <a:endParaRPr lang="en-US"/>
        </a:p>
      </dgm:t>
    </dgm:pt>
    <dgm:pt modelId="{60CAC2ED-805D-48D7-966D-1412609B9707}" type="pres">
      <dgm:prSet presAssocID="{1D464E12-4C35-4F3D-B0B6-0641A959480A}" presName="sibTrans" presStyleLbl="sibTrans2D1" presStyleIdx="1" presStyleCnt="5"/>
      <dgm:spPr/>
      <dgm:t>
        <a:bodyPr/>
        <a:lstStyle/>
        <a:p>
          <a:endParaRPr lang="en-US"/>
        </a:p>
      </dgm:t>
    </dgm:pt>
    <dgm:pt modelId="{6794178B-D6D6-4828-B4FC-AE708E862C17}" type="pres">
      <dgm:prSet presAssocID="{1D464E12-4C35-4F3D-B0B6-0641A959480A}" presName="connectorText" presStyleLbl="sibTrans2D1" presStyleIdx="1" presStyleCnt="5"/>
      <dgm:spPr/>
      <dgm:t>
        <a:bodyPr/>
        <a:lstStyle/>
        <a:p>
          <a:endParaRPr lang="en-US"/>
        </a:p>
      </dgm:t>
    </dgm:pt>
    <dgm:pt modelId="{5CA599E6-C39E-47B3-AA57-189084092551}" type="pres">
      <dgm:prSet presAssocID="{F29E760C-EBB3-4D4D-B8A3-90D0C758994D}" presName="node" presStyleLbl="node1" presStyleIdx="2" presStyleCnt="5">
        <dgm:presLayoutVars>
          <dgm:bulletEnabled val="1"/>
        </dgm:presLayoutVars>
      </dgm:prSet>
      <dgm:spPr/>
      <dgm:t>
        <a:bodyPr/>
        <a:lstStyle/>
        <a:p>
          <a:endParaRPr lang="en-US"/>
        </a:p>
      </dgm:t>
    </dgm:pt>
    <dgm:pt modelId="{09F05735-AD39-4D40-834F-9EA260DB57A6}" type="pres">
      <dgm:prSet presAssocID="{DDCBBAA6-FD16-48D1-B918-ADA565943619}" presName="sibTrans" presStyleLbl="sibTrans2D1" presStyleIdx="2" presStyleCnt="5"/>
      <dgm:spPr/>
      <dgm:t>
        <a:bodyPr/>
        <a:lstStyle/>
        <a:p>
          <a:endParaRPr lang="en-US"/>
        </a:p>
      </dgm:t>
    </dgm:pt>
    <dgm:pt modelId="{A33154BA-2538-4E8D-B5C8-E9EFAC1C5370}" type="pres">
      <dgm:prSet presAssocID="{DDCBBAA6-FD16-48D1-B918-ADA565943619}" presName="connectorText" presStyleLbl="sibTrans2D1" presStyleIdx="2" presStyleCnt="5"/>
      <dgm:spPr/>
      <dgm:t>
        <a:bodyPr/>
        <a:lstStyle/>
        <a:p>
          <a:endParaRPr lang="en-US"/>
        </a:p>
      </dgm:t>
    </dgm:pt>
    <dgm:pt modelId="{11AC2730-725E-4F4F-9F7A-D6E51A42DCC0}" type="pres">
      <dgm:prSet presAssocID="{CF6BE9AB-4566-4F88-9BAB-CD78879EEF3A}" presName="node" presStyleLbl="node1" presStyleIdx="3" presStyleCnt="5">
        <dgm:presLayoutVars>
          <dgm:bulletEnabled val="1"/>
        </dgm:presLayoutVars>
      </dgm:prSet>
      <dgm:spPr/>
      <dgm:t>
        <a:bodyPr/>
        <a:lstStyle/>
        <a:p>
          <a:endParaRPr lang="en-US"/>
        </a:p>
      </dgm:t>
    </dgm:pt>
    <dgm:pt modelId="{1E4F42FA-6A60-459F-9559-160C814B35C0}" type="pres">
      <dgm:prSet presAssocID="{374BD4D2-82A3-4E37-A8E0-CFF6418E143E}" presName="sibTrans" presStyleLbl="sibTrans2D1" presStyleIdx="3" presStyleCnt="5"/>
      <dgm:spPr/>
      <dgm:t>
        <a:bodyPr/>
        <a:lstStyle/>
        <a:p>
          <a:endParaRPr lang="en-US"/>
        </a:p>
      </dgm:t>
    </dgm:pt>
    <dgm:pt modelId="{BE419FF3-5711-4057-8D43-E87BEB538684}" type="pres">
      <dgm:prSet presAssocID="{374BD4D2-82A3-4E37-A8E0-CFF6418E143E}" presName="connectorText" presStyleLbl="sibTrans2D1" presStyleIdx="3" presStyleCnt="5"/>
      <dgm:spPr/>
      <dgm:t>
        <a:bodyPr/>
        <a:lstStyle/>
        <a:p>
          <a:endParaRPr lang="en-US"/>
        </a:p>
      </dgm:t>
    </dgm:pt>
    <dgm:pt modelId="{834564EC-54B1-4D09-B406-8AC5368F105E}" type="pres">
      <dgm:prSet presAssocID="{53BEBD9C-4B84-4705-9145-97D598B1DDB9}" presName="node" presStyleLbl="node1" presStyleIdx="4" presStyleCnt="5">
        <dgm:presLayoutVars>
          <dgm:bulletEnabled val="1"/>
        </dgm:presLayoutVars>
      </dgm:prSet>
      <dgm:spPr/>
      <dgm:t>
        <a:bodyPr/>
        <a:lstStyle/>
        <a:p>
          <a:endParaRPr lang="en-US"/>
        </a:p>
      </dgm:t>
    </dgm:pt>
    <dgm:pt modelId="{4590549E-6C40-4DDC-8CED-FE35A072B27F}" type="pres">
      <dgm:prSet presAssocID="{270F4D83-62A9-4801-AA6C-0683EEE5515C}" presName="sibTrans" presStyleLbl="sibTrans2D1" presStyleIdx="4" presStyleCnt="5"/>
      <dgm:spPr/>
      <dgm:t>
        <a:bodyPr/>
        <a:lstStyle/>
        <a:p>
          <a:endParaRPr lang="en-US"/>
        </a:p>
      </dgm:t>
    </dgm:pt>
    <dgm:pt modelId="{81CA560E-52A1-484E-B8F3-D08DC86520B4}" type="pres">
      <dgm:prSet presAssocID="{270F4D83-62A9-4801-AA6C-0683EEE5515C}" presName="connectorText" presStyleLbl="sibTrans2D1" presStyleIdx="4" presStyleCnt="5"/>
      <dgm:spPr/>
      <dgm:t>
        <a:bodyPr/>
        <a:lstStyle/>
        <a:p>
          <a:endParaRPr lang="en-US"/>
        </a:p>
      </dgm:t>
    </dgm:pt>
  </dgm:ptLst>
  <dgm:cxnLst>
    <dgm:cxn modelId="{3E7A2379-B6F2-4B10-847D-C26258E37BA2}" type="presOf" srcId="{CF6BE9AB-4566-4F88-9BAB-CD78879EEF3A}" destId="{11AC2730-725E-4F4F-9F7A-D6E51A42DCC0}" srcOrd="0" destOrd="0" presId="urn:microsoft.com/office/officeart/2005/8/layout/cycle7"/>
    <dgm:cxn modelId="{2AD7BBED-16F7-4EEB-B166-2B6DA169BDC2}" type="presOf" srcId="{1D464E12-4C35-4F3D-B0B6-0641A959480A}" destId="{60CAC2ED-805D-48D7-966D-1412609B9707}" srcOrd="0" destOrd="0" presId="urn:microsoft.com/office/officeart/2005/8/layout/cycle7"/>
    <dgm:cxn modelId="{D33B4B39-461A-4FF4-83FB-56D47C0A0525}" srcId="{0C1B1489-B5D1-4B75-ABB6-15713155161B}" destId="{C2F2407D-5CD5-4F94-9E76-2784794801D0}" srcOrd="1" destOrd="0" parTransId="{34C224D4-3E65-4544-B50B-700E02CB4DF9}" sibTransId="{1D464E12-4C35-4F3D-B0B6-0641A959480A}"/>
    <dgm:cxn modelId="{1716D12D-5BF7-4E82-8B61-AC0F34F2004D}" type="presOf" srcId="{C2F2407D-5CD5-4F94-9E76-2784794801D0}" destId="{2584BF3B-7129-45D4-9931-516CA520C1EA}" srcOrd="0" destOrd="0" presId="urn:microsoft.com/office/officeart/2005/8/layout/cycle7"/>
    <dgm:cxn modelId="{58F7645C-1A75-4B0E-A588-F613DCDBBDEF}" type="presOf" srcId="{53BEBD9C-4B84-4705-9145-97D598B1DDB9}" destId="{834564EC-54B1-4D09-B406-8AC5368F105E}" srcOrd="0" destOrd="0" presId="urn:microsoft.com/office/officeart/2005/8/layout/cycle7"/>
    <dgm:cxn modelId="{9ABB2309-B965-4190-9435-B72F17D8312E}" type="presOf" srcId="{DDCBBAA6-FD16-48D1-B918-ADA565943619}" destId="{09F05735-AD39-4D40-834F-9EA260DB57A6}" srcOrd="0" destOrd="0" presId="urn:microsoft.com/office/officeart/2005/8/layout/cycle7"/>
    <dgm:cxn modelId="{DFDE5D6B-C367-4DA6-9C6C-ED2616AFF399}" type="presOf" srcId="{F29E760C-EBB3-4D4D-B8A3-90D0C758994D}" destId="{5CA599E6-C39E-47B3-AA57-189084092551}" srcOrd="0" destOrd="0" presId="urn:microsoft.com/office/officeart/2005/8/layout/cycle7"/>
    <dgm:cxn modelId="{A35FC4AB-BEE5-4703-9BA8-E89542AB3F72}" type="presOf" srcId="{12D19C02-40D4-4411-8A4F-2661D2AB9CFA}" destId="{61D0B265-3C4E-448A-AD76-C440B42D2C86}" srcOrd="0" destOrd="0" presId="urn:microsoft.com/office/officeart/2005/8/layout/cycle7"/>
    <dgm:cxn modelId="{59103701-45D9-4D81-BA8D-07BB1B294781}" srcId="{0C1B1489-B5D1-4B75-ABB6-15713155161B}" destId="{53BEBD9C-4B84-4705-9145-97D598B1DDB9}" srcOrd="4" destOrd="0" parTransId="{3B04B912-5972-4161-ACFE-2EC5F59033A7}" sibTransId="{270F4D83-62A9-4801-AA6C-0683EEE5515C}"/>
    <dgm:cxn modelId="{A3D9C4F5-3D13-453B-8795-8A7939B433DE}" type="presOf" srcId="{270F4D83-62A9-4801-AA6C-0683EEE5515C}" destId="{81CA560E-52A1-484E-B8F3-D08DC86520B4}" srcOrd="1" destOrd="0" presId="urn:microsoft.com/office/officeart/2005/8/layout/cycle7"/>
    <dgm:cxn modelId="{DDB91C73-AF28-4741-A108-F86C56EDA2C3}" type="presOf" srcId="{0C1B1489-B5D1-4B75-ABB6-15713155161B}" destId="{136F6F3E-5353-4FB2-BE98-7E7414A7A2E8}" srcOrd="0" destOrd="0" presId="urn:microsoft.com/office/officeart/2005/8/layout/cycle7"/>
    <dgm:cxn modelId="{B98BA240-F0C4-469B-802F-27080F2CBA4D}" type="presOf" srcId="{12D19C02-40D4-4411-8A4F-2661D2AB9CFA}" destId="{D0CA2B01-74FA-45D8-9E86-048175249FE1}" srcOrd="1" destOrd="0" presId="urn:microsoft.com/office/officeart/2005/8/layout/cycle7"/>
    <dgm:cxn modelId="{8549540E-9F83-43BF-B4A0-E3F3DA776B3F}" srcId="{0C1B1489-B5D1-4B75-ABB6-15713155161B}" destId="{CF6BE9AB-4566-4F88-9BAB-CD78879EEF3A}" srcOrd="3" destOrd="0" parTransId="{E15586A5-5068-4FDD-98FC-53FEC555A6CB}" sibTransId="{374BD4D2-82A3-4E37-A8E0-CFF6418E143E}"/>
    <dgm:cxn modelId="{7525C559-58ED-4083-B350-518C8B097817}" srcId="{0C1B1489-B5D1-4B75-ABB6-15713155161B}" destId="{2D8DFA2E-1CB8-4861-80C3-6858FACB1896}" srcOrd="0" destOrd="0" parTransId="{AE075B05-9869-4592-BF95-C35FC0F2E317}" sibTransId="{12D19C02-40D4-4411-8A4F-2661D2AB9CFA}"/>
    <dgm:cxn modelId="{4D8FBE98-750A-4162-895A-63821FBA366E}" type="presOf" srcId="{374BD4D2-82A3-4E37-A8E0-CFF6418E143E}" destId="{BE419FF3-5711-4057-8D43-E87BEB538684}" srcOrd="1" destOrd="0" presId="urn:microsoft.com/office/officeart/2005/8/layout/cycle7"/>
    <dgm:cxn modelId="{6B52DA06-5BCF-488B-8EC7-3DAD65D3DFA9}" type="presOf" srcId="{270F4D83-62A9-4801-AA6C-0683EEE5515C}" destId="{4590549E-6C40-4DDC-8CED-FE35A072B27F}" srcOrd="0" destOrd="0" presId="urn:microsoft.com/office/officeart/2005/8/layout/cycle7"/>
    <dgm:cxn modelId="{6D77376D-8905-4281-9923-79FDB67BB2A6}" type="presOf" srcId="{DDCBBAA6-FD16-48D1-B918-ADA565943619}" destId="{A33154BA-2538-4E8D-B5C8-E9EFAC1C5370}" srcOrd="1" destOrd="0" presId="urn:microsoft.com/office/officeart/2005/8/layout/cycle7"/>
    <dgm:cxn modelId="{664F4444-7CA3-4C48-9F50-0BEF255D323C}" type="presOf" srcId="{1D464E12-4C35-4F3D-B0B6-0641A959480A}" destId="{6794178B-D6D6-4828-B4FC-AE708E862C17}" srcOrd="1" destOrd="0" presId="urn:microsoft.com/office/officeart/2005/8/layout/cycle7"/>
    <dgm:cxn modelId="{EF10C681-44A9-40F1-BCAC-79057C90B35F}" type="presOf" srcId="{374BD4D2-82A3-4E37-A8E0-CFF6418E143E}" destId="{1E4F42FA-6A60-459F-9559-160C814B35C0}" srcOrd="0" destOrd="0" presId="urn:microsoft.com/office/officeart/2005/8/layout/cycle7"/>
    <dgm:cxn modelId="{3F4EECBD-B88F-4A04-B796-922A15C06606}" srcId="{0C1B1489-B5D1-4B75-ABB6-15713155161B}" destId="{F29E760C-EBB3-4D4D-B8A3-90D0C758994D}" srcOrd="2" destOrd="0" parTransId="{8A90E0A0-8795-48EF-B3F8-49B7E8D73ACF}" sibTransId="{DDCBBAA6-FD16-48D1-B918-ADA565943619}"/>
    <dgm:cxn modelId="{7167EEC1-3F7D-4550-9842-520C8442F75F}" type="presOf" srcId="{2D8DFA2E-1CB8-4861-80C3-6858FACB1896}" destId="{7DCBDEFD-CC8F-4C21-9B1B-20FA526DA7A7}" srcOrd="0" destOrd="0" presId="urn:microsoft.com/office/officeart/2005/8/layout/cycle7"/>
    <dgm:cxn modelId="{A743C000-F456-4EDD-9178-3475BB69F25B}" type="presParOf" srcId="{136F6F3E-5353-4FB2-BE98-7E7414A7A2E8}" destId="{7DCBDEFD-CC8F-4C21-9B1B-20FA526DA7A7}" srcOrd="0" destOrd="0" presId="urn:microsoft.com/office/officeart/2005/8/layout/cycle7"/>
    <dgm:cxn modelId="{AC41715B-5CA8-4F7C-9065-0397B1B2125A}" type="presParOf" srcId="{136F6F3E-5353-4FB2-BE98-7E7414A7A2E8}" destId="{61D0B265-3C4E-448A-AD76-C440B42D2C86}" srcOrd="1" destOrd="0" presId="urn:microsoft.com/office/officeart/2005/8/layout/cycle7"/>
    <dgm:cxn modelId="{AE359257-6A87-4021-9D63-8217F6D27442}" type="presParOf" srcId="{61D0B265-3C4E-448A-AD76-C440B42D2C86}" destId="{D0CA2B01-74FA-45D8-9E86-048175249FE1}" srcOrd="0" destOrd="0" presId="urn:microsoft.com/office/officeart/2005/8/layout/cycle7"/>
    <dgm:cxn modelId="{79498775-442C-4389-A05F-636A7D64E19E}" type="presParOf" srcId="{136F6F3E-5353-4FB2-BE98-7E7414A7A2E8}" destId="{2584BF3B-7129-45D4-9931-516CA520C1EA}" srcOrd="2" destOrd="0" presId="urn:microsoft.com/office/officeart/2005/8/layout/cycle7"/>
    <dgm:cxn modelId="{AAC0F9E9-980A-4991-BDF0-77C9B424F2CF}" type="presParOf" srcId="{136F6F3E-5353-4FB2-BE98-7E7414A7A2E8}" destId="{60CAC2ED-805D-48D7-966D-1412609B9707}" srcOrd="3" destOrd="0" presId="urn:microsoft.com/office/officeart/2005/8/layout/cycle7"/>
    <dgm:cxn modelId="{145BA202-125C-4172-A572-6A11CD329A72}" type="presParOf" srcId="{60CAC2ED-805D-48D7-966D-1412609B9707}" destId="{6794178B-D6D6-4828-B4FC-AE708E862C17}" srcOrd="0" destOrd="0" presId="urn:microsoft.com/office/officeart/2005/8/layout/cycle7"/>
    <dgm:cxn modelId="{D82F18C6-D277-40A5-9E18-B047D91F3472}" type="presParOf" srcId="{136F6F3E-5353-4FB2-BE98-7E7414A7A2E8}" destId="{5CA599E6-C39E-47B3-AA57-189084092551}" srcOrd="4" destOrd="0" presId="urn:microsoft.com/office/officeart/2005/8/layout/cycle7"/>
    <dgm:cxn modelId="{7EC8E4E6-0858-45AF-9FA3-259210D50A24}" type="presParOf" srcId="{136F6F3E-5353-4FB2-BE98-7E7414A7A2E8}" destId="{09F05735-AD39-4D40-834F-9EA260DB57A6}" srcOrd="5" destOrd="0" presId="urn:microsoft.com/office/officeart/2005/8/layout/cycle7"/>
    <dgm:cxn modelId="{8BBFE347-DB79-42DB-B70E-A5C9C977D79F}" type="presParOf" srcId="{09F05735-AD39-4D40-834F-9EA260DB57A6}" destId="{A33154BA-2538-4E8D-B5C8-E9EFAC1C5370}" srcOrd="0" destOrd="0" presId="urn:microsoft.com/office/officeart/2005/8/layout/cycle7"/>
    <dgm:cxn modelId="{643A09BC-89B3-4893-829B-0B4DE799A644}" type="presParOf" srcId="{136F6F3E-5353-4FB2-BE98-7E7414A7A2E8}" destId="{11AC2730-725E-4F4F-9F7A-D6E51A42DCC0}" srcOrd="6" destOrd="0" presId="urn:microsoft.com/office/officeart/2005/8/layout/cycle7"/>
    <dgm:cxn modelId="{3E422E9A-D59A-4C2F-BD8E-C7609A84DA53}" type="presParOf" srcId="{136F6F3E-5353-4FB2-BE98-7E7414A7A2E8}" destId="{1E4F42FA-6A60-459F-9559-160C814B35C0}" srcOrd="7" destOrd="0" presId="urn:microsoft.com/office/officeart/2005/8/layout/cycle7"/>
    <dgm:cxn modelId="{D6ED21BC-C0C9-4C1F-9419-CDE173F0CA95}" type="presParOf" srcId="{1E4F42FA-6A60-459F-9559-160C814B35C0}" destId="{BE419FF3-5711-4057-8D43-E87BEB538684}" srcOrd="0" destOrd="0" presId="urn:microsoft.com/office/officeart/2005/8/layout/cycle7"/>
    <dgm:cxn modelId="{7694B4E3-4351-4036-984A-E19805207883}" type="presParOf" srcId="{136F6F3E-5353-4FB2-BE98-7E7414A7A2E8}" destId="{834564EC-54B1-4D09-B406-8AC5368F105E}" srcOrd="8" destOrd="0" presId="urn:microsoft.com/office/officeart/2005/8/layout/cycle7"/>
    <dgm:cxn modelId="{B4F8B690-E22C-4741-88EB-725504CC1FF6}" type="presParOf" srcId="{136F6F3E-5353-4FB2-BE98-7E7414A7A2E8}" destId="{4590549E-6C40-4DDC-8CED-FE35A072B27F}" srcOrd="9" destOrd="0" presId="urn:microsoft.com/office/officeart/2005/8/layout/cycle7"/>
    <dgm:cxn modelId="{C59DBBD5-081A-4404-904D-B195CB6CE4DF}" type="presParOf" srcId="{4590549E-6C40-4DDC-8CED-FE35A072B27F}" destId="{81CA560E-52A1-484E-B8F3-D08DC86520B4}"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BDEFD-CC8F-4C21-9B1B-20FA526DA7A7}">
      <dsp:nvSpPr>
        <dsp:cNvPr id="0" name=""/>
        <dsp:cNvSpPr/>
      </dsp:nvSpPr>
      <dsp:spPr>
        <a:xfrm>
          <a:off x="3410582" y="1817"/>
          <a:ext cx="1408434" cy="7042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Planning </a:t>
          </a:r>
          <a:endParaRPr lang="en-US" sz="2100" kern="1200" dirty="0"/>
        </a:p>
      </dsp:txBody>
      <dsp:txXfrm>
        <a:off x="3431208" y="22443"/>
        <a:ext cx="1367182" cy="662965"/>
      </dsp:txXfrm>
    </dsp:sp>
    <dsp:sp modelId="{61D0B265-3C4E-448A-AD76-C440B42D2C86}">
      <dsp:nvSpPr>
        <dsp:cNvPr id="0" name=""/>
        <dsp:cNvSpPr/>
      </dsp:nvSpPr>
      <dsp:spPr>
        <a:xfrm rot="2160000">
          <a:off x="4688657" y="914101"/>
          <a:ext cx="733558" cy="24647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4762600" y="963396"/>
        <a:ext cx="585672" cy="147886"/>
      </dsp:txXfrm>
    </dsp:sp>
    <dsp:sp modelId="{2584BF3B-7129-45D4-9931-516CA520C1EA}">
      <dsp:nvSpPr>
        <dsp:cNvPr id="0" name=""/>
        <dsp:cNvSpPr/>
      </dsp:nvSpPr>
      <dsp:spPr>
        <a:xfrm>
          <a:off x="5291856" y="1368643"/>
          <a:ext cx="1408434" cy="7042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Organizing </a:t>
          </a:r>
          <a:endParaRPr lang="en-US" sz="2100" kern="1200" dirty="0"/>
        </a:p>
      </dsp:txBody>
      <dsp:txXfrm>
        <a:off x="5312482" y="1389269"/>
        <a:ext cx="1367182" cy="662965"/>
      </dsp:txXfrm>
    </dsp:sp>
    <dsp:sp modelId="{60CAC2ED-805D-48D7-966D-1412609B9707}">
      <dsp:nvSpPr>
        <dsp:cNvPr id="0" name=""/>
        <dsp:cNvSpPr/>
      </dsp:nvSpPr>
      <dsp:spPr>
        <a:xfrm rot="6480000">
          <a:off x="5270003" y="2703299"/>
          <a:ext cx="733558" cy="24647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5343946" y="2752594"/>
        <a:ext cx="585672" cy="147886"/>
      </dsp:txXfrm>
    </dsp:sp>
    <dsp:sp modelId="{5CA599E6-C39E-47B3-AA57-189084092551}">
      <dsp:nvSpPr>
        <dsp:cNvPr id="0" name=""/>
        <dsp:cNvSpPr/>
      </dsp:nvSpPr>
      <dsp:spPr>
        <a:xfrm>
          <a:off x="4573274" y="3580214"/>
          <a:ext cx="1408434" cy="7042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Staffing</a:t>
          </a:r>
          <a:endParaRPr lang="en-US" sz="2100" kern="1200" dirty="0"/>
        </a:p>
      </dsp:txBody>
      <dsp:txXfrm>
        <a:off x="4593900" y="3600840"/>
        <a:ext cx="1367182" cy="662965"/>
      </dsp:txXfrm>
    </dsp:sp>
    <dsp:sp modelId="{09F05735-AD39-4D40-834F-9EA260DB57A6}">
      <dsp:nvSpPr>
        <dsp:cNvPr id="0" name=""/>
        <dsp:cNvSpPr/>
      </dsp:nvSpPr>
      <dsp:spPr>
        <a:xfrm rot="10800000">
          <a:off x="3748020" y="3809085"/>
          <a:ext cx="733558" cy="24647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3821963" y="3858380"/>
        <a:ext cx="585672" cy="147886"/>
      </dsp:txXfrm>
    </dsp:sp>
    <dsp:sp modelId="{11AC2730-725E-4F4F-9F7A-D6E51A42DCC0}">
      <dsp:nvSpPr>
        <dsp:cNvPr id="0" name=""/>
        <dsp:cNvSpPr/>
      </dsp:nvSpPr>
      <dsp:spPr>
        <a:xfrm>
          <a:off x="2247890" y="3580214"/>
          <a:ext cx="1408434" cy="7042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Leading </a:t>
          </a:r>
          <a:endParaRPr lang="en-US" sz="2100" kern="1200" dirty="0"/>
        </a:p>
      </dsp:txBody>
      <dsp:txXfrm>
        <a:off x="2268516" y="3600840"/>
        <a:ext cx="1367182" cy="662965"/>
      </dsp:txXfrm>
    </dsp:sp>
    <dsp:sp modelId="{1E4F42FA-6A60-459F-9559-160C814B35C0}">
      <dsp:nvSpPr>
        <dsp:cNvPr id="0" name=""/>
        <dsp:cNvSpPr/>
      </dsp:nvSpPr>
      <dsp:spPr>
        <a:xfrm rot="15120000">
          <a:off x="2226037" y="2703299"/>
          <a:ext cx="733558" cy="24647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99980" y="2752594"/>
        <a:ext cx="585672" cy="147886"/>
      </dsp:txXfrm>
    </dsp:sp>
    <dsp:sp modelId="{834564EC-54B1-4D09-B406-8AC5368F105E}">
      <dsp:nvSpPr>
        <dsp:cNvPr id="0" name=""/>
        <dsp:cNvSpPr/>
      </dsp:nvSpPr>
      <dsp:spPr>
        <a:xfrm>
          <a:off x="1529308" y="1368643"/>
          <a:ext cx="1408434" cy="7042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Controlling </a:t>
          </a:r>
          <a:endParaRPr lang="en-US" sz="2100" kern="1200" dirty="0"/>
        </a:p>
      </dsp:txBody>
      <dsp:txXfrm>
        <a:off x="1549934" y="1389269"/>
        <a:ext cx="1367182" cy="662965"/>
      </dsp:txXfrm>
    </dsp:sp>
    <dsp:sp modelId="{4590549E-6C40-4DDC-8CED-FE35A072B27F}">
      <dsp:nvSpPr>
        <dsp:cNvPr id="0" name=""/>
        <dsp:cNvSpPr/>
      </dsp:nvSpPr>
      <dsp:spPr>
        <a:xfrm rot="19440000">
          <a:off x="2807383" y="914101"/>
          <a:ext cx="733558" cy="24647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881326" y="963396"/>
        <a:ext cx="585672" cy="147886"/>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97E28284-A2FF-485D-BFE3-0CD60AE40428}" type="datetimeFigureOut">
              <a:rPr lang="en-US" smtClean="0"/>
              <a:pPr/>
              <a:t>5/12/2020</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F6F27DF7-A0AC-4A88-8A5E-6A651653E153}" type="slidenum">
              <a:rPr lang="en-US" smtClean="0"/>
              <a:pPr/>
              <a:t>‹#›</a:t>
            </a:fld>
            <a:endParaRPr lang="en-US"/>
          </a:p>
        </p:txBody>
      </p:sp>
    </p:spTree>
    <p:extLst>
      <p:ext uri="{BB962C8B-B14F-4D97-AF65-F5344CB8AC3E}">
        <p14:creationId xmlns:p14="http://schemas.microsoft.com/office/powerpoint/2010/main" val="1214493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CB9AA099-DD73-42E0-B914-56677D61CB2F}" type="datetimeFigureOut">
              <a:rPr lang="en-US" smtClean="0"/>
              <a:pPr/>
              <a:t>5/12/2020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611BC829-141F-434C-9560-A0D48DC9A246}" type="slidenum">
              <a:rPr lang="en-US" smtClean="0"/>
              <a:pPr/>
              <a:t>‹#›</a:t>
            </a:fld>
            <a:endParaRPr lang="en-US"/>
          </a:p>
        </p:txBody>
      </p:sp>
    </p:spTree>
    <p:extLst>
      <p:ext uri="{BB962C8B-B14F-4D97-AF65-F5344CB8AC3E}">
        <p14:creationId xmlns:p14="http://schemas.microsoft.com/office/powerpoint/2010/main" val="2472865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1BC829-141F-434C-9560-A0D48DC9A246}" type="slidenum">
              <a:rPr lang="en-US" smtClean="0"/>
              <a:pPr/>
              <a:t>1</a:t>
            </a:fld>
            <a:endParaRPr lang="en-US"/>
          </a:p>
        </p:txBody>
      </p:sp>
    </p:spTree>
    <p:extLst>
      <p:ext uri="{BB962C8B-B14F-4D97-AF65-F5344CB8AC3E}">
        <p14:creationId xmlns:p14="http://schemas.microsoft.com/office/powerpoint/2010/main" val="1095072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n-US" sz="1300" dirty="0">
              <a:latin typeface="Lucida Sans Unicode" pitchFamily="34" charset="0"/>
            </a:endParaRPr>
          </a:p>
          <a:p>
            <a:endParaRPr lang="en-US" dirty="0" smtClean="0"/>
          </a:p>
        </p:txBody>
      </p:sp>
    </p:spTree>
    <p:extLst>
      <p:ext uri="{BB962C8B-B14F-4D97-AF65-F5344CB8AC3E}">
        <p14:creationId xmlns:p14="http://schemas.microsoft.com/office/powerpoint/2010/main" val="384126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32286751-1787-4BDB-BD08-F02BE422BFBD}" type="datetime1">
              <a:rPr lang="en-US" smtClean="0"/>
              <a:pPr/>
              <a:t>5/12/2020</a:t>
            </a:fld>
            <a:endParaRPr lang="en-US"/>
          </a:p>
        </p:txBody>
      </p:sp>
      <p:sp>
        <p:nvSpPr>
          <p:cNvPr id="5" name="Slide Number Placeholder 4"/>
          <p:cNvSpPr>
            <a:spLocks noGrp="1"/>
          </p:cNvSpPr>
          <p:nvPr>
            <p:ph type="sldNum" sz="quarter" idx="11"/>
          </p:nvPr>
        </p:nvSpPr>
        <p:spPr/>
        <p:txBody>
          <a:bodyPr/>
          <a:lstStyle/>
          <a:p>
            <a:fld id="{29C7D85C-F81B-4F4C-94FA-C38921F82B1D}" type="slidenum">
              <a:rPr lang="en-US" smtClean="0"/>
              <a:pPr/>
              <a:t>26</a:t>
            </a:fld>
            <a:endParaRPr lang="en-US"/>
          </a:p>
        </p:txBody>
      </p:sp>
    </p:spTree>
    <p:extLst>
      <p:ext uri="{BB962C8B-B14F-4D97-AF65-F5344CB8AC3E}">
        <p14:creationId xmlns:p14="http://schemas.microsoft.com/office/powerpoint/2010/main" val="647750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eaLnBrk="1" fontAlgn="auto" hangingPunct="1">
              <a:lnSpc>
                <a:spcPct val="90000"/>
              </a:lnSpc>
              <a:spcBef>
                <a:spcPct val="0"/>
              </a:spcBef>
              <a:spcAft>
                <a:spcPts val="0"/>
              </a:spcAft>
              <a:defRPr/>
            </a:pPr>
            <a:r>
              <a:rPr lang="en-US" sz="1400" dirty="0" smtClean="0">
                <a:latin typeface="Arial" panose="020B0604020202020204" pitchFamily="34" charset="0"/>
                <a:ea typeface="ＭＳ Ｐゴシック" panose="020B0600070205080204" pitchFamily="34" charset="-128"/>
              </a:rPr>
              <a:t>An indicator is a variable that measures one aspect of a program or project. </a:t>
            </a:r>
            <a:r>
              <a:rPr lang="en-US" altLang="ja-JP" sz="1400" dirty="0" smtClean="0">
                <a:latin typeface="Arial" panose="020B0604020202020204" pitchFamily="34" charset="0"/>
              </a:rPr>
              <a:t>The purpose of indicators typically is to show that a program activities are carried out as planned or that a program activity has caused a change or difference in something else. Therefore an indicator of that change will be something that we reasonably expect to vary. Its value will change from a given or baseline level at the time the program begins, to another value after the program and its activities have had time to make their impact felt, when the variable, or indicator, is calculated again. </a:t>
            </a:r>
          </a:p>
          <a:p>
            <a:pPr eaLnBrk="1" fontAlgn="auto" hangingPunct="1">
              <a:lnSpc>
                <a:spcPct val="90000"/>
              </a:lnSpc>
              <a:spcBef>
                <a:spcPct val="0"/>
              </a:spcBef>
              <a:spcAft>
                <a:spcPts val="0"/>
              </a:spcAft>
              <a:defRPr/>
            </a:pPr>
            <a:endParaRPr lang="en-US" sz="1400" dirty="0" smtClean="0">
              <a:latin typeface="Arial" panose="020B0604020202020204" pitchFamily="34" charset="0"/>
              <a:ea typeface="ＭＳ Ｐゴシック" panose="020B0600070205080204" pitchFamily="34" charset="-128"/>
            </a:endParaRPr>
          </a:p>
          <a:p>
            <a:pPr eaLnBrk="1" fontAlgn="auto" hangingPunct="1">
              <a:lnSpc>
                <a:spcPct val="90000"/>
              </a:lnSpc>
              <a:spcBef>
                <a:spcPct val="0"/>
              </a:spcBef>
              <a:spcAft>
                <a:spcPts val="0"/>
              </a:spcAft>
              <a:defRPr/>
            </a:pPr>
            <a:r>
              <a:rPr lang="en-US" sz="1400" dirty="0" smtClean="0">
                <a:latin typeface="Arial" panose="020B0604020202020204" pitchFamily="34" charset="0"/>
                <a:ea typeface="ＭＳ Ｐゴシック" panose="020B0600070205080204" pitchFamily="34" charset="-128"/>
              </a:rPr>
              <a:t>- an indicator is a measurement. It measures the value of the change in meaningful units for program management: a measurement that can be compared to past and future units and values. A metric is the calculation or formula that the indicator is based on. Calculation of the metric establishes the indicator</a:t>
            </a:r>
            <a:r>
              <a:rPr lang="ja-JP" altLang="en-US" sz="1400" dirty="0" smtClean="0">
                <a:latin typeface="Arial" panose="020B0604020202020204" pitchFamily="34" charset="0"/>
              </a:rPr>
              <a:t>’</a:t>
            </a:r>
            <a:r>
              <a:rPr lang="en-US" altLang="ja-JP" sz="1400" dirty="0" smtClean="0">
                <a:latin typeface="Arial" panose="020B0604020202020204" pitchFamily="34" charset="0"/>
              </a:rPr>
              <a:t>s objective value at a point in time. Even if the factor itself is subjective, like attitudes of a target population, the indicator metric calculates its value objectively at a given time.</a:t>
            </a:r>
          </a:p>
          <a:p>
            <a:pPr eaLnBrk="1" fontAlgn="auto" hangingPunct="1">
              <a:lnSpc>
                <a:spcPct val="90000"/>
              </a:lnSpc>
              <a:spcBef>
                <a:spcPct val="0"/>
              </a:spcBef>
              <a:spcAft>
                <a:spcPts val="0"/>
              </a:spcAft>
              <a:defRPr/>
            </a:pPr>
            <a:endParaRPr lang="en-US" sz="1400" dirty="0" smtClean="0">
              <a:latin typeface="Arial" panose="020B0604020202020204" pitchFamily="34" charset="0"/>
              <a:ea typeface="ＭＳ Ｐゴシック" panose="020B0600070205080204" pitchFamily="34" charset="-128"/>
            </a:endParaRPr>
          </a:p>
          <a:p>
            <a:pPr eaLnBrk="1" fontAlgn="auto" hangingPunct="1">
              <a:lnSpc>
                <a:spcPct val="90000"/>
              </a:lnSpc>
              <a:spcBef>
                <a:spcPct val="0"/>
              </a:spcBef>
              <a:spcAft>
                <a:spcPts val="0"/>
              </a:spcAft>
              <a:defRPr/>
            </a:pPr>
            <a:r>
              <a:rPr lang="en-US" sz="1400" dirty="0" smtClean="0">
                <a:latin typeface="Arial" panose="020B0604020202020204" pitchFamily="34" charset="0"/>
                <a:ea typeface="ＭＳ Ｐゴシック" panose="020B0600070205080204" pitchFamily="34" charset="-128"/>
              </a:rPr>
              <a:t>Thirdly, an indicator focuses on a single aspect of a program or project. It may be an input, an output, or an overarching objective, but its related metric will be narrowly defined in a way that captures that aspect as precisely as possible.</a:t>
            </a:r>
          </a:p>
          <a:p>
            <a:pPr eaLnBrk="1" fontAlgn="auto" hangingPunct="1">
              <a:lnSpc>
                <a:spcPct val="90000"/>
              </a:lnSpc>
              <a:spcBef>
                <a:spcPct val="0"/>
              </a:spcBef>
              <a:spcAft>
                <a:spcPts val="0"/>
              </a:spcAft>
              <a:defRPr/>
            </a:pPr>
            <a:endParaRPr lang="en-US" sz="1400" dirty="0" smtClean="0">
              <a:latin typeface="Arial" panose="020B0604020202020204" pitchFamily="34" charset="0"/>
              <a:ea typeface="ＭＳ Ｐゴシック" panose="020B0600070205080204" pitchFamily="34" charset="-128"/>
            </a:endParaRPr>
          </a:p>
          <a:p>
            <a:pPr eaLnBrk="1" fontAlgn="auto" hangingPunct="1">
              <a:lnSpc>
                <a:spcPct val="90000"/>
              </a:lnSpc>
              <a:spcBef>
                <a:spcPct val="0"/>
              </a:spcBef>
              <a:spcAft>
                <a:spcPts val="0"/>
              </a:spcAft>
              <a:defRPr/>
            </a:pPr>
            <a:r>
              <a:rPr lang="en-US" sz="1400" dirty="0" smtClean="0">
                <a:latin typeface="Arial" panose="020B0604020202020204" pitchFamily="34" charset="0"/>
                <a:ea typeface="ＭＳ Ｐゴシック" panose="020B0600070205080204" pitchFamily="34" charset="-128"/>
              </a:rPr>
              <a:t>A full, complete, and appropriate set of indicators for a given project or program in a given context with given goals and objectives will include at least one indicator for each significant aspect of program activities. </a:t>
            </a:r>
          </a:p>
          <a:p>
            <a:pPr eaLnBrk="1" fontAlgn="auto" hangingPunct="1">
              <a:spcBef>
                <a:spcPts val="0"/>
              </a:spcBef>
              <a:spcAft>
                <a:spcPts val="0"/>
              </a:spcAft>
              <a:defRPr/>
            </a:pPr>
            <a:endParaRPr 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C87E89B-2CAD-412E-8427-C2757E9C8148}" type="slidenum">
              <a:rPr lang="en-US" altLang="en-US" smtClean="0"/>
              <a:pPr fontAlgn="base">
                <a:spcBef>
                  <a:spcPct val="0"/>
                </a:spcBef>
                <a:spcAft>
                  <a:spcPct val="0"/>
                </a:spcAft>
              </a:pPr>
              <a:t>27</a:t>
            </a:fld>
            <a:endParaRPr lang="en-US" altLang="en-US" smtClean="0"/>
          </a:p>
        </p:txBody>
      </p:sp>
    </p:spTree>
    <p:extLst>
      <p:ext uri="{BB962C8B-B14F-4D97-AF65-F5344CB8AC3E}">
        <p14:creationId xmlns:p14="http://schemas.microsoft.com/office/powerpoint/2010/main" val="1272069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32286751-1787-4BDB-BD08-F02BE422BFBD}" type="datetime1">
              <a:rPr lang="en-US" smtClean="0"/>
              <a:pPr/>
              <a:t>5/12/2020</a:t>
            </a:fld>
            <a:endParaRPr lang="en-US"/>
          </a:p>
        </p:txBody>
      </p:sp>
      <p:sp>
        <p:nvSpPr>
          <p:cNvPr id="5" name="Slide Number Placeholder 4"/>
          <p:cNvSpPr>
            <a:spLocks noGrp="1"/>
          </p:cNvSpPr>
          <p:nvPr>
            <p:ph type="sldNum" sz="quarter" idx="11"/>
          </p:nvPr>
        </p:nvSpPr>
        <p:spPr/>
        <p:txBody>
          <a:bodyPr/>
          <a:lstStyle/>
          <a:p>
            <a:fld id="{29C7D85C-F81B-4F4C-94FA-C38921F82B1D}" type="slidenum">
              <a:rPr lang="en-US" smtClean="0"/>
              <a:pPr/>
              <a:t>28</a:t>
            </a:fld>
            <a:endParaRPr lang="en-US"/>
          </a:p>
        </p:txBody>
      </p:sp>
    </p:spTree>
    <p:extLst>
      <p:ext uri="{BB962C8B-B14F-4D97-AF65-F5344CB8AC3E}">
        <p14:creationId xmlns:p14="http://schemas.microsoft.com/office/powerpoint/2010/main" val="2713671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AB8655B-00FE-46D6-9FE1-F7DC297C6B71}" type="slidenum">
              <a:rPr lang="en-US" altLang="en-US" sz="1300" smtClean="0">
                <a:latin typeface="Arial" panose="020B0604020202020204" pitchFamily="34" charset="0"/>
              </a:rPr>
              <a:pPr fontAlgn="base">
                <a:spcBef>
                  <a:spcPct val="0"/>
                </a:spcBef>
                <a:spcAft>
                  <a:spcPct val="0"/>
                </a:spcAft>
              </a:pPr>
              <a:t>29</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1594570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0579160-B58E-4E34-AA21-47F810ECBC9C}" type="slidenum">
              <a:rPr lang="en-US" altLang="en-US" sz="1300" smtClean="0">
                <a:latin typeface="Arial" panose="020B0604020202020204" pitchFamily="34" charset="0"/>
              </a:rPr>
              <a:pPr fontAlgn="base">
                <a:spcBef>
                  <a:spcPct val="0"/>
                </a:spcBef>
                <a:spcAft>
                  <a:spcPct val="0"/>
                </a:spcAft>
              </a:pPr>
              <a:t>30</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1694644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eaLnBrk="1" hangingPunct="1">
              <a:spcBef>
                <a:spcPct val="0"/>
              </a:spcBef>
            </a:pPr>
            <a:r>
              <a:rPr lang="en-GB" altLang="en-US" sz="2400" dirty="0" smtClean="0"/>
              <a:t>For </a:t>
            </a:r>
            <a:r>
              <a:rPr lang="en-GB" altLang="en-US" sz="2400" dirty="0" err="1" smtClean="0"/>
              <a:t>example:counts</a:t>
            </a:r>
            <a:r>
              <a:rPr lang="en-GB" altLang="en-US" sz="2400" dirty="0" smtClean="0"/>
              <a:t> of children vaccinated are direct measures of output; instances of change in hand-washing behaviour are a direct measure of project/programme outcome; and a decrease in infant mortality is a direct measure of project/programme impact. </a:t>
            </a:r>
            <a:endParaRPr lang="en-US" altLang="en-US" sz="2400" dirty="0" smtClean="0">
              <a:latin typeface="Tahoma" panose="020B0604030504040204" pitchFamily="34" charset="0"/>
              <a:cs typeface="Tahoma" panose="020B0604030504040204" pitchFamily="34" charset="0"/>
            </a:endParaRPr>
          </a:p>
          <a:p>
            <a:pPr eaLnBrk="1" hangingPunct="1">
              <a:spcBef>
                <a:spcPct val="0"/>
              </a:spcBef>
            </a:pPr>
            <a:endParaRPr lang="en-US" altLang="en-US" dirty="0"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4E69C85-DE2C-4BDB-90ED-4152F8CC094C}" type="slidenum">
              <a:rPr lang="en-US" altLang="en-US" sz="1300" smtClean="0">
                <a:latin typeface="Arial" panose="020B0604020202020204" pitchFamily="34" charset="0"/>
              </a:rPr>
              <a:pPr fontAlgn="base">
                <a:spcBef>
                  <a:spcPct val="0"/>
                </a:spcBef>
                <a:spcAft>
                  <a:spcPct val="0"/>
                </a:spcAft>
              </a:pPr>
              <a:t>31</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512253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A6081C4-BBB6-457F-8A8E-4EB056FB40A8}" type="slidenum">
              <a:rPr lang="en-US" altLang="en-US" sz="1300" smtClean="0">
                <a:latin typeface="Arial" panose="020B0604020202020204" pitchFamily="34" charset="0"/>
              </a:rPr>
              <a:pPr fontAlgn="base">
                <a:spcBef>
                  <a:spcPct val="0"/>
                </a:spcBef>
                <a:spcAft>
                  <a:spcPct val="0"/>
                </a:spcAft>
              </a:pPr>
              <a:t>32</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3741186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20641BD-A943-4CF2-A94A-C930CDBE4665}" type="slidenum">
              <a:rPr lang="en-US" altLang="en-US" sz="1300" smtClean="0">
                <a:latin typeface="Arial" panose="020B0604020202020204" pitchFamily="34" charset="0"/>
              </a:rPr>
              <a:pPr fontAlgn="base">
                <a:spcBef>
                  <a:spcPct val="0"/>
                </a:spcBef>
                <a:spcAft>
                  <a:spcPct val="0"/>
                </a:spcAft>
              </a:pPr>
              <a:t>33</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3431630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FF11DA-7276-46B9-8F1C-2756C842F907}" type="slidenum">
              <a:rPr lang="en-US" altLang="en-US" sz="1300" smtClean="0">
                <a:latin typeface="Arial" panose="020B0604020202020204" pitchFamily="34" charset="0"/>
              </a:rPr>
              <a:pPr fontAlgn="base">
                <a:spcBef>
                  <a:spcPct val="0"/>
                </a:spcBef>
                <a:spcAft>
                  <a:spcPct val="0"/>
                </a:spcAft>
              </a:pPr>
              <a:t>34</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588976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7"/>
          <p:cNvSpPr>
            <a:spLocks noGrp="1" noChangeArrowheads="1"/>
          </p:cNvSpPr>
          <p:nvPr>
            <p:ph type="sldNum" sz="quarter" idx="5"/>
          </p:nvPr>
        </p:nvSpPr>
        <p:spPr>
          <a:noFill/>
        </p:spPr>
        <p:txBody>
          <a:bodyPr/>
          <a:lstStyle/>
          <a:p>
            <a:fld id="{57C96E49-2A5E-4145-8103-B4140B25EADB}" type="slidenum">
              <a:rPr lang="en-US"/>
              <a:pPr/>
              <a:t>4</a:t>
            </a:fld>
            <a:endParaRPr lang="en-US"/>
          </a:p>
        </p:txBody>
      </p:sp>
      <p:sp>
        <p:nvSpPr>
          <p:cNvPr id="607235" name="Rectangle 2"/>
          <p:cNvSpPr>
            <a:spLocks noGrp="1" noRot="1" noChangeAspect="1" noChangeArrowheads="1" noTextEdit="1"/>
          </p:cNvSpPr>
          <p:nvPr>
            <p:ph type="sldImg"/>
          </p:nvPr>
        </p:nvSpPr>
        <p:spPr>
          <a:ln/>
        </p:spPr>
      </p:sp>
      <p:sp>
        <p:nvSpPr>
          <p:cNvPr id="607236" name="Rectangle 3"/>
          <p:cNvSpPr>
            <a:spLocks noGrp="1" noChangeArrowheads="1"/>
          </p:cNvSpPr>
          <p:nvPr>
            <p:ph type="body" idx="1"/>
          </p:nvPr>
        </p:nvSpPr>
        <p:spPr>
          <a:noFill/>
          <a:ln/>
        </p:spPr>
        <p:txBody>
          <a:bodyPr/>
          <a:lstStyle/>
          <a:p>
            <a:pPr eaLnBrk="1" hangingPunct="1"/>
            <a:r>
              <a:rPr lang="en-US" smtClean="0">
                <a:latin typeface="Arial" pitchFamily="34" charset="0"/>
              </a:rPr>
              <a:t>Gashaw</a:t>
            </a:r>
          </a:p>
          <a:p>
            <a:pPr eaLnBrk="1" hangingPunct="1"/>
            <a:endParaRPr lang="en-US" smtClean="0">
              <a:latin typeface="Arial" pitchFamily="34" charset="0"/>
            </a:endParaRPr>
          </a:p>
        </p:txBody>
      </p:sp>
    </p:spTree>
    <p:extLst>
      <p:ext uri="{BB962C8B-B14F-4D97-AF65-F5344CB8AC3E}">
        <p14:creationId xmlns:p14="http://schemas.microsoft.com/office/powerpoint/2010/main" val="2823420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 frequent weakness seen in formulating indicators is the tendency to use general and purely quantitative indicators that measure number or percentage of something</a:t>
            </a:r>
          </a:p>
          <a:p>
            <a:pPr eaLnBrk="1" hangingPunct="1">
              <a:spcBef>
                <a:spcPct val="0"/>
              </a:spcBef>
            </a:pPr>
            <a:r>
              <a:rPr lang="en-US" altLang="en-US" dirty="0" smtClean="0"/>
              <a:t>NB: Even when effective quantitative indicators are being used, qualitative indicators can supplement the numbers and percentages with a richness of information that brings a program's results to life.</a:t>
            </a:r>
          </a:p>
          <a:p>
            <a:pPr eaLnBrk="1" hangingPunct="1">
              <a:spcBef>
                <a:spcPct val="0"/>
              </a:spcBef>
            </a:pPr>
            <a:endParaRPr lang="en-US" altLang="en-US" dirty="0"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83D318-3B2D-4C0A-8E0E-C52764132596}" type="slidenum">
              <a:rPr lang="en-US" altLang="en-US" sz="1300" smtClean="0">
                <a:latin typeface="Arial" panose="020B0604020202020204" pitchFamily="34" charset="0"/>
              </a:rPr>
              <a:pPr fontAlgn="base">
                <a:spcBef>
                  <a:spcPct val="0"/>
                </a:spcBef>
                <a:spcAft>
                  <a:spcPct val="0"/>
                </a:spcAft>
              </a:pPr>
              <a:t>35</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40318362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7EDA47-55BC-41A5-9872-C7BAC9910AD2}" type="slidenum">
              <a:rPr lang="en-US" altLang="en-US" sz="1300" smtClean="0">
                <a:latin typeface="Arial" panose="020B0604020202020204" pitchFamily="34" charset="0"/>
              </a:rPr>
              <a:pPr fontAlgn="base">
                <a:spcBef>
                  <a:spcPct val="0"/>
                </a:spcBef>
                <a:spcAft>
                  <a:spcPct val="0"/>
                </a:spcAft>
              </a:pPr>
              <a:t>36</a:t>
            </a:fld>
            <a:endParaRPr lang="en-US" altLang="en-US" sz="1300" smtClean="0">
              <a:latin typeface="Arial" panose="020B0604020202020204" pitchFamily="34" charset="0"/>
            </a:endParaRPr>
          </a:p>
        </p:txBody>
      </p:sp>
    </p:spTree>
    <p:extLst>
      <p:ext uri="{BB962C8B-B14F-4D97-AF65-F5344CB8AC3E}">
        <p14:creationId xmlns:p14="http://schemas.microsoft.com/office/powerpoint/2010/main" val="7007692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B652D2F-E0CE-4CA2-945C-56DC1C55B507}" type="slidenum">
              <a:rPr lang="en-US" altLang="en-US" smtClean="0">
                <a:latin typeface="Arial" panose="020B0604020202020204" pitchFamily="34" charset="0"/>
                <a:ea typeface="ＭＳ Ｐゴシック" panose="020B0600070205080204" pitchFamily="34" charset="-128"/>
              </a:rPr>
              <a:pPr fontAlgn="base">
                <a:spcBef>
                  <a:spcPct val="0"/>
                </a:spcBef>
                <a:spcAft>
                  <a:spcPct val="0"/>
                </a:spcAft>
              </a:pPr>
              <a:t>37</a:t>
            </a:fld>
            <a:endParaRPr lang="en-US" altLang="en-US" smtClean="0">
              <a:latin typeface="Arial" panose="020B0604020202020204" pitchFamily="34" charset="0"/>
              <a:ea typeface="ＭＳ Ｐゴシック" panose="020B0600070205080204" pitchFamily="34" charset="-128"/>
            </a:endParaRPr>
          </a:p>
        </p:txBody>
      </p:sp>
      <p:sp>
        <p:nvSpPr>
          <p:cNvPr id="89091" name="Rectangle 2"/>
          <p:cNvSpPr>
            <a:spLocks noGrp="1" noRot="1" noChangeAspect="1" noChangeArrowheads="1" noTextEdit="1"/>
          </p:cNvSpPr>
          <p:nvPr>
            <p:ph type="sldImg"/>
          </p:nvPr>
        </p:nvSpPr>
        <p:spPr bwMode="auto">
          <a:xfrm>
            <a:off x="1757363" y="671513"/>
            <a:ext cx="3676650" cy="27574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2" name="Rectangle 3"/>
          <p:cNvSpPr>
            <a:spLocks noGrp="1" noChangeArrowheads="1"/>
          </p:cNvSpPr>
          <p:nvPr>
            <p:ph type="body" idx="1"/>
          </p:nvPr>
        </p:nvSpPr>
        <p:spPr bwMode="auto">
          <a:xfrm>
            <a:off x="887413" y="3897313"/>
            <a:ext cx="5030787"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altLang="en-US" sz="1100" smtClean="0">
                <a:latin typeface="Arial" panose="020B0604020202020204" pitchFamily="34" charset="0"/>
                <a:ea typeface="ＭＳ Ｐゴシック" panose="020B0600070205080204" pitchFamily="34" charset="-128"/>
              </a:rPr>
              <a:t>This example demonstrates how indicators are related to logic models. </a:t>
            </a:r>
          </a:p>
          <a:p>
            <a:pPr eaLnBrk="1" hangingPunct="1">
              <a:lnSpc>
                <a:spcPct val="90000"/>
              </a:lnSpc>
              <a:spcBef>
                <a:spcPct val="0"/>
              </a:spcBef>
            </a:pPr>
            <a:endParaRPr lang="en-US" altLang="en-US" sz="1100" smtClean="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100" smtClean="0">
                <a:latin typeface="Arial" panose="020B0604020202020204" pitchFamily="34" charset="0"/>
                <a:ea typeface="ＭＳ Ｐゴシック" panose="020B0600070205080204" pitchFamily="34" charset="-128"/>
              </a:rPr>
              <a:t> </a:t>
            </a:r>
          </a:p>
          <a:p>
            <a:pPr eaLnBrk="1" hangingPunct="1">
              <a:lnSpc>
                <a:spcPct val="90000"/>
              </a:lnSpc>
              <a:spcBef>
                <a:spcPct val="0"/>
              </a:spcBef>
            </a:pPr>
            <a:endParaRPr lang="en-US" altLang="en-US" sz="110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1315989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B56288-ACCA-4270-8E88-6D032C6DD113}" type="slidenum">
              <a:rPr lang="en-US" altLang="en-US" smtClean="0">
                <a:solidFill>
                  <a:srgbClr val="000000"/>
                </a:solidFill>
              </a:rPr>
              <a:pPr fontAlgn="base">
                <a:spcBef>
                  <a:spcPct val="0"/>
                </a:spcBef>
                <a:spcAft>
                  <a:spcPct val="0"/>
                </a:spcAft>
              </a:pPr>
              <a:t>39</a:t>
            </a:fld>
            <a:endParaRPr lang="en-US" altLang="en-US" smtClean="0">
              <a:solidFill>
                <a:srgbClr val="000000"/>
              </a:solidFill>
            </a:endParaRPr>
          </a:p>
        </p:txBody>
      </p:sp>
      <p:sp>
        <p:nvSpPr>
          <p:cNvPr id="15155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51556" name="Rectangle 3"/>
          <p:cNvSpPr>
            <a:spLocks noGrp="1" noChangeArrowheads="1"/>
          </p:cNvSpPr>
          <p:nvPr>
            <p:ph type="body" idx="1"/>
          </p:nvPr>
        </p:nvSpPr>
        <p:spPr bwMode="auto">
          <a:xfrm>
            <a:off x="912813" y="4343400"/>
            <a:ext cx="5032375" cy="4114800"/>
          </a:xfrm>
          <a:solidFill>
            <a:srgbClr val="FFFFFF"/>
          </a:solidFill>
          <a:ln>
            <a:solidFill>
              <a:srgbClr val="000000"/>
            </a:solidFill>
            <a:miter lim="800000"/>
            <a:headEnd/>
            <a:tailEnd/>
          </a:ln>
        </p:spPr>
        <p:txBody>
          <a:bodyPr wrap="square" lIns="89730" tIns="44865" rIns="89730" bIns="44865" numCol="1" anchor="t" anchorCtr="0" compatLnSpc="1">
            <a:prstTxWarp prst="textNoShape">
              <a:avLst/>
            </a:prstTxWarp>
          </a:bodyPr>
          <a:lstStyle/>
          <a:p>
            <a:pPr eaLnBrk="1" hangingPunct="1">
              <a:lnSpc>
                <a:spcPct val="80000"/>
              </a:lnSpc>
              <a:spcBef>
                <a:spcPct val="0"/>
              </a:spcBef>
            </a:pPr>
            <a:endParaRPr lang="en-US" altLang="en-US" sz="800" b="1" smtClean="0"/>
          </a:p>
        </p:txBody>
      </p:sp>
    </p:spTree>
    <p:extLst>
      <p:ext uri="{BB962C8B-B14F-4D97-AF65-F5344CB8AC3E}">
        <p14:creationId xmlns:p14="http://schemas.microsoft.com/office/powerpoint/2010/main" val="1659726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4926"/>
            <a:ext cx="2971800" cy="4575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5F1A23-40D7-474B-9C4A-3ADA9979F9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9686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7"/>
          <p:cNvSpPr>
            <a:spLocks noGrp="1" noChangeArrowheads="1"/>
          </p:cNvSpPr>
          <p:nvPr>
            <p:ph type="sldNum" sz="quarter" idx="5"/>
          </p:nvPr>
        </p:nvSpPr>
        <p:spPr>
          <a:noFill/>
        </p:spPr>
        <p:txBody>
          <a:bodyPr/>
          <a:lstStyle/>
          <a:p>
            <a:fld id="{57C96E49-2A5E-4145-8103-B4140B25EADB}" type="slidenum">
              <a:rPr lang="en-US"/>
              <a:pPr/>
              <a:t>5</a:t>
            </a:fld>
            <a:endParaRPr lang="en-US"/>
          </a:p>
        </p:txBody>
      </p:sp>
      <p:sp>
        <p:nvSpPr>
          <p:cNvPr id="607235" name="Rectangle 2"/>
          <p:cNvSpPr>
            <a:spLocks noGrp="1" noRot="1" noChangeAspect="1" noChangeArrowheads="1" noTextEdit="1"/>
          </p:cNvSpPr>
          <p:nvPr>
            <p:ph type="sldImg"/>
          </p:nvPr>
        </p:nvSpPr>
        <p:spPr>
          <a:ln/>
        </p:spPr>
      </p:sp>
      <p:sp>
        <p:nvSpPr>
          <p:cNvPr id="607236" name="Rectangle 3"/>
          <p:cNvSpPr>
            <a:spLocks noGrp="1" noChangeArrowheads="1"/>
          </p:cNvSpPr>
          <p:nvPr>
            <p:ph type="body" idx="1"/>
          </p:nvPr>
        </p:nvSpPr>
        <p:spPr>
          <a:noFill/>
          <a:ln/>
        </p:spPr>
        <p:txBody>
          <a:bodyPr/>
          <a:lstStyle/>
          <a:p>
            <a:pPr eaLnBrk="1" hangingPunct="1"/>
            <a:r>
              <a:rPr lang="en-US" smtClean="0">
                <a:latin typeface="Arial" pitchFamily="34" charset="0"/>
              </a:rPr>
              <a:t>Gashaw</a:t>
            </a:r>
          </a:p>
          <a:p>
            <a:pPr eaLnBrk="1" hangingPunct="1"/>
            <a:endParaRPr lang="en-US" smtClean="0">
              <a:latin typeface="Arial" pitchFamily="34" charset="0"/>
            </a:endParaRPr>
          </a:p>
        </p:txBody>
      </p:sp>
    </p:spTree>
    <p:extLst>
      <p:ext uri="{BB962C8B-B14F-4D97-AF65-F5344CB8AC3E}">
        <p14:creationId xmlns:p14="http://schemas.microsoft.com/office/powerpoint/2010/main" val="2595504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1BC829-141F-434C-9560-A0D48DC9A246}" type="slidenum">
              <a:rPr lang="en-US" smtClean="0"/>
              <a:pPr/>
              <a:t>6</a:t>
            </a:fld>
            <a:endParaRPr lang="en-US"/>
          </a:p>
        </p:txBody>
      </p:sp>
    </p:spTree>
    <p:extLst>
      <p:ext uri="{BB962C8B-B14F-4D97-AF65-F5344CB8AC3E}">
        <p14:creationId xmlns:p14="http://schemas.microsoft.com/office/powerpoint/2010/main" val="2370718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70C0"/>
                </a:solidFill>
              </a:rPr>
              <a:t>Autocratic= do what</a:t>
            </a:r>
            <a:r>
              <a:rPr lang="en-US" baseline="0" dirty="0" smtClean="0">
                <a:solidFill>
                  <a:srgbClr val="0070C0"/>
                </a:solidFill>
              </a:rPr>
              <a:t> I say</a:t>
            </a:r>
            <a:r>
              <a:rPr lang="en-US" dirty="0" smtClean="0">
                <a:solidFill>
                  <a:srgbClr val="0070C0"/>
                </a:solidFill>
              </a:rPr>
              <a:t>, anarchic= do as you like and  democratic</a:t>
            </a:r>
            <a:r>
              <a:rPr lang="en-US" baseline="0" dirty="0" smtClean="0">
                <a:solidFill>
                  <a:srgbClr val="0070C0"/>
                </a:solidFill>
              </a:rPr>
              <a:t> </a:t>
            </a:r>
            <a:r>
              <a:rPr lang="en-US" sz="1200" kern="1200" baseline="0" dirty="0" smtClean="0">
                <a:solidFill>
                  <a:schemeClr val="tx1"/>
                </a:solidFill>
                <a:latin typeface="+mn-lt"/>
                <a:ea typeface="+mn-ea"/>
                <a:cs typeface="+mn-cs"/>
              </a:rPr>
              <a:t>Let us agree on what we are going to do</a:t>
            </a:r>
          </a:p>
          <a:p>
            <a:endParaRPr lang="en-US" dirty="0"/>
          </a:p>
        </p:txBody>
      </p:sp>
      <p:sp>
        <p:nvSpPr>
          <p:cNvPr id="4" name="Slide Number Placeholder 3"/>
          <p:cNvSpPr>
            <a:spLocks noGrp="1"/>
          </p:cNvSpPr>
          <p:nvPr>
            <p:ph type="sldNum" sz="quarter" idx="10"/>
          </p:nvPr>
        </p:nvSpPr>
        <p:spPr/>
        <p:txBody>
          <a:bodyPr/>
          <a:lstStyle/>
          <a:p>
            <a:fld id="{1074BAA6-4224-4CE4-8697-1B646CC03726}" type="slidenum">
              <a:rPr lang="en-US" smtClean="0"/>
              <a:pPr/>
              <a:t>11</a:t>
            </a:fld>
            <a:endParaRPr lang="en-US"/>
          </a:p>
        </p:txBody>
      </p:sp>
    </p:spTree>
    <p:extLst>
      <p:ext uri="{BB962C8B-B14F-4D97-AF65-F5344CB8AC3E}">
        <p14:creationId xmlns:p14="http://schemas.microsoft.com/office/powerpoint/2010/main" val="1010655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32286751-1787-4BDB-BD08-F02BE422BFBD}" type="datetime1">
              <a:rPr lang="en-US" smtClean="0"/>
              <a:pPr/>
              <a:t>5/12/2020</a:t>
            </a:fld>
            <a:endParaRPr lang="en-US"/>
          </a:p>
        </p:txBody>
      </p:sp>
      <p:sp>
        <p:nvSpPr>
          <p:cNvPr id="5" name="Slide Number Placeholder 4"/>
          <p:cNvSpPr>
            <a:spLocks noGrp="1"/>
          </p:cNvSpPr>
          <p:nvPr>
            <p:ph type="sldNum" sz="quarter" idx="11"/>
          </p:nvPr>
        </p:nvSpPr>
        <p:spPr/>
        <p:txBody>
          <a:bodyPr/>
          <a:lstStyle/>
          <a:p>
            <a:fld id="{29C7D85C-F81B-4F4C-94FA-C38921F82B1D}" type="slidenum">
              <a:rPr lang="en-US" smtClean="0"/>
              <a:pPr/>
              <a:t>14</a:t>
            </a:fld>
            <a:endParaRPr lang="en-US"/>
          </a:p>
        </p:txBody>
      </p:sp>
    </p:spTree>
    <p:extLst>
      <p:ext uri="{BB962C8B-B14F-4D97-AF65-F5344CB8AC3E}">
        <p14:creationId xmlns:p14="http://schemas.microsoft.com/office/powerpoint/2010/main" val="1389964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32286751-1787-4BDB-BD08-F02BE422BFBD}" type="datetime1">
              <a:rPr lang="en-US" smtClean="0"/>
              <a:pPr/>
              <a:t>5/12/2020</a:t>
            </a:fld>
            <a:endParaRPr lang="en-US"/>
          </a:p>
        </p:txBody>
      </p:sp>
      <p:sp>
        <p:nvSpPr>
          <p:cNvPr id="5" name="Slide Number Placeholder 4"/>
          <p:cNvSpPr>
            <a:spLocks noGrp="1"/>
          </p:cNvSpPr>
          <p:nvPr>
            <p:ph type="sldNum" sz="quarter" idx="11"/>
          </p:nvPr>
        </p:nvSpPr>
        <p:spPr/>
        <p:txBody>
          <a:bodyPr/>
          <a:lstStyle/>
          <a:p>
            <a:fld id="{29C7D85C-F81B-4F4C-94FA-C38921F82B1D}" type="slidenum">
              <a:rPr lang="en-US" smtClean="0"/>
              <a:pPr/>
              <a:t>15</a:t>
            </a:fld>
            <a:endParaRPr lang="en-US"/>
          </a:p>
        </p:txBody>
      </p:sp>
    </p:spTree>
    <p:extLst>
      <p:ext uri="{BB962C8B-B14F-4D97-AF65-F5344CB8AC3E}">
        <p14:creationId xmlns:p14="http://schemas.microsoft.com/office/powerpoint/2010/main" val="1334665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486055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endParaRPr lang="en-US" sz="900" dirty="0"/>
          </a:p>
        </p:txBody>
      </p:sp>
    </p:spTree>
    <p:extLst>
      <p:ext uri="{BB962C8B-B14F-4D97-AF65-F5344CB8AC3E}">
        <p14:creationId xmlns:p14="http://schemas.microsoft.com/office/powerpoint/2010/main" val="2649286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34EBDA-D0DE-4386-9EFE-4A6C66AF6638}"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8D1596-8CE4-4BF0-868C-FEB5B69C5EA9}"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73618-6B90-4823-9DBB-1E172125781A}"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B812F69C-98C9-4734-89B8-CFF09B28BFB6}" type="datetime1">
              <a:rPr lang="en-US" smtClean="0"/>
              <a:t>5/12/2020</a:t>
            </a:fld>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Dawit</a:t>
            </a:r>
            <a:endParaRPr lang="en-US" dirty="0"/>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623427AF-DDAD-4AE2-89D1-B2A795BAF8CB}" type="slidenum">
              <a:rPr lang="en-US"/>
              <a:pPr/>
              <a:t>‹#›</a:t>
            </a:fld>
            <a:endParaRPr lang="en-US"/>
          </a:p>
        </p:txBody>
      </p:sp>
    </p:spTree>
    <p:extLst>
      <p:ext uri="{BB962C8B-B14F-4D97-AF65-F5344CB8AC3E}">
        <p14:creationId xmlns:p14="http://schemas.microsoft.com/office/powerpoint/2010/main" val="305799037"/>
      </p:ext>
    </p:extLst>
  </p:cSld>
  <p:clrMapOvr>
    <a:masterClrMapping/>
  </p:clrMapOvr>
  <p:transition>
    <p:wheel spokes="8"/>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62B3E613-1FDB-488F-ADA2-5B1549D5BFE6}" type="datetime1">
              <a:rPr lang="en-US" smtClean="0"/>
              <a:t>5/12/2020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6" name="Slide Number Placeholder 5"/>
          <p:cNvSpPr>
            <a:spLocks noGrp="1"/>
          </p:cNvSpPr>
          <p:nvPr>
            <p:ph type="sldNum" sz="quarter" idx="12"/>
          </p:nvPr>
        </p:nvSpPr>
        <p:spPr/>
        <p:txBody>
          <a:bodyPr/>
          <a:lstStyle>
            <a:lvl1pPr>
              <a:defRPr/>
            </a:lvl1pPr>
          </a:lstStyle>
          <a:p>
            <a:pPr>
              <a:defRPr/>
            </a:pPr>
            <a:fld id="{B84CCBA6-B305-45A0-BFF5-AC0B147A31E2}" type="slidenum">
              <a:rPr lang="en-US"/>
              <a:pPr>
                <a:defRPr/>
              </a:pPr>
              <a:t>‹#›</a:t>
            </a:fld>
            <a:endParaRPr lang="en-US"/>
          </a:p>
        </p:txBody>
      </p:sp>
    </p:spTree>
    <p:extLst>
      <p:ext uri="{BB962C8B-B14F-4D97-AF65-F5344CB8AC3E}">
        <p14:creationId xmlns:p14="http://schemas.microsoft.com/office/powerpoint/2010/main" val="242208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750EA064-1B7B-4BA0-9A93-2AAB68EBA1A8}" type="datetime1">
              <a:rPr lang="en-US" smtClean="0"/>
              <a:t>5/12/2020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6" name="Slide Number Placeholder 5"/>
          <p:cNvSpPr>
            <a:spLocks noGrp="1"/>
          </p:cNvSpPr>
          <p:nvPr>
            <p:ph type="sldNum" sz="quarter" idx="12"/>
          </p:nvPr>
        </p:nvSpPr>
        <p:spPr/>
        <p:txBody>
          <a:bodyPr/>
          <a:lstStyle>
            <a:lvl1pPr>
              <a:defRPr/>
            </a:lvl1pPr>
          </a:lstStyle>
          <a:p>
            <a:pPr>
              <a:defRPr/>
            </a:pPr>
            <a:fld id="{EDE00FFD-911F-4D5D-B865-561BD34C56F5}" type="slidenum">
              <a:rPr lang="en-US"/>
              <a:pPr>
                <a:defRPr/>
              </a:pPr>
              <a:t>‹#›</a:t>
            </a:fld>
            <a:endParaRPr lang="en-US"/>
          </a:p>
        </p:txBody>
      </p:sp>
    </p:spTree>
    <p:extLst>
      <p:ext uri="{BB962C8B-B14F-4D97-AF65-F5344CB8AC3E}">
        <p14:creationId xmlns:p14="http://schemas.microsoft.com/office/powerpoint/2010/main" val="1508325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EE7B21E-111C-4310-932B-5556EA795FA9}" type="datetime1">
              <a:rPr lang="en-US" smtClean="0"/>
              <a:t>5/12/2020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6" name="Slide Number Placeholder 5"/>
          <p:cNvSpPr>
            <a:spLocks noGrp="1"/>
          </p:cNvSpPr>
          <p:nvPr>
            <p:ph type="sldNum" sz="quarter" idx="12"/>
          </p:nvPr>
        </p:nvSpPr>
        <p:spPr/>
        <p:txBody>
          <a:bodyPr/>
          <a:lstStyle>
            <a:lvl1pPr>
              <a:defRPr/>
            </a:lvl1pPr>
          </a:lstStyle>
          <a:p>
            <a:pPr>
              <a:defRPr/>
            </a:pPr>
            <a:fld id="{941D3B3E-3D9E-4582-97D7-EBDB4EEC503C}" type="slidenum">
              <a:rPr lang="en-US"/>
              <a:pPr>
                <a:defRPr/>
              </a:pPr>
              <a:t>‹#›</a:t>
            </a:fld>
            <a:endParaRPr lang="en-US"/>
          </a:p>
        </p:txBody>
      </p:sp>
    </p:spTree>
    <p:extLst>
      <p:ext uri="{BB962C8B-B14F-4D97-AF65-F5344CB8AC3E}">
        <p14:creationId xmlns:p14="http://schemas.microsoft.com/office/powerpoint/2010/main" val="551881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C52493A1-F2FB-4C3C-A3C3-759FB2F1F2A4}" type="datetime1">
              <a:rPr lang="en-US" smtClean="0"/>
              <a:t>5/12/2020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7" name="Slide Number Placeholder 5"/>
          <p:cNvSpPr>
            <a:spLocks noGrp="1"/>
          </p:cNvSpPr>
          <p:nvPr>
            <p:ph type="sldNum" sz="quarter" idx="12"/>
          </p:nvPr>
        </p:nvSpPr>
        <p:spPr/>
        <p:txBody>
          <a:bodyPr/>
          <a:lstStyle>
            <a:lvl1pPr>
              <a:defRPr/>
            </a:lvl1pPr>
          </a:lstStyle>
          <a:p>
            <a:pPr>
              <a:defRPr/>
            </a:pPr>
            <a:fld id="{D580087B-B1FE-426B-904A-96D06DB1C124}" type="slidenum">
              <a:rPr lang="en-US"/>
              <a:pPr>
                <a:defRPr/>
              </a:pPr>
              <a:t>‹#›</a:t>
            </a:fld>
            <a:endParaRPr lang="en-US"/>
          </a:p>
        </p:txBody>
      </p:sp>
    </p:spTree>
    <p:extLst>
      <p:ext uri="{BB962C8B-B14F-4D97-AF65-F5344CB8AC3E}">
        <p14:creationId xmlns:p14="http://schemas.microsoft.com/office/powerpoint/2010/main" val="32926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118A17B-6989-45C9-BC27-C8764AE810EB}" type="datetime1">
              <a:rPr lang="en-US" smtClean="0"/>
              <a:t>5/12/2020</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9" name="Slide Number Placeholder 5"/>
          <p:cNvSpPr>
            <a:spLocks noGrp="1"/>
          </p:cNvSpPr>
          <p:nvPr>
            <p:ph type="sldNum" sz="quarter" idx="12"/>
          </p:nvPr>
        </p:nvSpPr>
        <p:spPr/>
        <p:txBody>
          <a:bodyPr/>
          <a:lstStyle>
            <a:lvl1pPr>
              <a:defRPr/>
            </a:lvl1pPr>
          </a:lstStyle>
          <a:p>
            <a:pPr>
              <a:defRPr/>
            </a:pPr>
            <a:fld id="{CC7FF0BC-FF43-4E9B-A861-F1877981BF28}" type="slidenum">
              <a:rPr lang="en-US"/>
              <a:pPr>
                <a:defRPr/>
              </a:pPr>
              <a:t>‹#›</a:t>
            </a:fld>
            <a:endParaRPr lang="en-US"/>
          </a:p>
        </p:txBody>
      </p:sp>
    </p:spTree>
    <p:extLst>
      <p:ext uri="{BB962C8B-B14F-4D97-AF65-F5344CB8AC3E}">
        <p14:creationId xmlns:p14="http://schemas.microsoft.com/office/powerpoint/2010/main" val="2036124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7E755B0F-4CFF-4205-9D85-8050D6726A08}" type="datetime1">
              <a:rPr lang="en-US" smtClean="0"/>
              <a:t>5/12/2020</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5" name="Slide Number Placeholder 5"/>
          <p:cNvSpPr>
            <a:spLocks noGrp="1"/>
          </p:cNvSpPr>
          <p:nvPr>
            <p:ph type="sldNum" sz="quarter" idx="12"/>
          </p:nvPr>
        </p:nvSpPr>
        <p:spPr/>
        <p:txBody>
          <a:bodyPr/>
          <a:lstStyle>
            <a:lvl1pPr>
              <a:defRPr/>
            </a:lvl1pPr>
          </a:lstStyle>
          <a:p>
            <a:pPr>
              <a:defRPr/>
            </a:pPr>
            <a:fld id="{73F8BD26-6A5E-42FB-AF27-2027E7DDD42B}" type="slidenum">
              <a:rPr lang="en-US"/>
              <a:pPr>
                <a:defRPr/>
              </a:pPr>
              <a:t>‹#›</a:t>
            </a:fld>
            <a:endParaRPr lang="en-US"/>
          </a:p>
        </p:txBody>
      </p:sp>
    </p:spTree>
    <p:extLst>
      <p:ext uri="{BB962C8B-B14F-4D97-AF65-F5344CB8AC3E}">
        <p14:creationId xmlns:p14="http://schemas.microsoft.com/office/powerpoint/2010/main" val="184638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5D3077-6EE0-48BB-9896-F68F59152E94}" type="datetime1">
              <a:rPr lang="en-US" smtClean="0"/>
              <a:t>5/12/2020</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4" name="Slide Number Placeholder 5"/>
          <p:cNvSpPr>
            <a:spLocks noGrp="1"/>
          </p:cNvSpPr>
          <p:nvPr>
            <p:ph type="sldNum" sz="quarter" idx="12"/>
          </p:nvPr>
        </p:nvSpPr>
        <p:spPr/>
        <p:txBody>
          <a:bodyPr/>
          <a:lstStyle>
            <a:lvl1pPr>
              <a:defRPr/>
            </a:lvl1pPr>
          </a:lstStyle>
          <a:p>
            <a:pPr>
              <a:defRPr/>
            </a:pPr>
            <a:fld id="{8DF347B3-A3C5-4874-A979-E8B06B985979}" type="slidenum">
              <a:rPr lang="en-US"/>
              <a:pPr>
                <a:defRPr/>
              </a:pPr>
              <a:t>‹#›</a:t>
            </a:fld>
            <a:endParaRPr lang="en-US"/>
          </a:p>
        </p:txBody>
      </p:sp>
    </p:spTree>
    <p:extLst>
      <p:ext uri="{BB962C8B-B14F-4D97-AF65-F5344CB8AC3E}">
        <p14:creationId xmlns:p14="http://schemas.microsoft.com/office/powerpoint/2010/main" val="2397085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E2447A-9691-4F8C-BB64-199D91F9A950}"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5A1BF4A-9A62-4E57-B2FC-9195C3E88392}" type="datetime1">
              <a:rPr lang="en-US" smtClean="0"/>
              <a:t>5/12/2020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7" name="Slide Number Placeholder 5"/>
          <p:cNvSpPr>
            <a:spLocks noGrp="1"/>
          </p:cNvSpPr>
          <p:nvPr>
            <p:ph type="sldNum" sz="quarter" idx="12"/>
          </p:nvPr>
        </p:nvSpPr>
        <p:spPr/>
        <p:txBody>
          <a:bodyPr/>
          <a:lstStyle>
            <a:lvl1pPr>
              <a:defRPr/>
            </a:lvl1pPr>
          </a:lstStyle>
          <a:p>
            <a:pPr>
              <a:defRPr/>
            </a:pPr>
            <a:fld id="{665FA4D3-12B1-4690-BAFC-6323CB1DBFB1}" type="slidenum">
              <a:rPr lang="en-US"/>
              <a:pPr>
                <a:defRPr/>
              </a:pPr>
              <a:t>‹#›</a:t>
            </a:fld>
            <a:endParaRPr lang="en-US"/>
          </a:p>
        </p:txBody>
      </p:sp>
    </p:spTree>
    <p:extLst>
      <p:ext uri="{BB962C8B-B14F-4D97-AF65-F5344CB8AC3E}">
        <p14:creationId xmlns:p14="http://schemas.microsoft.com/office/powerpoint/2010/main" val="538001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F3E42C-E351-40DD-A040-4A6EA5C9DD83}" type="datetime1">
              <a:rPr lang="en-US" smtClean="0"/>
              <a:t>5/12/2020</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7" name="Slide Number Placeholder 5"/>
          <p:cNvSpPr>
            <a:spLocks noGrp="1"/>
          </p:cNvSpPr>
          <p:nvPr>
            <p:ph type="sldNum" sz="quarter" idx="12"/>
          </p:nvPr>
        </p:nvSpPr>
        <p:spPr/>
        <p:txBody>
          <a:bodyPr/>
          <a:lstStyle>
            <a:lvl1pPr>
              <a:defRPr/>
            </a:lvl1pPr>
          </a:lstStyle>
          <a:p>
            <a:pPr>
              <a:defRPr/>
            </a:pPr>
            <a:fld id="{E58EAF3A-81ED-4D63-A850-9125C78BE744}" type="slidenum">
              <a:rPr lang="en-US"/>
              <a:pPr>
                <a:defRPr/>
              </a:pPr>
              <a:t>‹#›</a:t>
            </a:fld>
            <a:endParaRPr lang="en-US"/>
          </a:p>
        </p:txBody>
      </p:sp>
    </p:spTree>
    <p:extLst>
      <p:ext uri="{BB962C8B-B14F-4D97-AF65-F5344CB8AC3E}">
        <p14:creationId xmlns:p14="http://schemas.microsoft.com/office/powerpoint/2010/main" val="4179878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78FB817-D2FB-4E00-A899-49E2F71961D1}" type="datetime1">
              <a:rPr lang="en-US" smtClean="0"/>
              <a:t>5/12/2020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6" name="Slide Number Placeholder 5"/>
          <p:cNvSpPr>
            <a:spLocks noGrp="1"/>
          </p:cNvSpPr>
          <p:nvPr>
            <p:ph type="sldNum" sz="quarter" idx="12"/>
          </p:nvPr>
        </p:nvSpPr>
        <p:spPr/>
        <p:txBody>
          <a:bodyPr/>
          <a:lstStyle>
            <a:lvl1pPr>
              <a:defRPr/>
            </a:lvl1pPr>
          </a:lstStyle>
          <a:p>
            <a:pPr>
              <a:defRPr/>
            </a:pPr>
            <a:fld id="{D0B138A7-3446-4075-8CAF-34372EFF322B}" type="slidenum">
              <a:rPr lang="en-US"/>
              <a:pPr>
                <a:defRPr/>
              </a:pPr>
              <a:t>‹#›</a:t>
            </a:fld>
            <a:endParaRPr lang="en-US"/>
          </a:p>
        </p:txBody>
      </p:sp>
    </p:spTree>
    <p:extLst>
      <p:ext uri="{BB962C8B-B14F-4D97-AF65-F5344CB8AC3E}">
        <p14:creationId xmlns:p14="http://schemas.microsoft.com/office/powerpoint/2010/main" val="17548490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5229AD6-DCE8-4B26-B19E-297BDF3F0AF0}" type="datetime1">
              <a:rPr lang="en-US" smtClean="0"/>
              <a:t>5/12/2020</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Dawit</a:t>
            </a:r>
            <a:endParaRPr lang="en-US"/>
          </a:p>
        </p:txBody>
      </p:sp>
      <p:sp>
        <p:nvSpPr>
          <p:cNvPr id="6" name="Slide Number Placeholder 5"/>
          <p:cNvSpPr>
            <a:spLocks noGrp="1"/>
          </p:cNvSpPr>
          <p:nvPr>
            <p:ph type="sldNum" sz="quarter" idx="12"/>
          </p:nvPr>
        </p:nvSpPr>
        <p:spPr/>
        <p:txBody>
          <a:bodyPr/>
          <a:lstStyle>
            <a:lvl1pPr>
              <a:defRPr/>
            </a:lvl1pPr>
          </a:lstStyle>
          <a:p>
            <a:pPr>
              <a:defRPr/>
            </a:pPr>
            <a:fld id="{F8DF0849-3E76-45D3-95D1-24C4648B3FD2}" type="slidenum">
              <a:rPr lang="en-US"/>
              <a:pPr>
                <a:defRPr/>
              </a:pPr>
              <a:t>‹#›</a:t>
            </a:fld>
            <a:endParaRPr lang="en-US"/>
          </a:p>
        </p:txBody>
      </p:sp>
    </p:spTree>
    <p:extLst>
      <p:ext uri="{BB962C8B-B14F-4D97-AF65-F5344CB8AC3E}">
        <p14:creationId xmlns:p14="http://schemas.microsoft.com/office/powerpoint/2010/main" val="29364808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0BC38E-1FC9-43CF-B4AA-89209629C5D2}"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396320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1A5D0-2859-4AD8-94A8-16E4A4F259DB}"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372251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A1C4F58-017F-4EC9-A3BC-973B73AFDAC9}"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6105993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D10635-3D6C-4722-8CE8-16FEF3C9A7D5}"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71390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2D3634-677A-4555-BEFE-16FCAEDF22D0}" type="datetime1">
              <a:rPr lang="en-US" smtClean="0"/>
              <a:t>5/12/2020</a:t>
            </a:fld>
            <a:endParaRPr lang="en-US"/>
          </a:p>
        </p:txBody>
      </p:sp>
      <p:sp>
        <p:nvSpPr>
          <p:cNvPr id="8" name="Footer Placeholder 7"/>
          <p:cNvSpPr>
            <a:spLocks noGrp="1"/>
          </p:cNvSpPr>
          <p:nvPr>
            <p:ph type="ftr" sz="quarter" idx="11"/>
          </p:nvPr>
        </p:nvSpPr>
        <p:spPr/>
        <p:txBody>
          <a:bodyPr/>
          <a:lstStyle/>
          <a:p>
            <a:r>
              <a:rPr lang="en-US" smtClean="0"/>
              <a:t>Dawit</a:t>
            </a:r>
            <a:endParaRPr lang="en-US"/>
          </a:p>
        </p:txBody>
      </p:sp>
      <p:sp>
        <p:nvSpPr>
          <p:cNvPr id="9" name="Slide Number Placeholder 8"/>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17269821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D5B98-9EA0-4026-9255-C734C75B3FC4}"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
        <p:nvSpPr>
          <p:cNvPr id="5" name="Slide Number Placeholder 4"/>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425574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52209C-0F8C-46AA-A6E3-E94560419574}"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FAF448-B48A-46DF-81A6-71B55C692ED9}"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
        <p:nvSpPr>
          <p:cNvPr id="4" name="Slide Number Placeholder 3"/>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17185373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2B13DD35-AD10-4790-A2AE-10380F9F0426}"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39693023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891A7314-66AF-4216-B677-E413C65612EE}"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15064797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FCB3B-95E8-4933-B69D-6B0D430C072A}"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763938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B57349-B32E-4695-AAB1-213735EA8FEF}"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
        <p:nvSpPr>
          <p:cNvPr id="6" name="Slide Number Placeholder 5"/>
          <p:cNvSpPr>
            <a:spLocks noGrp="1"/>
          </p:cNvSpPr>
          <p:nvPr>
            <p:ph type="sldNum" sz="quarter" idx="12"/>
          </p:nvPr>
        </p:nvSpPr>
        <p:spPr/>
        <p:txBody>
          <a:bodyPr/>
          <a:lstStyle/>
          <a:p>
            <a:fld id="{C8850F23-6755-4C9D-8B83-E8B1D8170DF8}" type="slidenum">
              <a:rPr lang="en-US" smtClean="0"/>
              <a:t>‹#›</a:t>
            </a:fld>
            <a:endParaRPr lang="en-US"/>
          </a:p>
        </p:txBody>
      </p:sp>
    </p:spTree>
    <p:extLst>
      <p:ext uri="{BB962C8B-B14F-4D97-AF65-F5344CB8AC3E}">
        <p14:creationId xmlns:p14="http://schemas.microsoft.com/office/powerpoint/2010/main" val="418740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9667AD-A69C-43BE-9049-6450E4893B83}"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5D42BD-F53E-431C-AEE1-FD426EFB4D91}" type="datetime1">
              <a:rPr lang="en-US" smtClean="0"/>
              <a:t>5/12/2020</a:t>
            </a:fld>
            <a:endParaRPr lang="en-US"/>
          </a:p>
        </p:txBody>
      </p:sp>
      <p:sp>
        <p:nvSpPr>
          <p:cNvPr id="8" name="Footer Placeholder 7"/>
          <p:cNvSpPr>
            <a:spLocks noGrp="1"/>
          </p:cNvSpPr>
          <p:nvPr>
            <p:ph type="ftr" sz="quarter" idx="11"/>
          </p:nvPr>
        </p:nvSpPr>
        <p:spPr/>
        <p:txBody>
          <a:bodyPr/>
          <a:lstStyle/>
          <a:p>
            <a:r>
              <a:rPr lang="en-US" smtClean="0"/>
              <a:t>Dawit</a:t>
            </a:r>
            <a:endParaRPr lang="en-US"/>
          </a:p>
        </p:txBody>
      </p:sp>
      <p:sp>
        <p:nvSpPr>
          <p:cNvPr id="9" name="Slide Number Placeholder 8"/>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8B9303-CE25-430D-81DE-1F46A5827AE9}"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
        <p:nvSpPr>
          <p:cNvPr id="5" name="Slide Number Placeholder 4"/>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FE520-087F-4905-9841-1D99E51C50D4}"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
        <p:nvSpPr>
          <p:cNvPr id="4" name="Slide Number Placeholder 3"/>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3E6AD-2370-4271-8319-50A5027DE6A1}"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D7B7E0-0B99-43F9-BA77-4948A0E8E096}"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
        <p:nvSpPr>
          <p:cNvPr id="7" name="Slide Number Placeholder 6"/>
          <p:cNvSpPr>
            <a:spLocks noGrp="1"/>
          </p:cNvSpPr>
          <p:nvPr>
            <p:ph type="sldNum" sz="quarter" idx="12"/>
          </p:nvPr>
        </p:nvSpPr>
        <p:spPr/>
        <p:txBody>
          <a:bodyPr/>
          <a:lstStyle/>
          <a:p>
            <a:fld id="{5AE27165-DDB7-40E1-A26A-DAC8B4A798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DFDAC-E5EA-4782-9B8E-2356E32DCED0}" type="datetime1">
              <a:rPr lang="en-US" smtClean="0"/>
              <a:t>5/12/2020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Dawit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E27165-DDB7-40E1-A26A-DAC8B4A798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144B0FC0-516C-4663-BB5F-1926E2E900ED}" type="datetime1">
              <a:rPr lang="en-US" smtClean="0"/>
              <a:t>5/12/2020</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en-US" smtClean="0"/>
              <a:t>Dawit</a:t>
            </a: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4AD7057B-4FEF-4066-8862-8FF2E77929A3}" type="slidenum">
              <a:rPr lang="en-US"/>
              <a:pPr>
                <a:defRPr/>
              </a:pPr>
              <a:t>‹#›</a:t>
            </a:fld>
            <a:endParaRPr lang="en-US"/>
          </a:p>
        </p:txBody>
      </p:sp>
    </p:spTree>
    <p:extLst>
      <p:ext uri="{BB962C8B-B14F-4D97-AF65-F5344CB8AC3E}">
        <p14:creationId xmlns:p14="http://schemas.microsoft.com/office/powerpoint/2010/main" val="11166179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36822A4-E785-4B7A-96C1-49F686E05D5F}" type="datetime1">
              <a:rPr lang="en-US" smtClean="0"/>
              <a:t>5/12/2020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Dawit</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850F23-6755-4C9D-8B83-E8B1D8170DF8}" type="slidenum">
              <a:rPr lang="en-US" smtClean="0"/>
              <a:t>‹#›</a:t>
            </a:fld>
            <a:endParaRPr lang="en-US"/>
          </a:p>
        </p:txBody>
      </p:sp>
    </p:spTree>
    <p:extLst>
      <p:ext uri="{BB962C8B-B14F-4D97-AF65-F5344CB8AC3E}">
        <p14:creationId xmlns:p14="http://schemas.microsoft.com/office/powerpoint/2010/main" val="328133969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7543800" cy="2895600"/>
          </a:xfrm>
        </p:spPr>
        <p:txBody>
          <a:bodyPr>
            <a:noAutofit/>
          </a:bodyPr>
          <a:lstStyle/>
          <a:p>
            <a:pPr>
              <a:lnSpc>
                <a:spcPct val="150000"/>
              </a:lnSpc>
            </a:pPr>
            <a:r>
              <a:rPr lang="en-US" sz="4000" b="1" dirty="0" smtClean="0">
                <a:solidFill>
                  <a:srgbClr val="0000FF"/>
                </a:solidFill>
                <a:latin typeface="High Tower Text" panose="02040502050506030303" pitchFamily="18" charset="0"/>
                <a:cs typeface="Times New Roman" pitchFamily="18" charset="0"/>
              </a:rPr>
              <a:t/>
            </a:r>
            <a:br>
              <a:rPr lang="en-US" sz="4000" b="1" dirty="0" smtClean="0">
                <a:solidFill>
                  <a:srgbClr val="0000FF"/>
                </a:solidFill>
                <a:latin typeface="High Tower Text" panose="02040502050506030303" pitchFamily="18" charset="0"/>
                <a:cs typeface="Times New Roman" pitchFamily="18" charset="0"/>
              </a:rPr>
            </a:br>
            <a:r>
              <a:rPr lang="en-US" sz="4000" b="1" dirty="0" smtClean="0">
                <a:solidFill>
                  <a:srgbClr val="0000FF"/>
                </a:solidFill>
                <a:latin typeface="High Tower Text" panose="02040502050506030303" pitchFamily="18" charset="0"/>
                <a:cs typeface="Times New Roman" pitchFamily="18" charset="0"/>
              </a:rPr>
              <a:t>Unit Five:</a:t>
            </a:r>
            <a:r>
              <a:rPr lang="en-US" sz="4000" b="1" dirty="0">
                <a:solidFill>
                  <a:srgbClr val="0000FF"/>
                </a:solidFill>
                <a:latin typeface="High Tower Text" panose="02040502050506030303" pitchFamily="18" charset="0"/>
                <a:cs typeface="Times New Roman" pitchFamily="18" charset="0"/>
              </a:rPr>
              <a:t/>
            </a:r>
            <a:br>
              <a:rPr lang="en-US" sz="4000" b="1" dirty="0">
                <a:solidFill>
                  <a:srgbClr val="0000FF"/>
                </a:solidFill>
                <a:latin typeface="High Tower Text" panose="02040502050506030303" pitchFamily="18" charset="0"/>
                <a:cs typeface="Times New Roman" pitchFamily="18" charset="0"/>
              </a:rPr>
            </a:br>
            <a:r>
              <a:rPr lang="en-US" sz="4000" b="1" dirty="0" smtClean="0">
                <a:solidFill>
                  <a:srgbClr val="0000FF"/>
                </a:solidFill>
                <a:latin typeface="High Tower Text" panose="02040502050506030303" pitchFamily="18" charset="0"/>
                <a:cs typeface="Times New Roman" pitchFamily="18" charset="0"/>
              </a:rPr>
              <a:t>Controlling and Decision Making</a:t>
            </a:r>
            <a:endParaRPr lang="en-US" sz="1600" dirty="0">
              <a:solidFill>
                <a:srgbClr val="0000FF"/>
              </a:solidFill>
              <a:latin typeface="High Tower Text" panose="02040502050506030303"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C5B67F0-A7B7-4A5A-8B43-AD8A69302AE4}" type="slidenum">
              <a:rPr lang="en-US" smtClean="0"/>
              <a:pPr/>
              <a:t>1</a:t>
            </a:fld>
            <a:endParaRPr lang="en-US"/>
          </a:p>
        </p:txBody>
      </p:sp>
      <p:sp>
        <p:nvSpPr>
          <p:cNvPr id="44038" name="AutoShape 6" descr="https://encrypted-tbn0.gstatic.com/images?q=tbn:ANd9GcTHCbBqy0FUd6ExJXBPZvcefw4dwXtj8SG5DqXBLe6lZQmYxI0j"/>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4040" name="AutoShape 8" descr="https://encrypted-tbn2.gstatic.com/images?q=tbn:ANd9GcTBoDGjCCOoKMkl65I93yC_Dkb8yQ4a2ha38O3TJGvS68OGK1rEA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Date Placeholder 2"/>
          <p:cNvSpPr>
            <a:spLocks noGrp="1"/>
          </p:cNvSpPr>
          <p:nvPr>
            <p:ph type="dt" sz="half" idx="10"/>
          </p:nvPr>
        </p:nvSpPr>
        <p:spPr/>
        <p:txBody>
          <a:bodyPr/>
          <a:lstStyle/>
          <a:p>
            <a:fld id="{A31B7D08-CAE6-4D65-8955-C9AC8325E4EB}"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274638"/>
            <a:ext cx="5334000" cy="715962"/>
          </a:xfrm>
        </p:spPr>
        <p:txBody>
          <a:bodyPr>
            <a:normAutofit/>
          </a:bodyPr>
          <a:lstStyle/>
          <a:p>
            <a:pPr eaLnBrk="1" hangingPunct="1"/>
            <a:r>
              <a:rPr lang="en-US" sz="2800" b="1" dirty="0" smtClean="0">
                <a:latin typeface="High Tower Text" panose="02040502050506030303" pitchFamily="18" charset="0"/>
              </a:rPr>
              <a:t>MONITORING…</a:t>
            </a:r>
          </a:p>
        </p:txBody>
      </p:sp>
      <p:sp>
        <p:nvSpPr>
          <p:cNvPr id="242691" name="Rectangle 3"/>
          <p:cNvSpPr>
            <a:spLocks noGrp="1" noChangeArrowheads="1"/>
          </p:cNvSpPr>
          <p:nvPr>
            <p:ph type="body" idx="1"/>
          </p:nvPr>
        </p:nvSpPr>
        <p:spPr>
          <a:xfrm>
            <a:off x="436728" y="1143000"/>
            <a:ext cx="8229600" cy="4525963"/>
          </a:xfrm>
        </p:spPr>
        <p:txBody>
          <a:bodyPr>
            <a:normAutofit lnSpcReduction="10000"/>
          </a:bodyPr>
          <a:lstStyle/>
          <a:p>
            <a:pPr algn="just">
              <a:lnSpc>
                <a:spcPct val="150000"/>
              </a:lnSpc>
              <a:spcBef>
                <a:spcPts val="1800"/>
              </a:spcBef>
            </a:pPr>
            <a:r>
              <a:rPr lang="en-US" sz="2800" dirty="0" smtClean="0">
                <a:latin typeface="Times New Roman" panose="02020603050405020304" pitchFamily="18" charset="0"/>
                <a:cs typeface="Times New Roman" panose="02020603050405020304" pitchFamily="18" charset="0"/>
              </a:rPr>
              <a:t>The </a:t>
            </a:r>
            <a:r>
              <a:rPr lang="en-US" sz="2800" dirty="0" smtClean="0">
                <a:solidFill>
                  <a:schemeClr val="tx2">
                    <a:lumMod val="60000"/>
                    <a:lumOff val="40000"/>
                  </a:schemeClr>
                </a:solidFill>
                <a:latin typeface="Times New Roman" panose="02020603050405020304" pitchFamily="18" charset="0"/>
                <a:cs typeface="Times New Roman" panose="02020603050405020304" pitchFamily="18" charset="0"/>
              </a:rPr>
              <a:t>goals of monitoring </a:t>
            </a:r>
            <a:r>
              <a:rPr lang="en-US" sz="2800" dirty="0" smtClean="0">
                <a:latin typeface="Times New Roman" panose="02020603050405020304" pitchFamily="18" charset="0"/>
                <a:cs typeface="Times New Roman" panose="02020603050405020304" pitchFamily="18" charset="0"/>
              </a:rPr>
              <a:t>are:</a:t>
            </a:r>
          </a:p>
          <a:p>
            <a:pPr lvl="1" algn="just" eaLnBrk="1" hangingPunct="1">
              <a:lnSpc>
                <a:spcPct val="150000"/>
              </a:lnSpc>
              <a:spcBef>
                <a:spcPts val="1800"/>
              </a:spcBef>
              <a:buFont typeface="Wingdings" pitchFamily="2" charset="2"/>
              <a:buChar char="Ø"/>
            </a:pPr>
            <a:r>
              <a:rPr lang="en-US" dirty="0" smtClean="0">
                <a:latin typeface="Times New Roman" panose="02020603050405020304" pitchFamily="18" charset="0"/>
                <a:cs typeface="Times New Roman" panose="02020603050405020304" pitchFamily="18" charset="0"/>
              </a:rPr>
              <a:t>	To </a:t>
            </a:r>
            <a:r>
              <a:rPr lang="en-US" i="1" dirty="0" smtClean="0">
                <a:solidFill>
                  <a:srgbClr val="FF0000"/>
                </a:solidFill>
                <a:latin typeface="Times New Roman" panose="02020603050405020304" pitchFamily="18" charset="0"/>
                <a:cs typeface="Times New Roman" panose="02020603050405020304" pitchFamily="18" charset="0"/>
              </a:rPr>
              <a:t>identify any problem early</a:t>
            </a:r>
            <a:r>
              <a:rPr lang="en-US" dirty="0" smtClean="0">
                <a:latin typeface="Times New Roman" panose="02020603050405020304" pitchFamily="18" charset="0"/>
                <a:cs typeface="Times New Roman" panose="02020603050405020304" pitchFamily="18" charset="0"/>
              </a:rPr>
              <a:t>, and </a:t>
            </a:r>
          </a:p>
          <a:p>
            <a:pPr lvl="1" algn="just" eaLnBrk="1" hangingPunct="1">
              <a:lnSpc>
                <a:spcPct val="150000"/>
              </a:lnSpc>
              <a:spcBef>
                <a:spcPts val="1800"/>
              </a:spcBef>
              <a:buFont typeface="Wingdings" pitchFamily="2" charset="2"/>
              <a:buChar char="Ø"/>
            </a:pPr>
            <a:r>
              <a:rPr lang="en-US" dirty="0" smtClean="0">
                <a:latin typeface="Times New Roman" panose="02020603050405020304" pitchFamily="18" charset="0"/>
                <a:cs typeface="Times New Roman" panose="02020603050405020304" pitchFamily="18" charset="0"/>
              </a:rPr>
              <a:t>  To </a:t>
            </a:r>
            <a:r>
              <a:rPr lang="en-US" i="1" dirty="0" smtClean="0">
                <a:solidFill>
                  <a:srgbClr val="FF0000"/>
                </a:solidFill>
                <a:latin typeface="Times New Roman" panose="02020603050405020304" pitchFamily="18" charset="0"/>
                <a:cs typeface="Times New Roman" panose="02020603050405020304" pitchFamily="18" charset="0"/>
              </a:rPr>
              <a:t>solve without delaying</a:t>
            </a:r>
            <a:r>
              <a:rPr lang="en-US" dirty="0" smtClean="0">
                <a:solidFill>
                  <a:srgbClr val="FF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progress of the  program.</a:t>
            </a:r>
            <a:endParaRPr lang="en-US" dirty="0">
              <a:latin typeface="Times New Roman" panose="02020603050405020304" pitchFamily="18" charset="0"/>
              <a:cs typeface="Times New Roman" panose="02020603050405020304" pitchFamily="18" charset="0"/>
            </a:endParaRPr>
          </a:p>
          <a:p>
            <a:pPr algn="just">
              <a:lnSpc>
                <a:spcPct val="150000"/>
              </a:lnSpc>
              <a:spcBef>
                <a:spcPts val="1800"/>
              </a:spcBef>
            </a:pPr>
            <a:r>
              <a:rPr lang="en-US" sz="2800" dirty="0">
                <a:latin typeface="Times New Roman" panose="02020603050405020304" pitchFamily="18" charset="0"/>
                <a:cs typeface="Times New Roman" panose="02020603050405020304" pitchFamily="18" charset="0"/>
              </a:rPr>
              <a:t>Hence it is a basic part of implementation management.</a:t>
            </a:r>
          </a:p>
          <a:p>
            <a:pPr marL="457200" lvl="1" indent="0" algn="just" eaLnBrk="1" hangingPunct="1">
              <a:lnSpc>
                <a:spcPct val="150000"/>
              </a:lnSpc>
              <a:spcBef>
                <a:spcPts val="1800"/>
              </a:spcBef>
              <a:buNone/>
            </a:pPr>
            <a:endParaRPr lang="en-US" dirty="0" smtClean="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5AE27165-DDB7-40E1-A26A-DAC8B4A79817}" type="slidenum">
              <a:rPr lang="en-US" smtClean="0"/>
              <a:pPr/>
              <a:t>10</a:t>
            </a:fld>
            <a:endParaRPr lang="en-US"/>
          </a:p>
        </p:txBody>
      </p:sp>
      <p:sp>
        <p:nvSpPr>
          <p:cNvPr id="2" name="Date Placeholder 1"/>
          <p:cNvSpPr>
            <a:spLocks noGrp="1"/>
          </p:cNvSpPr>
          <p:nvPr>
            <p:ph type="dt" sz="half" idx="10"/>
          </p:nvPr>
        </p:nvSpPr>
        <p:spPr/>
        <p:txBody>
          <a:bodyPr/>
          <a:lstStyle/>
          <a:p>
            <a:fld id="{A7DB4C5D-2B34-4D8A-B019-3148469B9883}"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145544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750"/>
            <a:ext cx="5715000" cy="609600"/>
          </a:xfrm>
        </p:spPr>
        <p:txBody>
          <a:bodyPr>
            <a:normAutofit fontScale="90000"/>
          </a:bodyPr>
          <a:lstStyle/>
          <a:p>
            <a:r>
              <a:rPr lang="en-US" b="1" dirty="0">
                <a:solidFill>
                  <a:srgbClr val="0033CC"/>
                </a:solidFill>
                <a:latin typeface="High Tower Text" panose="02040502050506030303" pitchFamily="18" charset="0"/>
              </a:rPr>
              <a:t>2</a:t>
            </a:r>
            <a:r>
              <a:rPr lang="en-US" b="1" dirty="0" smtClean="0">
                <a:solidFill>
                  <a:srgbClr val="0033CC"/>
                </a:solidFill>
                <a:latin typeface="High Tower Text" panose="02040502050506030303" pitchFamily="18" charset="0"/>
              </a:rPr>
              <a:t>. Supervision</a:t>
            </a:r>
            <a:r>
              <a:rPr lang="en-US" dirty="0" smtClean="0">
                <a:latin typeface="High Tower Text" panose="02040502050506030303" pitchFamily="18" charset="0"/>
              </a:rPr>
              <a:t>:</a:t>
            </a:r>
          </a:p>
        </p:txBody>
      </p:sp>
      <p:sp>
        <p:nvSpPr>
          <p:cNvPr id="3" name="Content Placeholder 2"/>
          <p:cNvSpPr>
            <a:spLocks noGrp="1"/>
          </p:cNvSpPr>
          <p:nvPr>
            <p:ph idx="1"/>
          </p:nvPr>
        </p:nvSpPr>
        <p:spPr>
          <a:xfrm>
            <a:off x="304800" y="641350"/>
            <a:ext cx="8705088" cy="6216650"/>
          </a:xfrm>
        </p:spPr>
        <p:txBody>
          <a:bodyPr>
            <a:noAutofit/>
          </a:bodyPr>
          <a:lstStyle/>
          <a:p>
            <a:pPr algn="just">
              <a:spcBef>
                <a:spcPts val="1200"/>
              </a:spcBef>
            </a:pPr>
            <a:r>
              <a:rPr lang="en-US" sz="2800" dirty="0" smtClean="0">
                <a:solidFill>
                  <a:srgbClr val="0000FF"/>
                </a:solidFill>
                <a:latin typeface="Times New Roman" panose="02020603050405020304" pitchFamily="18" charset="0"/>
                <a:cs typeface="Times New Roman" panose="02020603050405020304" pitchFamily="18" charset="0"/>
              </a:rPr>
              <a:t>Intermittent processes </a:t>
            </a:r>
            <a:r>
              <a:rPr lang="en-US" sz="2800" dirty="0" smtClean="0">
                <a:latin typeface="Times New Roman" panose="02020603050405020304" pitchFamily="18" charset="0"/>
                <a:cs typeface="Times New Roman" panose="02020603050405020304" pitchFamily="18" charset="0"/>
              </a:rPr>
              <a:t>to be conducted by the management in line with controlling.</a:t>
            </a:r>
          </a:p>
          <a:p>
            <a:pPr algn="just">
              <a:spcBef>
                <a:spcPts val="1200"/>
              </a:spcBef>
            </a:pPr>
            <a:r>
              <a:rPr lang="en-US" sz="2800" dirty="0" smtClean="0">
                <a:latin typeface="Times New Roman" panose="02020603050405020304" pitchFamily="18" charset="0"/>
                <a:cs typeface="Times New Roman" panose="02020603050405020304" pitchFamily="18" charset="0"/>
              </a:rPr>
              <a:t>A single person should not go for supervision</a:t>
            </a:r>
          </a:p>
          <a:p>
            <a:pPr algn="just">
              <a:spcBef>
                <a:spcPts val="1200"/>
              </a:spcBef>
            </a:pPr>
            <a:r>
              <a:rPr lang="en-US" sz="2800" dirty="0" smtClean="0">
                <a:latin typeface="Times New Roman" panose="02020603050405020304" pitchFamily="18" charset="0"/>
                <a:cs typeface="Times New Roman" panose="02020603050405020304" pitchFamily="18" charset="0"/>
              </a:rPr>
              <a:t>The three main styles of supervision are </a:t>
            </a:r>
          </a:p>
          <a:p>
            <a:pPr algn="just">
              <a:spcBef>
                <a:spcPts val="1200"/>
              </a:spcBef>
              <a:buNone/>
            </a:pPr>
            <a:r>
              <a:rPr lang="en-US" sz="2800" dirty="0" smtClean="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autocratic, and democratic</a:t>
            </a:r>
            <a:r>
              <a:rPr lang="en-US" sz="2800" dirty="0" smtClean="0">
                <a:solidFill>
                  <a:srgbClr val="0000FF"/>
                </a:solidFill>
                <a:latin typeface="Times New Roman" panose="02020603050405020304" pitchFamily="18" charset="0"/>
                <a:cs typeface="Times New Roman" panose="02020603050405020304" pitchFamily="18" charset="0"/>
              </a:rPr>
              <a:t>.</a:t>
            </a:r>
          </a:p>
          <a:p>
            <a:pPr algn="just">
              <a:spcBef>
                <a:spcPts val="1200"/>
              </a:spcBef>
            </a:pPr>
            <a:r>
              <a:rPr lang="en-US" sz="2800" dirty="0" smtClean="0">
                <a:latin typeface="Times New Roman" panose="02020603050405020304" pitchFamily="18" charset="0"/>
                <a:cs typeface="Times New Roman" panose="02020603050405020304" pitchFamily="18" charset="0"/>
              </a:rPr>
              <a:t>Autocratic supervisions tend to </a:t>
            </a:r>
            <a:r>
              <a:rPr lang="en-US" sz="2800" dirty="0" smtClean="0">
                <a:solidFill>
                  <a:srgbClr val="0000FF"/>
                </a:solidFill>
                <a:latin typeface="Times New Roman" panose="02020603050405020304" pitchFamily="18" charset="0"/>
                <a:cs typeface="Times New Roman" panose="02020603050405020304" pitchFamily="18" charset="0"/>
              </a:rPr>
              <a:t>humiliate/injury the dignity/ people</a:t>
            </a:r>
            <a:r>
              <a:rPr lang="en-US" sz="2800" dirty="0" smtClean="0">
                <a:latin typeface="Times New Roman" panose="02020603050405020304" pitchFamily="18" charset="0"/>
                <a:cs typeface="Times New Roman" panose="02020603050405020304" pitchFamily="18" charset="0"/>
              </a:rPr>
              <a:t>, make them irresponsible and mostly one way. </a:t>
            </a:r>
          </a:p>
          <a:p>
            <a:pPr algn="just">
              <a:spcBef>
                <a:spcPts val="1200"/>
              </a:spcBef>
            </a:pPr>
            <a:r>
              <a:rPr lang="en-US" sz="2800" dirty="0" smtClean="0">
                <a:latin typeface="Times New Roman" panose="02020603050405020304" pitchFamily="18" charset="0"/>
                <a:cs typeface="Times New Roman" panose="02020603050405020304" pitchFamily="18" charset="0"/>
              </a:rPr>
              <a:t> It may dry up the initiative of colleagues.</a:t>
            </a:r>
          </a:p>
          <a:p>
            <a:pPr algn="just">
              <a:spcBef>
                <a:spcPts val="1200"/>
              </a:spcBef>
            </a:pPr>
            <a:r>
              <a:rPr lang="en-US" sz="2800" dirty="0" smtClean="0">
                <a:solidFill>
                  <a:srgbClr val="FF0000"/>
                </a:solidFill>
                <a:latin typeface="Times New Roman" panose="02020603050405020304" pitchFamily="18" charset="0"/>
                <a:cs typeface="Times New Roman" panose="02020603050405020304" pitchFamily="18" charset="0"/>
              </a:rPr>
              <a:t>Democratic</a:t>
            </a:r>
            <a:r>
              <a:rPr lang="en-US" sz="2800" dirty="0" smtClean="0">
                <a:latin typeface="Times New Roman" panose="02020603050405020304" pitchFamily="18" charset="0"/>
                <a:cs typeface="Times New Roman" panose="02020603050405020304" pitchFamily="18" charset="0"/>
              </a:rPr>
              <a:t> supervision helps people to grow</a:t>
            </a:r>
          </a:p>
          <a:p>
            <a:pPr algn="just">
              <a:spcBef>
                <a:spcPts val="1200"/>
              </a:spcBef>
            </a:pPr>
            <a:r>
              <a:rPr lang="en-US" sz="2800" dirty="0" smtClean="0">
                <a:latin typeface="Times New Roman" panose="02020603050405020304" pitchFamily="18" charset="0"/>
                <a:cs typeface="Times New Roman" panose="02020603050405020304" pitchFamily="18" charset="0"/>
              </a:rPr>
              <a:t> become responsible for their own work to show initiative</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11</a:t>
            </a:fld>
            <a:endParaRPr lang="en-US" dirty="0" smtClean="0"/>
          </a:p>
          <a:p>
            <a:endParaRPr lang="en-US" dirty="0"/>
          </a:p>
        </p:txBody>
      </p:sp>
      <p:sp>
        <p:nvSpPr>
          <p:cNvPr id="5" name="Date Placeholder 4"/>
          <p:cNvSpPr>
            <a:spLocks noGrp="1"/>
          </p:cNvSpPr>
          <p:nvPr>
            <p:ph type="dt" sz="half" idx="10"/>
          </p:nvPr>
        </p:nvSpPr>
        <p:spPr/>
        <p:txBody>
          <a:bodyPr/>
          <a:lstStyle/>
          <a:p>
            <a:fld id="{E5BDFF21-7467-4FDD-9854-043DFAF64818}"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21355191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5029200" cy="609600"/>
          </a:xfrm>
        </p:spPr>
        <p:txBody>
          <a:bodyPr>
            <a:normAutofit fontScale="90000"/>
          </a:bodyPr>
          <a:lstStyle/>
          <a:p>
            <a:r>
              <a:rPr lang="en-US" b="1" dirty="0">
                <a:solidFill>
                  <a:srgbClr val="0066FF"/>
                </a:solidFill>
                <a:latin typeface="High Tower Text" panose="02040502050506030303" pitchFamily="18" charset="0"/>
              </a:rPr>
              <a:t>3</a:t>
            </a:r>
            <a:r>
              <a:rPr lang="en-US" b="1" dirty="0" smtClean="0">
                <a:solidFill>
                  <a:srgbClr val="0066FF"/>
                </a:solidFill>
                <a:latin typeface="High Tower Text" panose="02040502050506030303" pitchFamily="18" charset="0"/>
              </a:rPr>
              <a:t>. Evaluation </a:t>
            </a:r>
            <a:endParaRPr lang="en-US" dirty="0">
              <a:latin typeface="High Tower Text" panose="02040502050506030303" pitchFamily="18" charset="0"/>
            </a:endParaRPr>
          </a:p>
        </p:txBody>
      </p:sp>
      <p:sp>
        <p:nvSpPr>
          <p:cNvPr id="3" name="Content Placeholder 2"/>
          <p:cNvSpPr>
            <a:spLocks noGrp="1"/>
          </p:cNvSpPr>
          <p:nvPr>
            <p:ph idx="1"/>
          </p:nvPr>
        </p:nvSpPr>
        <p:spPr>
          <a:xfrm>
            <a:off x="228600" y="990600"/>
            <a:ext cx="8686800" cy="5715000"/>
          </a:xfrm>
        </p:spPr>
        <p:txBody>
          <a:bodyPr>
            <a:normAutofit fontScale="92500"/>
          </a:bodyPr>
          <a:lstStyle/>
          <a:p>
            <a:pPr>
              <a:lnSpc>
                <a:spcPct val="150000"/>
              </a:lnSpc>
              <a:spcBef>
                <a:spcPts val="1800"/>
              </a:spcBef>
              <a:buFontTx/>
              <a:buChar char="•"/>
            </a:pPr>
            <a:r>
              <a:rPr lang="en-US" altLang="en-US" sz="2800" dirty="0">
                <a:latin typeface="Times New Roman" panose="02020603050405020304" pitchFamily="18" charset="0"/>
                <a:cs typeface="Times New Roman" panose="02020603050405020304" pitchFamily="18" charset="0"/>
              </a:rPr>
              <a:t>Evaluation = periodic (e.g., annual) assessment of whether program objectives have been </a:t>
            </a:r>
            <a:r>
              <a:rPr lang="en-US" altLang="en-US" sz="2800" dirty="0" smtClean="0">
                <a:latin typeface="Times New Roman" panose="02020603050405020304" pitchFamily="18" charset="0"/>
                <a:cs typeface="Times New Roman" panose="02020603050405020304" pitchFamily="18" charset="0"/>
              </a:rPr>
              <a:t>achieved</a:t>
            </a:r>
            <a:endParaRPr lang="en-US" altLang="en-US" sz="2800" dirty="0">
              <a:latin typeface="Times New Roman" panose="02020603050405020304" pitchFamily="18" charset="0"/>
              <a:cs typeface="Times New Roman" panose="02020603050405020304" pitchFamily="18" charset="0"/>
            </a:endParaRPr>
          </a:p>
          <a:p>
            <a:pPr algn="just">
              <a:lnSpc>
                <a:spcPct val="150000"/>
              </a:lnSpc>
              <a:spcBef>
                <a:spcPts val="1800"/>
              </a:spcBef>
              <a:buFont typeface="Wingdings" panose="05000000000000000000" pitchFamily="2" charset="2"/>
              <a:buChar char="ü"/>
            </a:pPr>
            <a:r>
              <a:rPr lang="en-US" sz="2800" dirty="0" smtClean="0">
                <a:latin typeface="Times New Roman" panose="02020603050405020304" pitchFamily="18" charset="0"/>
                <a:cs typeface="Times New Roman" panose="02020603050405020304" pitchFamily="18" charset="0"/>
              </a:rPr>
              <a:t>Is </a:t>
            </a:r>
            <a:r>
              <a:rPr lang="en-US" sz="2800" dirty="0" smtClean="0">
                <a:solidFill>
                  <a:srgbClr val="FF0000"/>
                </a:solidFill>
                <a:latin typeface="Times New Roman" panose="02020603050405020304" pitchFamily="18" charset="0"/>
                <a:cs typeface="Times New Roman" panose="02020603050405020304" pitchFamily="18" charset="0"/>
              </a:rPr>
              <a:t>systematical </a:t>
            </a:r>
            <a:r>
              <a:rPr lang="en-US" sz="2800" dirty="0">
                <a:solidFill>
                  <a:srgbClr val="FF0000"/>
                </a:solidFill>
                <a:latin typeface="Times New Roman" panose="02020603050405020304" pitchFamily="18" charset="0"/>
                <a:cs typeface="Times New Roman" panose="02020603050405020304" pitchFamily="18" charset="0"/>
              </a:rPr>
              <a:t>and periodical </a:t>
            </a:r>
            <a:r>
              <a:rPr lang="en-US" sz="2800" dirty="0">
                <a:latin typeface="Times New Roman" panose="02020603050405020304" pitchFamily="18" charset="0"/>
                <a:cs typeface="Times New Roman" panose="02020603050405020304" pitchFamily="18" charset="0"/>
              </a:rPr>
              <a:t>gathering, analyzing and interpreting of information on the operation as well as the effects and impacts of a development </a:t>
            </a:r>
            <a:r>
              <a:rPr lang="en-US" sz="2800" dirty="0" err="1">
                <a:latin typeface="Times New Roman" panose="02020603050405020304" pitchFamily="18" charset="0"/>
                <a:cs typeface="Times New Roman" panose="02020603050405020304" pitchFamily="18" charset="0"/>
              </a:rPr>
              <a:t>programme</a:t>
            </a:r>
            <a:r>
              <a:rPr lang="en-US" sz="2800" dirty="0">
                <a:latin typeface="Times New Roman" panose="02020603050405020304" pitchFamily="18" charset="0"/>
                <a:cs typeface="Times New Roman" panose="02020603050405020304" pitchFamily="18" charset="0"/>
              </a:rPr>
              <a:t>/project</a:t>
            </a:r>
            <a:r>
              <a:rPr lang="en-US" sz="2800" dirty="0" smtClean="0">
                <a:latin typeface="Times New Roman" panose="02020603050405020304" pitchFamily="18" charset="0"/>
                <a:cs typeface="Times New Roman" panose="02020603050405020304" pitchFamily="18" charset="0"/>
              </a:rPr>
              <a:t>.</a:t>
            </a:r>
          </a:p>
          <a:p>
            <a:pPr>
              <a:lnSpc>
                <a:spcPct val="150000"/>
              </a:lnSpc>
              <a:spcBef>
                <a:spcPts val="1800"/>
              </a:spcBef>
              <a:buFontTx/>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Assess the contribution and worth of an intervention. </a:t>
            </a:r>
          </a:p>
          <a:p>
            <a:pPr>
              <a:lnSpc>
                <a:spcPct val="150000"/>
              </a:lnSpc>
              <a:spcBef>
                <a:spcPts val="1800"/>
              </a:spcBef>
              <a:buFontTx/>
              <a:buChar char="•"/>
            </a:pPr>
            <a:r>
              <a:rPr lang="en-US" sz="2800" dirty="0">
                <a:latin typeface="Times New Roman" panose="02020603050405020304" pitchFamily="18" charset="0"/>
                <a:cs typeface="Times New Roman" panose="02020603050405020304" pitchFamily="18" charset="0"/>
              </a:rPr>
              <a:t>It involves the comparison of the actual  performance of the system</a:t>
            </a:r>
          </a:p>
          <a:p>
            <a:pPr algn="just">
              <a:lnSpc>
                <a:spcPct val="150000"/>
              </a:lnSpc>
              <a:spcBef>
                <a:spcPts val="1800"/>
              </a:spcBef>
              <a:buFont typeface="Wingdings" panose="05000000000000000000" pitchFamily="2" charset="2"/>
              <a:buChar char="ü"/>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12</a:t>
            </a:fld>
            <a:endParaRPr lang="en-US" dirty="0"/>
          </a:p>
        </p:txBody>
      </p:sp>
      <p:sp>
        <p:nvSpPr>
          <p:cNvPr id="5" name="Date Placeholder 4"/>
          <p:cNvSpPr>
            <a:spLocks noGrp="1"/>
          </p:cNvSpPr>
          <p:nvPr>
            <p:ph type="dt" sz="half" idx="10"/>
          </p:nvPr>
        </p:nvSpPr>
        <p:spPr/>
        <p:txBody>
          <a:bodyPr/>
          <a:lstStyle/>
          <a:p>
            <a:fld id="{1329E9BD-E5D2-438E-8FE7-70DD76742D56}"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455542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4648200" cy="534128"/>
          </a:xfrm>
        </p:spPr>
        <p:txBody>
          <a:bodyPr>
            <a:normAutofit fontScale="90000"/>
          </a:bodyPr>
          <a:lstStyle/>
          <a:p>
            <a:r>
              <a:rPr lang="en-US" sz="4000" dirty="0" smtClean="0">
                <a:latin typeface="High Tower Text" panose="02040502050506030303" pitchFamily="18" charset="0"/>
              </a:rPr>
              <a:t>Evaluation….</a:t>
            </a:r>
            <a:endParaRPr lang="en-US" sz="4000" dirty="0">
              <a:latin typeface="High Tower Text" panose="02040502050506030303" pitchFamily="18" charset="0"/>
            </a:endParaRPr>
          </a:p>
        </p:txBody>
      </p:sp>
      <p:sp>
        <p:nvSpPr>
          <p:cNvPr id="3" name="Content Placeholder 2"/>
          <p:cNvSpPr>
            <a:spLocks noGrp="1"/>
          </p:cNvSpPr>
          <p:nvPr>
            <p:ph idx="1"/>
          </p:nvPr>
        </p:nvSpPr>
        <p:spPr>
          <a:xfrm>
            <a:off x="304800" y="914399"/>
            <a:ext cx="8628888" cy="5807075"/>
          </a:xfrm>
        </p:spPr>
        <p:txBody>
          <a:bodyPr>
            <a:normAutofit fontScale="92500" lnSpcReduction="10000"/>
          </a:bodyPr>
          <a:lstStyle/>
          <a:p>
            <a:pPr>
              <a:lnSpc>
                <a:spcPct val="150000"/>
              </a:lnSpc>
              <a:buNone/>
            </a:pPr>
            <a:r>
              <a:rPr lang="en-US" sz="2800" dirty="0" smtClean="0">
                <a:solidFill>
                  <a:srgbClr val="FF0000"/>
                </a:solidFill>
                <a:latin typeface="Times New Roman" panose="02020603050405020304" pitchFamily="18" charset="0"/>
                <a:cs typeface="Times New Roman" panose="02020603050405020304" pitchFamily="18" charset="0"/>
              </a:rPr>
              <a:t>The results of evaluation are expected to show</a:t>
            </a:r>
            <a:r>
              <a:rPr lang="en-US" sz="2800" dirty="0" smtClean="0">
                <a:latin typeface="Times New Roman" panose="02020603050405020304" pitchFamily="18" charset="0"/>
                <a:cs typeface="Times New Roman" panose="02020603050405020304" pitchFamily="18" charset="0"/>
              </a:rPr>
              <a:t>:</a:t>
            </a:r>
          </a:p>
          <a:p>
            <a:pPr>
              <a:lnSpc>
                <a:spcPct val="150000"/>
              </a:lnSpc>
            </a:pPr>
            <a:r>
              <a:rPr lang="en-US" sz="2800" dirty="0" smtClean="0">
                <a:latin typeface="Times New Roman" panose="02020603050405020304" pitchFamily="18" charset="0"/>
                <a:cs typeface="Times New Roman" panose="02020603050405020304" pitchFamily="18" charset="0"/>
              </a:rPr>
              <a:t> What a program has been trying to do;</a:t>
            </a:r>
          </a:p>
          <a:p>
            <a:pPr>
              <a:lnSpc>
                <a:spcPct val="150000"/>
              </a:lnSpc>
            </a:pPr>
            <a:r>
              <a:rPr lang="en-US" sz="2800" dirty="0" smtClean="0">
                <a:latin typeface="Times New Roman" panose="02020603050405020304" pitchFamily="18" charset="0"/>
                <a:cs typeface="Times New Roman" panose="02020603050405020304" pitchFamily="18" charset="0"/>
              </a:rPr>
              <a:t>What actually happened;</a:t>
            </a:r>
          </a:p>
          <a:p>
            <a:pPr>
              <a:lnSpc>
                <a:spcPct val="150000"/>
              </a:lnSpc>
            </a:pPr>
            <a:r>
              <a:rPr lang="en-US" sz="2800" dirty="0" smtClean="0">
                <a:latin typeface="Times New Roman" panose="02020603050405020304" pitchFamily="18" charset="0"/>
                <a:cs typeface="Times New Roman" panose="02020603050405020304" pitchFamily="18" charset="0"/>
              </a:rPr>
              <a:t>Where there are differences/gaps between plans and what happened</a:t>
            </a:r>
          </a:p>
          <a:p>
            <a:pPr>
              <a:lnSpc>
                <a:spcPct val="150000"/>
              </a:lnSpc>
            </a:pPr>
            <a:r>
              <a:rPr lang="en-US" sz="2800" dirty="0" smtClean="0">
                <a:latin typeface="Times New Roman" panose="02020603050405020304" pitchFamily="18" charset="0"/>
                <a:cs typeface="Times New Roman" panose="02020603050405020304" pitchFamily="18" charset="0"/>
              </a:rPr>
              <a:t> The reasons for the difference/gaps, and </a:t>
            </a:r>
          </a:p>
          <a:p>
            <a:pPr>
              <a:lnSpc>
                <a:spcPct val="150000"/>
              </a:lnSpc>
            </a:pPr>
            <a:r>
              <a:rPr lang="en-US" sz="2800" dirty="0" smtClean="0">
                <a:latin typeface="Times New Roman" panose="02020603050405020304" pitchFamily="18" charset="0"/>
                <a:cs typeface="Times New Roman" panose="02020603050405020304" pitchFamily="18" charset="0"/>
              </a:rPr>
              <a:t> What needs to be done about them?</a:t>
            </a:r>
          </a:p>
          <a:p>
            <a:pPr marL="0" indent="0">
              <a:lnSpc>
                <a:spcPct val="150000"/>
              </a:lnSpc>
              <a:buNone/>
            </a:pPr>
            <a:r>
              <a:rPr lang="en-US" sz="2800" i="1" u="sng" dirty="0" smtClean="0">
                <a:solidFill>
                  <a:srgbClr val="FF0000"/>
                </a:solidFill>
                <a:latin typeface="Times New Roman" panose="02020603050405020304" pitchFamily="18" charset="0"/>
                <a:cs typeface="Times New Roman" panose="02020603050405020304" pitchFamily="18" charset="0"/>
              </a:rPr>
              <a:t>The Purpose is: </a:t>
            </a:r>
            <a:r>
              <a:rPr lang="en-US" sz="2800" dirty="0" smtClean="0">
                <a:latin typeface="Times New Roman" panose="02020603050405020304" pitchFamily="18" charset="0"/>
                <a:cs typeface="Times New Roman" panose="02020603050405020304" pitchFamily="18" charset="0"/>
              </a:rPr>
              <a:t>to note </a:t>
            </a:r>
            <a:r>
              <a:rPr lang="en-US" sz="2800" dirty="0" smtClean="0">
                <a:solidFill>
                  <a:srgbClr val="0000FF"/>
                </a:solidFill>
                <a:latin typeface="Times New Roman" panose="02020603050405020304" pitchFamily="18" charset="0"/>
                <a:cs typeface="Times New Roman" panose="02020603050405020304" pitchFamily="18" charset="0"/>
              </a:rPr>
              <a:t>short </a:t>
            </a:r>
            <a:r>
              <a:rPr lang="en-US" sz="2800" dirty="0">
                <a:solidFill>
                  <a:srgbClr val="0000FF"/>
                </a:solidFill>
                <a:latin typeface="Times New Roman" panose="02020603050405020304" pitchFamily="18" charset="0"/>
                <a:cs typeface="Times New Roman" panose="02020603050405020304" pitchFamily="18" charset="0"/>
              </a:rPr>
              <a:t>comings</a:t>
            </a:r>
            <a:r>
              <a:rPr lang="en-US" sz="2800" dirty="0">
                <a:latin typeface="Times New Roman" panose="02020603050405020304" pitchFamily="18" charset="0"/>
                <a:cs typeface="Times New Roman" panose="02020603050405020304" pitchFamily="18" charset="0"/>
              </a:rPr>
              <a:t>, </a:t>
            </a:r>
            <a:r>
              <a:rPr lang="en-US" sz="2800" dirty="0">
                <a:solidFill>
                  <a:srgbClr val="0000FF"/>
                </a:solidFill>
                <a:latin typeface="Times New Roman" panose="02020603050405020304" pitchFamily="18" charset="0"/>
                <a:cs typeface="Times New Roman" panose="02020603050405020304" pitchFamily="18" charset="0"/>
              </a:rPr>
              <a:t>deficiencies</a:t>
            </a:r>
            <a:r>
              <a:rPr lang="en-US" sz="2800" dirty="0">
                <a:latin typeface="Times New Roman" panose="02020603050405020304" pitchFamily="18" charset="0"/>
                <a:cs typeface="Times New Roman" panose="02020603050405020304" pitchFamily="18" charset="0"/>
              </a:rPr>
              <a:t>, duplicates, generate of knowledge etc. in the system.</a:t>
            </a:r>
          </a:p>
          <a:p>
            <a:pPr marL="0" indent="0">
              <a:lnSpc>
                <a:spcPct val="150000"/>
              </a:lnSpc>
              <a:buNone/>
            </a:pP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13</a:t>
            </a:fld>
            <a:endParaRPr lang="en-US" dirty="0"/>
          </a:p>
        </p:txBody>
      </p:sp>
      <p:sp>
        <p:nvSpPr>
          <p:cNvPr id="5" name="Date Placeholder 4"/>
          <p:cNvSpPr>
            <a:spLocks noGrp="1"/>
          </p:cNvSpPr>
          <p:nvPr>
            <p:ph type="dt" sz="half" idx="10"/>
          </p:nvPr>
        </p:nvSpPr>
        <p:spPr/>
        <p:txBody>
          <a:bodyPr/>
          <a:lstStyle/>
          <a:p>
            <a:fld id="{97F1CD18-57A2-42EC-9D2C-CDE99C30ED8C}"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02960221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0" y="228600"/>
            <a:ext cx="8458200" cy="609600"/>
          </a:xfrm>
          <a:ln/>
          <a:extLst>
            <a:ext uri="{91240B29-F687-4F45-9708-019B960494DF}">
              <a14:hiddenLine xmlns:a14="http://schemas.microsoft.com/office/drawing/2010/main" w="9525">
                <a:solidFill>
                  <a:srgbClr val="FF0000"/>
                </a:solidFill>
                <a:miter lim="800000"/>
                <a:headEnd/>
                <a:tailEnd/>
              </a14:hiddenLine>
            </a:ext>
          </a:extLst>
        </p:spPr>
        <p:txBody>
          <a:bodyPr>
            <a:normAutofit/>
          </a:bodyPr>
          <a:lstStyle/>
          <a:p>
            <a:r>
              <a:rPr lang="en-US" sz="3200" b="1" dirty="0">
                <a:solidFill>
                  <a:srgbClr val="0000FF"/>
                </a:solidFill>
                <a:latin typeface="High Tower Text" panose="02040502050506030303" pitchFamily="18" charset="0"/>
              </a:rPr>
              <a:t>Distinctive Characteristics of M &amp; E</a:t>
            </a:r>
          </a:p>
        </p:txBody>
      </p:sp>
      <p:graphicFrame>
        <p:nvGraphicFramePr>
          <p:cNvPr id="336940" name="Group 44"/>
          <p:cNvGraphicFramePr>
            <a:graphicFrameLocks noGrp="1"/>
          </p:cNvGraphicFramePr>
          <p:nvPr>
            <p:ph type="tbl" idx="1"/>
            <p:extLst>
              <p:ext uri="{D42A27DB-BD31-4B8C-83A1-F6EECF244321}">
                <p14:modId xmlns:p14="http://schemas.microsoft.com/office/powerpoint/2010/main" val="3028962328"/>
              </p:ext>
            </p:extLst>
          </p:nvPr>
        </p:nvGraphicFramePr>
        <p:xfrm>
          <a:off x="381000" y="914400"/>
          <a:ext cx="8382000" cy="5280396"/>
        </p:xfrm>
        <a:graphic>
          <a:graphicData uri="http://schemas.openxmlformats.org/drawingml/2006/table">
            <a:tbl>
              <a:tblPr/>
              <a:tblGrid>
                <a:gridCol w="2743200">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819400">
                  <a:extLst>
                    <a:ext uri="{9D8B030D-6E8A-4147-A177-3AD203B41FA5}">
                      <a16:colId xmlns:a16="http://schemas.microsoft.com/office/drawing/2014/main" val="20002"/>
                    </a:ext>
                  </a:extLst>
                </a:gridCol>
              </a:tblGrid>
              <a:tr h="55935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Characteristics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Monitoring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Evaluation</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558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Purpose/objective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Specific</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Broad</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5935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Scope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Narrow</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Broad</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58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Frequency</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Continuous</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Periodic</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10181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Data Gathered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Primarily Quantitative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Primarily Qualitative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8049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Focus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Inputs/Outputs</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600" b="0"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Impact and Sustainability</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10246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000000"/>
                          </a:solidFill>
                          <a:effectLst/>
                          <a:latin typeface="Calibri" pitchFamily="34" charset="0"/>
                          <a:ea typeface="SimSun" pitchFamily="2" charset="-122"/>
                        </a:rPr>
                        <a:t>Uses</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SimSun" pitchFamily="2" charset="-122"/>
                          <a:cs typeface="Times New Roman" panose="02020603050405020304" pitchFamily="18" charset="0"/>
                        </a:rPr>
                        <a:t>Alerts when to take action</a:t>
                      </a:r>
                    </a:p>
                  </a:txBody>
                  <a:tcPr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rgbClr val="000000"/>
                          </a:solidFill>
                          <a:effectLst/>
                          <a:latin typeface="Times New Roman" panose="02020603050405020304" pitchFamily="18" charset="0"/>
                          <a:ea typeface="SimSun" pitchFamily="2" charset="-122"/>
                          <a:cs typeface="Times New Roman" panose="02020603050405020304" pitchFamily="18" charset="0"/>
                        </a:rPr>
                        <a:t>Provides detailed information on what type of actions to take</a:t>
                      </a:r>
                    </a:p>
                  </a:txBody>
                  <a:tcPr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 name="Slide Number Placeholder 1"/>
          <p:cNvSpPr>
            <a:spLocks noGrp="1"/>
          </p:cNvSpPr>
          <p:nvPr>
            <p:ph type="sldNum" sz="quarter" idx="12"/>
          </p:nvPr>
        </p:nvSpPr>
        <p:spPr/>
        <p:txBody>
          <a:bodyPr/>
          <a:lstStyle/>
          <a:p>
            <a:fld id="{623427AF-DDAD-4AE2-89D1-B2A795BAF8CB}" type="slidenum">
              <a:rPr lang="en-US" smtClean="0"/>
              <a:pPr/>
              <a:t>14</a:t>
            </a:fld>
            <a:endParaRPr lang="en-US"/>
          </a:p>
        </p:txBody>
      </p:sp>
      <p:sp>
        <p:nvSpPr>
          <p:cNvPr id="3" name="Date Placeholder 2"/>
          <p:cNvSpPr>
            <a:spLocks noGrp="1"/>
          </p:cNvSpPr>
          <p:nvPr>
            <p:ph type="dt" sz="half" idx="10"/>
          </p:nvPr>
        </p:nvSpPr>
        <p:spPr/>
        <p:txBody>
          <a:bodyPr/>
          <a:lstStyle/>
          <a:p>
            <a:fld id="{838CAEFB-8208-430D-A2A8-28BEEF319346}"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dirty="0"/>
          </a:p>
        </p:txBody>
      </p:sp>
    </p:spTree>
    <p:extLst>
      <p:ext uri="{BB962C8B-B14F-4D97-AF65-F5344CB8AC3E}">
        <p14:creationId xmlns:p14="http://schemas.microsoft.com/office/powerpoint/2010/main" val="19655050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152400" y="228600"/>
            <a:ext cx="8153400" cy="609600"/>
          </a:xfrm>
        </p:spPr>
        <p:txBody>
          <a:bodyPr>
            <a:normAutofit/>
          </a:bodyPr>
          <a:lstStyle/>
          <a:p>
            <a:r>
              <a:rPr lang="en-US" sz="3200" b="1" dirty="0">
                <a:solidFill>
                  <a:srgbClr val="0000FF"/>
                </a:solidFill>
                <a:latin typeface="High Tower Text" panose="02040502050506030303" pitchFamily="18" charset="0"/>
              </a:rPr>
              <a:t>Distinctive Characteristics of M &amp; E…</a:t>
            </a:r>
          </a:p>
        </p:txBody>
      </p:sp>
      <p:graphicFrame>
        <p:nvGraphicFramePr>
          <p:cNvPr id="337959" name="Group 39"/>
          <p:cNvGraphicFramePr>
            <a:graphicFrameLocks noGrp="1"/>
          </p:cNvGraphicFramePr>
          <p:nvPr>
            <p:ph type="tbl" idx="1"/>
            <p:extLst>
              <p:ext uri="{D42A27DB-BD31-4B8C-83A1-F6EECF244321}">
                <p14:modId xmlns:p14="http://schemas.microsoft.com/office/powerpoint/2010/main" val="1894753795"/>
              </p:ext>
            </p:extLst>
          </p:nvPr>
        </p:nvGraphicFramePr>
        <p:xfrm>
          <a:off x="228600" y="1143000"/>
          <a:ext cx="8763000" cy="4742012"/>
        </p:xfrm>
        <a:graphic>
          <a:graphicData uri="http://schemas.openxmlformats.org/drawingml/2006/table">
            <a:tbl>
              <a:tblPr/>
              <a:tblGrid>
                <a:gridCol w="1752600">
                  <a:extLst>
                    <a:ext uri="{9D8B030D-6E8A-4147-A177-3AD203B41FA5}">
                      <a16:colId xmlns:a16="http://schemas.microsoft.com/office/drawing/2014/main" val="20000"/>
                    </a:ext>
                  </a:extLst>
                </a:gridCol>
                <a:gridCol w="3115733">
                  <a:extLst>
                    <a:ext uri="{9D8B030D-6E8A-4147-A177-3AD203B41FA5}">
                      <a16:colId xmlns:a16="http://schemas.microsoft.com/office/drawing/2014/main" val="20001"/>
                    </a:ext>
                  </a:extLst>
                </a:gridCol>
                <a:gridCol w="3894667">
                  <a:extLst>
                    <a:ext uri="{9D8B030D-6E8A-4147-A177-3AD203B41FA5}">
                      <a16:colId xmlns:a16="http://schemas.microsoft.com/office/drawing/2014/main" val="20002"/>
                    </a:ext>
                  </a:extLst>
                </a:gridCol>
              </a:tblGrid>
              <a:tr h="63967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Character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3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Monitoring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3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Evaluation</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1570127">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What does it answers?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Activities performed</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Problems encountered</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4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Why and how              results were achieved or not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en-US" sz="23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Strategy and policy options</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7126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Actors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Internal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Internal/External</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64793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Analysis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Simple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Comparative Analytical tools</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131301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Primary Users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Small group/project Managers</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Large group /Project Managers, planners, Financers, etc.)</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fld id="{623427AF-DDAD-4AE2-89D1-B2A795BAF8CB}" type="slidenum">
              <a:rPr lang="en-US" smtClean="0"/>
              <a:pPr/>
              <a:t>15</a:t>
            </a:fld>
            <a:endParaRPr lang="en-US"/>
          </a:p>
        </p:txBody>
      </p:sp>
      <p:sp>
        <p:nvSpPr>
          <p:cNvPr id="3" name="Date Placeholder 2"/>
          <p:cNvSpPr>
            <a:spLocks noGrp="1"/>
          </p:cNvSpPr>
          <p:nvPr>
            <p:ph type="dt" sz="half" idx="10"/>
          </p:nvPr>
        </p:nvSpPr>
        <p:spPr/>
        <p:txBody>
          <a:bodyPr/>
          <a:lstStyle/>
          <a:p>
            <a:fld id="{37E1179E-534F-43BF-81BD-BF16A08B342B}"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dirty="0"/>
          </a:p>
        </p:txBody>
      </p:sp>
    </p:spTree>
    <p:extLst>
      <p:ext uri="{BB962C8B-B14F-4D97-AF65-F5344CB8AC3E}">
        <p14:creationId xmlns:p14="http://schemas.microsoft.com/office/powerpoint/2010/main" val="388393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623888" y="2125663"/>
            <a:ext cx="7886700" cy="1390650"/>
          </a:xfrm>
        </p:spPr>
        <p:txBody>
          <a:bodyPr/>
          <a:lstStyle/>
          <a:p>
            <a:pPr algn="ctr"/>
            <a:r>
              <a:rPr lang="en-US" altLang="en-US" b="1" smtClean="0"/>
              <a:t>Types of Evaluation</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1C7B5E-773C-4D13-8EF4-1E818375CA5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Date Placeholder 1"/>
          <p:cNvSpPr>
            <a:spLocks noGrp="1"/>
          </p:cNvSpPr>
          <p:nvPr>
            <p:ph type="dt" sz="half" idx="10"/>
          </p:nvPr>
        </p:nvSpPr>
        <p:spPr/>
        <p:txBody>
          <a:bodyPr/>
          <a:lstStyle/>
          <a:p>
            <a:pPr>
              <a:defRPr/>
            </a:pPr>
            <a:fld id="{123AA963-2928-4757-9B3C-01CA0E5EA03A}" type="datetime1">
              <a:rPr lang="en-US" smtClean="0"/>
              <a:t>5/12/2020</a:t>
            </a:fld>
            <a:endParaRPr lang="en-US"/>
          </a:p>
        </p:txBody>
      </p:sp>
      <p:sp>
        <p:nvSpPr>
          <p:cNvPr id="3" name="Footer Placeholder 2"/>
          <p:cNvSpPr>
            <a:spLocks noGrp="1"/>
          </p:cNvSpPr>
          <p:nvPr>
            <p:ph type="ftr" sz="quarter" idx="11"/>
          </p:nvPr>
        </p:nvSpPr>
        <p:spPr/>
        <p:txBody>
          <a:bodyPr/>
          <a:lstStyle/>
          <a:p>
            <a:pPr>
              <a:defRPr/>
            </a:pPr>
            <a:r>
              <a:rPr lang="en-US" smtClean="0"/>
              <a:t>Dawit</a:t>
            </a:r>
            <a:endParaRPr lang="en-US"/>
          </a:p>
        </p:txBody>
      </p:sp>
    </p:spTree>
    <p:extLst>
      <p:ext uri="{BB962C8B-B14F-4D97-AF65-F5344CB8AC3E}">
        <p14:creationId xmlns:p14="http://schemas.microsoft.com/office/powerpoint/2010/main" val="21969060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6477000" cy="533400"/>
          </a:xfrm>
        </p:spPr>
        <p:txBody>
          <a:bodyPr>
            <a:noAutofit/>
          </a:bodyPr>
          <a:lstStyle/>
          <a:p>
            <a:pPr algn="l"/>
            <a:r>
              <a:rPr lang="en-US" sz="3200" b="1" dirty="0" smtClean="0">
                <a:solidFill>
                  <a:srgbClr val="0000FF"/>
                </a:solidFill>
                <a:latin typeface="High Tower Text" panose="02040502050506030303" pitchFamily="18" charset="0"/>
              </a:rPr>
              <a:t/>
            </a:r>
            <a:br>
              <a:rPr lang="en-US" sz="3200" b="1" dirty="0" smtClean="0">
                <a:solidFill>
                  <a:srgbClr val="0000FF"/>
                </a:solidFill>
                <a:latin typeface="High Tower Text" panose="02040502050506030303" pitchFamily="18" charset="0"/>
              </a:rPr>
            </a:br>
            <a:r>
              <a:rPr lang="en-US" sz="3200" b="1" dirty="0" smtClean="0">
                <a:solidFill>
                  <a:srgbClr val="0000FF"/>
                </a:solidFill>
                <a:latin typeface="High Tower Text" panose="02040502050506030303" pitchFamily="18" charset="0"/>
              </a:rPr>
              <a:t>TYPES OF EVALUATION… </a:t>
            </a:r>
            <a:br>
              <a:rPr lang="en-US" sz="3200" b="1" dirty="0" smtClean="0">
                <a:solidFill>
                  <a:srgbClr val="0000FF"/>
                </a:solidFill>
                <a:latin typeface="High Tower Text" panose="02040502050506030303" pitchFamily="18" charset="0"/>
              </a:rPr>
            </a:br>
            <a:endParaRPr lang="en-US" sz="3200" b="1" dirty="0">
              <a:solidFill>
                <a:srgbClr val="0000FF"/>
              </a:solidFill>
              <a:latin typeface="High Tower Text" panose="02040502050506030303" pitchFamily="18" charset="0"/>
            </a:endParaRPr>
          </a:p>
        </p:txBody>
      </p:sp>
      <p:sp>
        <p:nvSpPr>
          <p:cNvPr id="3" name="Content Placeholder 2"/>
          <p:cNvSpPr>
            <a:spLocks noGrp="1"/>
          </p:cNvSpPr>
          <p:nvPr>
            <p:ph idx="1"/>
          </p:nvPr>
        </p:nvSpPr>
        <p:spPr>
          <a:xfrm>
            <a:off x="304800" y="1066800"/>
            <a:ext cx="8628888" cy="5562600"/>
          </a:xfrm>
        </p:spPr>
        <p:txBody>
          <a:bodyPr>
            <a:normAutofit/>
          </a:bodyPr>
          <a:lstStyle/>
          <a:p>
            <a:pPr>
              <a:buNone/>
            </a:pPr>
            <a:r>
              <a:rPr lang="en-US" sz="2800"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Some authors use the terms</a:t>
            </a:r>
          </a:p>
          <a:p>
            <a:r>
              <a:rPr lang="en-US" sz="2800" dirty="0" smtClean="0">
                <a:latin typeface="Times New Roman" panose="02020603050405020304" pitchFamily="18" charset="0"/>
                <a:cs typeface="Times New Roman" panose="02020603050405020304" pitchFamily="18" charset="0"/>
              </a:rPr>
              <a:t> Input, Process, output ,Outcome &amp;Impacts to determine the value of a program</a:t>
            </a:r>
          </a:p>
          <a:p>
            <a:pPr>
              <a:buNone/>
            </a:pPr>
            <a:r>
              <a:rPr lang="en-US" sz="2800" b="1" dirty="0" smtClean="0">
                <a:latin typeface="Times New Roman" panose="02020603050405020304" pitchFamily="18" charset="0"/>
                <a:cs typeface="Times New Roman" panose="02020603050405020304" pitchFamily="18" charset="0"/>
              </a:rPr>
              <a:t>Others use the term</a:t>
            </a:r>
          </a:p>
          <a:p>
            <a:r>
              <a:rPr lang="en-US" sz="2800" b="1" dirty="0" smtClean="0">
                <a:solidFill>
                  <a:srgbClr val="FF0000"/>
                </a:solidFill>
                <a:latin typeface="Times New Roman" panose="02020603050405020304" pitchFamily="18" charset="0"/>
                <a:cs typeface="Times New Roman" panose="02020603050405020304" pitchFamily="18" charset="0"/>
              </a:rPr>
              <a:t>Formative/diagnostic or progressive </a:t>
            </a:r>
            <a:r>
              <a:rPr lang="en-US" sz="2800" dirty="0" smtClean="0">
                <a:latin typeface="Times New Roman" panose="02020603050405020304" pitchFamily="18" charset="0"/>
                <a:cs typeface="Times New Roman" panose="02020603050405020304" pitchFamily="18" charset="0"/>
              </a:rPr>
              <a:t>Evaluation to Evaluate input and process. it is performed during implementation.</a:t>
            </a:r>
          </a:p>
          <a:p>
            <a:r>
              <a:rPr lang="en-US" sz="2800" b="1" dirty="0" smtClean="0">
                <a:solidFill>
                  <a:srgbClr val="FF0000"/>
                </a:solidFill>
                <a:latin typeface="Times New Roman" panose="02020603050405020304" pitchFamily="18" charset="0"/>
                <a:cs typeface="Times New Roman" panose="02020603050405020304" pitchFamily="18" charset="0"/>
              </a:rPr>
              <a:t>Summative or Terminal Evaluation </a:t>
            </a:r>
          </a:p>
          <a:p>
            <a:r>
              <a:rPr lang="en-US" sz="2800" dirty="0" smtClean="0">
                <a:latin typeface="Times New Roman" panose="02020603050405020304" pitchFamily="18" charset="0"/>
                <a:cs typeface="Times New Roman" panose="02020603050405020304" pitchFamily="18" charset="0"/>
              </a:rPr>
              <a:t>to evaluate output, outcome, &amp; impact  it is done at the conclusion of the program.</a:t>
            </a:r>
          </a:p>
          <a:p>
            <a:r>
              <a:rPr lang="en-US" altLang="en-US" sz="2800" dirty="0">
                <a:latin typeface="Times New Roman" panose="02020603050405020304" pitchFamily="18" charset="0"/>
                <a:cs typeface="Times New Roman" panose="02020603050405020304" pitchFamily="18" charset="0"/>
              </a:rPr>
              <a:t>focus on long term “ultimate” results</a:t>
            </a: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17</a:t>
            </a:fld>
            <a:endParaRPr lang="en-US" dirty="0"/>
          </a:p>
        </p:txBody>
      </p:sp>
      <p:sp>
        <p:nvSpPr>
          <p:cNvPr id="5" name="Date Placeholder 4"/>
          <p:cNvSpPr>
            <a:spLocks noGrp="1"/>
          </p:cNvSpPr>
          <p:nvPr>
            <p:ph type="dt" sz="half" idx="10"/>
          </p:nvPr>
        </p:nvSpPr>
        <p:spPr/>
        <p:txBody>
          <a:bodyPr/>
          <a:lstStyle/>
          <a:p>
            <a:fld id="{29FD2E1E-572E-4583-8BFF-AAC6B04A3B3F}"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07487237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7200" y="457200"/>
            <a:ext cx="6096000" cy="609600"/>
          </a:xfrm>
        </p:spPr>
        <p:txBody>
          <a:bodyPr>
            <a:normAutofit fontScale="90000"/>
          </a:bodyPr>
          <a:lstStyle/>
          <a:p>
            <a:r>
              <a:rPr lang="en-US" altLang="en-US" sz="4000" b="1" dirty="0" smtClean="0">
                <a:solidFill>
                  <a:srgbClr val="0000FF"/>
                </a:solidFill>
                <a:latin typeface="High Tower Text" panose="02040502050506030303" pitchFamily="18" charset="0"/>
              </a:rPr>
              <a:t>Types of Evaluation .….</a:t>
            </a:r>
          </a:p>
        </p:txBody>
      </p:sp>
      <p:sp>
        <p:nvSpPr>
          <p:cNvPr id="59395" name="Content Placeholder 2"/>
          <p:cNvSpPr>
            <a:spLocks noGrp="1"/>
          </p:cNvSpPr>
          <p:nvPr>
            <p:ph idx="1"/>
          </p:nvPr>
        </p:nvSpPr>
        <p:spPr>
          <a:xfrm>
            <a:off x="457200" y="1295400"/>
            <a:ext cx="8458200" cy="4525963"/>
          </a:xfrm>
        </p:spPr>
        <p:txBody>
          <a:bodyPr>
            <a:normAutofit/>
          </a:bodyPr>
          <a:lstStyle/>
          <a:p>
            <a:pPr>
              <a:buClr>
                <a:schemeClr val="accent1"/>
              </a:buClr>
            </a:pPr>
            <a:r>
              <a:rPr lang="en-US" altLang="en-US" sz="2800" dirty="0" smtClean="0">
                <a:latin typeface="Times New Roman" panose="02020603050405020304" pitchFamily="18" charset="0"/>
                <a:cs typeface="Times New Roman" panose="02020603050405020304" pitchFamily="18" charset="0"/>
              </a:rPr>
              <a:t>Based on people primarily responsible to lead evaluation activities, evaluation could be classified as:</a:t>
            </a:r>
            <a:endParaRPr lang="en-US" altLang="en-US" dirty="0" smtClean="0">
              <a:latin typeface="Times New Roman" panose="02020603050405020304" pitchFamily="18" charset="0"/>
              <a:cs typeface="Times New Roman" panose="02020603050405020304" pitchFamily="18" charset="0"/>
            </a:endParaRPr>
          </a:p>
          <a:p>
            <a:pPr lvl="1">
              <a:lnSpc>
                <a:spcPct val="150000"/>
              </a:lnSpc>
              <a:buClr>
                <a:schemeClr val="accent1"/>
              </a:buClr>
            </a:pPr>
            <a:r>
              <a:rPr lang="en-US" altLang="en-US" b="1" i="1" dirty="0" smtClean="0">
                <a:solidFill>
                  <a:schemeClr val="accent6">
                    <a:lumMod val="50000"/>
                  </a:schemeClr>
                </a:solidFill>
                <a:latin typeface="Times New Roman" panose="02020603050405020304" pitchFamily="18" charset="0"/>
                <a:cs typeface="Times New Roman" panose="02020603050405020304" pitchFamily="18" charset="0"/>
              </a:rPr>
              <a:t>Internal Evaluation</a:t>
            </a:r>
          </a:p>
          <a:p>
            <a:pPr lvl="1">
              <a:lnSpc>
                <a:spcPct val="150000"/>
              </a:lnSpc>
              <a:buClr>
                <a:schemeClr val="accent1"/>
              </a:buClr>
            </a:pPr>
            <a:r>
              <a:rPr lang="en-US" altLang="en-US" b="1" i="1" dirty="0" smtClean="0">
                <a:solidFill>
                  <a:schemeClr val="accent6">
                    <a:lumMod val="50000"/>
                  </a:schemeClr>
                </a:solidFill>
                <a:latin typeface="Times New Roman" panose="02020603050405020304" pitchFamily="18" charset="0"/>
                <a:cs typeface="Times New Roman" panose="02020603050405020304" pitchFamily="18" charset="0"/>
              </a:rPr>
              <a:t>External Evaluation</a:t>
            </a:r>
          </a:p>
        </p:txBody>
      </p:sp>
      <p:sp>
        <p:nvSpPr>
          <p:cNvPr id="5" name="Slide Number Placeholder 4"/>
          <p:cNvSpPr>
            <a:spLocks noGrp="1"/>
          </p:cNvSpPr>
          <p:nvPr>
            <p:ph type="sldNum" sz="quarter" idx="12"/>
          </p:nvPr>
        </p:nvSpPr>
        <p:spPr/>
        <p:txBody>
          <a:bodyPr/>
          <a:lstStyle/>
          <a:p>
            <a:pPr>
              <a:defRPr/>
            </a:pPr>
            <a:fld id="{A3BDE92F-B90B-4A08-808A-30C2247F9388}" type="slidenum">
              <a:rPr lang="en-US" smtClean="0"/>
              <a:pPr>
                <a:defRPr/>
              </a:pPr>
              <a:t>18</a:t>
            </a:fld>
            <a:endParaRPr lang="en-US"/>
          </a:p>
        </p:txBody>
      </p:sp>
      <p:sp>
        <p:nvSpPr>
          <p:cNvPr id="2" name="Date Placeholder 1"/>
          <p:cNvSpPr>
            <a:spLocks noGrp="1"/>
          </p:cNvSpPr>
          <p:nvPr>
            <p:ph type="dt" sz="half" idx="10"/>
          </p:nvPr>
        </p:nvSpPr>
        <p:spPr/>
        <p:txBody>
          <a:bodyPr/>
          <a:lstStyle/>
          <a:p>
            <a:fld id="{9C5D7C05-F6C5-4DAA-9F05-D2ED72B977D2}"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231840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74638"/>
            <a:ext cx="5867400" cy="868362"/>
          </a:xfrm>
        </p:spPr>
        <p:txBody>
          <a:bodyPr/>
          <a:lstStyle/>
          <a:p>
            <a:r>
              <a:rPr lang="en-US" altLang="en-US" sz="4000" b="1" dirty="0" smtClean="0">
                <a:latin typeface="High Tower Text" panose="02040502050506030303" pitchFamily="18" charset="0"/>
              </a:rPr>
              <a:t>Internal Evaluation </a:t>
            </a:r>
          </a:p>
        </p:txBody>
      </p:sp>
      <p:sp>
        <p:nvSpPr>
          <p:cNvPr id="60419" name="Content Placeholder 2"/>
          <p:cNvSpPr>
            <a:spLocks noGrp="1"/>
          </p:cNvSpPr>
          <p:nvPr>
            <p:ph idx="1"/>
          </p:nvPr>
        </p:nvSpPr>
        <p:spPr>
          <a:xfrm>
            <a:off x="457200" y="1432628"/>
            <a:ext cx="8229600" cy="4525963"/>
          </a:xfrm>
        </p:spPr>
        <p:txBody>
          <a:bodyPr>
            <a:normAutofit/>
          </a:bodyPr>
          <a:lstStyle/>
          <a:p>
            <a:pPr algn="just">
              <a:lnSpc>
                <a:spcPct val="110000"/>
              </a:lnSpc>
              <a:buClr>
                <a:schemeClr val="accent1"/>
              </a:buClr>
            </a:pPr>
            <a:r>
              <a:rPr lang="en-US" altLang="en-US" sz="2800" dirty="0" smtClean="0">
                <a:latin typeface="Times New Roman" panose="02020603050405020304" pitchFamily="18" charset="0"/>
                <a:cs typeface="Times New Roman" panose="02020603050405020304" pitchFamily="18" charset="0"/>
              </a:rPr>
              <a:t>Evaluation activities designed and implemented primarily under a leadership from </a:t>
            </a:r>
            <a:r>
              <a:rPr lang="en-US" altLang="en-US" sz="2800" dirty="0" smtClean="0">
                <a:solidFill>
                  <a:srgbClr val="0000FF"/>
                </a:solidFill>
                <a:latin typeface="Times New Roman" panose="02020603050405020304" pitchFamily="18" charset="0"/>
                <a:cs typeface="Times New Roman" panose="02020603050405020304" pitchFamily="18" charset="0"/>
              </a:rPr>
              <a:t>program implementers</a:t>
            </a:r>
          </a:p>
          <a:p>
            <a:pPr lvl="1" algn="just"/>
            <a:endParaRPr lang="en-US" altLang="en-US" dirty="0" smtClean="0">
              <a:latin typeface="Times New Roman" panose="02020603050405020304" pitchFamily="18" charset="0"/>
              <a:cs typeface="Times New Roman" panose="02020603050405020304" pitchFamily="18" charset="0"/>
            </a:endParaRPr>
          </a:p>
          <a:p>
            <a:pPr algn="just">
              <a:lnSpc>
                <a:spcPct val="110000"/>
              </a:lnSpc>
              <a:buClr>
                <a:schemeClr val="accent1"/>
              </a:buClr>
            </a:pPr>
            <a:r>
              <a:rPr lang="en-US" altLang="en-US" sz="2800" dirty="0" smtClean="0">
                <a:latin typeface="Times New Roman" panose="02020603050405020304" pitchFamily="18" charset="0"/>
                <a:cs typeface="Times New Roman" panose="02020603050405020304" pitchFamily="18" charset="0"/>
              </a:rPr>
              <a:t>Usually serve information </a:t>
            </a:r>
            <a:r>
              <a:rPr lang="en-US" altLang="en-US" sz="2800" dirty="0" smtClean="0">
                <a:solidFill>
                  <a:srgbClr val="0000FF"/>
                </a:solidFill>
                <a:latin typeface="Times New Roman" panose="02020603050405020304" pitchFamily="18" charset="0"/>
                <a:cs typeface="Times New Roman" panose="02020603050405020304" pitchFamily="18" charset="0"/>
              </a:rPr>
              <a:t>for</a:t>
            </a:r>
            <a:r>
              <a:rPr lang="en-US" altLang="en-US" sz="2800" dirty="0" smtClean="0">
                <a:latin typeface="Times New Roman" panose="02020603050405020304" pitchFamily="18" charset="0"/>
                <a:cs typeface="Times New Roman" panose="02020603050405020304" pitchFamily="18" charset="0"/>
              </a:rPr>
              <a:t> program </a:t>
            </a:r>
            <a:r>
              <a:rPr lang="en-US" altLang="en-US" sz="2800" dirty="0" smtClean="0">
                <a:solidFill>
                  <a:srgbClr val="0000FF"/>
                </a:solidFill>
                <a:latin typeface="Times New Roman" panose="02020603050405020304" pitchFamily="18" charset="0"/>
                <a:cs typeface="Times New Roman" panose="02020603050405020304" pitchFamily="18" charset="0"/>
              </a:rPr>
              <a:t>improvement</a:t>
            </a:r>
            <a:r>
              <a:rPr lang="en-US" altLang="en-US" sz="2800" dirty="0" smtClean="0">
                <a:latin typeface="Times New Roman" panose="02020603050405020304" pitchFamily="18" charset="0"/>
                <a:cs typeface="Times New Roman" panose="02020603050405020304" pitchFamily="18" charset="0"/>
              </a:rPr>
              <a:t> by supplementing monitoring activities</a:t>
            </a:r>
          </a:p>
        </p:txBody>
      </p:sp>
      <p:sp>
        <p:nvSpPr>
          <p:cNvPr id="5" name="Slide Number Placeholder 4"/>
          <p:cNvSpPr>
            <a:spLocks noGrp="1"/>
          </p:cNvSpPr>
          <p:nvPr>
            <p:ph type="sldNum" sz="quarter" idx="12"/>
          </p:nvPr>
        </p:nvSpPr>
        <p:spPr/>
        <p:txBody>
          <a:bodyPr/>
          <a:lstStyle/>
          <a:p>
            <a:pPr>
              <a:defRPr/>
            </a:pPr>
            <a:fld id="{58C2211A-7524-4089-AD05-0ACDA6D98AFF}" type="slidenum">
              <a:rPr lang="en-US" smtClean="0"/>
              <a:pPr>
                <a:defRPr/>
              </a:pPr>
              <a:t>19</a:t>
            </a:fld>
            <a:endParaRPr lang="en-US"/>
          </a:p>
        </p:txBody>
      </p:sp>
      <p:sp>
        <p:nvSpPr>
          <p:cNvPr id="2" name="Date Placeholder 1"/>
          <p:cNvSpPr>
            <a:spLocks noGrp="1"/>
          </p:cNvSpPr>
          <p:nvPr>
            <p:ph type="dt" sz="half" idx="10"/>
          </p:nvPr>
        </p:nvSpPr>
        <p:spPr/>
        <p:txBody>
          <a:bodyPr/>
          <a:lstStyle/>
          <a:p>
            <a:fld id="{0026BB97-A26A-4A87-AC27-E7BB662BF8FC}"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458077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9275"/>
            <a:ext cx="5715000" cy="762000"/>
          </a:xfrm>
        </p:spPr>
        <p:txBody>
          <a:bodyPr/>
          <a:lstStyle/>
          <a:p>
            <a:r>
              <a:rPr lang="en-US" u="sng" dirty="0" smtClean="0">
                <a:solidFill>
                  <a:srgbClr val="0000FF"/>
                </a:solidFill>
                <a:latin typeface="High Tower Text" panose="02040502050506030303" pitchFamily="18" charset="0"/>
              </a:rPr>
              <a:t>Session Objectives </a:t>
            </a:r>
            <a:endParaRPr lang="en-US" dirty="0">
              <a:solidFill>
                <a:srgbClr val="0000FF"/>
              </a:solidFill>
              <a:latin typeface="High Tower Text" panose="02040502050506030303" pitchFamily="18" charset="0"/>
            </a:endParaRPr>
          </a:p>
        </p:txBody>
      </p:sp>
      <p:sp>
        <p:nvSpPr>
          <p:cNvPr id="3" name="Content Placeholder 2"/>
          <p:cNvSpPr>
            <a:spLocks noGrp="1"/>
          </p:cNvSpPr>
          <p:nvPr>
            <p:ph idx="1"/>
          </p:nvPr>
        </p:nvSpPr>
        <p:spPr>
          <a:xfrm>
            <a:off x="457200" y="1415955"/>
            <a:ext cx="8229600" cy="5410200"/>
          </a:xfrm>
        </p:spPr>
        <p:txBody>
          <a:bodyPr>
            <a:normAutofit/>
          </a:bodyPr>
          <a:lstStyle/>
          <a:p>
            <a:pPr algn="just">
              <a:lnSpc>
                <a:spcPct val="150000"/>
              </a:lnSpc>
            </a:pPr>
            <a:r>
              <a:rPr lang="en-US" sz="2400" dirty="0" smtClean="0">
                <a:latin typeface="Bookman Old Style" pitchFamily="18" charset="0"/>
              </a:rPr>
              <a:t>Define controlling , monitoring  &amp; evaluation</a:t>
            </a:r>
          </a:p>
          <a:p>
            <a:pPr algn="just">
              <a:lnSpc>
                <a:spcPct val="150000"/>
              </a:lnSpc>
            </a:pPr>
            <a:r>
              <a:rPr lang="en-US" sz="2400" dirty="0" smtClean="0">
                <a:latin typeface="Bookman Old Style" pitchFamily="18" charset="0"/>
              </a:rPr>
              <a:t>Determine the purpose of M&amp;E</a:t>
            </a:r>
          </a:p>
          <a:p>
            <a:pPr algn="just">
              <a:lnSpc>
                <a:spcPct val="150000"/>
              </a:lnSpc>
            </a:pPr>
            <a:r>
              <a:rPr lang="en-US" sz="2400" dirty="0" smtClean="0">
                <a:latin typeface="Bookman Old Style" pitchFamily="18" charset="0"/>
              </a:rPr>
              <a:t>Describe the relationship b/n M&amp;E</a:t>
            </a:r>
          </a:p>
          <a:p>
            <a:pPr algn="just">
              <a:lnSpc>
                <a:spcPct val="150000"/>
              </a:lnSpc>
            </a:pPr>
            <a:r>
              <a:rPr lang="en-US" sz="2400" dirty="0" smtClean="0">
                <a:latin typeface="Bookman Old Style" pitchFamily="18" charset="0"/>
              </a:rPr>
              <a:t>Identify the types of evaluations</a:t>
            </a:r>
          </a:p>
          <a:p>
            <a:pPr algn="just">
              <a:lnSpc>
                <a:spcPct val="150000"/>
              </a:lnSpc>
            </a:pPr>
            <a:r>
              <a:rPr lang="en-US" sz="2400" dirty="0" smtClean="0">
                <a:latin typeface="Bookman Old Style" pitchFamily="18" charset="0"/>
              </a:rPr>
              <a:t>Evaluate the characteristics of  indicators</a:t>
            </a:r>
          </a:p>
        </p:txBody>
      </p:sp>
      <p:sp>
        <p:nvSpPr>
          <p:cNvPr id="5" name="Slide Number Placeholder 4"/>
          <p:cNvSpPr>
            <a:spLocks noGrp="1"/>
          </p:cNvSpPr>
          <p:nvPr>
            <p:ph type="sldNum" sz="quarter" idx="12"/>
          </p:nvPr>
        </p:nvSpPr>
        <p:spPr/>
        <p:txBody>
          <a:bodyPr/>
          <a:lstStyle/>
          <a:p>
            <a:fld id="{27593ADB-B14D-4F80-A0B3-7556F17627A0}" type="slidenum">
              <a:rPr lang="en-US" smtClean="0">
                <a:latin typeface="Bookman Old Style" pitchFamily="18" charset="0"/>
              </a:rPr>
              <a:pPr/>
              <a:t>2</a:t>
            </a:fld>
            <a:endParaRPr lang="en-US">
              <a:latin typeface="Bookman Old Style" pitchFamily="18" charset="0"/>
            </a:endParaRPr>
          </a:p>
        </p:txBody>
      </p:sp>
      <p:sp>
        <p:nvSpPr>
          <p:cNvPr id="4" name="Date Placeholder 3"/>
          <p:cNvSpPr>
            <a:spLocks noGrp="1"/>
          </p:cNvSpPr>
          <p:nvPr>
            <p:ph type="dt" sz="half" idx="10"/>
          </p:nvPr>
        </p:nvSpPr>
        <p:spPr/>
        <p:txBody>
          <a:bodyPr/>
          <a:lstStyle/>
          <a:p>
            <a:fld id="{59745CCC-35F1-440D-B89D-98DDD366F2A0}"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6096000" cy="563562"/>
          </a:xfrm>
        </p:spPr>
        <p:txBody>
          <a:bodyPr>
            <a:noAutofit/>
          </a:bodyPr>
          <a:lstStyle/>
          <a:p>
            <a:r>
              <a:rPr lang="en-US" altLang="en-US" sz="3200" b="1" dirty="0" smtClean="0">
                <a:solidFill>
                  <a:srgbClr val="0000FF"/>
                </a:solidFill>
                <a:latin typeface="High Tower Text" panose="02040502050506030303" pitchFamily="18" charset="0"/>
              </a:rPr>
              <a:t>External Evaluation </a:t>
            </a:r>
          </a:p>
        </p:txBody>
      </p:sp>
      <p:sp>
        <p:nvSpPr>
          <p:cNvPr id="61443" name="Content Placeholder 2"/>
          <p:cNvSpPr>
            <a:spLocks noGrp="1"/>
          </p:cNvSpPr>
          <p:nvPr>
            <p:ph idx="1"/>
          </p:nvPr>
        </p:nvSpPr>
        <p:spPr>
          <a:xfrm>
            <a:off x="304800" y="1066800"/>
            <a:ext cx="8229600" cy="5654675"/>
          </a:xfrm>
        </p:spPr>
        <p:txBody>
          <a:bodyPr>
            <a:normAutofit/>
          </a:bodyPr>
          <a:lstStyle/>
          <a:p>
            <a:pPr>
              <a:lnSpc>
                <a:spcPct val="110000"/>
              </a:lnSpc>
              <a:buClr>
                <a:schemeClr val="accent1"/>
              </a:buClr>
            </a:pPr>
            <a:r>
              <a:rPr lang="en-US" altLang="en-US" sz="2800" dirty="0" smtClean="0">
                <a:latin typeface="Times New Roman" panose="02020603050405020304" pitchFamily="18" charset="0"/>
                <a:cs typeface="Times New Roman" panose="02020603050405020304" pitchFamily="18" charset="0"/>
              </a:rPr>
              <a:t>Evaluations designed and implemented primarily by people who are relatively more distant from the program (external evaluators)</a:t>
            </a:r>
          </a:p>
          <a:p>
            <a:pPr lvl="4">
              <a:lnSpc>
                <a:spcPct val="110000"/>
              </a:lnSpc>
            </a:pPr>
            <a:endParaRPr lang="en-US" altLang="en-US" sz="1000" dirty="0" smtClean="0">
              <a:latin typeface="Times New Roman" panose="02020603050405020304" pitchFamily="18" charset="0"/>
              <a:cs typeface="Times New Roman" panose="02020603050405020304" pitchFamily="18" charset="0"/>
            </a:endParaRPr>
          </a:p>
          <a:p>
            <a:pPr>
              <a:lnSpc>
                <a:spcPct val="110000"/>
              </a:lnSpc>
              <a:buClr>
                <a:schemeClr val="accent1"/>
              </a:buClr>
            </a:pPr>
            <a:r>
              <a:rPr lang="en-US" altLang="en-US" sz="2700" dirty="0" smtClean="0">
                <a:latin typeface="Times New Roman" panose="02020603050405020304" pitchFamily="18" charset="0"/>
                <a:cs typeface="Times New Roman" panose="02020603050405020304" pitchFamily="18" charset="0"/>
              </a:rPr>
              <a:t>Used when:</a:t>
            </a:r>
          </a:p>
          <a:p>
            <a:pPr lvl="1">
              <a:lnSpc>
                <a:spcPct val="110000"/>
              </a:lnSpc>
              <a:buClr>
                <a:schemeClr val="accent1"/>
              </a:buClr>
            </a:pPr>
            <a:r>
              <a:rPr lang="en-US" altLang="en-US" dirty="0" smtClean="0">
                <a:latin typeface="Times New Roman" panose="02020603050405020304" pitchFamily="18" charset="0"/>
                <a:cs typeface="Times New Roman" panose="02020603050405020304" pitchFamily="18" charset="0"/>
              </a:rPr>
              <a:t>objectivity is a concern because of issues related to the purpose of the evaluation</a:t>
            </a:r>
          </a:p>
          <a:p>
            <a:pPr lvl="1">
              <a:lnSpc>
                <a:spcPct val="110000"/>
              </a:lnSpc>
              <a:buClr>
                <a:schemeClr val="accent1"/>
              </a:buClr>
            </a:pPr>
            <a:r>
              <a:rPr lang="en-US" altLang="en-US" dirty="0" smtClean="0">
                <a:latin typeface="Times New Roman" panose="02020603050405020304" pitchFamily="18" charset="0"/>
                <a:cs typeface="Times New Roman" panose="02020603050405020304" pitchFamily="18" charset="0"/>
              </a:rPr>
              <a:t>concerns of multiple stakeholders included in evaluation questions</a:t>
            </a:r>
          </a:p>
          <a:p>
            <a:pPr lvl="1">
              <a:lnSpc>
                <a:spcPct val="110000"/>
              </a:lnSpc>
              <a:buClr>
                <a:schemeClr val="accent1"/>
              </a:buClr>
            </a:pPr>
            <a:r>
              <a:rPr lang="en-US" altLang="en-US" dirty="0" smtClean="0">
                <a:latin typeface="Times New Roman" panose="02020603050405020304" pitchFamily="18" charset="0"/>
                <a:cs typeface="Times New Roman" panose="02020603050405020304" pitchFamily="18" charset="0"/>
              </a:rPr>
              <a:t>evaluation expertise beyond the organization’s capacity is required to answer evaluation questions</a:t>
            </a:r>
            <a:endParaRPr lang="en-US" altLang="en-US" sz="2800" dirty="0" smtClean="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pPr>
              <a:defRPr/>
            </a:pPr>
            <a:fld id="{7F2247B5-7EA8-46C1-A533-1B3E81BEAE29}" type="slidenum">
              <a:rPr lang="en-US" smtClean="0"/>
              <a:pPr>
                <a:defRPr/>
              </a:pPr>
              <a:t>20</a:t>
            </a:fld>
            <a:endParaRPr lang="en-US"/>
          </a:p>
        </p:txBody>
      </p:sp>
      <p:sp>
        <p:nvSpPr>
          <p:cNvPr id="2" name="Date Placeholder 1"/>
          <p:cNvSpPr>
            <a:spLocks noGrp="1"/>
          </p:cNvSpPr>
          <p:nvPr>
            <p:ph type="dt" sz="half" idx="10"/>
          </p:nvPr>
        </p:nvSpPr>
        <p:spPr/>
        <p:txBody>
          <a:bodyPr/>
          <a:lstStyle/>
          <a:p>
            <a:fld id="{670D724E-9C04-46DE-B793-D13C869E9604}"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936145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fld id="{E17B5E92-7A10-4048-AE29-ED21B95CDC1A}" type="slidenum">
              <a:rPr lang="en-US" altLang="en-US" b="0">
                <a:solidFill>
                  <a:srgbClr val="FFFF66"/>
                </a:solidFill>
              </a:rPr>
              <a:pPr/>
              <a:t>21</a:t>
            </a:fld>
            <a:endParaRPr lang="en-US" altLang="en-US" b="0">
              <a:solidFill>
                <a:srgbClr val="FFFF66"/>
              </a:solidFill>
            </a:endParaRPr>
          </a:p>
        </p:txBody>
      </p:sp>
      <p:sp>
        <p:nvSpPr>
          <p:cNvPr id="15363" name="Rectangle 2"/>
          <p:cNvSpPr>
            <a:spLocks noGrp="1" noChangeArrowheads="1"/>
          </p:cNvSpPr>
          <p:nvPr>
            <p:ph type="title"/>
          </p:nvPr>
        </p:nvSpPr>
        <p:spPr>
          <a:xfrm>
            <a:off x="457200" y="685800"/>
            <a:ext cx="6096000" cy="731838"/>
          </a:xfrm>
        </p:spPr>
        <p:txBody>
          <a:bodyPr>
            <a:normAutofit fontScale="90000"/>
          </a:bodyPr>
          <a:lstStyle/>
          <a:p>
            <a:pPr eaLnBrk="1" hangingPunct="1"/>
            <a:r>
              <a:rPr lang="en-US" altLang="en-US" smtClean="0">
                <a:solidFill>
                  <a:srgbClr val="0000FF"/>
                </a:solidFill>
                <a:latin typeface="High Tower Text" panose="02040502050506030303" pitchFamily="18" charset="0"/>
              </a:rPr>
              <a:t>Program Components</a:t>
            </a:r>
          </a:p>
        </p:txBody>
      </p:sp>
      <p:grpSp>
        <p:nvGrpSpPr>
          <p:cNvPr id="15364" name="Group 29"/>
          <p:cNvGrpSpPr>
            <a:grpSpLocks/>
          </p:cNvGrpSpPr>
          <p:nvPr/>
        </p:nvGrpSpPr>
        <p:grpSpPr bwMode="auto">
          <a:xfrm>
            <a:off x="490538" y="2681288"/>
            <a:ext cx="8270875" cy="914400"/>
            <a:chOff x="593725" y="2681288"/>
            <a:chExt cx="8152855" cy="914400"/>
          </a:xfrm>
        </p:grpSpPr>
        <p:sp>
          <p:nvSpPr>
            <p:cNvPr id="15365" name="Text Box 4"/>
            <p:cNvSpPr txBox="1">
              <a:spLocks noChangeArrowheads="1"/>
            </p:cNvSpPr>
            <p:nvPr/>
          </p:nvSpPr>
          <p:spPr bwMode="auto">
            <a:xfrm>
              <a:off x="1962804" y="2681288"/>
              <a:ext cx="1592317" cy="914400"/>
            </a:xfrm>
            <a:prstGeom prst="rect">
              <a:avLst/>
            </a:prstGeom>
            <a:solidFill>
              <a:srgbClr val="006600"/>
            </a:solidFill>
            <a:ln w="12700">
              <a:solidFill>
                <a:srgbClr val="003366"/>
              </a:solidFill>
              <a:miter lim="800000"/>
              <a:headEnd/>
              <a:tailEnd/>
            </a:ln>
          </p:spPr>
          <p:txBody>
            <a:bodyPr anchor="ct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pPr algn="ctr" eaLnBrk="1" hangingPunct="1"/>
              <a:r>
                <a:rPr lang="en-US" altLang="en-US" sz="2400" dirty="0" smtClean="0">
                  <a:latin typeface="Arial Narrow" panose="020B0606020202030204" pitchFamily="34" charset="0"/>
                </a:rPr>
                <a:t>Processes</a:t>
              </a:r>
              <a:endParaRPr lang="en-US" altLang="en-US" sz="2400" b="0" dirty="0">
                <a:latin typeface="Arial Narrow" panose="020B0606020202030204" pitchFamily="34" charset="0"/>
              </a:endParaRPr>
            </a:p>
          </p:txBody>
        </p:sp>
        <p:sp>
          <p:nvSpPr>
            <p:cNvPr id="15366" name="Text Box 5"/>
            <p:cNvSpPr txBox="1">
              <a:spLocks noChangeArrowheads="1"/>
            </p:cNvSpPr>
            <p:nvPr/>
          </p:nvSpPr>
          <p:spPr bwMode="auto">
            <a:xfrm>
              <a:off x="3783720" y="2681288"/>
              <a:ext cx="1560787" cy="914400"/>
            </a:xfrm>
            <a:prstGeom prst="rect">
              <a:avLst/>
            </a:prstGeom>
            <a:solidFill>
              <a:srgbClr val="FFFF66"/>
            </a:solidFill>
            <a:ln w="12700">
              <a:solidFill>
                <a:srgbClr val="003366"/>
              </a:solidFill>
              <a:miter lim="800000"/>
              <a:headEnd/>
              <a:tailEnd/>
            </a:ln>
          </p:spPr>
          <p:txBody>
            <a:bodyPr anchor="ct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pPr algn="ctr" eaLnBrk="1" hangingPunct="1">
                <a:spcBef>
                  <a:spcPct val="20000"/>
                </a:spcBef>
              </a:pPr>
              <a:r>
                <a:rPr lang="en-US" altLang="en-US" sz="2400" dirty="0">
                  <a:solidFill>
                    <a:srgbClr val="003366"/>
                  </a:solidFill>
                  <a:latin typeface="Arial Narrow" panose="020B0606020202030204" pitchFamily="34" charset="0"/>
                </a:rPr>
                <a:t>OUTPUTS</a:t>
              </a:r>
              <a:endParaRPr lang="en-US" altLang="en-US" sz="2400" b="0" dirty="0">
                <a:solidFill>
                  <a:srgbClr val="003366"/>
                </a:solidFill>
                <a:latin typeface="Arial Narrow" panose="020B0606020202030204" pitchFamily="34" charset="0"/>
              </a:endParaRPr>
            </a:p>
          </p:txBody>
        </p:sp>
        <p:sp>
          <p:nvSpPr>
            <p:cNvPr id="15367" name="Text Box 6"/>
            <p:cNvSpPr txBox="1">
              <a:spLocks noChangeArrowheads="1"/>
            </p:cNvSpPr>
            <p:nvPr/>
          </p:nvSpPr>
          <p:spPr bwMode="auto">
            <a:xfrm>
              <a:off x="5565228" y="2681288"/>
              <a:ext cx="1655379" cy="914400"/>
            </a:xfrm>
            <a:prstGeom prst="rect">
              <a:avLst/>
            </a:prstGeom>
            <a:solidFill>
              <a:schemeClr val="folHlink"/>
            </a:solidFill>
            <a:ln w="12700">
              <a:solidFill>
                <a:srgbClr val="003366"/>
              </a:solidFill>
              <a:miter lim="800000"/>
              <a:headEnd/>
              <a:tailEnd/>
            </a:ln>
          </p:spPr>
          <p:txBody>
            <a:bodyPr anchor="ct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pPr algn="ctr" eaLnBrk="1" hangingPunct="1"/>
              <a:r>
                <a:rPr lang="en-US" altLang="en-US" sz="2400" dirty="0">
                  <a:solidFill>
                    <a:srgbClr val="FFFF00"/>
                  </a:solidFill>
                  <a:latin typeface="Arial Narrow" panose="020B0606020202030204" pitchFamily="34" charset="0"/>
                </a:rPr>
                <a:t>OUTCOMES</a:t>
              </a:r>
              <a:endParaRPr lang="en-US" altLang="en-US" sz="2400" b="0" dirty="0">
                <a:solidFill>
                  <a:srgbClr val="FFFF00"/>
                </a:solidFill>
                <a:latin typeface="Arial Narrow" panose="020B0606020202030204" pitchFamily="34" charset="0"/>
              </a:endParaRPr>
            </a:p>
          </p:txBody>
        </p:sp>
        <p:sp>
          <p:nvSpPr>
            <p:cNvPr id="15368" name="Text Box 7"/>
            <p:cNvSpPr txBox="1">
              <a:spLocks noChangeArrowheads="1"/>
            </p:cNvSpPr>
            <p:nvPr/>
          </p:nvSpPr>
          <p:spPr bwMode="auto">
            <a:xfrm>
              <a:off x="7441327" y="2681288"/>
              <a:ext cx="1305253" cy="914400"/>
            </a:xfrm>
            <a:prstGeom prst="rect">
              <a:avLst/>
            </a:prstGeom>
            <a:solidFill>
              <a:srgbClr val="CCCC00"/>
            </a:solidFill>
            <a:ln w="12700">
              <a:solidFill>
                <a:srgbClr val="003366"/>
              </a:solidFill>
              <a:miter lim="800000"/>
              <a:headEnd/>
              <a:tailEnd/>
            </a:ln>
          </p:spPr>
          <p:txBody>
            <a:bodyPr anchor="ct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pPr algn="ctr" eaLnBrk="1" hangingPunct="1"/>
              <a:r>
                <a:rPr lang="en-US" altLang="en-US" sz="2400">
                  <a:solidFill>
                    <a:srgbClr val="003366"/>
                  </a:solidFill>
                  <a:latin typeface="Arial Narrow" panose="020B0606020202030204" pitchFamily="34" charset="0"/>
                </a:rPr>
                <a:t>IMPACTS</a:t>
              </a:r>
            </a:p>
          </p:txBody>
        </p:sp>
        <p:sp>
          <p:nvSpPr>
            <p:cNvPr id="15369" name="Text Box 8"/>
            <p:cNvSpPr txBox="1">
              <a:spLocks noChangeArrowheads="1"/>
            </p:cNvSpPr>
            <p:nvPr/>
          </p:nvSpPr>
          <p:spPr bwMode="auto">
            <a:xfrm>
              <a:off x="593725" y="2681288"/>
              <a:ext cx="1143000" cy="914400"/>
            </a:xfrm>
            <a:prstGeom prst="rect">
              <a:avLst/>
            </a:prstGeom>
            <a:solidFill>
              <a:schemeClr val="accent1">
                <a:lumMod val="20000"/>
                <a:lumOff val="80000"/>
              </a:schemeClr>
            </a:solidFill>
            <a:ln w="12700">
              <a:solidFill>
                <a:srgbClr val="003366"/>
              </a:solidFill>
              <a:miter lim="800000"/>
              <a:headEnd/>
              <a:tailEnd/>
            </a:ln>
          </p:spPr>
          <p:txBody>
            <a:bodyPr anchor="ctr"/>
            <a:lstStyle>
              <a:lvl1pPr>
                <a:defRPr sz="1400" b="1">
                  <a:solidFill>
                    <a:schemeClr val="bg1"/>
                  </a:solidFill>
                  <a:latin typeface="Arial" panose="020B0604020202020204" pitchFamily="34" charset="0"/>
                </a:defRPr>
              </a:lvl1pPr>
              <a:lvl2pPr marL="742950" indent="-285750">
                <a:defRPr sz="1400" b="1">
                  <a:solidFill>
                    <a:schemeClr val="bg1"/>
                  </a:solidFill>
                  <a:latin typeface="Arial" panose="020B0604020202020204" pitchFamily="34" charset="0"/>
                </a:defRPr>
              </a:lvl2pPr>
              <a:lvl3pPr marL="1143000" indent="-228600">
                <a:defRPr sz="1400" b="1">
                  <a:solidFill>
                    <a:schemeClr val="bg1"/>
                  </a:solidFill>
                  <a:latin typeface="Arial" panose="020B0604020202020204" pitchFamily="34" charset="0"/>
                </a:defRPr>
              </a:lvl3pPr>
              <a:lvl4pPr marL="1600200" indent="-228600">
                <a:defRPr sz="1400" b="1">
                  <a:solidFill>
                    <a:schemeClr val="bg1"/>
                  </a:solidFill>
                  <a:latin typeface="Arial" panose="020B0604020202020204" pitchFamily="34" charset="0"/>
                </a:defRPr>
              </a:lvl4pPr>
              <a:lvl5pPr marL="2057400" indent="-228600">
                <a:defRPr sz="1400" b="1">
                  <a:solidFill>
                    <a:schemeClr val="bg1"/>
                  </a:solidFill>
                  <a:latin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defRPr>
              </a:lvl9pPr>
            </a:lstStyle>
            <a:p>
              <a:pPr algn="ctr" eaLnBrk="1" hangingPunct="1"/>
              <a:r>
                <a:rPr lang="en-US" altLang="en-US" sz="2400" dirty="0">
                  <a:solidFill>
                    <a:srgbClr val="003366"/>
                  </a:solidFill>
                  <a:latin typeface="Arial Narrow" panose="020B0606020202030204" pitchFamily="34" charset="0"/>
                </a:rPr>
                <a:t>INPUTS</a:t>
              </a:r>
              <a:endParaRPr lang="en-US" altLang="en-US" sz="2400" b="0" dirty="0">
                <a:solidFill>
                  <a:srgbClr val="003366"/>
                </a:solidFill>
                <a:latin typeface="Arial Narrow" panose="020B0606020202030204" pitchFamily="34" charset="0"/>
              </a:endParaRPr>
            </a:p>
          </p:txBody>
        </p:sp>
        <p:cxnSp>
          <p:nvCxnSpPr>
            <p:cNvPr id="15370" name="AutoShape 9"/>
            <p:cNvCxnSpPr>
              <a:cxnSpLocks noChangeShapeType="1"/>
              <a:stCxn id="15369" idx="3"/>
              <a:endCxn id="15365" idx="1"/>
            </p:cNvCxnSpPr>
            <p:nvPr/>
          </p:nvCxnSpPr>
          <p:spPr bwMode="auto">
            <a:xfrm>
              <a:off x="1736725" y="3138488"/>
              <a:ext cx="226079" cy="1588"/>
            </a:xfrm>
            <a:prstGeom prst="straightConnector1">
              <a:avLst/>
            </a:prstGeom>
            <a:noFill/>
            <a:ln w="349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15371" name="AutoShape 10"/>
            <p:cNvCxnSpPr>
              <a:cxnSpLocks noChangeShapeType="1"/>
              <a:stCxn id="15365" idx="3"/>
              <a:endCxn id="15366" idx="1"/>
            </p:cNvCxnSpPr>
            <p:nvPr/>
          </p:nvCxnSpPr>
          <p:spPr bwMode="auto">
            <a:xfrm>
              <a:off x="3555121" y="3138488"/>
              <a:ext cx="228599" cy="1588"/>
            </a:xfrm>
            <a:prstGeom prst="straightConnector1">
              <a:avLst/>
            </a:prstGeom>
            <a:noFill/>
            <a:ln w="349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15372" name="AutoShape 11"/>
            <p:cNvCxnSpPr>
              <a:cxnSpLocks noChangeShapeType="1"/>
              <a:stCxn id="15366" idx="3"/>
              <a:endCxn id="15367" idx="1"/>
            </p:cNvCxnSpPr>
            <p:nvPr/>
          </p:nvCxnSpPr>
          <p:spPr bwMode="auto">
            <a:xfrm>
              <a:off x="5344507" y="3138488"/>
              <a:ext cx="220721" cy="1588"/>
            </a:xfrm>
            <a:prstGeom prst="straightConnector1">
              <a:avLst/>
            </a:prstGeom>
            <a:noFill/>
            <a:ln w="349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15373" name="AutoShape 12"/>
            <p:cNvCxnSpPr>
              <a:cxnSpLocks noChangeShapeType="1"/>
              <a:stCxn id="15367" idx="3"/>
              <a:endCxn id="15368" idx="1"/>
            </p:cNvCxnSpPr>
            <p:nvPr/>
          </p:nvCxnSpPr>
          <p:spPr bwMode="auto">
            <a:xfrm>
              <a:off x="7220607" y="3138488"/>
              <a:ext cx="220720" cy="1588"/>
            </a:xfrm>
            <a:prstGeom prst="straightConnector1">
              <a:avLst/>
            </a:prstGeom>
            <a:noFill/>
            <a:ln w="34925">
              <a:solidFill>
                <a:srgbClr val="FF0000"/>
              </a:solidFill>
              <a:round/>
              <a:headEnd/>
              <a:tailEnd type="triangle" w="med" len="med"/>
            </a:ln>
            <a:extLst>
              <a:ext uri="{909E8E84-426E-40DD-AFC4-6F175D3DCCD1}">
                <a14:hiddenFill xmlns:a14="http://schemas.microsoft.com/office/drawing/2010/main">
                  <a:noFill/>
                </a14:hiddenFill>
              </a:ext>
            </a:extLst>
          </p:spPr>
        </p:cxnSp>
      </p:grpSp>
      <p:sp>
        <p:nvSpPr>
          <p:cNvPr id="2" name="Date Placeholder 1"/>
          <p:cNvSpPr>
            <a:spLocks noGrp="1"/>
          </p:cNvSpPr>
          <p:nvPr>
            <p:ph type="dt" sz="half" idx="10"/>
          </p:nvPr>
        </p:nvSpPr>
        <p:spPr/>
        <p:txBody>
          <a:bodyPr/>
          <a:lstStyle/>
          <a:p>
            <a:fld id="{FCE4267A-7233-4669-8581-D26C237A55FC}"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2027257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FAC4F72A-9D42-46F4-AFAA-3CB1D74A06D0}" type="slidenum">
              <a:rPr lang="en-US" smtClean="0">
                <a:latin typeface="Arial" pitchFamily="34" charset="0"/>
              </a:rPr>
              <a:pPr/>
              <a:t>22</a:t>
            </a:fld>
            <a:endParaRPr lang="en-US" smtClean="0">
              <a:latin typeface="Arial" pitchFamily="34" charset="0"/>
            </a:endParaRPr>
          </a:p>
        </p:txBody>
      </p:sp>
      <p:sp>
        <p:nvSpPr>
          <p:cNvPr id="16387" name="Rectangle 4"/>
          <p:cNvSpPr>
            <a:spLocks noGrp="1" noChangeArrowheads="1"/>
          </p:cNvSpPr>
          <p:nvPr>
            <p:ph type="title"/>
          </p:nvPr>
        </p:nvSpPr>
        <p:spPr>
          <a:xfrm>
            <a:off x="304800" y="228600"/>
            <a:ext cx="8229600" cy="685800"/>
          </a:xfrm>
        </p:spPr>
        <p:txBody>
          <a:bodyPr>
            <a:noAutofit/>
          </a:bodyPr>
          <a:lstStyle/>
          <a:p>
            <a:pPr eaLnBrk="1" hangingPunct="1"/>
            <a:r>
              <a:rPr lang="en-US" sz="3600" b="1" dirty="0" smtClean="0">
                <a:solidFill>
                  <a:schemeClr val="accent6">
                    <a:lumMod val="50000"/>
                  </a:schemeClr>
                </a:solidFill>
                <a:latin typeface="Arial" pitchFamily="34" charset="0"/>
                <a:cs typeface="Arial" pitchFamily="34" charset="0"/>
              </a:rPr>
              <a:t>Program Components</a:t>
            </a:r>
          </a:p>
        </p:txBody>
      </p:sp>
      <p:sp>
        <p:nvSpPr>
          <p:cNvPr id="16388" name="Rectangle 5"/>
          <p:cNvSpPr>
            <a:spLocks noGrp="1" noChangeArrowheads="1"/>
          </p:cNvSpPr>
          <p:nvPr>
            <p:ph type="body" idx="1"/>
          </p:nvPr>
        </p:nvSpPr>
        <p:spPr>
          <a:xfrm>
            <a:off x="117764" y="914399"/>
            <a:ext cx="8382000" cy="5807075"/>
          </a:xfrm>
        </p:spPr>
        <p:txBody>
          <a:bodyPr>
            <a:normAutofit fontScale="70000" lnSpcReduction="20000"/>
          </a:bodyPr>
          <a:lstStyle/>
          <a:p>
            <a:pPr eaLnBrk="1" hangingPunct="1">
              <a:spcAft>
                <a:spcPts val="600"/>
              </a:spcAft>
            </a:pPr>
            <a:r>
              <a:rPr lang="en-US" sz="3400" b="1" dirty="0" smtClean="0">
                <a:solidFill>
                  <a:srgbClr val="0066FF"/>
                </a:solidFill>
                <a:latin typeface="Times New Roman" panose="02020603050405020304" pitchFamily="18" charset="0"/>
                <a:cs typeface="Times New Roman" panose="02020603050405020304" pitchFamily="18" charset="0"/>
              </a:rPr>
              <a:t>Inputs</a:t>
            </a:r>
          </a:p>
          <a:p>
            <a:pPr lvl="1" eaLnBrk="1" hangingPunct="1">
              <a:spcBef>
                <a:spcPct val="0"/>
              </a:spcBef>
              <a:spcAft>
                <a:spcPts val="1800"/>
              </a:spcAft>
            </a:pPr>
            <a:r>
              <a:rPr lang="en-US" sz="3400" b="0" dirty="0" smtClean="0">
                <a:solidFill>
                  <a:srgbClr val="FF0000"/>
                </a:solidFill>
                <a:latin typeface="Times New Roman" panose="02020603050405020304" pitchFamily="18" charset="0"/>
                <a:cs typeface="Times New Roman" panose="02020603050405020304" pitchFamily="18" charset="0"/>
              </a:rPr>
              <a:t>Resources</a:t>
            </a:r>
            <a:r>
              <a:rPr lang="en-US" sz="3400" b="0" dirty="0" smtClean="0">
                <a:latin typeface="Times New Roman" panose="02020603050405020304" pitchFamily="18" charset="0"/>
                <a:cs typeface="Times New Roman" panose="02020603050405020304" pitchFamily="18" charset="0"/>
              </a:rPr>
              <a:t> used in a program, such as money, staff, curricula, and materials. Examples:</a:t>
            </a:r>
          </a:p>
          <a:p>
            <a:pPr lvl="4">
              <a:buClr>
                <a:schemeClr val="accent1"/>
              </a:buClr>
            </a:pPr>
            <a:r>
              <a:rPr lang="en-US" altLang="en-US" sz="3300" dirty="0" smtClean="0">
                <a:latin typeface="Times New Roman" panose="02020603050405020304" pitchFamily="18" charset="0"/>
                <a:cs typeface="Times New Roman" panose="02020603050405020304" pitchFamily="18" charset="0"/>
              </a:rPr>
              <a:t>Health </a:t>
            </a:r>
            <a:r>
              <a:rPr lang="en-US" altLang="en-US" sz="3300" dirty="0">
                <a:latin typeface="Times New Roman" panose="02020603050405020304" pitchFamily="18" charset="0"/>
                <a:cs typeface="Times New Roman" panose="02020603050405020304" pitchFamily="18" charset="0"/>
              </a:rPr>
              <a:t>workers</a:t>
            </a:r>
          </a:p>
          <a:p>
            <a:pPr lvl="4">
              <a:buClr>
                <a:schemeClr val="accent1"/>
              </a:buClr>
            </a:pPr>
            <a:r>
              <a:rPr lang="en-US" altLang="en-US" sz="3300" dirty="0" smtClean="0">
                <a:latin typeface="Times New Roman" panose="02020603050405020304" pitchFamily="18" charset="0"/>
                <a:cs typeface="Times New Roman" panose="02020603050405020304" pitchFamily="18" charset="0"/>
              </a:rPr>
              <a:t>Anti-TB </a:t>
            </a:r>
            <a:r>
              <a:rPr lang="en-US" altLang="en-US" sz="3300" dirty="0">
                <a:latin typeface="Times New Roman" panose="02020603050405020304" pitchFamily="18" charset="0"/>
                <a:cs typeface="Times New Roman" panose="02020603050405020304" pitchFamily="18" charset="0"/>
              </a:rPr>
              <a:t>drugs</a:t>
            </a:r>
          </a:p>
          <a:p>
            <a:pPr lvl="4">
              <a:buClr>
                <a:schemeClr val="accent1"/>
              </a:buClr>
            </a:pPr>
            <a:r>
              <a:rPr lang="en-US" altLang="en-US" sz="3300" dirty="0">
                <a:latin typeface="Times New Roman" panose="02020603050405020304" pitchFamily="18" charset="0"/>
                <a:cs typeface="Times New Roman" panose="02020603050405020304" pitchFamily="18" charset="0"/>
              </a:rPr>
              <a:t>Laboratory reagents</a:t>
            </a:r>
          </a:p>
          <a:p>
            <a:pPr lvl="4">
              <a:buClr>
                <a:schemeClr val="accent1"/>
              </a:buClr>
            </a:pPr>
            <a:r>
              <a:rPr lang="en-US" altLang="en-US" sz="3300" dirty="0">
                <a:latin typeface="Times New Roman" panose="02020603050405020304" pitchFamily="18" charset="0"/>
                <a:cs typeface="Times New Roman" panose="02020603050405020304" pitchFamily="18" charset="0"/>
              </a:rPr>
              <a:t>IEC </a:t>
            </a:r>
            <a:r>
              <a:rPr lang="en-US" altLang="en-US" sz="3300" dirty="0" smtClean="0">
                <a:latin typeface="Times New Roman" panose="02020603050405020304" pitchFamily="18" charset="0"/>
                <a:cs typeface="Times New Roman" panose="02020603050405020304" pitchFamily="18" charset="0"/>
              </a:rPr>
              <a:t>materials</a:t>
            </a:r>
            <a:endParaRPr lang="en-US" b="0" dirty="0" smtClean="0">
              <a:latin typeface="Times New Roman" panose="02020603050405020304" pitchFamily="18" charset="0"/>
              <a:cs typeface="Times New Roman" panose="02020603050405020304" pitchFamily="18" charset="0"/>
            </a:endParaRPr>
          </a:p>
          <a:p>
            <a:pPr eaLnBrk="1" hangingPunct="1">
              <a:spcAft>
                <a:spcPts val="600"/>
              </a:spcAft>
            </a:pPr>
            <a:r>
              <a:rPr lang="en-US" sz="3400" b="1" dirty="0" smtClean="0">
                <a:solidFill>
                  <a:srgbClr val="0066FF"/>
                </a:solidFill>
                <a:latin typeface="Times New Roman" panose="02020603050405020304" pitchFamily="18" charset="0"/>
                <a:cs typeface="Times New Roman" panose="02020603050405020304" pitchFamily="18" charset="0"/>
              </a:rPr>
              <a:t>Processes/ Activities</a:t>
            </a:r>
          </a:p>
          <a:p>
            <a:pPr lvl="1" algn="just" eaLnBrk="1" hangingPunct="1">
              <a:spcBef>
                <a:spcPct val="0"/>
              </a:spcBef>
              <a:spcAft>
                <a:spcPts val="600"/>
              </a:spcAft>
            </a:pPr>
            <a:r>
              <a:rPr lang="en-US" sz="3400" b="0" dirty="0" smtClean="0">
                <a:solidFill>
                  <a:srgbClr val="FF0000"/>
                </a:solidFill>
                <a:latin typeface="Times New Roman" panose="02020603050405020304" pitchFamily="18" charset="0"/>
                <a:cs typeface="Times New Roman" panose="02020603050405020304" pitchFamily="18" charset="0"/>
              </a:rPr>
              <a:t>Services</a:t>
            </a:r>
            <a:r>
              <a:rPr lang="en-US" sz="3400" b="0" dirty="0" smtClean="0">
                <a:latin typeface="Times New Roman" panose="02020603050405020304" pitchFamily="18" charset="0"/>
                <a:cs typeface="Times New Roman" panose="02020603050405020304" pitchFamily="18" charset="0"/>
              </a:rPr>
              <a:t> that the program provides to accomplish its objectives</a:t>
            </a:r>
            <a:r>
              <a:rPr lang="en-US" sz="3400" dirty="0" smtClean="0">
                <a:latin typeface="Times New Roman" panose="02020603050405020304" pitchFamily="18" charset="0"/>
                <a:cs typeface="Times New Roman" panose="02020603050405020304" pitchFamily="18" charset="0"/>
              </a:rPr>
              <a:t>. </a:t>
            </a:r>
            <a:r>
              <a:rPr lang="en-US" altLang="en-US" sz="3400" dirty="0" smtClean="0">
                <a:latin typeface="Times New Roman" panose="02020603050405020304" pitchFamily="18" charset="0"/>
                <a:cs typeface="Times New Roman" panose="02020603050405020304" pitchFamily="18" charset="0"/>
              </a:rPr>
              <a:t>Examples</a:t>
            </a:r>
            <a:r>
              <a:rPr lang="en-US" altLang="en-US" sz="3400" dirty="0">
                <a:latin typeface="Times New Roman" panose="02020603050405020304" pitchFamily="18" charset="0"/>
                <a:cs typeface="Times New Roman" panose="02020603050405020304" pitchFamily="18" charset="0"/>
              </a:rPr>
              <a:t>:</a:t>
            </a:r>
          </a:p>
          <a:p>
            <a:pPr lvl="4">
              <a:buClr>
                <a:schemeClr val="accent1"/>
              </a:buClr>
            </a:pPr>
            <a:r>
              <a:rPr lang="en-US" altLang="en-US" sz="3400" dirty="0">
                <a:latin typeface="Times New Roman" panose="02020603050405020304" pitchFamily="18" charset="0"/>
                <a:cs typeface="Times New Roman" panose="02020603050405020304" pitchFamily="18" charset="0"/>
              </a:rPr>
              <a:t>Training health workers for counseling and testing</a:t>
            </a:r>
          </a:p>
          <a:p>
            <a:pPr lvl="4">
              <a:buClr>
                <a:schemeClr val="accent1"/>
              </a:buClr>
            </a:pPr>
            <a:r>
              <a:rPr lang="en-US" altLang="en-US" sz="3400" dirty="0">
                <a:latin typeface="Times New Roman" panose="02020603050405020304" pitchFamily="18" charset="0"/>
                <a:cs typeface="Times New Roman" panose="02020603050405020304" pitchFamily="18" charset="0"/>
              </a:rPr>
              <a:t>Screening patients for opportunistic infections</a:t>
            </a:r>
          </a:p>
          <a:p>
            <a:pPr lvl="4">
              <a:buClr>
                <a:schemeClr val="accent1"/>
              </a:buClr>
            </a:pPr>
            <a:r>
              <a:rPr lang="en-US" altLang="en-US" sz="3400" dirty="0">
                <a:latin typeface="Times New Roman" panose="02020603050405020304" pitchFamily="18" charset="0"/>
                <a:cs typeface="Times New Roman" panose="02020603050405020304" pitchFamily="18" charset="0"/>
              </a:rPr>
              <a:t>Conducting supervision</a:t>
            </a:r>
          </a:p>
          <a:p>
            <a:pPr lvl="4">
              <a:buClr>
                <a:schemeClr val="accent1"/>
              </a:buClr>
            </a:pPr>
            <a:r>
              <a:rPr lang="en-US" altLang="en-US" sz="3400" dirty="0">
                <a:latin typeface="Times New Roman" panose="02020603050405020304" pitchFamily="18" charset="0"/>
                <a:cs typeface="Times New Roman" panose="02020603050405020304" pitchFamily="18" charset="0"/>
              </a:rPr>
              <a:t>Educating women</a:t>
            </a:r>
          </a:p>
          <a:p>
            <a:pPr lvl="1" algn="just" eaLnBrk="1" hangingPunct="1">
              <a:spcBef>
                <a:spcPct val="0"/>
              </a:spcBef>
              <a:spcAft>
                <a:spcPts val="600"/>
              </a:spcAft>
            </a:pPr>
            <a:endParaRPr lang="en-US" b="0" dirty="0" smtClean="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DE7EFFF9-D907-4EA1-A1E1-200944140BCF}"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81484159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p:spPr>
        <p:txBody>
          <a:bodyPr/>
          <a:lstStyle/>
          <a:p>
            <a:fld id="{84AF8E48-06DF-4EA2-A612-843DB5B36795}" type="slidenum">
              <a:rPr lang="en-US" smtClean="0">
                <a:latin typeface="Arial" pitchFamily="34" charset="0"/>
              </a:rPr>
              <a:pPr/>
              <a:t>23</a:t>
            </a:fld>
            <a:endParaRPr lang="en-US" smtClean="0">
              <a:latin typeface="Arial" pitchFamily="34" charset="0"/>
            </a:endParaRPr>
          </a:p>
        </p:txBody>
      </p:sp>
      <p:sp>
        <p:nvSpPr>
          <p:cNvPr id="17411" name="Rectangle 6"/>
          <p:cNvSpPr>
            <a:spLocks noGrp="1" noChangeArrowheads="1"/>
          </p:cNvSpPr>
          <p:nvPr>
            <p:ph type="title"/>
          </p:nvPr>
        </p:nvSpPr>
        <p:spPr>
          <a:xfrm>
            <a:off x="457200" y="274638"/>
            <a:ext cx="7620000" cy="487362"/>
          </a:xfrm>
        </p:spPr>
        <p:txBody>
          <a:bodyPr>
            <a:noAutofit/>
          </a:bodyPr>
          <a:lstStyle/>
          <a:p>
            <a:pPr eaLnBrk="1" hangingPunct="1"/>
            <a:r>
              <a:rPr lang="en-US" sz="3600" b="1" i="1" dirty="0" smtClean="0">
                <a:solidFill>
                  <a:schemeClr val="accent6">
                    <a:lumMod val="50000"/>
                  </a:schemeClr>
                </a:solidFill>
                <a:latin typeface="High Tower Text" panose="02040502050506030303" pitchFamily="18" charset="0"/>
              </a:rPr>
              <a:t>Program Components…</a:t>
            </a:r>
          </a:p>
        </p:txBody>
      </p:sp>
      <p:sp>
        <p:nvSpPr>
          <p:cNvPr id="17412" name="Rectangle 7"/>
          <p:cNvSpPr>
            <a:spLocks noGrp="1" noChangeArrowheads="1"/>
          </p:cNvSpPr>
          <p:nvPr>
            <p:ph type="body" idx="1"/>
          </p:nvPr>
        </p:nvSpPr>
        <p:spPr>
          <a:xfrm>
            <a:off x="457200" y="914400"/>
            <a:ext cx="8229600" cy="5562600"/>
          </a:xfrm>
        </p:spPr>
        <p:txBody>
          <a:bodyPr>
            <a:normAutofit/>
          </a:bodyPr>
          <a:lstStyle/>
          <a:p>
            <a:pPr eaLnBrk="1" hangingPunct="1">
              <a:spcBef>
                <a:spcPts val="1800"/>
              </a:spcBef>
              <a:spcAft>
                <a:spcPts val="600"/>
              </a:spcAft>
            </a:pPr>
            <a:r>
              <a:rPr lang="en-US" b="1" dirty="0" smtClean="0">
                <a:solidFill>
                  <a:srgbClr val="0066FF"/>
                </a:solidFill>
                <a:latin typeface="Times New Roman" panose="02020603050405020304" pitchFamily="18" charset="0"/>
                <a:cs typeface="Times New Roman" panose="02020603050405020304" pitchFamily="18" charset="0"/>
              </a:rPr>
              <a:t>Outputs</a:t>
            </a:r>
          </a:p>
          <a:p>
            <a:pPr lvl="1">
              <a:spcBef>
                <a:spcPts val="1800"/>
              </a:spcBef>
              <a:buClr>
                <a:schemeClr val="accent1"/>
              </a:buClr>
              <a:defRPr/>
            </a:pPr>
            <a:r>
              <a:rPr lang="en-US" dirty="0" smtClean="0">
                <a:latin typeface="Times New Roman" panose="02020603050405020304" pitchFamily="18" charset="0"/>
                <a:cs typeface="Times New Roman" panose="02020603050405020304" pitchFamily="18" charset="0"/>
              </a:rPr>
              <a:t>Are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immediate products </a:t>
            </a:r>
            <a:r>
              <a:rPr lang="en-US" dirty="0">
                <a:latin typeface="Times New Roman" panose="02020603050405020304" pitchFamily="18" charset="0"/>
                <a:cs typeface="Times New Roman" panose="02020603050405020304" pitchFamily="18" charset="0"/>
              </a:rPr>
              <a:t>or deliverables </a:t>
            </a:r>
            <a:r>
              <a:rPr lang="en-US" dirty="0" smtClean="0">
                <a:latin typeface="Times New Roman" panose="02020603050405020304" pitchFamily="18" charset="0"/>
                <a:cs typeface="Times New Roman" panose="02020603050405020304" pitchFamily="18" charset="0"/>
              </a:rPr>
              <a:t>of </a:t>
            </a:r>
            <a:r>
              <a:rPr lang="en-US" dirty="0">
                <a:latin typeface="Times New Roman" panose="02020603050405020304" pitchFamily="18" charset="0"/>
                <a:cs typeface="Times New Roman" panose="02020603050405020304" pitchFamily="18" charset="0"/>
              </a:rPr>
              <a:t>the inputs utilized and program activities </a:t>
            </a:r>
            <a:r>
              <a:rPr lang="en-US" dirty="0" smtClean="0">
                <a:latin typeface="Times New Roman" panose="02020603050405020304" pitchFamily="18" charset="0"/>
                <a:cs typeface="Times New Roman" panose="02020603050405020304" pitchFamily="18" charset="0"/>
              </a:rPr>
              <a:t>conducted</a:t>
            </a:r>
            <a:endParaRPr lang="en-US" dirty="0">
              <a:latin typeface="Times New Roman" panose="02020603050405020304" pitchFamily="18" charset="0"/>
              <a:cs typeface="Times New Roman" panose="02020603050405020304" pitchFamily="18" charset="0"/>
            </a:endParaRPr>
          </a:p>
          <a:p>
            <a:pPr lvl="1">
              <a:spcBef>
                <a:spcPts val="1800"/>
              </a:spcBef>
              <a:buClr>
                <a:schemeClr val="accent1"/>
              </a:buClr>
              <a:defRPr/>
            </a:pPr>
            <a:r>
              <a:rPr lang="en-US" dirty="0">
                <a:latin typeface="Times New Roman" panose="02020603050405020304" pitchFamily="18" charset="0"/>
                <a:cs typeface="Times New Roman" panose="02020603050405020304" pitchFamily="18" charset="0"/>
              </a:rPr>
              <a:t>Examples:</a:t>
            </a:r>
          </a:p>
          <a:p>
            <a:pPr lvl="2">
              <a:spcBef>
                <a:spcPts val="1800"/>
              </a:spcBef>
              <a:buClr>
                <a:schemeClr val="accent1"/>
              </a:buClr>
              <a:defRPr/>
            </a:pPr>
            <a:r>
              <a:rPr lang="en-US" sz="2800" dirty="0">
                <a:latin typeface="Times New Roman" panose="02020603050405020304" pitchFamily="18" charset="0"/>
                <a:cs typeface="Times New Roman" panose="02020603050405020304" pitchFamily="18" charset="0"/>
              </a:rPr>
              <a:t>Number of patients treated</a:t>
            </a:r>
          </a:p>
          <a:p>
            <a:pPr lvl="2">
              <a:spcBef>
                <a:spcPts val="1800"/>
              </a:spcBef>
              <a:buClr>
                <a:schemeClr val="accent1"/>
              </a:buClr>
              <a:defRPr/>
            </a:pPr>
            <a:r>
              <a:rPr lang="en-US" sz="2800" dirty="0">
                <a:latin typeface="Times New Roman" panose="02020603050405020304" pitchFamily="18" charset="0"/>
                <a:cs typeface="Times New Roman" panose="02020603050405020304" pitchFamily="18" charset="0"/>
              </a:rPr>
              <a:t>Number of clients counseled</a:t>
            </a:r>
          </a:p>
          <a:p>
            <a:pPr lvl="2">
              <a:spcBef>
                <a:spcPts val="1800"/>
              </a:spcBef>
              <a:buClr>
                <a:schemeClr val="accent1"/>
              </a:buClr>
              <a:defRPr/>
            </a:pPr>
            <a:r>
              <a:rPr lang="en-US" sz="2800" dirty="0">
                <a:latin typeface="Times New Roman" panose="02020603050405020304" pitchFamily="18" charset="0"/>
                <a:cs typeface="Times New Roman" panose="02020603050405020304" pitchFamily="18" charset="0"/>
              </a:rPr>
              <a:t>Number of condoms distributed </a:t>
            </a:r>
          </a:p>
          <a:p>
            <a:pPr lvl="2">
              <a:spcBef>
                <a:spcPts val="1800"/>
              </a:spcBef>
              <a:buClr>
                <a:schemeClr val="accent1"/>
              </a:buClr>
              <a:defRPr/>
            </a:pPr>
            <a:r>
              <a:rPr lang="en-US" sz="2800" dirty="0">
                <a:latin typeface="Times New Roman" panose="02020603050405020304" pitchFamily="18" charset="0"/>
                <a:cs typeface="Times New Roman" panose="02020603050405020304" pitchFamily="18" charset="0"/>
              </a:rPr>
              <a:t>Number of HIV tests carried out</a:t>
            </a:r>
          </a:p>
          <a:p>
            <a:pPr lvl="1" algn="just" eaLnBrk="1" hangingPunct="1">
              <a:spcBef>
                <a:spcPts val="1800"/>
              </a:spcBef>
              <a:spcAft>
                <a:spcPts val="1800"/>
              </a:spcAft>
            </a:pPr>
            <a:endParaRPr lang="en-US" b="0" dirty="0" smtClean="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4C6F5B13-9B13-4AAD-B198-D024F392ED95}"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60462965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715962"/>
          </a:xfrm>
        </p:spPr>
        <p:txBody>
          <a:bodyPr>
            <a:normAutofit fontScale="90000"/>
          </a:bodyPr>
          <a:lstStyle/>
          <a:p>
            <a:r>
              <a:rPr lang="en-US" b="1" i="1" dirty="0">
                <a:solidFill>
                  <a:schemeClr val="accent6">
                    <a:lumMod val="50000"/>
                  </a:schemeClr>
                </a:solidFill>
                <a:latin typeface="High Tower Text" panose="02040502050506030303" pitchFamily="18" charset="0"/>
              </a:rPr>
              <a:t>Program Components…</a:t>
            </a:r>
            <a:endParaRPr lang="en-US" b="1" i="1" dirty="0">
              <a:solidFill>
                <a:schemeClr val="accent6">
                  <a:lumMod val="50000"/>
                </a:schemeClr>
              </a:solidFill>
            </a:endParaRPr>
          </a:p>
        </p:txBody>
      </p:sp>
      <p:sp>
        <p:nvSpPr>
          <p:cNvPr id="3" name="Content Placeholder 2"/>
          <p:cNvSpPr>
            <a:spLocks noGrp="1"/>
          </p:cNvSpPr>
          <p:nvPr>
            <p:ph idx="1"/>
          </p:nvPr>
        </p:nvSpPr>
        <p:spPr>
          <a:xfrm>
            <a:off x="457200" y="997527"/>
            <a:ext cx="8229600" cy="5576887"/>
          </a:xfrm>
        </p:spPr>
        <p:txBody>
          <a:bodyPr>
            <a:noAutofit/>
          </a:bodyPr>
          <a:lstStyle/>
          <a:p>
            <a:pPr algn="just">
              <a:spcBef>
                <a:spcPts val="1200"/>
              </a:spcBef>
              <a:spcAft>
                <a:spcPts val="600"/>
              </a:spcAft>
            </a:pPr>
            <a:r>
              <a:rPr lang="en-US" sz="2600" dirty="0">
                <a:solidFill>
                  <a:srgbClr val="0066FF"/>
                </a:solidFill>
                <a:latin typeface="Times New Roman" panose="02020603050405020304" pitchFamily="18" charset="0"/>
                <a:cs typeface="Times New Roman" panose="02020603050405020304" pitchFamily="18" charset="0"/>
              </a:rPr>
              <a:t>Outcomes</a:t>
            </a:r>
          </a:p>
          <a:p>
            <a:pPr lvl="1" algn="just">
              <a:spcBef>
                <a:spcPts val="1200"/>
              </a:spcBef>
              <a:spcAft>
                <a:spcPts val="600"/>
              </a:spcAft>
            </a:pPr>
            <a:r>
              <a:rPr lang="en-US" sz="2600" dirty="0">
                <a:solidFill>
                  <a:srgbClr val="FF0000"/>
                </a:solidFill>
                <a:latin typeface="Times New Roman" panose="02020603050405020304" pitchFamily="18" charset="0"/>
                <a:cs typeface="Times New Roman" panose="02020603050405020304" pitchFamily="18" charset="0"/>
              </a:rPr>
              <a:t>Benefits</a:t>
            </a:r>
            <a:r>
              <a:rPr lang="en-US" sz="2600" dirty="0">
                <a:latin typeface="Times New Roman" panose="02020603050405020304" pitchFamily="18" charset="0"/>
                <a:cs typeface="Times New Roman" panose="02020603050405020304" pitchFamily="18" charset="0"/>
              </a:rPr>
              <a:t> that individuals, groups, communities </a:t>
            </a:r>
            <a:r>
              <a:rPr lang="en-US" sz="2600" dirty="0">
                <a:solidFill>
                  <a:srgbClr val="FF0000"/>
                </a:solidFill>
                <a:latin typeface="Times New Roman" panose="02020603050405020304" pitchFamily="18" charset="0"/>
                <a:cs typeface="Times New Roman" panose="02020603050405020304" pitchFamily="18" charset="0"/>
              </a:rPr>
              <a:t>realize</a:t>
            </a:r>
            <a:r>
              <a:rPr lang="en-US" sz="2600" dirty="0">
                <a:latin typeface="Times New Roman" panose="02020603050405020304" pitchFamily="18" charset="0"/>
                <a:cs typeface="Times New Roman" panose="02020603050405020304" pitchFamily="18" charset="0"/>
              </a:rPr>
              <a:t>.</a:t>
            </a:r>
          </a:p>
          <a:p>
            <a:pPr lvl="1" algn="just">
              <a:spcBef>
                <a:spcPts val="1200"/>
              </a:spcBef>
              <a:spcAft>
                <a:spcPts val="600"/>
              </a:spcAft>
            </a:pPr>
            <a:r>
              <a:rPr lang="en-US" sz="2600" dirty="0">
                <a:latin typeface="Times New Roman" panose="02020603050405020304" pitchFamily="18" charset="0"/>
                <a:cs typeface="Times New Roman" panose="02020603050405020304" pitchFamily="18" charset="0"/>
              </a:rPr>
              <a:t>The </a:t>
            </a:r>
            <a:r>
              <a:rPr lang="en-US" sz="2600" dirty="0">
                <a:solidFill>
                  <a:srgbClr val="FF0000"/>
                </a:solidFill>
                <a:latin typeface="Times New Roman" panose="02020603050405020304" pitchFamily="18" charset="0"/>
                <a:cs typeface="Times New Roman" panose="02020603050405020304" pitchFamily="18" charset="0"/>
              </a:rPr>
              <a:t>change</a:t>
            </a:r>
            <a:r>
              <a:rPr lang="en-US" sz="2600" dirty="0">
                <a:latin typeface="Times New Roman" panose="02020603050405020304" pitchFamily="18" charset="0"/>
                <a:cs typeface="Times New Roman" panose="02020603050405020304" pitchFamily="18" charset="0"/>
              </a:rPr>
              <a:t> that occur on the </a:t>
            </a:r>
            <a:r>
              <a:rPr lang="en-US" sz="2600" dirty="0">
                <a:solidFill>
                  <a:srgbClr val="FF0000"/>
                </a:solidFill>
                <a:latin typeface="Times New Roman" panose="02020603050405020304" pitchFamily="18" charset="0"/>
                <a:cs typeface="Times New Roman" panose="02020603050405020304" pitchFamily="18" charset="0"/>
              </a:rPr>
              <a:t>target beneficiaries </a:t>
            </a:r>
            <a:r>
              <a:rPr lang="en-US" sz="2600" dirty="0">
                <a:latin typeface="Times New Roman" panose="02020603050405020304" pitchFamily="18" charset="0"/>
                <a:cs typeface="Times New Roman" panose="02020603050405020304" pitchFamily="18" charset="0"/>
              </a:rPr>
              <a:t>due to program output</a:t>
            </a:r>
            <a:r>
              <a:rPr lang="en-US" sz="2600" dirty="0" smtClean="0">
                <a:latin typeface="Times New Roman" panose="02020603050405020304" pitchFamily="18" charset="0"/>
                <a:cs typeface="Times New Roman" panose="02020603050405020304" pitchFamily="18" charset="0"/>
              </a:rPr>
              <a:t>.</a:t>
            </a:r>
            <a:endParaRPr lang="en-US" sz="2600" dirty="0">
              <a:latin typeface="Times New Roman" panose="02020603050405020304" pitchFamily="18" charset="0"/>
              <a:cs typeface="Times New Roman" panose="02020603050405020304" pitchFamily="18" charset="0"/>
            </a:endParaRPr>
          </a:p>
          <a:p>
            <a:pPr lvl="1" algn="just">
              <a:spcBef>
                <a:spcPts val="1200"/>
              </a:spcBef>
              <a:spcAft>
                <a:spcPts val="600"/>
              </a:spcAft>
            </a:pPr>
            <a:r>
              <a:rPr lang="en-US" sz="2600" dirty="0">
                <a:latin typeface="Times New Roman" panose="02020603050405020304" pitchFamily="18" charset="0"/>
                <a:cs typeface="Times New Roman" panose="02020603050405020304" pitchFamily="18" charset="0"/>
              </a:rPr>
              <a:t>such as changes in knowledge, attitudes, beliefs, skills, behaviors, access, policies, and environmental </a:t>
            </a:r>
            <a:r>
              <a:rPr lang="en-US" sz="2600" dirty="0" smtClean="0">
                <a:latin typeface="Times New Roman" panose="02020603050405020304" pitchFamily="18" charset="0"/>
                <a:cs typeface="Times New Roman" panose="02020603050405020304" pitchFamily="18" charset="0"/>
              </a:rPr>
              <a:t>conditions</a:t>
            </a:r>
          </a:p>
          <a:p>
            <a:pPr lvl="2">
              <a:lnSpc>
                <a:spcPct val="80000"/>
              </a:lnSpc>
              <a:spcBef>
                <a:spcPts val="1200"/>
              </a:spcBef>
              <a:buClr>
                <a:schemeClr val="accent1"/>
              </a:buClr>
              <a:defRPr/>
            </a:pPr>
            <a:r>
              <a:rPr lang="en-US" sz="2600" dirty="0">
                <a:latin typeface="Times New Roman" panose="02020603050405020304" pitchFamily="18" charset="0"/>
                <a:cs typeface="Times New Roman" panose="02020603050405020304" pitchFamily="18" charset="0"/>
              </a:rPr>
              <a:t>Examples:</a:t>
            </a:r>
          </a:p>
          <a:p>
            <a:pPr lvl="3">
              <a:lnSpc>
                <a:spcPct val="80000"/>
              </a:lnSpc>
              <a:spcBef>
                <a:spcPts val="1200"/>
              </a:spcBef>
              <a:buClr>
                <a:schemeClr val="accent1"/>
              </a:buClr>
              <a:defRPr/>
            </a:pPr>
            <a:r>
              <a:rPr lang="en-US" sz="2600" dirty="0">
                <a:latin typeface="Times New Roman" panose="02020603050405020304" pitchFamily="18" charset="0"/>
                <a:cs typeface="Times New Roman" panose="02020603050405020304" pitchFamily="18" charset="0"/>
              </a:rPr>
              <a:t>Increase of condom use</a:t>
            </a:r>
          </a:p>
          <a:p>
            <a:pPr lvl="3">
              <a:lnSpc>
                <a:spcPct val="80000"/>
              </a:lnSpc>
              <a:spcBef>
                <a:spcPts val="1200"/>
              </a:spcBef>
              <a:buClr>
                <a:schemeClr val="accent1"/>
              </a:buClr>
              <a:defRPr/>
            </a:pPr>
            <a:r>
              <a:rPr lang="en-US" sz="2600" dirty="0">
                <a:latin typeface="Times New Roman" panose="02020603050405020304" pitchFamily="18" charset="0"/>
                <a:cs typeface="Times New Roman" panose="02020603050405020304" pitchFamily="18" charset="0"/>
              </a:rPr>
              <a:t>Improvement of quality of healthcare</a:t>
            </a:r>
          </a:p>
          <a:p>
            <a:pPr lvl="3">
              <a:lnSpc>
                <a:spcPct val="80000"/>
              </a:lnSpc>
              <a:spcBef>
                <a:spcPts val="1200"/>
              </a:spcBef>
              <a:buClr>
                <a:schemeClr val="accent1"/>
              </a:buClr>
              <a:defRPr/>
            </a:pPr>
            <a:r>
              <a:rPr lang="en-US" sz="2600" dirty="0">
                <a:latin typeface="Times New Roman" panose="02020603050405020304" pitchFamily="18" charset="0"/>
                <a:cs typeface="Times New Roman" panose="02020603050405020304" pitchFamily="18" charset="0"/>
              </a:rPr>
              <a:t>Reduction of risky sexual behaviors</a:t>
            </a:r>
          </a:p>
          <a:p>
            <a:pPr lvl="1">
              <a:spcBef>
                <a:spcPts val="1200"/>
              </a:spcBef>
            </a:pPr>
            <a:endParaRPr lang="en-US" sz="26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AE27165-DDB7-40E1-A26A-DAC8B4A79817}" type="slidenum">
              <a:rPr lang="en-US" smtClean="0"/>
              <a:pPr/>
              <a:t>24</a:t>
            </a:fld>
            <a:endParaRPr lang="en-US"/>
          </a:p>
        </p:txBody>
      </p:sp>
      <p:sp>
        <p:nvSpPr>
          <p:cNvPr id="4" name="Date Placeholder 3"/>
          <p:cNvSpPr>
            <a:spLocks noGrp="1"/>
          </p:cNvSpPr>
          <p:nvPr>
            <p:ph type="dt" sz="half" idx="10"/>
          </p:nvPr>
        </p:nvSpPr>
        <p:spPr/>
        <p:txBody>
          <a:bodyPr/>
          <a:lstStyle/>
          <a:p>
            <a:fld id="{6480AD97-7A0B-4316-A6F8-9BA58A288EC8}"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500799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B6081FD7-17A8-4B66-97AC-36D2E20D23EE}" type="slidenum">
              <a:rPr lang="en-US" smtClean="0">
                <a:latin typeface="Arial" pitchFamily="34" charset="0"/>
              </a:rPr>
              <a:pPr/>
              <a:t>25</a:t>
            </a:fld>
            <a:endParaRPr lang="en-US" smtClean="0">
              <a:latin typeface="Arial" pitchFamily="34" charset="0"/>
            </a:endParaRPr>
          </a:p>
        </p:txBody>
      </p:sp>
      <p:sp>
        <p:nvSpPr>
          <p:cNvPr id="18435" name="Rectangle 4"/>
          <p:cNvSpPr>
            <a:spLocks noGrp="1" noChangeArrowheads="1"/>
          </p:cNvSpPr>
          <p:nvPr>
            <p:ph type="title"/>
          </p:nvPr>
        </p:nvSpPr>
        <p:spPr>
          <a:xfrm>
            <a:off x="457200" y="274638"/>
            <a:ext cx="6858000" cy="868362"/>
          </a:xfrm>
        </p:spPr>
        <p:txBody>
          <a:bodyPr/>
          <a:lstStyle/>
          <a:p>
            <a:r>
              <a:rPr lang="en-US" b="1" i="1" dirty="0">
                <a:solidFill>
                  <a:schemeClr val="accent6">
                    <a:lumMod val="50000"/>
                  </a:schemeClr>
                </a:solidFill>
                <a:latin typeface="High Tower Text" panose="02040502050506030303" pitchFamily="18" charset="0"/>
              </a:rPr>
              <a:t>Program Components</a:t>
            </a:r>
            <a:r>
              <a:rPr lang="en-US" dirty="0">
                <a:latin typeface="High Tower Text" panose="02040502050506030303" pitchFamily="18" charset="0"/>
              </a:rPr>
              <a:t>…</a:t>
            </a:r>
            <a:endParaRPr lang="en-US" b="1" dirty="0" smtClean="0"/>
          </a:p>
        </p:txBody>
      </p:sp>
      <p:sp>
        <p:nvSpPr>
          <p:cNvPr id="18436" name="Rectangle 5"/>
          <p:cNvSpPr>
            <a:spLocks noGrp="1" noChangeArrowheads="1"/>
          </p:cNvSpPr>
          <p:nvPr>
            <p:ph type="body" idx="1"/>
          </p:nvPr>
        </p:nvSpPr>
        <p:spPr>
          <a:xfrm>
            <a:off x="457200" y="1295400"/>
            <a:ext cx="8229600" cy="4830763"/>
          </a:xfrm>
        </p:spPr>
        <p:txBody>
          <a:bodyPr>
            <a:normAutofit/>
          </a:bodyPr>
          <a:lstStyle/>
          <a:p>
            <a:pPr eaLnBrk="1" hangingPunct="1">
              <a:spcBef>
                <a:spcPts val="1200"/>
              </a:spcBef>
              <a:buFontTx/>
              <a:buNone/>
            </a:pPr>
            <a:r>
              <a:rPr lang="en-US" sz="3600" b="0" dirty="0" smtClean="0">
                <a:solidFill>
                  <a:srgbClr val="0066FF"/>
                </a:solidFill>
                <a:latin typeface="Times New Roman" panose="02020603050405020304" pitchFamily="18" charset="0"/>
                <a:cs typeface="Times New Roman" panose="02020603050405020304" pitchFamily="18" charset="0"/>
              </a:rPr>
              <a:t>Impacts</a:t>
            </a:r>
          </a:p>
          <a:p>
            <a:pPr lvl="1" algn="just" eaLnBrk="1" hangingPunct="1">
              <a:spcBef>
                <a:spcPts val="1200"/>
              </a:spcBef>
            </a:pPr>
            <a:r>
              <a:rPr lang="en-US" b="0" dirty="0" smtClean="0">
                <a:latin typeface="Times New Roman" panose="02020603050405020304" pitchFamily="18" charset="0"/>
                <a:cs typeface="Times New Roman" panose="02020603050405020304" pitchFamily="18" charset="0"/>
              </a:rPr>
              <a:t>Long-term results of one or more programs over time, such as changes in HIV infection, morbidity, and mortality</a:t>
            </a:r>
          </a:p>
          <a:p>
            <a:pPr lvl="1">
              <a:spcBef>
                <a:spcPts val="1200"/>
              </a:spcBef>
              <a:buClr>
                <a:schemeClr val="accent1"/>
              </a:buClr>
            </a:pPr>
            <a:r>
              <a:rPr lang="en-US" altLang="en-US" dirty="0" smtClean="0">
                <a:latin typeface="Times New Roman" panose="02020603050405020304" pitchFamily="18" charset="0"/>
                <a:cs typeface="Times New Roman" panose="02020603050405020304" pitchFamily="18" charset="0"/>
              </a:rPr>
              <a:t>Examples</a:t>
            </a:r>
            <a:r>
              <a:rPr lang="en-US" altLang="en-US" dirty="0">
                <a:latin typeface="Times New Roman" panose="02020603050405020304" pitchFamily="18" charset="0"/>
                <a:cs typeface="Times New Roman" panose="02020603050405020304" pitchFamily="18" charset="0"/>
              </a:rPr>
              <a:t>:</a:t>
            </a:r>
          </a:p>
          <a:p>
            <a:pPr lvl="2">
              <a:spcBef>
                <a:spcPts val="1200"/>
              </a:spcBef>
              <a:buClr>
                <a:schemeClr val="accent1"/>
              </a:buClr>
            </a:pPr>
            <a:r>
              <a:rPr lang="en-US" altLang="en-US" sz="2800" dirty="0">
                <a:latin typeface="Times New Roman" panose="02020603050405020304" pitchFamily="18" charset="0"/>
                <a:cs typeface="Times New Roman" panose="02020603050405020304" pitchFamily="18" charset="0"/>
              </a:rPr>
              <a:t>Reduction in incidence of HIV infection</a:t>
            </a:r>
          </a:p>
          <a:p>
            <a:pPr lvl="2">
              <a:spcBef>
                <a:spcPts val="1200"/>
              </a:spcBef>
              <a:buClr>
                <a:schemeClr val="accent1"/>
              </a:buClr>
            </a:pPr>
            <a:r>
              <a:rPr lang="en-US" altLang="en-US" sz="2800" dirty="0">
                <a:latin typeface="Times New Roman" panose="02020603050405020304" pitchFamily="18" charset="0"/>
                <a:cs typeface="Times New Roman" panose="02020603050405020304" pitchFamily="18" charset="0"/>
              </a:rPr>
              <a:t>Reduction of HIV/AIDS mortality</a:t>
            </a:r>
          </a:p>
          <a:p>
            <a:pPr lvl="2">
              <a:spcBef>
                <a:spcPts val="1200"/>
              </a:spcBef>
              <a:buClr>
                <a:schemeClr val="accent1"/>
              </a:buClr>
            </a:pPr>
            <a:r>
              <a:rPr lang="en-US" altLang="en-US" sz="2800" dirty="0">
                <a:latin typeface="Times New Roman" panose="02020603050405020304" pitchFamily="18" charset="0"/>
                <a:cs typeface="Times New Roman" panose="02020603050405020304" pitchFamily="18" charset="0"/>
              </a:rPr>
              <a:t>Improvement in quality of life of patients</a:t>
            </a:r>
          </a:p>
          <a:p>
            <a:pPr marL="457200" lvl="1" indent="0" algn="just" eaLnBrk="1" hangingPunct="1">
              <a:spcBef>
                <a:spcPts val="1200"/>
              </a:spcBef>
              <a:buNone/>
            </a:pPr>
            <a:endParaRPr lang="en-US" b="0" dirty="0" smtClean="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FA26C44F-E533-437F-A59A-30F4ADA5F24E}"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38281431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2"/>
          <p:cNvSpPr>
            <a:spLocks noGrp="1" noChangeArrowheads="1"/>
          </p:cNvSpPr>
          <p:nvPr>
            <p:ph type="sldNum" sz="quarter" idx="4294967295"/>
          </p:nvPr>
        </p:nvSpPr>
        <p:spPr>
          <a:xfrm>
            <a:off x="6553200" y="6243638"/>
            <a:ext cx="2133600" cy="457200"/>
          </a:xfrm>
          <a:prstGeom prst="rect">
            <a:avLst/>
          </a:prstGeom>
        </p:spPr>
        <p:txBody>
          <a:bodyPr/>
          <a:lstStyle/>
          <a:p>
            <a:fld id="{00ED0428-040A-4616-B621-9943A465242D}" type="slidenum">
              <a:rPr lang="en-US"/>
              <a:pPr/>
              <a:t>26</a:t>
            </a:fld>
            <a:endParaRPr lang="en-US"/>
          </a:p>
        </p:txBody>
      </p:sp>
      <p:sp>
        <p:nvSpPr>
          <p:cNvPr id="276482" name="Rectangle 2"/>
          <p:cNvSpPr>
            <a:spLocks noGrp="1" noChangeArrowheads="1"/>
          </p:cNvSpPr>
          <p:nvPr>
            <p:ph type="ctrTitle"/>
          </p:nvPr>
        </p:nvSpPr>
        <p:spPr>
          <a:xfrm>
            <a:off x="457200" y="304800"/>
            <a:ext cx="7772400" cy="2362200"/>
          </a:xfrm>
        </p:spPr>
        <p:txBody>
          <a:bodyPr>
            <a:normAutofit fontScale="90000"/>
          </a:bodyPr>
          <a:lstStyle/>
          <a:p>
            <a:r>
              <a:rPr lang="en-US" sz="4800" b="1" dirty="0" smtClean="0"/>
              <a:t/>
            </a:r>
            <a:br>
              <a:rPr lang="en-US" sz="4800" b="1" dirty="0" smtClean="0"/>
            </a:br>
            <a:r>
              <a:rPr lang="en-US" sz="4800" b="1" dirty="0" smtClean="0"/>
              <a:t/>
            </a:r>
            <a:br>
              <a:rPr lang="en-US" sz="4800" b="1" dirty="0" smtClean="0"/>
            </a:br>
            <a:r>
              <a:rPr lang="en-US" sz="4800" b="1" dirty="0" smtClean="0"/>
              <a:t/>
            </a:r>
            <a:br>
              <a:rPr lang="en-US" sz="4800" b="1" dirty="0" smtClean="0"/>
            </a:br>
            <a:r>
              <a:rPr lang="en-US" sz="6000" b="1" dirty="0" smtClean="0">
                <a:solidFill>
                  <a:srgbClr val="0000FF"/>
                </a:solidFill>
              </a:rPr>
              <a:t/>
            </a:r>
            <a:br>
              <a:rPr lang="en-US" sz="6000" b="1" dirty="0" smtClean="0">
                <a:solidFill>
                  <a:srgbClr val="0000FF"/>
                </a:solidFill>
              </a:rPr>
            </a:br>
            <a:r>
              <a:rPr lang="en-US" sz="5400" b="1" dirty="0" smtClean="0">
                <a:solidFill>
                  <a:srgbClr val="0000FF"/>
                </a:solidFill>
              </a:rPr>
              <a:t>INDICATORS</a:t>
            </a:r>
            <a:r>
              <a:rPr lang="en-US" sz="6000" b="1" dirty="0" smtClean="0">
                <a:solidFill>
                  <a:srgbClr val="0000FF"/>
                </a:solidFill>
              </a:rPr>
              <a:t/>
            </a:r>
            <a:br>
              <a:rPr lang="en-US" sz="6000" b="1" dirty="0" smtClean="0">
                <a:solidFill>
                  <a:srgbClr val="0000FF"/>
                </a:solidFill>
              </a:rPr>
            </a:br>
            <a:r>
              <a:rPr lang="en-US" sz="6000" b="1" dirty="0" smtClean="0">
                <a:solidFill>
                  <a:srgbClr val="0000FF"/>
                </a:solidFill>
              </a:rPr>
              <a:t> </a:t>
            </a:r>
            <a:r>
              <a:rPr lang="en-US" sz="4800" b="1" dirty="0" smtClean="0"/>
              <a:t>Development &amp; selection for M&amp;E</a:t>
            </a:r>
            <a:br>
              <a:rPr lang="en-US" sz="4800" b="1" dirty="0" smtClean="0"/>
            </a:br>
            <a:r>
              <a:rPr lang="en-US" sz="4800" b="1" dirty="0" smtClean="0"/>
              <a:t/>
            </a:r>
            <a:br>
              <a:rPr lang="en-US" sz="4800" b="1" dirty="0" smtClean="0"/>
            </a:br>
            <a:r>
              <a:rPr lang="en-US" sz="4800" b="1" dirty="0" smtClean="0"/>
              <a:t/>
            </a:r>
            <a:br>
              <a:rPr lang="en-US" sz="4800" b="1" dirty="0" smtClean="0"/>
            </a:br>
            <a:r>
              <a:rPr lang="en-US" sz="4800" b="1" dirty="0" smtClean="0"/>
              <a:t/>
            </a:r>
            <a:br>
              <a:rPr lang="en-US" sz="4800" b="1" dirty="0" smtClean="0"/>
            </a:br>
            <a:endParaRPr lang="en-US" sz="4800" b="1" dirty="0"/>
          </a:p>
        </p:txBody>
      </p:sp>
      <p:sp>
        <p:nvSpPr>
          <p:cNvPr id="8" name="Rectangle 7"/>
          <p:cNvSpPr/>
          <p:nvPr/>
        </p:nvSpPr>
        <p:spPr>
          <a:xfrm>
            <a:off x="228600" y="3810000"/>
            <a:ext cx="8610600" cy="1200329"/>
          </a:xfrm>
          <a:prstGeom prst="rect">
            <a:avLst/>
          </a:prstGeom>
        </p:spPr>
        <p:txBody>
          <a:bodyPr wrap="square">
            <a:spAutoFit/>
          </a:bodyPr>
          <a:lstStyle/>
          <a:p>
            <a:pPr algn="ctr"/>
            <a:r>
              <a:rPr lang="en-US" sz="3600" b="1" i="1" dirty="0" smtClean="0">
                <a:solidFill>
                  <a:schemeClr val="accent6">
                    <a:lumMod val="50000"/>
                  </a:schemeClr>
                </a:solidFill>
                <a:latin typeface="Khmer UI" pitchFamily="34" charset="0"/>
                <a:cs typeface="Khmer UI" pitchFamily="34" charset="0"/>
              </a:rPr>
              <a:t>“If you cannot measure results, </a:t>
            </a:r>
          </a:p>
          <a:p>
            <a:pPr algn="ctr"/>
            <a:r>
              <a:rPr lang="en-US" sz="3600" b="1" i="1" dirty="0" smtClean="0">
                <a:solidFill>
                  <a:schemeClr val="accent6">
                    <a:lumMod val="50000"/>
                  </a:schemeClr>
                </a:solidFill>
                <a:latin typeface="Khmer UI" pitchFamily="34" charset="0"/>
                <a:cs typeface="Khmer UI" pitchFamily="34" charset="0"/>
              </a:rPr>
              <a:t>you can not tell success from failure!”</a:t>
            </a:r>
            <a:endParaRPr lang="en-US" sz="3600" b="1" i="1" dirty="0">
              <a:solidFill>
                <a:schemeClr val="accent6">
                  <a:lumMod val="50000"/>
                </a:schemeClr>
              </a:solidFill>
              <a:latin typeface="Khmer UI" pitchFamily="34" charset="0"/>
              <a:cs typeface="Khmer UI" pitchFamily="34" charset="0"/>
            </a:endParaRPr>
          </a:p>
        </p:txBody>
      </p:sp>
      <p:sp>
        <p:nvSpPr>
          <p:cNvPr id="2" name="Date Placeholder 1"/>
          <p:cNvSpPr>
            <a:spLocks noGrp="1"/>
          </p:cNvSpPr>
          <p:nvPr>
            <p:ph type="dt" sz="half" idx="10"/>
          </p:nvPr>
        </p:nvSpPr>
        <p:spPr/>
        <p:txBody>
          <a:bodyPr/>
          <a:lstStyle/>
          <a:p>
            <a:fld id="{C566664D-AB6D-400F-8125-53B076A564EA}"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382000" cy="5211763"/>
          </a:xfrm>
        </p:spPr>
        <p:txBody>
          <a:bodyPr rtlCol="0">
            <a:normAutofit/>
          </a:bodyPr>
          <a:lstStyle/>
          <a:p>
            <a:pPr marL="0" indent="0" eaLnBrk="1" fontAlgn="auto" hangingPunct="1">
              <a:spcAft>
                <a:spcPts val="0"/>
              </a:spcAft>
              <a:buFont typeface="Arial" panose="020B0604020202020204" pitchFamily="34" charset="0"/>
              <a:buNone/>
              <a:defRPr/>
            </a:pPr>
            <a:r>
              <a:rPr lang="en-US" sz="2800" b="1" dirty="0" smtClean="0">
                <a:latin typeface="Arial" panose="020B0604020202020204" pitchFamily="34" charset="0"/>
                <a:ea typeface="Tahoma" panose="020B0604030504040204" pitchFamily="34" charset="0"/>
                <a:cs typeface="Arial" panose="020B0604020202020204" pitchFamily="34" charset="0"/>
              </a:rPr>
              <a:t> indicators are:</a:t>
            </a:r>
          </a:p>
          <a:p>
            <a:pPr marL="0" indent="0" eaLnBrk="1" fontAlgn="auto" hangingPunct="1">
              <a:spcAft>
                <a:spcPts val="0"/>
              </a:spcAft>
              <a:buFont typeface="Arial" panose="020B0604020202020204" pitchFamily="34" charset="0"/>
              <a:buNone/>
              <a:defRPr/>
            </a:pPr>
            <a:endParaRPr lang="en-US" sz="2800" dirty="0" smtClean="0">
              <a:latin typeface="Arial" panose="020B0604020202020204" pitchFamily="34" charset="0"/>
              <a:ea typeface="Tahoma" panose="020B0604030504040204" pitchFamily="34" charset="0"/>
              <a:cs typeface="Arial" panose="020B0604020202020204" pitchFamily="34" charset="0"/>
            </a:endParaRPr>
          </a:p>
          <a:p>
            <a:pPr eaLnBrk="1" fontAlgn="auto" hangingPunct="1">
              <a:spcAft>
                <a:spcPts val="0"/>
              </a:spcAft>
              <a:buFont typeface="Wingdings" panose="05000000000000000000" pitchFamily="2" charset="2"/>
              <a:buChar char="§"/>
              <a:defRPr/>
            </a:pPr>
            <a:r>
              <a:rPr lang="en-US" sz="2800" dirty="0" smtClean="0">
                <a:latin typeface="Arial" panose="020B0604020202020204" pitchFamily="34" charset="0"/>
                <a:ea typeface="Tahoma" panose="020B0604030504040204" pitchFamily="34" charset="0"/>
                <a:cs typeface="Arial" panose="020B0604020202020204" pitchFamily="34" charset="0"/>
              </a:rPr>
              <a:t>A </a:t>
            </a:r>
            <a:r>
              <a:rPr lang="en-US" sz="2800" dirty="0" smtClean="0">
                <a:solidFill>
                  <a:srgbClr val="0070C0"/>
                </a:solidFill>
                <a:latin typeface="Arial" panose="020B0604020202020204" pitchFamily="34" charset="0"/>
                <a:ea typeface="Tahoma" panose="020B0604030504040204" pitchFamily="34" charset="0"/>
                <a:cs typeface="Arial" panose="020B0604020202020204" pitchFamily="34" charset="0"/>
              </a:rPr>
              <a:t>variable</a:t>
            </a:r>
            <a:r>
              <a:rPr lang="en-US" sz="2800" dirty="0" smtClean="0">
                <a:latin typeface="Arial" panose="020B0604020202020204" pitchFamily="34" charset="0"/>
                <a:ea typeface="Tahoma" panose="020B0604030504040204" pitchFamily="34" charset="0"/>
                <a:cs typeface="Arial" panose="020B0604020202020204" pitchFamily="34" charset="0"/>
              </a:rPr>
              <a:t> or summary of variables</a:t>
            </a:r>
            <a:r>
              <a:rPr lang="en-US" sz="2800" b="1" dirty="0">
                <a:latin typeface="Arial" panose="020B0604020202020204" pitchFamily="34" charset="0"/>
                <a:ea typeface="Tahoma" panose="020B0604030504040204" pitchFamily="34" charset="0"/>
                <a:cs typeface="Arial" panose="020B0604020202020204" pitchFamily="34" charset="0"/>
              </a:rPr>
              <a:t> </a:t>
            </a:r>
            <a:r>
              <a:rPr lang="en-US" sz="2800" dirty="0" smtClean="0">
                <a:latin typeface="Arial" panose="020B0604020202020204" pitchFamily="34" charset="0"/>
                <a:ea typeface="Tahoma" panose="020B0604030504040204" pitchFamily="34" charset="0"/>
                <a:cs typeface="Arial" panose="020B0604020202020204" pitchFamily="34" charset="0"/>
              </a:rPr>
              <a:t>that</a:t>
            </a:r>
            <a:r>
              <a:rPr lang="en-US" sz="2800" b="1" dirty="0" smtClean="0">
                <a:latin typeface="Arial" panose="020B0604020202020204" pitchFamily="34" charset="0"/>
                <a:ea typeface="Tahoma" panose="020B0604030504040204" pitchFamily="34" charset="0"/>
                <a:cs typeface="Arial" panose="020B0604020202020204" pitchFamily="34" charset="0"/>
              </a:rPr>
              <a:t> </a:t>
            </a:r>
            <a:r>
              <a:rPr lang="en-US" sz="2800" dirty="0" smtClean="0">
                <a:solidFill>
                  <a:srgbClr val="0070C0"/>
                </a:solidFill>
                <a:latin typeface="Arial" panose="020B0604020202020204" pitchFamily="34" charset="0"/>
                <a:ea typeface="Tahoma" panose="020B0604030504040204" pitchFamily="34" charset="0"/>
                <a:cs typeface="Arial" panose="020B0604020202020204" pitchFamily="34" charset="0"/>
              </a:rPr>
              <a:t>Measures</a:t>
            </a:r>
            <a:r>
              <a:rPr lang="en-US" sz="2800" dirty="0" smtClean="0">
                <a:latin typeface="Arial" panose="020B0604020202020204" pitchFamily="34" charset="0"/>
                <a:ea typeface="Tahoma" panose="020B0604030504040204" pitchFamily="34" charset="0"/>
                <a:cs typeface="Arial" panose="020B0604020202020204" pitchFamily="34" charset="0"/>
              </a:rPr>
              <a:t> key </a:t>
            </a:r>
            <a:r>
              <a:rPr lang="en-US" sz="2800" dirty="0">
                <a:latin typeface="Arial" panose="020B0604020202020204" pitchFamily="34" charset="0"/>
                <a:ea typeface="Tahoma" panose="020B0604030504040204" pitchFamily="34" charset="0"/>
                <a:cs typeface="Arial" panose="020B0604020202020204" pitchFamily="34" charset="0"/>
              </a:rPr>
              <a:t>elements of a </a:t>
            </a:r>
            <a:r>
              <a:rPr lang="en-US" sz="2800" dirty="0" smtClean="0">
                <a:latin typeface="Arial" panose="020B0604020202020204" pitchFamily="34" charset="0"/>
                <a:ea typeface="Tahoma" panose="020B0604030504040204" pitchFamily="34" charset="0"/>
                <a:cs typeface="Arial" panose="020B0604020202020204" pitchFamily="34" charset="0"/>
              </a:rPr>
              <a:t>program or project</a:t>
            </a:r>
          </a:p>
          <a:p>
            <a:pPr marL="0" indent="0" eaLnBrk="1" fontAlgn="auto" hangingPunct="1">
              <a:spcAft>
                <a:spcPts val="0"/>
              </a:spcAft>
              <a:buNone/>
              <a:defRPr/>
            </a:pPr>
            <a:r>
              <a:rPr lang="en-US" sz="2800" dirty="0" smtClean="0">
                <a:latin typeface="Arial" panose="020B0604020202020204" pitchFamily="34" charset="0"/>
                <a:ea typeface="Tahoma" panose="020B0604030504040204" pitchFamily="34" charset="0"/>
                <a:cs typeface="Arial" panose="020B0604020202020204" pitchFamily="34" charset="0"/>
              </a:rPr>
              <a:t> </a:t>
            </a:r>
            <a:endParaRPr lang="en-US" sz="2800" dirty="0">
              <a:latin typeface="Arial" panose="020B0604020202020204" pitchFamily="34" charset="0"/>
              <a:ea typeface="Tahoma" panose="020B0604030504040204" pitchFamily="34" charset="0"/>
              <a:cs typeface="Arial" panose="020B0604020202020204" pitchFamily="34" charset="0"/>
            </a:endParaRPr>
          </a:p>
          <a:p>
            <a:pPr eaLnBrk="1" fontAlgn="auto" hangingPunct="1">
              <a:spcAft>
                <a:spcPts val="0"/>
              </a:spcAft>
              <a:buFont typeface="Wingdings" panose="05000000000000000000" pitchFamily="2" charset="2"/>
              <a:buChar char="§"/>
              <a:defRPr/>
            </a:pPr>
            <a:r>
              <a:rPr lang="en-US" sz="2800" dirty="0" smtClean="0">
                <a:latin typeface="Arial" panose="020B0604020202020204" pitchFamily="34" charset="0"/>
                <a:ea typeface="Tahoma" panose="020B0604030504040204" pitchFamily="34" charset="0"/>
                <a:cs typeface="Arial" panose="020B0604020202020204" pitchFamily="34" charset="0"/>
              </a:rPr>
              <a:t>Indicators </a:t>
            </a:r>
            <a:r>
              <a:rPr lang="en-US" sz="2800" dirty="0">
                <a:latin typeface="Arial" panose="020B0604020202020204" pitchFamily="34" charset="0"/>
                <a:ea typeface="Tahoma" panose="020B0604030504040204" pitchFamily="34" charset="0"/>
                <a:cs typeface="Arial" panose="020B0604020202020204" pitchFamily="34" charset="0"/>
              </a:rPr>
              <a:t>provide critical M&amp;E data at every </a:t>
            </a:r>
            <a:r>
              <a:rPr lang="en-US" sz="2800" dirty="0" smtClean="0">
                <a:solidFill>
                  <a:srgbClr val="0070C0"/>
                </a:solidFill>
                <a:latin typeface="Arial" panose="020B0604020202020204" pitchFamily="34" charset="0"/>
                <a:ea typeface="Tahoma" panose="020B0604030504040204" pitchFamily="34" charset="0"/>
                <a:cs typeface="Arial" panose="020B0604020202020204" pitchFamily="34" charset="0"/>
              </a:rPr>
              <a:t>stage</a:t>
            </a:r>
            <a:r>
              <a:rPr lang="en-US" sz="2800" dirty="0" smtClean="0">
                <a:latin typeface="Arial" panose="020B0604020202020204" pitchFamily="34" charset="0"/>
                <a:ea typeface="Tahoma" panose="020B0604030504040204" pitchFamily="34" charset="0"/>
                <a:cs typeface="Arial" panose="020B0604020202020204" pitchFamily="34" charset="0"/>
              </a:rPr>
              <a:t> </a:t>
            </a:r>
            <a:r>
              <a:rPr lang="en-US" sz="2800" dirty="0">
                <a:latin typeface="Arial" panose="020B0604020202020204" pitchFamily="34" charset="0"/>
                <a:ea typeface="Tahoma" panose="020B0604030504040204" pitchFamily="34" charset="0"/>
                <a:cs typeface="Arial" panose="020B0604020202020204" pitchFamily="34" charset="0"/>
              </a:rPr>
              <a:t>of program implementation</a:t>
            </a:r>
          </a:p>
          <a:p>
            <a:pPr lvl="2">
              <a:buFont typeface="Wingdings" panose="05000000000000000000" pitchFamily="2" charset="2"/>
              <a:buChar char="§"/>
              <a:defRPr/>
            </a:pPr>
            <a:r>
              <a:rPr lang="en-US" sz="2800" dirty="0">
                <a:solidFill>
                  <a:srgbClr val="0070C0"/>
                </a:solidFill>
                <a:latin typeface="Arial" panose="020B0604020202020204" pitchFamily="34" charset="0"/>
                <a:ea typeface="Tahoma" panose="020B0604030504040204" pitchFamily="34" charset="0"/>
                <a:cs typeface="Arial" panose="020B0604020202020204" pitchFamily="34" charset="0"/>
              </a:rPr>
              <a:t>Inputs, process, outputs, outcomes and impact</a:t>
            </a:r>
          </a:p>
          <a:p>
            <a:pPr eaLnBrk="1" fontAlgn="auto" hangingPunct="1">
              <a:spcAft>
                <a:spcPts val="0"/>
              </a:spcAft>
              <a:buFont typeface="Wingdings" panose="05000000000000000000" pitchFamily="2" charset="2"/>
              <a:buChar char="§"/>
              <a:defRPr/>
            </a:pPr>
            <a:endParaRPr lang="en-US" sz="2800" dirty="0">
              <a:latin typeface="Arial" panose="020B0604020202020204" pitchFamily="34" charset="0"/>
              <a:ea typeface="Tahoma" panose="020B060403050404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a:defRPr/>
            </a:pPr>
            <a:fld id="{6E2898DB-EC62-4942-91DB-AD03168BC349}" type="slidenum">
              <a:rPr lang="en-US"/>
              <a:pPr>
                <a:defRPr/>
              </a:pPr>
              <a:t>27</a:t>
            </a:fld>
            <a:endParaRPr lang="en-US" dirty="0"/>
          </a:p>
        </p:txBody>
      </p:sp>
      <p:sp>
        <p:nvSpPr>
          <p:cNvPr id="4" name="Date Placeholder 3"/>
          <p:cNvSpPr>
            <a:spLocks noGrp="1"/>
          </p:cNvSpPr>
          <p:nvPr>
            <p:ph type="dt" sz="half" idx="10"/>
          </p:nvPr>
        </p:nvSpPr>
        <p:spPr/>
        <p:txBody>
          <a:bodyPr/>
          <a:lstStyle/>
          <a:p>
            <a:fld id="{1F7B531F-73FE-43C6-AA36-922BD91D446F}"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862470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6A1E388-6FCC-442E-8624-408AE973ECBB}" type="slidenum">
              <a:rPr lang="en-US"/>
              <a:pPr/>
              <a:t>28</a:t>
            </a:fld>
            <a:endParaRPr lang="en-US"/>
          </a:p>
        </p:txBody>
      </p:sp>
      <p:sp>
        <p:nvSpPr>
          <p:cNvPr id="278530" name="Rectangle 2"/>
          <p:cNvSpPr>
            <a:spLocks noGrp="1" noChangeArrowheads="1"/>
          </p:cNvSpPr>
          <p:nvPr>
            <p:ph type="body" idx="1"/>
          </p:nvPr>
        </p:nvSpPr>
        <p:spPr>
          <a:xfrm>
            <a:off x="457200" y="457200"/>
            <a:ext cx="8229600" cy="6096000"/>
          </a:xfrm>
        </p:spPr>
        <p:txBody>
          <a:bodyPr>
            <a:normAutofit/>
          </a:bodyPr>
          <a:lstStyle/>
          <a:p>
            <a:pPr marL="376238">
              <a:lnSpc>
                <a:spcPct val="150000"/>
              </a:lnSpc>
              <a:buClr>
                <a:schemeClr val="tx1"/>
              </a:buClr>
              <a:buFont typeface="Wingdings" pitchFamily="2" charset="2"/>
              <a:buChar char="Ø"/>
            </a:pPr>
            <a:r>
              <a:rPr lang="en-US" sz="3600" b="1" dirty="0">
                <a:solidFill>
                  <a:srgbClr val="0000FF"/>
                </a:solidFill>
                <a:latin typeface="Arial" panose="020B0604020202020204" pitchFamily="34" charset="0"/>
                <a:cs typeface="Arial" panose="020B0604020202020204" pitchFamily="34" charset="0"/>
              </a:rPr>
              <a:t>Indicators are signals which show;</a:t>
            </a:r>
          </a:p>
          <a:p>
            <a:pPr marL="1200150" lvl="1">
              <a:lnSpc>
                <a:spcPct val="150000"/>
              </a:lnSpc>
              <a:buClr>
                <a:schemeClr val="tx1"/>
              </a:buClr>
              <a:buFont typeface="Wingdings" pitchFamily="2" charset="2"/>
              <a:buChar char="§"/>
            </a:pPr>
            <a:r>
              <a:rPr lang="en-US" dirty="0" smtClean="0">
                <a:latin typeface="Arial" panose="020B0604020202020204" pitchFamily="34" charset="0"/>
                <a:cs typeface="Arial" panose="020B0604020202020204" pitchFamily="34" charset="0"/>
              </a:rPr>
              <a:t>Whether </a:t>
            </a:r>
            <a:r>
              <a:rPr lang="en-US" dirty="0">
                <a:latin typeface="Arial" panose="020B0604020202020204" pitchFamily="34" charset="0"/>
                <a:cs typeface="Arial" panose="020B0604020202020204" pitchFamily="34" charset="0"/>
              </a:rPr>
              <a:t>we are on the right track &amp; direction,</a:t>
            </a:r>
          </a:p>
          <a:p>
            <a:pPr marL="1200150" lvl="1">
              <a:lnSpc>
                <a:spcPct val="150000"/>
              </a:lnSpc>
              <a:buClr>
                <a:schemeClr val="tx1"/>
              </a:buClr>
              <a:buFont typeface="Wingdings" pitchFamily="2" charset="2"/>
              <a:buChar char="§"/>
            </a:pPr>
            <a:r>
              <a:rPr lang="en-US" dirty="0">
                <a:latin typeface="Arial" panose="020B0604020202020204" pitchFamily="34" charset="0"/>
                <a:cs typeface="Arial" panose="020B0604020202020204" pitchFamily="34" charset="0"/>
              </a:rPr>
              <a:t>How far we have progressed</a:t>
            </a:r>
          </a:p>
          <a:p>
            <a:pPr marL="1200150" lvl="1">
              <a:lnSpc>
                <a:spcPct val="150000"/>
              </a:lnSpc>
              <a:buClr>
                <a:schemeClr val="tx1"/>
              </a:buClr>
              <a:buFont typeface="Wingdings" pitchFamily="2" charset="2"/>
              <a:buChar char="§"/>
            </a:pPr>
            <a:r>
              <a:rPr lang="en-US" dirty="0">
                <a:latin typeface="Arial" panose="020B0604020202020204" pitchFamily="34" charset="0"/>
                <a:cs typeface="Arial" panose="020B0604020202020204" pitchFamily="34" charset="0"/>
              </a:rPr>
              <a:t>How far we still have to go to reach our destination/objectives </a:t>
            </a:r>
          </a:p>
        </p:txBody>
      </p:sp>
      <p:sp>
        <p:nvSpPr>
          <p:cNvPr id="2" name="Date Placeholder 1"/>
          <p:cNvSpPr>
            <a:spLocks noGrp="1"/>
          </p:cNvSpPr>
          <p:nvPr>
            <p:ph type="dt" sz="half" idx="10"/>
          </p:nvPr>
        </p:nvSpPr>
        <p:spPr/>
        <p:txBody>
          <a:bodyPr/>
          <a:lstStyle/>
          <a:p>
            <a:fld id="{41D8AD87-4ACF-41EE-9762-A2E43E611923}"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p:txBody>
          <a:bodyPr rtlCol="0">
            <a:normAutofit/>
          </a:bodyPr>
          <a:lstStyle/>
          <a:p>
            <a:pPr eaLnBrk="1" fontAlgn="auto" hangingPunct="1">
              <a:spcAft>
                <a:spcPts val="0"/>
              </a:spcAft>
              <a:defRPr/>
            </a:pPr>
            <a:r>
              <a:rPr lang="en-US" sz="4000" b="1" dirty="0" smtClean="0">
                <a:solidFill>
                  <a:schemeClr val="accent5">
                    <a:lumMod val="50000"/>
                  </a:schemeClr>
                </a:solidFill>
                <a:latin typeface="Cambria" panose="02040503050406030204" pitchFamily="18" charset="0"/>
                <a:ea typeface="Tahoma" panose="020B0604030504040204" pitchFamily="34" charset="0"/>
                <a:cs typeface="Tahoma" panose="020B0604030504040204" pitchFamily="34" charset="0"/>
              </a:rPr>
              <a:t>Types of indicators</a:t>
            </a:r>
          </a:p>
        </p:txBody>
      </p:sp>
      <p:sp>
        <p:nvSpPr>
          <p:cNvPr id="60419" name="Content Placeholder 2"/>
          <p:cNvSpPr>
            <a:spLocks noGrp="1"/>
          </p:cNvSpPr>
          <p:nvPr>
            <p:ph idx="4294967295"/>
          </p:nvPr>
        </p:nvSpPr>
        <p:spPr>
          <a:xfrm>
            <a:off x="457200" y="1447800"/>
            <a:ext cx="7783513" cy="4724400"/>
          </a:xfrm>
        </p:spPr>
        <p:txBody>
          <a:bodyPr>
            <a:normAutofit/>
          </a:bodyPr>
          <a:lstStyle/>
          <a:p>
            <a:pPr eaLnBrk="1" hangingPunct="1">
              <a:lnSpc>
                <a:spcPct val="115000"/>
              </a:lnSpc>
              <a:spcBef>
                <a:spcPct val="45000"/>
              </a:spcBef>
              <a:buFont typeface="Wingdings" panose="05000000000000000000" pitchFamily="2" charset="2"/>
              <a:buChar char="§"/>
            </a:pPr>
            <a:r>
              <a:rPr lang="en-US" altLang="en-US" sz="2800" dirty="0" smtClean="0">
                <a:latin typeface="Times New Roman" panose="02020603050405020304" pitchFamily="18" charset="0"/>
                <a:cs typeface="Times New Roman" panose="02020603050405020304" pitchFamily="18" charset="0"/>
              </a:rPr>
              <a:t>Indicators could be </a:t>
            </a:r>
            <a:r>
              <a:rPr lang="en-US" altLang="en-US" sz="2800" dirty="0" smtClean="0">
                <a:solidFill>
                  <a:srgbClr val="0000FF"/>
                </a:solidFill>
                <a:latin typeface="Times New Roman" panose="02020603050405020304" pitchFamily="18" charset="0"/>
                <a:cs typeface="Times New Roman" panose="02020603050405020304" pitchFamily="18" charset="0"/>
              </a:rPr>
              <a:t>classified based </a:t>
            </a:r>
            <a:r>
              <a:rPr lang="en-US" altLang="en-US" sz="2800" dirty="0" smtClean="0">
                <a:latin typeface="Times New Roman" panose="02020603050405020304" pitchFamily="18" charset="0"/>
                <a:cs typeface="Times New Roman" panose="02020603050405020304" pitchFamily="18" charset="0"/>
              </a:rPr>
              <a:t>on different aspects:</a:t>
            </a:r>
          </a:p>
          <a:p>
            <a:pPr marL="912813" lvl="1" indent="-457200" eaLnBrk="1" hangingPunct="1">
              <a:lnSpc>
                <a:spcPct val="115000"/>
              </a:lnSpc>
              <a:spcBef>
                <a:spcPct val="45000"/>
              </a:spcBef>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Relationship with the subject of interest</a:t>
            </a:r>
          </a:p>
          <a:p>
            <a:pPr marL="912813" lvl="1" indent="-457200" eaLnBrk="1" hangingPunct="1">
              <a:lnSpc>
                <a:spcPct val="115000"/>
              </a:lnSpc>
              <a:spcBef>
                <a:spcPct val="45000"/>
              </a:spcBef>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The nature of information they provide</a:t>
            </a:r>
          </a:p>
          <a:p>
            <a:pPr marL="912813" lvl="1" indent="-457200" eaLnBrk="1" hangingPunct="1">
              <a:lnSpc>
                <a:spcPct val="115000"/>
              </a:lnSpc>
              <a:spcBef>
                <a:spcPct val="45000"/>
              </a:spcBef>
              <a:buFont typeface="Wingdings" panose="05000000000000000000" pitchFamily="2" charset="2"/>
              <a:buChar char="§"/>
            </a:pPr>
            <a:r>
              <a:rPr lang="en-US" altLang="en-US" dirty="0" smtClean="0">
                <a:latin typeface="Times New Roman" panose="02020603050405020304" pitchFamily="18" charset="0"/>
                <a:cs typeface="Times New Roman" panose="02020603050405020304" pitchFamily="18" charset="0"/>
              </a:rPr>
              <a:t>The component of a program they measure</a:t>
            </a:r>
          </a:p>
        </p:txBody>
      </p:sp>
      <p:sp>
        <p:nvSpPr>
          <p:cNvPr id="2" name="Slide Number Placeholder 1"/>
          <p:cNvSpPr>
            <a:spLocks noGrp="1"/>
          </p:cNvSpPr>
          <p:nvPr>
            <p:ph type="sldNum" sz="quarter" idx="12"/>
          </p:nvPr>
        </p:nvSpPr>
        <p:spPr/>
        <p:txBody>
          <a:bodyPr/>
          <a:lstStyle/>
          <a:p>
            <a:pPr>
              <a:defRPr/>
            </a:pPr>
            <a:fld id="{B9830F1C-E4C3-441B-8362-988C3562CBC0}" type="slidenum">
              <a:rPr lang="en-US"/>
              <a:pPr>
                <a:defRPr/>
              </a:pPr>
              <a:t>29</a:t>
            </a:fld>
            <a:endParaRPr lang="en-US"/>
          </a:p>
        </p:txBody>
      </p:sp>
      <p:sp>
        <p:nvSpPr>
          <p:cNvPr id="3" name="Date Placeholder 2"/>
          <p:cNvSpPr>
            <a:spLocks noGrp="1"/>
          </p:cNvSpPr>
          <p:nvPr>
            <p:ph type="dt" sz="half" idx="10"/>
          </p:nvPr>
        </p:nvSpPr>
        <p:spPr/>
        <p:txBody>
          <a:bodyPr/>
          <a:lstStyle/>
          <a:p>
            <a:fld id="{936A2095-7C27-4929-805D-E427A3EBA66A}"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404198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Implementing </a:t>
            </a:r>
            <a:endParaRPr lang="en-US" sz="3200"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pPr>
              <a:lnSpc>
                <a:spcPct val="150000"/>
              </a:lnSpc>
            </a:pPr>
            <a:r>
              <a:rPr lang="en-US" dirty="0" smtClean="0">
                <a:latin typeface="Bookman Old Style" pitchFamily="18" charset="0"/>
              </a:rPr>
              <a:t>Practice of mgt next to organizing</a:t>
            </a:r>
          </a:p>
          <a:p>
            <a:pPr>
              <a:lnSpc>
                <a:spcPct val="150000"/>
              </a:lnSpc>
            </a:pPr>
            <a:r>
              <a:rPr lang="en-US" dirty="0" smtClean="0">
                <a:latin typeface="Bookman Old Style" pitchFamily="18" charset="0"/>
              </a:rPr>
              <a:t>Excision of actual activities based on the plan</a:t>
            </a:r>
          </a:p>
          <a:p>
            <a:pPr>
              <a:lnSpc>
                <a:spcPct val="150000"/>
              </a:lnSpc>
            </a:pPr>
            <a:r>
              <a:rPr lang="en-US" dirty="0" smtClean="0">
                <a:latin typeface="Bookman Old Style" pitchFamily="18" charset="0"/>
              </a:rPr>
              <a:t>Integrate systems and coordinate work flow</a:t>
            </a:r>
          </a:p>
          <a:p>
            <a:pPr>
              <a:lnSpc>
                <a:spcPct val="150000"/>
              </a:lnSpc>
            </a:pPr>
            <a:r>
              <a:rPr lang="en-US" dirty="0" smtClean="0">
                <a:solidFill>
                  <a:schemeClr val="tx2">
                    <a:lumMod val="25000"/>
                  </a:schemeClr>
                </a:solidFill>
                <a:latin typeface="Bookman Old Style" pitchFamily="18" charset="0"/>
              </a:rPr>
              <a:t>controlling </a:t>
            </a:r>
            <a:r>
              <a:rPr lang="en-US" dirty="0" smtClean="0">
                <a:latin typeface="Bookman Old Style" pitchFamily="18" charset="0"/>
              </a:rPr>
              <a:t>is a mgt practice next to implementing</a:t>
            </a:r>
          </a:p>
          <a:p>
            <a:endParaRPr lang="en-US" dirty="0"/>
          </a:p>
        </p:txBody>
      </p:sp>
      <p:sp>
        <p:nvSpPr>
          <p:cNvPr id="5" name="Slide Number Placeholder 4"/>
          <p:cNvSpPr>
            <a:spLocks noGrp="1"/>
          </p:cNvSpPr>
          <p:nvPr>
            <p:ph type="sldNum" sz="quarter" idx="12"/>
          </p:nvPr>
        </p:nvSpPr>
        <p:spPr/>
        <p:txBody>
          <a:bodyPr/>
          <a:lstStyle/>
          <a:p>
            <a:fld id="{8D88A714-B0D3-4C1A-84C8-9372FC09449A}" type="slidenum">
              <a:rPr lang="en-US" smtClean="0"/>
              <a:pPr/>
              <a:t>3</a:t>
            </a:fld>
            <a:endParaRPr lang="en-US"/>
          </a:p>
        </p:txBody>
      </p:sp>
      <p:sp>
        <p:nvSpPr>
          <p:cNvPr id="4" name="Date Placeholder 3"/>
          <p:cNvSpPr>
            <a:spLocks noGrp="1"/>
          </p:cNvSpPr>
          <p:nvPr>
            <p:ph type="dt" sz="half" idx="10"/>
          </p:nvPr>
        </p:nvSpPr>
        <p:spPr/>
        <p:txBody>
          <a:bodyPr/>
          <a:lstStyle/>
          <a:p>
            <a:fld id="{96E9AE28-C731-4AA0-82CA-E4D7FEC1FC5F}"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116457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p:txBody>
          <a:bodyPr/>
          <a:lstStyle/>
          <a:p>
            <a:pPr eaLnBrk="1" hangingPunct="1"/>
            <a:r>
              <a:rPr lang="en-US" altLang="en-US" sz="4000" b="1" smtClean="0">
                <a:solidFill>
                  <a:srgbClr val="215968"/>
                </a:solidFill>
                <a:latin typeface="Cambria" panose="02040503050406030204" pitchFamily="18" charset="0"/>
                <a:cs typeface="Tahoma" panose="020B0604030504040204" pitchFamily="34" charset="0"/>
              </a:rPr>
              <a:t>Types of indicators con’t…</a:t>
            </a:r>
            <a:endParaRPr lang="en-US" altLang="en-US" sz="4000" smtClean="0">
              <a:latin typeface="Cambria" panose="02040503050406030204" pitchFamily="18" charset="0"/>
            </a:endParaRPr>
          </a:p>
        </p:txBody>
      </p:sp>
      <p:sp>
        <p:nvSpPr>
          <p:cNvPr id="62467" name="Content Placeholder 2"/>
          <p:cNvSpPr>
            <a:spLocks noGrp="1"/>
          </p:cNvSpPr>
          <p:nvPr>
            <p:ph idx="4294967295"/>
          </p:nvPr>
        </p:nvSpPr>
        <p:spPr>
          <a:xfrm>
            <a:off x="903288" y="1447800"/>
            <a:ext cx="7337425" cy="4724400"/>
          </a:xfrm>
        </p:spPr>
        <p:txBody>
          <a:bodyPr/>
          <a:lstStyle/>
          <a:p>
            <a:pPr eaLnBrk="1" hangingPunct="1">
              <a:buFont typeface="Wingdings" panose="05000000000000000000" pitchFamily="2" charset="2"/>
              <a:buChar char="§"/>
            </a:pPr>
            <a:r>
              <a:rPr lang="en-US" altLang="en-US" dirty="0" smtClean="0">
                <a:cs typeface="Tahoma" panose="020B0604030504040204" pitchFamily="34" charset="0"/>
              </a:rPr>
              <a:t>Based on their relationship with the subject of interest</a:t>
            </a:r>
          </a:p>
          <a:p>
            <a:pPr marL="1141413" lvl="2" indent="-225425" eaLnBrk="1" hangingPunct="1"/>
            <a:endParaRPr lang="en-US" altLang="en-US" sz="2800" dirty="0" smtClean="0"/>
          </a:p>
          <a:p>
            <a:pPr marL="1141413" lvl="2" indent="-225425" eaLnBrk="1" hangingPunct="1"/>
            <a:r>
              <a:rPr lang="en-US" altLang="en-US" sz="3200" dirty="0" smtClean="0">
                <a:cs typeface="Tahoma" panose="020B0604030504040204" pitchFamily="34" charset="0"/>
              </a:rPr>
              <a:t>Direct indicators</a:t>
            </a:r>
          </a:p>
          <a:p>
            <a:pPr marL="1141413" lvl="2" indent="-225425" eaLnBrk="1" hangingPunct="1"/>
            <a:r>
              <a:rPr lang="en-US" altLang="en-US" sz="3200" dirty="0" smtClean="0">
                <a:cs typeface="Tahoma" panose="020B0604030504040204" pitchFamily="34" charset="0"/>
              </a:rPr>
              <a:t>Indirect (proxy) indicators</a:t>
            </a:r>
          </a:p>
        </p:txBody>
      </p:sp>
      <p:sp>
        <p:nvSpPr>
          <p:cNvPr id="2" name="Slide Number Placeholder 1"/>
          <p:cNvSpPr>
            <a:spLocks noGrp="1"/>
          </p:cNvSpPr>
          <p:nvPr>
            <p:ph type="sldNum" sz="quarter" idx="12"/>
          </p:nvPr>
        </p:nvSpPr>
        <p:spPr/>
        <p:txBody>
          <a:bodyPr/>
          <a:lstStyle/>
          <a:p>
            <a:pPr>
              <a:defRPr/>
            </a:pPr>
            <a:fld id="{C89659D8-45B4-410C-800E-D43D0771820E}" type="slidenum">
              <a:rPr lang="en-US"/>
              <a:pPr>
                <a:defRPr/>
              </a:pPr>
              <a:t>30</a:t>
            </a:fld>
            <a:endParaRPr lang="en-US"/>
          </a:p>
        </p:txBody>
      </p:sp>
      <p:sp>
        <p:nvSpPr>
          <p:cNvPr id="3" name="Date Placeholder 2"/>
          <p:cNvSpPr>
            <a:spLocks noGrp="1"/>
          </p:cNvSpPr>
          <p:nvPr>
            <p:ph type="dt" sz="half" idx="10"/>
          </p:nvPr>
        </p:nvSpPr>
        <p:spPr/>
        <p:txBody>
          <a:bodyPr/>
          <a:lstStyle/>
          <a:p>
            <a:fld id="{DB71FBC8-72A1-40FE-8D84-89E422B0A3A3}"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9132632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sz="4000" b="1" smtClean="0">
                <a:solidFill>
                  <a:srgbClr val="215968"/>
                </a:solidFill>
                <a:latin typeface="Cambria" panose="02040503050406030204" pitchFamily="18" charset="0"/>
                <a:cs typeface="Tahoma" panose="020B0604030504040204" pitchFamily="34" charset="0"/>
              </a:rPr>
              <a:t>Types of indicators con’t…</a:t>
            </a:r>
            <a:endParaRPr lang="en-US" altLang="en-US" sz="4000" smtClean="0">
              <a:latin typeface="Cambria" panose="02040503050406030204" pitchFamily="18" charset="0"/>
            </a:endParaRPr>
          </a:p>
        </p:txBody>
      </p:sp>
      <p:sp>
        <p:nvSpPr>
          <p:cNvPr id="27651" name="Rectangle 3"/>
          <p:cNvSpPr>
            <a:spLocks noGrp="1" noChangeArrowheads="1"/>
          </p:cNvSpPr>
          <p:nvPr>
            <p:ph type="body" idx="1"/>
          </p:nvPr>
        </p:nvSpPr>
        <p:spPr>
          <a:xfrm>
            <a:off x="228600" y="1219200"/>
            <a:ext cx="8381999" cy="4495800"/>
          </a:xfrm>
        </p:spPr>
        <p:txBody>
          <a:bodyPr rtlCol="0">
            <a:normAutofit/>
          </a:bodyPr>
          <a:lstStyle/>
          <a:p>
            <a:pPr marL="0" indent="0" eaLnBrk="1" fontAlgn="auto" hangingPunct="1">
              <a:lnSpc>
                <a:spcPct val="150000"/>
              </a:lnSpc>
              <a:spcBef>
                <a:spcPct val="40000"/>
              </a:spcBef>
              <a:spcAft>
                <a:spcPts val="0"/>
              </a:spcAft>
              <a:buFont typeface="Arial" panose="020B0604020202020204" pitchFamily="34" charset="0"/>
              <a:buNone/>
              <a:defRPr/>
            </a:pPr>
            <a:r>
              <a:rPr lang="en-US" sz="3600" b="1" i="1" u="sng" dirty="0">
                <a:solidFill>
                  <a:schemeClr val="accent6">
                    <a:lumMod val="50000"/>
                  </a:schemeClr>
                </a:solidFill>
                <a:ea typeface="Tahoma" panose="020B0604030504040204" pitchFamily="34" charset="0"/>
                <a:cs typeface="Tahoma" panose="020B0604030504040204" pitchFamily="34" charset="0"/>
              </a:rPr>
              <a:t>Direct indicators</a:t>
            </a:r>
          </a:p>
          <a:p>
            <a:pPr lvl="1" eaLnBrk="1" fontAlgn="auto" hangingPunct="1">
              <a:lnSpc>
                <a:spcPct val="150000"/>
              </a:lnSpc>
              <a:spcBef>
                <a:spcPct val="40000"/>
              </a:spcBef>
              <a:spcAft>
                <a:spcPts val="0"/>
              </a:spcAft>
              <a:buFont typeface="Wingdings" panose="05000000000000000000" pitchFamily="2" charset="2"/>
              <a:buChar char="§"/>
              <a:defRPr/>
            </a:pPr>
            <a:r>
              <a:rPr lang="en-US" sz="3200" dirty="0">
                <a:ea typeface="Tahoma" panose="020B0604030504040204" pitchFamily="34" charset="0"/>
                <a:cs typeface="Tahoma" panose="020B0604030504040204" pitchFamily="34" charset="0"/>
              </a:rPr>
              <a:t>Are indicators </a:t>
            </a:r>
            <a:r>
              <a:rPr lang="en-US" sz="3200" dirty="0">
                <a:solidFill>
                  <a:srgbClr val="0000FF"/>
                </a:solidFill>
                <a:ea typeface="Tahoma" panose="020B0604030504040204" pitchFamily="34" charset="0"/>
                <a:cs typeface="Tahoma" panose="020B0604030504040204" pitchFamily="34" charset="0"/>
              </a:rPr>
              <a:t>directly related </a:t>
            </a:r>
            <a:r>
              <a:rPr lang="en-US" sz="3200" dirty="0">
                <a:ea typeface="Tahoma" panose="020B0604030504040204" pitchFamily="34" charset="0"/>
                <a:cs typeface="Tahoma" panose="020B0604030504040204" pitchFamily="34" charset="0"/>
              </a:rPr>
              <a:t>to the subject intended to be </a:t>
            </a:r>
            <a:r>
              <a:rPr lang="en-US" sz="3200" dirty="0" smtClean="0">
                <a:ea typeface="Tahoma" panose="020B0604030504040204" pitchFamily="34" charset="0"/>
                <a:cs typeface="Tahoma" panose="020B0604030504040204" pitchFamily="34" charset="0"/>
              </a:rPr>
              <a:t>measured</a:t>
            </a:r>
          </a:p>
          <a:p>
            <a:pPr marL="457200" lvl="1" indent="0" eaLnBrk="1" fontAlgn="auto" hangingPunct="1">
              <a:lnSpc>
                <a:spcPct val="150000"/>
              </a:lnSpc>
              <a:spcBef>
                <a:spcPct val="40000"/>
              </a:spcBef>
              <a:spcAft>
                <a:spcPts val="0"/>
              </a:spcAft>
              <a:buFont typeface="Arial" panose="020B0604020202020204" pitchFamily="34" charset="0"/>
              <a:buNone/>
              <a:defRPr/>
            </a:pPr>
            <a:r>
              <a:rPr lang="en-US" dirty="0" smtClean="0">
                <a:ea typeface="Tahoma" panose="020B0604030504040204" pitchFamily="34" charset="0"/>
                <a:cs typeface="Tahoma" panose="020B0604030504040204" pitchFamily="34" charset="0"/>
              </a:rPr>
              <a:t>E.g</a:t>
            </a:r>
            <a:r>
              <a:rPr lang="en-US" dirty="0">
                <a:ea typeface="Tahoma" panose="020B0604030504040204" pitchFamily="34" charset="0"/>
                <a:cs typeface="Tahoma" panose="020B0604030504040204" pitchFamily="34" charset="0"/>
              </a:rPr>
              <a:t>. Proportion of children </a:t>
            </a:r>
            <a:r>
              <a:rPr lang="en-US" dirty="0" smtClean="0">
                <a:ea typeface="Tahoma" panose="020B0604030504040204" pitchFamily="34" charset="0"/>
                <a:cs typeface="Tahoma" panose="020B0604030504040204" pitchFamily="34" charset="0"/>
              </a:rPr>
              <a:t>vaccinated in </a:t>
            </a:r>
            <a:r>
              <a:rPr lang="en-US" dirty="0">
                <a:ea typeface="Tahoma" panose="020B0604030504040204" pitchFamily="34" charset="0"/>
                <a:cs typeface="Tahoma" panose="020B0604030504040204" pitchFamily="34" charset="0"/>
              </a:rPr>
              <a:t>X </a:t>
            </a:r>
            <a:r>
              <a:rPr lang="en-US" dirty="0" smtClean="0">
                <a:ea typeface="Tahoma" panose="020B0604030504040204" pitchFamily="34" charset="0"/>
                <a:cs typeface="Tahoma" panose="020B0604030504040204" pitchFamily="34" charset="0"/>
              </a:rPr>
              <a:t>district is direct measure of EPI program output</a:t>
            </a:r>
            <a:endParaRPr lang="en-US" dirty="0">
              <a:ea typeface="Tahoma" panose="020B0604030504040204" pitchFamily="34" charset="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704FADAE-B9F1-4734-B0A4-9F9186725089}" type="slidenum">
              <a:rPr lang="en-US"/>
              <a:pPr>
                <a:defRPr/>
              </a:pPr>
              <a:t>31</a:t>
            </a:fld>
            <a:endParaRPr lang="en-US"/>
          </a:p>
        </p:txBody>
      </p:sp>
      <p:sp>
        <p:nvSpPr>
          <p:cNvPr id="3" name="Date Placeholder 2"/>
          <p:cNvSpPr>
            <a:spLocks noGrp="1"/>
          </p:cNvSpPr>
          <p:nvPr>
            <p:ph type="dt" sz="half" idx="10"/>
          </p:nvPr>
        </p:nvSpPr>
        <p:spPr/>
        <p:txBody>
          <a:bodyPr/>
          <a:lstStyle/>
          <a:p>
            <a:fld id="{B2174CF3-AFE4-4CEF-A4B9-0D09CDFAE6BD}"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0651634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8229600" cy="715962"/>
          </a:xfrm>
        </p:spPr>
        <p:txBody>
          <a:bodyPr/>
          <a:lstStyle/>
          <a:p>
            <a:pPr eaLnBrk="1" hangingPunct="1"/>
            <a:r>
              <a:rPr lang="en-US" altLang="en-US" sz="4000" b="1" dirty="0" smtClean="0">
                <a:solidFill>
                  <a:srgbClr val="215968"/>
                </a:solidFill>
                <a:latin typeface="Cambria" panose="02040503050406030204" pitchFamily="18" charset="0"/>
                <a:cs typeface="Tahoma" panose="020B0604030504040204" pitchFamily="34" charset="0"/>
              </a:rPr>
              <a:t>Types of indicators </a:t>
            </a:r>
            <a:r>
              <a:rPr lang="en-US" altLang="en-US" sz="4000" b="1" dirty="0" err="1" smtClean="0">
                <a:solidFill>
                  <a:srgbClr val="215968"/>
                </a:solidFill>
                <a:latin typeface="Cambria" panose="02040503050406030204" pitchFamily="18" charset="0"/>
                <a:cs typeface="Tahoma" panose="020B0604030504040204" pitchFamily="34" charset="0"/>
              </a:rPr>
              <a:t>con’t</a:t>
            </a:r>
            <a:r>
              <a:rPr lang="en-US" altLang="en-US" sz="4000" b="1" dirty="0" smtClean="0">
                <a:solidFill>
                  <a:srgbClr val="215968"/>
                </a:solidFill>
                <a:latin typeface="Cambria" panose="02040503050406030204" pitchFamily="18" charset="0"/>
                <a:cs typeface="Tahoma" panose="020B0604030504040204" pitchFamily="34" charset="0"/>
              </a:rPr>
              <a:t>…</a:t>
            </a:r>
            <a:endParaRPr lang="en-US" altLang="en-US" sz="4000" dirty="0" smtClean="0">
              <a:latin typeface="Cambria" panose="02040503050406030204" pitchFamily="18" charset="0"/>
            </a:endParaRPr>
          </a:p>
        </p:txBody>
      </p:sp>
      <p:sp>
        <p:nvSpPr>
          <p:cNvPr id="29699" name="Rectangle 3"/>
          <p:cNvSpPr>
            <a:spLocks noGrp="1" noChangeArrowheads="1"/>
          </p:cNvSpPr>
          <p:nvPr>
            <p:ph type="body" idx="1"/>
          </p:nvPr>
        </p:nvSpPr>
        <p:spPr>
          <a:xfrm>
            <a:off x="304800" y="1016758"/>
            <a:ext cx="8610600" cy="5173663"/>
          </a:xfrm>
        </p:spPr>
        <p:txBody>
          <a:bodyPr rtlCol="0">
            <a:noAutofit/>
          </a:bodyPr>
          <a:lstStyle/>
          <a:p>
            <a:pPr marL="0" indent="0" eaLnBrk="1" fontAlgn="auto" hangingPunct="1">
              <a:spcBef>
                <a:spcPct val="40000"/>
              </a:spcBef>
              <a:spcAft>
                <a:spcPts val="0"/>
              </a:spcAft>
              <a:buFont typeface="Arial" panose="020B0604020202020204" pitchFamily="34" charset="0"/>
              <a:buNone/>
              <a:defRPr/>
            </a:pPr>
            <a:r>
              <a:rPr lang="en-US" sz="2800" b="1" i="1" u="sng" dirty="0" smtClean="0">
                <a:solidFill>
                  <a:schemeClr val="accent6">
                    <a:lumMod val="50000"/>
                  </a:schemeClr>
                </a:solidFill>
                <a:latin typeface="Times New Roman" panose="02020603050405020304" pitchFamily="18" charset="0"/>
                <a:ea typeface="Tahoma" panose="020B0604030504040204" pitchFamily="34" charset="0"/>
                <a:cs typeface="Times New Roman" panose="02020603050405020304" pitchFamily="18" charset="0"/>
              </a:rPr>
              <a:t>Indirect/proxy indicators</a:t>
            </a:r>
          </a:p>
          <a:p>
            <a:pPr lvl="1" eaLnBrk="1" fontAlgn="auto" hangingPunct="1">
              <a:spcBef>
                <a:spcPct val="40000"/>
              </a:spcBef>
              <a:spcAft>
                <a:spcPts val="0"/>
              </a:spcAft>
              <a:buFont typeface="Wingdings" panose="05000000000000000000" pitchFamily="2" charset="2"/>
              <a:buChar char="§"/>
              <a:defRPr/>
            </a:pPr>
            <a:r>
              <a:rPr lang="en-US" dirty="0" smtClean="0">
                <a:latin typeface="Times New Roman" panose="02020603050405020304" pitchFamily="18" charset="0"/>
                <a:ea typeface="Tahoma" panose="020B0604030504040204" pitchFamily="34" charset="0"/>
                <a:cs typeface="Times New Roman" panose="02020603050405020304" pitchFamily="18" charset="0"/>
              </a:rPr>
              <a:t>They speak about a subject of interest only </a:t>
            </a:r>
            <a:r>
              <a:rPr lang="en-US" b="1" dirty="0" smtClean="0">
                <a:solidFill>
                  <a:srgbClr val="0000FF"/>
                </a:solidFill>
                <a:latin typeface="Times New Roman" panose="02020603050405020304" pitchFamily="18" charset="0"/>
                <a:ea typeface="Tahoma" panose="020B0604030504040204" pitchFamily="34" charset="0"/>
                <a:cs typeface="Times New Roman" panose="02020603050405020304" pitchFamily="18" charset="0"/>
              </a:rPr>
              <a:t>indirectly</a:t>
            </a:r>
          </a:p>
          <a:p>
            <a:pPr lvl="1" eaLnBrk="1" fontAlgn="auto" hangingPunct="1">
              <a:spcBef>
                <a:spcPct val="40000"/>
              </a:spcBef>
              <a:spcAft>
                <a:spcPts val="0"/>
              </a:spcAft>
              <a:buFont typeface="Wingdings" panose="05000000000000000000" pitchFamily="2" charset="2"/>
              <a:buChar char="§"/>
              <a:defRPr/>
            </a:pPr>
            <a:r>
              <a:rPr lang="en-GB" dirty="0">
                <a:latin typeface="Times New Roman" panose="02020603050405020304" pitchFamily="18" charset="0"/>
                <a:ea typeface="Tahoma" panose="020B0604030504040204" pitchFamily="34" charset="0"/>
                <a:cs typeface="Times New Roman" panose="02020603050405020304" pitchFamily="18" charset="0"/>
              </a:rPr>
              <a:t>are used to </a:t>
            </a:r>
            <a:r>
              <a:rPr lang="en-GB" dirty="0" smtClean="0">
                <a:latin typeface="Times New Roman" panose="02020603050405020304" pitchFamily="18" charset="0"/>
                <a:ea typeface="Tahoma" panose="020B0604030504040204" pitchFamily="34" charset="0"/>
                <a:cs typeface="Times New Roman" panose="02020603050405020304" pitchFamily="18" charset="0"/>
              </a:rPr>
              <a:t>measure </a:t>
            </a:r>
            <a:r>
              <a:rPr lang="en-GB" dirty="0">
                <a:latin typeface="Times New Roman" panose="02020603050405020304" pitchFamily="18" charset="0"/>
                <a:ea typeface="Tahoma" panose="020B0604030504040204" pitchFamily="34" charset="0"/>
                <a:cs typeface="Times New Roman" panose="02020603050405020304" pitchFamily="18" charset="0"/>
              </a:rPr>
              <a:t>change or results where direct measures are not </a:t>
            </a:r>
            <a:r>
              <a:rPr lang="en-GB" dirty="0" smtClean="0">
                <a:latin typeface="Times New Roman" panose="02020603050405020304" pitchFamily="18" charset="0"/>
                <a:ea typeface="Tahoma" panose="020B0604030504040204" pitchFamily="34" charset="0"/>
                <a:cs typeface="Times New Roman" panose="02020603050405020304" pitchFamily="18" charset="0"/>
              </a:rPr>
              <a:t>feasible</a:t>
            </a:r>
            <a:endParaRPr lang="en-US" b="1" dirty="0" smtClean="0">
              <a:solidFill>
                <a:srgbClr val="0000FF"/>
              </a:solidFill>
              <a:latin typeface="Times New Roman" panose="02020603050405020304" pitchFamily="18" charset="0"/>
              <a:ea typeface="Tahoma" panose="020B0604030504040204" pitchFamily="34" charset="0"/>
              <a:cs typeface="Times New Roman" panose="02020603050405020304" pitchFamily="18" charset="0"/>
            </a:endParaRPr>
          </a:p>
          <a:p>
            <a:pPr lvl="1" eaLnBrk="1" fontAlgn="auto" hangingPunct="1">
              <a:spcBef>
                <a:spcPct val="40000"/>
              </a:spcBef>
              <a:spcAft>
                <a:spcPts val="0"/>
              </a:spcAft>
              <a:defRPr/>
            </a:pPr>
            <a:r>
              <a:rPr lang="en-US" dirty="0" smtClean="0">
                <a:latin typeface="Times New Roman" panose="02020603050405020304" pitchFamily="18" charset="0"/>
                <a:cs typeface="Times New Roman" panose="02020603050405020304" pitchFamily="18" charset="0"/>
              </a:rPr>
              <a:t>Example:</a:t>
            </a:r>
          </a:p>
          <a:p>
            <a:pPr lvl="2" eaLnBrk="1" fontAlgn="auto" hangingPunct="1">
              <a:spcBef>
                <a:spcPct val="40000"/>
              </a:spcBef>
              <a:spcAft>
                <a:spcPts val="0"/>
              </a:spcAft>
              <a:defRPr/>
            </a:pPr>
            <a:r>
              <a:rPr lang="en-US" sz="2800" dirty="0">
                <a:latin typeface="Times New Roman" panose="02020603050405020304" pitchFamily="18" charset="0"/>
                <a:cs typeface="Times New Roman" panose="02020603050405020304" pitchFamily="18" charset="0"/>
              </a:rPr>
              <a:t>Monthly expenses of patients could be used to estimate their monthly </a:t>
            </a:r>
            <a:r>
              <a:rPr lang="en-US" sz="2800" dirty="0" smtClean="0">
                <a:latin typeface="Times New Roman" panose="02020603050405020304" pitchFamily="18" charset="0"/>
                <a:cs typeface="Times New Roman" panose="02020603050405020304" pitchFamily="18" charset="0"/>
              </a:rPr>
              <a:t>income.</a:t>
            </a:r>
          </a:p>
          <a:p>
            <a:pPr lvl="2" eaLnBrk="1" fontAlgn="auto" hangingPunct="1">
              <a:spcBef>
                <a:spcPct val="40000"/>
              </a:spcBef>
              <a:spcAft>
                <a:spcPts val="0"/>
              </a:spcAft>
              <a:defRPr/>
            </a:pPr>
            <a:r>
              <a:rPr lang="en-US" sz="2800" dirty="0" smtClean="0">
                <a:latin typeface="Times New Roman" panose="02020603050405020304" pitchFamily="18" charset="0"/>
                <a:cs typeface="Times New Roman" panose="02020603050405020304" pitchFamily="18" charset="0"/>
              </a:rPr>
              <a:t>Client satisfaction may be used to measure the quality of service</a:t>
            </a:r>
            <a:endParaRPr lang="en-US" sz="28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fld id="{BA386922-FF33-4846-838B-D347D00D47B5}" type="slidenum">
              <a:rPr lang="en-US"/>
              <a:pPr>
                <a:defRPr/>
              </a:pPr>
              <a:t>32</a:t>
            </a:fld>
            <a:endParaRPr lang="en-US"/>
          </a:p>
        </p:txBody>
      </p:sp>
      <p:sp>
        <p:nvSpPr>
          <p:cNvPr id="3" name="Date Placeholder 2"/>
          <p:cNvSpPr>
            <a:spLocks noGrp="1"/>
          </p:cNvSpPr>
          <p:nvPr>
            <p:ph type="dt" sz="half" idx="10"/>
          </p:nvPr>
        </p:nvSpPr>
        <p:spPr/>
        <p:txBody>
          <a:bodyPr/>
          <a:lstStyle/>
          <a:p>
            <a:fld id="{9E8E712A-802D-49FF-9089-4BC3D32348B5}"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1486775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idx="4294967295"/>
          </p:nvPr>
        </p:nvSpPr>
        <p:spPr>
          <a:xfrm>
            <a:off x="457200" y="457200"/>
            <a:ext cx="8229600" cy="960438"/>
          </a:xfrm>
        </p:spPr>
        <p:txBody>
          <a:bodyPr/>
          <a:lstStyle/>
          <a:p>
            <a:pPr eaLnBrk="1" hangingPunct="1"/>
            <a:r>
              <a:rPr lang="en-US" altLang="en-US" sz="4000" b="1" smtClean="0">
                <a:solidFill>
                  <a:srgbClr val="215968"/>
                </a:solidFill>
                <a:latin typeface="Cambria" panose="02040503050406030204" pitchFamily="18" charset="0"/>
                <a:cs typeface="Tahoma" panose="020B0604030504040204" pitchFamily="34" charset="0"/>
              </a:rPr>
              <a:t>Types of indicators con’t…</a:t>
            </a:r>
            <a:endParaRPr lang="en-US" altLang="en-US" sz="4000" smtClean="0">
              <a:latin typeface="Cambria" panose="02040503050406030204" pitchFamily="18" charset="0"/>
            </a:endParaRPr>
          </a:p>
        </p:txBody>
      </p:sp>
      <p:sp>
        <p:nvSpPr>
          <p:cNvPr id="33795" name="Content Placeholder 2"/>
          <p:cNvSpPr>
            <a:spLocks noGrp="1"/>
          </p:cNvSpPr>
          <p:nvPr>
            <p:ph idx="4294967295"/>
          </p:nvPr>
        </p:nvSpPr>
        <p:spPr>
          <a:xfrm>
            <a:off x="609600" y="1600200"/>
            <a:ext cx="8077200" cy="4572000"/>
          </a:xfrm>
        </p:spPr>
        <p:txBody>
          <a:bodyPr rtlCol="0">
            <a:normAutofit/>
          </a:bodyPr>
          <a:lstStyle/>
          <a:p>
            <a:pPr eaLnBrk="1" fontAlgn="auto" hangingPunct="1">
              <a:spcAft>
                <a:spcPts val="0"/>
              </a:spcAft>
              <a:buFont typeface="Wingdings" panose="05000000000000000000" pitchFamily="2" charset="2"/>
              <a:buChar char="§"/>
              <a:defRPr/>
            </a:pPr>
            <a:r>
              <a:rPr lang="en-US" dirty="0" smtClean="0">
                <a:ea typeface="Tahoma" panose="020B0604030504040204" pitchFamily="34" charset="0"/>
                <a:cs typeface="Tahoma" panose="020B0604030504040204" pitchFamily="34" charset="0"/>
              </a:rPr>
              <a:t>Based on the nature of information, indicators could be classified as</a:t>
            </a:r>
          </a:p>
          <a:p>
            <a:pPr marL="0" indent="0" eaLnBrk="1" fontAlgn="auto" hangingPunct="1">
              <a:spcAft>
                <a:spcPts val="0"/>
              </a:spcAft>
              <a:buFont typeface="Arial" panose="020B0604020202020204" pitchFamily="34" charset="0"/>
              <a:buNone/>
              <a:defRPr/>
            </a:pPr>
            <a:endParaRPr lang="en-US" sz="1600" dirty="0">
              <a:ea typeface="Tahoma" panose="020B0604030504040204" pitchFamily="34" charset="0"/>
              <a:cs typeface="Tahoma" panose="020B0604030504040204" pitchFamily="34" charset="0"/>
            </a:endParaRPr>
          </a:p>
          <a:p>
            <a:pPr marL="740804" lvl="1" indent="-284416" eaLnBrk="1" fontAlgn="auto" hangingPunct="1">
              <a:spcAft>
                <a:spcPts val="0"/>
              </a:spcAft>
              <a:defRPr/>
            </a:pPr>
            <a:r>
              <a:rPr lang="en-US" sz="3200" dirty="0">
                <a:ea typeface="Tahoma" panose="020B0604030504040204" pitchFamily="34" charset="0"/>
                <a:cs typeface="Tahoma" panose="020B0604030504040204" pitchFamily="34" charset="0"/>
              </a:rPr>
              <a:t>Quantitative </a:t>
            </a:r>
            <a:r>
              <a:rPr lang="en-US" sz="3200" dirty="0" smtClean="0">
                <a:ea typeface="Tahoma" panose="020B0604030504040204" pitchFamily="34" charset="0"/>
                <a:cs typeface="Tahoma" panose="020B0604030504040204" pitchFamily="34" charset="0"/>
              </a:rPr>
              <a:t>indicators</a:t>
            </a:r>
            <a:endParaRPr lang="en-US" sz="3200" dirty="0">
              <a:ea typeface="Tahoma" panose="020B0604030504040204" pitchFamily="34" charset="0"/>
              <a:cs typeface="Tahoma" panose="020B0604030504040204" pitchFamily="34" charset="0"/>
            </a:endParaRPr>
          </a:p>
          <a:p>
            <a:pPr marL="740804" lvl="1" indent="-284416" eaLnBrk="1" fontAlgn="auto" hangingPunct="1">
              <a:spcAft>
                <a:spcPts val="0"/>
              </a:spcAft>
              <a:defRPr/>
            </a:pPr>
            <a:r>
              <a:rPr lang="en-US" sz="3200" dirty="0">
                <a:ea typeface="Tahoma" panose="020B0604030504040204" pitchFamily="34" charset="0"/>
                <a:cs typeface="Tahoma" panose="020B0604030504040204" pitchFamily="34" charset="0"/>
              </a:rPr>
              <a:t>Qualitative indicators</a:t>
            </a:r>
          </a:p>
        </p:txBody>
      </p:sp>
      <p:sp>
        <p:nvSpPr>
          <p:cNvPr id="2" name="Slide Number Placeholder 1"/>
          <p:cNvSpPr>
            <a:spLocks noGrp="1"/>
          </p:cNvSpPr>
          <p:nvPr>
            <p:ph type="sldNum" sz="quarter" idx="12"/>
          </p:nvPr>
        </p:nvSpPr>
        <p:spPr/>
        <p:txBody>
          <a:bodyPr/>
          <a:lstStyle/>
          <a:p>
            <a:pPr>
              <a:defRPr/>
            </a:pPr>
            <a:fld id="{2C1F36A6-4BEA-4B22-855F-AA8EF5981C28}" type="slidenum">
              <a:rPr lang="en-US"/>
              <a:pPr>
                <a:defRPr/>
              </a:pPr>
              <a:t>33</a:t>
            </a:fld>
            <a:endParaRPr lang="en-US"/>
          </a:p>
        </p:txBody>
      </p:sp>
      <p:sp>
        <p:nvSpPr>
          <p:cNvPr id="3" name="Date Placeholder 2"/>
          <p:cNvSpPr>
            <a:spLocks noGrp="1"/>
          </p:cNvSpPr>
          <p:nvPr>
            <p:ph type="dt" sz="half" idx="10"/>
          </p:nvPr>
        </p:nvSpPr>
        <p:spPr/>
        <p:txBody>
          <a:bodyPr/>
          <a:lstStyle/>
          <a:p>
            <a:fld id="{C61DEE5C-EC23-4777-B4A1-589755D59746}"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560771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p:txBody>
          <a:bodyPr/>
          <a:lstStyle/>
          <a:p>
            <a:pPr eaLnBrk="1" hangingPunct="1"/>
            <a:r>
              <a:rPr lang="en-US" altLang="en-US" sz="4000" b="1" smtClean="0">
                <a:solidFill>
                  <a:srgbClr val="215968"/>
                </a:solidFill>
                <a:latin typeface="Cambria" panose="02040503050406030204" pitchFamily="18" charset="0"/>
                <a:cs typeface="Tahoma" panose="020B0604030504040204" pitchFamily="34" charset="0"/>
              </a:rPr>
              <a:t>Types of indicators con’t…</a:t>
            </a:r>
            <a:endParaRPr lang="en-US" altLang="en-US" sz="4000" smtClean="0">
              <a:latin typeface="Cambria" panose="02040503050406030204" pitchFamily="18" charset="0"/>
            </a:endParaRPr>
          </a:p>
        </p:txBody>
      </p:sp>
      <p:sp>
        <p:nvSpPr>
          <p:cNvPr id="35843" name="Content Placeholder 2"/>
          <p:cNvSpPr>
            <a:spLocks noGrp="1"/>
          </p:cNvSpPr>
          <p:nvPr>
            <p:ph idx="4294967295"/>
          </p:nvPr>
        </p:nvSpPr>
        <p:spPr>
          <a:xfrm>
            <a:off x="457200" y="1447800"/>
            <a:ext cx="8229600" cy="4724400"/>
          </a:xfrm>
        </p:spPr>
        <p:txBody>
          <a:bodyPr rtlCol="0">
            <a:normAutofit/>
          </a:bodyPr>
          <a:lstStyle/>
          <a:p>
            <a:pPr marL="0" indent="0" eaLnBrk="1" fontAlgn="auto" hangingPunct="1">
              <a:spcAft>
                <a:spcPts val="0"/>
              </a:spcAft>
              <a:buFont typeface="Arial" panose="020B0604020202020204" pitchFamily="34" charset="0"/>
              <a:buNone/>
              <a:defRPr/>
            </a:pPr>
            <a:r>
              <a:rPr lang="en-US" b="1" dirty="0">
                <a:ea typeface="Tahoma" panose="020B0604030504040204" pitchFamily="34" charset="0"/>
                <a:cs typeface="Tahoma" panose="020B0604030504040204" pitchFamily="34" charset="0"/>
              </a:rPr>
              <a:t>Quantitative indicators</a:t>
            </a:r>
          </a:p>
          <a:p>
            <a:pPr marL="913588" lvl="1" indent="-457200" eaLnBrk="1" fontAlgn="auto" hangingPunct="1">
              <a:spcAft>
                <a:spcPts val="0"/>
              </a:spcAft>
              <a:buFont typeface="Wingdings" panose="05000000000000000000" pitchFamily="2" charset="2"/>
              <a:buChar char="§"/>
              <a:defRPr/>
            </a:pPr>
            <a:r>
              <a:rPr lang="en-US" dirty="0">
                <a:ea typeface="Tahoma" panose="020B0604030504040204" pitchFamily="34" charset="0"/>
                <a:cs typeface="Tahoma" panose="020B0604030504040204" pitchFamily="34" charset="0"/>
              </a:rPr>
              <a:t>Are indicators which are measured </a:t>
            </a:r>
            <a:r>
              <a:rPr lang="en-US" dirty="0" smtClean="0">
                <a:solidFill>
                  <a:srgbClr val="0000FF"/>
                </a:solidFill>
                <a:ea typeface="Tahoma" panose="020B0604030504040204" pitchFamily="34" charset="0"/>
                <a:cs typeface="Tahoma" panose="020B0604030504040204" pitchFamily="34" charset="0"/>
              </a:rPr>
              <a:t>numerically</a:t>
            </a:r>
          </a:p>
          <a:p>
            <a:pPr marL="913588" lvl="1" indent="-457200" eaLnBrk="1" fontAlgn="auto" hangingPunct="1">
              <a:spcAft>
                <a:spcPts val="0"/>
              </a:spcAft>
              <a:buFont typeface="Wingdings" panose="05000000000000000000" pitchFamily="2" charset="2"/>
              <a:buChar char="§"/>
              <a:defRPr/>
            </a:pPr>
            <a:r>
              <a:rPr lang="en-US" dirty="0" smtClean="0">
                <a:ea typeface="Tahoma" panose="020B0604030504040204" pitchFamily="34" charset="0"/>
                <a:cs typeface="Tahoma" panose="020B0604030504040204" pitchFamily="34" charset="0"/>
              </a:rPr>
              <a:t>Include </a:t>
            </a:r>
            <a:r>
              <a:rPr lang="en-US" dirty="0">
                <a:ea typeface="Tahoma" panose="020B0604030504040204" pitchFamily="34" charset="0"/>
                <a:cs typeface="Tahoma" panose="020B0604030504040204" pitchFamily="34" charset="0"/>
              </a:rPr>
              <a:t>counts/frequencies, ratios, percentages, rates, </a:t>
            </a:r>
            <a:r>
              <a:rPr lang="en-US" dirty="0" smtClean="0">
                <a:ea typeface="Tahoma" panose="020B0604030504040204" pitchFamily="34" charset="0"/>
                <a:cs typeface="Tahoma" panose="020B0604030504040204" pitchFamily="34" charset="0"/>
              </a:rPr>
              <a:t>averages</a:t>
            </a:r>
            <a:endParaRPr lang="en-US" dirty="0">
              <a:ea typeface="Tahoma" panose="020B0604030504040204" pitchFamily="34" charset="0"/>
              <a:cs typeface="Tahoma" panose="020B0604030504040204" pitchFamily="34" charset="0"/>
            </a:endParaRPr>
          </a:p>
          <a:p>
            <a:pPr marL="456388" lvl="1" indent="0" eaLnBrk="1" fontAlgn="auto" hangingPunct="1">
              <a:spcAft>
                <a:spcPts val="0"/>
              </a:spcAft>
              <a:buFont typeface="Arial" panose="020B0604020202020204" pitchFamily="34" charset="0"/>
              <a:buNone/>
              <a:defRPr/>
            </a:pPr>
            <a:r>
              <a:rPr lang="en-US" sz="2400" dirty="0">
                <a:ea typeface="Tahoma" panose="020B0604030504040204" pitchFamily="34" charset="0"/>
                <a:cs typeface="Tahoma" panose="020B0604030504040204" pitchFamily="34" charset="0"/>
              </a:rPr>
              <a:t>Example</a:t>
            </a:r>
          </a:p>
          <a:p>
            <a:pPr marL="1141632" lvl="2" indent="-226210" eaLnBrk="1" fontAlgn="auto" hangingPunct="1">
              <a:spcAft>
                <a:spcPts val="0"/>
              </a:spcAft>
              <a:defRPr/>
            </a:pPr>
            <a:r>
              <a:rPr lang="en-US" dirty="0" smtClean="0">
                <a:ea typeface="Tahoma" panose="020B0604030504040204" pitchFamily="34" charset="0"/>
                <a:cs typeface="Tahoma" panose="020B0604030504040204" pitchFamily="34" charset="0"/>
              </a:rPr>
              <a:t>Number of patients treated</a:t>
            </a:r>
          </a:p>
          <a:p>
            <a:pPr marL="1141632" lvl="2" indent="-226210" eaLnBrk="1" fontAlgn="auto" hangingPunct="1">
              <a:spcAft>
                <a:spcPts val="0"/>
              </a:spcAft>
              <a:defRPr/>
            </a:pPr>
            <a:r>
              <a:rPr lang="en-US" dirty="0" smtClean="0">
                <a:ea typeface="Tahoma" panose="020B0604030504040204" pitchFamily="34" charset="0"/>
                <a:cs typeface="Tahoma" panose="020B0604030504040204" pitchFamily="34" charset="0"/>
              </a:rPr>
              <a:t>Prevalence </a:t>
            </a:r>
            <a:r>
              <a:rPr lang="en-US" dirty="0">
                <a:ea typeface="Tahoma" panose="020B0604030504040204" pitchFamily="34" charset="0"/>
                <a:cs typeface="Tahoma" panose="020B0604030504040204" pitchFamily="34" charset="0"/>
              </a:rPr>
              <a:t>of </a:t>
            </a:r>
            <a:r>
              <a:rPr lang="en-US" dirty="0" smtClean="0">
                <a:ea typeface="Tahoma" panose="020B0604030504040204" pitchFamily="34" charset="0"/>
                <a:cs typeface="Tahoma" panose="020B0604030504040204" pitchFamily="34" charset="0"/>
              </a:rPr>
              <a:t>HIV</a:t>
            </a:r>
            <a:endParaRPr lang="en-US" dirty="0">
              <a:ea typeface="Tahoma" panose="020B0604030504040204" pitchFamily="34" charset="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FCDA0FF3-56C4-43B6-A54D-0F089C7AA1A0}" type="slidenum">
              <a:rPr lang="en-US"/>
              <a:pPr>
                <a:defRPr/>
              </a:pPr>
              <a:t>34</a:t>
            </a:fld>
            <a:endParaRPr lang="en-US"/>
          </a:p>
        </p:txBody>
      </p:sp>
      <p:sp>
        <p:nvSpPr>
          <p:cNvPr id="3" name="Date Placeholder 2"/>
          <p:cNvSpPr>
            <a:spLocks noGrp="1"/>
          </p:cNvSpPr>
          <p:nvPr>
            <p:ph type="dt" sz="half" idx="10"/>
          </p:nvPr>
        </p:nvSpPr>
        <p:spPr/>
        <p:txBody>
          <a:bodyPr/>
          <a:lstStyle/>
          <a:p>
            <a:fld id="{1A3D0A60-CA35-4DD9-A740-82698FC87D7D}"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3915335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p:txBody>
          <a:bodyPr>
            <a:normAutofit/>
          </a:bodyPr>
          <a:lstStyle/>
          <a:p>
            <a:pPr algn="l" eaLnBrk="1" hangingPunct="1"/>
            <a:r>
              <a:rPr lang="en-US" altLang="en-US" sz="3600" b="1" dirty="0" smtClean="0">
                <a:solidFill>
                  <a:srgbClr val="215968"/>
                </a:solidFill>
                <a:latin typeface="Cambria" panose="02040503050406030204" pitchFamily="18" charset="0"/>
                <a:cs typeface="Tahoma" panose="020B0604030504040204" pitchFamily="34" charset="0"/>
              </a:rPr>
              <a:t>Types of indicators </a:t>
            </a:r>
            <a:r>
              <a:rPr lang="en-US" altLang="en-US" sz="3600" b="1" dirty="0" err="1" smtClean="0">
                <a:solidFill>
                  <a:srgbClr val="215968"/>
                </a:solidFill>
                <a:latin typeface="Cambria" panose="02040503050406030204" pitchFamily="18" charset="0"/>
                <a:cs typeface="Tahoma" panose="020B0604030504040204" pitchFamily="34" charset="0"/>
              </a:rPr>
              <a:t>con’t</a:t>
            </a:r>
            <a:r>
              <a:rPr lang="en-US" altLang="en-US" sz="3600" b="1" dirty="0" smtClean="0">
                <a:solidFill>
                  <a:srgbClr val="215968"/>
                </a:solidFill>
                <a:latin typeface="Cambria" panose="02040503050406030204" pitchFamily="18" charset="0"/>
                <a:cs typeface="Tahoma" panose="020B0604030504040204" pitchFamily="34" charset="0"/>
              </a:rPr>
              <a:t>…</a:t>
            </a:r>
            <a:endParaRPr lang="en-US" altLang="en-US" sz="3600" dirty="0" smtClean="0">
              <a:latin typeface="Cambria" panose="02040503050406030204" pitchFamily="18" charset="0"/>
            </a:endParaRPr>
          </a:p>
        </p:txBody>
      </p:sp>
      <p:sp>
        <p:nvSpPr>
          <p:cNvPr id="37891" name="Content Placeholder 2"/>
          <p:cNvSpPr>
            <a:spLocks noGrp="1"/>
          </p:cNvSpPr>
          <p:nvPr>
            <p:ph idx="4294967295"/>
          </p:nvPr>
        </p:nvSpPr>
        <p:spPr>
          <a:xfrm>
            <a:off x="457200" y="1417638"/>
            <a:ext cx="8077200" cy="4724400"/>
          </a:xfrm>
        </p:spPr>
        <p:txBody>
          <a:bodyPr rtlCol="0">
            <a:normAutofit/>
          </a:bodyPr>
          <a:lstStyle/>
          <a:p>
            <a:pPr marL="0" indent="0" eaLnBrk="1" fontAlgn="auto" hangingPunct="1">
              <a:spcAft>
                <a:spcPts val="0"/>
              </a:spcAft>
              <a:buFont typeface="Arial" panose="020B0604020202020204" pitchFamily="34" charset="0"/>
              <a:buNone/>
              <a:defRPr/>
            </a:pPr>
            <a:r>
              <a:rPr lang="en-US" b="1" dirty="0">
                <a:ea typeface="Tahoma" panose="020B0604030504040204" pitchFamily="34" charset="0"/>
                <a:cs typeface="Tahoma" panose="020B0604030504040204" pitchFamily="34" charset="0"/>
              </a:rPr>
              <a:t>Qualitative indicators</a:t>
            </a:r>
          </a:p>
          <a:p>
            <a:pPr marL="913588" lvl="1" indent="-457200" eaLnBrk="1" fontAlgn="auto" hangingPunct="1">
              <a:spcAft>
                <a:spcPts val="0"/>
              </a:spcAft>
              <a:buFont typeface="Wingdings" panose="05000000000000000000" pitchFamily="2" charset="2"/>
              <a:buChar char="§"/>
              <a:defRPr/>
            </a:pPr>
            <a:r>
              <a:rPr lang="en-US" dirty="0" smtClean="0">
                <a:ea typeface="Tahoma" panose="020B0604030504040204" pitchFamily="34" charset="0"/>
                <a:cs typeface="Tahoma" panose="020B0604030504040204" pitchFamily="34" charset="0"/>
              </a:rPr>
              <a:t>Are indicators which are measured non-numerically</a:t>
            </a:r>
          </a:p>
          <a:p>
            <a:pPr marL="913588" lvl="1" indent="-457200" eaLnBrk="1" fontAlgn="auto" hangingPunct="1">
              <a:spcAft>
                <a:spcPts val="0"/>
              </a:spcAft>
              <a:buFont typeface="Wingdings" panose="05000000000000000000" pitchFamily="2" charset="2"/>
              <a:buChar char="§"/>
              <a:defRPr/>
            </a:pPr>
            <a:r>
              <a:rPr lang="en-US" dirty="0" smtClean="0">
                <a:ea typeface="Tahoma" panose="020B0604030504040204" pitchFamily="34" charset="0"/>
                <a:cs typeface="Tahoma" panose="020B0604030504040204" pitchFamily="34" charset="0"/>
              </a:rPr>
              <a:t>Usually applied when </a:t>
            </a:r>
            <a:r>
              <a:rPr lang="en-US" dirty="0" smtClean="0">
                <a:solidFill>
                  <a:srgbClr val="0000FF"/>
                </a:solidFill>
                <a:ea typeface="Tahoma" panose="020B0604030504040204" pitchFamily="34" charset="0"/>
                <a:cs typeface="Tahoma" panose="020B0604030504040204" pitchFamily="34" charset="0"/>
              </a:rPr>
              <a:t>quantitative</a:t>
            </a:r>
            <a:r>
              <a:rPr lang="en-US" dirty="0" smtClean="0">
                <a:ea typeface="Tahoma" panose="020B0604030504040204" pitchFamily="34" charset="0"/>
                <a:cs typeface="Tahoma" panose="020B0604030504040204" pitchFamily="34" charset="0"/>
              </a:rPr>
              <a:t> indicators are </a:t>
            </a:r>
            <a:r>
              <a:rPr lang="en-US" dirty="0" smtClean="0">
                <a:solidFill>
                  <a:srgbClr val="0000FF"/>
                </a:solidFill>
                <a:ea typeface="Tahoma" panose="020B0604030504040204" pitchFamily="34" charset="0"/>
                <a:cs typeface="Tahoma" panose="020B0604030504040204" pitchFamily="34" charset="0"/>
              </a:rPr>
              <a:t>not applicable</a:t>
            </a:r>
          </a:p>
          <a:p>
            <a:pPr marL="913588" lvl="1" indent="-457200" eaLnBrk="1" fontAlgn="auto" hangingPunct="1">
              <a:spcAft>
                <a:spcPts val="0"/>
              </a:spcAft>
              <a:buFont typeface="Wingdings" panose="05000000000000000000" pitchFamily="2" charset="2"/>
              <a:buChar char="§"/>
              <a:defRPr/>
            </a:pPr>
            <a:r>
              <a:rPr lang="en-US" dirty="0" smtClean="0">
                <a:ea typeface="Tahoma" panose="020B0604030504040204" pitchFamily="34" charset="0"/>
                <a:cs typeface="Tahoma" panose="020B0604030504040204" pitchFamily="34" charset="0"/>
              </a:rPr>
              <a:t>are more </a:t>
            </a:r>
            <a:r>
              <a:rPr lang="en-US" dirty="0" smtClean="0">
                <a:solidFill>
                  <a:srgbClr val="0000FF"/>
                </a:solidFill>
                <a:ea typeface="Tahoma" panose="020B0604030504040204" pitchFamily="34" charset="0"/>
                <a:cs typeface="Tahoma" panose="020B0604030504040204" pitchFamily="34" charset="0"/>
              </a:rPr>
              <a:t>subjective</a:t>
            </a:r>
            <a:r>
              <a:rPr lang="en-US" dirty="0" smtClean="0">
                <a:ea typeface="Tahoma" panose="020B0604030504040204" pitchFamily="34" charset="0"/>
                <a:cs typeface="Tahoma" panose="020B0604030504040204" pitchFamily="34" charset="0"/>
              </a:rPr>
              <a:t> than quantitative indicators</a:t>
            </a:r>
          </a:p>
          <a:p>
            <a:pPr marL="456388" lvl="1" indent="0" eaLnBrk="1" fontAlgn="auto" hangingPunct="1">
              <a:spcAft>
                <a:spcPts val="0"/>
              </a:spcAft>
              <a:buFont typeface="Arial" panose="020B0604020202020204" pitchFamily="34" charset="0"/>
              <a:buNone/>
              <a:defRPr/>
            </a:pPr>
            <a:r>
              <a:rPr lang="en-US" dirty="0" smtClean="0">
                <a:ea typeface="Tahoma" panose="020B0604030504040204" pitchFamily="34" charset="0"/>
                <a:cs typeface="Tahoma" panose="020B0604030504040204" pitchFamily="34" charset="0"/>
              </a:rPr>
              <a:t>Example</a:t>
            </a:r>
          </a:p>
          <a:p>
            <a:pPr marL="1141632" lvl="2" indent="-226210" eaLnBrk="1" fontAlgn="auto" hangingPunct="1">
              <a:spcAft>
                <a:spcPts val="0"/>
              </a:spcAft>
              <a:defRPr/>
            </a:pPr>
            <a:r>
              <a:rPr lang="en-US" dirty="0" smtClean="0">
                <a:ea typeface="Tahoma" panose="020B0604030504040204" pitchFamily="34" charset="0"/>
                <a:cs typeface="Tahoma" panose="020B0604030504040204" pitchFamily="34" charset="0"/>
              </a:rPr>
              <a:t>Cleanliness </a:t>
            </a:r>
            <a:r>
              <a:rPr lang="en-US" dirty="0">
                <a:ea typeface="Tahoma" panose="020B0604030504040204" pitchFamily="34" charset="0"/>
                <a:cs typeface="Tahoma" panose="020B0604030504040204" pitchFamily="34" charset="0"/>
              </a:rPr>
              <a:t>of a hospital</a:t>
            </a:r>
          </a:p>
        </p:txBody>
      </p:sp>
      <p:sp>
        <p:nvSpPr>
          <p:cNvPr id="2" name="Slide Number Placeholder 1"/>
          <p:cNvSpPr>
            <a:spLocks noGrp="1"/>
          </p:cNvSpPr>
          <p:nvPr>
            <p:ph type="sldNum" sz="quarter" idx="12"/>
          </p:nvPr>
        </p:nvSpPr>
        <p:spPr/>
        <p:txBody>
          <a:bodyPr/>
          <a:lstStyle/>
          <a:p>
            <a:pPr>
              <a:defRPr/>
            </a:pPr>
            <a:fld id="{F67A1517-69AF-4D36-BEFF-6AEECBE3965D}" type="slidenum">
              <a:rPr lang="en-US"/>
              <a:pPr>
                <a:defRPr/>
              </a:pPr>
              <a:t>35</a:t>
            </a:fld>
            <a:endParaRPr lang="en-US"/>
          </a:p>
        </p:txBody>
      </p:sp>
      <p:sp>
        <p:nvSpPr>
          <p:cNvPr id="3" name="Date Placeholder 2"/>
          <p:cNvSpPr>
            <a:spLocks noGrp="1"/>
          </p:cNvSpPr>
          <p:nvPr>
            <p:ph type="dt" sz="half" idx="10"/>
          </p:nvPr>
        </p:nvSpPr>
        <p:spPr/>
        <p:txBody>
          <a:bodyPr/>
          <a:lstStyle/>
          <a:p>
            <a:fld id="{E5DA5437-8CCE-4DAB-87F5-C530680F668E}"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1430923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eaLnBrk="1" hangingPunct="1"/>
            <a:r>
              <a:rPr lang="en-US" altLang="en-US" sz="4000" b="1" dirty="0" smtClean="0">
                <a:solidFill>
                  <a:srgbClr val="215968"/>
                </a:solidFill>
                <a:latin typeface="Cambria" panose="02040503050406030204" pitchFamily="18" charset="0"/>
                <a:cs typeface="Tahoma" panose="020B0604030504040204" pitchFamily="34" charset="0"/>
              </a:rPr>
              <a:t>Types of indicators </a:t>
            </a:r>
            <a:r>
              <a:rPr lang="en-US" altLang="en-US" sz="4000" b="1" dirty="0" err="1" smtClean="0">
                <a:solidFill>
                  <a:srgbClr val="215968"/>
                </a:solidFill>
                <a:latin typeface="Cambria" panose="02040503050406030204" pitchFamily="18" charset="0"/>
                <a:cs typeface="Tahoma" panose="020B0604030504040204" pitchFamily="34" charset="0"/>
              </a:rPr>
              <a:t>con’t</a:t>
            </a:r>
            <a:r>
              <a:rPr lang="en-US" altLang="en-US" sz="4000" b="1" dirty="0" smtClean="0">
                <a:solidFill>
                  <a:srgbClr val="215968"/>
                </a:solidFill>
                <a:latin typeface="Cambria" panose="02040503050406030204" pitchFamily="18" charset="0"/>
                <a:cs typeface="Tahoma" panose="020B0604030504040204" pitchFamily="34" charset="0"/>
              </a:rPr>
              <a:t>…</a:t>
            </a:r>
            <a:endParaRPr lang="en-US" altLang="en-US" sz="4000" dirty="0" smtClean="0">
              <a:latin typeface="Cambria" panose="02040503050406030204" pitchFamily="18" charset="0"/>
            </a:endParaRPr>
          </a:p>
        </p:txBody>
      </p:sp>
      <p:sp>
        <p:nvSpPr>
          <p:cNvPr id="86019" name="Content Placeholder 2"/>
          <p:cNvSpPr>
            <a:spLocks noGrp="1"/>
          </p:cNvSpPr>
          <p:nvPr>
            <p:ph idx="1"/>
          </p:nvPr>
        </p:nvSpPr>
        <p:spPr>
          <a:xfrm>
            <a:off x="0" y="1447800"/>
            <a:ext cx="9144000" cy="4724400"/>
          </a:xfrm>
        </p:spPr>
        <p:txBody>
          <a:bodyPr>
            <a:normAutofit/>
          </a:bodyPr>
          <a:lstStyle/>
          <a:p>
            <a:pPr eaLnBrk="1" hangingPunct="1">
              <a:lnSpc>
                <a:spcPct val="150000"/>
              </a:lnSpc>
            </a:pPr>
            <a:r>
              <a:rPr lang="en-US" altLang="en-US" sz="2400" dirty="0" smtClean="0">
                <a:cs typeface="Tahoma" panose="020B0604030504040204" pitchFamily="34" charset="0"/>
              </a:rPr>
              <a:t>Based on the </a:t>
            </a:r>
            <a:r>
              <a:rPr lang="en-US" altLang="en-US" sz="2400" b="1" dirty="0" smtClean="0">
                <a:solidFill>
                  <a:srgbClr val="FF0000"/>
                </a:solidFill>
                <a:cs typeface="Tahoma" panose="020B0604030504040204" pitchFamily="34" charset="0"/>
              </a:rPr>
              <a:t>component of a program </a:t>
            </a:r>
            <a:r>
              <a:rPr lang="en-US" altLang="en-US" sz="2400" dirty="0" smtClean="0">
                <a:cs typeface="Tahoma" panose="020B0604030504040204" pitchFamily="34" charset="0"/>
              </a:rPr>
              <a:t>the indicator measures, indicators could be classified as:</a:t>
            </a:r>
          </a:p>
          <a:p>
            <a:pPr marL="912813" lvl="1" indent="-457200">
              <a:lnSpc>
                <a:spcPct val="150000"/>
              </a:lnSpc>
              <a:buAutoNum type="arabicPeriod"/>
            </a:pPr>
            <a:r>
              <a:rPr lang="en-US" altLang="en-US" sz="2400" dirty="0" smtClean="0">
                <a:solidFill>
                  <a:srgbClr val="0000FF"/>
                </a:solidFill>
                <a:cs typeface="Tahoma" panose="020B0604030504040204" pitchFamily="34" charset="0"/>
              </a:rPr>
              <a:t>Input indicators: </a:t>
            </a:r>
            <a:r>
              <a:rPr lang="en-US" sz="2400" i="1" dirty="0">
                <a:latin typeface="Times New Roman" pitchFamily="18" charset="0"/>
                <a:cs typeface="Times New Roman" pitchFamily="18" charset="0"/>
              </a:rPr>
              <a:t>Measures the actual use of </a:t>
            </a:r>
            <a:r>
              <a:rPr lang="en-US" sz="2400" i="1" dirty="0" smtClean="0">
                <a:latin typeface="Times New Roman" pitchFamily="18" charset="0"/>
                <a:cs typeface="Times New Roman" pitchFamily="18" charset="0"/>
              </a:rPr>
              <a:t>resources</a:t>
            </a:r>
            <a:endParaRPr lang="en-US" sz="2400" dirty="0">
              <a:cs typeface="Tahoma" panose="020B0604030504040204" pitchFamily="34" charset="0"/>
            </a:endParaRPr>
          </a:p>
          <a:p>
            <a:pPr marL="912813" lvl="1" indent="-457200">
              <a:lnSpc>
                <a:spcPct val="150000"/>
              </a:lnSpc>
              <a:buAutoNum type="arabicPeriod"/>
            </a:pPr>
            <a:r>
              <a:rPr lang="en-US" altLang="en-US" sz="2400" dirty="0" smtClean="0">
                <a:solidFill>
                  <a:srgbClr val="0000FF"/>
                </a:solidFill>
                <a:cs typeface="Tahoma" panose="020B0604030504040204" pitchFamily="34" charset="0"/>
              </a:rPr>
              <a:t>Process indicators: </a:t>
            </a:r>
            <a:r>
              <a:rPr lang="en-US" altLang="en-US" sz="2400" dirty="0" smtClean="0">
                <a:cs typeface="Tahoma" panose="020B0604030504040204" pitchFamily="34" charset="0"/>
              </a:rPr>
              <a:t>Measures the activities performed</a:t>
            </a:r>
            <a:endParaRPr lang="en-US" altLang="en-US" sz="2400" dirty="0">
              <a:cs typeface="Tahoma" panose="020B0604030504040204" pitchFamily="34" charset="0"/>
            </a:endParaRPr>
          </a:p>
          <a:p>
            <a:pPr marL="912813" lvl="1" indent="-457200">
              <a:lnSpc>
                <a:spcPct val="150000"/>
              </a:lnSpc>
              <a:buAutoNum type="arabicPeriod"/>
            </a:pPr>
            <a:r>
              <a:rPr lang="en-US" altLang="en-US" sz="2400" dirty="0" smtClean="0">
                <a:solidFill>
                  <a:srgbClr val="0000FF"/>
                </a:solidFill>
                <a:cs typeface="Tahoma" panose="020B0604030504040204" pitchFamily="34" charset="0"/>
              </a:rPr>
              <a:t>Output indicators: </a:t>
            </a:r>
            <a:r>
              <a:rPr lang="en-US" sz="2400" i="1" dirty="0">
                <a:latin typeface="Times New Roman" pitchFamily="18" charset="0"/>
                <a:cs typeface="Times New Roman" pitchFamily="18" charset="0"/>
              </a:rPr>
              <a:t>Measures what is accomplished with </a:t>
            </a:r>
            <a:r>
              <a:rPr lang="en-US" sz="2400" i="1" dirty="0" smtClean="0">
                <a:latin typeface="Times New Roman" pitchFamily="18" charset="0"/>
                <a:cs typeface="Times New Roman" pitchFamily="18" charset="0"/>
              </a:rPr>
              <a:t>inputs</a:t>
            </a:r>
            <a:endParaRPr lang="en-US" sz="2400" dirty="0">
              <a:cs typeface="Tahoma" panose="020B0604030504040204" pitchFamily="34" charset="0"/>
            </a:endParaRPr>
          </a:p>
          <a:p>
            <a:pPr marL="912813" lvl="1" indent="-457200">
              <a:lnSpc>
                <a:spcPct val="150000"/>
              </a:lnSpc>
              <a:buAutoNum type="arabicPeriod"/>
            </a:pPr>
            <a:r>
              <a:rPr lang="en-US" altLang="en-US" sz="2400" dirty="0" smtClean="0">
                <a:solidFill>
                  <a:srgbClr val="0000FF"/>
                </a:solidFill>
                <a:cs typeface="Tahoma" panose="020B0604030504040204" pitchFamily="34" charset="0"/>
              </a:rPr>
              <a:t>Outcome indicators: </a:t>
            </a:r>
            <a:r>
              <a:rPr lang="en-US" sz="2400" i="1" dirty="0">
                <a:latin typeface="Times New Roman" pitchFamily="18" charset="0"/>
                <a:cs typeface="Times New Roman" pitchFamily="18" charset="0"/>
              </a:rPr>
              <a:t>Measures the direct and immediate </a:t>
            </a:r>
            <a:r>
              <a:rPr lang="en-US" sz="2400" i="1" dirty="0" smtClean="0">
                <a:latin typeface="Times New Roman" pitchFamily="18" charset="0"/>
                <a:cs typeface="Times New Roman" pitchFamily="18" charset="0"/>
              </a:rPr>
              <a:t>impact</a:t>
            </a:r>
          </a:p>
          <a:p>
            <a:pPr marL="912813" lvl="1" indent="-457200">
              <a:lnSpc>
                <a:spcPct val="150000"/>
              </a:lnSpc>
              <a:buAutoNum type="arabicPeriod"/>
            </a:pPr>
            <a:r>
              <a:rPr lang="en-US" altLang="en-US" sz="2400" dirty="0" smtClean="0">
                <a:solidFill>
                  <a:srgbClr val="0000FF"/>
                </a:solidFill>
                <a:cs typeface="Tahoma" panose="020B0604030504040204" pitchFamily="34" charset="0"/>
              </a:rPr>
              <a:t>Impact indicators: </a:t>
            </a:r>
            <a:r>
              <a:rPr lang="en-US" sz="2400" i="1" dirty="0">
                <a:latin typeface="Times New Roman" pitchFamily="18" charset="0"/>
                <a:cs typeface="Times New Roman" pitchFamily="18" charset="0"/>
              </a:rPr>
              <a:t>Measures the indirect and longer-term impact </a:t>
            </a:r>
            <a:endParaRPr lang="en-US" sz="2400" i="1" dirty="0">
              <a:latin typeface="Times New Roman" pitchFamily="18" charset="0"/>
            </a:endParaRPr>
          </a:p>
          <a:p>
            <a:pPr marL="455613" lvl="1" indent="0" eaLnBrk="1" hangingPunct="1">
              <a:lnSpc>
                <a:spcPct val="150000"/>
              </a:lnSpc>
              <a:buNone/>
            </a:pPr>
            <a:endParaRPr lang="en-US" altLang="en-US" sz="2400" dirty="0" smtClean="0">
              <a:cs typeface="Tahoma" panose="020B0604030504040204" pitchFamily="34" charset="0"/>
            </a:endParaRPr>
          </a:p>
        </p:txBody>
      </p:sp>
      <p:sp>
        <p:nvSpPr>
          <p:cNvPr id="2" name="Slide Number Placeholder 1"/>
          <p:cNvSpPr>
            <a:spLocks noGrp="1"/>
          </p:cNvSpPr>
          <p:nvPr>
            <p:ph type="sldNum" sz="quarter" idx="12"/>
          </p:nvPr>
        </p:nvSpPr>
        <p:spPr/>
        <p:txBody>
          <a:bodyPr/>
          <a:lstStyle/>
          <a:p>
            <a:pPr>
              <a:defRPr/>
            </a:pPr>
            <a:fld id="{D5BB678F-B925-4020-BE26-F8D7B7EFE32A}" type="slidenum">
              <a:rPr lang="en-US"/>
              <a:pPr>
                <a:defRPr/>
              </a:pPr>
              <a:t>36</a:t>
            </a:fld>
            <a:endParaRPr lang="en-US"/>
          </a:p>
        </p:txBody>
      </p:sp>
      <p:sp>
        <p:nvSpPr>
          <p:cNvPr id="3" name="Date Placeholder 2"/>
          <p:cNvSpPr>
            <a:spLocks noGrp="1"/>
          </p:cNvSpPr>
          <p:nvPr>
            <p:ph type="dt" sz="half" idx="10"/>
          </p:nvPr>
        </p:nvSpPr>
        <p:spPr/>
        <p:txBody>
          <a:bodyPr/>
          <a:lstStyle/>
          <a:p>
            <a:fld id="{BFD0CB0C-5373-4A99-A0DE-824477DB5275}"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4171914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Line 2"/>
          <p:cNvSpPr>
            <a:spLocks noChangeShapeType="1"/>
          </p:cNvSpPr>
          <p:nvPr/>
        </p:nvSpPr>
        <p:spPr bwMode="auto">
          <a:xfrm>
            <a:off x="1825625" y="2438400"/>
            <a:ext cx="1952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067" name="Line 3"/>
          <p:cNvSpPr>
            <a:spLocks noChangeShapeType="1"/>
          </p:cNvSpPr>
          <p:nvPr/>
        </p:nvSpPr>
        <p:spPr bwMode="auto">
          <a:xfrm>
            <a:off x="3719513" y="2428875"/>
            <a:ext cx="228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068" name="Line 4"/>
          <p:cNvSpPr>
            <a:spLocks noChangeShapeType="1"/>
          </p:cNvSpPr>
          <p:nvPr/>
        </p:nvSpPr>
        <p:spPr bwMode="auto">
          <a:xfrm>
            <a:off x="5340350" y="2438400"/>
            <a:ext cx="228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069" name="Line 5"/>
          <p:cNvSpPr>
            <a:spLocks noChangeShapeType="1"/>
          </p:cNvSpPr>
          <p:nvPr/>
        </p:nvSpPr>
        <p:spPr bwMode="auto">
          <a:xfrm>
            <a:off x="7294563" y="2438400"/>
            <a:ext cx="228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4" name="Text Box 6"/>
          <p:cNvSpPr txBox="1">
            <a:spLocks noChangeArrowheads="1"/>
          </p:cNvSpPr>
          <p:nvPr/>
        </p:nvSpPr>
        <p:spPr bwMode="auto">
          <a:xfrm>
            <a:off x="152400" y="1490663"/>
            <a:ext cx="1673225" cy="1738312"/>
          </a:xfrm>
          <a:prstGeom prst="rect">
            <a:avLst/>
          </a:prstGeom>
          <a:solidFill>
            <a:schemeClr val="accent1">
              <a:lumMod val="20000"/>
              <a:lumOff val="80000"/>
            </a:schemeClr>
          </a:solidFill>
          <a:ln w="9525">
            <a:solidFill>
              <a:srgbClr val="00B0F0"/>
            </a:solidFill>
            <a:miter lim="800000"/>
            <a:headEnd/>
            <a:tailEnd/>
          </a:ln>
        </p:spPr>
        <p:txBody>
          <a:bodyPr lIns="91436" tIns="45718" rIns="91436" bIns="45718">
            <a:spAutoFit/>
          </a:bodyPr>
          <a:lstStyle>
            <a:lvl1pPr>
              <a:spcBef>
                <a:spcPct val="20000"/>
              </a:spcBef>
              <a:spcAft>
                <a:spcPct val="20000"/>
              </a:spcAft>
              <a:buClr>
                <a:schemeClr val="hlink"/>
              </a:buClr>
              <a:buFont typeface="Wingdings" panose="05000000000000000000" pitchFamily="2" charset="2"/>
              <a:buChar char="§"/>
              <a:defRPr sz="26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spcAft>
                <a:spcPct val="20000"/>
              </a:spcAft>
              <a:buClr>
                <a:schemeClr val="hlink"/>
              </a:buClr>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9pPr>
          </a:lstStyle>
          <a:p>
            <a:pPr eaLnBrk="1" fontAlgn="auto" hangingPunct="1">
              <a:spcBef>
                <a:spcPct val="50000"/>
              </a:spcBef>
              <a:spcAft>
                <a:spcPct val="0"/>
              </a:spcAft>
              <a:buClrTx/>
              <a:buFontTx/>
              <a:buNone/>
              <a:defRPr/>
            </a:pPr>
            <a:r>
              <a:rPr lang="en-US" sz="2000" b="1" dirty="0">
                <a:latin typeface="Times New Roman" panose="02020603050405020304" pitchFamily="18" charset="0"/>
                <a:cs typeface="Angsana New" panose="02020603050405020304" pitchFamily="18" charset="-34"/>
              </a:rPr>
              <a:t>INPUT</a:t>
            </a:r>
          </a:p>
          <a:p>
            <a:pPr eaLnBrk="1" fontAlgn="auto" hangingPunct="1">
              <a:spcBef>
                <a:spcPct val="50000"/>
              </a:spcBef>
              <a:spcAft>
                <a:spcPct val="0"/>
              </a:spcAft>
              <a:buClrTx/>
              <a:buFontTx/>
              <a:buChar char="•"/>
              <a:defRPr/>
            </a:pPr>
            <a:r>
              <a:rPr lang="en-US" sz="1600" dirty="0">
                <a:latin typeface="Times New Roman" panose="02020603050405020304" pitchFamily="18" charset="0"/>
                <a:cs typeface="Angsana New" panose="02020603050405020304" pitchFamily="18" charset="-34"/>
              </a:rPr>
              <a:t> </a:t>
            </a:r>
            <a:r>
              <a:rPr lang="en-US" sz="1800" dirty="0">
                <a:latin typeface="Times New Roman" panose="02020603050405020304" pitchFamily="18" charset="0"/>
                <a:cs typeface="Angsana New" panose="02020603050405020304" pitchFamily="18" charset="-34"/>
              </a:rPr>
              <a:t>Human and financial resources</a:t>
            </a:r>
          </a:p>
          <a:p>
            <a:pPr eaLnBrk="1" fontAlgn="auto" hangingPunct="1">
              <a:spcBef>
                <a:spcPct val="50000"/>
              </a:spcBef>
              <a:spcAft>
                <a:spcPct val="0"/>
              </a:spcAft>
              <a:buClrTx/>
              <a:buFont typeface="Wingdings" panose="05000000000000000000" pitchFamily="2" charset="2"/>
              <a:buNone/>
              <a:defRPr/>
            </a:pPr>
            <a:endParaRPr lang="en-US" sz="1600" dirty="0">
              <a:latin typeface="Times New Roman" panose="02020603050405020304" pitchFamily="18" charset="0"/>
              <a:cs typeface="Angsana New" panose="02020603050405020304" pitchFamily="18" charset="-34"/>
            </a:endParaRPr>
          </a:p>
        </p:txBody>
      </p:sp>
      <p:sp>
        <p:nvSpPr>
          <p:cNvPr id="88071" name="Text Box 7"/>
          <p:cNvSpPr txBox="1">
            <a:spLocks noChangeArrowheads="1"/>
          </p:cNvSpPr>
          <p:nvPr/>
        </p:nvSpPr>
        <p:spPr bwMode="auto">
          <a:xfrm>
            <a:off x="2008188" y="1490663"/>
            <a:ext cx="1711325" cy="1924050"/>
          </a:xfrm>
          <a:prstGeom prst="rect">
            <a:avLst/>
          </a:prstGeom>
          <a:solidFill>
            <a:srgbClr val="92D050"/>
          </a:solidFill>
          <a:ln w="9525">
            <a:solidFill>
              <a:schemeClr val="tx1"/>
            </a:solidFill>
            <a:miter lim="800000"/>
            <a:headEnd/>
            <a:tailEnd/>
          </a:ln>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PROCESS</a:t>
            </a:r>
          </a:p>
          <a:p>
            <a:pPr eaLnBrk="1" hangingPunct="1">
              <a:spcBef>
                <a:spcPct val="50000"/>
              </a:spcBef>
              <a:buFontTx/>
              <a:buChar char="•"/>
            </a:pPr>
            <a:r>
              <a:rPr lang="en-US" altLang="en-US" sz="1600">
                <a:latin typeface="Times New Roman" panose="02020603050405020304" pitchFamily="18" charset="0"/>
                <a:ea typeface="ＭＳ Ｐゴシック" panose="020B0600070205080204" pitchFamily="34" charset="-128"/>
                <a:cs typeface="Angsana New" panose="02020603050405020304" pitchFamily="18" charset="-34"/>
              </a:rPr>
              <a:t> </a:t>
            </a:r>
            <a:r>
              <a:rPr lang="en-US" altLang="en-US" sz="1800">
                <a:latin typeface="Times New Roman" panose="02020603050405020304" pitchFamily="18" charset="0"/>
                <a:ea typeface="ＭＳ Ｐゴシック" panose="020B0600070205080204" pitchFamily="34" charset="-128"/>
                <a:cs typeface="Angsana New" panose="02020603050405020304" pitchFamily="18" charset="-34"/>
              </a:rPr>
              <a:t>Conduct one PMTCT training workshop in each district </a:t>
            </a:r>
            <a:br>
              <a:rPr lang="en-US" altLang="en-US" sz="1800">
                <a:latin typeface="Times New Roman" panose="02020603050405020304" pitchFamily="18" charset="0"/>
                <a:ea typeface="ＭＳ Ｐゴシック" panose="020B0600070205080204" pitchFamily="34" charset="-128"/>
                <a:cs typeface="Angsana New" panose="02020603050405020304" pitchFamily="18" charset="-34"/>
              </a:rPr>
            </a:br>
            <a:r>
              <a:rPr lang="en-US" altLang="en-US" sz="1800">
                <a:latin typeface="Times New Roman" panose="02020603050405020304" pitchFamily="18" charset="0"/>
                <a:ea typeface="ＭＳ Ｐゴシック" panose="020B0600070205080204" pitchFamily="34" charset="-128"/>
                <a:cs typeface="Angsana New" panose="02020603050405020304" pitchFamily="18" charset="-34"/>
              </a:rPr>
              <a:t>for providers</a:t>
            </a:r>
            <a:endParaRPr lang="en-US" altLang="en-US" sz="1600">
              <a:latin typeface="Times New Roman" panose="02020603050405020304" pitchFamily="18" charset="0"/>
              <a:ea typeface="ＭＳ Ｐゴシック" panose="020B0600070205080204" pitchFamily="34" charset="-128"/>
              <a:cs typeface="Angsana New" panose="02020603050405020304" pitchFamily="18" charset="-34"/>
            </a:endParaRPr>
          </a:p>
        </p:txBody>
      </p:sp>
      <p:sp>
        <p:nvSpPr>
          <p:cNvPr id="12296" name="Text Box 8"/>
          <p:cNvSpPr txBox="1">
            <a:spLocks noChangeArrowheads="1"/>
          </p:cNvSpPr>
          <p:nvPr/>
        </p:nvSpPr>
        <p:spPr bwMode="auto">
          <a:xfrm>
            <a:off x="3910013" y="1481138"/>
            <a:ext cx="1447800" cy="1924050"/>
          </a:xfrm>
          <a:prstGeom prst="rect">
            <a:avLst/>
          </a:prstGeom>
          <a:solidFill>
            <a:schemeClr val="accent5">
              <a:lumMod val="60000"/>
              <a:lumOff val="40000"/>
            </a:schemeClr>
          </a:solidFill>
          <a:ln w="9525">
            <a:solidFill>
              <a:schemeClr val="tx1"/>
            </a:solidFill>
            <a:miter lim="800000"/>
            <a:headEnd/>
            <a:tailEnd/>
          </a:ln>
        </p:spPr>
        <p:txBody>
          <a:bodyPr lIns="91436" tIns="45718" rIns="91436" bIns="45718">
            <a:spAutoFit/>
          </a:bodyPr>
          <a:lstStyle>
            <a:lvl1pPr>
              <a:spcBef>
                <a:spcPct val="20000"/>
              </a:spcBef>
              <a:spcAft>
                <a:spcPct val="20000"/>
              </a:spcAft>
              <a:buClr>
                <a:schemeClr val="hlink"/>
              </a:buClr>
              <a:buFont typeface="Wingdings" panose="05000000000000000000" pitchFamily="2" charset="2"/>
              <a:buChar char="§"/>
              <a:defRPr sz="26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spcAft>
                <a:spcPct val="20000"/>
              </a:spcAft>
              <a:buClr>
                <a:schemeClr val="hlink"/>
              </a:buClr>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9pPr>
          </a:lstStyle>
          <a:p>
            <a:pPr eaLnBrk="1" fontAlgn="auto" hangingPunct="1">
              <a:spcBef>
                <a:spcPct val="50000"/>
              </a:spcBef>
              <a:spcAft>
                <a:spcPct val="0"/>
              </a:spcAft>
              <a:buClrTx/>
              <a:buFontTx/>
              <a:buNone/>
              <a:defRPr/>
            </a:pPr>
            <a:r>
              <a:rPr lang="en-US" sz="2000" b="1" dirty="0">
                <a:latin typeface="Times New Roman" panose="02020603050405020304" pitchFamily="18" charset="0"/>
                <a:cs typeface="Angsana New" panose="02020603050405020304" pitchFamily="18" charset="-34"/>
              </a:rPr>
              <a:t>OUTPUT</a:t>
            </a:r>
            <a:endParaRPr lang="en-US" sz="1600" b="1" dirty="0">
              <a:latin typeface="Times New Roman" panose="02020603050405020304" pitchFamily="18" charset="0"/>
              <a:cs typeface="Angsana New" panose="02020603050405020304" pitchFamily="18" charset="-34"/>
            </a:endParaRPr>
          </a:p>
          <a:p>
            <a:pPr eaLnBrk="1" fontAlgn="auto" hangingPunct="1">
              <a:spcBef>
                <a:spcPct val="50000"/>
              </a:spcBef>
              <a:spcAft>
                <a:spcPct val="0"/>
              </a:spcAft>
              <a:buClrTx/>
              <a:buFontTx/>
              <a:buChar char="•"/>
              <a:defRPr/>
            </a:pPr>
            <a:r>
              <a:rPr lang="en-US" sz="1600" dirty="0">
                <a:latin typeface="Times New Roman" panose="02020603050405020304" pitchFamily="18" charset="0"/>
                <a:cs typeface="Angsana New" panose="02020603050405020304" pitchFamily="18" charset="-34"/>
              </a:rPr>
              <a:t> </a:t>
            </a:r>
            <a:r>
              <a:rPr lang="en-US" sz="1800" dirty="0">
                <a:latin typeface="Times New Roman" panose="02020603050405020304" pitchFamily="18" charset="0"/>
                <a:cs typeface="Angsana New" panose="02020603050405020304" pitchFamily="18" charset="-34"/>
              </a:rPr>
              <a:t>Providers trained in </a:t>
            </a:r>
            <a:r>
              <a:rPr lang="en-US" sz="1800" dirty="0" smtClean="0">
                <a:latin typeface="Times New Roman" panose="02020603050405020304" pitchFamily="18" charset="0"/>
                <a:cs typeface="Angsana New" panose="02020603050405020304" pitchFamily="18" charset="-34"/>
              </a:rPr>
              <a:t>PMTCT </a:t>
            </a:r>
            <a:r>
              <a:rPr lang="en-US" sz="1800" dirty="0">
                <a:latin typeface="Times New Roman" panose="02020603050405020304" pitchFamily="18" charset="0"/>
                <a:cs typeface="Angsana New" panose="02020603050405020304" pitchFamily="18" charset="-34"/>
              </a:rPr>
              <a:t>service provision</a:t>
            </a:r>
            <a:endParaRPr lang="en-US" sz="2000" dirty="0">
              <a:latin typeface="Times New Roman" panose="02020603050405020304" pitchFamily="18" charset="0"/>
              <a:cs typeface="Angsana New" panose="02020603050405020304" pitchFamily="18" charset="-34"/>
            </a:endParaRPr>
          </a:p>
        </p:txBody>
      </p:sp>
      <p:sp>
        <p:nvSpPr>
          <p:cNvPr id="88073" name="Text Box 9"/>
          <p:cNvSpPr txBox="1">
            <a:spLocks noChangeArrowheads="1"/>
          </p:cNvSpPr>
          <p:nvPr/>
        </p:nvSpPr>
        <p:spPr bwMode="auto">
          <a:xfrm>
            <a:off x="5532438" y="1490663"/>
            <a:ext cx="1751012" cy="1092200"/>
          </a:xfrm>
          <a:prstGeom prst="rect">
            <a:avLst/>
          </a:prstGeom>
          <a:solidFill>
            <a:srgbClr val="00B0F0"/>
          </a:solidFill>
          <a:ln w="9525">
            <a:solidFill>
              <a:schemeClr val="tx1"/>
            </a:solidFill>
            <a:miter lim="800000"/>
            <a:headEnd/>
            <a:tailEnd/>
          </a:ln>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OUTCOME</a:t>
            </a:r>
          </a:p>
          <a:p>
            <a:pPr eaLnBrk="1" hangingPunct="1">
              <a:spcBef>
                <a:spcPct val="50000"/>
              </a:spcBef>
              <a:buFontTx/>
              <a:buChar char="•"/>
            </a:pPr>
            <a:r>
              <a:rPr lang="en-US" altLang="en-US" sz="1800">
                <a:latin typeface="Times New Roman" panose="02020603050405020304" pitchFamily="18" charset="0"/>
                <a:ea typeface="ＭＳ Ｐゴシック" panose="020B0600070205080204" pitchFamily="34" charset="-128"/>
                <a:cs typeface="Angsana New" panose="02020603050405020304" pitchFamily="18" charset="-34"/>
              </a:rPr>
              <a:t>Increased use of PMTCT services </a:t>
            </a:r>
          </a:p>
        </p:txBody>
      </p:sp>
      <p:sp>
        <p:nvSpPr>
          <p:cNvPr id="12298" name="Text Box 10"/>
          <p:cNvSpPr txBox="1">
            <a:spLocks noChangeArrowheads="1"/>
          </p:cNvSpPr>
          <p:nvPr/>
        </p:nvSpPr>
        <p:spPr bwMode="auto">
          <a:xfrm>
            <a:off x="7523163" y="1481138"/>
            <a:ext cx="1468437" cy="1646237"/>
          </a:xfrm>
          <a:prstGeom prst="rect">
            <a:avLst/>
          </a:prstGeom>
          <a:solidFill>
            <a:schemeClr val="accent6">
              <a:lumMod val="75000"/>
            </a:schemeClr>
          </a:solidFill>
          <a:ln w="9525">
            <a:solidFill>
              <a:schemeClr val="tx1"/>
            </a:solidFill>
            <a:miter lim="800000"/>
            <a:headEnd/>
            <a:tailEnd/>
          </a:ln>
        </p:spPr>
        <p:txBody>
          <a:bodyPr lIns="91436" tIns="45718" rIns="91436" bIns="45718">
            <a:spAutoFit/>
          </a:bodyPr>
          <a:lstStyle>
            <a:lvl1pPr>
              <a:spcBef>
                <a:spcPct val="20000"/>
              </a:spcBef>
              <a:spcAft>
                <a:spcPct val="20000"/>
              </a:spcAft>
              <a:buClr>
                <a:schemeClr val="hlink"/>
              </a:buClr>
              <a:buFont typeface="Wingdings" panose="05000000000000000000" pitchFamily="2" charset="2"/>
              <a:buChar char="§"/>
              <a:defRPr sz="26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spcAft>
                <a:spcPct val="20000"/>
              </a:spcAft>
              <a:buClr>
                <a:schemeClr val="hlink"/>
              </a:buClr>
              <a:buFont typeface="Wingdings" panose="05000000000000000000" pitchFamily="2" charset="2"/>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20000"/>
              </a:spcAft>
              <a:buClr>
                <a:schemeClr val="hlink"/>
              </a:buClr>
              <a:buFont typeface="Wingdings" panose="05000000000000000000" pitchFamily="2" charset="2"/>
              <a:buChar char="§"/>
              <a:defRPr sz="2200">
                <a:solidFill>
                  <a:schemeClr val="tx1"/>
                </a:solidFill>
                <a:latin typeface="Arial" panose="020B0604020202020204" pitchFamily="34" charset="0"/>
                <a:ea typeface="ＭＳ Ｐゴシック" panose="020B0600070205080204" pitchFamily="34" charset="-128"/>
              </a:defRPr>
            </a:lvl9pPr>
          </a:lstStyle>
          <a:p>
            <a:pPr eaLnBrk="1" fontAlgn="auto" hangingPunct="1">
              <a:spcBef>
                <a:spcPct val="50000"/>
              </a:spcBef>
              <a:spcAft>
                <a:spcPct val="0"/>
              </a:spcAft>
              <a:buClrTx/>
              <a:buFontTx/>
              <a:buNone/>
              <a:defRPr/>
            </a:pPr>
            <a:r>
              <a:rPr lang="en-US" sz="2000" b="1" dirty="0">
                <a:latin typeface="Times New Roman" panose="02020603050405020304" pitchFamily="18" charset="0"/>
                <a:cs typeface="Angsana New" panose="02020603050405020304" pitchFamily="18" charset="-34"/>
              </a:rPr>
              <a:t>IMPACT</a:t>
            </a:r>
          </a:p>
          <a:p>
            <a:pPr eaLnBrk="1" fontAlgn="auto" hangingPunct="1">
              <a:spcBef>
                <a:spcPct val="50000"/>
              </a:spcBef>
              <a:spcAft>
                <a:spcPct val="0"/>
              </a:spcAft>
              <a:buClrTx/>
              <a:buFontTx/>
              <a:buChar char="•"/>
              <a:defRPr/>
            </a:pPr>
            <a:r>
              <a:rPr lang="en-US" sz="1600" dirty="0">
                <a:latin typeface="Times New Roman" panose="02020603050405020304" pitchFamily="18" charset="0"/>
                <a:cs typeface="Angsana New" panose="02020603050405020304" pitchFamily="18" charset="-34"/>
              </a:rPr>
              <a:t> </a:t>
            </a:r>
            <a:r>
              <a:rPr lang="en-US" sz="1800" dirty="0">
                <a:latin typeface="Times New Roman" panose="02020603050405020304" pitchFamily="18" charset="0"/>
                <a:cs typeface="Angsana New" panose="02020603050405020304" pitchFamily="18" charset="-34"/>
              </a:rPr>
              <a:t>Reduced perinatal transmission of HIV </a:t>
            </a:r>
          </a:p>
        </p:txBody>
      </p:sp>
      <p:sp>
        <p:nvSpPr>
          <p:cNvPr id="12301" name="Text Box 13"/>
          <p:cNvSpPr txBox="1">
            <a:spLocks noChangeArrowheads="1"/>
          </p:cNvSpPr>
          <p:nvPr/>
        </p:nvSpPr>
        <p:spPr bwMode="auto">
          <a:xfrm>
            <a:off x="404813" y="3903663"/>
            <a:ext cx="39703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Indicator:</a:t>
            </a:r>
            <a:r>
              <a:rPr lang="en-US" altLang="en-US" sz="2000">
                <a:latin typeface="Times New Roman" panose="02020603050405020304" pitchFamily="18" charset="0"/>
                <a:ea typeface="ＭＳ Ｐゴシック" panose="020B0600070205080204" pitchFamily="34" charset="-128"/>
                <a:cs typeface="Angsana New" panose="02020603050405020304" pitchFamily="18" charset="-34"/>
              </a:rPr>
              <a:t> # of providers who have completed clinical training</a:t>
            </a:r>
          </a:p>
        </p:txBody>
      </p:sp>
      <p:sp>
        <p:nvSpPr>
          <p:cNvPr id="12302" name="Text Box 14"/>
          <p:cNvSpPr txBox="1">
            <a:spLocks noChangeArrowheads="1"/>
          </p:cNvSpPr>
          <p:nvPr/>
        </p:nvSpPr>
        <p:spPr bwMode="auto">
          <a:xfrm>
            <a:off x="679450" y="4794250"/>
            <a:ext cx="467042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Indicator:</a:t>
            </a:r>
            <a:r>
              <a:rPr lang="en-US" altLang="en-US" sz="2000">
                <a:latin typeface="Times New Roman" panose="02020603050405020304" pitchFamily="18" charset="0"/>
                <a:ea typeface="ＭＳ Ｐゴシック" panose="020B0600070205080204" pitchFamily="34" charset="-128"/>
                <a:cs typeface="Angsana New" panose="02020603050405020304" pitchFamily="18" charset="-34"/>
              </a:rPr>
              <a:t> % of pregnant women who are HIV tested</a:t>
            </a:r>
          </a:p>
        </p:txBody>
      </p:sp>
      <p:sp>
        <p:nvSpPr>
          <p:cNvPr id="12303" name="Text Box 15"/>
          <p:cNvSpPr txBox="1">
            <a:spLocks noChangeArrowheads="1"/>
          </p:cNvSpPr>
          <p:nvPr/>
        </p:nvSpPr>
        <p:spPr bwMode="auto">
          <a:xfrm>
            <a:off x="5568950" y="4411663"/>
            <a:ext cx="31305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Indicator:</a:t>
            </a:r>
            <a:r>
              <a:rPr lang="en-US" altLang="en-US" sz="2000">
                <a:latin typeface="Times New Roman" panose="02020603050405020304" pitchFamily="18" charset="0"/>
                <a:ea typeface="ＭＳ Ｐゴシック" panose="020B0600070205080204" pitchFamily="34" charset="-128"/>
                <a:cs typeface="Angsana New" panose="02020603050405020304" pitchFamily="18" charset="-34"/>
              </a:rPr>
              <a:t> percent of  HIV+ women receiving a complete course of ARV prophylaxis</a:t>
            </a:r>
          </a:p>
        </p:txBody>
      </p:sp>
      <p:sp>
        <p:nvSpPr>
          <p:cNvPr id="88080" name="Line 16"/>
          <p:cNvSpPr>
            <a:spLocks noChangeShapeType="1"/>
          </p:cNvSpPr>
          <p:nvPr/>
        </p:nvSpPr>
        <p:spPr bwMode="auto">
          <a:xfrm flipV="1">
            <a:off x="3698875" y="3486150"/>
            <a:ext cx="434975" cy="449263"/>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081" name="Line 17"/>
          <p:cNvSpPr>
            <a:spLocks noChangeShapeType="1"/>
          </p:cNvSpPr>
          <p:nvPr/>
        </p:nvSpPr>
        <p:spPr bwMode="auto">
          <a:xfrm flipV="1">
            <a:off x="5697538" y="2659063"/>
            <a:ext cx="187325" cy="1063625"/>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082" name="Line 18"/>
          <p:cNvSpPr>
            <a:spLocks noChangeShapeType="1"/>
          </p:cNvSpPr>
          <p:nvPr/>
        </p:nvSpPr>
        <p:spPr bwMode="auto">
          <a:xfrm rot="2880767">
            <a:off x="5107782" y="3553618"/>
            <a:ext cx="57150" cy="1509713"/>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8083" name="Line 19"/>
          <p:cNvSpPr>
            <a:spLocks noChangeShapeType="1"/>
          </p:cNvSpPr>
          <p:nvPr/>
        </p:nvSpPr>
        <p:spPr bwMode="auto">
          <a:xfrm flipV="1">
            <a:off x="6307138" y="2644775"/>
            <a:ext cx="46037" cy="1752600"/>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8" name="Text Box 21"/>
          <p:cNvSpPr txBox="1">
            <a:spLocks noChangeArrowheads="1"/>
          </p:cNvSpPr>
          <p:nvPr/>
        </p:nvSpPr>
        <p:spPr bwMode="auto">
          <a:xfrm>
            <a:off x="6616700" y="3395663"/>
            <a:ext cx="25971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2000" b="1">
                <a:latin typeface="Times New Roman" panose="02020603050405020304" pitchFamily="18" charset="0"/>
                <a:ea typeface="ＭＳ Ｐゴシック" panose="020B0600070205080204" pitchFamily="34" charset="-128"/>
                <a:cs typeface="Angsana New" panose="02020603050405020304" pitchFamily="18" charset="-34"/>
              </a:rPr>
              <a:t>Indicator:</a:t>
            </a:r>
            <a:r>
              <a:rPr lang="en-US" altLang="en-US" sz="2000">
                <a:latin typeface="Times New Roman" panose="02020603050405020304" pitchFamily="18" charset="0"/>
                <a:ea typeface="ＭＳ Ｐゴシック" panose="020B0600070205080204" pitchFamily="34" charset="-128"/>
                <a:cs typeface="Angsana New" panose="02020603050405020304" pitchFamily="18" charset="-34"/>
              </a:rPr>
              <a:t> percent of  infants HIV- born to HIV+ women </a:t>
            </a:r>
          </a:p>
        </p:txBody>
      </p:sp>
      <p:sp>
        <p:nvSpPr>
          <p:cNvPr id="88085" name="Line 22"/>
          <p:cNvSpPr>
            <a:spLocks noChangeShapeType="1"/>
          </p:cNvSpPr>
          <p:nvPr/>
        </p:nvSpPr>
        <p:spPr bwMode="auto">
          <a:xfrm flipV="1">
            <a:off x="8180388" y="3003550"/>
            <a:ext cx="0" cy="482600"/>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 name="Slide Number Placeholder 2"/>
          <p:cNvSpPr>
            <a:spLocks noGrp="1"/>
          </p:cNvSpPr>
          <p:nvPr>
            <p:ph type="sldNum" sz="quarter" idx="12"/>
          </p:nvPr>
        </p:nvSpPr>
        <p:spPr/>
        <p:txBody>
          <a:bodyPr/>
          <a:lstStyle/>
          <a:p>
            <a:pPr>
              <a:defRPr/>
            </a:pPr>
            <a:fld id="{97649FF3-C037-428D-8320-189051E802E1}" type="slidenum">
              <a:rPr lang="en-US"/>
              <a:pPr>
                <a:defRPr/>
              </a:pPr>
              <a:t>37</a:t>
            </a:fld>
            <a:endParaRPr lang="en-US"/>
          </a:p>
        </p:txBody>
      </p:sp>
      <p:sp>
        <p:nvSpPr>
          <p:cNvPr id="2" name="Date Placeholder 1"/>
          <p:cNvSpPr>
            <a:spLocks noGrp="1"/>
          </p:cNvSpPr>
          <p:nvPr>
            <p:ph type="dt" sz="half" idx="10"/>
          </p:nvPr>
        </p:nvSpPr>
        <p:spPr/>
        <p:txBody>
          <a:bodyPr/>
          <a:lstStyle/>
          <a:p>
            <a:fld id="{D48F1DD6-3B3E-49DE-86F4-9541F3B64C52}"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40654277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301"/>
                                        </p:tgtEl>
                                        <p:attrNameLst>
                                          <p:attrName>style.visibility</p:attrName>
                                        </p:attrNameLst>
                                      </p:cBhvr>
                                      <p:to>
                                        <p:strVal val="visible"/>
                                      </p:to>
                                    </p:set>
                                    <p:animEffect transition="in" filter="wipe(up)">
                                      <p:cBhvr>
                                        <p:cTn id="7" dur="500"/>
                                        <p:tgtEl>
                                          <p:spTgt spid="123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302"/>
                                        </p:tgtEl>
                                        <p:attrNameLst>
                                          <p:attrName>style.visibility</p:attrName>
                                        </p:attrNameLst>
                                      </p:cBhvr>
                                      <p:to>
                                        <p:strVal val="visible"/>
                                      </p:to>
                                    </p:set>
                                    <p:animEffect transition="in" filter="wipe(down)">
                                      <p:cBhvr>
                                        <p:cTn id="12" dur="500"/>
                                        <p:tgtEl>
                                          <p:spTgt spid="1230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303"/>
                                        </p:tgtEl>
                                        <p:attrNameLst>
                                          <p:attrName>style.visibility</p:attrName>
                                        </p:attrNameLst>
                                      </p:cBhvr>
                                      <p:to>
                                        <p:strVal val="visible"/>
                                      </p:to>
                                    </p:set>
                                    <p:animEffect transition="in" filter="wipe(down)">
                                      <p:cBhvr>
                                        <p:cTn id="17" dur="500"/>
                                        <p:tgtEl>
                                          <p:spTgt spid="1230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308"/>
                                        </p:tgtEl>
                                        <p:attrNameLst>
                                          <p:attrName>style.visibility</p:attrName>
                                        </p:attrNameLst>
                                      </p:cBhvr>
                                      <p:to>
                                        <p:strVal val="visible"/>
                                      </p:to>
                                    </p:set>
                                    <p:animEffect transition="in" filter="wipe(down)">
                                      <p:cBhvr>
                                        <p:cTn id="22" dur="500"/>
                                        <p:tgtEl>
                                          <p:spTgt spid="12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p:bldP spid="12302" grpId="0"/>
      <p:bldP spid="12303" grpId="0"/>
      <p:bldP spid="1230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Characteristics of Good Indicators</a:t>
            </a:r>
            <a:endParaRPr lang="en-US" dirty="0"/>
          </a:p>
        </p:txBody>
      </p:sp>
      <p:sp>
        <p:nvSpPr>
          <p:cNvPr id="3" name="Content Placeholder 2"/>
          <p:cNvSpPr>
            <a:spLocks noGrp="1"/>
          </p:cNvSpPr>
          <p:nvPr>
            <p:ph idx="1"/>
          </p:nvPr>
        </p:nvSpPr>
        <p:spPr>
          <a:xfrm>
            <a:off x="304800" y="1066800"/>
            <a:ext cx="8610600" cy="5486400"/>
          </a:xfrm>
        </p:spPr>
        <p:txBody>
          <a:bodyPr>
            <a:normAutofit/>
          </a:bodyPr>
          <a:lstStyle/>
          <a:p>
            <a:r>
              <a:rPr lang="en-US" sz="3000" b="1" dirty="0" smtClean="0">
                <a:solidFill>
                  <a:srgbClr val="002060"/>
                </a:solidFill>
              </a:rPr>
              <a:t>Valid</a:t>
            </a:r>
            <a:r>
              <a:rPr lang="en-US" sz="3000" b="1" dirty="0" smtClean="0"/>
              <a:t>: </a:t>
            </a:r>
            <a:r>
              <a:rPr lang="en-US" sz="2800" dirty="0" smtClean="0"/>
              <a:t>accurate measure of a behavior, practice or task</a:t>
            </a:r>
          </a:p>
          <a:p>
            <a:r>
              <a:rPr lang="en-US" sz="3000" b="1" dirty="0" smtClean="0">
                <a:solidFill>
                  <a:srgbClr val="002060"/>
                </a:solidFill>
              </a:rPr>
              <a:t>Reliable</a:t>
            </a:r>
            <a:r>
              <a:rPr lang="en-US" sz="3000" b="1" dirty="0" smtClean="0"/>
              <a:t>: </a:t>
            </a:r>
            <a:r>
              <a:rPr lang="en-US" sz="3000" dirty="0" smtClean="0"/>
              <a:t>consistently measurable in the same way by different observers</a:t>
            </a:r>
          </a:p>
          <a:p>
            <a:r>
              <a:rPr lang="en-US" sz="3000" b="1" dirty="0" smtClean="0">
                <a:solidFill>
                  <a:srgbClr val="002060"/>
                </a:solidFill>
              </a:rPr>
              <a:t>Precise</a:t>
            </a:r>
            <a:r>
              <a:rPr lang="en-US" sz="3000" b="1" dirty="0" smtClean="0"/>
              <a:t>: </a:t>
            </a:r>
            <a:r>
              <a:rPr lang="en-US" sz="3000" dirty="0" smtClean="0"/>
              <a:t>operationally defined in clear terms</a:t>
            </a:r>
          </a:p>
          <a:p>
            <a:r>
              <a:rPr lang="en-US" sz="3000" b="1" dirty="0" smtClean="0">
                <a:solidFill>
                  <a:srgbClr val="002060"/>
                </a:solidFill>
              </a:rPr>
              <a:t>Measurable</a:t>
            </a:r>
            <a:r>
              <a:rPr lang="en-US" sz="3000" b="1" dirty="0" smtClean="0"/>
              <a:t>: </a:t>
            </a:r>
            <a:r>
              <a:rPr lang="en-US" sz="3000" dirty="0" smtClean="0"/>
              <a:t>quantifiable using available tools and methods</a:t>
            </a:r>
          </a:p>
          <a:p>
            <a:r>
              <a:rPr lang="en-US" sz="3000" b="1" dirty="0" smtClean="0">
                <a:solidFill>
                  <a:srgbClr val="002060"/>
                </a:solidFill>
              </a:rPr>
              <a:t>Timely</a:t>
            </a:r>
            <a:r>
              <a:rPr lang="en-US" sz="3000" b="1" dirty="0" smtClean="0"/>
              <a:t>: </a:t>
            </a:r>
            <a:r>
              <a:rPr lang="en-US" sz="3000" dirty="0" smtClean="0"/>
              <a:t>provides a measurement at time intervals in terms of program goals and activities</a:t>
            </a:r>
          </a:p>
        </p:txBody>
      </p:sp>
      <p:sp>
        <p:nvSpPr>
          <p:cNvPr id="4" name="Slide Number Placeholder 3"/>
          <p:cNvSpPr>
            <a:spLocks noGrp="1"/>
          </p:cNvSpPr>
          <p:nvPr>
            <p:ph type="sldNum" sz="quarter" idx="12"/>
          </p:nvPr>
        </p:nvSpPr>
        <p:spPr/>
        <p:txBody>
          <a:bodyPr/>
          <a:lstStyle/>
          <a:p>
            <a:fld id="{8C5B67F0-A7B7-4A5A-8B43-AD8A69302AE4}" type="slidenum">
              <a:rPr lang="en-US" smtClean="0"/>
              <a:pPr/>
              <a:t>38</a:t>
            </a:fld>
            <a:endParaRPr lang="en-US"/>
          </a:p>
        </p:txBody>
      </p:sp>
      <p:sp>
        <p:nvSpPr>
          <p:cNvPr id="5" name="Date Placeholder 4"/>
          <p:cNvSpPr>
            <a:spLocks noGrp="1"/>
          </p:cNvSpPr>
          <p:nvPr>
            <p:ph type="dt" sz="half" idx="10"/>
          </p:nvPr>
        </p:nvSpPr>
        <p:spPr/>
        <p:txBody>
          <a:bodyPr/>
          <a:lstStyle/>
          <a:p>
            <a:fld id="{4B8988C1-1648-4B19-875F-14B71B6C9587}"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99635807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533400" y="449263"/>
            <a:ext cx="6781800" cy="846137"/>
          </a:xfrm>
        </p:spPr>
        <p:txBody>
          <a:bodyPr>
            <a:normAutofit/>
          </a:bodyPr>
          <a:lstStyle/>
          <a:p>
            <a:pPr eaLnBrk="1" hangingPunct="1"/>
            <a:r>
              <a:rPr lang="en-US" altLang="en-US" sz="3200" b="1" dirty="0" smtClean="0">
                <a:latin typeface="High Tower Text" panose="02040502050506030303" pitchFamily="18" charset="0"/>
                <a:cs typeface="Times New Roman" panose="02020603050405020304" pitchFamily="18" charset="0"/>
              </a:rPr>
              <a:t>    Data sources to measure Indicators  </a:t>
            </a:r>
          </a:p>
        </p:txBody>
      </p:sp>
      <p:sp>
        <p:nvSpPr>
          <p:cNvPr id="193539" name="Rectangle 3"/>
          <p:cNvSpPr>
            <a:spLocks noGrp="1" noChangeArrowheads="1"/>
          </p:cNvSpPr>
          <p:nvPr>
            <p:ph type="body" idx="1"/>
          </p:nvPr>
        </p:nvSpPr>
        <p:spPr>
          <a:xfrm>
            <a:off x="609601" y="1447800"/>
            <a:ext cx="8305800" cy="4908550"/>
          </a:xfrm>
        </p:spPr>
        <p:txBody>
          <a:bodyPr>
            <a:normAutofit/>
          </a:bodyPr>
          <a:lstStyle/>
          <a:p>
            <a:pPr>
              <a:lnSpc>
                <a:spcPct val="80000"/>
              </a:lnSpc>
              <a:spcBef>
                <a:spcPts val="1200"/>
              </a:spcBef>
            </a:pPr>
            <a:r>
              <a:rPr lang="en-US" sz="2800" dirty="0">
                <a:latin typeface="High Tower Text" panose="02040502050506030303" pitchFamily="18" charset="0"/>
              </a:rPr>
              <a:t>Using Pre-Defined Indicators</a:t>
            </a:r>
            <a:endParaRPr lang="en-US" altLang="en-US" sz="28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Surveillance </a:t>
            </a: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Routine service reporting </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Special program reporting systems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Administrative systems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Vital registration systems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Facility surveys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Household surveys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smtClean="0">
                <a:latin typeface="High Tower Text" panose="02040502050506030303" pitchFamily="18" charset="0"/>
                <a:cs typeface="Times New Roman" panose="02020603050405020304" pitchFamily="18" charset="0"/>
              </a:rPr>
              <a:t>Censuses</a:t>
            </a:r>
            <a:endParaRPr lang="en-GB" altLang="en-US" sz="2600" dirty="0" smtClean="0">
              <a:latin typeface="High Tower Text" panose="02040502050506030303" pitchFamily="18" charset="0"/>
              <a:cs typeface="Times New Roman" panose="02020603050405020304" pitchFamily="18" charset="0"/>
            </a:endParaRPr>
          </a:p>
          <a:p>
            <a:pPr lvl="2">
              <a:lnSpc>
                <a:spcPct val="80000"/>
              </a:lnSpc>
              <a:spcBef>
                <a:spcPts val="1200"/>
              </a:spcBef>
              <a:buFont typeface="Wingdings" panose="05000000000000000000" pitchFamily="2" charset="2"/>
              <a:buChar char="§"/>
            </a:pPr>
            <a:r>
              <a:rPr lang="en-US" altLang="en-US" sz="2600" dirty="0">
                <a:latin typeface="High Tower Text" panose="02040502050506030303" pitchFamily="18" charset="0"/>
                <a:cs typeface="Times New Roman" panose="02020603050405020304" pitchFamily="18" charset="0"/>
              </a:rPr>
              <a:t>E</a:t>
            </a:r>
            <a:r>
              <a:rPr lang="en-US" altLang="en-US" sz="2600" dirty="0" smtClean="0">
                <a:latin typeface="High Tower Text" panose="02040502050506030303" pitchFamily="18" charset="0"/>
                <a:cs typeface="Times New Roman" panose="02020603050405020304" pitchFamily="18" charset="0"/>
              </a:rPr>
              <a:t>valuation and special studies</a:t>
            </a:r>
          </a:p>
        </p:txBody>
      </p:sp>
      <p:sp>
        <p:nvSpPr>
          <p:cNvPr id="15053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lnSpc>
                <a:spcPct val="150000"/>
              </a:lnSpc>
              <a:spcBef>
                <a:spcPct val="0"/>
              </a:spcBef>
              <a:spcAft>
                <a:spcPct val="0"/>
              </a:spcAft>
              <a:buFontTx/>
              <a:buNone/>
            </a:pPr>
            <a:fld id="{8C0BF213-0C3B-4384-BF28-21EEC10E9EF5}" type="slidenum">
              <a:rPr lang="en-US" altLang="en-US" sz="1200" smtClean="0">
                <a:solidFill>
                  <a:srgbClr val="898989"/>
                </a:solidFill>
              </a:rPr>
              <a:pPr fontAlgn="base">
                <a:lnSpc>
                  <a:spcPct val="150000"/>
                </a:lnSpc>
                <a:spcBef>
                  <a:spcPct val="0"/>
                </a:spcBef>
                <a:spcAft>
                  <a:spcPct val="0"/>
                </a:spcAft>
                <a:buFontTx/>
                <a:buNone/>
              </a:pPr>
              <a:t>39</a:t>
            </a:fld>
            <a:endParaRPr lang="en-US" altLang="en-US" sz="1200" smtClean="0">
              <a:solidFill>
                <a:srgbClr val="898989"/>
              </a:solidFill>
            </a:endParaRPr>
          </a:p>
        </p:txBody>
      </p:sp>
      <p:sp>
        <p:nvSpPr>
          <p:cNvPr id="2" name="Date Placeholder 1"/>
          <p:cNvSpPr>
            <a:spLocks noGrp="1"/>
          </p:cNvSpPr>
          <p:nvPr>
            <p:ph type="dt" sz="half" idx="10"/>
          </p:nvPr>
        </p:nvSpPr>
        <p:spPr/>
        <p:txBody>
          <a:bodyPr/>
          <a:lstStyle/>
          <a:p>
            <a:fld id="{D9D1F9A4-3EE5-45D4-A3A8-DFC08BAC2EDB}"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26455241"/>
      </p:ext>
    </p:extLst>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304800" y="533400"/>
            <a:ext cx="5257800" cy="685800"/>
          </a:xfrm>
        </p:spPr>
        <p:txBody>
          <a:bodyPr>
            <a:noAutofit/>
          </a:bodyPr>
          <a:lstStyle/>
          <a:p>
            <a:pPr algn="ctr" eaLnBrk="1" hangingPunct="1"/>
            <a:r>
              <a:rPr lang="en-US" b="1" dirty="0" smtClean="0">
                <a:latin typeface="High Tower Text" panose="02040502050506030303" pitchFamily="18" charset="0"/>
                <a:cs typeface="Times New Roman" pitchFamily="18" charset="0"/>
              </a:rPr>
              <a:t>Controlling</a:t>
            </a:r>
          </a:p>
        </p:txBody>
      </p:sp>
      <p:sp>
        <p:nvSpPr>
          <p:cNvPr id="192515" name="Rectangle 3"/>
          <p:cNvSpPr>
            <a:spLocks noGrp="1" noChangeArrowheads="1"/>
          </p:cNvSpPr>
          <p:nvPr>
            <p:ph type="body" idx="1"/>
          </p:nvPr>
        </p:nvSpPr>
        <p:spPr>
          <a:xfrm>
            <a:off x="395536" y="1355910"/>
            <a:ext cx="8291264" cy="4925144"/>
          </a:xfrm>
        </p:spPr>
        <p:txBody>
          <a:bodyPr>
            <a:normAutofit/>
          </a:bodyPr>
          <a:lstStyle/>
          <a:p>
            <a:pPr marL="222250" indent="-222250" algn="just" eaLnBrk="1" hangingPunct="1">
              <a:buFontTx/>
              <a:buNone/>
            </a:pPr>
            <a:r>
              <a:rPr lang="en-US" sz="2800" b="1" i="1" dirty="0" smtClean="0">
                <a:latin typeface="Times New Roman" pitchFamily="18" charset="0"/>
                <a:cs typeface="Times New Roman" pitchFamily="18" charset="0"/>
              </a:rPr>
              <a:t>Management Control</a:t>
            </a:r>
          </a:p>
          <a:p>
            <a:pPr marL="225425" indent="-284163" algn="just">
              <a:lnSpc>
                <a:spcPct val="150000"/>
              </a:lnSpc>
              <a:buFont typeface="Wingdings" pitchFamily="2" charset="2"/>
              <a:buChar char="§"/>
            </a:pPr>
            <a:r>
              <a:rPr lang="en-US" sz="2800" dirty="0" smtClean="0">
                <a:latin typeface="Times New Roman" pitchFamily="18" charset="0"/>
                <a:cs typeface="Times New Roman" pitchFamily="18" charset="0"/>
              </a:rPr>
              <a:t>is the process of ensuring that actual activities conform to planned activities.</a:t>
            </a:r>
          </a:p>
          <a:p>
            <a:pPr marL="225425" indent="-284163" algn="just">
              <a:lnSpc>
                <a:spcPct val="150000"/>
              </a:lnSpc>
              <a:buFont typeface="Wingdings" pitchFamily="2" charset="2"/>
              <a:buChar char="§"/>
            </a:pPr>
            <a:r>
              <a:rPr lang="en-US" sz="2800" dirty="0" smtClean="0">
                <a:latin typeface="Times New Roman" pitchFamily="18" charset="0"/>
                <a:cs typeface="Times New Roman" pitchFamily="18" charset="0"/>
              </a:rPr>
              <a:t>Taking </a:t>
            </a:r>
            <a:r>
              <a:rPr lang="en-US" sz="2800" dirty="0">
                <a:solidFill>
                  <a:srgbClr val="FF0000"/>
                </a:solidFill>
                <a:latin typeface="Times New Roman" pitchFamily="18" charset="0"/>
                <a:cs typeface="Times New Roman" pitchFamily="18" charset="0"/>
              </a:rPr>
              <a:t>preventive / corrective action</a:t>
            </a:r>
            <a:r>
              <a:rPr lang="en-US" sz="2800" dirty="0">
                <a:latin typeface="Times New Roman" pitchFamily="18" charset="0"/>
                <a:cs typeface="Times New Roman" pitchFamily="18" charset="0"/>
              </a:rPr>
              <a:t> to keep things on track is an essential part of control </a:t>
            </a:r>
            <a:r>
              <a:rPr lang="en-US" sz="2800" dirty="0" smtClean="0">
                <a:latin typeface="Times New Roman" pitchFamily="18" charset="0"/>
                <a:cs typeface="Times New Roman" pitchFamily="18" charset="0"/>
              </a:rPr>
              <a:t>process</a:t>
            </a:r>
          </a:p>
          <a:p>
            <a:pPr marL="225425" indent="-284163" algn="just">
              <a:lnSpc>
                <a:spcPct val="150000"/>
              </a:lnSpc>
              <a:buFont typeface="Wingdings" pitchFamily="2" charset="2"/>
              <a:buChar char="§"/>
            </a:pPr>
            <a:r>
              <a:rPr lang="en-US" sz="2800" dirty="0" smtClean="0">
                <a:latin typeface="Book Antiqua" pitchFamily="18" charset="0"/>
              </a:rPr>
              <a:t>primary aim of control is to </a:t>
            </a:r>
            <a:r>
              <a:rPr lang="en-US" sz="2800" i="1" dirty="0" smtClean="0">
                <a:solidFill>
                  <a:srgbClr val="FF0000"/>
                </a:solidFill>
                <a:latin typeface="Book Antiqua" pitchFamily="18" charset="0"/>
              </a:rPr>
              <a:t>improve performance</a:t>
            </a:r>
            <a:endParaRPr lang="en-US" sz="2800" dirty="0" smtClean="0">
              <a:solidFill>
                <a:srgbClr val="FF0000"/>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5AE27165-DDB7-40E1-A26A-DAC8B4A79817}" type="slidenum">
              <a:rPr lang="en-US" smtClean="0"/>
              <a:pPr/>
              <a:t>4</a:t>
            </a:fld>
            <a:endParaRPr lang="en-US"/>
          </a:p>
        </p:txBody>
      </p:sp>
      <p:sp>
        <p:nvSpPr>
          <p:cNvPr id="3" name="Date Placeholder 2"/>
          <p:cNvSpPr>
            <a:spLocks noGrp="1"/>
          </p:cNvSpPr>
          <p:nvPr>
            <p:ph type="dt" sz="half" idx="10"/>
          </p:nvPr>
        </p:nvSpPr>
        <p:spPr/>
        <p:txBody>
          <a:bodyPr/>
          <a:lstStyle/>
          <a:p>
            <a:fld id="{32CE503C-8D70-4134-9F4F-74607E3134F5}"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2515">
                                            <p:txEl>
                                              <p:pRg st="1" end="1"/>
                                            </p:txEl>
                                          </p:spTgt>
                                        </p:tgtEl>
                                        <p:attrNameLst>
                                          <p:attrName>style.visibility</p:attrName>
                                        </p:attrNameLst>
                                      </p:cBhvr>
                                      <p:to>
                                        <p:strVal val="visible"/>
                                      </p:to>
                                    </p:set>
                                    <p:animEffect transition="in" filter="fade">
                                      <p:cBhvr>
                                        <p:cTn id="7" dur="1000"/>
                                        <p:tgtEl>
                                          <p:spTgt spid="192515">
                                            <p:txEl>
                                              <p:pRg st="1" end="1"/>
                                            </p:txEl>
                                          </p:spTgt>
                                        </p:tgtEl>
                                      </p:cBhvr>
                                    </p:animEffect>
                                    <p:anim calcmode="lin" valueType="num">
                                      <p:cBhvr>
                                        <p:cTn id="8" dur="1000" fill="hold"/>
                                        <p:tgtEl>
                                          <p:spTgt spid="19251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9251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2515">
                                            <p:txEl>
                                              <p:pRg st="2" end="2"/>
                                            </p:txEl>
                                          </p:spTgt>
                                        </p:tgtEl>
                                        <p:attrNameLst>
                                          <p:attrName>style.visibility</p:attrName>
                                        </p:attrNameLst>
                                      </p:cBhvr>
                                      <p:to>
                                        <p:strVal val="visible"/>
                                      </p:to>
                                    </p:set>
                                    <p:animEffect transition="in" filter="fade">
                                      <p:cBhvr>
                                        <p:cTn id="12" dur="1000"/>
                                        <p:tgtEl>
                                          <p:spTgt spid="192515">
                                            <p:txEl>
                                              <p:pRg st="2" end="2"/>
                                            </p:txEl>
                                          </p:spTgt>
                                        </p:tgtEl>
                                      </p:cBhvr>
                                    </p:animEffect>
                                    <p:anim calcmode="lin" valueType="num">
                                      <p:cBhvr>
                                        <p:cTn id="13" dur="1000" fill="hold"/>
                                        <p:tgtEl>
                                          <p:spTgt spid="19251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9251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92515">
                                            <p:txEl>
                                              <p:pRg st="3" end="3"/>
                                            </p:txEl>
                                          </p:spTgt>
                                        </p:tgtEl>
                                        <p:attrNameLst>
                                          <p:attrName>style.visibility</p:attrName>
                                        </p:attrNameLst>
                                      </p:cBhvr>
                                      <p:to>
                                        <p:strVal val="visible"/>
                                      </p:to>
                                    </p:set>
                                    <p:animEffect transition="in" filter="fade">
                                      <p:cBhvr>
                                        <p:cTn id="17" dur="1000"/>
                                        <p:tgtEl>
                                          <p:spTgt spid="192515">
                                            <p:txEl>
                                              <p:pRg st="3" end="3"/>
                                            </p:txEl>
                                          </p:spTgt>
                                        </p:tgtEl>
                                      </p:cBhvr>
                                    </p:animEffect>
                                    <p:anim calcmode="lin" valueType="num">
                                      <p:cBhvr>
                                        <p:cTn id="18" dur="1000" fill="hold"/>
                                        <p:tgtEl>
                                          <p:spTgt spid="19251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19251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8800" y="1752600"/>
            <a:ext cx="5029200" cy="1848391"/>
          </a:xfrm>
          <a:prstGeom prst="rect">
            <a:avLst/>
          </a:prstGeom>
        </p:spPr>
        <p:txBody>
          <a:bodyPr wrap="square">
            <a:spAutoFit/>
          </a:bodyPr>
          <a:lstStyle/>
          <a:p>
            <a:pPr algn="ctr" defTabSz="685800">
              <a:lnSpc>
                <a:spcPct val="150000"/>
              </a:lnSpc>
            </a:pPr>
            <a:r>
              <a:rPr lang="en-GB" sz="4000" b="1" dirty="0" smtClean="0">
                <a:solidFill>
                  <a:srgbClr val="0000FF"/>
                </a:solidFill>
                <a:latin typeface="High Tower Text" panose="02040502050506030303" pitchFamily="18" charset="0"/>
                <a:cs typeface="Times New Roman" pitchFamily="18" charset="0"/>
              </a:rPr>
              <a:t>Self learning</a:t>
            </a:r>
          </a:p>
          <a:p>
            <a:pPr algn="ctr" defTabSz="685800">
              <a:lnSpc>
                <a:spcPct val="150000"/>
              </a:lnSpc>
            </a:pPr>
            <a:r>
              <a:rPr lang="en-GB" sz="4000" b="1" dirty="0" smtClean="0">
                <a:latin typeface="High Tower Text" panose="02040502050506030303" pitchFamily="18" charset="0"/>
                <a:cs typeface="Times New Roman" pitchFamily="18" charset="0"/>
              </a:rPr>
              <a:t>Decision </a:t>
            </a:r>
            <a:r>
              <a:rPr lang="en-GB" sz="4000" b="1" dirty="0">
                <a:latin typeface="High Tower Text" panose="02040502050506030303" pitchFamily="18" charset="0"/>
                <a:cs typeface="Times New Roman" pitchFamily="18" charset="0"/>
              </a:rPr>
              <a:t>making</a:t>
            </a:r>
            <a:endParaRPr lang="en-US" sz="4000" b="1" dirty="0">
              <a:latin typeface="High Tower Text" panose="02040502050506030303" pitchFamily="18" charset="0"/>
              <a:cs typeface="Times New Roman" pitchFamily="18" charset="0"/>
            </a:endParaRPr>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40</a:t>
            </a:fld>
            <a:endParaRPr lang="en-US">
              <a:solidFill>
                <a:prstClr val="black">
                  <a:tint val="75000"/>
                </a:prstClr>
              </a:solidFill>
              <a:latin typeface="Calibri" panose="020F0502020204030204"/>
            </a:endParaRPr>
          </a:p>
        </p:txBody>
      </p:sp>
      <p:sp>
        <p:nvSpPr>
          <p:cNvPr id="2" name="Date Placeholder 1"/>
          <p:cNvSpPr>
            <a:spLocks noGrp="1"/>
          </p:cNvSpPr>
          <p:nvPr>
            <p:ph type="dt" sz="half" idx="10"/>
          </p:nvPr>
        </p:nvSpPr>
        <p:spPr/>
        <p:txBody>
          <a:bodyPr/>
          <a:lstStyle/>
          <a:p>
            <a:fld id="{5EAF65C9-55A9-4D57-A6A3-1A52F5206448}" type="datetime1">
              <a:rPr lang="en-US" smtClean="0"/>
              <a:t>5/12/2020</a:t>
            </a:fld>
            <a:endParaRPr lang="en-US"/>
          </a:p>
        </p:txBody>
      </p:sp>
      <p:sp>
        <p:nvSpPr>
          <p:cNvPr id="3" name="Footer Placeholder 2"/>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566501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mn-lt"/>
              </a:rPr>
              <a:t>At the end of the session students be able:</a:t>
            </a:r>
          </a:p>
        </p:txBody>
      </p:sp>
      <p:sp>
        <p:nvSpPr>
          <p:cNvPr id="3" name="Content Placeholder 2"/>
          <p:cNvSpPr>
            <a:spLocks noGrp="1"/>
          </p:cNvSpPr>
          <p:nvPr>
            <p:ph idx="1"/>
          </p:nvPr>
        </p:nvSpPr>
        <p:spPr/>
        <p:txBody>
          <a:bodyPr>
            <a:normAutofit/>
          </a:bodyPr>
          <a:lstStyle/>
          <a:p>
            <a:pPr algn="just">
              <a:lnSpc>
                <a:spcPct val="150000"/>
              </a:lnSpc>
            </a:pPr>
            <a:r>
              <a:rPr lang="en-US" sz="2400" dirty="0"/>
              <a:t>Define decision making </a:t>
            </a:r>
          </a:p>
          <a:p>
            <a:pPr algn="just">
              <a:lnSpc>
                <a:spcPct val="150000"/>
              </a:lnSpc>
            </a:pPr>
            <a:r>
              <a:rPr lang="en-US" sz="2400" dirty="0"/>
              <a:t>Describe the relationship b/n decision making and other functions of mgt</a:t>
            </a:r>
          </a:p>
          <a:p>
            <a:pPr algn="just">
              <a:lnSpc>
                <a:spcPct val="150000"/>
              </a:lnSpc>
            </a:pPr>
            <a:r>
              <a:rPr lang="en-US" sz="2400" dirty="0"/>
              <a:t>Describe categories of decisions</a:t>
            </a:r>
          </a:p>
          <a:p>
            <a:pPr algn="just">
              <a:lnSpc>
                <a:spcPct val="150000"/>
              </a:lnSpc>
            </a:pPr>
            <a:r>
              <a:rPr lang="en-US" sz="2400" dirty="0"/>
              <a:t> Decision making steps</a:t>
            </a:r>
          </a:p>
          <a:p>
            <a:pPr>
              <a:lnSpc>
                <a:spcPct val="150000"/>
              </a:lnSpc>
            </a:pPr>
            <a:r>
              <a:rPr lang="en-US" sz="2400" dirty="0"/>
              <a:t>Identify factors influencing problem solving &amp; decision making</a:t>
            </a:r>
          </a:p>
          <a:p>
            <a:endParaRPr lang="en-US" dirty="0" smtClean="0"/>
          </a:p>
          <a:p>
            <a:endParaRPr lang="en-US" dirty="0" smtClean="0"/>
          </a:p>
          <a:p>
            <a:endParaRPr lang="en-US" dirty="0"/>
          </a:p>
        </p:txBody>
      </p:sp>
      <p:sp>
        <p:nvSpPr>
          <p:cNvPr id="7" name="Slide Number Placeholder 6"/>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41</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651A1F6E-F565-476E-A5B9-AEDC30120675}"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856693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685800"/>
          </a:xfrm>
        </p:spPr>
        <p:txBody>
          <a:bodyPr>
            <a:normAutofit/>
          </a:bodyPr>
          <a:lstStyle/>
          <a:p>
            <a:r>
              <a:rPr lang="en-GB" b="1" dirty="0" smtClean="0">
                <a:solidFill>
                  <a:srgbClr val="0000FF"/>
                </a:solidFill>
                <a:latin typeface="High Tower Text" panose="02040502050506030303" pitchFamily="18" charset="0"/>
              </a:rPr>
              <a:t>Decision Making . . .</a:t>
            </a:r>
            <a:endParaRPr lang="en-US" dirty="0">
              <a:latin typeface="High Tower Text" panose="02040502050506030303" pitchFamily="18" charset="0"/>
            </a:endParaRPr>
          </a:p>
        </p:txBody>
      </p:sp>
      <p:sp>
        <p:nvSpPr>
          <p:cNvPr id="3" name="Content Placeholder 2"/>
          <p:cNvSpPr>
            <a:spLocks noGrp="1"/>
          </p:cNvSpPr>
          <p:nvPr>
            <p:ph idx="1"/>
          </p:nvPr>
        </p:nvSpPr>
        <p:spPr>
          <a:xfrm>
            <a:off x="457200" y="1219200"/>
            <a:ext cx="8382000" cy="5410200"/>
          </a:xfrm>
        </p:spPr>
        <p:txBody>
          <a:bodyPr>
            <a:noAutofit/>
          </a:bodyPr>
          <a:lstStyle/>
          <a:p>
            <a:pPr algn="just">
              <a:spcBef>
                <a:spcPts val="1800"/>
              </a:spcBef>
              <a:buFont typeface="Wingdings" pitchFamily="2" charset="2"/>
              <a:buChar char="Ø"/>
            </a:pPr>
            <a:r>
              <a:rPr lang="en-GB" sz="2800" b="1" dirty="0" smtClean="0">
                <a:latin typeface="Times New Roman" pitchFamily="18" charset="0"/>
                <a:cs typeface="Times New Roman" pitchFamily="18" charset="0"/>
              </a:rPr>
              <a:t>Decision-making</a:t>
            </a:r>
            <a:r>
              <a:rPr lang="en-GB" sz="2800" dirty="0" smtClean="0">
                <a:latin typeface="Times New Roman" pitchFamily="18" charset="0"/>
                <a:cs typeface="Times New Roman" pitchFamily="18" charset="0"/>
              </a:rPr>
              <a:t>: the process of identifying and selecting a course of action to solve a specific problem. </a:t>
            </a:r>
          </a:p>
          <a:p>
            <a:pPr algn="just">
              <a:spcBef>
                <a:spcPts val="1800"/>
              </a:spcBef>
              <a:buFont typeface="Wingdings" pitchFamily="2" charset="2"/>
              <a:buChar char="Ø"/>
            </a:pPr>
            <a:r>
              <a:rPr lang="en-GB" sz="2800" dirty="0" smtClean="0">
                <a:latin typeface="Times New Roman" pitchFamily="18" charset="0"/>
                <a:cs typeface="Times New Roman" pitchFamily="18" charset="0"/>
              </a:rPr>
              <a:t>Decision making is a major part of  management because :</a:t>
            </a:r>
          </a:p>
          <a:p>
            <a:pPr algn="just">
              <a:spcBef>
                <a:spcPts val="1800"/>
              </a:spcBef>
            </a:pPr>
            <a:r>
              <a:rPr lang="en-GB" sz="2800" dirty="0" smtClean="0">
                <a:latin typeface="Times New Roman" pitchFamily="18" charset="0"/>
                <a:cs typeface="Times New Roman" pitchFamily="18" charset="0"/>
              </a:rPr>
              <a:t>  When planning, organizing, staffing, leading, and controlling, managers make decisions on a daily basis. </a:t>
            </a:r>
          </a:p>
          <a:p>
            <a:pPr algn="just">
              <a:spcBef>
                <a:spcPts val="1800"/>
              </a:spcBef>
            </a:pPr>
            <a:r>
              <a:rPr lang="en-GB" sz="2800" dirty="0" smtClean="0">
                <a:latin typeface="Times New Roman" pitchFamily="18" charset="0"/>
                <a:cs typeface="Times New Roman" pitchFamily="18" charset="0"/>
              </a:rPr>
              <a:t> It requires  choosing among alternative courses of action.</a:t>
            </a:r>
          </a:p>
          <a:p>
            <a:pPr algn="just">
              <a:spcBef>
                <a:spcPts val="1800"/>
              </a:spcBef>
              <a:buFont typeface="Wingdings" pitchFamily="2" charset="2"/>
              <a:buChar char="Ø"/>
            </a:pPr>
            <a:r>
              <a:rPr lang="en-GB" sz="2800" dirty="0" smtClean="0">
                <a:latin typeface="Times New Roman" pitchFamily="18" charset="0"/>
                <a:cs typeface="Times New Roman" pitchFamily="18" charset="0"/>
              </a:rPr>
              <a:t>Decisions must be made at many levels in an organization  from executive decisions on the  goals to the day to day repetitive operations performed by lower level managers. </a:t>
            </a:r>
          </a:p>
          <a:p>
            <a:pPr>
              <a:spcBef>
                <a:spcPts val="1800"/>
              </a:spcBef>
            </a:pPr>
            <a:endParaRPr lang="en-GB" sz="2800" dirty="0" smtClean="0">
              <a:latin typeface="Times New Roman" pitchFamily="18" charset="0"/>
              <a:cs typeface="Times New Roman" pitchFamily="18" charset="0"/>
            </a:endParaRPr>
          </a:p>
          <a:p>
            <a:pPr>
              <a:spcBef>
                <a:spcPts val="1800"/>
              </a:spcBef>
              <a:buNone/>
            </a:pPr>
            <a:endParaRPr lang="en-US" sz="2800"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42</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56E96EB4-733C-4C0F-8AB6-D7473BD5D52A}"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702930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63228"/>
            <a:ext cx="8763000" cy="594122"/>
          </a:xfrm>
        </p:spPr>
        <p:txBody>
          <a:bodyPr>
            <a:normAutofit/>
          </a:bodyPr>
          <a:lstStyle/>
          <a:p>
            <a:r>
              <a:rPr lang="en-US" sz="3600" b="1" dirty="0">
                <a:solidFill>
                  <a:srgbClr val="0066FF"/>
                </a:solidFill>
                <a:latin typeface="High Tower Text" panose="02040502050506030303" pitchFamily="18" charset="0"/>
              </a:rPr>
              <a:t>Interrelations of the mgt process functions</a:t>
            </a:r>
          </a:p>
        </p:txBody>
      </p:sp>
      <p:graphicFrame>
        <p:nvGraphicFramePr>
          <p:cNvPr id="5" name="Content Placeholder 4"/>
          <p:cNvGraphicFramePr>
            <a:graphicFrameLocks noGrp="1"/>
          </p:cNvGraphicFramePr>
          <p:nvPr>
            <p:ph idx="1"/>
          </p:nvPr>
        </p:nvGraphicFramePr>
        <p:xfrm>
          <a:off x="457200" y="1714500"/>
          <a:ext cx="8229600" cy="4286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rot="21325929">
            <a:off x="3886200" y="3429000"/>
            <a:ext cx="1447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2800" dirty="0">
                <a:solidFill>
                  <a:prstClr val="white"/>
                </a:solidFill>
                <a:latin typeface="Calibri" panose="020F0502020204030204"/>
              </a:rPr>
              <a:t>Decision making</a:t>
            </a:r>
          </a:p>
        </p:txBody>
      </p:sp>
      <p:cxnSp>
        <p:nvCxnSpPr>
          <p:cNvPr id="8" name="Straight Arrow Connector 7"/>
          <p:cNvCxnSpPr>
            <a:endCxn id="6" idx="0"/>
          </p:cNvCxnSpPr>
          <p:nvPr/>
        </p:nvCxnSpPr>
        <p:spPr>
          <a:xfrm rot="5400000">
            <a:off x="4052427" y="2910084"/>
            <a:ext cx="1029556" cy="11243"/>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p:nvPr/>
        </p:nvCxnSpPr>
        <p:spPr>
          <a:xfrm>
            <a:off x="3352800" y="3581400"/>
            <a:ext cx="533400" cy="1524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5257800" y="3657600"/>
            <a:ext cx="609600" cy="5715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6200000" flipH="1">
            <a:off x="5133975" y="4276725"/>
            <a:ext cx="1085850" cy="9906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rot="5400000">
            <a:off x="3028950" y="4381500"/>
            <a:ext cx="1028700" cy="83820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3" name="Slide Number Placeholder 12"/>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43</a:t>
            </a:fld>
            <a:endParaRPr lang="en-US">
              <a:solidFill>
                <a:prstClr val="black">
                  <a:tint val="75000"/>
                </a:prstClr>
              </a:solidFill>
              <a:latin typeface="Calibri" panose="020F0502020204030204"/>
            </a:endParaRPr>
          </a:p>
        </p:txBody>
      </p:sp>
      <p:sp>
        <p:nvSpPr>
          <p:cNvPr id="3" name="Date Placeholder 2"/>
          <p:cNvSpPr>
            <a:spLocks noGrp="1"/>
          </p:cNvSpPr>
          <p:nvPr>
            <p:ph type="dt" sz="half" idx="10"/>
          </p:nvPr>
        </p:nvSpPr>
        <p:spPr/>
        <p:txBody>
          <a:bodyPr/>
          <a:lstStyle/>
          <a:p>
            <a:fld id="{9BDC357A-78CC-4FFB-8D46-316D42E64FFE}"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917914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247888" cy="457200"/>
          </a:xfrm>
        </p:spPr>
        <p:txBody>
          <a:bodyPr>
            <a:normAutofit fontScale="90000"/>
          </a:bodyPr>
          <a:lstStyle/>
          <a:p>
            <a:r>
              <a:rPr lang="en-US" dirty="0" smtClean="0">
                <a:latin typeface="High Tower Text" panose="02040502050506030303" pitchFamily="18" charset="0"/>
              </a:rPr>
              <a:t>Decision making….</a:t>
            </a:r>
            <a:endParaRPr lang="en-US" dirty="0">
              <a:latin typeface="High Tower Text" panose="02040502050506030303" pitchFamily="18" charset="0"/>
            </a:endParaRPr>
          </a:p>
        </p:txBody>
      </p:sp>
      <p:sp>
        <p:nvSpPr>
          <p:cNvPr id="3" name="Content Placeholder 2"/>
          <p:cNvSpPr>
            <a:spLocks noGrp="1"/>
          </p:cNvSpPr>
          <p:nvPr>
            <p:ph idx="1"/>
          </p:nvPr>
        </p:nvSpPr>
        <p:spPr>
          <a:xfrm>
            <a:off x="457200" y="1143000"/>
            <a:ext cx="8476488" cy="5257800"/>
          </a:xfrm>
        </p:spPr>
        <p:txBody>
          <a:bodyPr>
            <a:normAutofit/>
          </a:bodyPr>
          <a:lstStyle/>
          <a:p>
            <a:pPr>
              <a:lnSpc>
                <a:spcPct val="150000"/>
              </a:lnSpc>
              <a:buNone/>
              <a:defRPr/>
            </a:pPr>
            <a:r>
              <a:rPr lang="en-GB" sz="2400" dirty="0">
                <a:latin typeface="High Tower Text" pitchFamily="18" charset="0"/>
                <a:cs typeface="Times New Roman" panose="02020603050405020304" pitchFamily="18" charset="0"/>
              </a:rPr>
              <a:t>The formal decision making process may be described in </a:t>
            </a:r>
            <a:r>
              <a:rPr lang="en-GB" sz="2400" b="1" i="1" dirty="0">
                <a:latin typeface="High Tower Text" pitchFamily="18" charset="0"/>
                <a:cs typeface="Times New Roman" panose="02020603050405020304" pitchFamily="18" charset="0"/>
              </a:rPr>
              <a:t>7 steps</a:t>
            </a:r>
            <a:r>
              <a:rPr lang="en-GB" sz="2400" dirty="0">
                <a:latin typeface="High Tower Text" pitchFamily="18" charset="0"/>
                <a:cs typeface="Times New Roman" panose="02020603050405020304" pitchFamily="18" charset="0"/>
              </a:rPr>
              <a:t>:</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Identifying and defining the problem </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Identifying limiting factors</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Developing potential alternatives</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Analyzing the alternatives</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Selecting the best alternatives</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Implementing the decision</a:t>
            </a:r>
          </a:p>
          <a:p>
            <a:pPr marL="514337" indent="-514337">
              <a:lnSpc>
                <a:spcPct val="150000"/>
              </a:lnSpc>
              <a:buFontTx/>
              <a:buAutoNum type="arabicPeriod"/>
              <a:tabLst>
                <a:tab pos="1427127" algn="l"/>
                <a:tab pos="2966964" algn="l"/>
              </a:tabLst>
              <a:defRPr/>
            </a:pPr>
            <a:r>
              <a:rPr lang="en-GB" sz="2400" dirty="0">
                <a:latin typeface="High Tower Text" pitchFamily="18" charset="0"/>
                <a:cs typeface="Times New Roman" panose="02020603050405020304" pitchFamily="18" charset="0"/>
              </a:rPr>
              <a:t>Establishing monitoring and evaluation system</a:t>
            </a:r>
          </a:p>
          <a:p>
            <a:pPr>
              <a:defRPr/>
            </a:pPr>
            <a:endParaRPr lang="en-GB" sz="3200" dirty="0">
              <a:latin typeface="High Tower Text"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44</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5FE7EB74-F2D9-4568-B911-62E9DDD8AF96}"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922953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512" y="533400"/>
            <a:ext cx="6038088" cy="422672"/>
          </a:xfrm>
        </p:spPr>
        <p:txBody>
          <a:bodyPr>
            <a:normAutofit fontScale="90000"/>
          </a:bodyPr>
          <a:lstStyle/>
          <a:p>
            <a:r>
              <a:rPr lang="en-US" sz="3600" b="1" dirty="0">
                <a:latin typeface="High Tower Text" panose="02040502050506030303" pitchFamily="18" charset="0"/>
              </a:rPr>
              <a:t>Decision making….</a:t>
            </a:r>
          </a:p>
        </p:txBody>
      </p:sp>
      <p:sp>
        <p:nvSpPr>
          <p:cNvPr id="3" name="Content Placeholder 2"/>
          <p:cNvSpPr>
            <a:spLocks noGrp="1"/>
          </p:cNvSpPr>
          <p:nvPr>
            <p:ph idx="1"/>
          </p:nvPr>
        </p:nvSpPr>
        <p:spPr>
          <a:xfrm>
            <a:off x="257556" y="1143000"/>
            <a:ext cx="8657844" cy="5334000"/>
          </a:xfrm>
        </p:spPr>
        <p:txBody>
          <a:bodyPr>
            <a:normAutofit lnSpcReduction="10000"/>
          </a:bodyPr>
          <a:lstStyle/>
          <a:p>
            <a:pPr>
              <a:spcBef>
                <a:spcPts val="1200"/>
              </a:spcBef>
              <a:buFont typeface="Arial" charset="0"/>
              <a:buNone/>
            </a:pPr>
            <a:r>
              <a:rPr lang="en-US" sz="2400" b="1" dirty="0">
                <a:latin typeface="Times New Roman" panose="02020603050405020304" pitchFamily="18" charset="0"/>
                <a:cs typeface="Times New Roman" panose="02020603050405020304" pitchFamily="18" charset="0"/>
              </a:rPr>
              <a:t>Types of decisions</a:t>
            </a:r>
          </a:p>
          <a:p>
            <a:pPr>
              <a:spcBef>
                <a:spcPts val="1200"/>
              </a:spcBef>
              <a:buFont typeface="Arial" charset="0"/>
              <a:buNone/>
            </a:pPr>
            <a:r>
              <a:rPr lang="en-US" sz="2400" b="1" dirty="0" smtClean="0">
                <a:latin typeface="Times New Roman" panose="02020603050405020304" pitchFamily="18" charset="0"/>
                <a:cs typeface="Times New Roman" panose="02020603050405020304" pitchFamily="18" charset="0"/>
              </a:rPr>
              <a:t>1. </a:t>
            </a:r>
            <a:r>
              <a:rPr lang="en-US" sz="2400" b="1" dirty="0" smtClean="0">
                <a:solidFill>
                  <a:srgbClr val="FF0066"/>
                </a:solidFill>
                <a:latin typeface="Times New Roman" panose="02020603050405020304" pitchFamily="18" charset="0"/>
                <a:cs typeface="Times New Roman" panose="02020603050405020304" pitchFamily="18" charset="0"/>
              </a:rPr>
              <a:t>Ends-means</a:t>
            </a:r>
            <a:endParaRPr lang="en-US" sz="2400" b="1" i="1" dirty="0">
              <a:solidFill>
                <a:srgbClr val="FF0066"/>
              </a:solidFill>
              <a:latin typeface="Times New Roman" panose="02020603050405020304" pitchFamily="18" charset="0"/>
              <a:cs typeface="Times New Roman" panose="02020603050405020304" pitchFamily="18" charset="0"/>
            </a:endParaRPr>
          </a:p>
          <a:p>
            <a:pPr>
              <a:spcBef>
                <a:spcPts val="1200"/>
              </a:spcBef>
            </a:pPr>
            <a:r>
              <a:rPr lang="en-US" sz="2400" b="1" i="1" dirty="0">
                <a:latin typeface="Times New Roman" panose="02020603050405020304" pitchFamily="18" charset="0"/>
                <a:cs typeface="Times New Roman" panose="02020603050405020304" pitchFamily="18" charset="0"/>
              </a:rPr>
              <a:t>Ends</a:t>
            </a:r>
            <a:r>
              <a:rPr lang="en-US" sz="2400" i="1" dirty="0">
                <a:latin typeface="Times New Roman" panose="02020603050405020304" pitchFamily="18" charset="0"/>
                <a:cs typeface="Times New Roman" panose="02020603050405020304" pitchFamily="18" charset="0"/>
              </a:rPr>
              <a:t>: decision making based on our o</a:t>
            </a:r>
            <a:r>
              <a:rPr lang="en-US" sz="2400" dirty="0">
                <a:latin typeface="Times New Roman" panose="02020603050405020304" pitchFamily="18" charset="0"/>
                <a:cs typeface="Times New Roman" panose="02020603050405020304" pitchFamily="18" charset="0"/>
              </a:rPr>
              <a:t>bjectives/outputs</a:t>
            </a:r>
            <a:endParaRPr lang="en-US" sz="2400" i="1" dirty="0">
              <a:latin typeface="Times New Roman" panose="02020603050405020304" pitchFamily="18" charset="0"/>
              <a:cs typeface="Times New Roman" panose="02020603050405020304" pitchFamily="18" charset="0"/>
            </a:endParaRPr>
          </a:p>
          <a:p>
            <a:pPr>
              <a:spcBef>
                <a:spcPts val="1200"/>
              </a:spcBef>
            </a:pPr>
            <a:r>
              <a:rPr lang="en-US" sz="2400" b="1" i="1" dirty="0">
                <a:latin typeface="Times New Roman" panose="02020603050405020304" pitchFamily="18" charset="0"/>
                <a:cs typeface="Times New Roman" panose="02020603050405020304" pitchFamily="18" charset="0"/>
              </a:rPr>
              <a:t>Means</a:t>
            </a:r>
            <a:r>
              <a:rPr lang="en-US" sz="2400" i="1" dirty="0">
                <a:latin typeface="Times New Roman" panose="02020603050405020304" pitchFamily="18" charset="0"/>
                <a:cs typeface="Times New Roman" panose="02020603050405020304" pitchFamily="18" charset="0"/>
              </a:rPr>
              <a:t>: decision making based on our </a:t>
            </a:r>
            <a:r>
              <a:rPr lang="en-US" sz="2400" dirty="0">
                <a:latin typeface="Times New Roman" panose="02020603050405020304" pitchFamily="18" charset="0"/>
                <a:cs typeface="Times New Roman" panose="02020603050405020304" pitchFamily="18" charset="0"/>
              </a:rPr>
              <a:t>Strategies /operational programs/and activities</a:t>
            </a:r>
          </a:p>
          <a:p>
            <a:pPr>
              <a:lnSpc>
                <a:spcPct val="90000"/>
              </a:lnSpc>
              <a:spcBef>
                <a:spcPts val="1200"/>
              </a:spcBef>
              <a:buFont typeface="Arial" charset="0"/>
              <a:buNone/>
            </a:pPr>
            <a:r>
              <a:rPr lang="en-US" sz="2400" b="1" dirty="0" smtClean="0">
                <a:latin typeface="Times New Roman" panose="02020603050405020304" pitchFamily="18" charset="0"/>
                <a:cs typeface="Times New Roman" panose="02020603050405020304" pitchFamily="18" charset="0"/>
              </a:rPr>
              <a:t>2. </a:t>
            </a:r>
            <a:r>
              <a:rPr lang="en-US" sz="2400" b="1" dirty="0" smtClean="0">
                <a:solidFill>
                  <a:srgbClr val="FF0066"/>
                </a:solidFill>
                <a:latin typeface="Times New Roman" panose="02020603050405020304" pitchFamily="18" charset="0"/>
                <a:cs typeface="Times New Roman" panose="02020603050405020304" pitchFamily="18" charset="0"/>
              </a:rPr>
              <a:t>Administrative-operational</a:t>
            </a:r>
            <a:endParaRPr lang="en-US" sz="2400" b="1" i="1" dirty="0">
              <a:solidFill>
                <a:srgbClr val="FF0066"/>
              </a:solidFill>
              <a:latin typeface="Times New Roman" panose="02020603050405020304" pitchFamily="18" charset="0"/>
              <a:cs typeface="Times New Roman" panose="02020603050405020304" pitchFamily="18" charset="0"/>
            </a:endParaRPr>
          </a:p>
          <a:p>
            <a:pPr>
              <a:lnSpc>
                <a:spcPct val="90000"/>
              </a:lnSpc>
              <a:spcBef>
                <a:spcPts val="1200"/>
              </a:spcBef>
            </a:pPr>
            <a:r>
              <a:rPr lang="en-US" sz="2400" b="1" i="1" dirty="0">
                <a:latin typeface="Times New Roman" panose="02020603050405020304" pitchFamily="18" charset="0"/>
                <a:cs typeface="Times New Roman" panose="02020603050405020304" pitchFamily="18" charset="0"/>
              </a:rPr>
              <a:t>Administrative decisions</a:t>
            </a:r>
            <a:r>
              <a:rPr lang="en-US" sz="2400" i="1" dirty="0">
                <a:latin typeface="Times New Roman" panose="02020603050405020304" pitchFamily="18" charset="0"/>
                <a:cs typeface="Times New Roman" panose="02020603050405020304" pitchFamily="18" charset="0"/>
              </a:rPr>
              <a:t>: made by senior managers </a:t>
            </a:r>
            <a:endParaRPr lang="en-US" sz="2400" dirty="0">
              <a:latin typeface="Times New Roman" panose="02020603050405020304" pitchFamily="18" charset="0"/>
              <a:cs typeface="Times New Roman" panose="02020603050405020304" pitchFamily="18" charset="0"/>
            </a:endParaRPr>
          </a:p>
          <a:p>
            <a:pPr lvl="1">
              <a:lnSpc>
                <a:spcPct val="90000"/>
              </a:lnSpc>
              <a:spcBef>
                <a:spcPts val="1200"/>
              </a:spcBef>
              <a:buFont typeface="Wingdings" pitchFamily="2" charset="2"/>
              <a:buChar char="Ø"/>
            </a:pPr>
            <a:r>
              <a:rPr lang="en-US" sz="2400" dirty="0">
                <a:latin typeface="Times New Roman" panose="02020603050405020304" pitchFamily="18" charset="0"/>
                <a:cs typeface="Times New Roman" panose="02020603050405020304" pitchFamily="18" charset="0"/>
              </a:rPr>
              <a:t>“Policy decisions”   </a:t>
            </a:r>
          </a:p>
          <a:p>
            <a:pPr lvl="1">
              <a:lnSpc>
                <a:spcPct val="90000"/>
              </a:lnSpc>
              <a:spcBef>
                <a:spcPts val="1200"/>
              </a:spcBef>
              <a:buFont typeface="Wingdings" pitchFamily="2" charset="2"/>
              <a:buChar char="Ø"/>
            </a:pPr>
            <a:r>
              <a:rPr lang="en-US" sz="2400" dirty="0">
                <a:latin typeface="Times New Roman" panose="02020603050405020304" pitchFamily="18" charset="0"/>
                <a:cs typeface="Times New Roman" panose="02020603050405020304" pitchFamily="18" charset="0"/>
              </a:rPr>
              <a:t>Resource allocation and utilization </a:t>
            </a:r>
          </a:p>
          <a:p>
            <a:pPr>
              <a:lnSpc>
                <a:spcPct val="90000"/>
              </a:lnSpc>
              <a:spcBef>
                <a:spcPts val="1200"/>
              </a:spcBef>
            </a:pPr>
            <a:r>
              <a:rPr lang="en-US" sz="2400" b="1" i="1" dirty="0">
                <a:latin typeface="Times New Roman" panose="02020603050405020304" pitchFamily="18" charset="0"/>
                <a:cs typeface="Times New Roman" panose="02020603050405020304" pitchFamily="18" charset="0"/>
              </a:rPr>
              <a:t>Operational decisions</a:t>
            </a:r>
            <a:r>
              <a:rPr lang="en-US" sz="2400" i="1" dirty="0">
                <a:latin typeface="Times New Roman" panose="02020603050405020304" pitchFamily="18" charset="0"/>
                <a:cs typeface="Times New Roman" panose="02020603050405020304" pitchFamily="18" charset="0"/>
              </a:rPr>
              <a:t>: made by mid-level and first-line managers</a:t>
            </a:r>
          </a:p>
          <a:p>
            <a:pPr lvl="1">
              <a:lnSpc>
                <a:spcPct val="90000"/>
              </a:lnSpc>
              <a:spcBef>
                <a:spcPts val="1200"/>
              </a:spcBef>
              <a:buFont typeface="Wingdings" pitchFamily="2" charset="2"/>
              <a:buChar char="Ø"/>
            </a:pPr>
            <a:r>
              <a:rPr lang="en-US" sz="2400" dirty="0">
                <a:latin typeface="Times New Roman" panose="02020603050405020304" pitchFamily="18" charset="0"/>
                <a:cs typeface="Times New Roman" panose="02020603050405020304" pitchFamily="18" charset="0"/>
              </a:rPr>
              <a:t>Day-to-day activities, e.g. personnel deployment, purchases, specific work assignments </a:t>
            </a:r>
            <a:endParaRPr lang="en-GB" sz="2400" dirty="0">
              <a:latin typeface="Times New Roman" panose="02020603050405020304" pitchFamily="18" charset="0"/>
              <a:cs typeface="Times New Roman" panose="02020603050405020304" pitchFamily="18" charset="0"/>
            </a:endParaRPr>
          </a:p>
          <a:p>
            <a:pPr>
              <a:lnSpc>
                <a:spcPct val="90000"/>
              </a:lnSpc>
              <a:spcBef>
                <a:spcPts val="1200"/>
              </a:spcBef>
              <a:buFont typeface="Arial" charset="0"/>
              <a:buNone/>
            </a:pPr>
            <a:endParaRPr lang="en-US" i="1" dirty="0" smtClean="0">
              <a:latin typeface="Times New Roman" panose="02020603050405020304" pitchFamily="18" charset="0"/>
              <a:cs typeface="Times New Roman" panose="02020603050405020304" pitchFamily="18" charset="0"/>
            </a:endParaRPr>
          </a:p>
          <a:p>
            <a:pPr>
              <a:spcBef>
                <a:spcPts val="1200"/>
              </a:spcBef>
            </a:pPr>
            <a:endParaRPr lang="en-US"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45</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941DBC7F-766C-403C-8299-FC312554A032}"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78700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6324600" cy="457200"/>
          </a:xfrm>
        </p:spPr>
        <p:txBody>
          <a:bodyPr>
            <a:normAutofit fontScale="90000"/>
          </a:bodyPr>
          <a:lstStyle/>
          <a:p>
            <a:r>
              <a:rPr lang="en-US" sz="3600" b="1" dirty="0">
                <a:latin typeface="High Tower Text" panose="02040502050506030303" pitchFamily="18" charset="0"/>
              </a:rPr>
              <a:t>Decision making…</a:t>
            </a:r>
          </a:p>
        </p:txBody>
      </p:sp>
      <p:sp>
        <p:nvSpPr>
          <p:cNvPr id="3" name="Content Placeholder 2"/>
          <p:cNvSpPr>
            <a:spLocks noGrp="1"/>
          </p:cNvSpPr>
          <p:nvPr>
            <p:ph idx="1"/>
          </p:nvPr>
        </p:nvSpPr>
        <p:spPr>
          <a:xfrm>
            <a:off x="257556" y="1066799"/>
            <a:ext cx="8505444" cy="5289551"/>
          </a:xfrm>
        </p:spPr>
        <p:txBody>
          <a:bodyPr>
            <a:normAutofit fontScale="92500"/>
          </a:bodyPr>
          <a:lstStyle/>
          <a:p>
            <a:pPr>
              <a:lnSpc>
                <a:spcPct val="150000"/>
              </a:lnSpc>
              <a:spcBef>
                <a:spcPts val="1200"/>
              </a:spcBef>
              <a:buFont typeface="Arial" charset="0"/>
              <a:buNone/>
            </a:pPr>
            <a:r>
              <a:rPr lang="en-GB" sz="2400" b="1" dirty="0">
                <a:solidFill>
                  <a:srgbClr val="FF0066"/>
                </a:solidFill>
                <a:latin typeface="Times New Roman" panose="02020603050405020304" pitchFamily="18" charset="0"/>
                <a:cs typeface="Times New Roman" panose="02020603050405020304" pitchFamily="18" charset="0"/>
              </a:rPr>
              <a:t>3</a:t>
            </a:r>
            <a:r>
              <a:rPr lang="en-GB" sz="2600" b="1" dirty="0">
                <a:solidFill>
                  <a:srgbClr val="FF0066"/>
                </a:solidFill>
                <a:latin typeface="Times New Roman" panose="02020603050405020304" pitchFamily="18" charset="0"/>
                <a:cs typeface="Times New Roman" panose="02020603050405020304" pitchFamily="18" charset="0"/>
              </a:rPr>
              <a:t>. programmed – non-programmed</a:t>
            </a:r>
          </a:p>
          <a:p>
            <a:pPr>
              <a:lnSpc>
                <a:spcPct val="150000"/>
              </a:lnSpc>
              <a:spcBef>
                <a:spcPts val="1200"/>
              </a:spcBef>
            </a:pPr>
            <a:r>
              <a:rPr lang="en-GB" sz="2400" b="1" i="1" dirty="0">
                <a:solidFill>
                  <a:srgbClr val="0000CC"/>
                </a:solidFill>
                <a:latin typeface="Times New Roman" panose="02020603050405020304" pitchFamily="18" charset="0"/>
                <a:cs typeface="Times New Roman" panose="02020603050405020304" pitchFamily="18" charset="0"/>
              </a:rPr>
              <a:t>Programmed decisions </a:t>
            </a:r>
            <a:r>
              <a:rPr lang="en-GB" sz="2400" dirty="0">
                <a:latin typeface="Times New Roman" panose="02020603050405020304" pitchFamily="18" charset="0"/>
                <a:cs typeface="Times New Roman" panose="02020603050405020304" pitchFamily="18" charset="0"/>
              </a:rPr>
              <a:t>are elements of some decisions which are similar and made so often </a:t>
            </a:r>
            <a:r>
              <a:rPr lang="en-US" sz="2400" dirty="0">
                <a:latin typeface="Times New Roman" panose="02020603050405020304" pitchFamily="18" charset="0"/>
                <a:cs typeface="Times New Roman" panose="02020603050405020304" pitchFamily="18" charset="0"/>
              </a:rPr>
              <a:t>repetitive and routine.</a:t>
            </a:r>
          </a:p>
          <a:p>
            <a:pPr>
              <a:lnSpc>
                <a:spcPct val="150000"/>
              </a:lnSpc>
              <a:spcBef>
                <a:spcPts val="1200"/>
              </a:spcBef>
              <a:buFont typeface="Wingdings" pitchFamily="2" charset="2"/>
              <a:buChar char="Ø"/>
            </a:pPr>
            <a:r>
              <a:rPr lang="en-US" sz="2400" dirty="0">
                <a:latin typeface="Times New Roman" panose="02020603050405020304" pitchFamily="18" charset="0"/>
                <a:cs typeface="Times New Roman" panose="02020603050405020304" pitchFamily="18" charset="0"/>
              </a:rPr>
              <a:t>Includes </a:t>
            </a:r>
            <a:r>
              <a:rPr lang="en-US" sz="2400" dirty="0">
                <a:solidFill>
                  <a:srgbClr val="FF0066"/>
                </a:solidFill>
                <a:latin typeface="Times New Roman" panose="02020603050405020304" pitchFamily="18" charset="0"/>
                <a:cs typeface="Times New Roman" panose="02020603050405020304" pitchFamily="18" charset="0"/>
              </a:rPr>
              <a:t>procedures, rules and manuals.</a:t>
            </a:r>
            <a:r>
              <a:rPr lang="en-US" sz="2400" dirty="0">
                <a:latin typeface="Times New Roman" panose="02020603050405020304" pitchFamily="18" charset="0"/>
                <a:cs typeface="Times New Roman" panose="02020603050405020304" pitchFamily="18" charset="0"/>
              </a:rPr>
              <a:t> E.g. patient admission, scheduling, inventory and supply ordering</a:t>
            </a:r>
          </a:p>
          <a:p>
            <a:pPr>
              <a:lnSpc>
                <a:spcPct val="150000"/>
              </a:lnSpc>
              <a:spcBef>
                <a:spcPts val="1200"/>
              </a:spcBef>
              <a:buFont typeface="Wingdings" pitchFamily="2" charset="2"/>
              <a:buChar char="§"/>
            </a:pPr>
            <a:r>
              <a:rPr lang="en-GB" sz="2400" b="1" dirty="0">
                <a:solidFill>
                  <a:srgbClr val="0000CC"/>
                </a:solidFill>
                <a:latin typeface="Times New Roman" panose="02020603050405020304" pitchFamily="18" charset="0"/>
                <a:cs typeface="Times New Roman" panose="02020603050405020304" pitchFamily="18" charset="0"/>
              </a:rPr>
              <a:t>Non-programmed decisions </a:t>
            </a:r>
            <a:r>
              <a:rPr lang="en-GB" sz="2400" dirty="0">
                <a:latin typeface="Times New Roman" panose="02020603050405020304" pitchFamily="18" charset="0"/>
                <a:cs typeface="Times New Roman" panose="02020603050405020304" pitchFamily="18" charset="0"/>
              </a:rPr>
              <a:t>are </a:t>
            </a:r>
            <a:r>
              <a:rPr lang="en-GB" sz="2400" dirty="0">
                <a:solidFill>
                  <a:srgbClr val="FF0066"/>
                </a:solidFill>
                <a:latin typeface="Times New Roman" panose="02020603050405020304" pitchFamily="18" charset="0"/>
                <a:cs typeface="Times New Roman" panose="02020603050405020304" pitchFamily="18" charset="0"/>
              </a:rPr>
              <a:t>unique and </a:t>
            </a:r>
            <a:r>
              <a:rPr lang="en-US" sz="2400" dirty="0">
                <a:solidFill>
                  <a:srgbClr val="FF0066"/>
                </a:solidFill>
                <a:latin typeface="Times New Roman" panose="02020603050405020304" pitchFamily="18" charset="0"/>
                <a:cs typeface="Times New Roman" panose="02020603050405020304" pitchFamily="18" charset="0"/>
              </a:rPr>
              <a:t>non-routine</a:t>
            </a:r>
            <a:r>
              <a:rPr lang="en-US" sz="2400" dirty="0">
                <a:latin typeface="Times New Roman" panose="02020603050405020304" pitchFamily="18" charset="0"/>
                <a:cs typeface="Times New Roman" panose="02020603050405020304" pitchFamily="18" charset="0"/>
              </a:rPr>
              <a:t> and </a:t>
            </a:r>
            <a:r>
              <a:rPr lang="en-GB" sz="2400" dirty="0">
                <a:latin typeface="Times New Roman" panose="02020603050405020304" pitchFamily="18" charset="0"/>
                <a:cs typeface="Times New Roman" panose="02020603050405020304" pitchFamily="18" charset="0"/>
              </a:rPr>
              <a:t> may have unclear implications for the organization, requiring creative problem solving because they are unfamiliar.</a:t>
            </a:r>
          </a:p>
          <a:p>
            <a:pPr>
              <a:lnSpc>
                <a:spcPct val="150000"/>
              </a:lnSpc>
              <a:spcBef>
                <a:spcPts val="1200"/>
              </a:spcBef>
              <a:buNone/>
            </a:pPr>
            <a:r>
              <a:rPr lang="en-GB"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E.g. </a:t>
            </a:r>
            <a:r>
              <a:rPr lang="en-US" sz="2400" dirty="0">
                <a:solidFill>
                  <a:srgbClr val="FF0066"/>
                </a:solidFill>
                <a:latin typeface="Times New Roman" panose="02020603050405020304" pitchFamily="18" charset="0"/>
                <a:cs typeface="Times New Roman" panose="02020603050405020304" pitchFamily="18" charset="0"/>
              </a:rPr>
              <a:t>Decision to expand, add or closes services</a:t>
            </a:r>
          </a:p>
          <a:p>
            <a:pPr>
              <a:lnSpc>
                <a:spcPct val="150000"/>
              </a:lnSpc>
              <a:spcBef>
                <a:spcPts val="1200"/>
              </a:spcBef>
              <a:buFont typeface="Arial" charset="0"/>
              <a:buNone/>
            </a:pPr>
            <a:endParaRPr lang="en-GB" sz="3300" b="1"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46</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3A0FF22E-D50A-484A-89CD-08EF3CE6352D}"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870278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0087"/>
            <a:ext cx="8229600" cy="536972"/>
          </a:xfrm>
        </p:spPr>
        <p:txBody>
          <a:bodyPr>
            <a:normAutofit/>
          </a:bodyPr>
          <a:lstStyle/>
          <a:p>
            <a:r>
              <a:rPr lang="en-US" sz="2800" b="1" dirty="0">
                <a:latin typeface="High Tower Text" panose="02040502050506030303" pitchFamily="18" charset="0"/>
                <a:cs typeface="Arial" pitchFamily="34" charset="0"/>
              </a:rPr>
              <a:t>Ways of decisions making</a:t>
            </a:r>
            <a:endParaRPr lang="en-US" sz="2800" dirty="0">
              <a:latin typeface="High Tower Text" panose="02040502050506030303" pitchFamily="18" charset="0"/>
            </a:endParaRPr>
          </a:p>
        </p:txBody>
      </p:sp>
      <p:sp>
        <p:nvSpPr>
          <p:cNvPr id="3" name="Content Placeholder 2"/>
          <p:cNvSpPr>
            <a:spLocks noGrp="1"/>
          </p:cNvSpPr>
          <p:nvPr>
            <p:ph idx="1"/>
          </p:nvPr>
        </p:nvSpPr>
        <p:spPr>
          <a:xfrm>
            <a:off x="457200" y="1143000"/>
            <a:ext cx="8534400" cy="5715000"/>
          </a:xfrm>
        </p:spPr>
        <p:txBody>
          <a:bodyPr>
            <a:noAutofit/>
          </a:bodyPr>
          <a:lstStyle/>
          <a:p>
            <a:pPr marL="514337" indent="-514337" algn="just">
              <a:buNone/>
            </a:pPr>
            <a:r>
              <a:rPr lang="en-US" sz="2000" b="1" dirty="0">
                <a:cs typeface="Arial" pitchFamily="34" charset="0"/>
              </a:rPr>
              <a:t>1. Individual decision making:</a:t>
            </a:r>
          </a:p>
          <a:p>
            <a:pPr algn="just">
              <a:buNone/>
            </a:pPr>
            <a:r>
              <a:rPr lang="en-US" sz="2000" dirty="0">
                <a:cs typeface="Arial" pitchFamily="34" charset="0"/>
              </a:rPr>
              <a:t>  Depends on :</a:t>
            </a:r>
          </a:p>
          <a:p>
            <a:pPr lvl="1" algn="just">
              <a:lnSpc>
                <a:spcPct val="150000"/>
              </a:lnSpc>
              <a:buFont typeface="Wingdings" panose="05000000000000000000" pitchFamily="2" charset="2"/>
              <a:buChar char="ü"/>
            </a:pPr>
            <a:r>
              <a:rPr lang="en-US" sz="2000" dirty="0">
                <a:cs typeface="Arial" pitchFamily="34" charset="0"/>
              </a:rPr>
              <a:t> </a:t>
            </a:r>
            <a:r>
              <a:rPr lang="en-US" sz="2000" dirty="0" smtClean="0">
                <a:cs typeface="Arial" pitchFamily="34" charset="0"/>
              </a:rPr>
              <a:t>Style </a:t>
            </a:r>
            <a:r>
              <a:rPr lang="en-US" sz="2000" dirty="0">
                <a:cs typeface="Arial" pitchFamily="34" charset="0"/>
              </a:rPr>
              <a:t>of the </a:t>
            </a:r>
            <a:r>
              <a:rPr lang="en-US" sz="2000" dirty="0" smtClean="0">
                <a:cs typeface="Arial" pitchFamily="34" charset="0"/>
              </a:rPr>
              <a:t>leader</a:t>
            </a:r>
          </a:p>
          <a:p>
            <a:pPr lvl="1" algn="just">
              <a:lnSpc>
                <a:spcPct val="150000"/>
              </a:lnSpc>
              <a:buFont typeface="Wingdings" panose="05000000000000000000" pitchFamily="2" charset="2"/>
              <a:buChar char="ü"/>
            </a:pPr>
            <a:r>
              <a:rPr lang="en-US" sz="2000" dirty="0" smtClean="0">
                <a:cs typeface="Arial" pitchFamily="34" charset="0"/>
              </a:rPr>
              <a:t>Ability </a:t>
            </a:r>
            <a:r>
              <a:rPr lang="en-US" sz="2000" dirty="0">
                <a:cs typeface="Arial" pitchFamily="34" charset="0"/>
              </a:rPr>
              <a:t>to set </a:t>
            </a:r>
            <a:r>
              <a:rPr lang="en-US" sz="2000" dirty="0" smtClean="0">
                <a:cs typeface="Arial" pitchFamily="34" charset="0"/>
              </a:rPr>
              <a:t>priorities</a:t>
            </a:r>
          </a:p>
          <a:p>
            <a:pPr lvl="1" algn="just">
              <a:lnSpc>
                <a:spcPct val="150000"/>
              </a:lnSpc>
              <a:buFont typeface="Wingdings" panose="05000000000000000000" pitchFamily="2" charset="2"/>
              <a:buChar char="ü"/>
            </a:pPr>
            <a:r>
              <a:rPr lang="en-US" sz="2000" dirty="0" smtClean="0">
                <a:cs typeface="Arial" pitchFamily="34" charset="0"/>
              </a:rPr>
              <a:t>Timing </a:t>
            </a:r>
            <a:r>
              <a:rPr lang="en-US" sz="2000" dirty="0">
                <a:cs typeface="Arial" pitchFamily="34" charset="0"/>
              </a:rPr>
              <a:t>of </a:t>
            </a:r>
            <a:r>
              <a:rPr lang="en-US" sz="2000" dirty="0" smtClean="0">
                <a:cs typeface="Arial" pitchFamily="34" charset="0"/>
              </a:rPr>
              <a:t>decision</a:t>
            </a:r>
          </a:p>
          <a:p>
            <a:pPr lvl="1" algn="just">
              <a:lnSpc>
                <a:spcPct val="150000"/>
              </a:lnSpc>
              <a:buFont typeface="Wingdings" panose="05000000000000000000" pitchFamily="2" charset="2"/>
              <a:buChar char="ü"/>
            </a:pPr>
            <a:r>
              <a:rPr lang="en-US" sz="2000" dirty="0" smtClean="0">
                <a:cs typeface="Arial" pitchFamily="34" charset="0"/>
              </a:rPr>
              <a:t>Creativity </a:t>
            </a:r>
            <a:r>
              <a:rPr lang="en-US" sz="2000" dirty="0">
                <a:cs typeface="Arial" pitchFamily="34" charset="0"/>
              </a:rPr>
              <a:t>of the manager</a:t>
            </a:r>
          </a:p>
          <a:p>
            <a:pPr marL="514337" indent="-514337" algn="just">
              <a:buNone/>
            </a:pPr>
            <a:r>
              <a:rPr lang="en-US" sz="2000" dirty="0">
                <a:cs typeface="Arial" pitchFamily="34" charset="0"/>
              </a:rPr>
              <a:t>2. </a:t>
            </a:r>
            <a:r>
              <a:rPr lang="en-US" sz="2000" b="1" dirty="0">
                <a:cs typeface="Arial" pitchFamily="34" charset="0"/>
              </a:rPr>
              <a:t>Group decision making:</a:t>
            </a:r>
          </a:p>
          <a:p>
            <a:pPr lvl="1" algn="just">
              <a:lnSpc>
                <a:spcPct val="150000"/>
              </a:lnSpc>
              <a:buFont typeface="Wingdings" panose="05000000000000000000" pitchFamily="2" charset="2"/>
              <a:buChar char="ü"/>
            </a:pPr>
            <a:r>
              <a:rPr lang="en-US" sz="2000" dirty="0" smtClean="0">
                <a:cs typeface="Arial" pitchFamily="34" charset="0"/>
              </a:rPr>
              <a:t>Process </a:t>
            </a:r>
            <a:r>
              <a:rPr lang="en-US" sz="2000" dirty="0">
                <a:cs typeface="Arial" pitchFamily="34" charset="0"/>
              </a:rPr>
              <a:t>of solving problems </a:t>
            </a:r>
            <a:r>
              <a:rPr lang="en-US" sz="2000" dirty="0" smtClean="0">
                <a:cs typeface="Arial" pitchFamily="34" charset="0"/>
              </a:rPr>
              <a:t>jointly</a:t>
            </a:r>
          </a:p>
          <a:p>
            <a:pPr lvl="1" algn="just">
              <a:lnSpc>
                <a:spcPct val="150000"/>
              </a:lnSpc>
              <a:buFont typeface="Wingdings" panose="05000000000000000000" pitchFamily="2" charset="2"/>
              <a:buChar char="ü"/>
            </a:pPr>
            <a:r>
              <a:rPr lang="en-US" sz="2000" dirty="0" smtClean="0">
                <a:cs typeface="Arial" pitchFamily="34" charset="0"/>
              </a:rPr>
              <a:t>It </a:t>
            </a:r>
            <a:r>
              <a:rPr lang="en-US" sz="2000" dirty="0">
                <a:cs typeface="Arial" pitchFamily="34" charset="0"/>
              </a:rPr>
              <a:t>plays a key role in health care management </a:t>
            </a:r>
          </a:p>
          <a:p>
            <a:pPr lvl="1" algn="just">
              <a:lnSpc>
                <a:spcPct val="150000"/>
              </a:lnSpc>
              <a:buNone/>
            </a:pPr>
            <a:r>
              <a:rPr lang="en-US" sz="2000" dirty="0">
                <a:cs typeface="Arial" pitchFamily="34" charset="0"/>
              </a:rPr>
              <a:t>     E.g. task force</a:t>
            </a:r>
          </a:p>
          <a:p>
            <a:pPr lvl="1" algn="just">
              <a:lnSpc>
                <a:spcPct val="150000"/>
              </a:lnSpc>
              <a:buFont typeface="Wingdings" panose="05000000000000000000" pitchFamily="2" charset="2"/>
              <a:buChar char="ü"/>
            </a:pPr>
            <a:r>
              <a:rPr lang="en-US" sz="2000" dirty="0">
                <a:cs typeface="Arial" pitchFamily="34" charset="0"/>
              </a:rPr>
              <a:t>Especially very important in non-programmed decision making.</a:t>
            </a:r>
            <a:endParaRPr lang="en-US" sz="2000" dirty="0"/>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47</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097F656C-9C2B-458A-ABEE-35C6B401A492}"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698691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549274"/>
          </a:xfrm>
        </p:spPr>
        <p:txBody>
          <a:bodyPr>
            <a:normAutofit/>
          </a:bodyPr>
          <a:lstStyle/>
          <a:p>
            <a:r>
              <a:rPr lang="en-US" sz="3200" b="1" dirty="0">
                <a:latin typeface="High Tower Text" panose="02040502050506030303" pitchFamily="18" charset="0"/>
                <a:cs typeface="Arial" pitchFamily="34" charset="0"/>
              </a:rPr>
              <a:t>Techniques of group decision making</a:t>
            </a:r>
            <a:endParaRPr lang="en-US" sz="3200" dirty="0">
              <a:latin typeface="High Tower Text" panose="02040502050506030303" pitchFamily="18" charset="0"/>
            </a:endParaRPr>
          </a:p>
        </p:txBody>
      </p:sp>
      <p:sp>
        <p:nvSpPr>
          <p:cNvPr id="3" name="Content Placeholder 2"/>
          <p:cNvSpPr>
            <a:spLocks noGrp="1"/>
          </p:cNvSpPr>
          <p:nvPr>
            <p:ph idx="1"/>
          </p:nvPr>
        </p:nvSpPr>
        <p:spPr>
          <a:xfrm>
            <a:off x="457200" y="918412"/>
            <a:ext cx="8458200" cy="5634788"/>
          </a:xfrm>
        </p:spPr>
        <p:txBody>
          <a:bodyPr>
            <a:noAutofit/>
          </a:bodyPr>
          <a:lstStyle/>
          <a:p>
            <a:pPr marL="514337" indent="-514337" algn="just">
              <a:lnSpc>
                <a:spcPct val="100000"/>
              </a:lnSpc>
              <a:spcBef>
                <a:spcPts val="2400"/>
              </a:spcBef>
              <a:buAutoNum type="arabicPeriod"/>
            </a:pPr>
            <a:r>
              <a:rPr lang="en-US" sz="2400" b="1" dirty="0">
                <a:latin typeface="Times New Roman" panose="02020603050405020304" pitchFamily="18" charset="0"/>
                <a:cs typeface="Times New Roman" panose="02020603050405020304" pitchFamily="18" charset="0"/>
              </a:rPr>
              <a:t>Brain storming:- </a:t>
            </a:r>
            <a:r>
              <a:rPr lang="en-US" sz="2400" dirty="0">
                <a:latin typeface="Times New Roman" panose="02020603050405020304" pitchFamily="18" charset="0"/>
                <a:cs typeface="Times New Roman" panose="02020603050405020304" pitchFamily="18" charset="0"/>
              </a:rPr>
              <a:t>group effort </a:t>
            </a:r>
            <a:r>
              <a:rPr lang="en-US" sz="2400" b="1" dirty="0">
                <a:latin typeface="Times New Roman" panose="02020603050405020304" pitchFamily="18" charset="0"/>
                <a:cs typeface="Times New Roman" panose="02020603050405020304" pitchFamily="18" charset="0"/>
              </a:rPr>
              <a:t>art generating ideas and alternatives </a:t>
            </a:r>
            <a:r>
              <a:rPr lang="en-US" sz="2400" dirty="0">
                <a:latin typeface="Times New Roman" panose="02020603050405020304" pitchFamily="18" charset="0"/>
                <a:cs typeface="Times New Roman" panose="02020603050405020304" pitchFamily="18" charset="0"/>
              </a:rPr>
              <a:t>that can help to solve a problem.</a:t>
            </a:r>
          </a:p>
          <a:p>
            <a:pPr marL="514337" indent="-514337" algn="just">
              <a:lnSpc>
                <a:spcPct val="100000"/>
              </a:lnSpc>
              <a:spcBef>
                <a:spcPts val="2400"/>
              </a:spcBef>
              <a:buFont typeface="Wingdings" pitchFamily="2" charset="2"/>
              <a:buChar char="ü"/>
            </a:pPr>
            <a:r>
              <a:rPr lang="en-US" sz="2400" dirty="0">
                <a:latin typeface="Times New Roman" panose="02020603050405020304" pitchFamily="18" charset="0"/>
                <a:cs typeface="Times New Roman" panose="02020603050405020304" pitchFamily="18" charset="0"/>
              </a:rPr>
              <a:t>Generates more information for decision.</a:t>
            </a:r>
          </a:p>
          <a:p>
            <a:pPr marL="514337" indent="-514337" algn="just">
              <a:lnSpc>
                <a:spcPct val="100000"/>
              </a:lnSpc>
              <a:spcBef>
                <a:spcPts val="2400"/>
              </a:spcBef>
              <a:buFont typeface="Wingdings" pitchFamily="2" charset="2"/>
              <a:buChar char="ü"/>
            </a:pPr>
            <a:r>
              <a:rPr lang="en-US" sz="2400" dirty="0">
                <a:latin typeface="Times New Roman" panose="02020603050405020304" pitchFamily="18" charset="0"/>
                <a:cs typeface="Times New Roman" panose="02020603050405020304" pitchFamily="18" charset="0"/>
              </a:rPr>
              <a:t>Dominant groups can be a problem.</a:t>
            </a:r>
          </a:p>
          <a:p>
            <a:pPr>
              <a:lnSpc>
                <a:spcPct val="100000"/>
              </a:lnSpc>
              <a:spcBef>
                <a:spcPts val="2400"/>
              </a:spcBef>
              <a:buNone/>
            </a:pPr>
            <a:r>
              <a:rPr lang="en-US" sz="2400" dirty="0">
                <a:latin typeface="Times New Roman" panose="02020603050405020304" pitchFamily="18" charset="0"/>
                <a:cs typeface="Times New Roman" panose="02020603050405020304" pitchFamily="18" charset="0"/>
              </a:rPr>
              <a:t>2. </a:t>
            </a:r>
            <a:r>
              <a:rPr lang="en-US" sz="2400" b="1" dirty="0">
                <a:latin typeface="Times New Roman" panose="02020603050405020304" pitchFamily="18" charset="0"/>
                <a:cs typeface="Times New Roman" panose="02020603050405020304" pitchFamily="18" charset="0"/>
              </a:rPr>
              <a:t>Nominal group technique:- tries to solve the problem of brain </a:t>
            </a:r>
            <a:r>
              <a:rPr lang="en-US" sz="2400" dirty="0">
                <a:latin typeface="Times New Roman" panose="02020603050405020304" pitchFamily="18" charset="0"/>
                <a:cs typeface="Times New Roman" panose="02020603050405020304" pitchFamily="18" charset="0"/>
              </a:rPr>
              <a:t>storming (dominant group) as the problems are identified individually.</a:t>
            </a:r>
            <a:r>
              <a:rPr lang="en-US" sz="2400" b="1" dirty="0">
                <a:latin typeface="Times New Roman" panose="02020603050405020304" pitchFamily="18" charset="0"/>
                <a:cs typeface="Times New Roman" panose="02020603050405020304" pitchFamily="18" charset="0"/>
              </a:rPr>
              <a:t> </a:t>
            </a:r>
          </a:p>
          <a:p>
            <a:pPr>
              <a:lnSpc>
                <a:spcPct val="100000"/>
              </a:lnSpc>
              <a:spcBef>
                <a:spcPts val="2400"/>
              </a:spcBef>
              <a:buFont typeface="Wingdings" pitchFamily="2" charset="2"/>
              <a:buChar char="ü"/>
            </a:pPr>
            <a:r>
              <a:rPr lang="en-US" sz="2400" dirty="0">
                <a:latin typeface="Times New Roman" panose="02020603050405020304" pitchFamily="18" charset="0"/>
                <a:cs typeface="Times New Roman" panose="02020603050405020304" pitchFamily="18" charset="0"/>
              </a:rPr>
              <a:t> Group members are presented with a problem; each member independently writes down his or her ideas on the problem, and then each member presents one idea to the group until all ideas have been presented.</a:t>
            </a:r>
          </a:p>
          <a:p>
            <a:pPr>
              <a:lnSpc>
                <a:spcPct val="100000"/>
              </a:lnSpc>
              <a:spcBef>
                <a:spcPts val="2400"/>
              </a:spcBef>
              <a:buFont typeface="Wingdings" pitchFamily="2" charset="2"/>
              <a:buChar char="ü"/>
            </a:pPr>
            <a:r>
              <a:rPr lang="en-US" sz="2400" dirty="0">
                <a:latin typeface="Times New Roman" panose="02020603050405020304" pitchFamily="18" charset="0"/>
                <a:cs typeface="Times New Roman" panose="02020603050405020304" pitchFamily="18" charset="0"/>
              </a:rPr>
              <a:t>No discussion takes place until all ideas have been presented.</a:t>
            </a:r>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48</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AA0FB169-557A-48A4-91FF-E9F72E4C19ED}"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088984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742" y="762000"/>
            <a:ext cx="7886700" cy="701674"/>
          </a:xfrm>
        </p:spPr>
        <p:txBody>
          <a:bodyPr>
            <a:normAutofit/>
          </a:bodyPr>
          <a:lstStyle/>
          <a:p>
            <a:r>
              <a:rPr lang="en-US" dirty="0" smtClean="0">
                <a:latin typeface="High Tower Text" panose="02040502050506030303" pitchFamily="18" charset="0"/>
              </a:rPr>
              <a:t>Techniques of group decision making</a:t>
            </a:r>
            <a:endParaRPr lang="en-US" dirty="0">
              <a:latin typeface="High Tower Text" panose="02040502050506030303" pitchFamily="18" charset="0"/>
            </a:endParaRPr>
          </a:p>
        </p:txBody>
      </p:sp>
      <p:sp>
        <p:nvSpPr>
          <p:cNvPr id="3" name="Content Placeholder 2"/>
          <p:cNvSpPr>
            <a:spLocks noGrp="1"/>
          </p:cNvSpPr>
          <p:nvPr>
            <p:ph idx="1"/>
          </p:nvPr>
        </p:nvSpPr>
        <p:spPr/>
        <p:txBody>
          <a:bodyPr>
            <a:normAutofit/>
          </a:bodyPr>
          <a:lstStyle/>
          <a:p>
            <a:pPr>
              <a:lnSpc>
                <a:spcPct val="150000"/>
              </a:lnSpc>
              <a:buNone/>
            </a:pPr>
            <a:r>
              <a:rPr lang="en-US" sz="2800" dirty="0">
                <a:latin typeface="High Tower Text" panose="02040502050506030303" pitchFamily="18" charset="0"/>
                <a:cs typeface="Arial" pitchFamily="34" charset="0"/>
              </a:rPr>
              <a:t>3. </a:t>
            </a:r>
            <a:r>
              <a:rPr lang="en-US" sz="2800" b="1" dirty="0">
                <a:latin typeface="High Tower Text" panose="02040502050506030303" pitchFamily="18" charset="0"/>
                <a:cs typeface="Arial" pitchFamily="34" charset="0"/>
              </a:rPr>
              <a:t>Delphi technique:- A group decision making conducted by a group </a:t>
            </a:r>
            <a:r>
              <a:rPr lang="en-US" sz="2800" dirty="0">
                <a:latin typeface="High Tower Text" panose="02040502050506030303" pitchFamily="18" charset="0"/>
                <a:cs typeface="Arial" pitchFamily="34" charset="0"/>
              </a:rPr>
              <a:t>leader through the use of written questionnaires.</a:t>
            </a:r>
          </a:p>
          <a:p>
            <a:pPr>
              <a:lnSpc>
                <a:spcPct val="150000"/>
              </a:lnSpc>
              <a:buFont typeface="Wingdings" panose="05000000000000000000" pitchFamily="2" charset="2"/>
              <a:buChar char="§"/>
            </a:pPr>
            <a:r>
              <a:rPr lang="en-US" sz="2800" dirty="0">
                <a:latin typeface="High Tower Text" panose="02040502050506030303" pitchFamily="18" charset="0"/>
                <a:cs typeface="Arial" pitchFamily="34" charset="0"/>
              </a:rPr>
              <a:t> It provides </a:t>
            </a:r>
            <a:r>
              <a:rPr lang="en-US" sz="2800" b="1" dirty="0">
                <a:latin typeface="High Tower Text" panose="02040502050506030303" pitchFamily="18" charset="0"/>
                <a:cs typeface="Arial" pitchFamily="34" charset="0"/>
              </a:rPr>
              <a:t>equal opportunity </a:t>
            </a:r>
            <a:r>
              <a:rPr lang="en-US" sz="2800" dirty="0">
                <a:latin typeface="High Tower Text" panose="02040502050506030303" pitchFamily="18" charset="0"/>
                <a:cs typeface="Arial" pitchFamily="34" charset="0"/>
              </a:rPr>
              <a:t>to participants.</a:t>
            </a:r>
            <a:endParaRPr lang="en-US" sz="2800" dirty="0">
              <a:latin typeface="High Tower Text" panose="02040502050506030303" pitchFamily="18" charset="0"/>
            </a:endParaRPr>
          </a:p>
          <a:p>
            <a:pPr>
              <a:lnSpc>
                <a:spcPct val="150000"/>
              </a:lnSpc>
              <a:buNone/>
            </a:pPr>
            <a:endParaRPr lang="en-US" sz="2400" dirty="0">
              <a:latin typeface="High Tower Text" panose="02040502050506030303" pitchFamily="18" charset="0"/>
            </a:endParaRPr>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49</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0B790197-9632-4B73-B9F9-BED882885CCB}"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690791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381000" y="304800"/>
            <a:ext cx="8229600" cy="762000"/>
          </a:xfrm>
        </p:spPr>
        <p:txBody>
          <a:bodyPr>
            <a:noAutofit/>
          </a:bodyPr>
          <a:lstStyle/>
          <a:p>
            <a:pPr eaLnBrk="1" hangingPunct="1"/>
            <a:r>
              <a:rPr lang="en-US" sz="4800" b="1" dirty="0" smtClean="0"/>
              <a:t> </a:t>
            </a:r>
            <a:r>
              <a:rPr lang="en-US" sz="3200" b="1" dirty="0" smtClean="0">
                <a:latin typeface="Times New Roman" pitchFamily="18" charset="0"/>
                <a:cs typeface="Times New Roman" pitchFamily="18" charset="0"/>
              </a:rPr>
              <a:t> Stages /steps of Controlling  </a:t>
            </a:r>
            <a:endParaRPr lang="en-US" sz="3200" dirty="0" smtClean="0">
              <a:latin typeface="Times New Roman" pitchFamily="18" charset="0"/>
              <a:cs typeface="Times New Roman" pitchFamily="18" charset="0"/>
            </a:endParaRPr>
          </a:p>
        </p:txBody>
      </p:sp>
      <p:sp>
        <p:nvSpPr>
          <p:cNvPr id="192515" name="Rectangle 3"/>
          <p:cNvSpPr>
            <a:spLocks noGrp="1" noChangeArrowheads="1"/>
          </p:cNvSpPr>
          <p:nvPr>
            <p:ph type="body" idx="1"/>
          </p:nvPr>
        </p:nvSpPr>
        <p:spPr>
          <a:xfrm>
            <a:off x="408708" y="1219200"/>
            <a:ext cx="8278091" cy="4581872"/>
          </a:xfrm>
        </p:spPr>
        <p:txBody>
          <a:bodyPr>
            <a:normAutofit/>
          </a:bodyPr>
          <a:lstStyle/>
          <a:p>
            <a:pPr marL="514350" indent="-514350" eaLnBrk="1" hangingPunct="1">
              <a:lnSpc>
                <a:spcPct val="150000"/>
              </a:lnSpc>
              <a:buAutoNum type="arabicPeriod"/>
            </a:pPr>
            <a:r>
              <a:rPr lang="en-US" sz="2800" dirty="0" smtClean="0">
                <a:latin typeface="Times New Roman" panose="02020603050405020304" pitchFamily="18" charset="0"/>
                <a:ea typeface="Tahoma" panose="020B0604030504040204" pitchFamily="34" charset="0"/>
                <a:cs typeface="Times New Roman" panose="02020603050405020304" pitchFamily="18" charset="0"/>
              </a:rPr>
              <a:t>Establish </a:t>
            </a:r>
            <a:r>
              <a:rPr lang="en-US" sz="2800" dirty="0" smtClean="0">
                <a:solidFill>
                  <a:srgbClr val="FF0000"/>
                </a:solidFill>
                <a:latin typeface="Times New Roman" panose="02020603050405020304" pitchFamily="18" charset="0"/>
                <a:ea typeface="Tahoma" panose="020B0604030504040204" pitchFamily="34" charset="0"/>
                <a:cs typeface="Times New Roman" panose="02020603050405020304" pitchFamily="18" charset="0"/>
              </a:rPr>
              <a:t>standards</a:t>
            </a:r>
            <a:r>
              <a:rPr lang="en-US" sz="2800" dirty="0" smtClean="0">
                <a:latin typeface="Times New Roman" panose="02020603050405020304" pitchFamily="18" charset="0"/>
                <a:ea typeface="Tahoma" panose="020B0604030504040204" pitchFamily="34" charset="0"/>
                <a:cs typeface="Times New Roman" panose="02020603050405020304" pitchFamily="18" charset="0"/>
              </a:rPr>
              <a:t> of Expected performance</a:t>
            </a:r>
            <a:endParaRPr lang="en-US" sz="2800" dirty="0">
              <a:latin typeface="Times New Roman" panose="02020603050405020304" pitchFamily="18" charset="0"/>
              <a:ea typeface="Tahoma" panose="020B0604030504040204" pitchFamily="34" charset="0"/>
              <a:cs typeface="Times New Roman" panose="02020603050405020304" pitchFamily="18" charset="0"/>
            </a:endParaRPr>
          </a:p>
          <a:p>
            <a:pPr marL="514350" indent="-514350" eaLnBrk="1" hangingPunct="1">
              <a:lnSpc>
                <a:spcPct val="150000"/>
              </a:lnSpc>
              <a:buAutoNum type="arabicPeriod"/>
            </a:pPr>
            <a:r>
              <a:rPr lang="en-US" sz="2800" dirty="0" smtClean="0">
                <a:solidFill>
                  <a:srgbClr val="FF0000"/>
                </a:solidFill>
                <a:latin typeface="Times New Roman" panose="02020603050405020304" pitchFamily="18" charset="0"/>
                <a:ea typeface="Tahoma" panose="020B0604030504040204" pitchFamily="34" charset="0"/>
                <a:cs typeface="Times New Roman" panose="02020603050405020304" pitchFamily="18" charset="0"/>
              </a:rPr>
              <a:t>Measure</a:t>
            </a:r>
            <a:r>
              <a:rPr lang="en-US" sz="2800" dirty="0" smtClean="0">
                <a:latin typeface="Times New Roman" panose="02020603050405020304" pitchFamily="18" charset="0"/>
                <a:ea typeface="Tahoma" panose="020B0604030504040204" pitchFamily="34" charset="0"/>
                <a:cs typeface="Times New Roman" panose="02020603050405020304" pitchFamily="18" charset="0"/>
              </a:rPr>
              <a:t> actual performance</a:t>
            </a:r>
          </a:p>
          <a:p>
            <a:pPr marL="514350" indent="-514350" eaLnBrk="1" hangingPunct="1">
              <a:lnSpc>
                <a:spcPct val="150000"/>
              </a:lnSpc>
              <a:buAutoNum type="arabicPeriod"/>
            </a:pPr>
            <a:r>
              <a:rPr lang="en-US" sz="2800" dirty="0" smtClean="0">
                <a:solidFill>
                  <a:srgbClr val="FF0000"/>
                </a:solidFill>
                <a:latin typeface="Times New Roman" panose="02020603050405020304" pitchFamily="18" charset="0"/>
                <a:ea typeface="Tahoma" panose="020B0604030504040204" pitchFamily="34" charset="0"/>
                <a:cs typeface="Times New Roman" panose="02020603050405020304" pitchFamily="18" charset="0"/>
              </a:rPr>
              <a:t>Compare </a:t>
            </a:r>
            <a:r>
              <a:rPr lang="en-US" sz="2800" dirty="0" smtClean="0">
                <a:latin typeface="Times New Roman" panose="02020603050405020304" pitchFamily="18" charset="0"/>
                <a:ea typeface="Tahoma" panose="020B0604030504040204" pitchFamily="34" charset="0"/>
                <a:cs typeface="Times New Roman" panose="02020603050405020304" pitchFamily="18" charset="0"/>
              </a:rPr>
              <a:t>performance against standard</a:t>
            </a:r>
          </a:p>
          <a:p>
            <a:pPr marL="514350" indent="-514350" eaLnBrk="1" hangingPunct="1">
              <a:lnSpc>
                <a:spcPct val="150000"/>
              </a:lnSpc>
              <a:buAutoNum type="arabicPeriod"/>
            </a:pPr>
            <a:r>
              <a:rPr lang="en-US" sz="2800" dirty="0" smtClean="0">
                <a:latin typeface="Times New Roman" panose="02020603050405020304" pitchFamily="18" charset="0"/>
                <a:ea typeface="Tahoma" panose="020B0604030504040204" pitchFamily="34" charset="0"/>
                <a:cs typeface="Times New Roman" panose="02020603050405020304" pitchFamily="18" charset="0"/>
              </a:rPr>
              <a:t>Evaluate </a:t>
            </a:r>
            <a:r>
              <a:rPr lang="en-US" sz="2800" dirty="0">
                <a:latin typeface="Times New Roman" panose="02020603050405020304" pitchFamily="18" charset="0"/>
                <a:ea typeface="Tahoma" panose="020B0604030504040204" pitchFamily="34" charset="0"/>
                <a:cs typeface="Times New Roman" panose="02020603050405020304" pitchFamily="18" charset="0"/>
              </a:rPr>
              <a:t>the comparison and take appropriate </a:t>
            </a:r>
            <a:r>
              <a:rPr lang="en-US" sz="2800" dirty="0">
                <a:solidFill>
                  <a:srgbClr val="FF0000"/>
                </a:solidFill>
                <a:latin typeface="Times New Roman" panose="02020603050405020304" pitchFamily="18" charset="0"/>
                <a:ea typeface="Tahoma" panose="020B0604030504040204" pitchFamily="34" charset="0"/>
                <a:cs typeface="Times New Roman" panose="02020603050405020304" pitchFamily="18" charset="0"/>
              </a:rPr>
              <a:t>corrective action</a:t>
            </a:r>
            <a:r>
              <a:rPr lang="en-US" sz="2800" dirty="0" smtClean="0">
                <a:latin typeface="Times New Roman" panose="02020603050405020304" pitchFamily="18" charset="0"/>
                <a:ea typeface="Tahoma" panose="020B0604030504040204" pitchFamily="34" charset="0"/>
                <a:cs typeface="Times New Roman" panose="02020603050405020304" pitchFamily="18" charset="0"/>
              </a:rPr>
              <a:t>.</a:t>
            </a:r>
            <a:endParaRPr lang="en-US" sz="28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5AE27165-DDB7-40E1-A26A-DAC8B4A79817}" type="slidenum">
              <a:rPr lang="en-US" smtClean="0"/>
              <a:pPr/>
              <a:t>5</a:t>
            </a:fld>
            <a:endParaRPr lang="en-US"/>
          </a:p>
        </p:txBody>
      </p:sp>
      <p:sp>
        <p:nvSpPr>
          <p:cNvPr id="3" name="Date Placeholder 2"/>
          <p:cNvSpPr>
            <a:spLocks noGrp="1"/>
          </p:cNvSpPr>
          <p:nvPr>
            <p:ph type="dt" sz="half" idx="10"/>
          </p:nvPr>
        </p:nvSpPr>
        <p:spPr/>
        <p:txBody>
          <a:bodyPr/>
          <a:lstStyle/>
          <a:p>
            <a:fld id="{C6C40A35-8B2B-41C2-ABFD-3FFDE1115260}"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cSld>
  <p:clrMapOvr>
    <a:masterClrMapping/>
  </p:clrMapOvr>
  <p:transition spd="med">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54074"/>
          </a:xfrm>
        </p:spPr>
        <p:txBody>
          <a:bodyPr>
            <a:normAutofit/>
          </a:bodyPr>
          <a:lstStyle/>
          <a:p>
            <a:r>
              <a:rPr lang="en-US" sz="3200" dirty="0">
                <a:latin typeface="High Tower Text" panose="02040502050506030303" pitchFamily="18" charset="0"/>
                <a:cs typeface="Arial" pitchFamily="34" charset="0"/>
              </a:rPr>
              <a:t>Outcomes of group decision making</a:t>
            </a:r>
            <a:endParaRPr lang="en-US" sz="3200" dirty="0">
              <a:latin typeface="High Tower Text" panose="02040502050506030303" pitchFamily="18" charset="0"/>
            </a:endParaRPr>
          </a:p>
        </p:txBody>
      </p:sp>
      <p:sp>
        <p:nvSpPr>
          <p:cNvPr id="3" name="Content Placeholder 2"/>
          <p:cNvSpPr>
            <a:spLocks noGrp="1"/>
          </p:cNvSpPr>
          <p:nvPr>
            <p:ph idx="1"/>
          </p:nvPr>
        </p:nvSpPr>
        <p:spPr>
          <a:xfrm>
            <a:off x="228600" y="1219200"/>
            <a:ext cx="8534400" cy="4571999"/>
          </a:xfrm>
        </p:spPr>
        <p:txBody>
          <a:bodyPr>
            <a:noAutofit/>
          </a:bodyPr>
          <a:lstStyle/>
          <a:p>
            <a:pPr algn="just">
              <a:lnSpc>
                <a:spcPct val="100000"/>
              </a:lnSpc>
            </a:pPr>
            <a:r>
              <a:rPr lang="en-US" sz="2800" b="1" dirty="0">
                <a:latin typeface="High Tower Text" panose="02040502050506030303" pitchFamily="18" charset="0"/>
                <a:cs typeface="Arial" pitchFamily="34" charset="0"/>
              </a:rPr>
              <a:t>Indecision: </a:t>
            </a:r>
            <a:r>
              <a:rPr lang="en-US" sz="2800" dirty="0">
                <a:latin typeface="High Tower Text" panose="02040502050506030303" pitchFamily="18" charset="0"/>
                <a:cs typeface="Arial" pitchFamily="34" charset="0"/>
              </a:rPr>
              <a:t>failure to decide (disagreement)</a:t>
            </a:r>
          </a:p>
          <a:p>
            <a:pPr algn="just">
              <a:lnSpc>
                <a:spcPct val="100000"/>
              </a:lnSpc>
            </a:pPr>
            <a:r>
              <a:rPr lang="en-US" sz="2800" b="1" dirty="0">
                <a:latin typeface="High Tower Text" panose="02040502050506030303" pitchFamily="18" charset="0"/>
                <a:cs typeface="Arial" pitchFamily="34" charset="0"/>
              </a:rPr>
              <a:t>Authority rule: </a:t>
            </a:r>
            <a:r>
              <a:rPr lang="en-US" sz="2800" dirty="0">
                <a:latin typeface="High Tower Text" panose="02040502050506030303" pitchFamily="18" charset="0"/>
                <a:cs typeface="Arial" pitchFamily="34" charset="0"/>
              </a:rPr>
              <a:t>decision by the team leader</a:t>
            </a:r>
          </a:p>
          <a:p>
            <a:pPr algn="just">
              <a:lnSpc>
                <a:spcPct val="100000"/>
              </a:lnSpc>
            </a:pPr>
            <a:r>
              <a:rPr lang="en-US" sz="2800" b="1" dirty="0">
                <a:latin typeface="High Tower Text" panose="02040502050506030303" pitchFamily="18" charset="0"/>
                <a:cs typeface="Arial" pitchFamily="34" charset="0"/>
              </a:rPr>
              <a:t>Minority rule: </a:t>
            </a:r>
            <a:r>
              <a:rPr lang="en-US" sz="2800" dirty="0">
                <a:latin typeface="High Tower Text" panose="02040502050506030303" pitchFamily="18" charset="0"/>
                <a:cs typeface="Arial" pitchFamily="34" charset="0"/>
              </a:rPr>
              <a:t>decision dominated by few influential individuals.</a:t>
            </a:r>
          </a:p>
          <a:p>
            <a:pPr algn="just">
              <a:lnSpc>
                <a:spcPct val="100000"/>
              </a:lnSpc>
            </a:pPr>
            <a:r>
              <a:rPr lang="en-US" sz="2800" b="1" dirty="0">
                <a:latin typeface="High Tower Text" panose="02040502050506030303" pitchFamily="18" charset="0"/>
                <a:cs typeface="Arial" pitchFamily="34" charset="0"/>
              </a:rPr>
              <a:t>Majority rule:</a:t>
            </a:r>
            <a:r>
              <a:rPr lang="en-US" sz="2800" dirty="0">
                <a:latin typeface="High Tower Text" panose="02040502050506030303" pitchFamily="18" charset="0"/>
                <a:cs typeface="Arial" pitchFamily="34" charset="0"/>
              </a:rPr>
              <a:t> the majority agree</a:t>
            </a:r>
          </a:p>
          <a:p>
            <a:pPr algn="just">
              <a:lnSpc>
                <a:spcPct val="100000"/>
              </a:lnSpc>
            </a:pPr>
            <a:r>
              <a:rPr lang="en-US" sz="2800" b="1" dirty="0">
                <a:latin typeface="High Tower Text" panose="02040502050506030303" pitchFamily="18" charset="0"/>
                <a:cs typeface="Arial" pitchFamily="34" charset="0"/>
              </a:rPr>
              <a:t>Consensus: </a:t>
            </a:r>
            <a:r>
              <a:rPr lang="en-US" sz="2800" dirty="0">
                <a:latin typeface="High Tower Text" panose="02040502050506030303" pitchFamily="18" charset="0"/>
                <a:cs typeface="Arial" pitchFamily="34" charset="0"/>
              </a:rPr>
              <a:t>immediate agreement without thorough discussion</a:t>
            </a:r>
          </a:p>
          <a:p>
            <a:pPr algn="just">
              <a:lnSpc>
                <a:spcPct val="100000"/>
              </a:lnSpc>
            </a:pPr>
            <a:r>
              <a:rPr lang="en-US" sz="2800" b="1" dirty="0">
                <a:latin typeface="High Tower Text" panose="02040502050506030303" pitchFamily="18" charset="0"/>
                <a:cs typeface="Arial" pitchFamily="34" charset="0"/>
              </a:rPr>
              <a:t>Unanimity:</a:t>
            </a:r>
            <a:r>
              <a:rPr lang="en-US" sz="2800" dirty="0">
                <a:latin typeface="High Tower Text" panose="02040502050506030303" pitchFamily="18" charset="0"/>
                <a:cs typeface="Arial" pitchFamily="34" charset="0"/>
              </a:rPr>
              <a:t> agree after through discussion and argument</a:t>
            </a:r>
          </a:p>
          <a:p>
            <a:pPr>
              <a:lnSpc>
                <a:spcPct val="100000"/>
              </a:lnSpc>
            </a:pPr>
            <a:endParaRPr lang="en-US" sz="2400" dirty="0">
              <a:latin typeface="High Tower Text" panose="02040502050506030303" pitchFamily="18" charset="0"/>
            </a:endParaRPr>
          </a:p>
        </p:txBody>
      </p:sp>
      <p:sp>
        <p:nvSpPr>
          <p:cNvPr id="6" name="Slide Number Placeholder 5"/>
          <p:cNvSpPr>
            <a:spLocks noGrp="1"/>
          </p:cNvSpPr>
          <p:nvPr>
            <p:ph type="sldNum" sz="quarter" idx="12"/>
          </p:nvPr>
        </p:nvSpPr>
        <p:spPr/>
        <p:txBody>
          <a:bodyPr/>
          <a:lstStyle/>
          <a:p>
            <a:pPr defTabSz="685800"/>
            <a:fld id="{8D88A714-B0D3-4C1A-84C8-9372FC09449A}" type="slidenum">
              <a:rPr lang="en-US">
                <a:solidFill>
                  <a:prstClr val="black">
                    <a:tint val="75000"/>
                  </a:prstClr>
                </a:solidFill>
                <a:latin typeface="Calibri" panose="020F0502020204030204"/>
              </a:rPr>
              <a:pPr defTabSz="685800"/>
              <a:t>50</a:t>
            </a:fld>
            <a:endParaRPr lang="en-US">
              <a:solidFill>
                <a:prstClr val="black">
                  <a:tint val="75000"/>
                </a:prstClr>
              </a:solidFill>
              <a:latin typeface="Calibri" panose="020F0502020204030204"/>
            </a:endParaRPr>
          </a:p>
        </p:txBody>
      </p:sp>
      <p:sp>
        <p:nvSpPr>
          <p:cNvPr id="4" name="Date Placeholder 3"/>
          <p:cNvSpPr>
            <a:spLocks noGrp="1"/>
          </p:cNvSpPr>
          <p:nvPr>
            <p:ph type="dt" sz="half" idx="10"/>
          </p:nvPr>
        </p:nvSpPr>
        <p:spPr/>
        <p:txBody>
          <a:bodyPr/>
          <a:lstStyle/>
          <a:p>
            <a:fld id="{428F17B2-B20D-4E16-ADC3-9EF500E332F8}" type="datetime1">
              <a:rPr lang="en-US" smtClean="0"/>
              <a:t>5/12/2020</a:t>
            </a:fld>
            <a:endParaRPr lang="en-US"/>
          </a:p>
        </p:txBody>
      </p:sp>
      <p:sp>
        <p:nvSpPr>
          <p:cNvPr id="5" name="Footer Placeholder 4"/>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3651972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868362"/>
          </a:xfrm>
        </p:spPr>
        <p:txBody>
          <a:bodyPr>
            <a:noAutofit/>
          </a:bodyPr>
          <a:lstStyle/>
          <a:p>
            <a:r>
              <a:rPr lang="en-US" sz="4000" b="1" dirty="0" smtClean="0">
                <a:latin typeface="Bookman Old Style" pitchFamily="18" charset="0"/>
              </a:rPr>
              <a:t>Think twice before </a:t>
            </a:r>
            <a:r>
              <a:rPr lang="en-US" sz="4000" b="1" smtClean="0">
                <a:latin typeface="Bookman Old Style" pitchFamily="18" charset="0"/>
              </a:rPr>
              <a:t>you decide!!</a:t>
            </a:r>
            <a:endParaRPr lang="en-US" sz="4000" b="1" dirty="0">
              <a:latin typeface="Bookman Old Style" pitchFamily="18" charset="0"/>
            </a:endParaRPr>
          </a:p>
        </p:txBody>
      </p:sp>
      <p:sp>
        <p:nvSpPr>
          <p:cNvPr id="4" name="Slide Number Placeholder 3"/>
          <p:cNvSpPr>
            <a:spLocks noGrp="1"/>
          </p:cNvSpPr>
          <p:nvPr>
            <p:ph type="sldNum" sz="quarter" idx="12"/>
          </p:nvPr>
        </p:nvSpPr>
        <p:spPr/>
        <p:txBody>
          <a:bodyPr/>
          <a:lstStyle/>
          <a:p>
            <a:fld id="{8C5B67F0-A7B7-4A5A-8B43-AD8A69302AE4}" type="slidenum">
              <a:rPr lang="en-US" smtClean="0">
                <a:latin typeface="Bookman Old Style" pitchFamily="18" charset="0"/>
              </a:rPr>
              <a:pPr/>
              <a:t>51</a:t>
            </a:fld>
            <a:endParaRPr lang="en-US">
              <a:latin typeface="Bookman Old Style" pitchFamily="18" charset="0"/>
            </a:endParaRPr>
          </a:p>
        </p:txBody>
      </p:sp>
      <p:pic>
        <p:nvPicPr>
          <p:cNvPr id="6" name="Picture 2" descr="http://1.bp.blogspot.com/-wZEChE9yaoA/Udpnl0KHXpI/AAAAAAAAHQI/XvB1QRFydrU/s1600/Decision-Making.jpg"/>
          <p:cNvPicPr>
            <a:picLocks noGrp="1" noChangeAspect="1" noChangeArrowheads="1"/>
          </p:cNvPicPr>
          <p:nvPr>
            <p:ph idx="1"/>
          </p:nvPr>
        </p:nvPicPr>
        <p:blipFill>
          <a:blip r:embed="rId2"/>
          <a:srcRect/>
          <a:stretch>
            <a:fillRect/>
          </a:stretch>
        </p:blipFill>
        <p:spPr bwMode="auto">
          <a:xfrm>
            <a:off x="533400" y="1066800"/>
            <a:ext cx="8229600" cy="5059363"/>
          </a:xfrm>
          <a:prstGeom prst="rect">
            <a:avLst/>
          </a:prstGeom>
          <a:noFill/>
        </p:spPr>
      </p:pic>
      <p:sp>
        <p:nvSpPr>
          <p:cNvPr id="7" name="Round Single Corner Rectangle 6"/>
          <p:cNvSpPr/>
          <p:nvPr/>
        </p:nvSpPr>
        <p:spPr>
          <a:xfrm>
            <a:off x="0" y="5715000"/>
            <a:ext cx="9144000" cy="1143000"/>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smtClean="0">
                <a:solidFill>
                  <a:srgbClr val="0000FF"/>
                </a:solidFill>
                <a:latin typeface="Bookman Old Style" pitchFamily="18" charset="0"/>
              </a:rPr>
              <a:t>THANKS!!</a:t>
            </a:r>
            <a:endParaRPr lang="en-US" sz="11500" dirty="0">
              <a:solidFill>
                <a:srgbClr val="0000FF"/>
              </a:solidFill>
              <a:latin typeface="Bookman Old Style" pitchFamily="18" charset="0"/>
            </a:endParaRPr>
          </a:p>
        </p:txBody>
      </p:sp>
      <p:sp>
        <p:nvSpPr>
          <p:cNvPr id="8" name="Footer Placeholder 7"/>
          <p:cNvSpPr>
            <a:spLocks noGrp="1"/>
          </p:cNvSpPr>
          <p:nvPr>
            <p:ph type="ftr" sz="quarter" idx="11"/>
          </p:nvPr>
        </p:nvSpPr>
        <p:spPr/>
        <p:txBody>
          <a:bodyPr/>
          <a:lstStyle/>
          <a:p>
            <a:r>
              <a:rPr lang="en-US" smtClean="0">
                <a:latin typeface="Bookman Old Style" pitchFamily="18" charset="0"/>
              </a:rPr>
              <a:t>Dawit</a:t>
            </a:r>
            <a:endParaRPr lang="en-US" dirty="0">
              <a:latin typeface="Bookman Old Style" pitchFamily="18" charset="0"/>
            </a:endParaRPr>
          </a:p>
        </p:txBody>
      </p:sp>
      <p:sp>
        <p:nvSpPr>
          <p:cNvPr id="3" name="Date Placeholder 2"/>
          <p:cNvSpPr>
            <a:spLocks noGrp="1"/>
          </p:cNvSpPr>
          <p:nvPr>
            <p:ph type="dt" sz="half" idx="10"/>
          </p:nvPr>
        </p:nvSpPr>
        <p:spPr/>
        <p:txBody>
          <a:bodyPr/>
          <a:lstStyle/>
          <a:p>
            <a:fld id="{0BAC09CA-EC59-4990-AAE2-278998FEDFB5}" type="datetime1">
              <a:rPr lang="en-US" smtClean="0"/>
              <a:t>5/12/2020</a:t>
            </a:fld>
            <a:endParaRPr lang="en-US"/>
          </a:p>
        </p:txBody>
      </p:sp>
    </p:spTree>
    <p:extLst>
      <p:ext uri="{BB962C8B-B14F-4D97-AF65-F5344CB8AC3E}">
        <p14:creationId xmlns:p14="http://schemas.microsoft.com/office/powerpoint/2010/main" val="105673901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smtClean="0">
                <a:solidFill>
                  <a:srgbClr val="0033CC"/>
                </a:solidFill>
              </a:rPr>
              <a:t>Steps of Controlling</a:t>
            </a:r>
            <a:endParaRPr lang="en-US" sz="4000" b="1" dirty="0">
              <a:solidFill>
                <a:srgbClr val="0033CC"/>
              </a:solidFill>
            </a:endParaRPr>
          </a:p>
        </p:txBody>
      </p:sp>
      <p:pic>
        <p:nvPicPr>
          <p:cNvPr id="21506" name="Picture 2"/>
          <p:cNvPicPr>
            <a:picLocks noGrp="1" noChangeAspect="1" noChangeArrowheads="1"/>
          </p:cNvPicPr>
          <p:nvPr>
            <p:ph idx="1"/>
          </p:nvPr>
        </p:nvPicPr>
        <p:blipFill>
          <a:blip r:embed="rId3" cstate="print"/>
          <a:srcRect/>
          <a:stretch>
            <a:fillRect/>
          </a:stretch>
        </p:blipFill>
        <p:spPr bwMode="auto">
          <a:xfrm>
            <a:off x="152400" y="1143000"/>
            <a:ext cx="8686800" cy="51816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a:bodyPr>
          <a:lstStyle/>
          <a:p>
            <a:fld id="{413C4739-0980-4DE7-94F2-4BBA89F04B61}" type="slidenum">
              <a:rPr lang="en-US" smtClean="0"/>
              <a:pPr/>
              <a:t>6</a:t>
            </a:fld>
            <a:endParaRPr lang="en-US" dirty="0"/>
          </a:p>
        </p:txBody>
      </p:sp>
      <p:sp>
        <p:nvSpPr>
          <p:cNvPr id="3" name="Date Placeholder 2"/>
          <p:cNvSpPr>
            <a:spLocks noGrp="1"/>
          </p:cNvSpPr>
          <p:nvPr>
            <p:ph type="dt" sz="half" idx="10"/>
          </p:nvPr>
        </p:nvSpPr>
        <p:spPr/>
        <p:txBody>
          <a:bodyPr/>
          <a:lstStyle/>
          <a:p>
            <a:fld id="{1CF8B0C4-3C97-4D18-AFA9-D0936E3960C8}"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14723291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5105400" cy="685800"/>
          </a:xfrm>
        </p:spPr>
        <p:txBody>
          <a:bodyPr>
            <a:normAutofit fontScale="90000"/>
          </a:bodyPr>
          <a:lstStyle/>
          <a:p>
            <a:r>
              <a:rPr lang="en-US" dirty="0" smtClean="0">
                <a:latin typeface="High Tower Text" panose="02040502050506030303" pitchFamily="18" charset="0"/>
              </a:rPr>
              <a:t>Controlling….</a:t>
            </a:r>
            <a:endParaRPr lang="en-US" dirty="0">
              <a:latin typeface="High Tower Text" panose="02040502050506030303" pitchFamily="18" charset="0"/>
            </a:endParaRPr>
          </a:p>
        </p:txBody>
      </p:sp>
      <p:sp>
        <p:nvSpPr>
          <p:cNvPr id="3" name="Content Placeholder 2"/>
          <p:cNvSpPr>
            <a:spLocks noGrp="1"/>
          </p:cNvSpPr>
          <p:nvPr>
            <p:ph idx="1"/>
          </p:nvPr>
        </p:nvSpPr>
        <p:spPr>
          <a:xfrm>
            <a:off x="228600" y="990600"/>
            <a:ext cx="8705088" cy="5715000"/>
          </a:xfrm>
        </p:spPr>
        <p:txBody>
          <a:bodyPr>
            <a:normAutofit/>
          </a:bodyPr>
          <a:lstStyle/>
          <a:p>
            <a:pPr>
              <a:buNone/>
            </a:pPr>
            <a:r>
              <a:rPr lang="en-US" sz="2800" b="1" dirty="0" smtClean="0">
                <a:latin typeface="Times New Roman" panose="02020603050405020304" pitchFamily="18" charset="0"/>
                <a:cs typeface="Times New Roman" panose="02020603050405020304" pitchFamily="18" charset="0"/>
              </a:rPr>
              <a:t>Types of Controls</a:t>
            </a:r>
          </a:p>
          <a:p>
            <a:pPr>
              <a:buNone/>
            </a:pPr>
            <a:r>
              <a:rPr lang="en-US" sz="2800" b="1" dirty="0" smtClean="0">
                <a:solidFill>
                  <a:srgbClr val="FF0000"/>
                </a:solidFill>
                <a:latin typeface="Times New Roman" panose="02020603050405020304" pitchFamily="18" charset="0"/>
                <a:cs typeface="Times New Roman" panose="02020603050405020304" pitchFamily="18" charset="0"/>
              </a:rPr>
              <a:t>1.Feed forward Control</a:t>
            </a:r>
          </a:p>
          <a:p>
            <a:r>
              <a:rPr lang="en-US" sz="2800" dirty="0" smtClean="0">
                <a:latin typeface="Times New Roman" panose="02020603050405020304" pitchFamily="18" charset="0"/>
                <a:cs typeface="Times New Roman" panose="02020603050405020304" pitchFamily="18" charset="0"/>
              </a:rPr>
              <a:t>The active anticipation and prevention of problems, rather than passive reaction.</a:t>
            </a:r>
          </a:p>
          <a:p>
            <a:r>
              <a:rPr lang="en-US" sz="2800" dirty="0" smtClean="0">
                <a:latin typeface="Times New Roman" panose="02020603050405020304" pitchFamily="18" charset="0"/>
                <a:cs typeface="Times New Roman" panose="02020603050405020304" pitchFamily="18" charset="0"/>
              </a:rPr>
              <a:t>Monitor inputs</a:t>
            </a:r>
          </a:p>
          <a:p>
            <a:pPr>
              <a:buNone/>
            </a:pPr>
            <a:r>
              <a:rPr lang="en-US" sz="2800" b="1" dirty="0" smtClean="0">
                <a:solidFill>
                  <a:srgbClr val="FF0000"/>
                </a:solidFill>
                <a:latin typeface="Times New Roman" panose="02020603050405020304" pitchFamily="18" charset="0"/>
                <a:cs typeface="Times New Roman" panose="02020603050405020304" pitchFamily="18" charset="0"/>
              </a:rPr>
              <a:t>2.Concurrent Control</a:t>
            </a:r>
          </a:p>
          <a:p>
            <a:r>
              <a:rPr lang="en-US" sz="2800" dirty="0" smtClean="0">
                <a:latin typeface="Times New Roman" panose="02020603050405020304" pitchFamily="18" charset="0"/>
                <a:cs typeface="Times New Roman" panose="02020603050405020304" pitchFamily="18" charset="0"/>
              </a:rPr>
              <a:t>Monitoring and adjusting ongoing activities and processes.</a:t>
            </a:r>
          </a:p>
          <a:p>
            <a:pPr>
              <a:buNone/>
            </a:pPr>
            <a:r>
              <a:rPr lang="en-US" sz="2800" b="1" dirty="0" smtClean="0">
                <a:solidFill>
                  <a:srgbClr val="FF0000"/>
                </a:solidFill>
                <a:latin typeface="Times New Roman" panose="02020603050405020304" pitchFamily="18" charset="0"/>
                <a:cs typeface="Times New Roman" panose="02020603050405020304" pitchFamily="18" charset="0"/>
              </a:rPr>
              <a:t>3.Feedback Control outputs/products</a:t>
            </a:r>
          </a:p>
          <a:p>
            <a:r>
              <a:rPr lang="en-US" sz="2800" dirty="0" smtClean="0">
                <a:latin typeface="Times New Roman" panose="02020603050405020304" pitchFamily="18" charset="0"/>
                <a:cs typeface="Times New Roman" panose="02020603050405020304" pitchFamily="18" charset="0"/>
              </a:rPr>
              <a:t>Checking a completed activity and learning from mistakes.</a:t>
            </a: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7</a:t>
            </a:fld>
            <a:endParaRPr lang="en-US" dirty="0"/>
          </a:p>
        </p:txBody>
      </p:sp>
      <p:sp>
        <p:nvSpPr>
          <p:cNvPr id="5" name="Date Placeholder 4"/>
          <p:cNvSpPr>
            <a:spLocks noGrp="1"/>
          </p:cNvSpPr>
          <p:nvPr>
            <p:ph type="dt" sz="half" idx="10"/>
          </p:nvPr>
        </p:nvSpPr>
        <p:spPr/>
        <p:txBody>
          <a:bodyPr/>
          <a:lstStyle/>
          <a:p>
            <a:fld id="{45E1C7AF-12D0-4E3D-90E0-C3B1E9B7286E}"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674992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6553200" cy="581687"/>
          </a:xfrm>
        </p:spPr>
        <p:txBody>
          <a:bodyPr>
            <a:noAutofit/>
          </a:bodyPr>
          <a:lstStyle/>
          <a:p>
            <a:r>
              <a:rPr lang="en-US" sz="3600" dirty="0" smtClean="0">
                <a:latin typeface="High Tower Text" panose="02040502050506030303" pitchFamily="18" charset="0"/>
              </a:rPr>
              <a:t/>
            </a:r>
            <a:br>
              <a:rPr lang="en-US" sz="3600" dirty="0" smtClean="0">
                <a:latin typeface="High Tower Text" panose="02040502050506030303" pitchFamily="18" charset="0"/>
              </a:rPr>
            </a:br>
            <a:r>
              <a:rPr lang="en-US" sz="3600" b="1" dirty="0" smtClean="0">
                <a:solidFill>
                  <a:srgbClr val="0033CC"/>
                </a:solidFill>
                <a:latin typeface="High Tower Text" panose="02040502050506030303" pitchFamily="18" charset="0"/>
              </a:rPr>
              <a:t>Forms of Management Control:</a:t>
            </a:r>
            <a:br>
              <a:rPr lang="en-US" sz="3600" b="1" dirty="0" smtClean="0">
                <a:solidFill>
                  <a:srgbClr val="0033CC"/>
                </a:solidFill>
                <a:latin typeface="High Tower Text" panose="02040502050506030303" pitchFamily="18" charset="0"/>
              </a:rPr>
            </a:br>
            <a:endParaRPr lang="en-US" sz="3600" b="1" dirty="0">
              <a:solidFill>
                <a:srgbClr val="0033CC"/>
              </a:solidFill>
              <a:latin typeface="High Tower Text" panose="02040502050506030303" pitchFamily="18" charset="0"/>
            </a:endParaRPr>
          </a:p>
        </p:txBody>
      </p:sp>
      <p:sp>
        <p:nvSpPr>
          <p:cNvPr id="3" name="Content Placeholder 2"/>
          <p:cNvSpPr>
            <a:spLocks noGrp="1"/>
          </p:cNvSpPr>
          <p:nvPr>
            <p:ph idx="1"/>
          </p:nvPr>
        </p:nvSpPr>
        <p:spPr>
          <a:xfrm>
            <a:off x="381000" y="1219200"/>
            <a:ext cx="8382000" cy="4525963"/>
          </a:xfrm>
        </p:spPr>
        <p:txBody>
          <a:bodyPr>
            <a:normAutofit/>
          </a:bodyPr>
          <a:lstStyle/>
          <a:p>
            <a:pPr>
              <a:buNone/>
            </a:pPr>
            <a:r>
              <a:rPr lang="en-US" sz="2800" b="1" dirty="0" smtClean="0">
                <a:latin typeface="Times New Roman" panose="02020603050405020304" pitchFamily="18" charset="0"/>
                <a:cs typeface="Times New Roman" panose="02020603050405020304" pitchFamily="18" charset="0"/>
              </a:rPr>
              <a:t>There are three basic forms of management control: </a:t>
            </a:r>
          </a:p>
          <a:p>
            <a:pPr lvl="2">
              <a:lnSpc>
                <a:spcPct val="150000"/>
              </a:lnSpc>
              <a:buNone/>
            </a:pPr>
            <a:r>
              <a:rPr lang="en-US" sz="2800" dirty="0" smtClean="0">
                <a:latin typeface="Times New Roman" panose="02020603050405020304" pitchFamily="18" charset="0"/>
                <a:cs typeface="Times New Roman" panose="02020603050405020304" pitchFamily="18" charset="0"/>
              </a:rPr>
              <a:t>1. </a:t>
            </a:r>
            <a:r>
              <a:rPr lang="en-US" sz="3200" dirty="0" smtClean="0">
                <a:latin typeface="Times New Roman" panose="02020603050405020304" pitchFamily="18" charset="0"/>
                <a:cs typeface="Times New Roman" panose="02020603050405020304" pitchFamily="18" charset="0"/>
              </a:rPr>
              <a:t>Monitoring</a:t>
            </a:r>
          </a:p>
          <a:p>
            <a:pPr lvl="2">
              <a:lnSpc>
                <a:spcPct val="150000"/>
              </a:lnSpc>
              <a:buNone/>
            </a:pPr>
            <a:r>
              <a:rPr lang="en-US" sz="3200" dirty="0">
                <a:latin typeface="Times New Roman" panose="02020603050405020304" pitchFamily="18" charset="0"/>
                <a:cs typeface="Times New Roman" panose="02020603050405020304" pitchFamily="18" charset="0"/>
              </a:rPr>
              <a:t>2</a:t>
            </a:r>
            <a:r>
              <a:rPr lang="en-US" sz="3200" dirty="0" smtClean="0">
                <a:latin typeface="Times New Roman" panose="02020603050405020304" pitchFamily="18" charset="0"/>
                <a:cs typeface="Times New Roman" panose="02020603050405020304" pitchFamily="18" charset="0"/>
              </a:rPr>
              <a:t>. Supervision</a:t>
            </a:r>
          </a:p>
          <a:p>
            <a:pPr lvl="2">
              <a:lnSpc>
                <a:spcPct val="150000"/>
              </a:lnSpc>
              <a:buNone/>
            </a:pPr>
            <a:r>
              <a:rPr lang="en-US" sz="3200" dirty="0" smtClean="0">
                <a:latin typeface="Times New Roman" panose="02020603050405020304" pitchFamily="18" charset="0"/>
                <a:cs typeface="Times New Roman" panose="02020603050405020304" pitchFamily="18" charset="0"/>
              </a:rPr>
              <a:t>3. Evaluation.</a:t>
            </a:r>
          </a:p>
          <a:p>
            <a:pPr>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normAutofit/>
          </a:bodyPr>
          <a:lstStyle/>
          <a:p>
            <a:fld id="{413C4739-0980-4DE7-94F2-4BBA89F04B61}" type="slidenum">
              <a:rPr lang="en-US" smtClean="0"/>
              <a:pPr/>
              <a:t>8</a:t>
            </a:fld>
            <a:endParaRPr lang="en-US" dirty="0"/>
          </a:p>
        </p:txBody>
      </p:sp>
      <p:sp>
        <p:nvSpPr>
          <p:cNvPr id="5" name="Date Placeholder 4"/>
          <p:cNvSpPr>
            <a:spLocks noGrp="1"/>
          </p:cNvSpPr>
          <p:nvPr>
            <p:ph type="dt" sz="half" idx="10"/>
          </p:nvPr>
        </p:nvSpPr>
        <p:spPr/>
        <p:txBody>
          <a:bodyPr/>
          <a:lstStyle/>
          <a:p>
            <a:fld id="{96599C4C-F770-4478-B9C8-CEBA053D6551}" type="datetime1">
              <a:rPr lang="en-US" smtClean="0"/>
              <a:t>5/12/2020</a:t>
            </a:fld>
            <a:endParaRPr lang="en-US"/>
          </a:p>
        </p:txBody>
      </p:sp>
      <p:sp>
        <p:nvSpPr>
          <p:cNvPr id="6" name="Footer Placeholder 5"/>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206689366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xfrm>
            <a:off x="457200" y="228600"/>
            <a:ext cx="5715000" cy="609600"/>
          </a:xfrm>
        </p:spPr>
        <p:txBody>
          <a:bodyPr>
            <a:normAutofit fontScale="90000"/>
          </a:bodyPr>
          <a:lstStyle/>
          <a:p>
            <a:pPr eaLnBrk="1" hangingPunct="1"/>
            <a:r>
              <a:rPr lang="en-US" sz="3600" b="1" dirty="0" smtClean="0">
                <a:solidFill>
                  <a:schemeClr val="accent6">
                    <a:lumMod val="75000"/>
                  </a:schemeClr>
                </a:solidFill>
                <a:latin typeface="High Tower Text" panose="02040502050506030303" pitchFamily="18" charset="0"/>
              </a:rPr>
              <a:t>1. MONITORING</a:t>
            </a:r>
          </a:p>
        </p:txBody>
      </p:sp>
      <p:sp>
        <p:nvSpPr>
          <p:cNvPr id="241667" name="Rectangle 3"/>
          <p:cNvSpPr>
            <a:spLocks noGrp="1" noChangeArrowheads="1"/>
          </p:cNvSpPr>
          <p:nvPr>
            <p:ph type="body" idx="1"/>
          </p:nvPr>
        </p:nvSpPr>
        <p:spPr>
          <a:xfrm>
            <a:off x="457200" y="990600"/>
            <a:ext cx="8229600" cy="4783294"/>
          </a:xfrm>
        </p:spPr>
        <p:txBody>
          <a:bodyPr>
            <a:noAutofit/>
          </a:bodyPr>
          <a:lstStyle/>
          <a:p>
            <a:pPr algn="just">
              <a:spcBef>
                <a:spcPts val="2400"/>
              </a:spcBef>
              <a:buFontTx/>
              <a:buChar char="-"/>
            </a:pPr>
            <a:r>
              <a:rPr lang="en-US" altLang="en-US" sz="2800" dirty="0">
                <a:latin typeface="Times New Roman" panose="02020603050405020304" pitchFamily="18" charset="0"/>
                <a:cs typeface="Times New Roman" panose="02020603050405020304" pitchFamily="18" charset="0"/>
              </a:rPr>
              <a:t>Monitoring = routine and continuous tracking of planned </a:t>
            </a:r>
            <a:r>
              <a:rPr lang="en-US" altLang="en-US" sz="2800" dirty="0" smtClean="0">
                <a:latin typeface="Times New Roman" panose="02020603050405020304" pitchFamily="18" charset="0"/>
                <a:cs typeface="Times New Roman" panose="02020603050405020304" pitchFamily="18" charset="0"/>
              </a:rPr>
              <a:t>activities</a:t>
            </a:r>
            <a:endParaRPr lang="en-US" altLang="en-US" sz="2800" dirty="0">
              <a:latin typeface="Times New Roman" panose="02020603050405020304" pitchFamily="18" charset="0"/>
              <a:cs typeface="Times New Roman" panose="02020603050405020304" pitchFamily="18" charset="0"/>
            </a:endParaRPr>
          </a:p>
          <a:p>
            <a:pPr algn="just">
              <a:spcBef>
                <a:spcPts val="2400"/>
              </a:spcBef>
              <a:buFontTx/>
              <a:buChar char="-"/>
            </a:pPr>
            <a:r>
              <a:rPr lang="en-US" sz="2800" dirty="0" smtClean="0">
                <a:latin typeface="Times New Roman" panose="02020603050405020304" pitchFamily="18" charset="0"/>
                <a:cs typeface="Times New Roman" panose="02020603050405020304" pitchFamily="18" charset="0"/>
              </a:rPr>
              <a:t>It is the </a:t>
            </a:r>
            <a:r>
              <a:rPr lang="en-US" sz="2800" i="1" dirty="0" smtClean="0">
                <a:solidFill>
                  <a:schemeClr val="tx2">
                    <a:lumMod val="60000"/>
                    <a:lumOff val="40000"/>
                  </a:schemeClr>
                </a:solidFill>
                <a:latin typeface="Times New Roman" panose="02020603050405020304" pitchFamily="18" charset="0"/>
                <a:cs typeface="Times New Roman" panose="02020603050405020304" pitchFamily="18" charset="0"/>
              </a:rPr>
              <a:t>day-to-day</a:t>
            </a:r>
            <a:r>
              <a:rPr lang="en-US" sz="2800" dirty="0" smtClean="0">
                <a:solidFill>
                  <a:schemeClr val="tx2">
                    <a:lumMod val="60000"/>
                    <a:lumOff val="40000"/>
                  </a:schemeClr>
                </a:solidFill>
                <a:latin typeface="Times New Roman" panose="02020603050405020304" pitchFamily="18" charset="0"/>
                <a:cs typeface="Times New Roman" panose="02020603050405020304" pitchFamily="18" charset="0"/>
              </a:rPr>
              <a:t> watch on</a:t>
            </a:r>
            <a:r>
              <a:rPr lang="en-US" sz="2800" dirty="0" smtClean="0">
                <a:latin typeface="Times New Roman" panose="02020603050405020304" pitchFamily="18" charset="0"/>
                <a:cs typeface="Times New Roman" panose="02020603050405020304" pitchFamily="18" charset="0"/>
              </a:rPr>
              <a:t>, or continuous follow up of, the on going activities.</a:t>
            </a:r>
          </a:p>
          <a:p>
            <a:pPr algn="just">
              <a:spcBef>
                <a:spcPts val="2400"/>
              </a:spcBef>
              <a:buFontTx/>
              <a:buChar char="-"/>
            </a:pPr>
            <a:r>
              <a:rPr lang="en-US" sz="2800" dirty="0" smtClean="0">
                <a:latin typeface="Times New Roman" panose="02020603050405020304" pitchFamily="18" charset="0"/>
                <a:cs typeface="Times New Roman" panose="02020603050405020304" pitchFamily="18" charset="0"/>
              </a:rPr>
              <a:t>It </a:t>
            </a:r>
            <a:r>
              <a:rPr lang="en-US" sz="2800" dirty="0">
                <a:latin typeface="Times New Roman" panose="02020603050405020304" pitchFamily="18" charset="0"/>
                <a:cs typeface="Times New Roman" panose="02020603050405020304" pitchFamily="18" charset="0"/>
              </a:rPr>
              <a:t>is </a:t>
            </a:r>
            <a:r>
              <a:rPr lang="en-US" sz="2800" dirty="0">
                <a:solidFill>
                  <a:schemeClr val="tx2">
                    <a:lumMod val="60000"/>
                    <a:lumOff val="40000"/>
                  </a:schemeClr>
                </a:solidFill>
                <a:latin typeface="Times New Roman" panose="02020603050405020304" pitchFamily="18" charset="0"/>
                <a:cs typeface="Times New Roman" panose="02020603050405020304" pitchFamily="18" charset="0"/>
              </a:rPr>
              <a:t>regularly</a:t>
            </a:r>
            <a:r>
              <a:rPr lang="en-US" sz="2800" dirty="0">
                <a:latin typeface="Times New Roman" panose="02020603050405020304" pitchFamily="18" charset="0"/>
                <a:cs typeface="Times New Roman" panose="02020603050405020304" pitchFamily="18" charset="0"/>
              </a:rPr>
              <a:t> checking to see that program activities are being done as planned</a:t>
            </a:r>
            <a:r>
              <a:rPr lang="en-US" sz="2800" dirty="0" smtClean="0">
                <a:latin typeface="Times New Roman" panose="02020603050405020304" pitchFamily="18" charset="0"/>
                <a:cs typeface="Times New Roman" panose="02020603050405020304" pitchFamily="18" charset="0"/>
              </a:rPr>
              <a:t>.</a:t>
            </a:r>
          </a:p>
          <a:p>
            <a:pPr algn="just" eaLnBrk="1" hangingPunct="1">
              <a:spcBef>
                <a:spcPts val="2400"/>
              </a:spcBef>
              <a:buFontTx/>
              <a:buChar char="-"/>
            </a:pPr>
            <a:r>
              <a:rPr lang="en-US" sz="2800" dirty="0" smtClean="0">
                <a:latin typeface="Times New Roman" panose="02020603050405020304" pitchFamily="18" charset="0"/>
                <a:cs typeface="Times New Roman" panose="02020603050405020304" pitchFamily="18" charset="0"/>
              </a:rPr>
              <a:t>It is carried out through </a:t>
            </a:r>
            <a:r>
              <a:rPr lang="en-US" sz="2800" i="1" dirty="0" smtClean="0">
                <a:solidFill>
                  <a:schemeClr val="tx2">
                    <a:lumMod val="60000"/>
                    <a:lumOff val="40000"/>
                  </a:schemeClr>
                </a:solidFill>
                <a:latin typeface="Times New Roman" panose="02020603050405020304" pitchFamily="18" charset="0"/>
                <a:cs typeface="Times New Roman" panose="02020603050405020304" pitchFamily="18" charset="0"/>
              </a:rPr>
              <a:t>observation</a:t>
            </a:r>
            <a:r>
              <a:rPr lang="en-US" sz="2800" b="1" dirty="0" smtClean="0">
                <a:latin typeface="Times New Roman" panose="02020603050405020304" pitchFamily="18" charset="0"/>
                <a:cs typeface="Times New Roman" panose="02020603050405020304" pitchFamily="18" charset="0"/>
              </a:rPr>
              <a:t>, </a:t>
            </a:r>
            <a:r>
              <a:rPr lang="en-US" sz="2800" b="1" i="1" dirty="0" smtClean="0">
                <a:solidFill>
                  <a:schemeClr val="tx2">
                    <a:lumMod val="60000"/>
                    <a:lumOff val="40000"/>
                  </a:schemeClr>
                </a:solidFill>
                <a:latin typeface="Times New Roman" panose="02020603050405020304" pitchFamily="18" charset="0"/>
                <a:cs typeface="Times New Roman" panose="02020603050405020304" pitchFamily="18" charset="0"/>
              </a:rPr>
              <a:t>discussion</a:t>
            </a:r>
            <a:r>
              <a:rPr lang="en-US" sz="2800" b="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and </a:t>
            </a:r>
            <a:r>
              <a:rPr lang="en-US" sz="2800" i="1" dirty="0" smtClean="0">
                <a:solidFill>
                  <a:schemeClr val="tx2">
                    <a:lumMod val="60000"/>
                    <a:lumOff val="40000"/>
                  </a:schemeClr>
                </a:solidFill>
                <a:latin typeface="Times New Roman" panose="02020603050405020304" pitchFamily="18" charset="0"/>
                <a:cs typeface="Times New Roman" panose="02020603050405020304" pitchFamily="18" charset="0"/>
              </a:rPr>
              <a:t>review</a:t>
            </a:r>
            <a:r>
              <a:rPr lang="en-US" sz="2800" i="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reports, statistical data.  </a:t>
            </a:r>
          </a:p>
        </p:txBody>
      </p:sp>
      <p:sp>
        <p:nvSpPr>
          <p:cNvPr id="3" name="Slide Number Placeholder 2"/>
          <p:cNvSpPr>
            <a:spLocks noGrp="1"/>
          </p:cNvSpPr>
          <p:nvPr>
            <p:ph type="sldNum" sz="quarter" idx="12"/>
          </p:nvPr>
        </p:nvSpPr>
        <p:spPr/>
        <p:txBody>
          <a:bodyPr/>
          <a:lstStyle/>
          <a:p>
            <a:fld id="{5AE27165-DDB7-40E1-A26A-DAC8B4A79817}" type="slidenum">
              <a:rPr lang="en-US" smtClean="0"/>
              <a:pPr/>
              <a:t>9</a:t>
            </a:fld>
            <a:endParaRPr lang="en-US"/>
          </a:p>
        </p:txBody>
      </p:sp>
      <p:sp>
        <p:nvSpPr>
          <p:cNvPr id="2" name="Date Placeholder 1"/>
          <p:cNvSpPr>
            <a:spLocks noGrp="1"/>
          </p:cNvSpPr>
          <p:nvPr>
            <p:ph type="dt" sz="half" idx="10"/>
          </p:nvPr>
        </p:nvSpPr>
        <p:spPr/>
        <p:txBody>
          <a:bodyPr/>
          <a:lstStyle/>
          <a:p>
            <a:fld id="{4397CE3B-2D3C-48B4-8939-4F258BB93CA0}" type="datetime1">
              <a:rPr lang="en-US" smtClean="0"/>
              <a:t>5/12/2020</a:t>
            </a:fld>
            <a:endParaRPr lang="en-US"/>
          </a:p>
        </p:txBody>
      </p:sp>
      <p:sp>
        <p:nvSpPr>
          <p:cNvPr id="4" name="Footer Placeholder 3"/>
          <p:cNvSpPr>
            <a:spLocks noGrp="1"/>
          </p:cNvSpPr>
          <p:nvPr>
            <p:ph type="ftr" sz="quarter" idx="11"/>
          </p:nvPr>
        </p:nvSpPr>
        <p:spPr/>
        <p:txBody>
          <a:bodyPr/>
          <a:lstStyle/>
          <a:p>
            <a:r>
              <a:rPr lang="en-US" smtClean="0"/>
              <a:t>Dawit</a:t>
            </a:r>
            <a:endParaRPr lang="en-US"/>
          </a:p>
        </p:txBody>
      </p:sp>
    </p:spTree>
    <p:extLst>
      <p:ext uri="{BB962C8B-B14F-4D97-AF65-F5344CB8AC3E}">
        <p14:creationId xmlns:p14="http://schemas.microsoft.com/office/powerpoint/2010/main" val="45776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1667">
                                            <p:txEl>
                                              <p:pRg st="0" end="0"/>
                                            </p:txEl>
                                          </p:spTgt>
                                        </p:tgtEl>
                                        <p:attrNameLst>
                                          <p:attrName>style.visibility</p:attrName>
                                        </p:attrNameLst>
                                      </p:cBhvr>
                                      <p:to>
                                        <p:strVal val="visible"/>
                                      </p:to>
                                    </p:set>
                                    <p:animEffect transition="in" filter="fade">
                                      <p:cBhvr>
                                        <p:cTn id="7" dur="1000"/>
                                        <p:tgtEl>
                                          <p:spTgt spid="241667">
                                            <p:txEl>
                                              <p:pRg st="0" end="0"/>
                                            </p:txEl>
                                          </p:spTgt>
                                        </p:tgtEl>
                                      </p:cBhvr>
                                    </p:animEffect>
                                    <p:anim calcmode="lin" valueType="num">
                                      <p:cBhvr>
                                        <p:cTn id="8" dur="1000" fill="hold"/>
                                        <p:tgtEl>
                                          <p:spTgt spid="2416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416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1667">
                                            <p:txEl>
                                              <p:pRg st="1" end="1"/>
                                            </p:txEl>
                                          </p:spTgt>
                                        </p:tgtEl>
                                        <p:attrNameLst>
                                          <p:attrName>style.visibility</p:attrName>
                                        </p:attrNameLst>
                                      </p:cBhvr>
                                      <p:to>
                                        <p:strVal val="visible"/>
                                      </p:to>
                                    </p:set>
                                    <p:animEffect transition="in" filter="fade">
                                      <p:cBhvr>
                                        <p:cTn id="12" dur="1000"/>
                                        <p:tgtEl>
                                          <p:spTgt spid="241667">
                                            <p:txEl>
                                              <p:pRg st="1" end="1"/>
                                            </p:txEl>
                                          </p:spTgt>
                                        </p:tgtEl>
                                      </p:cBhvr>
                                    </p:animEffect>
                                    <p:anim calcmode="lin" valueType="num">
                                      <p:cBhvr>
                                        <p:cTn id="13" dur="1000" fill="hold"/>
                                        <p:tgtEl>
                                          <p:spTgt spid="2416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416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1667">
                                            <p:txEl>
                                              <p:pRg st="2" end="2"/>
                                            </p:txEl>
                                          </p:spTgt>
                                        </p:tgtEl>
                                        <p:attrNameLst>
                                          <p:attrName>style.visibility</p:attrName>
                                        </p:attrNameLst>
                                      </p:cBhvr>
                                      <p:to>
                                        <p:strVal val="visible"/>
                                      </p:to>
                                    </p:set>
                                    <p:animEffect transition="in" filter="fade">
                                      <p:cBhvr>
                                        <p:cTn id="17" dur="1000"/>
                                        <p:tgtEl>
                                          <p:spTgt spid="241667">
                                            <p:txEl>
                                              <p:pRg st="2" end="2"/>
                                            </p:txEl>
                                          </p:spTgt>
                                        </p:tgtEl>
                                      </p:cBhvr>
                                    </p:animEffect>
                                    <p:anim calcmode="lin" valueType="num">
                                      <p:cBhvr>
                                        <p:cTn id="18" dur="1000" fill="hold"/>
                                        <p:tgtEl>
                                          <p:spTgt spid="2416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416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41667">
                                            <p:txEl>
                                              <p:pRg st="3" end="3"/>
                                            </p:txEl>
                                          </p:spTgt>
                                        </p:tgtEl>
                                        <p:attrNameLst>
                                          <p:attrName>style.visibility</p:attrName>
                                        </p:attrNameLst>
                                      </p:cBhvr>
                                      <p:to>
                                        <p:strVal val="visible"/>
                                      </p:to>
                                    </p:set>
                                    <p:animEffect transition="in" filter="fade">
                                      <p:cBhvr>
                                        <p:cTn id="22" dur="1000"/>
                                        <p:tgtEl>
                                          <p:spTgt spid="241667">
                                            <p:txEl>
                                              <p:pRg st="3" end="3"/>
                                            </p:txEl>
                                          </p:spTgt>
                                        </p:tgtEl>
                                      </p:cBhvr>
                                    </p:animEffect>
                                    <p:anim calcmode="lin" valueType="num">
                                      <p:cBhvr>
                                        <p:cTn id="23" dur="1000" fill="hold"/>
                                        <p:tgtEl>
                                          <p:spTgt spid="2416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4166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4977</TotalTime>
  <Words>2737</Words>
  <Application>Microsoft Office PowerPoint</Application>
  <PresentationFormat>On-screen Show (4:3)</PresentationFormat>
  <Paragraphs>540</Paragraphs>
  <Slides>51</Slides>
  <Notes>24</Notes>
  <HiddenSlides>1</HiddenSlides>
  <MMClips>0</MMClips>
  <ScaleCrop>false</ScaleCrop>
  <HeadingPairs>
    <vt:vector size="6" baseType="variant">
      <vt:variant>
        <vt:lpstr>Fonts Used</vt:lpstr>
      </vt:variant>
      <vt:variant>
        <vt:i4>16</vt:i4>
      </vt:variant>
      <vt:variant>
        <vt:lpstr>Theme</vt:lpstr>
      </vt:variant>
      <vt:variant>
        <vt:i4>3</vt:i4>
      </vt:variant>
      <vt:variant>
        <vt:lpstr>Slide Titles</vt:lpstr>
      </vt:variant>
      <vt:variant>
        <vt:i4>51</vt:i4>
      </vt:variant>
    </vt:vector>
  </HeadingPairs>
  <TitlesOfParts>
    <vt:vector size="70" baseType="lpstr">
      <vt:lpstr>ＭＳ Ｐゴシック</vt:lpstr>
      <vt:lpstr>SimSun</vt:lpstr>
      <vt:lpstr>Angsana New</vt:lpstr>
      <vt:lpstr>Arial</vt:lpstr>
      <vt:lpstr>Arial Narrow</vt:lpstr>
      <vt:lpstr>Book Antiqua</vt:lpstr>
      <vt:lpstr>Bookman Old Style</vt:lpstr>
      <vt:lpstr>Calibri</vt:lpstr>
      <vt:lpstr>Calibri Light</vt:lpstr>
      <vt:lpstr>Cambria</vt:lpstr>
      <vt:lpstr>High Tower Text</vt:lpstr>
      <vt:lpstr>Khmer UI</vt:lpstr>
      <vt:lpstr>Lucida Sans Unicode</vt:lpstr>
      <vt:lpstr>Tahoma</vt:lpstr>
      <vt:lpstr>Times New Roman</vt:lpstr>
      <vt:lpstr>Wingdings</vt:lpstr>
      <vt:lpstr>Office Theme</vt:lpstr>
      <vt:lpstr>1_Office Theme</vt:lpstr>
      <vt:lpstr>2_Office Theme</vt:lpstr>
      <vt:lpstr> Unit Five: Controlling and Decision Making</vt:lpstr>
      <vt:lpstr>Session Objectives </vt:lpstr>
      <vt:lpstr>Implementing </vt:lpstr>
      <vt:lpstr>Controlling</vt:lpstr>
      <vt:lpstr>  Stages /steps of Controlling  </vt:lpstr>
      <vt:lpstr>Steps of Controlling</vt:lpstr>
      <vt:lpstr>Controlling….</vt:lpstr>
      <vt:lpstr> Forms of Management Control: </vt:lpstr>
      <vt:lpstr>1. MONITORING</vt:lpstr>
      <vt:lpstr>MONITORING…</vt:lpstr>
      <vt:lpstr>2. Supervision:</vt:lpstr>
      <vt:lpstr>3. Evaluation </vt:lpstr>
      <vt:lpstr>Evaluation….</vt:lpstr>
      <vt:lpstr>Distinctive Characteristics of M &amp; E</vt:lpstr>
      <vt:lpstr>Distinctive Characteristics of M &amp; E…</vt:lpstr>
      <vt:lpstr>Types of Evaluation</vt:lpstr>
      <vt:lpstr> TYPES OF EVALUATION…  </vt:lpstr>
      <vt:lpstr>Types of Evaluation .….</vt:lpstr>
      <vt:lpstr>Internal Evaluation </vt:lpstr>
      <vt:lpstr>External Evaluation </vt:lpstr>
      <vt:lpstr>Program Components</vt:lpstr>
      <vt:lpstr>Program Components</vt:lpstr>
      <vt:lpstr>Program Components…</vt:lpstr>
      <vt:lpstr>Program Components…</vt:lpstr>
      <vt:lpstr>Program Components…</vt:lpstr>
      <vt:lpstr>    INDICATORS  Development &amp; selection for M&amp;E    </vt:lpstr>
      <vt:lpstr>PowerPoint Presentation</vt:lpstr>
      <vt:lpstr>PowerPoint Presentation</vt:lpstr>
      <vt:lpstr>Types of indicators</vt:lpstr>
      <vt:lpstr>Types of indicators con’t…</vt:lpstr>
      <vt:lpstr>Types of indicators con’t…</vt:lpstr>
      <vt:lpstr>Types of indicators con’t…</vt:lpstr>
      <vt:lpstr>Types of indicators con’t…</vt:lpstr>
      <vt:lpstr>Types of indicators con’t…</vt:lpstr>
      <vt:lpstr>Types of indicators con’t…</vt:lpstr>
      <vt:lpstr>Types of indicators con’t…</vt:lpstr>
      <vt:lpstr>PowerPoint Presentation</vt:lpstr>
      <vt:lpstr>Characteristics of Good Indicators</vt:lpstr>
      <vt:lpstr>    Data sources to measure Indicators  </vt:lpstr>
      <vt:lpstr>PowerPoint Presentation</vt:lpstr>
      <vt:lpstr>At the end of the session students be able:</vt:lpstr>
      <vt:lpstr>Decision Making . . .</vt:lpstr>
      <vt:lpstr>Interrelations of the mgt process functions</vt:lpstr>
      <vt:lpstr>Decision making….</vt:lpstr>
      <vt:lpstr>Decision making….</vt:lpstr>
      <vt:lpstr>Decision making…</vt:lpstr>
      <vt:lpstr>Ways of decisions making</vt:lpstr>
      <vt:lpstr>Techniques of group decision making</vt:lpstr>
      <vt:lpstr>Techniques of group decision making</vt:lpstr>
      <vt:lpstr>Outcomes of group decision making</vt:lpstr>
      <vt:lpstr>Think twice before you decide!!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Economics Course</dc:title>
  <dc:creator>DSSUBREO</dc:creator>
  <cp:lastModifiedBy>cybernet</cp:lastModifiedBy>
  <cp:revision>438</cp:revision>
  <dcterms:created xsi:type="dcterms:W3CDTF">2013-03-12T04:42:47Z</dcterms:created>
  <dcterms:modified xsi:type="dcterms:W3CDTF">2020-05-12T07:34:35Z</dcterms:modified>
</cp:coreProperties>
</file>