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0" r:id="rId3"/>
    <p:sldId id="261" r:id="rId4"/>
    <p:sldId id="257" r:id="rId5"/>
    <p:sldId id="259" r:id="rId6"/>
    <p:sldId id="264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-560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74BC1-FEC2-411C-AF71-8F59B87C2E09}" type="datetimeFigureOut">
              <a:rPr lang="en-US" smtClean="0"/>
              <a:t>5/19/2020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0FC39-AD80-4FAA-89F5-65554A21C0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3950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74BC1-FEC2-411C-AF71-8F59B87C2E09}" type="datetimeFigureOut">
              <a:rPr lang="en-US" smtClean="0"/>
              <a:t>5/19/2020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0FC39-AD80-4FAA-89F5-65554A21C0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584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74BC1-FEC2-411C-AF71-8F59B87C2E09}" type="datetimeFigureOut">
              <a:rPr lang="en-US" smtClean="0"/>
              <a:t>5/19/2020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0FC39-AD80-4FAA-89F5-65554A21C0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489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74BC1-FEC2-411C-AF71-8F59B87C2E09}" type="datetimeFigureOut">
              <a:rPr lang="en-US" smtClean="0"/>
              <a:t>5/19/2020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0FC39-AD80-4FAA-89F5-65554A21C0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5550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74BC1-FEC2-411C-AF71-8F59B87C2E09}" type="datetimeFigureOut">
              <a:rPr lang="en-US" smtClean="0"/>
              <a:t>5/19/2020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0FC39-AD80-4FAA-89F5-65554A21C0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6765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74BC1-FEC2-411C-AF71-8F59B87C2E09}" type="datetimeFigureOut">
              <a:rPr lang="en-US" smtClean="0"/>
              <a:t>5/19/2020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0FC39-AD80-4FAA-89F5-65554A21C0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1615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74BC1-FEC2-411C-AF71-8F59B87C2E09}" type="datetimeFigureOut">
              <a:rPr lang="en-US" smtClean="0"/>
              <a:t>5/19/2020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0FC39-AD80-4FAA-89F5-65554A21C0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178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74BC1-FEC2-411C-AF71-8F59B87C2E09}" type="datetimeFigureOut">
              <a:rPr lang="en-US" smtClean="0"/>
              <a:t>5/19/2020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0FC39-AD80-4FAA-89F5-65554A21C0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1116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74BC1-FEC2-411C-AF71-8F59B87C2E09}" type="datetimeFigureOut">
              <a:rPr lang="en-US" smtClean="0"/>
              <a:t>5/19/2020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0FC39-AD80-4FAA-89F5-65554A21C0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655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74BC1-FEC2-411C-AF71-8F59B87C2E09}" type="datetimeFigureOut">
              <a:rPr lang="en-US" smtClean="0"/>
              <a:t>5/19/2020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0FC39-AD80-4FAA-89F5-65554A21C0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2683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74BC1-FEC2-411C-AF71-8F59B87C2E09}" type="datetimeFigureOut">
              <a:rPr lang="en-US" smtClean="0"/>
              <a:t>5/19/2020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0FC39-AD80-4FAA-89F5-65554A21C0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22772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E74BC1-FEC2-411C-AF71-8F59B87C2E09}" type="datetimeFigureOut">
              <a:rPr lang="en-US" smtClean="0"/>
              <a:t>5/19/2020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90FC39-AD80-4FAA-89F5-65554A21C0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312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0070C0"/>
                </a:solidFill>
                <a:latin typeface="+mn-lt"/>
              </a:rPr>
              <a:t>Individual </a:t>
            </a:r>
            <a:r>
              <a:rPr lang="en-US" b="1" dirty="0" smtClean="0">
                <a:solidFill>
                  <a:srgbClr val="0070C0"/>
                </a:solidFill>
                <a:latin typeface="+mn-lt"/>
              </a:rPr>
              <a:t> </a:t>
            </a:r>
            <a:r>
              <a:rPr lang="en-US" b="1" dirty="0" smtClean="0">
                <a:solidFill>
                  <a:srgbClr val="0070C0"/>
                </a:solidFill>
                <a:latin typeface="+mn-lt"/>
              </a:rPr>
              <a:t>Assignment </a:t>
            </a:r>
            <a:endParaRPr lang="en-US" b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C00000"/>
                </a:solidFill>
              </a:rPr>
              <a:t>      </a:t>
            </a:r>
            <a:r>
              <a:rPr lang="en-US" sz="3200" b="1" dirty="0" smtClean="0">
                <a:solidFill>
                  <a:srgbClr val="C00000"/>
                </a:solidFill>
              </a:rPr>
              <a:t>Health  </a:t>
            </a:r>
            <a:r>
              <a:rPr lang="en-US" sz="3200" b="1" dirty="0">
                <a:solidFill>
                  <a:srgbClr val="C00000"/>
                </a:solidFill>
              </a:rPr>
              <a:t>Service Management and Policy for 2</a:t>
            </a:r>
            <a:r>
              <a:rPr lang="en-US" sz="3200" b="1" baseline="30000" dirty="0">
                <a:solidFill>
                  <a:srgbClr val="C00000"/>
                </a:solidFill>
              </a:rPr>
              <a:t>nd</a:t>
            </a:r>
            <a:r>
              <a:rPr lang="en-US" sz="3200" b="1" dirty="0">
                <a:solidFill>
                  <a:srgbClr val="C00000"/>
                </a:solidFill>
              </a:rPr>
              <a:t> year Pharmacy Students </a:t>
            </a:r>
            <a:endParaRPr lang="en-US" b="1" dirty="0">
              <a:solidFill>
                <a:srgbClr val="C0000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3733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69183"/>
            <a:ext cx="10515600" cy="692965"/>
          </a:xfrm>
        </p:spPr>
        <p:txBody>
          <a:bodyPr>
            <a:normAutofit/>
          </a:bodyPr>
          <a:lstStyle/>
          <a:p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Instructions on your assignment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0634" y="862148"/>
            <a:ext cx="10515600" cy="5995852"/>
          </a:xfrm>
        </p:spPr>
        <p:txBody>
          <a:bodyPr>
            <a:noAutofit/>
          </a:bodyPr>
          <a:lstStyle/>
          <a:p>
            <a:pPr marL="0" indent="0">
              <a:lnSpc>
                <a:spcPct val="170000"/>
              </a:lnSpc>
              <a:spcBef>
                <a:spcPts val="600"/>
              </a:spcBef>
              <a:buNone/>
            </a:pP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The report should include: 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1. Preliminary pages including: </a:t>
            </a:r>
          </a:p>
          <a:p>
            <a:pPr marL="623888" lvl="1" indent="-276225">
              <a:lnSpc>
                <a:spcPct val="120000"/>
              </a:lnSpc>
            </a:pP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Cover page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containing university name and logo, assignment title, list of team members and their ID, submitted to and year, </a:t>
            </a:r>
          </a:p>
          <a:p>
            <a:pPr marL="623888" lvl="1" indent="-276225">
              <a:lnSpc>
                <a:spcPct val="120000"/>
              </a:lnSpc>
            </a:pP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Acknowledgment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623888" lvl="1" indent="-276225">
              <a:lnSpc>
                <a:spcPct val="120000"/>
              </a:lnSpc>
            </a:pP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List of acronyms </a:t>
            </a:r>
          </a:p>
          <a:p>
            <a:pPr marL="623888" lvl="1" indent="-276225">
              <a:lnSpc>
                <a:spcPct val="120000"/>
              </a:lnSpc>
            </a:pP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Table of contents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2.  Introduction,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3.  Objective,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4.  Body of work, 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5.  Summary of work,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 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References</a:t>
            </a:r>
          </a:p>
        </p:txBody>
      </p:sp>
    </p:spTree>
    <p:extLst>
      <p:ext uri="{BB962C8B-B14F-4D97-AF65-F5344CB8AC3E}">
        <p14:creationId xmlns:p14="http://schemas.microsoft.com/office/powerpoint/2010/main" val="36193125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0891" y="365125"/>
            <a:ext cx="11155680" cy="1325563"/>
          </a:xfrm>
        </p:spPr>
        <p:txBody>
          <a:bodyPr>
            <a:normAutofit/>
          </a:bodyPr>
          <a:lstStyle/>
          <a:p>
            <a:r>
              <a:rPr lang="en-US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Instructions </a:t>
            </a:r>
            <a:r>
              <a:rPr lang="en-US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….(if you </a:t>
            </a:r>
            <a:r>
              <a:rPr lang="en-US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en-US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right your assignment on computer) </a:t>
            </a:r>
            <a:endParaRPr lang="en-US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465138" indent="-465138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Make main titles as 16 font size</a:t>
            </a:r>
          </a:p>
          <a:p>
            <a:pPr marL="465138" indent="-465138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Subtitles as 14 font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size</a:t>
            </a:r>
          </a:p>
          <a:p>
            <a:pPr marL="465138" indent="-465138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Body of Content 12 font size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65138" indent="-465138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 the documents must be either Times New Roman or Arial font style</a:t>
            </a:r>
          </a:p>
          <a:p>
            <a:pPr marL="465138" indent="-465138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Use justified for document outline</a:t>
            </a:r>
          </a:p>
          <a:p>
            <a:pPr marL="465138" indent="-465138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Allow 1.5 space between sentences in a paragraph</a:t>
            </a:r>
          </a:p>
          <a:p>
            <a:pPr marL="465138" indent="-465138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Use A4 sized paper and 1 inch margin for each page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39551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rgbClr val="7030A0"/>
                </a:solidFill>
                <a:latin typeface="+mn-lt"/>
              </a:rPr>
              <a:t>Question </a:t>
            </a:r>
            <a:r>
              <a:rPr lang="en-US" b="1" i="1" dirty="0" smtClean="0">
                <a:solidFill>
                  <a:srgbClr val="7030A0"/>
                </a:solidFill>
                <a:latin typeface="+mn-lt"/>
              </a:rPr>
              <a:t>1</a:t>
            </a:r>
            <a:endParaRPr lang="en-US" b="1" i="1" dirty="0">
              <a:solidFill>
                <a:srgbClr val="7030A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-457200">
              <a:buNone/>
            </a:pPr>
            <a:r>
              <a:rPr lang="en-US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The evolution of management thought </a:t>
            </a:r>
            <a:r>
              <a:rPr lang="en-US" altLang="en-US" sz="3200" b="1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(Assignment)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five major schools of management thought are: </a:t>
            </a:r>
          </a:p>
          <a:p>
            <a:pPr lvl="3">
              <a:lnSpc>
                <a:spcPct val="150000"/>
              </a:lnSpc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classical school</a:t>
            </a:r>
          </a:p>
          <a:p>
            <a:pPr lvl="3">
              <a:lnSpc>
                <a:spcPct val="150000"/>
              </a:lnSpc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behavioral school, </a:t>
            </a:r>
          </a:p>
          <a:p>
            <a:pPr lvl="3">
              <a:lnSpc>
                <a:spcPct val="150000"/>
              </a:lnSpc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quantitative or management science school, </a:t>
            </a:r>
          </a:p>
          <a:p>
            <a:pPr lvl="3">
              <a:lnSpc>
                <a:spcPct val="150000"/>
              </a:lnSpc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systems school, and </a:t>
            </a:r>
          </a:p>
          <a:p>
            <a:pPr lvl="3">
              <a:lnSpc>
                <a:spcPct val="150000"/>
              </a:lnSpc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contingency school.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1" indent="0">
              <a:spcBef>
                <a:spcPts val="1000"/>
              </a:spcBef>
              <a:buNone/>
            </a:pP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92907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62784"/>
          </a:xfrm>
        </p:spPr>
        <p:txBody>
          <a:bodyPr/>
          <a:lstStyle/>
          <a:p>
            <a:r>
              <a:rPr lang="en-US" b="1" i="1" dirty="0" smtClean="0">
                <a:solidFill>
                  <a:srgbClr val="003366"/>
                </a:solidFill>
                <a:latin typeface="+mn-lt"/>
              </a:rPr>
              <a:t>question</a:t>
            </a:r>
            <a:r>
              <a:rPr lang="en-US" b="1" i="1" dirty="0" smtClean="0">
                <a:solidFill>
                  <a:srgbClr val="003366"/>
                </a:solidFill>
                <a:latin typeface="+mn-lt"/>
              </a:rPr>
              <a:t> </a:t>
            </a:r>
            <a:r>
              <a:rPr lang="en-US" b="1" i="1" dirty="0" smtClean="0">
                <a:solidFill>
                  <a:srgbClr val="003366"/>
                </a:solidFill>
                <a:latin typeface="+mn-lt"/>
              </a:rPr>
              <a:t>2</a:t>
            </a:r>
            <a:endParaRPr lang="en-US" b="1" i="1" dirty="0">
              <a:solidFill>
                <a:srgbClr val="003366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097280"/>
            <a:ext cx="10515600" cy="5394960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Assessing </a:t>
            </a:r>
            <a:r>
              <a:rPr lang="en-US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health information system of Ethiopia</a:t>
            </a:r>
          </a:p>
          <a:p>
            <a:pPr marL="566738" lvl="1" indent="-276225">
              <a:lnSpc>
                <a:spcPct val="100000"/>
              </a:lnSpc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is the health information policy of Ethiopia</a:t>
            </a:r>
          </a:p>
          <a:p>
            <a:pPr marL="566738" lvl="1" indent="-276225">
              <a:lnSpc>
                <a:spcPct val="100000"/>
              </a:lnSpc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History of HIS in Ethiopia (past, present, future) including the organogram/structure of HIS flow, also inclusiveness and applicability of public &amp; private facilities </a:t>
            </a:r>
          </a:p>
          <a:p>
            <a:pPr marL="566738" lvl="1" indent="-276225">
              <a:lnSpc>
                <a:spcPct val="150000"/>
              </a:lnSpc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is the health information revolution roadmap and its role to improve HIS and informed decisions? </a:t>
            </a:r>
          </a:p>
          <a:p>
            <a:pPr marL="566738" lvl="1" indent="-276225">
              <a:lnSpc>
                <a:spcPct val="100000"/>
              </a:lnSpc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Improvements seen after the HIS establishment from staffs, service quality, customers satisfaction, profitability of facilities, minimizing errors/risks, timely communication,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etc.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perspectives </a:t>
            </a:r>
          </a:p>
          <a:p>
            <a:pPr marL="566738" lvl="1" indent="-276225">
              <a:lnSpc>
                <a:spcPct val="100000"/>
              </a:lnSpc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are the drawbacks </a:t>
            </a:r>
          </a:p>
          <a:p>
            <a:pPr marL="566738" lvl="1" indent="-276225">
              <a:lnSpc>
                <a:spcPct val="150000"/>
              </a:lnSpc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Challenges of the Ethiopian HIS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26041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7030A0"/>
                </a:solidFill>
                <a:latin typeface="+mn-lt"/>
              </a:rPr>
              <a:t>question</a:t>
            </a:r>
            <a:r>
              <a:rPr lang="en-US" b="1" dirty="0" smtClean="0">
                <a:solidFill>
                  <a:srgbClr val="7030A0"/>
                </a:solidFill>
                <a:latin typeface="+mn-lt"/>
              </a:rPr>
              <a:t> </a:t>
            </a:r>
            <a:r>
              <a:rPr lang="en-US" b="1" dirty="0" smtClean="0">
                <a:solidFill>
                  <a:srgbClr val="7030A0"/>
                </a:solidFill>
                <a:latin typeface="+mn-lt"/>
              </a:rPr>
              <a:t>3</a:t>
            </a:r>
            <a:endParaRPr lang="en-US" b="1" dirty="0">
              <a:solidFill>
                <a:srgbClr val="7030A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Financial management</a:t>
            </a:r>
          </a:p>
          <a:p>
            <a:pPr lvl="1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 is finance</a:t>
            </a:r>
          </a:p>
          <a:p>
            <a:pPr lvl="1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Definition of financial management</a:t>
            </a:r>
          </a:p>
          <a:p>
            <a:pPr lvl="1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Type of budget</a:t>
            </a:r>
          </a:p>
          <a:p>
            <a:pPr lvl="1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Line item coding of budget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Health care financing</a:t>
            </a:r>
          </a:p>
          <a:p>
            <a:pPr lvl="1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 is health care financing</a:t>
            </a:r>
          </a:p>
          <a:p>
            <a:pPr lvl="1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Source of finance in health care</a:t>
            </a:r>
          </a:p>
          <a:p>
            <a:pPr lvl="1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Component of health care financing reform 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50469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>
                <a:solidFill>
                  <a:srgbClr val="7030A0"/>
                </a:solidFill>
                <a:latin typeface="+mn-lt"/>
              </a:rPr>
              <a:t>Question </a:t>
            </a:r>
            <a:r>
              <a:rPr lang="en-US" b="1" smtClean="0">
                <a:solidFill>
                  <a:srgbClr val="7030A0"/>
                </a:solidFill>
                <a:latin typeface="+mn-lt"/>
              </a:rPr>
              <a:t>4</a:t>
            </a:r>
            <a:endParaRPr lang="en-US" b="1" dirty="0">
              <a:solidFill>
                <a:srgbClr val="7030A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Theories of Motivation </a:t>
            </a:r>
            <a:endParaRPr lang="en-US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Maslow's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needs hierarchy theory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Hertzberg's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two-factor theory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Expectancy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theory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Goal-setting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theory</a:t>
            </a:r>
          </a:p>
        </p:txBody>
      </p:sp>
    </p:spTree>
    <p:extLst>
      <p:ext uri="{BB962C8B-B14F-4D97-AF65-F5344CB8AC3E}">
        <p14:creationId xmlns:p14="http://schemas.microsoft.com/office/powerpoint/2010/main" val="31696281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</TotalTime>
  <Words>346</Words>
  <Application>Microsoft Office PowerPoint</Application>
  <PresentationFormat>Custom</PresentationFormat>
  <Paragraphs>54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Individual  Assignment </vt:lpstr>
      <vt:lpstr>Instructions on your assignment</vt:lpstr>
      <vt:lpstr>Instructions ….(if you wright your assignment on computer) </vt:lpstr>
      <vt:lpstr>Question 1</vt:lpstr>
      <vt:lpstr>question 2</vt:lpstr>
      <vt:lpstr>question 3</vt:lpstr>
      <vt:lpstr>Question 4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cybernet</dc:creator>
  <cp:lastModifiedBy>user</cp:lastModifiedBy>
  <cp:revision>13</cp:revision>
  <dcterms:created xsi:type="dcterms:W3CDTF">2020-03-16T10:45:15Z</dcterms:created>
  <dcterms:modified xsi:type="dcterms:W3CDTF">2020-05-19T13:40:00Z</dcterms:modified>
</cp:coreProperties>
</file>