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412" r:id="rId2"/>
    <p:sldId id="403" r:id="rId3"/>
    <p:sldId id="404" r:id="rId4"/>
    <p:sldId id="405" r:id="rId5"/>
    <p:sldId id="406" r:id="rId6"/>
    <p:sldId id="407" r:id="rId7"/>
    <p:sldId id="423" r:id="rId8"/>
    <p:sldId id="408" r:id="rId9"/>
    <p:sldId id="411" r:id="rId10"/>
    <p:sldId id="328" r:id="rId11"/>
    <p:sldId id="332" r:id="rId12"/>
    <p:sldId id="333" r:id="rId13"/>
    <p:sldId id="334" r:id="rId14"/>
    <p:sldId id="335" r:id="rId15"/>
    <p:sldId id="336" r:id="rId16"/>
    <p:sldId id="337" r:id="rId17"/>
    <p:sldId id="338" r:id="rId18"/>
    <p:sldId id="425" r:id="rId19"/>
    <p:sldId id="396" r:id="rId20"/>
    <p:sldId id="397" r:id="rId21"/>
    <p:sldId id="398" r:id="rId22"/>
    <p:sldId id="399" r:id="rId23"/>
    <p:sldId id="343" r:id="rId24"/>
    <p:sldId id="350" r:id="rId25"/>
    <p:sldId id="353" r:id="rId26"/>
    <p:sldId id="354" r:id="rId27"/>
    <p:sldId id="355" r:id="rId28"/>
    <p:sldId id="356" r:id="rId29"/>
    <p:sldId id="357" r:id="rId30"/>
    <p:sldId id="348" r:id="rId31"/>
    <p:sldId id="371" r:id="rId32"/>
    <p:sldId id="424" r:id="rId33"/>
    <p:sldId id="372" r:id="rId34"/>
    <p:sldId id="373" r:id="rId35"/>
    <p:sldId id="374" r:id="rId36"/>
    <p:sldId id="375" r:id="rId37"/>
    <p:sldId id="376" r:id="rId38"/>
    <p:sldId id="378" r:id="rId39"/>
    <p:sldId id="381" r:id="rId40"/>
    <p:sldId id="382" r:id="rId41"/>
    <p:sldId id="383" r:id="rId42"/>
    <p:sldId id="393" r:id="rId43"/>
    <p:sldId id="384" r:id="rId44"/>
    <p:sldId id="385" r:id="rId45"/>
    <p:sldId id="386" r:id="rId46"/>
    <p:sldId id="387" r:id="rId47"/>
    <p:sldId id="388" r:id="rId48"/>
    <p:sldId id="389" r:id="rId49"/>
    <p:sldId id="390" r:id="rId50"/>
    <p:sldId id="391" r:id="rId51"/>
    <p:sldId id="392" r:id="rId52"/>
    <p:sldId id="421" r:id="rId53"/>
    <p:sldId id="400" r:id="rId54"/>
    <p:sldId id="422" r:id="rId55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42" autoAdjust="0"/>
  </p:normalViewPr>
  <p:slideViewPr>
    <p:cSldViewPr>
      <p:cViewPr varScale="1">
        <p:scale>
          <a:sx n="73" d="100"/>
          <a:sy n="73" d="100"/>
        </p:scale>
        <p:origin x="1296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84E4D8-70B5-4B6C-982B-A1E3DA2114F9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C61DF6-0A62-4360-A0BF-821AEDABE3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513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710AF-0536-47BF-BD11-063D36033ABC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C405B-EB80-4797-A8D1-E11964A1CF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61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C405B-EB80-4797-A8D1-E11964A1CF5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5334B-80FA-4E67-81A7-BC02801CE504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1658F-881B-4827-9592-8154BFD49137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E45E9-B1DE-486A-B773-BFDB28C46FB0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CA50C-F172-4C7E-9B13-522326CE0001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8B617-F81A-4A6B-B241-DD0443097E83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9C89-6043-4BF3-B38F-A1D136A0CCBE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A696-DFFE-479F-9983-8EE78B8DD372}" type="datetime1">
              <a:rPr lang="en-US" smtClean="0"/>
              <a:t>5/12/2020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56F5-549E-40C9-8A2E-31AB5F5482D8}" type="datetime1">
              <a:rPr lang="en-US" smtClean="0"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39F48-E519-4E51-84A8-D81B28D1DF4E}" type="datetime1">
              <a:rPr lang="en-US" smtClean="0"/>
              <a:t>5/12/2020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07A6-E547-443E-A52B-CA0524908EA3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F864F-B531-4B15-BB42-569AB1E7844C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AFE62-D38F-4A82-B98F-681B05128CA5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Dawit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60578-E3DF-46B0-A180-3E14EBF1C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326" y="1447800"/>
            <a:ext cx="6069874" cy="2057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Unit Two:</a:t>
            </a:r>
          </a:p>
          <a:p>
            <a:pPr marL="0" indent="0" algn="ctr">
              <a:buNone/>
            </a:pPr>
            <a:r>
              <a:rPr lang="en-US" sz="4800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Health Planning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GB" b="1" dirty="0" smtClean="0">
              <a:latin typeface="High Tower Text" panose="02040502050506030303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390A-9510-4A49-B429-03EE7C98A578}" type="datetime1">
              <a:rPr lang="en-US" smtClean="0"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49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00025"/>
            <a:ext cx="7924800" cy="6096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High Tower Text" panose="02040502050506030303" pitchFamily="18" charset="0"/>
              </a:rPr>
              <a:t>PLANNING…</a:t>
            </a:r>
            <a:endParaRPr lang="en-US" sz="2800" dirty="0">
              <a:solidFill>
                <a:srgbClr val="FF0000"/>
              </a:solidFill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074" y="869950"/>
            <a:ext cx="8476488" cy="5486400"/>
          </a:xfrm>
        </p:spPr>
        <p:txBody>
          <a:bodyPr>
            <a:noAutofit/>
          </a:bodyPr>
          <a:lstStyle/>
          <a:p>
            <a:pPr marL="609600" indent="-609600">
              <a:lnSpc>
                <a:spcPct val="150000"/>
              </a:lnSpc>
              <a:buFont typeface="Arial" charset="0"/>
              <a:buNone/>
            </a:pPr>
            <a:r>
              <a:rPr lang="en-US" sz="2600" b="1" dirty="0" smtClean="0">
                <a:solidFill>
                  <a:schemeClr val="tx1"/>
                </a:solidFill>
              </a:rPr>
              <a:t>Classification of Plans </a:t>
            </a:r>
            <a:r>
              <a:rPr lang="en-US" sz="2600" b="1" dirty="0" smtClean="0">
                <a:solidFill>
                  <a:srgbClr val="0000FF"/>
                </a:solidFill>
              </a:rPr>
              <a:t>Based on Repetitiveness</a:t>
            </a:r>
            <a:endParaRPr lang="en-US" sz="2600" dirty="0" smtClean="0">
              <a:solidFill>
                <a:srgbClr val="0000FF"/>
              </a:solidFill>
            </a:endParaRPr>
          </a:p>
          <a:p>
            <a:pPr marL="609600" indent="-609600">
              <a:lnSpc>
                <a:spcPct val="150000"/>
              </a:lnSpc>
              <a:buFont typeface="Arial" charset="0"/>
              <a:buAutoNum type="arabicPeriod"/>
            </a:pPr>
            <a:r>
              <a:rPr lang="en-US" sz="2600" dirty="0" smtClean="0">
                <a:solidFill>
                  <a:schemeClr val="tx1"/>
                </a:solidFill>
              </a:rPr>
              <a:t>Standing Plans</a:t>
            </a:r>
          </a:p>
          <a:p>
            <a:pPr marL="609600" indent="-609600">
              <a:lnSpc>
                <a:spcPct val="150000"/>
              </a:lnSpc>
              <a:buFont typeface="Arial" charset="0"/>
              <a:buAutoNum type="arabicPeriod"/>
            </a:pPr>
            <a:r>
              <a:rPr lang="en-US" sz="2600" dirty="0" smtClean="0">
                <a:solidFill>
                  <a:schemeClr val="tx1"/>
                </a:solidFill>
              </a:rPr>
              <a:t>Single-use Plans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n-US" sz="2600" b="1" dirty="0" smtClean="0">
                <a:solidFill>
                  <a:srgbClr val="0000FF"/>
                </a:solidFill>
              </a:rPr>
              <a:t>Standing Plans</a:t>
            </a:r>
            <a:endParaRPr lang="en-US" sz="2600" dirty="0" smtClean="0">
              <a:solidFill>
                <a:srgbClr val="0000FF"/>
              </a:solidFill>
            </a:endParaRPr>
          </a:p>
          <a:p>
            <a:pPr algn="just">
              <a:lnSpc>
                <a:spcPct val="150000"/>
              </a:lnSpc>
              <a:defRPr/>
            </a:pPr>
            <a:r>
              <a:rPr lang="en-US" sz="2600" dirty="0"/>
              <a:t>P</a:t>
            </a:r>
            <a:r>
              <a:rPr lang="en-US" sz="2600" dirty="0" smtClean="0"/>
              <a:t>lans that </a:t>
            </a:r>
            <a:r>
              <a:rPr lang="en-US" sz="2600" dirty="0" smtClean="0">
                <a:solidFill>
                  <a:srgbClr val="0000FF"/>
                </a:solidFill>
              </a:rPr>
              <a:t>provide guidance </a:t>
            </a:r>
            <a:r>
              <a:rPr lang="en-US" sz="2600" dirty="0" smtClean="0"/>
              <a:t>for activities performed </a:t>
            </a:r>
            <a:r>
              <a:rPr lang="en-US" sz="2600" dirty="0" smtClean="0">
                <a:solidFill>
                  <a:srgbClr val="0000FF"/>
                </a:solidFill>
              </a:rPr>
              <a:t>repeatedly.</a:t>
            </a:r>
          </a:p>
          <a:p>
            <a:pPr algn="just">
              <a:lnSpc>
                <a:spcPct val="150000"/>
              </a:lnSpc>
              <a:defRPr/>
            </a:pPr>
            <a:r>
              <a:rPr lang="en-US" sz="2600" dirty="0" smtClean="0"/>
              <a:t>That are followed each time  a given situation encountered</a:t>
            </a:r>
          </a:p>
          <a:p>
            <a:pPr algn="just">
              <a:lnSpc>
                <a:spcPct val="150000"/>
              </a:lnSpc>
              <a:defRPr/>
            </a:pPr>
            <a:r>
              <a:rPr lang="en-US" sz="2600" dirty="0" smtClean="0"/>
              <a:t>Include mission or purpose, goal,  strategy, policy, procedure, method, and rule</a:t>
            </a:r>
            <a:endParaRPr lang="en-US" sz="26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sz="2600" dirty="0" smtClean="0">
              <a:solidFill>
                <a:srgbClr val="0033CC"/>
              </a:solidFill>
            </a:endParaRPr>
          </a:p>
          <a:p>
            <a:pPr>
              <a:lnSpc>
                <a:spcPct val="150000"/>
              </a:lnSpc>
            </a:pPr>
            <a:endParaRPr lang="en-US" sz="2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931B2-EA87-4A01-A43A-29DFD92C8CDD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26" y="533400"/>
            <a:ext cx="7696200" cy="6858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Perpetua" panose="02020502060401020303" pitchFamily="18" charset="0"/>
              </a:rPr>
              <a:t>PLANNING…</a:t>
            </a:r>
            <a:endParaRPr lang="en-US" sz="2800" dirty="0">
              <a:solidFill>
                <a:srgbClr val="FF0000"/>
              </a:solidFill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6184"/>
            <a:ext cx="8305800" cy="5080816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2. Single-use Plans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High Tower Text" panose="02040502050506030303" pitchFamily="18" charset="0"/>
              </a:rPr>
              <a:t>A</a:t>
            </a:r>
            <a:r>
              <a:rPr lang="en-US" sz="28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High Tower Text" panose="02040502050506030303" pitchFamily="18" charset="0"/>
              </a:rPr>
              <a:t>one-time plan </a:t>
            </a:r>
            <a:r>
              <a:rPr lang="en-US" sz="2800" dirty="0" smtClean="0">
                <a:latin typeface="High Tower Text" panose="02040502050506030303" pitchFamily="18" charset="0"/>
                <a:cs typeface="Times New Roman" pitchFamily="18" charset="0"/>
              </a:rPr>
              <a:t>developed for a single occasion or purpose.</a:t>
            </a:r>
            <a:endParaRPr lang="en-US" sz="2800" b="1" dirty="0" smtClean="0">
              <a:latin typeface="High Tower Text" panose="02040502050506030303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>
                <a:latin typeface="High Tower Text" panose="02040502050506030303" pitchFamily="18" charset="0"/>
              </a:rPr>
              <a:t>Not </a:t>
            </a:r>
            <a:r>
              <a:rPr lang="en-US" sz="2800" dirty="0">
                <a:latin typeface="High Tower Text" panose="02040502050506030303" pitchFamily="18" charset="0"/>
              </a:rPr>
              <a:t>used up once the objective is accomplished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High Tower Text" panose="02040502050506030303" pitchFamily="18" charset="0"/>
                <a:cs typeface="Times New Roman" pitchFamily="18" charset="0"/>
              </a:rPr>
              <a:t>The </a:t>
            </a:r>
            <a:r>
              <a:rPr lang="en-US" sz="2800" dirty="0">
                <a:latin typeface="High Tower Text" panose="02040502050506030303" pitchFamily="18" charset="0"/>
                <a:cs typeface="Times New Roman" pitchFamily="18" charset="0"/>
              </a:rPr>
              <a:t>amount of time you spend on it depends on its nature and importance</a:t>
            </a:r>
            <a:r>
              <a:rPr lang="en-US" sz="2800" b="1" dirty="0" smtClean="0">
                <a:latin typeface="High Tower Text" panose="02040502050506030303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High Tower Text" panose="02040502050506030303" pitchFamily="18" charset="0"/>
              </a:rPr>
              <a:t>Include </a:t>
            </a:r>
            <a:r>
              <a:rPr lang="en-US" sz="2800" dirty="0">
                <a:solidFill>
                  <a:srgbClr val="0000FF"/>
                </a:solidFill>
                <a:latin typeface="High Tower Text" panose="02040502050506030303" pitchFamily="18" charset="0"/>
              </a:rPr>
              <a:t>Programs, </a:t>
            </a:r>
            <a:r>
              <a:rPr lang="en-US" sz="2800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projects and budgets</a:t>
            </a:r>
            <a:endParaRPr lang="en-US" sz="2800" dirty="0">
              <a:latin typeface="High Tower Text" panose="02040502050506030303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800" b="1" dirty="0" smtClean="0">
              <a:latin typeface="High Tower Text" panose="02040502050506030303" pitchFamily="18" charset="0"/>
            </a:endParaRPr>
          </a:p>
          <a:p>
            <a:pPr>
              <a:buNone/>
            </a:pPr>
            <a:endParaRPr lang="en-US" sz="2800" dirty="0">
              <a:solidFill>
                <a:srgbClr val="FF0000"/>
              </a:solidFill>
              <a:latin typeface="High Tower Text" panose="02040502050506030303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solidFill>
                <a:srgbClr val="FF0000"/>
              </a:solidFill>
              <a:latin typeface="High Tower Text" panose="02040502050506030303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F066-6125-4B86-8EA2-58CCAB44A8E1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53400" cy="6096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High Tower Text" panose="02040502050506030303" pitchFamily="18" charset="0"/>
              </a:rPr>
              <a:t>PLANNING…</a:t>
            </a:r>
            <a:endParaRPr lang="en-US" sz="32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153400" cy="4800600"/>
          </a:xfrm>
        </p:spPr>
        <p:txBody>
          <a:bodyPr>
            <a:noAutofit/>
          </a:bodyPr>
          <a:lstStyle/>
          <a:p>
            <a:pPr marL="609600" indent="-609600">
              <a:lnSpc>
                <a:spcPct val="150000"/>
              </a:lnSpc>
              <a:buFont typeface="Arial" charset="0"/>
              <a:buNone/>
            </a:pPr>
            <a:r>
              <a:rPr lang="en-US" b="1" dirty="0" smtClean="0">
                <a:solidFill>
                  <a:srgbClr val="FF0066"/>
                </a:solidFill>
                <a:latin typeface="High Tower Text" panose="02040502050506030303" pitchFamily="18" charset="0"/>
              </a:rPr>
              <a:t>Classification of Plans Based on Time</a:t>
            </a:r>
            <a:endParaRPr lang="en-US" dirty="0" smtClean="0">
              <a:solidFill>
                <a:srgbClr val="FF0066"/>
              </a:solidFill>
              <a:latin typeface="High Tower Text" panose="02040502050506030303" pitchFamily="18" charset="0"/>
            </a:endParaRPr>
          </a:p>
          <a:p>
            <a:pPr marL="609600" indent="-609600">
              <a:lnSpc>
                <a:spcPct val="150000"/>
              </a:lnSpc>
              <a:buFont typeface="Arial" charset="0"/>
              <a:buNone/>
            </a:pPr>
            <a:r>
              <a:rPr lang="en-US" b="1" i="1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1. Long-range planning 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latin typeface="High Tower Text" panose="02040502050506030303" pitchFamily="18" charset="0"/>
              </a:rPr>
              <a:t>The development of a plan for accomplishing a goal over a period of </a:t>
            </a:r>
            <a:r>
              <a:rPr lang="en-US" dirty="0">
                <a:solidFill>
                  <a:srgbClr val="0000FF"/>
                </a:solidFill>
                <a:latin typeface="High Tower Text" panose="02040502050506030303" pitchFamily="18" charset="0"/>
              </a:rPr>
              <a:t>several years</a:t>
            </a:r>
            <a:r>
              <a:rPr lang="en-US" dirty="0" smtClean="0">
                <a:latin typeface="High Tower Text" panose="02040502050506030303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High Tower Text" panose="02040502050506030303" pitchFamily="18" charset="0"/>
              </a:rPr>
              <a:t>The </a:t>
            </a:r>
            <a:r>
              <a:rPr lang="en-US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time may range usually from </a:t>
            </a:r>
            <a:r>
              <a:rPr lang="en-US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5-10</a:t>
            </a:r>
            <a:r>
              <a:rPr lang="en-US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 years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 smtClean="0">
              <a:solidFill>
                <a:schemeClr val="tx1"/>
              </a:solidFill>
              <a:latin typeface="High Tower Text" panose="02040502050506030303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     </a:t>
            </a:r>
            <a:endParaRPr lang="en-US" b="1" i="1" dirty="0" smtClean="0">
              <a:solidFill>
                <a:schemeClr val="tx1"/>
              </a:solidFill>
              <a:latin typeface="High Tower Text" panose="02040502050506030303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5949-1564-40B2-B4CC-1D8CD31585B2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76802"/>
            <a:ext cx="8476488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High Tower Text" panose="02040502050506030303" pitchFamily="18" charset="0"/>
              </a:rPr>
              <a:t>Planning…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452"/>
            <a:ext cx="8763000" cy="5593897"/>
          </a:xfrm>
        </p:spPr>
        <p:txBody>
          <a:bodyPr>
            <a:normAutofit/>
          </a:bodyPr>
          <a:lstStyle/>
          <a:p>
            <a:pPr marL="609600" indent="-609600">
              <a:lnSpc>
                <a:spcPct val="150000"/>
              </a:lnSpc>
              <a:buFont typeface="Arial" charset="0"/>
              <a:buNone/>
            </a:pPr>
            <a:r>
              <a:rPr lang="en-US" sz="2700" b="1" i="1" dirty="0" smtClean="0">
                <a:solidFill>
                  <a:srgbClr val="C00000"/>
                </a:solidFill>
                <a:latin typeface="High Tower Text" panose="02040502050506030303" pitchFamily="18" charset="0"/>
              </a:rPr>
              <a:t>2. Short-range planning</a:t>
            </a:r>
          </a:p>
          <a:p>
            <a:pPr marL="609600" indent="-609600">
              <a:lnSpc>
                <a:spcPct val="150000"/>
              </a:lnSpc>
            </a:pPr>
            <a:r>
              <a:rPr lang="en-US" sz="27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Complementary of long- range plans</a:t>
            </a:r>
          </a:p>
          <a:p>
            <a:pPr marL="609600" indent="-609600">
              <a:lnSpc>
                <a:spcPct val="150000"/>
              </a:lnSpc>
            </a:pPr>
            <a:r>
              <a:rPr lang="en-US" sz="27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Constitutes the steps towards the implementation of long-range plans</a:t>
            </a:r>
          </a:p>
          <a:p>
            <a:pPr marL="609600" indent="-609600">
              <a:lnSpc>
                <a:spcPct val="150000"/>
              </a:lnSpc>
            </a:pPr>
            <a:r>
              <a:rPr lang="en-US" sz="2700" dirty="0" smtClean="0">
                <a:latin typeface="High Tower Text" panose="02040502050506030303" pitchFamily="18" charset="0"/>
              </a:rPr>
              <a:t>covers </a:t>
            </a:r>
            <a:r>
              <a:rPr lang="en-US" sz="2700" dirty="0">
                <a:latin typeface="High Tower Text" panose="02040502050506030303" pitchFamily="18" charset="0"/>
              </a:rPr>
              <a:t>a period </a:t>
            </a:r>
            <a:r>
              <a:rPr lang="en-US" sz="2700" dirty="0" smtClean="0">
                <a:latin typeface="High Tower Text" panose="02040502050506030303" pitchFamily="18" charset="0"/>
              </a:rPr>
              <a:t>of </a:t>
            </a:r>
            <a:r>
              <a:rPr lang="en-US" sz="2700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one </a:t>
            </a:r>
            <a:r>
              <a:rPr lang="en-US" sz="2700" dirty="0">
                <a:solidFill>
                  <a:srgbClr val="0000FF"/>
                </a:solidFill>
                <a:latin typeface="High Tower Text" panose="02040502050506030303" pitchFamily="18" charset="0"/>
              </a:rPr>
              <a:t>year or less</a:t>
            </a:r>
            <a:r>
              <a:rPr lang="en-US" sz="2700" dirty="0" smtClean="0">
                <a:latin typeface="High Tower Text" panose="02040502050506030303" pitchFamily="18" charset="0"/>
              </a:rPr>
              <a:t>.</a:t>
            </a:r>
            <a:r>
              <a:rPr lang="en-US" sz="27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 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n-US" sz="2700" b="1" i="1" dirty="0" smtClean="0">
                <a:solidFill>
                  <a:srgbClr val="C00000"/>
                </a:solidFill>
                <a:latin typeface="High Tower Text" panose="02040502050506030303" pitchFamily="18" charset="0"/>
              </a:rPr>
              <a:t>3.  Intermediate-range planning</a:t>
            </a:r>
          </a:p>
          <a:p>
            <a:pPr marL="609600" indent="-609600">
              <a:lnSpc>
                <a:spcPct val="150000"/>
              </a:lnSpc>
            </a:pPr>
            <a:r>
              <a:rPr lang="en-US" sz="27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Ranges between long and short- range plans</a:t>
            </a:r>
          </a:p>
          <a:p>
            <a:pPr marL="609600" indent="-609600">
              <a:lnSpc>
                <a:spcPct val="150000"/>
              </a:lnSpc>
            </a:pPr>
            <a:r>
              <a:rPr lang="en-US" sz="2700" dirty="0" smtClean="0">
                <a:latin typeface="High Tower Text" panose="02040502050506030303" pitchFamily="18" charset="0"/>
              </a:rPr>
              <a:t>lasts </a:t>
            </a:r>
            <a:r>
              <a:rPr lang="en-US" sz="2700" dirty="0">
                <a:latin typeface="High Tower Text" panose="02040502050506030303" pitchFamily="18" charset="0"/>
              </a:rPr>
              <a:t>from 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US" sz="2700" dirty="0" smtClean="0">
                <a:latin typeface="High Tower Text" panose="02040502050506030303" pitchFamily="18" charset="0"/>
              </a:rPr>
              <a:t>years</a:t>
            </a:r>
            <a:r>
              <a:rPr lang="en-US" sz="2700" dirty="0">
                <a:latin typeface="High Tower Text" panose="02040502050506030303" pitchFamily="18" charset="0"/>
              </a:rPr>
              <a:t>. </a:t>
            </a:r>
          </a:p>
          <a:p>
            <a:pPr marL="609600" indent="-609600">
              <a:lnSpc>
                <a:spcPct val="150000"/>
              </a:lnSpc>
            </a:pPr>
            <a:endParaRPr lang="en-US" sz="2700" dirty="0" smtClean="0">
              <a:solidFill>
                <a:schemeClr val="tx1"/>
              </a:solidFill>
              <a:latin typeface="High Tower Text" panose="02040502050506030303" pitchFamily="18" charset="0"/>
            </a:endParaRPr>
          </a:p>
          <a:p>
            <a:pPr>
              <a:lnSpc>
                <a:spcPct val="150000"/>
              </a:lnSpc>
            </a:pPr>
            <a:endParaRPr lang="en-US" sz="2700" dirty="0">
              <a:latin typeface="High Tower Text" panose="02040502050506030303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D0ADC-D742-4FD6-AD7E-55FCF8A4C942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171688" cy="533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High Tower Text" panose="02040502050506030303" pitchFamily="18" charset="0"/>
              </a:rPr>
              <a:t>Planning…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552688" cy="5867400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Arial" charset="0"/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Classification of Plans </a:t>
            </a:r>
            <a:r>
              <a:rPr lang="en-US" sz="2800" b="1" dirty="0" smtClean="0">
                <a:solidFill>
                  <a:srgbClr val="FF0000"/>
                </a:solidFill>
                <a:latin typeface="High Tower Text" panose="02040502050506030303" pitchFamily="18" charset="0"/>
              </a:rPr>
              <a:t>Based on Scope/Breadth</a:t>
            </a:r>
            <a:endParaRPr lang="en-US" sz="2800" dirty="0" smtClean="0">
              <a:solidFill>
                <a:srgbClr val="FF0000"/>
              </a:solidFill>
              <a:latin typeface="High Tower Text" panose="02040502050506030303" pitchFamily="18" charset="0"/>
            </a:endParaRPr>
          </a:p>
          <a:p>
            <a:pPr marL="609600" indent="-609600">
              <a:lnSpc>
                <a:spcPct val="150000"/>
              </a:lnSpc>
              <a:buFont typeface="Arial" charset="0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Strategic Planning</a:t>
            </a:r>
          </a:p>
          <a:p>
            <a:pPr marL="609600" indent="-609600">
              <a:lnSpc>
                <a:spcPct val="150000"/>
              </a:lnSpc>
              <a:buFont typeface="Arial" charset="0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Tactical Planning</a:t>
            </a:r>
          </a:p>
          <a:p>
            <a:pPr marL="609600" indent="-609600">
              <a:lnSpc>
                <a:spcPct val="150000"/>
              </a:lnSpc>
              <a:buFontTx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Operational Planning</a:t>
            </a:r>
            <a:endParaRPr lang="en-US" sz="2800" b="1" dirty="0" smtClean="0">
              <a:solidFill>
                <a:schemeClr val="tx1"/>
              </a:solidFill>
              <a:latin typeface="High Tower Text" panose="02040502050506030303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2400" b="1" dirty="0">
              <a:solidFill>
                <a:srgbClr val="0000FF"/>
              </a:solidFill>
              <a:latin typeface="High Tower Text" panose="02040502050506030303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1- Strategic Planning</a:t>
            </a:r>
            <a:r>
              <a:rPr lang="en-US" sz="2400" b="1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: </a:t>
            </a:r>
            <a:r>
              <a:rPr lang="en-US" sz="24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is process of analyzing and deciding on the organization's mission, objectives, major strategies, major resource allocation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 smtClean="0">
                <a:solidFill>
                  <a:srgbClr val="FF0066"/>
                </a:solidFill>
                <a:latin typeface="High Tower Text" panose="02040502050506030303" pitchFamily="18" charset="0"/>
              </a:rPr>
              <a:t>Strategic planning </a:t>
            </a:r>
            <a:r>
              <a:rPr lang="en-US" sz="28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is:</a:t>
            </a:r>
          </a:p>
          <a:p>
            <a:pPr marL="1009650" lvl="1" indent="-6096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performed by </a:t>
            </a:r>
            <a:r>
              <a:rPr lang="en-US" sz="2400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top level mangers</a:t>
            </a:r>
            <a:r>
              <a:rPr lang="en-US" sz="24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, mostly </a:t>
            </a:r>
            <a:r>
              <a:rPr lang="en-US" sz="2400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long range </a:t>
            </a:r>
            <a:r>
              <a:rPr lang="en-US" sz="24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in its time frame, expressed in relatively </a:t>
            </a:r>
            <a:r>
              <a:rPr lang="en-US" sz="2400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non-specific</a:t>
            </a:r>
            <a:r>
              <a:rPr lang="en-US" sz="24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 terms</a:t>
            </a:r>
          </a:p>
          <a:p>
            <a:pPr marL="1009650" lvl="1" indent="-6096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type of planning that </a:t>
            </a:r>
            <a:r>
              <a:rPr lang="en-US" sz="2400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provide general direction</a:t>
            </a:r>
          </a:p>
          <a:p>
            <a:endParaRPr lang="en-US" dirty="0">
              <a:latin typeface="High Tower Text" panose="02040502050506030303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219200"/>
            <a:ext cx="3200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257800" y="2131367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Tactical planning</a:t>
            </a:r>
            <a:endParaRPr lang="en-US" sz="1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013B2-593A-41B4-B311-1BEEDF50861E}" type="datetime1">
              <a:rPr lang="en-US" smtClean="0"/>
              <a:t>5/12/2020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6992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66"/>
                </a:solidFill>
                <a:latin typeface="Times New Roman" pitchFamily="18" charset="0"/>
              </a:rPr>
              <a:t>Strategic </a:t>
            </a:r>
            <a:r>
              <a:rPr lang="en-US" dirty="0" smtClean="0">
                <a:solidFill>
                  <a:srgbClr val="FF0066"/>
                </a:solidFill>
                <a:latin typeface="Times New Roman" pitchFamily="18" charset="0"/>
              </a:rPr>
              <a:t>planning…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257800"/>
          </a:xfrm>
        </p:spPr>
        <p:txBody>
          <a:bodyPr>
            <a:normAutofit/>
          </a:bodyPr>
          <a:lstStyle/>
          <a:p>
            <a:pPr marL="319088" lvl="1" indent="-319088">
              <a:lnSpc>
                <a:spcPct val="15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en-US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Apply to the </a:t>
            </a:r>
            <a:r>
              <a:rPr lang="en-US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entire organization</a:t>
            </a:r>
            <a:r>
              <a:rPr lang="en-US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designed to meet an organization’s </a:t>
            </a:r>
            <a:r>
              <a:rPr lang="en-US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broad goals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  focus on </a:t>
            </a:r>
            <a:r>
              <a:rPr lang="en-US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environmental assessment</a:t>
            </a:r>
            <a:r>
              <a:rPr lang="en-US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 and 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     addresses objective and strategy.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That an organization must be responsive to a dynamic, changing environment. </a:t>
            </a:r>
            <a:endParaRPr lang="en-US" b="1" dirty="0" smtClean="0">
              <a:latin typeface="High Tower Text" panose="02040502050506030303" pitchFamily="18" charset="0"/>
            </a:endParaRPr>
          </a:p>
          <a:p>
            <a:pPr>
              <a:lnSpc>
                <a:spcPct val="150000"/>
              </a:lnSpc>
              <a:buFont typeface="Arial" charset="0"/>
              <a:buNone/>
            </a:pPr>
            <a:endParaRPr lang="en-US" dirty="0" smtClean="0">
              <a:latin typeface="High Tower Text" panose="02040502050506030303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D9DB-D843-48C3-96AD-C29F185438E7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74" y="196850"/>
            <a:ext cx="7924800" cy="762000"/>
          </a:xfrm>
        </p:spPr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Planning…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136" y="930546"/>
            <a:ext cx="8318863" cy="5425803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buFontTx/>
              <a:buNone/>
            </a:pPr>
            <a:r>
              <a:rPr lang="en-US" sz="3000" b="1" i="1" dirty="0" smtClean="0">
                <a:solidFill>
                  <a:srgbClr val="C00000"/>
                </a:solidFill>
                <a:latin typeface="High Tower Text" panose="02040502050506030303" pitchFamily="18" charset="0"/>
                <a:ea typeface="Tahoma" pitchFamily="34" charset="0"/>
                <a:cs typeface="Times New Roman" panose="02020603050405020304" pitchFamily="18" charset="0"/>
              </a:rPr>
              <a:t>2- Tactical Planning</a:t>
            </a:r>
          </a:p>
          <a:p>
            <a:pPr>
              <a:spcBef>
                <a:spcPts val="1800"/>
              </a:spcBef>
            </a:pPr>
            <a:r>
              <a:rPr lang="en-US" sz="3000" dirty="0" smtClean="0">
                <a:latin typeface="High Tower Text" panose="02040502050506030303" pitchFamily="18" charset="0"/>
                <a:cs typeface="Times New Roman" pitchFamily="18" charset="0"/>
              </a:rPr>
              <a:t>Translates </a:t>
            </a:r>
            <a:r>
              <a:rPr lang="en-US" sz="3000" dirty="0">
                <a:solidFill>
                  <a:srgbClr val="0000FF"/>
                </a:solidFill>
                <a:latin typeface="High Tower Text" panose="02040502050506030303" pitchFamily="18" charset="0"/>
                <a:cs typeface="Times New Roman" pitchFamily="18" charset="0"/>
              </a:rPr>
              <a:t>broad strategic </a:t>
            </a:r>
            <a:r>
              <a:rPr lang="en-US" sz="3000" dirty="0" smtClean="0">
                <a:latin typeface="High Tower Text" panose="02040502050506030303" pitchFamily="18" charset="0"/>
                <a:cs typeface="Times New Roman" pitchFamily="18" charset="0"/>
              </a:rPr>
              <a:t>plans </a:t>
            </a:r>
            <a:r>
              <a:rPr lang="en-US" sz="3000" dirty="0">
                <a:solidFill>
                  <a:srgbClr val="0000FF"/>
                </a:solidFill>
                <a:latin typeface="High Tower Text" panose="02040502050506030303" pitchFamily="18" charset="0"/>
                <a:cs typeface="Times New Roman" pitchFamily="18" charset="0"/>
              </a:rPr>
              <a:t>into specific</a:t>
            </a:r>
            <a:r>
              <a:rPr lang="en-US" sz="3000" dirty="0">
                <a:latin typeface="High Tower Text" panose="02040502050506030303" pitchFamily="18" charset="0"/>
                <a:cs typeface="Times New Roman" pitchFamily="18" charset="0"/>
              </a:rPr>
              <a:t> </a:t>
            </a:r>
            <a:r>
              <a:rPr lang="en-US" sz="3000" dirty="0" smtClean="0">
                <a:latin typeface="High Tower Text" panose="02040502050506030303" pitchFamily="18" charset="0"/>
                <a:cs typeface="Times New Roman" pitchFamily="18" charset="0"/>
              </a:rPr>
              <a:t>plans </a:t>
            </a:r>
            <a:r>
              <a:rPr lang="en-US" sz="3000" dirty="0">
                <a:latin typeface="High Tower Text" panose="02040502050506030303" pitchFamily="18" charset="0"/>
                <a:cs typeface="Times New Roman" pitchFamily="18" charset="0"/>
              </a:rPr>
              <a:t>that are relevant to a definite portion of the organization</a:t>
            </a:r>
          </a:p>
          <a:p>
            <a:pPr lvl="1">
              <a:spcBef>
                <a:spcPts val="1800"/>
              </a:spcBef>
            </a:pPr>
            <a:r>
              <a:rPr lang="en-US" sz="3000" dirty="0">
                <a:latin typeface="High Tower Text" panose="02040502050506030303" pitchFamily="18" charset="0"/>
                <a:cs typeface="Times New Roman" pitchFamily="18" charset="0"/>
              </a:rPr>
              <a:t>developed for a functional area such as finance</a:t>
            </a:r>
          </a:p>
          <a:p>
            <a:pPr lvl="1">
              <a:spcBef>
                <a:spcPts val="1800"/>
              </a:spcBef>
            </a:pPr>
            <a:r>
              <a:rPr lang="en-US" sz="3000" dirty="0" smtClean="0">
                <a:latin typeface="High Tower Text" panose="02040502050506030303" pitchFamily="18" charset="0"/>
                <a:cs typeface="Times New Roman" pitchFamily="18" charset="0"/>
              </a:rPr>
              <a:t>focuses </a:t>
            </a:r>
            <a:r>
              <a:rPr lang="en-US" sz="3000" dirty="0">
                <a:latin typeface="High Tower Text" panose="02040502050506030303" pitchFamily="18" charset="0"/>
                <a:cs typeface="Times New Roman" pitchFamily="18" charset="0"/>
              </a:rPr>
              <a:t>on the</a:t>
            </a:r>
            <a:r>
              <a:rPr lang="en-US" sz="3000" dirty="0">
                <a:solidFill>
                  <a:srgbClr val="0000FF"/>
                </a:solidFill>
                <a:latin typeface="High Tower Text" panose="02040502050506030303" pitchFamily="18" charset="0"/>
                <a:cs typeface="Times New Roman" pitchFamily="18" charset="0"/>
              </a:rPr>
              <a:t> major actions </a:t>
            </a:r>
            <a:r>
              <a:rPr lang="en-US" sz="3000" dirty="0">
                <a:latin typeface="High Tower Text" panose="02040502050506030303" pitchFamily="18" charset="0"/>
                <a:cs typeface="Times New Roman" pitchFamily="18" charset="0"/>
              </a:rPr>
              <a:t>that a unit must take to fulfill </a:t>
            </a:r>
            <a:r>
              <a:rPr lang="en-US" sz="3000" dirty="0">
                <a:solidFill>
                  <a:srgbClr val="0000FF"/>
                </a:solidFill>
                <a:latin typeface="High Tower Text" panose="02040502050506030303" pitchFamily="18" charset="0"/>
                <a:cs typeface="Times New Roman" pitchFamily="18" charset="0"/>
              </a:rPr>
              <a:t>its part </a:t>
            </a:r>
            <a:r>
              <a:rPr lang="en-US" sz="3000" dirty="0">
                <a:latin typeface="High Tower Text" panose="02040502050506030303" pitchFamily="18" charset="0"/>
                <a:cs typeface="Times New Roman" pitchFamily="18" charset="0"/>
              </a:rPr>
              <a:t>of the strategic plan</a:t>
            </a:r>
          </a:p>
          <a:p>
            <a:pPr>
              <a:spcBef>
                <a:spcPts val="1800"/>
              </a:spcBef>
            </a:pPr>
            <a:r>
              <a:rPr lang="en-US" sz="3000" dirty="0">
                <a:solidFill>
                  <a:srgbClr val="0000FF"/>
                </a:solidFill>
                <a:latin typeface="High Tower Text" panose="02040502050506030303" pitchFamily="18" charset="0"/>
                <a:ea typeface="Tahoma" pitchFamily="34" charset="0"/>
                <a:cs typeface="Times New Roman" panose="02020603050405020304" pitchFamily="18" charset="0"/>
              </a:rPr>
              <a:t>Departmental managers/ Midlevel managers </a:t>
            </a:r>
            <a:r>
              <a:rPr lang="en-US" sz="3000" dirty="0">
                <a:latin typeface="High Tower Text" panose="02040502050506030303" pitchFamily="18" charset="0"/>
                <a:ea typeface="Tahoma" pitchFamily="34" charset="0"/>
                <a:cs typeface="Times New Roman" panose="02020603050405020304" pitchFamily="18" charset="0"/>
              </a:rPr>
              <a:t>often involved in tactical planning</a:t>
            </a:r>
          </a:p>
          <a:p>
            <a:pPr marL="0" indent="0">
              <a:spcBef>
                <a:spcPts val="1800"/>
              </a:spcBef>
              <a:buNone/>
            </a:pPr>
            <a:endParaRPr lang="en-US" sz="3000" dirty="0" smtClean="0">
              <a:solidFill>
                <a:schemeClr val="tx1"/>
              </a:solidFill>
              <a:latin typeface="High Tower Text" panose="02040502050506030303" pitchFamily="18" charset="0"/>
              <a:ea typeface="Tahoma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ED364-5897-4F42-A2C0-C12637BBAC1A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6850"/>
            <a:ext cx="9144000" cy="4127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High Tower Text" panose="02040502050506030303" pitchFamily="18" charset="0"/>
              </a:rPr>
              <a:t>Planning…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609599"/>
            <a:ext cx="8610600" cy="6111875"/>
          </a:xfrm>
        </p:spPr>
        <p:txBody>
          <a:bodyPr>
            <a:noAutofit/>
          </a:bodyPr>
          <a:lstStyle/>
          <a:p>
            <a:pPr fontAlgn="auto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FontTx/>
              <a:buNone/>
              <a:defRPr/>
            </a:pPr>
            <a:r>
              <a:rPr lang="en-US" sz="28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 Operational Planning</a:t>
            </a:r>
          </a:p>
          <a:p>
            <a:pPr>
              <a:lnSpc>
                <a:spcPct val="150000"/>
              </a:lnSpc>
              <a:spcBef>
                <a:spcPts val="1800"/>
              </a:spcBef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dentifies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 procedures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processes required at lower levels of the organization</a:t>
            </a:r>
          </a:p>
          <a:p>
            <a:pPr fontAlgn="auto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Concerned with </a:t>
            </a:r>
            <a:r>
              <a:rPr lang="en-US" sz="28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day-to-day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activities</a:t>
            </a:r>
          </a:p>
          <a:p>
            <a:pPr fontAlgn="auto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Short-range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more specific and more detailed. </a:t>
            </a:r>
          </a:p>
          <a:p>
            <a:pPr fontAlgn="auto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line managers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plan in relation to specific operations or activities e.g. scheduling work activity and allocating resource.</a:t>
            </a:r>
            <a:endParaRPr 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1800"/>
              </a:spcBef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A8386-61A9-4713-8701-5CE4F3147B1C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3251568"/>
              </p:ext>
            </p:extLst>
          </p:nvPr>
        </p:nvGraphicFramePr>
        <p:xfrm>
          <a:off x="461554" y="990600"/>
          <a:ext cx="8225245" cy="51816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58583">
                  <a:extLst>
                    <a:ext uri="{9D8B030D-6E8A-4147-A177-3AD203B41FA5}">
                      <a16:colId xmlns:a16="http://schemas.microsoft.com/office/drawing/2014/main" val="2058269240"/>
                    </a:ext>
                  </a:extLst>
                </a:gridCol>
                <a:gridCol w="2715636">
                  <a:extLst>
                    <a:ext uri="{9D8B030D-6E8A-4147-A177-3AD203B41FA5}">
                      <a16:colId xmlns:a16="http://schemas.microsoft.com/office/drawing/2014/main" val="1000037470"/>
                    </a:ext>
                  </a:extLst>
                </a:gridCol>
                <a:gridCol w="3351026">
                  <a:extLst>
                    <a:ext uri="{9D8B030D-6E8A-4147-A177-3AD203B41FA5}">
                      <a16:colId xmlns:a16="http://schemas.microsoft.com/office/drawing/2014/main" val="2258693494"/>
                    </a:ext>
                  </a:extLst>
                </a:gridCol>
              </a:tblGrid>
              <a:tr h="508000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between strategic and operational plans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911556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400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Areas of </a:t>
                      </a:r>
                      <a:r>
                        <a:rPr lang="en-US" sz="2400" baseline="0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400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Operational plans </a:t>
                      </a:r>
                      <a:endParaRPr lang="en-US" sz="24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Strategic plans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24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6602116"/>
                  </a:ext>
                </a:extLst>
              </a:tr>
              <a:tr h="84666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Experts involved</a:t>
                      </a:r>
                      <a:endParaRPr 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Developed by 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low-level </a:t>
                      </a:r>
                      <a:r>
                        <a:rPr 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management.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Developed by 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upper level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228809"/>
                  </a:ext>
                </a:extLst>
              </a:tr>
              <a:tr h="1219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 horizon</a:t>
                      </a:r>
                      <a:endParaRPr 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Cover short periods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 week to one year) </a:t>
                      </a:r>
                      <a:endParaRPr lang="en-US" sz="22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Cover long period (normally 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five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years or more)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7731015"/>
                  </a:ext>
                </a:extLst>
              </a:tr>
              <a:tr h="84666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Scope</a:t>
                      </a:r>
                      <a:endParaRPr 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Narrow range of operations </a:t>
                      </a:r>
                      <a:endParaRPr 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Wide range of goal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756428"/>
                  </a:ext>
                </a:extLst>
              </a:tr>
              <a:tr h="84666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Degree of detail</a:t>
                      </a:r>
                      <a:endParaRPr 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Detail and specific activities </a:t>
                      </a:r>
                      <a:endParaRPr 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Simplistic and general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3327055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209800" y="228600"/>
            <a:ext cx="29795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High Tower Text" panose="02040502050506030303" pitchFamily="18" charset="0"/>
              </a:rPr>
              <a:t>Planning…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7869B-4108-46E4-B801-AA1248AC1872}" type="datetime1">
              <a:rPr lang="en-US" smtClean="0"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44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-25195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The planning cycle</a:t>
            </a:r>
            <a:endParaRPr lang="en-US" dirty="0">
              <a:solidFill>
                <a:schemeClr val="tx1"/>
              </a:solidFill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761999"/>
            <a:ext cx="8915400" cy="595947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000" dirty="0" smtClean="0">
                <a:solidFill>
                  <a:srgbClr val="FF0000"/>
                </a:solidFill>
                <a:latin typeface="High Tower Text" panose="02040502050506030303" pitchFamily="18" charset="0"/>
              </a:rPr>
              <a:t>The planning cycle </a:t>
            </a:r>
            <a:r>
              <a:rPr lang="en-US" sz="30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is a </a:t>
            </a:r>
            <a:r>
              <a:rPr lang="en-US" sz="3000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sequence of steps </a:t>
            </a:r>
            <a:r>
              <a:rPr lang="en-US" sz="30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which must be followed in </a:t>
            </a:r>
            <a:r>
              <a:rPr lang="en-US" sz="3000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deciding what is to be included</a:t>
            </a:r>
            <a:r>
              <a:rPr lang="en-US" sz="30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 in the plan.</a:t>
            </a:r>
          </a:p>
          <a:p>
            <a:pPr>
              <a:lnSpc>
                <a:spcPct val="150000"/>
              </a:lnSpc>
            </a:pPr>
            <a:r>
              <a:rPr lang="en-US" sz="30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The cycle seeks to answer the following questions:</a:t>
            </a:r>
          </a:p>
          <a:p>
            <a:pPr>
              <a:lnSpc>
                <a:spcPct val="150000"/>
              </a:lnSpc>
              <a:buNone/>
            </a:pPr>
            <a:r>
              <a:rPr lang="en-US" sz="3000" dirty="0" smtClean="0">
                <a:solidFill>
                  <a:srgbClr val="FF0000"/>
                </a:solidFill>
                <a:latin typeface="High Tower Text" panose="02040502050506030303" pitchFamily="18" charset="0"/>
              </a:rPr>
              <a:t>1. Where are we now?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000" dirty="0" smtClean="0">
                <a:latin typeface="High Tower Text" panose="02040502050506030303" pitchFamily="18" charset="0"/>
              </a:rPr>
              <a:t>   </a:t>
            </a:r>
            <a:r>
              <a:rPr lang="en-US" sz="30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This requires a </a:t>
            </a:r>
            <a:r>
              <a:rPr lang="en-US" sz="3000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situational analysis </a:t>
            </a:r>
            <a:r>
              <a:rPr lang="en-US" sz="30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to identify </a:t>
            </a:r>
            <a:r>
              <a:rPr lang="en-US" sz="3000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current</a:t>
            </a:r>
            <a:r>
              <a:rPr lang="en-US" sz="3000" dirty="0" smtClean="0">
                <a:solidFill>
                  <a:schemeClr val="tx1"/>
                </a:solidFill>
                <a:latin typeface="High Tower Text" panose="02040502050506030303" pitchFamily="18" charset="0"/>
              </a:rPr>
              <a:t> health and health-related needs and problems. </a:t>
            </a:r>
          </a:p>
          <a:p>
            <a:pPr>
              <a:lnSpc>
                <a:spcPct val="150000"/>
              </a:lnSpc>
            </a:pPr>
            <a:endParaRPr lang="en-US" sz="3000" dirty="0">
              <a:latin typeface="High Tower Text" panose="02040502050506030303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418A1-E0DF-4E80-A576-D38364D75B4B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Session objectives</a:t>
            </a:r>
            <a:endParaRPr lang="en-US" dirty="0">
              <a:solidFill>
                <a:srgbClr val="0000FF"/>
              </a:solidFill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High Tower Text" panose="02040502050506030303" pitchFamily="18" charset="0"/>
              </a:rPr>
              <a:t>Define planning and health planning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High Tower Text" panose="02040502050506030303" pitchFamily="18" charset="0"/>
              </a:rPr>
              <a:t> Describe the benefits of </a:t>
            </a:r>
            <a:r>
              <a:rPr lang="en-US" sz="2800" dirty="0" smtClean="0">
                <a:latin typeface="High Tower Text" panose="02040502050506030303" pitchFamily="18" charset="0"/>
              </a:rPr>
              <a:t>health planning</a:t>
            </a:r>
            <a:endParaRPr lang="en-US" sz="2800" dirty="0">
              <a:latin typeface="High Tower Text" panose="02040502050506030303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High Tower Text" panose="02040502050506030303" pitchFamily="18" charset="0"/>
              </a:rPr>
              <a:t>Differentiate </a:t>
            </a:r>
            <a:r>
              <a:rPr lang="en-US" sz="2800" dirty="0">
                <a:latin typeface="High Tower Text" panose="02040502050506030303" pitchFamily="18" charset="0"/>
              </a:rPr>
              <a:t>and </a:t>
            </a:r>
            <a:r>
              <a:rPr lang="en-US" sz="2800" dirty="0" smtClean="0">
                <a:latin typeface="High Tower Text" panose="02040502050506030303" pitchFamily="18" charset="0"/>
              </a:rPr>
              <a:t>analyze different </a:t>
            </a:r>
            <a:r>
              <a:rPr lang="en-US" sz="2800" dirty="0">
                <a:latin typeface="High Tower Text" panose="02040502050506030303" pitchFamily="18" charset="0"/>
              </a:rPr>
              <a:t>types of  </a:t>
            </a:r>
            <a:r>
              <a:rPr lang="en-US" sz="2800" dirty="0" smtClean="0">
                <a:latin typeface="High Tower Text" panose="02040502050506030303" pitchFamily="18" charset="0"/>
              </a:rPr>
              <a:t>planning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High Tower Text" panose="02040502050506030303" pitchFamily="18" charset="0"/>
              </a:rPr>
              <a:t>Discuss </a:t>
            </a:r>
            <a:r>
              <a:rPr lang="en-US" sz="2800" dirty="0">
                <a:latin typeface="High Tower Text" panose="02040502050506030303" pitchFamily="18" charset="0"/>
              </a:rPr>
              <a:t>the basic steps of health </a:t>
            </a:r>
            <a:r>
              <a:rPr lang="en-US" sz="2800" dirty="0" smtClean="0">
                <a:latin typeface="High Tower Text" panose="02040502050506030303" pitchFamily="18" charset="0"/>
              </a:rPr>
              <a:t>planning</a:t>
            </a:r>
            <a:endParaRPr lang="en-US" sz="2800" dirty="0">
              <a:latin typeface="High Tower Text" panose="02040502050506030303" pitchFamily="18" charset="0"/>
            </a:endParaRPr>
          </a:p>
          <a:p>
            <a:endParaRPr lang="en-US" sz="2800" dirty="0">
              <a:latin typeface="High Tower Text" panose="02040502050506030303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6E65-1D23-4474-9CA9-D4E3229B74A1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18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5048" cy="9906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High Tower Text" panose="02040502050506030303" pitchFamily="18" charset="0"/>
              </a:rPr>
              <a:t/>
            </a:r>
            <a:br>
              <a:rPr lang="en-US" sz="3600" dirty="0" smtClean="0">
                <a:latin typeface="High Tower Text" panose="02040502050506030303" pitchFamily="18" charset="0"/>
              </a:rPr>
            </a:br>
            <a:r>
              <a:rPr lang="en-US" sz="2800" b="1" dirty="0" smtClean="0">
                <a:solidFill>
                  <a:srgbClr val="FF0000"/>
                </a:solidFill>
                <a:latin typeface="High Tower Text" panose="02040502050506030303" pitchFamily="18" charset="0"/>
              </a:rPr>
              <a:t>2. Where do we want to go?</a:t>
            </a:r>
            <a:br>
              <a:rPr lang="en-US" sz="2800" b="1" dirty="0" smtClean="0">
                <a:solidFill>
                  <a:srgbClr val="FF0000"/>
                </a:solidFill>
                <a:latin typeface="High Tower Text" panose="02040502050506030303" pitchFamily="18" charset="0"/>
              </a:rPr>
            </a:br>
            <a:endParaRPr lang="en-US" sz="2800" b="1" dirty="0">
              <a:solidFill>
                <a:srgbClr val="FF0000"/>
              </a:solidFill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371600"/>
            <a:ext cx="8461248" cy="35052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Defining/establishing goals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Identification of </a:t>
            </a:r>
            <a:r>
              <a:rPr lang="en-U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be met in order to improve the health situation and/or service delivery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72C9-F371-4603-B1E6-CD5D50F7F182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5048" cy="990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/>
            </a:r>
            <a:br>
              <a:rPr lang="en-US" dirty="0" smtClean="0">
                <a:solidFill>
                  <a:srgbClr val="0000FF"/>
                </a:solidFill>
                <a:latin typeface="High Tower Text" panose="02040502050506030303" pitchFamily="18" charset="0"/>
              </a:rPr>
            </a:br>
            <a:r>
              <a:rPr lang="en-US" sz="3600" b="1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3. How will we get there?</a:t>
            </a:r>
            <a:br>
              <a:rPr lang="en-US" sz="3600" b="1" dirty="0" smtClean="0">
                <a:solidFill>
                  <a:srgbClr val="0000FF"/>
                </a:solidFill>
                <a:latin typeface="High Tower Text" panose="02040502050506030303" pitchFamily="18" charset="0"/>
              </a:rPr>
            </a:br>
            <a:endParaRPr lang="en-US" sz="3600" b="1" dirty="0">
              <a:solidFill>
                <a:srgbClr val="0000FF"/>
              </a:solidFill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19200"/>
            <a:ext cx="8763000" cy="4191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details and organizes</a:t>
            </a:r>
          </a:p>
          <a:p>
            <a:pPr>
              <a:lnSpc>
                <a:spcPct val="150000"/>
              </a:lnSpc>
            </a:pPr>
            <a:r>
              <a:rPr lang="en-U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tasks or interventions to be carried out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whom</a:t>
            </a:r>
            <a:r>
              <a:rPr lang="en-US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during what period, at what costs and using what resources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order to achieve set objectives and targets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4C722-AFD7-403B-B5DE-C4FFD6E136C7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461248" cy="990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High Tower Text" panose="02040502050506030303" pitchFamily="18" charset="0"/>
              </a:rPr>
              <a:t/>
            </a:r>
            <a:br>
              <a:rPr lang="en-US" dirty="0" smtClean="0">
                <a:latin typeface="High Tower Text" panose="02040502050506030303" pitchFamily="18" charset="0"/>
              </a:rPr>
            </a:br>
            <a:r>
              <a:rPr lang="en-US" dirty="0" smtClean="0">
                <a:latin typeface="High Tower Text" panose="02040502050506030303" pitchFamily="18" charset="0"/>
              </a:rPr>
              <a:t/>
            </a:r>
            <a:br>
              <a:rPr lang="en-US" dirty="0" smtClean="0">
                <a:latin typeface="High Tower Text" panose="02040502050506030303" pitchFamily="18" charset="0"/>
              </a:rPr>
            </a:br>
            <a:r>
              <a:rPr lang="en-US" sz="3200" b="1" dirty="0" smtClean="0">
                <a:solidFill>
                  <a:srgbClr val="FF0000"/>
                </a:solidFill>
                <a:latin typeface="High Tower Text" panose="02040502050506030303" pitchFamily="18" charset="0"/>
              </a:rPr>
              <a:t>4. How will we know when we get there?</a:t>
            </a:r>
            <a:r>
              <a:rPr lang="en-US" dirty="0" smtClean="0">
                <a:latin typeface="High Tower Text" panose="02040502050506030303" pitchFamily="18" charset="0"/>
              </a:rPr>
              <a:t/>
            </a:r>
            <a:br>
              <a:rPr lang="en-US" dirty="0" smtClean="0">
                <a:latin typeface="High Tower Text" panose="02040502050506030303" pitchFamily="18" charset="0"/>
              </a:rPr>
            </a:b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905000"/>
            <a:ext cx="8686800" cy="28194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This requires the development of measurable indicators for </a:t>
            </a:r>
            <a:r>
              <a:rPr lang="en-US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progress and </a:t>
            </a:r>
            <a:r>
              <a:rPr lang="en-US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evaluating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B9CAD-638B-4922-8A60-E29E3D7D5324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Rectangle 2"/>
          <p:cNvPicPr>
            <a:picLocks noGrp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"/>
            <a:ext cx="914400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Rectangl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0"/>
            <a:ext cx="4038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7DE0-09D9-496A-814D-E585E64E4FA2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High Tower Text" panose="02040502050506030303" pitchFamily="18" charset="0"/>
              </a:rPr>
              <a:t>Planning out comes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199"/>
            <a:ext cx="8153400" cy="5883275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FontTx/>
              <a:buNone/>
            </a:pPr>
            <a:r>
              <a:rPr lang="en-US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Items that traditionally are considered to be outcomes of planning are </a:t>
            </a:r>
            <a:r>
              <a:rPr lang="en-US" sz="24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Organizational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Mission, Vision</a:t>
            </a:r>
            <a:r>
              <a:rPr lang="en-US" sz="24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Objectives, </a:t>
            </a:r>
            <a:r>
              <a:rPr lang="en-US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24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Strategies, </a:t>
            </a:r>
            <a:r>
              <a:rPr lang="en-US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24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Operational Policies, </a:t>
            </a:r>
            <a:r>
              <a:rPr lang="en-US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24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Procedures.</a:t>
            </a:r>
          </a:p>
          <a:p>
            <a:pPr algn="just">
              <a:lnSpc>
                <a:spcPct val="150000"/>
              </a:lnSpc>
              <a:buFontTx/>
              <a:buNone/>
            </a:pPr>
            <a:r>
              <a:rPr lang="en-US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Mission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mission statement identifies/states the 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purposes and reasons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which the organization exists.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specifies the 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unique aim of the organization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elements of mission are: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Who are you? What are we? Why do we exist? What is our constituency?   </a:t>
            </a:r>
          </a:p>
          <a:p>
            <a:pPr algn="just">
              <a:lnSpc>
                <a:spcPct val="150000"/>
              </a:lnSpc>
              <a:buFontTx/>
              <a:buNone/>
            </a:pPr>
            <a:endParaRPr lang="en-US" sz="2400" b="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3670-A3DD-45F2-9B9D-36A058112063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762000"/>
          </a:xfrm>
        </p:spPr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Planning out comes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3434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Tx/>
              <a:buNone/>
            </a:pPr>
            <a:r>
              <a:rPr lang="en-US" sz="28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Vision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usually accompanies the statement of mission.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“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strategic view of the </a:t>
            </a:r>
            <a:r>
              <a:rPr lang="en-US" sz="28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direction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a guiding concept of what the organization is </a:t>
            </a:r>
            <a:r>
              <a:rPr lang="en-US" sz="28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trying to do and to become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Tx/>
              <a:buNone/>
            </a:pPr>
            <a:endParaRPr lang="en-US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9A7F6-5667-4C91-83B4-1FEB6F6C0CFA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063" y="37011"/>
            <a:ext cx="8915400" cy="762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High Tower Text" panose="02040502050506030303" pitchFamily="18" charset="0"/>
              </a:rPr>
              <a:t>Mission and vision</a:t>
            </a:r>
            <a:endParaRPr lang="en-US" sz="3200" b="1" dirty="0">
              <a:solidFill>
                <a:srgbClr val="C00000"/>
              </a:solidFill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663" y="777875"/>
            <a:ext cx="8686800" cy="5943600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buNone/>
            </a:pPr>
            <a:r>
              <a:rPr lang="en-U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5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E.g. 1- </a:t>
            </a:r>
            <a:r>
              <a:rPr lang="en-U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City administration health office</a:t>
            </a:r>
          </a:p>
          <a:p>
            <a:pPr algn="just">
              <a:lnSpc>
                <a:spcPct val="120000"/>
              </a:lnSpc>
              <a:buFontTx/>
              <a:buNone/>
            </a:pPr>
            <a:r>
              <a:rPr lang="en-U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US" sz="25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Mission: </a:t>
            </a:r>
            <a:r>
              <a:rPr lang="en-US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reduce morbidity and mortality through provision of quality and equitable, </a:t>
            </a:r>
            <a:r>
              <a:rPr lang="en-US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promotive</a:t>
            </a:r>
            <a:r>
              <a:rPr lang="en-US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preventive and curative health services to the inhabitants in the city administration. </a:t>
            </a:r>
          </a:p>
          <a:p>
            <a:pPr algn="just">
              <a:lnSpc>
                <a:spcPct val="120000"/>
              </a:lnSpc>
              <a:buFontTx/>
              <a:buNone/>
            </a:pPr>
            <a:r>
              <a:rPr lang="en-US" sz="2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5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Vision:</a:t>
            </a:r>
            <a:r>
              <a:rPr lang="en-US" sz="25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aspire to see healthy and productive inhabitants in the city administration.</a:t>
            </a:r>
          </a:p>
          <a:p>
            <a:pPr algn="just">
              <a:lnSpc>
                <a:spcPct val="120000"/>
              </a:lnSpc>
              <a:buFontTx/>
              <a:buNone/>
            </a:pPr>
            <a:endParaRPr lang="en-US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sz="25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E.g. 2- </a:t>
            </a:r>
            <a:r>
              <a:rPr lang="en-U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Apple Computer company:</a:t>
            </a:r>
          </a:p>
          <a:p>
            <a:pPr lvl="1">
              <a:lnSpc>
                <a:spcPct val="120000"/>
              </a:lnSpc>
            </a:pPr>
            <a:r>
              <a:rPr lang="en-U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Mission</a:t>
            </a:r>
            <a:r>
              <a:rPr lang="en-US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To bring the best personal computing products and support to consumers around the world.</a:t>
            </a:r>
          </a:p>
          <a:p>
            <a:pPr lvl="1">
              <a:lnSpc>
                <a:spcPct val="120000"/>
              </a:lnSpc>
            </a:pPr>
            <a:r>
              <a:rPr lang="en-U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Vision</a:t>
            </a:r>
            <a:r>
              <a:rPr lang="en-US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One person, one computer.</a:t>
            </a:r>
          </a:p>
          <a:p>
            <a:pPr algn="just">
              <a:lnSpc>
                <a:spcPct val="120000"/>
              </a:lnSpc>
              <a:buFontTx/>
              <a:buNone/>
            </a:pPr>
            <a:endParaRPr lang="en-US" sz="2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454CF-43CE-4C1B-91ED-CF528C52D1FC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426234" cy="685800"/>
          </a:xfrm>
        </p:spPr>
        <p:txBody>
          <a:bodyPr/>
          <a:lstStyle/>
          <a:p>
            <a:r>
              <a:rPr lang="en-US" sz="3600" dirty="0" smtClean="0">
                <a:latin typeface="High Tower Text" panose="02040502050506030303" pitchFamily="18" charset="0"/>
              </a:rPr>
              <a:t>Planning out comes</a:t>
            </a:r>
            <a:endParaRPr lang="en-US" sz="36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3384"/>
            <a:ext cx="8229600" cy="5257800"/>
          </a:xfrm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n-US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endParaRPr lang="en-US" sz="28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statements of the </a:t>
            </a:r>
            <a:r>
              <a:rPr lang="en-US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that the HSO/HS </a:t>
            </a:r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seeks to accomplish.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HSO/HS </a:t>
            </a:r>
            <a:r>
              <a:rPr lang="en-US" sz="28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outputs</a:t>
            </a:r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are the </a:t>
            </a:r>
            <a:r>
              <a:rPr lang="en-US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ends, targets and desired results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toward which all organizational activities are directed.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US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specific, measurable, attainable, realistic,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have </a:t>
            </a:r>
            <a:r>
              <a:rPr lang="en-US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bound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0000"/>
              </a:lnSpc>
              <a:buFont typeface="Wingdings" pitchFamily="2" charset="2"/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0F092-2356-421A-94C6-564FDB1730A2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709"/>
            <a:ext cx="7467600" cy="762000"/>
          </a:xfrm>
        </p:spPr>
        <p:txBody>
          <a:bodyPr/>
          <a:lstStyle/>
          <a:p>
            <a:r>
              <a:rPr lang="en-US" sz="3200" b="1" dirty="0" smtClean="0"/>
              <a:t>Planning out comes…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07720"/>
            <a:ext cx="8686800" cy="5029200"/>
          </a:xfrm>
        </p:spPr>
        <p:txBody>
          <a:bodyPr>
            <a:noAutofit/>
          </a:bodyPr>
          <a:lstStyle/>
          <a:p>
            <a:pPr algn="just"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400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of SMART Objectives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reduce the number of new HIV infection by 25% in 2020.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reduce mortality attributed to TB by 50% in 2020. 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Increase Life Expectancy at birth from 64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yrs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to 69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yrs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by 2020.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Reduce MMR from 420 to 199 per 100,000 live births by 2020.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Reduce Under five-year, Infant and Neonatal mortality rates from 64, 44 and 28 to 30,20 and 10 per 1,000 live births by 2020.</a:t>
            </a:r>
          </a:p>
          <a:p>
            <a:pPr lvl="1" algn="just">
              <a:lnSpc>
                <a:spcPct val="150000"/>
              </a:lnSpc>
              <a:buNone/>
            </a:pPr>
            <a:endParaRPr lang="en-US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lnSpc>
                <a:spcPct val="150000"/>
              </a:lnSpc>
              <a:buNone/>
            </a:pPr>
            <a:endParaRPr lang="en-US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69-5E42-4C0A-BF35-853654755B41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638288" cy="6858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Planning out comes…</a:t>
            </a:r>
            <a:endParaRPr lang="en-US" sz="32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28888" cy="5638800"/>
          </a:xfrm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n-US" sz="2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Organizational STRATEGIES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means/ways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accomplishing organizational objectives.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broad, general programs that are selected and </a:t>
            </a:r>
            <a:r>
              <a:rPr lang="en-US" sz="2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designed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the HSOs to accomplish their objectives. 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ü"/>
            </a:pP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Strategies:</a:t>
            </a:r>
          </a:p>
          <a:p>
            <a:pPr lvl="1" algn="just">
              <a:lnSpc>
                <a:spcPct val="120000"/>
              </a:lnSpc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Expansion and rehabilitation of H/facilities.</a:t>
            </a:r>
          </a:p>
          <a:p>
            <a:pPr lvl="1" algn="just">
              <a:lnSpc>
                <a:spcPct val="120000"/>
              </a:lnSpc>
            </a:pP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Adopt and develop standardized operational guidelines.</a:t>
            </a:r>
          </a:p>
          <a:p>
            <a:pPr lvl="1" algn="just">
              <a:lnSpc>
                <a:spcPct val="120000"/>
              </a:lnSpc>
            </a:pP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Establish strong public-private partnership.</a:t>
            </a:r>
          </a:p>
          <a:p>
            <a:pPr lvl="1" algn="just">
              <a:lnSpc>
                <a:spcPct val="120000"/>
              </a:lnSpc>
            </a:pP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Continuous improvement of the existing H/S, etc.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endParaRPr lang="en-US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F3464-4257-4F5B-A68E-07087DAA530D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48400" cy="8683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What is planning</a:t>
            </a:r>
            <a:endParaRPr lang="en-US" sz="3600" b="1" dirty="0">
              <a:solidFill>
                <a:srgbClr val="0000FF"/>
              </a:solidFill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5333999"/>
          </a:xfrm>
        </p:spPr>
        <p:txBody>
          <a:bodyPr>
            <a:no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Planning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18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 of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what the organization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do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accomplish its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18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conscious, systematic process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making decisions about goals and activities to be pursued in the future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Deciding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advance on </a:t>
            </a:r>
            <a:r>
              <a:rPr lang="en-US" dirty="0">
                <a:solidFill>
                  <a:srgbClr val="190C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solidFill>
                  <a:srgbClr val="190C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solidFill>
                  <a:srgbClr val="190C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</a:t>
            </a:r>
            <a:r>
              <a:rPr lang="en-US" dirty="0">
                <a:solidFill>
                  <a:srgbClr val="190C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who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en-US" dirty="0">
                <a:solidFill>
                  <a:srgbClr val="190C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activities.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Planning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process that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lays the base for future action</a:t>
            </a:r>
          </a:p>
          <a:p>
            <a:pPr marL="457200" lvl="1" indent="0">
              <a:spcBef>
                <a:spcPts val="1800"/>
              </a:spcBef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800"/>
              </a:spcBef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ECA1C-FD7B-4885-9065-EDAFB876186C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5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61248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The steps of health planning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95400"/>
            <a:ext cx="8537448" cy="5334000"/>
          </a:xfrm>
        </p:spPr>
        <p:txBody>
          <a:bodyPr/>
          <a:lstStyle/>
          <a:p>
            <a:pPr lvl="1"/>
            <a:r>
              <a:rPr lang="en-US" sz="3200" dirty="0" smtClean="0">
                <a:latin typeface="Times New Roman" pitchFamily="18" charset="0"/>
              </a:rPr>
              <a:t>Situational analysis</a:t>
            </a:r>
          </a:p>
          <a:p>
            <a:pPr lvl="1"/>
            <a:r>
              <a:rPr lang="en-US" sz="3200" dirty="0" smtClean="0">
                <a:latin typeface="Times New Roman" pitchFamily="18" charset="0"/>
              </a:rPr>
              <a:t>Priority setting of the problem  </a:t>
            </a:r>
          </a:p>
          <a:p>
            <a:pPr lvl="1"/>
            <a:r>
              <a:rPr lang="en-US" sz="3200" dirty="0" smtClean="0">
                <a:latin typeface="Times New Roman" pitchFamily="18" charset="0"/>
              </a:rPr>
              <a:t>Setting objectives and targets</a:t>
            </a:r>
          </a:p>
          <a:p>
            <a:pPr lvl="1"/>
            <a:r>
              <a:rPr lang="en-US" sz="3200" dirty="0" smtClean="0">
                <a:latin typeface="Times New Roman" pitchFamily="18" charset="0"/>
              </a:rPr>
              <a:t>Identifying potential obstacles and limitations</a:t>
            </a:r>
          </a:p>
          <a:p>
            <a:pPr lvl="1"/>
            <a:r>
              <a:rPr lang="en-US" sz="3200" dirty="0" smtClean="0">
                <a:latin typeface="Times New Roman" pitchFamily="18" charset="0"/>
              </a:rPr>
              <a:t>Designing the strategies</a:t>
            </a:r>
          </a:p>
          <a:p>
            <a:pPr lvl="1"/>
            <a:r>
              <a:rPr lang="en-US" sz="3200" dirty="0" smtClean="0">
                <a:latin typeface="Times New Roman" pitchFamily="18" charset="0"/>
              </a:rPr>
              <a:t>Preparing action plan and budget</a:t>
            </a:r>
          </a:p>
          <a:p>
            <a:pPr lvl="1"/>
            <a:r>
              <a:rPr lang="en-US" sz="3200" dirty="0" smtClean="0">
                <a:latin typeface="Times New Roman" pitchFamily="18" charset="0"/>
              </a:rPr>
              <a:t>Implementing </a:t>
            </a:r>
          </a:p>
          <a:p>
            <a:pPr lvl="1"/>
            <a:r>
              <a:rPr lang="en-US" sz="3200" dirty="0" smtClean="0">
                <a:latin typeface="Times New Roman" pitchFamily="18" charset="0"/>
              </a:rPr>
              <a:t>Monitoring and Evaluation</a:t>
            </a:r>
            <a:endParaRPr lang="en-GB" sz="3200" dirty="0" smtClean="0">
              <a:latin typeface="Times New Roman" pitchFamily="18" charset="0"/>
            </a:endParaRP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BC902-8DAF-4F73-A3A0-368954356E97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High Tower Text" panose="02040502050506030303" pitchFamily="18" charset="0"/>
              </a:rPr>
              <a:t>Some Steps in health planning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  <a:latin typeface="Perpetua" panose="02020502060401020303" pitchFamily="18" charset="0"/>
              </a:rPr>
              <a:t>Step 1: </a:t>
            </a:r>
            <a:r>
              <a:rPr lang="en-US" sz="3500" b="1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Situational Analysis</a:t>
            </a:r>
            <a:endParaRPr lang="en-US" b="1" dirty="0" smtClean="0">
              <a:solidFill>
                <a:srgbClr val="0000FF"/>
              </a:solidFill>
              <a:latin typeface="High Tower Text" panose="02040502050506030303" pitchFamily="18" charset="0"/>
            </a:endParaRPr>
          </a:p>
          <a:p>
            <a:pPr algn="just"/>
            <a:r>
              <a:rPr lang="en-US" dirty="0">
                <a:latin typeface="Perpetua" panose="02020502060401020303" pitchFamily="18" charset="0"/>
              </a:rPr>
              <a:t>G</a:t>
            </a:r>
            <a:r>
              <a:rPr lang="en-US" dirty="0" smtClean="0">
                <a:latin typeface="Perpetua" panose="02020502060401020303" pitchFamily="18" charset="0"/>
              </a:rPr>
              <a:t>ives improved understanding of the </a:t>
            </a:r>
            <a:r>
              <a:rPr lang="en-US" dirty="0" smtClean="0">
                <a:solidFill>
                  <a:srgbClr val="FF0000"/>
                </a:solidFill>
                <a:latin typeface="Perpetua" panose="02020502060401020303" pitchFamily="18" charset="0"/>
              </a:rPr>
              <a:t>current situation</a:t>
            </a:r>
          </a:p>
          <a:p>
            <a:pPr algn="just"/>
            <a:r>
              <a:rPr lang="en-US" dirty="0" smtClean="0">
                <a:latin typeface="Perpetua" panose="02020502060401020303" pitchFamily="18" charset="0"/>
              </a:rPr>
              <a:t> Answers the question </a:t>
            </a:r>
            <a:r>
              <a:rPr lang="en-US" b="1" dirty="0" smtClean="0">
                <a:latin typeface="Perpetua" panose="02020502060401020303" pitchFamily="18" charset="0"/>
              </a:rPr>
              <a:t>“Where are we now?”</a:t>
            </a:r>
          </a:p>
          <a:p>
            <a:pPr algn="just"/>
            <a:r>
              <a:rPr lang="en-US" dirty="0" smtClean="0">
                <a:latin typeface="Perpetua" panose="02020502060401020303" pitchFamily="18" charset="0"/>
              </a:rPr>
              <a:t>The current situation is described with </a:t>
            </a:r>
            <a:r>
              <a:rPr lang="en-US" dirty="0" smtClean="0">
                <a:solidFill>
                  <a:srgbClr val="0000FF"/>
                </a:solidFill>
                <a:latin typeface="Perpetua" panose="02020502060401020303" pitchFamily="18" charset="0"/>
              </a:rPr>
              <a:t>identification</a:t>
            </a:r>
            <a:r>
              <a:rPr lang="en-US" dirty="0" smtClean="0">
                <a:latin typeface="Perpetua" panose="02020502060401020303" pitchFamily="18" charset="0"/>
              </a:rPr>
              <a:t> of health and health related </a:t>
            </a:r>
            <a:r>
              <a:rPr lang="en-US" dirty="0" smtClean="0">
                <a:solidFill>
                  <a:srgbClr val="0000FF"/>
                </a:solidFill>
                <a:latin typeface="Perpetua" panose="02020502060401020303" pitchFamily="18" charset="0"/>
              </a:rPr>
              <a:t>needs and available resources</a:t>
            </a:r>
          </a:p>
          <a:p>
            <a:pPr algn="just">
              <a:buNone/>
            </a:pPr>
            <a:r>
              <a:rPr lang="en-US" sz="3800" dirty="0" smtClean="0">
                <a:latin typeface="Perpetua" panose="02020502060401020303" pitchFamily="18" charset="0"/>
              </a:rPr>
              <a:t> </a:t>
            </a:r>
            <a:r>
              <a:rPr lang="en-US" sz="3800" b="1" dirty="0" smtClean="0">
                <a:latin typeface="Perpetua" panose="02020502060401020303" pitchFamily="18" charset="0"/>
              </a:rPr>
              <a:t>Outcomes: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Perpetua" panose="02020502060401020303" pitchFamily="18" charset="0"/>
              </a:rPr>
              <a:t>  A common </a:t>
            </a:r>
            <a:r>
              <a:rPr lang="en-US" dirty="0" smtClean="0">
                <a:solidFill>
                  <a:srgbClr val="FF0000"/>
                </a:solidFill>
                <a:latin typeface="Perpetua" panose="02020502060401020303" pitchFamily="18" charset="0"/>
              </a:rPr>
              <a:t>reference point 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Perpetua" panose="02020502060401020303" pitchFamily="18" charset="0"/>
              </a:rPr>
              <a:t>Allows the </a:t>
            </a:r>
            <a:r>
              <a:rPr lang="en-US" dirty="0" smtClean="0">
                <a:solidFill>
                  <a:srgbClr val="FF0000"/>
                </a:solidFill>
                <a:latin typeface="Perpetua" panose="02020502060401020303" pitchFamily="18" charset="0"/>
              </a:rPr>
              <a:t>selection of priority </a:t>
            </a:r>
            <a:r>
              <a:rPr lang="en-US" dirty="0" smtClean="0">
                <a:latin typeface="Perpetua" panose="02020502060401020303" pitchFamily="18" charset="0"/>
              </a:rPr>
              <a:t>areas of concern for planning</a:t>
            </a:r>
            <a:endParaRPr lang="en-US" dirty="0">
              <a:latin typeface="Perpetua" panose="02020502060401020303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A2D3-1C62-48C3-89F0-CDACEB82B0A4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838200"/>
          </a:xfrm>
        </p:spPr>
        <p:txBody>
          <a:bodyPr/>
          <a:lstStyle/>
          <a:p>
            <a:r>
              <a:rPr lang="en-US" b="1" dirty="0">
                <a:latin typeface="Perpetua" panose="02020502060401020303" pitchFamily="18" charset="0"/>
              </a:rPr>
              <a:t>Situational analysis. .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382000" cy="5287963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High Tower Text" panose="02040502050506030303" pitchFamily="18" charset="0"/>
              </a:rPr>
              <a:t>SWOT </a:t>
            </a:r>
            <a:r>
              <a:rPr lang="en-US" b="1" dirty="0" smtClean="0">
                <a:solidFill>
                  <a:srgbClr val="FF0000"/>
                </a:solidFill>
                <a:latin typeface="High Tower Text" panose="02040502050506030303" pitchFamily="18" charset="0"/>
              </a:rPr>
              <a:t>analysis</a:t>
            </a:r>
            <a:endParaRPr lang="en-US" b="1" dirty="0">
              <a:solidFill>
                <a:srgbClr val="FF0000"/>
              </a:solidFill>
              <a:latin typeface="High Tower Text" panose="02040502050506030303" pitchFamily="18" charset="0"/>
            </a:endParaRPr>
          </a:p>
          <a:p>
            <a:pPr marL="0" indent="0">
              <a:buNone/>
            </a:pPr>
            <a:endParaRPr lang="en-US" dirty="0">
              <a:latin typeface="High Tower Text" panose="020405020505060303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752600"/>
            <a:ext cx="6934200" cy="418953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51DB4-13CB-4011-8678-68EB67A765B7}" type="datetime1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367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Perpetua" panose="02020502060401020303" pitchFamily="18" charset="0"/>
              </a:rPr>
              <a:t>Situational </a:t>
            </a:r>
            <a:r>
              <a:rPr lang="en-US" sz="3600" b="1" dirty="0" smtClean="0">
                <a:latin typeface="Perpetua" panose="02020502060401020303" pitchFamily="18" charset="0"/>
              </a:rPr>
              <a:t>analysis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2851"/>
            <a:ext cx="8458200" cy="551034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</a:p>
          <a:p>
            <a:pPr>
              <a:lnSpc>
                <a:spcPct val="150000"/>
              </a:lnSpc>
              <a:buNone/>
            </a:pPr>
            <a:r>
              <a:rPr lang="en-US" sz="2800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Population characteristics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Study the size, composition and distribution of the population.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the target groups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population size by category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Estimate overall population growth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</a:t>
            </a: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religious, educational and cultural characteristics</a:t>
            </a:r>
            <a:endParaRPr 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91DCF-FE9F-440B-ADB4-068CF16E81B4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Perpetua" panose="02020502060401020303" pitchFamily="18" charset="0"/>
              </a:rPr>
              <a:t>Situational analysis. . 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5626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sz="3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3000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Area characteristics and infrastructures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Assess: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Geographical and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topographical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situations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–transport modes and routes, means of communication, water supply and sanitary facilities, electric supplies etc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Socioeconomic situations-distribution of family income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Public and private sector structure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5588C-D7BA-45FA-B871-CD877FE6F758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Perpetua" panose="02020502060401020303" pitchFamily="18" charset="0"/>
              </a:rPr>
              <a:t>Situational analysis. . .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4981"/>
            <a:ext cx="8382000" cy="452596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Policy and political environment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national programs and programs should be used as a guide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relate actual situation in the area of concern with these guidelines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61128-3C15-4AF4-BD64-A29D1F7FEAFE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553200" cy="685800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High Tower Text" panose="02040502050506030303" pitchFamily="18" charset="0"/>
              </a:rPr>
              <a:t>Situational analysis. . .</a:t>
            </a:r>
            <a:endParaRPr lang="en-US" sz="36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Health need analysis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analyzing the health needs and the </a:t>
            </a: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magnitude of health problems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a basic prerequisite for planning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two broad approaches:</a:t>
            </a:r>
          </a:p>
          <a:p>
            <a:pPr algn="just">
              <a:buNone/>
            </a:pPr>
            <a:r>
              <a:rPr lang="en-US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Medically perceived health needs</a:t>
            </a:r>
          </a:p>
          <a:p>
            <a:pPr algn="just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sources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community health survey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morbidity rates –incidence, prevalence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mortality rates-IMR, MMR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disability rates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record review of health service contacts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interview with health professionals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6703-B69B-474C-AF54-DB20C3B05D20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48400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High Tower Text" panose="02040502050506030303" pitchFamily="18" charset="0"/>
              </a:rPr>
              <a:t>Situational analysis. . .</a:t>
            </a:r>
            <a:endParaRPr lang="en-US" sz="36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Community perceived health needs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sources of information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from survey of the attitudes and views of the community members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existing community structures</a:t>
            </a:r>
          </a:p>
          <a:p>
            <a:pPr marL="400050" lvl="1" indent="0" algn="just">
              <a:lnSpc>
                <a:spcPct val="150000"/>
              </a:lnSpc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E.g. village health/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dev’t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committees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C850-374A-4F9B-BA6D-F97EB1BE1E39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0689"/>
            <a:ext cx="7620000" cy="7921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High Tower Text" panose="02040502050506030303" pitchFamily="18" charset="0"/>
              </a:rPr>
              <a:t>step 2: </a:t>
            </a:r>
            <a:r>
              <a:rPr lang="en-US" sz="4000" b="1" dirty="0">
                <a:solidFill>
                  <a:srgbClr val="FF0000"/>
                </a:solidFill>
                <a:latin typeface="High Tower Text" panose="02040502050506030303" pitchFamily="18" charset="0"/>
              </a:rPr>
              <a:t>Problem Prioritization</a:t>
            </a:r>
            <a:endParaRPr lang="en-US" sz="40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03474" cy="54864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analyzing problems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Define clearly what the problem is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Find all possible causes of the problem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Don’t confuse ‘problems’ with ‘causes’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E.g. Diarrheal disease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………..problem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Inadequate and unsafe water supply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Poor sanitary conditions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 level of awareness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……..are all causes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E31B8-B5E1-4D6E-AD5D-214304CB4F0C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Prioritization. . .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1056"/>
            <a:ext cx="8229600" cy="5798344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always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discrepancies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between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the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available resources.</a:t>
            </a:r>
          </a:p>
          <a:p>
            <a:pPr marL="0" indent="0" algn="just">
              <a:buNone/>
            </a:pP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Planners are obliged to solve certain problems before others.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 is why problem prioritization has a paramount importance in the planning process</a:t>
            </a:r>
          </a:p>
          <a:p>
            <a:pPr marL="0" indent="0" algn="just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Priority problems are often selected by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setting selection criteria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giving scores for each problem according to the criteria.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F0A06-642C-4AF1-9319-7C0A6FF4A148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24400" cy="623887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High Tower Text" panose="02040502050506030303" pitchFamily="18" charset="0"/>
              </a:rPr>
              <a:t>Planning…</a:t>
            </a:r>
            <a:endParaRPr lang="en-US" sz="3600" b="1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334000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2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</a:t>
            </a:r>
            <a:r>
              <a:rPr lang="en-US" sz="2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</a:t>
            </a:r>
            <a:endParaRPr lang="en-US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1800"/>
              </a:spcBef>
              <a:buBlip>
                <a:blip r:embed="rId2"/>
              </a:buBlip>
            </a:pP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process of defining community health problems, </a:t>
            </a:r>
            <a:r>
              <a:rPr lang="en-US" sz="2700" dirty="0">
                <a:solidFill>
                  <a:srgbClr val="190C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identifying needs and resources</a:t>
            </a: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, establishing priority goals and setting out the </a:t>
            </a:r>
            <a:r>
              <a:rPr lang="en-US" sz="2700" dirty="0">
                <a:solidFill>
                  <a:srgbClr val="190C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administrative action</a:t>
            </a: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 needed to reach those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goals.</a:t>
            </a:r>
          </a:p>
          <a:p>
            <a:pPr>
              <a:lnSpc>
                <a:spcPct val="150000"/>
              </a:lnSpc>
              <a:spcBef>
                <a:spcPts val="1800"/>
              </a:spcBef>
              <a:buBlip>
                <a:blip r:embed="rId2"/>
              </a:buBlip>
            </a:pPr>
            <a:r>
              <a:rPr lang="en-US" sz="27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n-US" sz="27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specific action proposed to help health organizations to achieve their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objectives.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1800"/>
              </a:spcBef>
              <a:buBlip>
                <a:blip r:embed="rId2"/>
              </a:buBlip>
            </a:pP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It’s </a:t>
            </a: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concerned with both </a:t>
            </a:r>
            <a:r>
              <a:rPr lang="en-US" sz="2700" dirty="0">
                <a:solidFill>
                  <a:srgbClr val="190C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ends (what) </a:t>
            </a: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700" dirty="0">
                <a:solidFill>
                  <a:srgbClr val="190C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means (how).</a:t>
            </a:r>
          </a:p>
          <a:p>
            <a:pPr>
              <a:lnSpc>
                <a:spcPct val="150000"/>
              </a:lnSpc>
            </a:pP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CC28D-2417-4A21-9119-6C8DA37DE672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551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886" y="152400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Perpetua" panose="02020502060401020303" pitchFamily="18" charset="0"/>
              </a:rPr>
              <a:t>Criteria for problem prioritization</a:t>
            </a:r>
            <a:endParaRPr lang="en-US" dirty="0"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610600" cy="54102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Magnitude of the problem</a:t>
            </a:r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public health burden imposed by the problem.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Degree of severity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consequent suffering, death and disability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Feasibility:</a:t>
            </a:r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terms of cost effectiveness, social acceptability and local sustainability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Government concern</a:t>
            </a:r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political acceptability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Community concern</a:t>
            </a:r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much does it relate to community perceived health needs?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72408-D96E-4965-8939-2805408073E7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b="1" dirty="0" smtClean="0">
                <a:latin typeface="Perpetua" panose="02020502060401020303" pitchFamily="18" charset="0"/>
              </a:rPr>
              <a:t>Criteria for prioritization. . .</a:t>
            </a:r>
            <a:endParaRPr lang="en-US" dirty="0"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458200" cy="498316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Ranking is then done by using criteria on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point scale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i.e.  </a:t>
            </a:r>
          </a:p>
          <a:p>
            <a:pPr lvl="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very high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lvl="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lvl="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moderate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lvl="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</a:p>
          <a:p>
            <a:pPr lvl="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very low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54A82-70F1-4455-AC66-D307EF63D5BE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>
            <a:noAutofit/>
          </a:bodyPr>
          <a:lstStyle/>
          <a:p>
            <a:r>
              <a:rPr lang="en-US" sz="3200" dirty="0" smtClean="0"/>
              <a:t>E.g. Prioritization of health problems for Gondar Health Center, December, 2019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3921503"/>
              </p:ext>
            </p:extLst>
          </p:nvPr>
        </p:nvGraphicFramePr>
        <p:xfrm>
          <a:off x="762000" y="1676400"/>
          <a:ext cx="7378174" cy="4064879"/>
        </p:xfrm>
        <a:graphic>
          <a:graphicData uri="http://schemas.openxmlformats.org/drawingml/2006/table">
            <a:tbl>
              <a:tblPr/>
              <a:tblGrid>
                <a:gridCol w="3910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95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69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58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58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79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169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77303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Problems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Magnitude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Severity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Feasibility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Community concern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Government concern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Rank</a:t>
                      </a:r>
                      <a:endParaRPr lang="en-US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716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EPI            50%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716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Delivery    3.4%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04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Latrine        84%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875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FP              76%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353F1-0446-4E13-AE28-8CDE0F8E5AC0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669" y="152400"/>
            <a:ext cx="8229600" cy="4572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Perpetua" panose="02020502060401020303" pitchFamily="18" charset="0"/>
              </a:rPr>
              <a:t>Step 3: SETTING OBJECTIVES AND TARGETS</a:t>
            </a:r>
            <a:endParaRPr lang="en-US" sz="3200" b="1" dirty="0">
              <a:solidFill>
                <a:srgbClr val="FF0000"/>
              </a:solidFill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799"/>
            <a:ext cx="8610600" cy="603567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Describing the desired direction of a service definition in terms of </a:t>
            </a:r>
            <a:r>
              <a:rPr lang="en-US" sz="2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measurable parameters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Answers the question </a:t>
            </a:r>
            <a:r>
              <a:rPr lang="en-US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“where do we want to go?”</a:t>
            </a:r>
          </a:p>
          <a:p>
            <a:pPr>
              <a:lnSpc>
                <a:spcPct val="150000"/>
              </a:lnSpc>
            </a:pPr>
            <a:r>
              <a:rPr lang="en-US" sz="27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Importance</a:t>
            </a:r>
          </a:p>
          <a:p>
            <a:pPr>
              <a:lnSpc>
                <a:spcPct val="150000"/>
              </a:lnSpc>
              <a:buNone/>
            </a:pP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Clear statement of objectives enables:</a:t>
            </a:r>
          </a:p>
          <a:p>
            <a:pPr>
              <a:lnSpc>
                <a:spcPct val="150000"/>
              </a:lnSpc>
            </a:pP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decide how to achieve them</a:t>
            </a:r>
          </a:p>
          <a:p>
            <a:pPr>
              <a:lnSpc>
                <a:spcPct val="150000"/>
              </a:lnSpc>
            </a:pP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evaluate how effective one is in achieving and leaching/identify/ objectives </a:t>
            </a:r>
          </a:p>
          <a:p>
            <a:pPr>
              <a:lnSpc>
                <a:spcPct val="150000"/>
              </a:lnSpc>
              <a:buNone/>
            </a:pP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 of a program must be </a:t>
            </a:r>
            <a:r>
              <a:rPr lang="en-US" sz="27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‘SMART’</a:t>
            </a:r>
            <a:endParaRPr lang="en-US" sz="27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B6A56-CCF9-4BFF-B450-83E2B3734C40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Perpetua" panose="02020502060401020303" pitchFamily="18" charset="0"/>
              </a:rPr>
              <a:t>Setting objectives. . .</a:t>
            </a:r>
            <a:endParaRPr lang="en-US" dirty="0"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</a:t>
            </a:r>
            <a:r>
              <a:rPr lang="en-US" sz="2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helps to solve the cause of the problem that it is meant to solve.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Measurable</a:t>
            </a:r>
            <a:r>
              <a:rPr lang="en-US" sz="2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allows monitoring / Evaluation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Appropriate</a:t>
            </a:r>
            <a:r>
              <a:rPr lang="en-US" sz="2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the problems, goals &amp; strategies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Realistic</a:t>
            </a:r>
            <a:r>
              <a:rPr lang="en-US" sz="2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achievable, &amp; meaningful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Time-bound-</a:t>
            </a:r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 specified period of time</a:t>
            </a:r>
          </a:p>
          <a:p>
            <a:pPr>
              <a:lnSpc>
                <a:spcPct val="150000"/>
              </a:lnSpc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E.g. By the end of year 2019, 50% of eligible pregnant mothers will receive antiretroviral therapy in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ondar town.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E7FF-22B7-420A-AF8F-DA6A21ADF2BC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94456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Perpetua" panose="02020502060401020303" pitchFamily="18" charset="0"/>
              </a:rPr>
              <a:t>step 4: Identifying </a:t>
            </a:r>
            <a:r>
              <a:rPr lang="en-US" sz="2800" b="1" dirty="0">
                <a:solidFill>
                  <a:srgbClr val="FF0000"/>
                </a:solidFill>
                <a:latin typeface="Perpetua" panose="02020502060401020303" pitchFamily="18" charset="0"/>
              </a:rPr>
              <a:t>P</a:t>
            </a:r>
            <a:r>
              <a:rPr lang="en-US" sz="2800" b="1" dirty="0" smtClean="0">
                <a:solidFill>
                  <a:srgbClr val="FF0000"/>
                </a:solidFill>
                <a:latin typeface="Perpetua" panose="02020502060401020303" pitchFamily="18" charset="0"/>
              </a:rPr>
              <a:t>otential </a:t>
            </a:r>
            <a:r>
              <a:rPr lang="en-US" sz="2800" b="1" dirty="0">
                <a:solidFill>
                  <a:srgbClr val="FF0000"/>
                </a:solidFill>
                <a:latin typeface="Perpetua" panose="02020502060401020303" pitchFamily="18" charset="0"/>
              </a:rPr>
              <a:t>O</a:t>
            </a:r>
            <a:r>
              <a:rPr lang="en-US" sz="2800" b="1" dirty="0" smtClean="0">
                <a:solidFill>
                  <a:srgbClr val="FF0000"/>
                </a:solidFill>
                <a:latin typeface="Perpetua" panose="02020502060401020303" pitchFamily="18" charset="0"/>
              </a:rPr>
              <a:t>bstacles &amp; Limitations</a:t>
            </a:r>
            <a:endParaRPr lang="en-US" sz="2800" dirty="0">
              <a:solidFill>
                <a:srgbClr val="FF0000"/>
              </a:solidFill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6095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High Tower Text" panose="02040502050506030303" pitchFamily="18" charset="0"/>
                <a:cs typeface="Times New Roman" panose="02020603050405020304" pitchFamily="18" charset="0"/>
              </a:rPr>
              <a:t>situations that may prevent the achievement of each objectives &amp; targets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High Tower Text" panose="02040502050506030303" pitchFamily="18" charset="0"/>
                <a:cs typeface="Times New Roman" panose="02020603050405020304" pitchFamily="18" charset="0"/>
              </a:rPr>
              <a:t> The </a:t>
            </a:r>
            <a:r>
              <a:rPr lang="en-US" sz="2800" dirty="0" smtClean="0">
                <a:solidFill>
                  <a:srgbClr val="0000FF"/>
                </a:solidFill>
                <a:latin typeface="High Tower Text" panose="02040502050506030303" pitchFamily="18" charset="0"/>
                <a:cs typeface="Times New Roman" panose="02020603050405020304" pitchFamily="18" charset="0"/>
              </a:rPr>
              <a:t>limitations</a:t>
            </a:r>
            <a:r>
              <a:rPr lang="en-US" sz="2800" dirty="0" smtClean="0">
                <a:latin typeface="High Tower Text" panose="02040502050506030303" pitchFamily="18" charset="0"/>
                <a:cs typeface="Times New Roman" panose="02020603050405020304" pitchFamily="18" charset="0"/>
              </a:rPr>
              <a:t> may be :</a:t>
            </a:r>
          </a:p>
          <a:p>
            <a:pPr marL="571500" indent="-571500">
              <a:buAutoNum type="romanLcParenBoth"/>
            </a:pPr>
            <a:r>
              <a:rPr lang="en-US" sz="2800" b="1" dirty="0" smtClean="0">
                <a:solidFill>
                  <a:srgbClr val="0000FF"/>
                </a:solidFill>
                <a:latin typeface="High Tower Text" panose="02040502050506030303" pitchFamily="18" charset="0"/>
                <a:cs typeface="Times New Roman" panose="02020603050405020304" pitchFamily="18" charset="0"/>
              </a:rPr>
              <a:t>Resources</a:t>
            </a:r>
          </a:p>
          <a:p>
            <a:pPr marL="1257300" lvl="2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High Tower Text" panose="02040502050506030303" pitchFamily="18" charset="0"/>
                <a:cs typeface="Times New Roman" panose="02020603050405020304" pitchFamily="18" charset="0"/>
              </a:rPr>
              <a:t>Human –lack of interest/skill</a:t>
            </a:r>
          </a:p>
          <a:p>
            <a:pPr marL="1257300" lvl="2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High Tower Text" panose="02040502050506030303" pitchFamily="18" charset="0"/>
                <a:cs typeface="Times New Roman" panose="02020603050405020304" pitchFamily="18" charset="0"/>
              </a:rPr>
              <a:t>Equipment –not available/Expensive</a:t>
            </a:r>
          </a:p>
          <a:p>
            <a:pPr marL="1257300" lvl="2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High Tower Text" panose="02040502050506030303" pitchFamily="18" charset="0"/>
                <a:cs typeface="Times New Roman" panose="02020603050405020304" pitchFamily="18" charset="0"/>
              </a:rPr>
              <a:t>Money- lack of budget</a:t>
            </a:r>
          </a:p>
          <a:p>
            <a:pPr marL="1257300" lvl="2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High Tower Text" panose="02040502050506030303" pitchFamily="18" charset="0"/>
                <a:cs typeface="Times New Roman" panose="02020603050405020304" pitchFamily="18" charset="0"/>
              </a:rPr>
              <a:t>Time- people may not have time</a:t>
            </a:r>
          </a:p>
          <a:p>
            <a:pPr marL="1257300" lvl="2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High Tower Text" panose="02040502050506030303" pitchFamily="18" charset="0"/>
                <a:cs typeface="Times New Roman" panose="02020603050405020304" pitchFamily="18" charset="0"/>
              </a:rPr>
              <a:t>Information- needed for implementation not timely/well processed</a:t>
            </a:r>
          </a:p>
          <a:p>
            <a:pPr>
              <a:buNone/>
            </a:pPr>
            <a:endParaRPr lang="en-US" sz="2800" dirty="0">
              <a:latin typeface="High Tower Text" panose="020405020505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6E144-8948-4BCE-A946-356286163A3F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Perpetua" panose="02020502060401020303" pitchFamily="18" charset="0"/>
              </a:rPr>
              <a:t>Identifying potential obstacles &amp; limitations…</a:t>
            </a:r>
            <a:endParaRPr lang="en-US" sz="2800" dirty="0"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(ii) Environmental obstacles</a:t>
            </a:r>
          </a:p>
          <a:p>
            <a:pPr lvl="1">
              <a:buNone/>
            </a:pPr>
            <a:r>
              <a:rPr lang="en-US" dirty="0" smtClean="0">
                <a:latin typeface="High Tower Text" panose="02040502050506030303" pitchFamily="18" charset="0"/>
              </a:rPr>
              <a:t>o Geographical features like lakes, rivers, mountains</a:t>
            </a:r>
          </a:p>
          <a:p>
            <a:pPr lvl="1">
              <a:buNone/>
            </a:pPr>
            <a:r>
              <a:rPr lang="en-US" dirty="0" smtClean="0">
                <a:latin typeface="High Tower Text" panose="02040502050506030303" pitchFamily="18" charset="0"/>
              </a:rPr>
              <a:t>o Climate– affect the nature of health problems</a:t>
            </a:r>
          </a:p>
          <a:p>
            <a:pPr>
              <a:buNone/>
            </a:pPr>
            <a:r>
              <a:rPr lang="en-US" sz="2800" b="1" dirty="0">
                <a:solidFill>
                  <a:srgbClr val="0000FF"/>
                </a:solidFill>
                <a:latin typeface="High Tower Text" panose="02040502050506030303" pitchFamily="18" charset="0"/>
              </a:rPr>
              <a:t>(</a:t>
            </a:r>
            <a:r>
              <a:rPr lang="en-US" sz="2800" b="1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ii</a:t>
            </a:r>
            <a:r>
              <a:rPr lang="en-US" sz="2800" b="1" dirty="0">
                <a:solidFill>
                  <a:srgbClr val="0000FF"/>
                </a:solidFill>
                <a:latin typeface="High Tower Text" panose="02040502050506030303" pitchFamily="18" charset="0"/>
              </a:rPr>
              <a:t>i</a:t>
            </a:r>
            <a:r>
              <a:rPr lang="en-US" sz="2800" b="1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) </a:t>
            </a:r>
            <a:r>
              <a:rPr lang="en-US" sz="2800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Social factors- </a:t>
            </a:r>
            <a:r>
              <a:rPr lang="en-US" sz="2800" dirty="0" smtClean="0">
                <a:latin typeface="High Tower Text" panose="02040502050506030303" pitchFamily="18" charset="0"/>
              </a:rPr>
              <a:t>traditions,…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  <a:latin typeface="High Tower Text" panose="02040502050506030303" pitchFamily="18" charset="0"/>
              </a:rPr>
              <a:t>Three groups of Obstacles</a:t>
            </a:r>
          </a:p>
          <a:p>
            <a:pPr lvl="1">
              <a:buNone/>
            </a:pPr>
            <a:r>
              <a:rPr lang="en-US" dirty="0" smtClean="0">
                <a:latin typeface="High Tower Text" panose="02040502050506030303" pitchFamily="18" charset="0"/>
              </a:rPr>
              <a:t>(1</a:t>
            </a:r>
            <a:r>
              <a:rPr lang="en-US" sz="3200" dirty="0" smtClean="0">
                <a:latin typeface="High Tower Text" panose="02040502050506030303" pitchFamily="18" charset="0"/>
              </a:rPr>
              <a:t>) Obstacles </a:t>
            </a:r>
            <a:r>
              <a:rPr lang="en-US" dirty="0" smtClean="0">
                <a:latin typeface="High Tower Text" panose="02040502050506030303" pitchFamily="18" charset="0"/>
              </a:rPr>
              <a:t>that can be </a:t>
            </a:r>
            <a:r>
              <a:rPr lang="en-US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removed</a:t>
            </a:r>
          </a:p>
          <a:p>
            <a:pPr lvl="1">
              <a:buNone/>
            </a:pPr>
            <a:r>
              <a:rPr lang="en-US" dirty="0" smtClean="0">
                <a:latin typeface="High Tower Text" panose="02040502050506030303" pitchFamily="18" charset="0"/>
              </a:rPr>
              <a:t>(2) Obstacles that can be </a:t>
            </a:r>
            <a:r>
              <a:rPr lang="en-US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reduced or modified</a:t>
            </a:r>
          </a:p>
          <a:p>
            <a:pPr lvl="1">
              <a:buNone/>
            </a:pPr>
            <a:r>
              <a:rPr lang="en-US" dirty="0" smtClean="0">
                <a:latin typeface="High Tower Text" panose="02040502050506030303" pitchFamily="18" charset="0"/>
              </a:rPr>
              <a:t>(3) Obstacles that </a:t>
            </a:r>
            <a:r>
              <a:rPr lang="en-US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can’t be changed</a:t>
            </a:r>
            <a:endParaRPr lang="en-US" dirty="0">
              <a:solidFill>
                <a:srgbClr val="0000FF"/>
              </a:solidFill>
              <a:latin typeface="High Tower Text" panose="02040502050506030303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75669-3229-4BB2-A007-531BA4442924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6858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Perpetua" panose="02020502060401020303" pitchFamily="18" charset="0"/>
              </a:rPr>
              <a:t>Step 5: Designing strategies</a:t>
            </a:r>
            <a:endParaRPr lang="en-US" sz="3200" dirty="0">
              <a:solidFill>
                <a:srgbClr val="FF0000"/>
              </a:solidFill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High Tower Text" panose="02040502050506030303" pitchFamily="18" charset="0"/>
              </a:rPr>
              <a:t>Strategies are the </a:t>
            </a:r>
            <a:r>
              <a:rPr lang="en-US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tactics or techniques</a:t>
            </a:r>
            <a:r>
              <a:rPr lang="en-US" dirty="0" smtClean="0">
                <a:latin typeface="High Tower Text" panose="02040502050506030303" pitchFamily="18" charset="0"/>
              </a:rPr>
              <a:t> that should be devised or adopted &amp; utilized to facilitate the </a:t>
            </a:r>
            <a:r>
              <a:rPr lang="en-US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achievement of objectives &amp; targets.</a:t>
            </a:r>
          </a:p>
          <a:p>
            <a:r>
              <a:rPr lang="en-US" dirty="0" smtClean="0">
                <a:latin typeface="High Tower Text" panose="02040502050506030303" pitchFamily="18" charset="0"/>
              </a:rPr>
              <a:t>Strategies are ways of achieving objectives &amp; targets</a:t>
            </a:r>
          </a:p>
          <a:p>
            <a:r>
              <a:rPr lang="en-US" dirty="0" smtClean="0">
                <a:latin typeface="High Tower Text" panose="02040502050506030303" pitchFamily="18" charset="0"/>
              </a:rPr>
              <a:t> Potential strategies often include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High Tower Text" panose="02040502050506030303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Technology</a:t>
            </a:r>
            <a:r>
              <a:rPr lang="en-US" dirty="0" smtClean="0">
                <a:latin typeface="High Tower Text" panose="02040502050506030303" pitchFamily="18" charset="0"/>
              </a:rPr>
              <a:t> to be applied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 Procedures </a:t>
            </a:r>
            <a:r>
              <a:rPr lang="en-US" dirty="0" smtClean="0">
                <a:latin typeface="High Tower Text" panose="02040502050506030303" pitchFamily="18" charset="0"/>
              </a:rPr>
              <a:t>to be used &amp;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Defining the role </a:t>
            </a:r>
            <a:r>
              <a:rPr lang="en-US" dirty="0" smtClean="0">
                <a:latin typeface="High Tower Text" panose="02040502050506030303" pitchFamily="18" charset="0"/>
              </a:rPr>
              <a:t>of communities and other sectors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3AAF0-FF3D-4573-B22E-01E8F6DB55EE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Perpetua" panose="02020502060401020303" pitchFamily="18" charset="0"/>
              </a:rPr>
              <a:t>Strategies. . .</a:t>
            </a:r>
            <a:endParaRPr lang="en-US" dirty="0"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45515"/>
            <a:ext cx="8686800" cy="57912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each </a:t>
            </a:r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chosen strategy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the corresponding </a:t>
            </a: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be undertaken &amp; the </a:t>
            </a: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resources needed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should be detailed.</a:t>
            </a:r>
          </a:p>
          <a:p>
            <a:pPr lvl="1">
              <a:lnSpc>
                <a:spcPct val="11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to be done?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Who will do the activities?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 resources are needed?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How?(procedures for technical, administrative, community workers, contribution of other sectors)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When to do it? (</a:t>
            </a: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beginning , end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Where the work will be done?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methods of controlling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A827-B99E-48FC-AE69-3A5F88F0A8E2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High Tower Text" panose="02040502050506030303" pitchFamily="18" charset="0"/>
              </a:rPr>
              <a:t>Step 6:Preparing </a:t>
            </a:r>
            <a:r>
              <a:rPr lang="en-US" sz="3200" dirty="0">
                <a:solidFill>
                  <a:srgbClr val="FF0000"/>
                </a:solidFill>
                <a:latin typeface="High Tower Text" panose="02040502050506030303" pitchFamily="18" charset="0"/>
              </a:rPr>
              <a:t>action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74304"/>
            <a:ext cx="8991600" cy="54864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Gantt chart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a bar graph with time on horizontal axis and the resources /activities to be scheduled on the vertical axis</a:t>
            </a: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 of a Gantt chart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list of the project activities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column that makes a filed time period showing when the activities will occur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Responsible bodies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Resource column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E12D-E683-4922-9CAF-FB41657E8B1C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High Tower Text" panose="02040502050506030303" pitchFamily="18" charset="0"/>
              </a:rPr>
              <a:t>Planning …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50292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dirty="0">
                <a:latin typeface="High Tower Text" panose="02040502050506030303" pitchFamily="18" charset="0"/>
              </a:rPr>
              <a:t>Important </a:t>
            </a:r>
            <a:r>
              <a:rPr lang="en-US" sz="2800" dirty="0">
                <a:solidFill>
                  <a:srgbClr val="FF0000"/>
                </a:solidFill>
                <a:latin typeface="High Tower Text" panose="02040502050506030303" pitchFamily="18" charset="0"/>
              </a:rPr>
              <a:t>components </a:t>
            </a:r>
            <a:r>
              <a:rPr lang="en-US" sz="2800" dirty="0">
                <a:latin typeface="High Tower Text" panose="02040502050506030303" pitchFamily="18" charset="0"/>
              </a:rPr>
              <a:t>of definitions of planning </a:t>
            </a:r>
            <a:r>
              <a:rPr lang="en-US" sz="2800" dirty="0" smtClean="0">
                <a:latin typeface="High Tower Text" panose="02040502050506030303" pitchFamily="18" charset="0"/>
              </a:rPr>
              <a:t>are;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High Tower Text" panose="02040502050506030303" pitchFamily="18" charset="0"/>
              </a:rPr>
              <a:t>W</a:t>
            </a:r>
            <a:r>
              <a:rPr lang="en-US" dirty="0" smtClean="0">
                <a:latin typeface="High Tower Text" panose="02040502050506030303" pitchFamily="18" charset="0"/>
              </a:rPr>
              <a:t>here </a:t>
            </a:r>
            <a:r>
              <a:rPr lang="en-US" dirty="0">
                <a:latin typeface="High Tower Text" panose="02040502050506030303" pitchFamily="18" charset="0"/>
              </a:rPr>
              <a:t>are we </a:t>
            </a:r>
            <a:r>
              <a:rPr lang="en-US" dirty="0" smtClean="0">
                <a:latin typeface="High Tower Text" panose="02040502050506030303" pitchFamily="18" charset="0"/>
              </a:rPr>
              <a:t>going (</a:t>
            </a:r>
            <a:r>
              <a:rPr lang="en-US" b="1" i="1" dirty="0" smtClean="0">
                <a:solidFill>
                  <a:srgbClr val="190CC2"/>
                </a:solidFill>
                <a:latin typeface="High Tower Text" panose="02040502050506030303" pitchFamily="18" charset="0"/>
              </a:rPr>
              <a:t>objectives</a:t>
            </a:r>
            <a:r>
              <a:rPr lang="en-US" dirty="0" smtClean="0">
                <a:latin typeface="High Tower Text" panose="02040502050506030303" pitchFamily="18" charset="0"/>
              </a:rPr>
              <a:t>)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High Tower Text" panose="02040502050506030303" pitchFamily="18" charset="0"/>
              </a:rPr>
              <a:t>W</a:t>
            </a:r>
            <a:r>
              <a:rPr lang="en-US" dirty="0" smtClean="0">
                <a:latin typeface="High Tower Text" panose="02040502050506030303" pitchFamily="18" charset="0"/>
              </a:rPr>
              <a:t>ith </a:t>
            </a:r>
            <a:r>
              <a:rPr lang="en-US" dirty="0">
                <a:latin typeface="High Tower Text" panose="02040502050506030303" pitchFamily="18" charset="0"/>
              </a:rPr>
              <a:t>what </a:t>
            </a:r>
            <a:r>
              <a:rPr lang="en-US" dirty="0" smtClean="0">
                <a:latin typeface="High Tower Text" panose="02040502050506030303" pitchFamily="18" charset="0"/>
              </a:rPr>
              <a:t>(</a:t>
            </a:r>
            <a:r>
              <a:rPr lang="en-US" b="1" i="1" dirty="0" smtClean="0">
                <a:solidFill>
                  <a:srgbClr val="190CC2"/>
                </a:solidFill>
                <a:latin typeface="High Tower Text" panose="02040502050506030303" pitchFamily="18" charset="0"/>
              </a:rPr>
              <a:t>resources</a:t>
            </a:r>
            <a:r>
              <a:rPr lang="en-US" dirty="0" smtClean="0">
                <a:latin typeface="High Tower Text" panose="02040502050506030303" pitchFamily="18" charset="0"/>
              </a:rPr>
              <a:t>)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High Tower Text" panose="02040502050506030303" pitchFamily="18" charset="0"/>
              </a:rPr>
              <a:t>H</a:t>
            </a:r>
            <a:r>
              <a:rPr lang="en-US" dirty="0" smtClean="0">
                <a:latin typeface="High Tower Text" panose="02040502050506030303" pitchFamily="18" charset="0"/>
              </a:rPr>
              <a:t>ow (</a:t>
            </a:r>
            <a:r>
              <a:rPr lang="en-US" b="1" i="1" dirty="0" smtClean="0">
                <a:solidFill>
                  <a:srgbClr val="190CC2"/>
                </a:solidFill>
                <a:latin typeface="High Tower Text" panose="02040502050506030303" pitchFamily="18" charset="0"/>
              </a:rPr>
              <a:t>efficient </a:t>
            </a:r>
            <a:r>
              <a:rPr lang="en-US" b="1" i="1" dirty="0">
                <a:solidFill>
                  <a:srgbClr val="190CC2"/>
                </a:solidFill>
                <a:latin typeface="High Tower Text" panose="02040502050506030303" pitchFamily="18" charset="0"/>
              </a:rPr>
              <a:t>and appropriate </a:t>
            </a:r>
            <a:r>
              <a:rPr lang="en-US" b="1" i="1" dirty="0" smtClean="0">
                <a:solidFill>
                  <a:srgbClr val="190CC2"/>
                </a:solidFill>
                <a:latin typeface="High Tower Text" panose="02040502050506030303" pitchFamily="18" charset="0"/>
              </a:rPr>
              <a:t>implementation</a:t>
            </a:r>
            <a:r>
              <a:rPr lang="en-US" dirty="0" smtClean="0">
                <a:latin typeface="High Tower Text" panose="02040502050506030303" pitchFamily="18" charset="0"/>
              </a:rPr>
              <a:t>)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High Tower Text" panose="02040502050506030303" pitchFamily="18" charset="0"/>
              </a:rPr>
              <a:t>W</a:t>
            </a:r>
            <a:r>
              <a:rPr lang="en-US" dirty="0" smtClean="0">
                <a:latin typeface="High Tower Text" panose="02040502050506030303" pitchFamily="18" charset="0"/>
              </a:rPr>
              <a:t>hen (</a:t>
            </a:r>
            <a:r>
              <a:rPr lang="en-US" b="1" dirty="0" smtClean="0">
                <a:solidFill>
                  <a:srgbClr val="190CC2"/>
                </a:solidFill>
                <a:latin typeface="High Tower Text" panose="02040502050506030303" pitchFamily="18" charset="0"/>
              </a:rPr>
              <a:t>future</a:t>
            </a:r>
            <a:r>
              <a:rPr lang="en-US" dirty="0" smtClean="0">
                <a:latin typeface="High Tower Text" panose="02040502050506030303" pitchFamily="18" charset="0"/>
              </a:rPr>
              <a:t>)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High Tower Text" panose="02040502050506030303" pitchFamily="18" charset="0"/>
              </a:rPr>
              <a:t>A </a:t>
            </a:r>
            <a:r>
              <a:rPr lang="en-US" dirty="0">
                <a:latin typeface="High Tower Text" panose="02040502050506030303" pitchFamily="18" charset="0"/>
              </a:rPr>
              <a:t>degree of formalization (</a:t>
            </a:r>
            <a:r>
              <a:rPr lang="en-US" b="1" dirty="0" smtClean="0">
                <a:solidFill>
                  <a:srgbClr val="190CC2"/>
                </a:solidFill>
                <a:latin typeface="High Tower Text" panose="02040502050506030303" pitchFamily="18" charset="0"/>
              </a:rPr>
              <a:t>explicitness </a:t>
            </a:r>
            <a:r>
              <a:rPr lang="en-US" b="1" dirty="0">
                <a:solidFill>
                  <a:srgbClr val="190CC2"/>
                </a:solidFill>
                <a:latin typeface="High Tower Text" panose="02040502050506030303" pitchFamily="18" charset="0"/>
              </a:rPr>
              <a:t>and method</a:t>
            </a:r>
            <a:r>
              <a:rPr lang="en-US" dirty="0" smtClean="0">
                <a:latin typeface="High Tower Text" panose="02040502050506030303" pitchFamily="18" charset="0"/>
              </a:rPr>
              <a:t>) about </a:t>
            </a:r>
            <a:r>
              <a:rPr lang="en-US" dirty="0">
                <a:latin typeface="High Tower Text" panose="02040502050506030303" pitchFamily="18" charset="0"/>
              </a:rPr>
              <a:t>the process </a:t>
            </a:r>
          </a:p>
          <a:p>
            <a:pPr>
              <a:lnSpc>
                <a:spcPct val="150000"/>
              </a:lnSpc>
            </a:pPr>
            <a:endParaRPr lang="en-US" sz="2800" dirty="0">
              <a:latin typeface="High Tower Text" panose="02040502050506030303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C269-E6BE-401F-8670-F993BF45A1D6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59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Perpetua" panose="02020502060401020303" pitchFamily="18" charset="0"/>
              </a:rPr>
              <a:t>Writing up the plan</a:t>
            </a:r>
            <a:endParaRPr lang="en-US" dirty="0">
              <a:solidFill>
                <a:srgbClr val="FF0000"/>
              </a:solidFill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Autofit/>
          </a:bodyPr>
          <a:lstStyle/>
          <a:p>
            <a:pPr algn="just"/>
            <a:r>
              <a:rPr lang="en-US" sz="2700" dirty="0" smtClean="0">
                <a:solidFill>
                  <a:srgbClr val="FF0000"/>
                </a:solidFill>
                <a:latin typeface="High Tower Text" panose="02040502050506030303" pitchFamily="18" charset="0"/>
              </a:rPr>
              <a:t>Purpose</a:t>
            </a:r>
            <a:r>
              <a:rPr lang="en-US" sz="2700" dirty="0" smtClean="0">
                <a:latin typeface="High Tower Text" panose="02040502050506030303" pitchFamily="18" charset="0"/>
              </a:rPr>
              <a:t> of writing a plan</a:t>
            </a:r>
          </a:p>
          <a:p>
            <a:pPr algn="just">
              <a:buNone/>
            </a:pPr>
            <a:r>
              <a:rPr lang="en-US" sz="2700" dirty="0" smtClean="0">
                <a:latin typeface="High Tower Text" panose="02040502050506030303" pitchFamily="18" charset="0"/>
              </a:rPr>
              <a:t>(</a:t>
            </a:r>
            <a:r>
              <a:rPr lang="en-US" sz="2700" dirty="0" err="1" smtClean="0">
                <a:latin typeface="High Tower Text" panose="02040502050506030303" pitchFamily="18" charset="0"/>
              </a:rPr>
              <a:t>i</a:t>
            </a:r>
            <a:r>
              <a:rPr lang="en-US" sz="2700" dirty="0" smtClean="0">
                <a:latin typeface="High Tower Text" panose="02040502050506030303" pitchFamily="18" charset="0"/>
              </a:rPr>
              <a:t>) To </a:t>
            </a:r>
            <a:r>
              <a:rPr lang="en-US" sz="2700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request funds </a:t>
            </a:r>
            <a:r>
              <a:rPr lang="en-US" sz="2700" dirty="0" smtClean="0">
                <a:latin typeface="High Tower Text" panose="02040502050506030303" pitchFamily="18" charset="0"/>
              </a:rPr>
              <a:t>or resources from the government or funding agencies</a:t>
            </a:r>
          </a:p>
          <a:p>
            <a:pPr algn="just">
              <a:buNone/>
            </a:pPr>
            <a:r>
              <a:rPr lang="en-US" sz="2700" dirty="0" smtClean="0">
                <a:latin typeface="High Tower Text" panose="02040502050506030303" pitchFamily="18" charset="0"/>
              </a:rPr>
              <a:t>(ii) For </a:t>
            </a:r>
            <a:r>
              <a:rPr lang="en-US" sz="2700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monitoring &amp; evaluating </a:t>
            </a:r>
            <a:r>
              <a:rPr lang="en-US" sz="2700" dirty="0" smtClean="0">
                <a:latin typeface="High Tower Text" panose="02040502050506030303" pitchFamily="18" charset="0"/>
              </a:rPr>
              <a:t>the implementation process by all concerned bodies.</a:t>
            </a:r>
          </a:p>
          <a:p>
            <a:pPr algn="just"/>
            <a:r>
              <a:rPr lang="en-US" sz="2700" b="1" dirty="0" smtClean="0">
                <a:solidFill>
                  <a:srgbClr val="FF0000"/>
                </a:solidFill>
                <a:latin typeface="High Tower Text" panose="02040502050506030303" pitchFamily="18" charset="0"/>
              </a:rPr>
              <a:t>Several ways of writing a plan</a:t>
            </a:r>
            <a:r>
              <a:rPr lang="en-US" sz="2700" b="1" dirty="0" smtClean="0">
                <a:latin typeface="High Tower Text" panose="02040502050506030303" pitchFamily="18" charset="0"/>
              </a:rPr>
              <a:t>, </a:t>
            </a:r>
            <a:r>
              <a:rPr lang="en-US" sz="2700" b="1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a simple outline includes</a:t>
            </a:r>
            <a:r>
              <a:rPr lang="en-US" sz="2700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:</a:t>
            </a:r>
          </a:p>
          <a:p>
            <a:pPr algn="just">
              <a:buNone/>
            </a:pPr>
            <a:r>
              <a:rPr lang="en-US" sz="2700" dirty="0" smtClean="0">
                <a:latin typeface="High Tower Text" panose="02040502050506030303" pitchFamily="18" charset="0"/>
              </a:rPr>
              <a:t>1. Summary of main points</a:t>
            </a:r>
          </a:p>
          <a:p>
            <a:pPr algn="just">
              <a:buNone/>
            </a:pPr>
            <a:r>
              <a:rPr lang="en-US" sz="2700" dirty="0" smtClean="0">
                <a:latin typeface="High Tower Text" panose="02040502050506030303" pitchFamily="18" charset="0"/>
              </a:rPr>
              <a:t>2. Introduction (General background and Statement of the problem)</a:t>
            </a:r>
          </a:p>
          <a:p>
            <a:pPr algn="just"/>
            <a:r>
              <a:rPr lang="en-US" sz="2700" dirty="0" smtClean="0">
                <a:latin typeface="High Tower Text" panose="02040502050506030303" pitchFamily="18" charset="0"/>
              </a:rPr>
              <a:t>Statement of the problem explains the </a:t>
            </a:r>
            <a:r>
              <a:rPr lang="en-US" sz="2700" dirty="0" smtClean="0">
                <a:solidFill>
                  <a:srgbClr val="0000FF"/>
                </a:solidFill>
                <a:latin typeface="High Tower Text" panose="02040502050506030303" pitchFamily="18" charset="0"/>
              </a:rPr>
              <a:t>rationale</a:t>
            </a:r>
            <a:r>
              <a:rPr lang="en-US" sz="2700" dirty="0" smtClean="0">
                <a:latin typeface="High Tower Text" panose="02040502050506030303" pitchFamily="18" charset="0"/>
              </a:rPr>
              <a:t> for undertaking the project</a:t>
            </a:r>
            <a:endParaRPr lang="en-US" sz="2700" dirty="0">
              <a:latin typeface="High Tower Text" panose="02040502050506030303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48622-81A4-4869-B25D-31A6DDBD878E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Perpetua" panose="02020502060401020303" pitchFamily="18" charset="0"/>
              </a:rPr>
              <a:t>Writing up the plan. . .</a:t>
            </a:r>
            <a:endParaRPr lang="en-US" dirty="0"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5638800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en-US" dirty="0" smtClean="0">
                <a:latin typeface="Perpetua" panose="02020502060401020303" pitchFamily="18" charset="0"/>
              </a:rPr>
              <a:t>3. Objectives and targets should be clearly stated</a:t>
            </a:r>
          </a:p>
          <a:p>
            <a:pPr algn="just">
              <a:buNone/>
            </a:pPr>
            <a:r>
              <a:rPr lang="en-US" dirty="0" smtClean="0">
                <a:latin typeface="Perpetua" panose="02020502060401020303" pitchFamily="18" charset="0"/>
              </a:rPr>
              <a:t>4. Strategies &amp; activities should be clearly stated using Gantt chart</a:t>
            </a:r>
          </a:p>
          <a:p>
            <a:pPr algn="just">
              <a:buNone/>
            </a:pPr>
            <a:r>
              <a:rPr lang="en-US" dirty="0" smtClean="0">
                <a:latin typeface="Perpetua" panose="02020502060401020303" pitchFamily="18" charset="0"/>
              </a:rPr>
              <a:t>5. Resources requirement</a:t>
            </a:r>
          </a:p>
          <a:p>
            <a:pPr algn="just"/>
            <a:r>
              <a:rPr lang="en-US" dirty="0" smtClean="0">
                <a:latin typeface="Perpetua" panose="02020502060401020303" pitchFamily="18" charset="0"/>
              </a:rPr>
              <a:t>The type and number of resources needed should be documented</a:t>
            </a:r>
          </a:p>
          <a:p>
            <a:pPr algn="just"/>
            <a:r>
              <a:rPr lang="en-US" dirty="0" smtClean="0">
                <a:latin typeface="Perpetua" panose="02020502060401020303" pitchFamily="18" charset="0"/>
              </a:rPr>
              <a:t>How each of the resources are going to be utilized has to be mentioned</a:t>
            </a:r>
          </a:p>
          <a:p>
            <a:pPr algn="just">
              <a:buNone/>
            </a:pPr>
            <a:r>
              <a:rPr lang="en-US" dirty="0" smtClean="0">
                <a:latin typeface="Perpetua" panose="02020502060401020303" pitchFamily="18" charset="0"/>
              </a:rPr>
              <a:t>6. Monitoring &amp; evaluation</a:t>
            </a:r>
          </a:p>
          <a:p>
            <a:pPr algn="just"/>
            <a:r>
              <a:rPr lang="en-US" dirty="0" smtClean="0">
                <a:latin typeface="Perpetua" panose="02020502060401020303" pitchFamily="18" charset="0"/>
              </a:rPr>
              <a:t>Mention how monitoring and evaluation is to be performed</a:t>
            </a:r>
          </a:p>
          <a:p>
            <a:pPr algn="just"/>
            <a:r>
              <a:rPr lang="en-US" dirty="0" smtClean="0">
                <a:latin typeface="Perpetua" panose="02020502060401020303" pitchFamily="18" charset="0"/>
              </a:rPr>
              <a:t> By whom?</a:t>
            </a:r>
          </a:p>
          <a:p>
            <a:pPr algn="just"/>
            <a:r>
              <a:rPr lang="en-US" dirty="0" smtClean="0">
                <a:latin typeface="Perpetua" panose="02020502060401020303" pitchFamily="18" charset="0"/>
              </a:rPr>
              <a:t>When?</a:t>
            </a:r>
          </a:p>
          <a:p>
            <a:pPr algn="just"/>
            <a:r>
              <a:rPr lang="en-US" dirty="0" smtClean="0">
                <a:latin typeface="Perpetua" panose="02020502060401020303" pitchFamily="18" charset="0"/>
              </a:rPr>
              <a:t>Indicators of effectiveness should be decided beforehand</a:t>
            </a:r>
            <a:endParaRPr lang="en-US" dirty="0">
              <a:latin typeface="Perpetua" panose="02020502060401020303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7BE11-7AFA-4BC0-990C-46899DBA895C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288925"/>
            <a:ext cx="9144000" cy="762000"/>
          </a:xfrm>
        </p:spPr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  <a:latin typeface="High Tower Text" panose="02040502050506030303" pitchFamily="18" charset="0"/>
              </a:rPr>
              <a:t>Limitations of planning</a:t>
            </a:r>
            <a:endParaRPr lang="en-US" sz="3600" dirty="0">
              <a:solidFill>
                <a:srgbClr val="FF0000"/>
              </a:solidFill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1363"/>
            <a:ext cx="7010400" cy="48768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  <a:effectLst/>
                <a:latin typeface="High Tower Text" panose="02040502050506030303" pitchFamily="18" charset="0"/>
              </a:rPr>
              <a:t>Lack of accurate information</a:t>
            </a:r>
          </a:p>
          <a:p>
            <a:r>
              <a:rPr lang="en-US" sz="3200" dirty="0" smtClean="0">
                <a:solidFill>
                  <a:schemeClr val="tx1"/>
                </a:solidFill>
                <a:effectLst/>
                <a:latin typeface="High Tower Text" panose="02040502050506030303" pitchFamily="18" charset="0"/>
              </a:rPr>
              <a:t>Problems of change</a:t>
            </a:r>
          </a:p>
          <a:p>
            <a:r>
              <a:rPr lang="en-US" sz="3200" dirty="0" smtClean="0">
                <a:solidFill>
                  <a:schemeClr val="tx1"/>
                </a:solidFill>
                <a:effectLst/>
                <a:latin typeface="High Tower Text" panose="02040502050506030303" pitchFamily="18" charset="0"/>
              </a:rPr>
              <a:t>Failure of people</a:t>
            </a:r>
          </a:p>
          <a:p>
            <a:r>
              <a:rPr lang="en-US" sz="3200" dirty="0" smtClean="0">
                <a:solidFill>
                  <a:schemeClr val="tx1"/>
                </a:solidFill>
                <a:effectLst/>
                <a:latin typeface="High Tower Text" panose="02040502050506030303" pitchFamily="18" charset="0"/>
              </a:rPr>
              <a:t>Internal inflexibilities</a:t>
            </a:r>
          </a:p>
          <a:p>
            <a:r>
              <a:rPr lang="en-US" sz="3200" dirty="0" smtClean="0">
                <a:solidFill>
                  <a:schemeClr val="tx1"/>
                </a:solidFill>
                <a:effectLst/>
                <a:latin typeface="High Tower Text" panose="02040502050506030303" pitchFamily="18" charset="0"/>
              </a:rPr>
              <a:t>External inflexibilities</a:t>
            </a:r>
          </a:p>
          <a:p>
            <a:r>
              <a:rPr lang="en-US" sz="3200" dirty="0" smtClean="0">
                <a:solidFill>
                  <a:schemeClr val="tx1"/>
                </a:solidFill>
                <a:effectLst/>
                <a:latin typeface="High Tower Text" panose="02040502050506030303" pitchFamily="18" charset="0"/>
              </a:rPr>
              <a:t>Time and cost factors</a:t>
            </a:r>
          </a:p>
          <a:p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89616-3D21-414C-A1E9-DFD5FC87D7B4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0187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latin typeface="High Tower Text" panose="02040502050506030303" pitchFamily="18" charset="0"/>
                <a:cs typeface="Arial" pitchFamily="34" charset="0"/>
              </a:rPr>
              <a:t>           </a:t>
            </a:r>
          </a:p>
          <a:p>
            <a:pPr>
              <a:buNone/>
            </a:pPr>
            <a:endParaRPr lang="en-US" dirty="0" smtClean="0">
              <a:latin typeface="High Tower Text" panose="02040502050506030303" pitchFamily="18" charset="0"/>
              <a:cs typeface="Arial" pitchFamily="34" charset="0"/>
            </a:endParaRPr>
          </a:p>
          <a:p>
            <a:pPr>
              <a:buNone/>
            </a:pPr>
            <a:endParaRPr lang="en-US" dirty="0" smtClean="0">
              <a:latin typeface="High Tower Text" panose="02040502050506030303" pitchFamily="18" charset="0"/>
              <a:cs typeface="Arial" pitchFamily="34" charset="0"/>
            </a:endParaRPr>
          </a:p>
          <a:p>
            <a:pPr algn="ctr">
              <a:buNone/>
            </a:pPr>
            <a:r>
              <a:rPr lang="en-US" sz="4400" b="1" kern="10" dirty="0" smtClean="0">
                <a:ln w="9525" cap="sq">
                  <a:noFill/>
                  <a:round/>
                  <a:headEnd type="none" w="sm" len="sm"/>
                  <a:tailEnd type="none" w="sm" len="sm"/>
                </a:ln>
                <a:solidFill>
                  <a:srgbClr val="000066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High Tower Text" panose="02040502050506030303" pitchFamily="18" charset="0"/>
              </a:rPr>
              <a:t>Plan your work</a:t>
            </a:r>
          </a:p>
          <a:p>
            <a:pPr algn="ctr">
              <a:buNone/>
            </a:pPr>
            <a:r>
              <a:rPr lang="en-US" sz="4400" b="1" kern="10" dirty="0" smtClean="0">
                <a:ln w="9525" cap="sq">
                  <a:noFill/>
                  <a:round/>
                  <a:headEnd type="none" w="sm" len="sm"/>
                  <a:tailEnd type="none" w="sm" len="sm"/>
                </a:ln>
                <a:solidFill>
                  <a:srgbClr val="000066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High Tower Text" panose="02040502050506030303" pitchFamily="18" charset="0"/>
              </a:rPr>
              <a:t>Work your plan!</a:t>
            </a:r>
          </a:p>
          <a:p>
            <a:pPr algn="ctr">
              <a:buNone/>
            </a:pPr>
            <a:endParaRPr lang="en-US" sz="4400" b="1" kern="10" dirty="0" smtClean="0">
              <a:ln w="9525" cap="sq">
                <a:noFill/>
                <a:round/>
                <a:headEnd type="none" w="sm" len="sm"/>
                <a:tailEnd type="none" w="sm" len="sm"/>
              </a:ln>
              <a:solidFill>
                <a:srgbClr val="000066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High Tower Text" panose="02040502050506030303" pitchFamily="18" charset="0"/>
            </a:endParaRPr>
          </a:p>
          <a:p>
            <a:pPr algn="ctr">
              <a:buNone/>
            </a:pPr>
            <a:r>
              <a:rPr lang="en-US" sz="4400" b="1" kern="10" dirty="0" smtClean="0">
                <a:ln w="9525" cap="sq">
                  <a:noFill/>
                  <a:round/>
                  <a:headEnd type="none" w="sm" len="sm"/>
                  <a:tailEnd type="none" w="sm" len="sm"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High Tower Text" panose="02040502050506030303" pitchFamily="18" charset="0"/>
              </a:rPr>
              <a:t>If you fail to plan</a:t>
            </a:r>
          </a:p>
          <a:p>
            <a:pPr algn="ctr">
              <a:buNone/>
            </a:pPr>
            <a:r>
              <a:rPr lang="en-US" sz="4400" b="1" kern="10" dirty="0" smtClean="0">
                <a:ln w="9525" cap="sq">
                  <a:noFill/>
                  <a:round/>
                  <a:headEnd type="none" w="sm" len="sm"/>
                  <a:tailEnd type="none" w="sm" len="sm"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High Tower Text" panose="02040502050506030303" pitchFamily="18" charset="0"/>
              </a:rPr>
              <a:t>You plan to fail!</a:t>
            </a:r>
          </a:p>
          <a:p>
            <a:pPr marL="0" indent="0">
              <a:buNone/>
            </a:pPr>
            <a:endParaRPr lang="en-US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igh Tower Text" panose="02040502050506030303" pitchFamily="18" charset="0"/>
            </a:endParaRPr>
          </a:p>
          <a:p>
            <a:pPr>
              <a:buNone/>
            </a:pPr>
            <a:endParaRPr lang="en-US" sz="4400" dirty="0" smtClean="0">
              <a:latin typeface="High Tower Text" panose="02040502050506030303" pitchFamily="18" charset="0"/>
              <a:cs typeface="Arial" pitchFamily="34" charset="0"/>
            </a:endParaRPr>
          </a:p>
          <a:p>
            <a:pPr>
              <a:buNone/>
            </a:pP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8FD13-6095-49F9-8D65-AAC2ED65015B}" type="datetime1">
              <a:rPr lang="en-US" smtClean="0"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2819401"/>
            <a:ext cx="6172200" cy="137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i="1" dirty="0">
                <a:latin typeface="Palatino Linotype" panose="02040502050505030304" pitchFamily="18" charset="0"/>
              </a:rPr>
              <a:t>Thank you!!</a:t>
            </a:r>
            <a:endParaRPr lang="en-US" sz="4400" i="1" dirty="0">
              <a:latin typeface="Palatino Linotype" panose="02040502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A8CF0-EACD-41B9-A577-41CA06590BD2}" type="datetime1">
              <a:rPr lang="en-US" smtClean="0"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23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81800" cy="944562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Perpetua" panose="02020502060401020303" pitchFamily="18" charset="0"/>
              </a:rPr>
              <a:t>Why should managers plan?</a:t>
            </a:r>
            <a:endParaRPr lang="en-US" sz="4000" dirty="0"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191" y="990600"/>
            <a:ext cx="8813409" cy="525780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Planning:</a:t>
            </a:r>
          </a:p>
          <a:p>
            <a:pPr>
              <a:lnSpc>
                <a:spcPct val="150000"/>
              </a:lnSpc>
            </a:pPr>
            <a:r>
              <a:rPr lang="en-US" sz="2600" dirty="0" smtClean="0">
                <a:solidFill>
                  <a:srgbClr val="190C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Provides </a:t>
            </a:r>
            <a:r>
              <a:rPr lang="en-US" sz="2600" dirty="0">
                <a:solidFill>
                  <a:srgbClr val="190C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direction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managers and non-managers.</a:t>
            </a:r>
          </a:p>
          <a:p>
            <a:pPr>
              <a:lnSpc>
                <a:spcPct val="150000"/>
              </a:lnSpc>
            </a:pPr>
            <a:r>
              <a:rPr lang="en-US" sz="2600" dirty="0" smtClean="0">
                <a:solidFill>
                  <a:srgbClr val="190C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Reduces </a:t>
            </a:r>
            <a:r>
              <a:rPr lang="en-US" sz="2600" dirty="0">
                <a:solidFill>
                  <a:srgbClr val="190C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uncertainty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forcing managers to look ahead, anticipate change,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consider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impact of change, and develop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appropriate responses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Helps foreseeing &amp; </a:t>
            </a:r>
            <a:r>
              <a:rPr lang="en-US" sz="2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identifying potential risks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Helps </a:t>
            </a:r>
            <a:r>
              <a:rPr lang="en-US" sz="2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efficient utilization of resources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while achieving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endParaRPr lang="en-US" sz="2600" dirty="0">
              <a:solidFill>
                <a:srgbClr val="190CC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Establishes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goals or standards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in controlling.</a:t>
            </a:r>
          </a:p>
          <a:p>
            <a:pPr>
              <a:lnSpc>
                <a:spcPct val="150000"/>
              </a:lnSpc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854C5-141F-42A3-822D-471D5DFA0C7C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285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19800" cy="1095375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Perpetua" panose="02020502060401020303" pitchFamily="18" charset="0"/>
              </a:rPr>
              <a:t>Decisions related to </a:t>
            </a:r>
            <a:r>
              <a:rPr lang="en-US" sz="3200" b="1" dirty="0" smtClean="0">
                <a:solidFill>
                  <a:srgbClr val="FF0000"/>
                </a:solidFill>
                <a:latin typeface="Perpetua" panose="02020502060401020303" pitchFamily="18" charset="0"/>
              </a:rPr>
              <a:t>planning</a:t>
            </a:r>
            <a:endParaRPr lang="en-US" sz="3200" dirty="0">
              <a:solidFill>
                <a:srgbClr val="FF0000"/>
              </a:solidFill>
              <a:latin typeface="Perpetua" panose="02020502060401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548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There are 3 main planning decisions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Decision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objectives: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much of the problem can be reduced 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Decision on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Which type of activities?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Who will do those activities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Decision on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identification, specification &amp; quantification of resources to be utilized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C58D0-2264-472C-88F9-757096DB72D5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56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6248400" cy="868362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High Tower Text" panose="02040502050506030303" pitchFamily="18" charset="0"/>
              </a:rPr>
              <a:t>C</a:t>
            </a:r>
            <a:r>
              <a:rPr lang="en-US" sz="3200" b="1" dirty="0" smtClean="0">
                <a:solidFill>
                  <a:srgbClr val="FF0000"/>
                </a:solidFill>
                <a:latin typeface="High Tower Text" panose="02040502050506030303" pitchFamily="18" charset="0"/>
              </a:rPr>
              <a:t>haracteristics of good plan</a:t>
            </a:r>
            <a:endParaRPr lang="en-US" sz="3200" dirty="0">
              <a:solidFill>
                <a:srgbClr val="FF0000"/>
              </a:solidFill>
              <a:latin typeface="High Tower Text" panose="02040502050506030303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297294"/>
              </p:ext>
            </p:extLst>
          </p:nvPr>
        </p:nvGraphicFramePr>
        <p:xfrm>
          <a:off x="609600" y="1325562"/>
          <a:ext cx="7239000" cy="46237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39000">
                  <a:extLst>
                    <a:ext uri="{9D8B030D-6E8A-4147-A177-3AD203B41FA5}">
                      <a16:colId xmlns:a16="http://schemas.microsoft.com/office/drawing/2014/main" val="3512906076"/>
                    </a:ext>
                  </a:extLst>
                </a:gridCol>
              </a:tblGrid>
              <a:tr h="4982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2800" u="none" dirty="0" smtClean="0">
                          <a:latin typeface="High Tower Text" panose="02040502050506030303" pitchFamily="18" charset="0"/>
                        </a:rPr>
                        <a:t>Futurity</a:t>
                      </a:r>
                    </a:p>
                    <a:p>
                      <a:pPr marL="342900" indent="-342900" eaLnBrk="1" hangingPunct="1">
                        <a:lnSpc>
                          <a:spcPct val="150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en-US" sz="2800" u="none" dirty="0" smtClean="0">
                          <a:latin typeface="High Tower Text" panose="02040502050506030303" pitchFamily="18" charset="0"/>
                        </a:rPr>
                        <a:t>Objectivity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9152266"/>
                  </a:ext>
                </a:extLst>
              </a:tr>
              <a:tr h="44827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2800" u="none" dirty="0" smtClean="0">
                          <a:latin typeface="High Tower Text" panose="02040502050506030303" pitchFamily="18" charset="0"/>
                        </a:rPr>
                        <a:t>Flexible (Continuous and</a:t>
                      </a:r>
                      <a:r>
                        <a:rPr lang="en-US" sz="2800" u="none" baseline="0" dirty="0" smtClean="0">
                          <a:latin typeface="High Tower Text" panose="02040502050506030303" pitchFamily="18" charset="0"/>
                        </a:rPr>
                        <a:t> </a:t>
                      </a:r>
                      <a:r>
                        <a:rPr lang="en-US" sz="2800" u="none" dirty="0" smtClean="0">
                          <a:latin typeface="High Tower Text" panose="02040502050506030303" pitchFamily="18" charset="0"/>
                        </a:rPr>
                        <a:t>dynamic)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633530"/>
                  </a:ext>
                </a:extLst>
              </a:tr>
              <a:tr h="112776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2800" u="none" dirty="0" smtClean="0">
                          <a:latin typeface="High Tower Text" panose="02040502050506030303" pitchFamily="18" charset="0"/>
                        </a:rPr>
                        <a:t>Stability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en-US" sz="2800" u="none" dirty="0" smtClean="0">
                          <a:latin typeface="High Tower Text" panose="02040502050506030303" pitchFamily="18" charset="0"/>
                        </a:rPr>
                        <a:t>Comprehensiveness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526647"/>
                  </a:ext>
                </a:extLst>
              </a:tr>
              <a:tr h="55920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2800" u="none" dirty="0" smtClean="0">
                          <a:latin typeface="High Tower Text" panose="02040502050506030303" pitchFamily="18" charset="0"/>
                        </a:rPr>
                        <a:t>Clarity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1304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50000"/>
                        </a:lnSpc>
                        <a:buFont typeface="Wingdings" panose="05000000000000000000" pitchFamily="2" charset="2"/>
                        <a:buChar char="ü"/>
                      </a:pPr>
                      <a:endParaRPr lang="en-US" sz="2800" u="none" dirty="0">
                        <a:latin typeface="High Tower Text" panose="020405020505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089681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D622F-CE1C-4D77-9697-926B07BA1E83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15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Classification of planning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1"/>
            <a:ext cx="8991600" cy="335279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>
                <a:latin typeface="High Tower Text" panose="02040502050506030303" pitchFamily="18" charset="0"/>
              </a:rPr>
              <a:t>Plans can be classified on different bases or dimensions.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solidFill>
                  <a:srgbClr val="7030A0"/>
                </a:solidFill>
                <a:latin typeface="High Tower Text" panose="02040502050506030303" pitchFamily="18" charset="0"/>
              </a:rPr>
              <a:t>  </a:t>
            </a:r>
            <a:r>
              <a:rPr lang="en-US" dirty="0" smtClean="0">
                <a:solidFill>
                  <a:srgbClr val="7030A0"/>
                </a:solidFill>
                <a:latin typeface="High Tower Text" panose="02040502050506030303" pitchFamily="18" charset="0"/>
              </a:rPr>
              <a:t>   Repetitiveness/frequency </a:t>
            </a:r>
            <a:r>
              <a:rPr lang="en-US" dirty="0">
                <a:solidFill>
                  <a:srgbClr val="7030A0"/>
                </a:solidFill>
                <a:latin typeface="High Tower Text" panose="02040502050506030303" pitchFamily="18" charset="0"/>
              </a:rPr>
              <a:t>of use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solidFill>
                  <a:srgbClr val="7030A0"/>
                </a:solidFill>
                <a:latin typeface="High Tower Text" panose="02040502050506030303" pitchFamily="18" charset="0"/>
              </a:rPr>
              <a:t>     Time </a:t>
            </a:r>
            <a:r>
              <a:rPr lang="en-US" dirty="0" smtClean="0">
                <a:solidFill>
                  <a:srgbClr val="7030A0"/>
                </a:solidFill>
                <a:latin typeface="High Tower Text" panose="02040502050506030303" pitchFamily="18" charset="0"/>
              </a:rPr>
              <a:t>dimension/ Duration, </a:t>
            </a:r>
            <a:r>
              <a:rPr lang="en-US" dirty="0">
                <a:solidFill>
                  <a:srgbClr val="7030A0"/>
                </a:solidFill>
                <a:latin typeface="High Tower Text" panose="02040502050506030303" pitchFamily="18" charset="0"/>
              </a:rPr>
              <a:t>and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solidFill>
                  <a:srgbClr val="7030A0"/>
                </a:solidFill>
                <a:latin typeface="High Tower Text" panose="02040502050506030303" pitchFamily="18" charset="0"/>
              </a:rPr>
              <a:t>     Scope/breadth dimension</a:t>
            </a:r>
          </a:p>
          <a:p>
            <a:pPr lvl="1"/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60578-E3DF-46B0-A180-3E14EBF1C3A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5AE63-45ED-417E-AB93-E460D1989A9C}" type="datetime1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Dawit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80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5307</TotalTime>
  <Words>2702</Words>
  <Application>Microsoft Office PowerPoint</Application>
  <PresentationFormat>On-screen Show (4:3)</PresentationFormat>
  <Paragraphs>581</Paragraphs>
  <Slides>54</Slides>
  <Notes>1</Notes>
  <HiddenSlides>2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4" baseType="lpstr">
      <vt:lpstr>Arial</vt:lpstr>
      <vt:lpstr>Calibri</vt:lpstr>
      <vt:lpstr>Courier New</vt:lpstr>
      <vt:lpstr>High Tower Text</vt:lpstr>
      <vt:lpstr>Palatino Linotype</vt:lpstr>
      <vt:lpstr>Perpetua</vt:lpstr>
      <vt:lpstr>Tahoma</vt:lpstr>
      <vt:lpstr>Times New Roman</vt:lpstr>
      <vt:lpstr>Wingdings</vt:lpstr>
      <vt:lpstr>Office Theme</vt:lpstr>
      <vt:lpstr>PowerPoint Presentation</vt:lpstr>
      <vt:lpstr>Session objectives</vt:lpstr>
      <vt:lpstr>What is planning</vt:lpstr>
      <vt:lpstr>Planning…</vt:lpstr>
      <vt:lpstr>Planning …</vt:lpstr>
      <vt:lpstr>Why should managers plan?</vt:lpstr>
      <vt:lpstr>Decisions related to planning</vt:lpstr>
      <vt:lpstr>Characteristics of good plan</vt:lpstr>
      <vt:lpstr>Classification of planning</vt:lpstr>
      <vt:lpstr>PLANNING…</vt:lpstr>
      <vt:lpstr>PLANNING…</vt:lpstr>
      <vt:lpstr>PLANNING…</vt:lpstr>
      <vt:lpstr>Planning…</vt:lpstr>
      <vt:lpstr>Planning…</vt:lpstr>
      <vt:lpstr>Strategic planning…</vt:lpstr>
      <vt:lpstr>Planning…</vt:lpstr>
      <vt:lpstr>Planning…</vt:lpstr>
      <vt:lpstr>PowerPoint Presentation</vt:lpstr>
      <vt:lpstr>The planning cycle</vt:lpstr>
      <vt:lpstr> 2. Where do we want to go? </vt:lpstr>
      <vt:lpstr> 3. How will we get there? </vt:lpstr>
      <vt:lpstr>  4. How will we know when we get there? </vt:lpstr>
      <vt:lpstr>PowerPoint Presentation</vt:lpstr>
      <vt:lpstr>Planning out comes</vt:lpstr>
      <vt:lpstr>Planning out comes</vt:lpstr>
      <vt:lpstr>Mission and vision</vt:lpstr>
      <vt:lpstr>Planning out comes</vt:lpstr>
      <vt:lpstr>Planning out comes…</vt:lpstr>
      <vt:lpstr>Planning out comes…</vt:lpstr>
      <vt:lpstr> The steps of health planning  </vt:lpstr>
      <vt:lpstr>Some Steps in health planning</vt:lpstr>
      <vt:lpstr>Situational analysis. . .</vt:lpstr>
      <vt:lpstr>Situational analysis</vt:lpstr>
      <vt:lpstr>Situational analysis. . .</vt:lpstr>
      <vt:lpstr>Situational analysis. . .</vt:lpstr>
      <vt:lpstr>Situational analysis. . .</vt:lpstr>
      <vt:lpstr>Situational analysis. . .</vt:lpstr>
      <vt:lpstr>step 2: Problem Prioritization</vt:lpstr>
      <vt:lpstr>Prioritization. . .</vt:lpstr>
      <vt:lpstr>Criteria for problem prioritization</vt:lpstr>
      <vt:lpstr>Criteria for prioritization. . .</vt:lpstr>
      <vt:lpstr>E.g. Prioritization of health problems for Gondar Health Center, December, 2019</vt:lpstr>
      <vt:lpstr>Step 3: SETTING OBJECTIVES AND TARGETS</vt:lpstr>
      <vt:lpstr>Setting objectives. . .</vt:lpstr>
      <vt:lpstr>step 4: Identifying Potential Obstacles &amp; Limitations</vt:lpstr>
      <vt:lpstr>Identifying potential obstacles &amp; limitations…</vt:lpstr>
      <vt:lpstr>Step 5: Designing strategies</vt:lpstr>
      <vt:lpstr>Strategies. . .</vt:lpstr>
      <vt:lpstr>Step 6:Preparing action plan</vt:lpstr>
      <vt:lpstr>Writing up the plan</vt:lpstr>
      <vt:lpstr>Writing up the plan. . .</vt:lpstr>
      <vt:lpstr>Limitations of planning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DSSUBREO</dc:creator>
  <cp:lastModifiedBy>cybernet</cp:lastModifiedBy>
  <cp:revision>465</cp:revision>
  <dcterms:created xsi:type="dcterms:W3CDTF">2013-03-18T19:02:30Z</dcterms:created>
  <dcterms:modified xsi:type="dcterms:W3CDTF">2020-05-12T07:33:39Z</dcterms:modified>
</cp:coreProperties>
</file>