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7"/>
  </p:notesMasterIdLst>
  <p:sldIdLst>
    <p:sldId id="593" r:id="rId2"/>
    <p:sldId id="1246" r:id="rId3"/>
    <p:sldId id="1209" r:id="rId4"/>
    <p:sldId id="1211" r:id="rId5"/>
    <p:sldId id="1212" r:id="rId6"/>
    <p:sldId id="1213" r:id="rId7"/>
    <p:sldId id="1214" r:id="rId8"/>
    <p:sldId id="1215" r:id="rId9"/>
    <p:sldId id="1216" r:id="rId10"/>
    <p:sldId id="1217" r:id="rId11"/>
    <p:sldId id="1247" r:id="rId12"/>
    <p:sldId id="1218" r:id="rId13"/>
    <p:sldId id="262" r:id="rId14"/>
    <p:sldId id="1248" r:id="rId15"/>
    <p:sldId id="265" r:id="rId16"/>
    <p:sldId id="266" r:id="rId17"/>
    <p:sldId id="268" r:id="rId18"/>
    <p:sldId id="1219" r:id="rId19"/>
    <p:sldId id="1220" r:id="rId20"/>
    <p:sldId id="1221" r:id="rId21"/>
    <p:sldId id="269" r:id="rId22"/>
    <p:sldId id="270" r:id="rId23"/>
    <p:sldId id="1222" r:id="rId24"/>
    <p:sldId id="278" r:id="rId25"/>
    <p:sldId id="1223" r:id="rId26"/>
    <p:sldId id="1224" r:id="rId27"/>
    <p:sldId id="1225" r:id="rId28"/>
    <p:sldId id="1249" r:id="rId29"/>
    <p:sldId id="1226" r:id="rId30"/>
    <p:sldId id="1227" r:id="rId31"/>
    <p:sldId id="1228" r:id="rId32"/>
    <p:sldId id="284" r:id="rId33"/>
    <p:sldId id="1250" r:id="rId34"/>
    <p:sldId id="285" r:id="rId35"/>
    <p:sldId id="1251" r:id="rId36"/>
    <p:sldId id="1252" r:id="rId37"/>
    <p:sldId id="1254" r:id="rId38"/>
    <p:sldId id="1255" r:id="rId39"/>
    <p:sldId id="1256" r:id="rId40"/>
    <p:sldId id="298" r:id="rId41"/>
    <p:sldId id="303" r:id="rId42"/>
    <p:sldId id="288" r:id="rId43"/>
    <p:sldId id="291" r:id="rId44"/>
    <p:sldId id="292" r:id="rId45"/>
    <p:sldId id="295" r:id="rId46"/>
    <p:sldId id="296" r:id="rId47"/>
    <p:sldId id="306" r:id="rId48"/>
    <p:sldId id="1257" r:id="rId49"/>
    <p:sldId id="1258" r:id="rId50"/>
    <p:sldId id="300" r:id="rId51"/>
    <p:sldId id="1253" r:id="rId52"/>
    <p:sldId id="1259" r:id="rId53"/>
    <p:sldId id="1229" r:id="rId54"/>
    <p:sldId id="1230" r:id="rId55"/>
    <p:sldId id="331" r:id="rId56"/>
    <p:sldId id="1231" r:id="rId57"/>
    <p:sldId id="305" r:id="rId58"/>
    <p:sldId id="1260" r:id="rId59"/>
    <p:sldId id="332" r:id="rId60"/>
    <p:sldId id="333" r:id="rId61"/>
    <p:sldId id="334" r:id="rId62"/>
    <p:sldId id="337" r:id="rId63"/>
    <p:sldId id="1232" r:id="rId64"/>
    <p:sldId id="1233" r:id="rId65"/>
    <p:sldId id="1234" r:id="rId66"/>
    <p:sldId id="1235" r:id="rId67"/>
    <p:sldId id="1236" r:id="rId68"/>
    <p:sldId id="1237" r:id="rId69"/>
    <p:sldId id="1238" r:id="rId70"/>
    <p:sldId id="1239" r:id="rId71"/>
    <p:sldId id="1240" r:id="rId72"/>
    <p:sldId id="1241" r:id="rId73"/>
    <p:sldId id="319" r:id="rId74"/>
    <p:sldId id="1242" r:id="rId75"/>
    <p:sldId id="1243" r:id="rId76"/>
    <p:sldId id="1244" r:id="rId77"/>
    <p:sldId id="322" r:id="rId78"/>
    <p:sldId id="1245" r:id="rId79"/>
    <p:sldId id="1210" r:id="rId80"/>
    <p:sldId id="1261" r:id="rId81"/>
    <p:sldId id="325" r:id="rId82"/>
    <p:sldId id="326" r:id="rId83"/>
    <p:sldId id="327" r:id="rId84"/>
    <p:sldId id="328" r:id="rId85"/>
    <p:sldId id="329" r:id="rId86"/>
    <p:sldId id="330" r:id="rId87"/>
    <p:sldId id="1262" r:id="rId88"/>
    <p:sldId id="1263" r:id="rId89"/>
    <p:sldId id="1264" r:id="rId90"/>
    <p:sldId id="1265" r:id="rId91"/>
    <p:sldId id="335" r:id="rId92"/>
    <p:sldId id="336" r:id="rId93"/>
    <p:sldId id="1266" r:id="rId94"/>
    <p:sldId id="338" r:id="rId95"/>
    <p:sldId id="339" r:id="rId96"/>
    <p:sldId id="340" r:id="rId97"/>
    <p:sldId id="341" r:id="rId98"/>
    <p:sldId id="342" r:id="rId99"/>
    <p:sldId id="343" r:id="rId100"/>
    <p:sldId id="344" r:id="rId101"/>
    <p:sldId id="345" r:id="rId102"/>
    <p:sldId id="346" r:id="rId103"/>
    <p:sldId id="347" r:id="rId104"/>
    <p:sldId id="348" r:id="rId105"/>
    <p:sldId id="349" r:id="rId106"/>
    <p:sldId id="350" r:id="rId107"/>
    <p:sldId id="351" r:id="rId108"/>
    <p:sldId id="352" r:id="rId109"/>
    <p:sldId id="353" r:id="rId110"/>
    <p:sldId id="354" r:id="rId111"/>
    <p:sldId id="355" r:id="rId112"/>
    <p:sldId id="356" r:id="rId113"/>
    <p:sldId id="357" r:id="rId114"/>
    <p:sldId id="358" r:id="rId115"/>
    <p:sldId id="359" r:id="rId1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3825" autoAdjust="0"/>
  </p:normalViewPr>
  <p:slideViewPr>
    <p:cSldViewPr>
      <p:cViewPr varScale="1">
        <p:scale>
          <a:sx n="35" d="100"/>
          <a:sy n="35" d="100"/>
        </p:scale>
        <p:origin x="1536" y="60"/>
      </p:cViewPr>
      <p:guideLst>
        <p:guide orient="horz" pos="2160"/>
        <p:guide pos="2880"/>
      </p:guideLst>
    </p:cSldViewPr>
  </p:slideViewPr>
  <p:outlineViewPr>
    <p:cViewPr>
      <p:scale>
        <a:sx n="33" d="100"/>
        <a:sy n="33" d="100"/>
      </p:scale>
      <p:origin x="0" y="-52704"/>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notesMaster" Target="notesMasters/notesMaster1.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2E93CD-D8F9-4B85-9BA5-C0F09ED70C60}" type="datetimeFigureOut">
              <a:rPr lang="en-US" smtClean="0"/>
              <a:t>6/1/2020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DC6E12-3658-46EF-B969-DF20C7FB3C04}" type="slidenum">
              <a:rPr lang="en-US" smtClean="0"/>
              <a:t>‹#›</a:t>
            </a:fld>
            <a:endParaRPr lang="en-US"/>
          </a:p>
        </p:txBody>
      </p:sp>
    </p:spTree>
    <p:extLst>
      <p:ext uri="{BB962C8B-B14F-4D97-AF65-F5344CB8AC3E}">
        <p14:creationId xmlns:p14="http://schemas.microsoft.com/office/powerpoint/2010/main" val="7580483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DC6E12-3658-46EF-B969-DF20C7FB3C04}" type="slidenum">
              <a:rPr lang="en-US" smtClean="0"/>
              <a:t>31</a:t>
            </a:fld>
            <a:endParaRPr lang="en-US"/>
          </a:p>
        </p:txBody>
      </p:sp>
    </p:spTree>
    <p:extLst>
      <p:ext uri="{BB962C8B-B14F-4D97-AF65-F5344CB8AC3E}">
        <p14:creationId xmlns:p14="http://schemas.microsoft.com/office/powerpoint/2010/main" val="15092234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77830" indent="0" algn="ctr">
              <a:buNone/>
              <a:defRPr>
                <a:solidFill>
                  <a:schemeClr val="tx1">
                    <a:tint val="75000"/>
                  </a:schemeClr>
                </a:solidFill>
              </a:defRPr>
            </a:lvl2pPr>
            <a:lvl3pPr marL="755660" indent="0" algn="ctr">
              <a:buNone/>
              <a:defRPr>
                <a:solidFill>
                  <a:schemeClr val="tx1">
                    <a:tint val="75000"/>
                  </a:schemeClr>
                </a:solidFill>
              </a:defRPr>
            </a:lvl3pPr>
            <a:lvl4pPr marL="1133490" indent="0" algn="ctr">
              <a:buNone/>
              <a:defRPr>
                <a:solidFill>
                  <a:schemeClr val="tx1">
                    <a:tint val="75000"/>
                  </a:schemeClr>
                </a:solidFill>
              </a:defRPr>
            </a:lvl4pPr>
            <a:lvl5pPr marL="1511320" indent="0" algn="ctr">
              <a:buNone/>
              <a:defRPr>
                <a:solidFill>
                  <a:schemeClr val="tx1">
                    <a:tint val="75000"/>
                  </a:schemeClr>
                </a:solidFill>
              </a:defRPr>
            </a:lvl5pPr>
            <a:lvl6pPr marL="1889150" indent="0" algn="ctr">
              <a:buNone/>
              <a:defRPr>
                <a:solidFill>
                  <a:schemeClr val="tx1">
                    <a:tint val="75000"/>
                  </a:schemeClr>
                </a:solidFill>
              </a:defRPr>
            </a:lvl6pPr>
            <a:lvl7pPr marL="2266980" indent="0" algn="ctr">
              <a:buNone/>
              <a:defRPr>
                <a:solidFill>
                  <a:schemeClr val="tx1">
                    <a:tint val="75000"/>
                  </a:schemeClr>
                </a:solidFill>
              </a:defRPr>
            </a:lvl7pPr>
            <a:lvl8pPr marL="2644811" indent="0" algn="ctr">
              <a:buNone/>
              <a:defRPr>
                <a:solidFill>
                  <a:schemeClr val="tx1">
                    <a:tint val="75000"/>
                  </a:schemeClr>
                </a:solidFill>
              </a:defRPr>
            </a:lvl8pPr>
            <a:lvl9pPr marL="3022641" indent="0" algn="ctr">
              <a:buNone/>
              <a:defRPr>
                <a:solidFill>
                  <a:schemeClr val="tx1">
                    <a:tint val="75000"/>
                  </a:schemeClr>
                </a:solidFill>
              </a:defRPr>
            </a:lvl9pPr>
          </a:lstStyle>
          <a:p>
            <a:r>
              <a:rPr lang="en-US"/>
              <a:t>Click to edit Master subtitle style</a:t>
            </a:r>
            <a:endParaRPr lang="en-CA"/>
          </a:p>
        </p:txBody>
      </p:sp>
      <p:sp>
        <p:nvSpPr>
          <p:cNvPr id="4" name="Date Placeholder 3"/>
          <p:cNvSpPr>
            <a:spLocks noGrp="1"/>
          </p:cNvSpPr>
          <p:nvPr>
            <p:ph type="dt" sz="half" idx="10"/>
          </p:nvPr>
        </p:nvSpPr>
        <p:spPr/>
        <p:txBody>
          <a:bodyPr/>
          <a:lstStyle>
            <a:lvl1pPr>
              <a:defRPr/>
            </a:lvl1pPr>
          </a:lstStyle>
          <a:p>
            <a:pPr>
              <a:defRPr/>
            </a:pPr>
            <a:fld id="{2F97865C-D296-4E7C-A35E-F89975FFDC03}" type="datetime1">
              <a:rPr lang="en-CA" smtClean="0"/>
              <a:t>2020-06-01</a:t>
            </a:fld>
            <a:endParaRPr lang="en-CA"/>
          </a:p>
        </p:txBody>
      </p:sp>
      <p:sp>
        <p:nvSpPr>
          <p:cNvPr id="5" name="Footer Placeholder 4"/>
          <p:cNvSpPr>
            <a:spLocks noGrp="1"/>
          </p:cNvSpPr>
          <p:nvPr>
            <p:ph type="ftr" sz="quarter" idx="11"/>
          </p:nvPr>
        </p:nvSpPr>
        <p:spPr/>
        <p:txBody>
          <a:bodyPr/>
          <a:lstStyle>
            <a:lvl1pPr>
              <a:defRPr/>
            </a:lvl1pPr>
          </a:lstStyle>
          <a:p>
            <a:pPr>
              <a:defRPr/>
            </a:pPr>
            <a:r>
              <a:rPr lang="en-CA"/>
              <a:t>Hailemariam Abiy</a:t>
            </a:r>
          </a:p>
        </p:txBody>
      </p:sp>
      <p:sp>
        <p:nvSpPr>
          <p:cNvPr id="6" name="Slide Number Placeholder 5"/>
          <p:cNvSpPr>
            <a:spLocks noGrp="1"/>
          </p:cNvSpPr>
          <p:nvPr>
            <p:ph type="sldNum" sz="quarter" idx="12"/>
          </p:nvPr>
        </p:nvSpPr>
        <p:spPr/>
        <p:txBody>
          <a:bodyPr/>
          <a:lstStyle>
            <a:lvl1pPr>
              <a:defRPr/>
            </a:lvl1pPr>
          </a:lstStyle>
          <a:p>
            <a:pPr>
              <a:defRPr/>
            </a:pPr>
            <a:fld id="{7A7B6ACE-3B36-4B0B-B8C5-3B3973117D08}" type="slidenum">
              <a:rPr lang="en-CA"/>
              <a:pPr>
                <a:defRPr/>
              </a:pPr>
              <a:t>‹#›</a:t>
            </a:fld>
            <a:endParaRPr lang="en-CA"/>
          </a:p>
        </p:txBody>
      </p:sp>
    </p:spTree>
    <p:extLst>
      <p:ext uri="{BB962C8B-B14F-4D97-AF65-F5344CB8AC3E}">
        <p14:creationId xmlns:p14="http://schemas.microsoft.com/office/powerpoint/2010/main" val="29025540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lvl1pPr>
              <a:defRPr/>
            </a:lvl1pPr>
          </a:lstStyle>
          <a:p>
            <a:pPr>
              <a:defRPr/>
            </a:pPr>
            <a:fld id="{CE754CE0-E769-476E-9F34-CBBF532ACAB7}" type="datetime1">
              <a:rPr lang="en-CA" smtClean="0"/>
              <a:t>2020-06-01</a:t>
            </a:fld>
            <a:endParaRPr lang="en-CA"/>
          </a:p>
        </p:txBody>
      </p:sp>
      <p:sp>
        <p:nvSpPr>
          <p:cNvPr id="5" name="Footer Placeholder 4"/>
          <p:cNvSpPr>
            <a:spLocks noGrp="1"/>
          </p:cNvSpPr>
          <p:nvPr>
            <p:ph type="ftr" sz="quarter" idx="11"/>
          </p:nvPr>
        </p:nvSpPr>
        <p:spPr/>
        <p:txBody>
          <a:bodyPr/>
          <a:lstStyle>
            <a:lvl1pPr>
              <a:defRPr/>
            </a:lvl1pPr>
          </a:lstStyle>
          <a:p>
            <a:pPr>
              <a:defRPr/>
            </a:pPr>
            <a:r>
              <a:rPr lang="en-CA"/>
              <a:t>Hailemariam Abiy</a:t>
            </a:r>
          </a:p>
        </p:txBody>
      </p:sp>
      <p:sp>
        <p:nvSpPr>
          <p:cNvPr id="6" name="Slide Number Placeholder 5"/>
          <p:cNvSpPr>
            <a:spLocks noGrp="1"/>
          </p:cNvSpPr>
          <p:nvPr>
            <p:ph type="sldNum" sz="quarter" idx="12"/>
          </p:nvPr>
        </p:nvSpPr>
        <p:spPr/>
        <p:txBody>
          <a:bodyPr/>
          <a:lstStyle>
            <a:lvl1pPr>
              <a:defRPr/>
            </a:lvl1pPr>
          </a:lstStyle>
          <a:p>
            <a:pPr>
              <a:defRPr/>
            </a:pPr>
            <a:fld id="{9D46F68A-DF86-49B2-8C43-AD1401EFEB23}" type="slidenum">
              <a:rPr lang="en-CA"/>
              <a:pPr>
                <a:defRPr/>
              </a:pPr>
              <a:t>‹#›</a:t>
            </a:fld>
            <a:endParaRPr lang="en-CA"/>
          </a:p>
        </p:txBody>
      </p:sp>
    </p:spTree>
    <p:extLst>
      <p:ext uri="{BB962C8B-B14F-4D97-AF65-F5344CB8AC3E}">
        <p14:creationId xmlns:p14="http://schemas.microsoft.com/office/powerpoint/2010/main" val="26336446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lvl1pPr>
              <a:defRPr/>
            </a:lvl1pPr>
          </a:lstStyle>
          <a:p>
            <a:pPr>
              <a:defRPr/>
            </a:pPr>
            <a:fld id="{B10306DF-8B0E-4FD5-98B7-1B9A5D27FA64}" type="datetime1">
              <a:rPr lang="en-CA" smtClean="0"/>
              <a:t>2020-06-01</a:t>
            </a:fld>
            <a:endParaRPr lang="en-CA"/>
          </a:p>
        </p:txBody>
      </p:sp>
      <p:sp>
        <p:nvSpPr>
          <p:cNvPr id="5" name="Footer Placeholder 4"/>
          <p:cNvSpPr>
            <a:spLocks noGrp="1"/>
          </p:cNvSpPr>
          <p:nvPr>
            <p:ph type="ftr" sz="quarter" idx="11"/>
          </p:nvPr>
        </p:nvSpPr>
        <p:spPr/>
        <p:txBody>
          <a:bodyPr/>
          <a:lstStyle>
            <a:lvl1pPr>
              <a:defRPr/>
            </a:lvl1pPr>
          </a:lstStyle>
          <a:p>
            <a:pPr>
              <a:defRPr/>
            </a:pPr>
            <a:r>
              <a:rPr lang="en-CA"/>
              <a:t>Hailemariam Abiy</a:t>
            </a:r>
          </a:p>
        </p:txBody>
      </p:sp>
      <p:sp>
        <p:nvSpPr>
          <p:cNvPr id="6" name="Slide Number Placeholder 5"/>
          <p:cNvSpPr>
            <a:spLocks noGrp="1"/>
          </p:cNvSpPr>
          <p:nvPr>
            <p:ph type="sldNum" sz="quarter" idx="12"/>
          </p:nvPr>
        </p:nvSpPr>
        <p:spPr/>
        <p:txBody>
          <a:bodyPr/>
          <a:lstStyle>
            <a:lvl1pPr>
              <a:defRPr/>
            </a:lvl1pPr>
          </a:lstStyle>
          <a:p>
            <a:pPr>
              <a:defRPr/>
            </a:pPr>
            <a:fld id="{48BB3611-4716-468B-BB66-6C4776B51B9A}" type="slidenum">
              <a:rPr lang="en-CA"/>
              <a:pPr>
                <a:defRPr/>
              </a:pPr>
              <a:t>‹#›</a:t>
            </a:fld>
            <a:endParaRPr lang="en-CA"/>
          </a:p>
        </p:txBody>
      </p:sp>
    </p:spTree>
    <p:extLst>
      <p:ext uri="{BB962C8B-B14F-4D97-AF65-F5344CB8AC3E}">
        <p14:creationId xmlns:p14="http://schemas.microsoft.com/office/powerpoint/2010/main" val="1299048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600202"/>
            <a:ext cx="8229600" cy="4525963"/>
          </a:xfrm>
        </p:spPr>
        <p:txBody>
          <a:bodyPr/>
          <a:lstStyle/>
          <a:p>
            <a:endParaRPr lang="en-US"/>
          </a:p>
        </p:txBody>
      </p:sp>
      <p:sp>
        <p:nvSpPr>
          <p:cNvPr id="4" name="Date Placeholder 3"/>
          <p:cNvSpPr>
            <a:spLocks noGrp="1"/>
          </p:cNvSpPr>
          <p:nvPr>
            <p:ph type="dt" sz="half" idx="10"/>
          </p:nvPr>
        </p:nvSpPr>
        <p:spPr>
          <a:xfrm>
            <a:off x="457200" y="6251575"/>
            <a:ext cx="2133600" cy="476250"/>
          </a:xfrm>
        </p:spPr>
        <p:txBody>
          <a:bodyPr/>
          <a:lstStyle>
            <a:lvl1pPr>
              <a:defRPr/>
            </a:lvl1pPr>
          </a:lstStyle>
          <a:p>
            <a:fld id="{81ABDF97-D762-44AD-ABBF-176EEE05F715}" type="datetime1">
              <a:rPr lang="en-CA" smtClean="0"/>
              <a:t>2020-06-01</a:t>
            </a:fld>
            <a:endParaRPr lang="en-US"/>
          </a:p>
        </p:txBody>
      </p:sp>
      <p:sp>
        <p:nvSpPr>
          <p:cNvPr id="5" name="Slide Number Placeholder 4"/>
          <p:cNvSpPr>
            <a:spLocks noGrp="1"/>
          </p:cNvSpPr>
          <p:nvPr>
            <p:ph type="sldNum" sz="quarter" idx="11"/>
          </p:nvPr>
        </p:nvSpPr>
        <p:spPr>
          <a:xfrm>
            <a:off x="6553200" y="6248400"/>
            <a:ext cx="2133600" cy="476250"/>
          </a:xfrm>
        </p:spPr>
        <p:txBody>
          <a:bodyPr/>
          <a:lstStyle>
            <a:lvl1pPr>
              <a:defRPr/>
            </a:lvl1pPr>
          </a:lstStyle>
          <a:p>
            <a:fld id="{8B51A6F7-29AF-44A2-883B-B193934947CD}" type="slidenum">
              <a:rPr lang="en-US"/>
              <a:pPr/>
              <a:t>‹#›</a:t>
            </a:fld>
            <a:endParaRPr lang="en-US"/>
          </a:p>
        </p:txBody>
      </p:sp>
      <p:sp>
        <p:nvSpPr>
          <p:cNvPr id="6" name="Footer Placeholder 5"/>
          <p:cNvSpPr>
            <a:spLocks noGrp="1"/>
          </p:cNvSpPr>
          <p:nvPr>
            <p:ph type="ftr" sz="quarter" idx="12"/>
          </p:nvPr>
        </p:nvSpPr>
        <p:spPr>
          <a:xfrm>
            <a:off x="3124200" y="6248400"/>
            <a:ext cx="2895600" cy="476250"/>
          </a:xfrm>
        </p:spPr>
        <p:txBody>
          <a:bodyPr/>
          <a:lstStyle>
            <a:lvl1pPr>
              <a:defRPr/>
            </a:lvl1pPr>
          </a:lstStyle>
          <a:p>
            <a:r>
              <a:rPr lang="en-US"/>
              <a:t>Hailemariam Abiy</a:t>
            </a:r>
          </a:p>
        </p:txBody>
      </p:sp>
    </p:spTree>
    <p:extLst>
      <p:ext uri="{BB962C8B-B14F-4D97-AF65-F5344CB8AC3E}">
        <p14:creationId xmlns:p14="http://schemas.microsoft.com/office/powerpoint/2010/main" val="3877802410"/>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40"/>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fld id="{288D7289-29C0-4F33-B729-87D7A8491B9C}" type="datetime1">
              <a:rPr lang="en-CA" smtClean="0"/>
              <a:t>2020-06-01</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Hailemariam Abiy</a:t>
            </a:r>
          </a:p>
        </p:txBody>
      </p:sp>
      <p:sp>
        <p:nvSpPr>
          <p:cNvPr id="5" name="Rectangle 6"/>
          <p:cNvSpPr>
            <a:spLocks noGrp="1" noChangeArrowheads="1"/>
          </p:cNvSpPr>
          <p:nvPr>
            <p:ph type="sldNum" sz="quarter" idx="12"/>
          </p:nvPr>
        </p:nvSpPr>
        <p:spPr>
          <a:ln/>
        </p:spPr>
        <p:txBody>
          <a:bodyPr/>
          <a:lstStyle>
            <a:lvl1pPr>
              <a:defRPr/>
            </a:lvl1pPr>
          </a:lstStyle>
          <a:p>
            <a:pPr>
              <a:defRPr/>
            </a:pPr>
            <a:fld id="{E104A587-35A3-44D7-98F7-4DDB25D081B6}" type="slidenum">
              <a:rPr lang="en-US"/>
              <a:pPr>
                <a:defRPr/>
              </a:pPr>
              <a:t>‹#›</a:t>
            </a:fld>
            <a:endParaRPr lang="en-US"/>
          </a:p>
        </p:txBody>
      </p:sp>
    </p:spTree>
    <p:extLst>
      <p:ext uri="{BB962C8B-B14F-4D97-AF65-F5344CB8AC3E}">
        <p14:creationId xmlns:p14="http://schemas.microsoft.com/office/powerpoint/2010/main" val="10783832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1" y="1981200"/>
            <a:ext cx="3810000" cy="4114800"/>
          </a:xfrm>
        </p:spPr>
        <p:txBody>
          <a:bodyPr rtlCol="0">
            <a:normAutofit/>
          </a:bodyPr>
          <a:lstStyle/>
          <a:p>
            <a:pPr lvl="0"/>
            <a:endParaRPr lang="en-US" noProof="0"/>
          </a:p>
        </p:txBody>
      </p:sp>
      <p:sp>
        <p:nvSpPr>
          <p:cNvPr id="5" name="Date Placeholder 4"/>
          <p:cNvSpPr>
            <a:spLocks noGrp="1"/>
          </p:cNvSpPr>
          <p:nvPr>
            <p:ph type="dt" sz="half" idx="10"/>
          </p:nvPr>
        </p:nvSpPr>
        <p:spPr>
          <a:xfrm>
            <a:off x="685800" y="6248400"/>
            <a:ext cx="1905000" cy="457200"/>
          </a:xfrm>
        </p:spPr>
        <p:txBody>
          <a:bodyPr/>
          <a:lstStyle>
            <a:lvl1pPr>
              <a:defRPr/>
            </a:lvl1pPr>
          </a:lstStyle>
          <a:p>
            <a:pPr>
              <a:defRPr/>
            </a:pPr>
            <a:fld id="{762D355C-6A7D-47EC-B656-C4D95DA4CEE3}" type="datetime1">
              <a:rPr lang="en-CA" smtClean="0"/>
              <a:t>2020-06-01</a:t>
            </a:fld>
            <a:endParaRPr lang="en-US"/>
          </a:p>
        </p:txBody>
      </p:sp>
      <p:sp>
        <p:nvSpPr>
          <p:cNvPr id="6" name="Footer Placeholder 5"/>
          <p:cNvSpPr>
            <a:spLocks noGrp="1"/>
          </p:cNvSpPr>
          <p:nvPr>
            <p:ph type="ftr" sz="quarter" idx="11"/>
          </p:nvPr>
        </p:nvSpPr>
        <p:spPr/>
        <p:txBody>
          <a:bodyPr/>
          <a:lstStyle>
            <a:lvl1pPr>
              <a:defRPr/>
            </a:lvl1pPr>
          </a:lstStyle>
          <a:p>
            <a:pPr>
              <a:defRPr/>
            </a:pPr>
            <a:r>
              <a:rPr lang="en-US"/>
              <a:t>Hailemariam Abiy</a:t>
            </a:r>
          </a:p>
        </p:txBody>
      </p:sp>
      <p:sp>
        <p:nvSpPr>
          <p:cNvPr id="7" name="Slide Number Placeholder 6"/>
          <p:cNvSpPr>
            <a:spLocks noGrp="1"/>
          </p:cNvSpPr>
          <p:nvPr>
            <p:ph type="sldNum" sz="quarter" idx="12"/>
          </p:nvPr>
        </p:nvSpPr>
        <p:spPr>
          <a:xfrm>
            <a:off x="6553200" y="6248400"/>
            <a:ext cx="1905000" cy="457200"/>
          </a:xfrm>
        </p:spPr>
        <p:txBody>
          <a:bodyPr anchor="t"/>
          <a:lstStyle>
            <a:lvl1pPr>
              <a:defRPr smtClean="0"/>
            </a:lvl1pPr>
          </a:lstStyle>
          <a:p>
            <a:pPr>
              <a:defRPr/>
            </a:pPr>
            <a:fld id="{C0787722-70A5-40D8-8954-19B92F59302B}" type="slidenum">
              <a:rPr lang="en-US"/>
              <a:pPr>
                <a:defRPr/>
              </a:pPr>
              <a:t>‹#›</a:t>
            </a:fld>
            <a:endParaRPr lang="en-US"/>
          </a:p>
        </p:txBody>
      </p:sp>
    </p:spTree>
    <p:extLst>
      <p:ext uri="{BB962C8B-B14F-4D97-AF65-F5344CB8AC3E}">
        <p14:creationId xmlns:p14="http://schemas.microsoft.com/office/powerpoint/2010/main" val="21021107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6764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1" y="16764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1" y="38100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a:xfrm>
            <a:off x="685800" y="6248400"/>
            <a:ext cx="1905000" cy="457200"/>
          </a:xfrm>
          <a:prstGeom prst="rect">
            <a:avLst/>
          </a:prstGeom>
        </p:spPr>
        <p:txBody>
          <a:bodyPr/>
          <a:lstStyle>
            <a:lvl1pPr>
              <a:defRPr/>
            </a:lvl1pPr>
          </a:lstStyle>
          <a:p>
            <a:fld id="{96DC7FCF-15CE-4814-B6F5-FEA9FF069E5D}" type="datetime1">
              <a:rPr lang="en-CA" smtClean="0"/>
              <a:t>2020-06-01</a:t>
            </a:fld>
            <a:endParaRPr lang="en-US"/>
          </a:p>
        </p:txBody>
      </p:sp>
      <p:sp>
        <p:nvSpPr>
          <p:cNvPr id="7" name="Footer Placeholder 6"/>
          <p:cNvSpPr>
            <a:spLocks noGrp="1"/>
          </p:cNvSpPr>
          <p:nvPr>
            <p:ph type="ftr" sz="quarter" idx="11"/>
          </p:nvPr>
        </p:nvSpPr>
        <p:spPr>
          <a:xfrm>
            <a:off x="2590800" y="6248400"/>
            <a:ext cx="4267200" cy="457200"/>
          </a:xfrm>
          <a:prstGeom prst="rect">
            <a:avLst/>
          </a:prstGeom>
        </p:spPr>
        <p:txBody>
          <a:bodyPr/>
          <a:lstStyle>
            <a:lvl1pPr>
              <a:defRPr/>
            </a:lvl1pPr>
          </a:lstStyle>
          <a:p>
            <a:r>
              <a:rPr lang="en-US"/>
              <a:t>Hailemariam Abiy</a:t>
            </a:r>
          </a:p>
        </p:txBody>
      </p:sp>
      <p:sp>
        <p:nvSpPr>
          <p:cNvPr id="8" name="Slide Number Placeholder 7"/>
          <p:cNvSpPr>
            <a:spLocks noGrp="1"/>
          </p:cNvSpPr>
          <p:nvPr>
            <p:ph type="sldNum" sz="quarter" idx="12"/>
          </p:nvPr>
        </p:nvSpPr>
        <p:spPr>
          <a:xfrm>
            <a:off x="6553200" y="6248400"/>
            <a:ext cx="1905000" cy="457200"/>
          </a:xfrm>
        </p:spPr>
        <p:txBody>
          <a:bodyPr/>
          <a:lstStyle>
            <a:lvl1pPr>
              <a:defRPr/>
            </a:lvl1pPr>
          </a:lstStyle>
          <a:p>
            <a:fld id="{05F2B59C-859B-45B4-80A7-6A18E3EAE09A}" type="slidenum">
              <a:rPr lang="en-US"/>
              <a:pPr/>
              <a:t>‹#›</a:t>
            </a:fld>
            <a:endParaRPr lang="en-US"/>
          </a:p>
        </p:txBody>
      </p:sp>
    </p:spTree>
    <p:extLst>
      <p:ext uri="{BB962C8B-B14F-4D97-AF65-F5344CB8AC3E}">
        <p14:creationId xmlns:p14="http://schemas.microsoft.com/office/powerpoint/2010/main" val="27764006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a:xfrm>
            <a:off x="6096000" y="6248402"/>
            <a:ext cx="2667000" cy="365125"/>
          </a:xfrm>
          <a:prstGeom prst="rect">
            <a:avLst/>
          </a:prstGeom>
        </p:spPr>
        <p:txBody>
          <a:bodyPr/>
          <a:lstStyle>
            <a:lvl1pPr>
              <a:defRPr smtClean="0"/>
            </a:lvl1pPr>
          </a:lstStyle>
          <a:p>
            <a:pPr>
              <a:defRPr/>
            </a:pPr>
            <a:fld id="{0709691C-8A94-4F9E-8063-8821068EF7E2}" type="datetime1">
              <a:rPr lang="en-CA" smtClean="0"/>
              <a:t>2020-06-01</a:t>
            </a:fld>
            <a:endParaRPr lang="en-US" dirty="0"/>
          </a:p>
        </p:txBody>
      </p:sp>
      <p:sp>
        <p:nvSpPr>
          <p:cNvPr id="4" name="Footer Placeholder 4"/>
          <p:cNvSpPr>
            <a:spLocks noGrp="1"/>
          </p:cNvSpPr>
          <p:nvPr>
            <p:ph type="ftr" sz="quarter" idx="11"/>
          </p:nvPr>
        </p:nvSpPr>
        <p:spPr>
          <a:xfrm>
            <a:off x="609601" y="6248208"/>
            <a:ext cx="5421083" cy="365125"/>
          </a:xfrm>
          <a:prstGeom prst="rect">
            <a:avLst/>
          </a:prstGeom>
        </p:spPr>
        <p:txBody>
          <a:bodyPr/>
          <a:lstStyle>
            <a:lvl1pPr>
              <a:defRPr/>
            </a:lvl1pPr>
          </a:lstStyle>
          <a:p>
            <a:pPr>
              <a:defRPr/>
            </a:pPr>
            <a:r>
              <a:rPr lang="en-US"/>
              <a:t>Hailemariam Abiy</a:t>
            </a:r>
          </a:p>
        </p:txBody>
      </p:sp>
      <p:sp>
        <p:nvSpPr>
          <p:cNvPr id="5" name="Slide Number Placeholder 5"/>
          <p:cNvSpPr>
            <a:spLocks noGrp="1"/>
          </p:cNvSpPr>
          <p:nvPr>
            <p:ph type="sldNum" sz="quarter" idx="12"/>
          </p:nvPr>
        </p:nvSpPr>
        <p:spPr>
          <a:xfrm>
            <a:off x="-1600200" y="6324602"/>
            <a:ext cx="2133600" cy="365125"/>
          </a:xfrm>
        </p:spPr>
        <p:txBody>
          <a:bodyPr/>
          <a:lstStyle>
            <a:lvl1pPr>
              <a:defRPr sz="1157" smtClean="0">
                <a:solidFill>
                  <a:schemeClr val="bg1"/>
                </a:solidFill>
              </a:defRPr>
            </a:lvl1pPr>
          </a:lstStyle>
          <a:p>
            <a:pPr>
              <a:defRPr/>
            </a:pPr>
            <a:fld id="{09F2F585-B692-4616-AE69-C89C5CCD5FF7}" type="slidenum">
              <a:rPr lang="en-US"/>
              <a:pPr>
                <a:defRPr/>
              </a:pPr>
              <a:t>‹#›</a:t>
            </a:fld>
            <a:endParaRPr lang="en-US" dirty="0"/>
          </a:p>
        </p:txBody>
      </p:sp>
    </p:spTree>
    <p:extLst>
      <p:ext uri="{BB962C8B-B14F-4D97-AF65-F5344CB8AC3E}">
        <p14:creationId xmlns:p14="http://schemas.microsoft.com/office/powerpoint/2010/main" val="250367052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obj">
  <p:cSld name="1_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0" i="0">
                <a:solidFill>
                  <a:schemeClr val="tx1"/>
                </a:solidFill>
                <a:latin typeface="DejaVu Sans"/>
                <a:cs typeface="DejaVu Sans"/>
              </a:defRPr>
            </a:lvl1pPr>
          </a:lstStyle>
          <a:p>
            <a:endParaRPr/>
          </a:p>
        </p:txBody>
      </p:sp>
      <p:sp>
        <p:nvSpPr>
          <p:cNvPr id="3" name="Holder 3"/>
          <p:cNvSpPr>
            <a:spLocks noGrp="1"/>
          </p:cNvSpPr>
          <p:nvPr>
            <p:ph sz="half" idx="2"/>
          </p:nvPr>
        </p:nvSpPr>
        <p:spPr>
          <a:xfrm>
            <a:off x="612310" y="1498189"/>
            <a:ext cx="3825240" cy="3732529"/>
          </a:xfrm>
          <a:prstGeom prst="rect">
            <a:avLst/>
          </a:prstGeom>
        </p:spPr>
        <p:txBody>
          <a:bodyPr wrap="square" lIns="0" tIns="0" rIns="0" bIns="0">
            <a:spAutoFit/>
          </a:bodyPr>
          <a:lstStyle>
            <a:lvl1pPr>
              <a:defRPr sz="3200" b="1" i="0">
                <a:solidFill>
                  <a:schemeClr val="tx1"/>
                </a:solidFill>
                <a:latin typeface="DejaVu Sans"/>
                <a:cs typeface="DejaVu Sans"/>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defRPr sz="1200" b="0" i="0">
                <a:solidFill>
                  <a:srgbClr val="898989"/>
                </a:solidFill>
                <a:latin typeface="DejaVu Sans"/>
                <a:cs typeface="DejaVu Sans"/>
              </a:defRPr>
            </a:lvl1pPr>
          </a:lstStyle>
          <a:p>
            <a:pPr marL="12700">
              <a:lnSpc>
                <a:spcPts val="1240"/>
              </a:lnSpc>
            </a:pPr>
            <a:r>
              <a:rPr spc="-120" dirty="0"/>
              <a:t>May </a:t>
            </a:r>
            <a:r>
              <a:rPr spc="-130" dirty="0"/>
              <a:t>11,</a:t>
            </a:r>
            <a:r>
              <a:rPr spc="-195" dirty="0"/>
              <a:t> </a:t>
            </a:r>
            <a:r>
              <a:rPr spc="-155" dirty="0"/>
              <a:t>2020</a:t>
            </a: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6/1/2020</a:t>
            </a:fld>
            <a:endParaRPr lang="en-US"/>
          </a:p>
        </p:txBody>
      </p:sp>
      <p:sp>
        <p:nvSpPr>
          <p:cNvPr id="7" name="Holder 7"/>
          <p:cNvSpPr>
            <a:spLocks noGrp="1"/>
          </p:cNvSpPr>
          <p:nvPr>
            <p:ph type="sldNum" sz="quarter" idx="7"/>
          </p:nvPr>
        </p:nvSpPr>
        <p:spPr/>
        <p:txBody>
          <a:bodyPr lIns="0" tIns="0" rIns="0" bIns="0"/>
          <a:lstStyle>
            <a:lvl1pPr>
              <a:defRPr sz="1200" b="0" i="0">
                <a:solidFill>
                  <a:srgbClr val="898989"/>
                </a:solidFill>
                <a:latin typeface="DejaVu Sans"/>
                <a:cs typeface="DejaVu Sans"/>
              </a:defRPr>
            </a:lvl1pPr>
          </a:lstStyle>
          <a:p>
            <a:pPr marL="38100">
              <a:lnSpc>
                <a:spcPts val="1240"/>
              </a:lnSpc>
            </a:pPr>
            <a:fld id="{81D60167-4931-47E6-BA6A-407CBD079E47}" type="slidenum">
              <a:rPr spc="-160" dirty="0"/>
              <a:t>‹#›</a:t>
            </a:fld>
            <a:endParaRPr spc="-160" dirty="0"/>
          </a:p>
        </p:txBody>
      </p:sp>
    </p:spTree>
    <p:extLst>
      <p:ext uri="{BB962C8B-B14F-4D97-AF65-F5344CB8AC3E}">
        <p14:creationId xmlns:p14="http://schemas.microsoft.com/office/powerpoint/2010/main" val="4623792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lvl1pPr>
              <a:defRPr/>
            </a:lvl1pPr>
          </a:lstStyle>
          <a:p>
            <a:pPr>
              <a:defRPr/>
            </a:pPr>
            <a:fld id="{D246857A-5EBE-4C10-BB67-7B878B8BAC2B}" type="datetime1">
              <a:rPr lang="en-CA" smtClean="0"/>
              <a:t>2020-06-01</a:t>
            </a:fld>
            <a:endParaRPr lang="en-CA"/>
          </a:p>
        </p:txBody>
      </p:sp>
      <p:sp>
        <p:nvSpPr>
          <p:cNvPr id="5" name="Footer Placeholder 4"/>
          <p:cNvSpPr>
            <a:spLocks noGrp="1"/>
          </p:cNvSpPr>
          <p:nvPr>
            <p:ph type="ftr" sz="quarter" idx="11"/>
          </p:nvPr>
        </p:nvSpPr>
        <p:spPr/>
        <p:txBody>
          <a:bodyPr/>
          <a:lstStyle>
            <a:lvl1pPr>
              <a:defRPr/>
            </a:lvl1pPr>
          </a:lstStyle>
          <a:p>
            <a:pPr>
              <a:defRPr/>
            </a:pPr>
            <a:r>
              <a:rPr lang="en-CA"/>
              <a:t>Hailemariam Abiy</a:t>
            </a:r>
          </a:p>
        </p:txBody>
      </p:sp>
      <p:sp>
        <p:nvSpPr>
          <p:cNvPr id="6" name="Slide Number Placeholder 5"/>
          <p:cNvSpPr>
            <a:spLocks noGrp="1"/>
          </p:cNvSpPr>
          <p:nvPr>
            <p:ph type="sldNum" sz="quarter" idx="12"/>
          </p:nvPr>
        </p:nvSpPr>
        <p:spPr/>
        <p:txBody>
          <a:bodyPr/>
          <a:lstStyle>
            <a:lvl1pPr>
              <a:defRPr/>
            </a:lvl1pPr>
          </a:lstStyle>
          <a:p>
            <a:pPr>
              <a:defRPr/>
            </a:pPr>
            <a:fld id="{A415B259-A592-4C14-A112-938197F929A2}" type="slidenum">
              <a:rPr lang="en-CA"/>
              <a:pPr>
                <a:defRPr/>
              </a:pPr>
              <a:t>‹#›</a:t>
            </a:fld>
            <a:endParaRPr lang="en-CA"/>
          </a:p>
        </p:txBody>
      </p:sp>
    </p:spTree>
    <p:extLst>
      <p:ext uri="{BB962C8B-B14F-4D97-AF65-F5344CB8AC3E}">
        <p14:creationId xmlns:p14="http://schemas.microsoft.com/office/powerpoint/2010/main" val="2120342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306"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653">
                <a:solidFill>
                  <a:schemeClr val="tx1">
                    <a:tint val="75000"/>
                  </a:schemeClr>
                </a:solidFill>
              </a:defRPr>
            </a:lvl1pPr>
            <a:lvl2pPr marL="377830" indent="0">
              <a:buNone/>
              <a:defRPr sz="1488">
                <a:solidFill>
                  <a:schemeClr val="tx1">
                    <a:tint val="75000"/>
                  </a:schemeClr>
                </a:solidFill>
              </a:defRPr>
            </a:lvl2pPr>
            <a:lvl3pPr marL="755660" indent="0">
              <a:buNone/>
              <a:defRPr sz="1322">
                <a:solidFill>
                  <a:schemeClr val="tx1">
                    <a:tint val="75000"/>
                  </a:schemeClr>
                </a:solidFill>
              </a:defRPr>
            </a:lvl3pPr>
            <a:lvl4pPr marL="1133490" indent="0">
              <a:buNone/>
              <a:defRPr sz="1157">
                <a:solidFill>
                  <a:schemeClr val="tx1">
                    <a:tint val="75000"/>
                  </a:schemeClr>
                </a:solidFill>
              </a:defRPr>
            </a:lvl4pPr>
            <a:lvl5pPr marL="1511320" indent="0">
              <a:buNone/>
              <a:defRPr sz="1157">
                <a:solidFill>
                  <a:schemeClr val="tx1">
                    <a:tint val="75000"/>
                  </a:schemeClr>
                </a:solidFill>
              </a:defRPr>
            </a:lvl5pPr>
            <a:lvl6pPr marL="1889150" indent="0">
              <a:buNone/>
              <a:defRPr sz="1157">
                <a:solidFill>
                  <a:schemeClr val="tx1">
                    <a:tint val="75000"/>
                  </a:schemeClr>
                </a:solidFill>
              </a:defRPr>
            </a:lvl6pPr>
            <a:lvl7pPr marL="2266980" indent="0">
              <a:buNone/>
              <a:defRPr sz="1157">
                <a:solidFill>
                  <a:schemeClr val="tx1">
                    <a:tint val="75000"/>
                  </a:schemeClr>
                </a:solidFill>
              </a:defRPr>
            </a:lvl7pPr>
            <a:lvl8pPr marL="2644811" indent="0">
              <a:buNone/>
              <a:defRPr sz="1157">
                <a:solidFill>
                  <a:schemeClr val="tx1">
                    <a:tint val="75000"/>
                  </a:schemeClr>
                </a:solidFill>
              </a:defRPr>
            </a:lvl8pPr>
            <a:lvl9pPr marL="3022641" indent="0">
              <a:buNone/>
              <a:defRPr sz="115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F34FD260-7E2F-448D-9113-26EB4A112443}" type="datetime1">
              <a:rPr lang="en-CA" smtClean="0"/>
              <a:t>2020-06-01</a:t>
            </a:fld>
            <a:endParaRPr lang="en-CA"/>
          </a:p>
        </p:txBody>
      </p:sp>
      <p:sp>
        <p:nvSpPr>
          <p:cNvPr id="5" name="Footer Placeholder 4"/>
          <p:cNvSpPr>
            <a:spLocks noGrp="1"/>
          </p:cNvSpPr>
          <p:nvPr>
            <p:ph type="ftr" sz="quarter" idx="11"/>
          </p:nvPr>
        </p:nvSpPr>
        <p:spPr/>
        <p:txBody>
          <a:bodyPr/>
          <a:lstStyle>
            <a:lvl1pPr>
              <a:defRPr/>
            </a:lvl1pPr>
          </a:lstStyle>
          <a:p>
            <a:pPr>
              <a:defRPr/>
            </a:pPr>
            <a:r>
              <a:rPr lang="en-CA"/>
              <a:t>Hailemariam Abiy</a:t>
            </a:r>
          </a:p>
        </p:txBody>
      </p:sp>
      <p:sp>
        <p:nvSpPr>
          <p:cNvPr id="6" name="Slide Number Placeholder 5"/>
          <p:cNvSpPr>
            <a:spLocks noGrp="1"/>
          </p:cNvSpPr>
          <p:nvPr>
            <p:ph type="sldNum" sz="quarter" idx="12"/>
          </p:nvPr>
        </p:nvSpPr>
        <p:spPr/>
        <p:txBody>
          <a:bodyPr/>
          <a:lstStyle>
            <a:lvl1pPr>
              <a:defRPr/>
            </a:lvl1pPr>
          </a:lstStyle>
          <a:p>
            <a:pPr>
              <a:defRPr/>
            </a:pPr>
            <a:fld id="{F31ABB72-821C-459A-9F49-103FA7F83502}" type="slidenum">
              <a:rPr lang="en-CA"/>
              <a:pPr>
                <a:defRPr/>
              </a:pPr>
              <a:t>‹#›</a:t>
            </a:fld>
            <a:endParaRPr lang="en-CA"/>
          </a:p>
        </p:txBody>
      </p:sp>
    </p:spTree>
    <p:extLst>
      <p:ext uri="{BB962C8B-B14F-4D97-AF65-F5344CB8AC3E}">
        <p14:creationId xmlns:p14="http://schemas.microsoft.com/office/powerpoint/2010/main" val="34136290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2"/>
            <a:ext cx="4038600" cy="4525963"/>
          </a:xfrm>
        </p:spPr>
        <p:txBody>
          <a:bodyPr/>
          <a:lstStyle>
            <a:lvl1pPr>
              <a:defRPr sz="2314"/>
            </a:lvl1pPr>
            <a:lvl2pPr>
              <a:defRPr sz="1983"/>
            </a:lvl2pPr>
            <a:lvl3pPr>
              <a:defRPr sz="1653"/>
            </a:lvl3pPr>
            <a:lvl4pPr>
              <a:defRPr sz="1488"/>
            </a:lvl4pPr>
            <a:lvl5pPr>
              <a:defRPr sz="1488"/>
            </a:lvl5pPr>
            <a:lvl6pPr>
              <a:defRPr sz="1488"/>
            </a:lvl6pPr>
            <a:lvl7pPr>
              <a:defRPr sz="1488"/>
            </a:lvl7pPr>
            <a:lvl8pPr>
              <a:defRPr sz="1488"/>
            </a:lvl8pPr>
            <a:lvl9pPr>
              <a:defRPr sz="148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2"/>
            <a:ext cx="4038600" cy="4525963"/>
          </a:xfrm>
        </p:spPr>
        <p:txBody>
          <a:bodyPr/>
          <a:lstStyle>
            <a:lvl1pPr>
              <a:defRPr sz="2314"/>
            </a:lvl1pPr>
            <a:lvl2pPr>
              <a:defRPr sz="1983"/>
            </a:lvl2pPr>
            <a:lvl3pPr>
              <a:defRPr sz="1653"/>
            </a:lvl3pPr>
            <a:lvl4pPr>
              <a:defRPr sz="1488"/>
            </a:lvl4pPr>
            <a:lvl5pPr>
              <a:defRPr sz="1488"/>
            </a:lvl5pPr>
            <a:lvl6pPr>
              <a:defRPr sz="1488"/>
            </a:lvl6pPr>
            <a:lvl7pPr>
              <a:defRPr sz="1488"/>
            </a:lvl7pPr>
            <a:lvl8pPr>
              <a:defRPr sz="1488"/>
            </a:lvl8pPr>
            <a:lvl9pPr>
              <a:defRPr sz="148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3"/>
          <p:cNvSpPr>
            <a:spLocks noGrp="1"/>
          </p:cNvSpPr>
          <p:nvPr>
            <p:ph type="dt" sz="half" idx="10"/>
          </p:nvPr>
        </p:nvSpPr>
        <p:spPr/>
        <p:txBody>
          <a:bodyPr/>
          <a:lstStyle>
            <a:lvl1pPr>
              <a:defRPr/>
            </a:lvl1pPr>
          </a:lstStyle>
          <a:p>
            <a:pPr>
              <a:defRPr/>
            </a:pPr>
            <a:fld id="{284B117F-7F6E-4C2A-81BE-4B637D201532}" type="datetime1">
              <a:rPr lang="en-CA" smtClean="0"/>
              <a:t>2020-06-01</a:t>
            </a:fld>
            <a:endParaRPr lang="en-CA"/>
          </a:p>
        </p:txBody>
      </p:sp>
      <p:sp>
        <p:nvSpPr>
          <p:cNvPr id="6" name="Footer Placeholder 4"/>
          <p:cNvSpPr>
            <a:spLocks noGrp="1"/>
          </p:cNvSpPr>
          <p:nvPr>
            <p:ph type="ftr" sz="quarter" idx="11"/>
          </p:nvPr>
        </p:nvSpPr>
        <p:spPr/>
        <p:txBody>
          <a:bodyPr/>
          <a:lstStyle>
            <a:lvl1pPr>
              <a:defRPr/>
            </a:lvl1pPr>
          </a:lstStyle>
          <a:p>
            <a:pPr>
              <a:defRPr/>
            </a:pPr>
            <a:r>
              <a:rPr lang="en-CA"/>
              <a:t>Hailemariam Abiy</a:t>
            </a:r>
          </a:p>
        </p:txBody>
      </p:sp>
      <p:sp>
        <p:nvSpPr>
          <p:cNvPr id="7" name="Slide Number Placeholder 5"/>
          <p:cNvSpPr>
            <a:spLocks noGrp="1"/>
          </p:cNvSpPr>
          <p:nvPr>
            <p:ph type="sldNum" sz="quarter" idx="12"/>
          </p:nvPr>
        </p:nvSpPr>
        <p:spPr/>
        <p:txBody>
          <a:bodyPr/>
          <a:lstStyle>
            <a:lvl1pPr>
              <a:defRPr/>
            </a:lvl1pPr>
          </a:lstStyle>
          <a:p>
            <a:pPr>
              <a:defRPr/>
            </a:pPr>
            <a:fld id="{BAD5556E-42E9-4550-853F-BD980769C4AD}" type="slidenum">
              <a:rPr lang="en-CA"/>
              <a:pPr>
                <a:defRPr/>
              </a:pPr>
              <a:t>‹#›</a:t>
            </a:fld>
            <a:endParaRPr lang="en-CA"/>
          </a:p>
        </p:txBody>
      </p:sp>
    </p:spTree>
    <p:extLst>
      <p:ext uri="{BB962C8B-B14F-4D97-AF65-F5344CB8AC3E}">
        <p14:creationId xmlns:p14="http://schemas.microsoft.com/office/powerpoint/2010/main" val="9312807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983" b="1"/>
            </a:lvl1pPr>
            <a:lvl2pPr marL="377830" indent="0">
              <a:buNone/>
              <a:defRPr sz="1653" b="1"/>
            </a:lvl2pPr>
            <a:lvl3pPr marL="755660" indent="0">
              <a:buNone/>
              <a:defRPr sz="1488" b="1"/>
            </a:lvl3pPr>
            <a:lvl4pPr marL="1133490" indent="0">
              <a:buNone/>
              <a:defRPr sz="1322" b="1"/>
            </a:lvl4pPr>
            <a:lvl5pPr marL="1511320" indent="0">
              <a:buNone/>
              <a:defRPr sz="1322" b="1"/>
            </a:lvl5pPr>
            <a:lvl6pPr marL="1889150" indent="0">
              <a:buNone/>
              <a:defRPr sz="1322" b="1"/>
            </a:lvl6pPr>
            <a:lvl7pPr marL="2266980" indent="0">
              <a:buNone/>
              <a:defRPr sz="1322" b="1"/>
            </a:lvl7pPr>
            <a:lvl8pPr marL="2644811" indent="0">
              <a:buNone/>
              <a:defRPr sz="1322" b="1"/>
            </a:lvl8pPr>
            <a:lvl9pPr marL="3022641" indent="0">
              <a:buNone/>
              <a:defRPr sz="1322"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983"/>
            </a:lvl1pPr>
            <a:lvl2pPr>
              <a:defRPr sz="1653"/>
            </a:lvl2pPr>
            <a:lvl3pPr>
              <a:defRPr sz="1488"/>
            </a:lvl3pPr>
            <a:lvl4pPr>
              <a:defRPr sz="1322"/>
            </a:lvl4pPr>
            <a:lvl5pPr>
              <a:defRPr sz="1322"/>
            </a:lvl5pPr>
            <a:lvl6pPr>
              <a:defRPr sz="1322"/>
            </a:lvl6pPr>
            <a:lvl7pPr>
              <a:defRPr sz="1322"/>
            </a:lvl7pPr>
            <a:lvl8pPr>
              <a:defRPr sz="1322"/>
            </a:lvl8pPr>
            <a:lvl9pPr>
              <a:defRPr sz="132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983" b="1"/>
            </a:lvl1pPr>
            <a:lvl2pPr marL="377830" indent="0">
              <a:buNone/>
              <a:defRPr sz="1653" b="1"/>
            </a:lvl2pPr>
            <a:lvl3pPr marL="755660" indent="0">
              <a:buNone/>
              <a:defRPr sz="1488" b="1"/>
            </a:lvl3pPr>
            <a:lvl4pPr marL="1133490" indent="0">
              <a:buNone/>
              <a:defRPr sz="1322" b="1"/>
            </a:lvl4pPr>
            <a:lvl5pPr marL="1511320" indent="0">
              <a:buNone/>
              <a:defRPr sz="1322" b="1"/>
            </a:lvl5pPr>
            <a:lvl6pPr marL="1889150" indent="0">
              <a:buNone/>
              <a:defRPr sz="1322" b="1"/>
            </a:lvl6pPr>
            <a:lvl7pPr marL="2266980" indent="0">
              <a:buNone/>
              <a:defRPr sz="1322" b="1"/>
            </a:lvl7pPr>
            <a:lvl8pPr marL="2644811" indent="0">
              <a:buNone/>
              <a:defRPr sz="1322" b="1"/>
            </a:lvl8pPr>
            <a:lvl9pPr marL="3022641" indent="0">
              <a:buNone/>
              <a:defRPr sz="1322"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983"/>
            </a:lvl1pPr>
            <a:lvl2pPr>
              <a:defRPr sz="1653"/>
            </a:lvl2pPr>
            <a:lvl3pPr>
              <a:defRPr sz="1488"/>
            </a:lvl3pPr>
            <a:lvl4pPr>
              <a:defRPr sz="1322"/>
            </a:lvl4pPr>
            <a:lvl5pPr>
              <a:defRPr sz="1322"/>
            </a:lvl5pPr>
            <a:lvl6pPr>
              <a:defRPr sz="1322"/>
            </a:lvl6pPr>
            <a:lvl7pPr>
              <a:defRPr sz="1322"/>
            </a:lvl7pPr>
            <a:lvl8pPr>
              <a:defRPr sz="1322"/>
            </a:lvl8pPr>
            <a:lvl9pPr>
              <a:defRPr sz="132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3"/>
          <p:cNvSpPr>
            <a:spLocks noGrp="1"/>
          </p:cNvSpPr>
          <p:nvPr>
            <p:ph type="dt" sz="half" idx="10"/>
          </p:nvPr>
        </p:nvSpPr>
        <p:spPr/>
        <p:txBody>
          <a:bodyPr/>
          <a:lstStyle>
            <a:lvl1pPr>
              <a:defRPr/>
            </a:lvl1pPr>
          </a:lstStyle>
          <a:p>
            <a:pPr>
              <a:defRPr/>
            </a:pPr>
            <a:fld id="{9E36BD72-A0D9-4678-855A-F6D1352A3DCF}" type="datetime1">
              <a:rPr lang="en-CA" smtClean="0"/>
              <a:t>2020-06-01</a:t>
            </a:fld>
            <a:endParaRPr lang="en-CA"/>
          </a:p>
        </p:txBody>
      </p:sp>
      <p:sp>
        <p:nvSpPr>
          <p:cNvPr id="8" name="Footer Placeholder 4"/>
          <p:cNvSpPr>
            <a:spLocks noGrp="1"/>
          </p:cNvSpPr>
          <p:nvPr>
            <p:ph type="ftr" sz="quarter" idx="11"/>
          </p:nvPr>
        </p:nvSpPr>
        <p:spPr/>
        <p:txBody>
          <a:bodyPr/>
          <a:lstStyle>
            <a:lvl1pPr>
              <a:defRPr/>
            </a:lvl1pPr>
          </a:lstStyle>
          <a:p>
            <a:pPr>
              <a:defRPr/>
            </a:pPr>
            <a:r>
              <a:rPr lang="en-CA"/>
              <a:t>Hailemariam Abiy</a:t>
            </a:r>
          </a:p>
        </p:txBody>
      </p:sp>
      <p:sp>
        <p:nvSpPr>
          <p:cNvPr id="9" name="Slide Number Placeholder 5"/>
          <p:cNvSpPr>
            <a:spLocks noGrp="1"/>
          </p:cNvSpPr>
          <p:nvPr>
            <p:ph type="sldNum" sz="quarter" idx="12"/>
          </p:nvPr>
        </p:nvSpPr>
        <p:spPr/>
        <p:txBody>
          <a:bodyPr/>
          <a:lstStyle>
            <a:lvl1pPr>
              <a:defRPr/>
            </a:lvl1pPr>
          </a:lstStyle>
          <a:p>
            <a:pPr>
              <a:defRPr/>
            </a:pPr>
            <a:fld id="{2F528703-06D8-4180-87A9-8D3251AE8248}" type="slidenum">
              <a:rPr lang="en-CA"/>
              <a:pPr>
                <a:defRPr/>
              </a:pPr>
              <a:t>‹#›</a:t>
            </a:fld>
            <a:endParaRPr lang="en-CA"/>
          </a:p>
        </p:txBody>
      </p:sp>
    </p:spTree>
    <p:extLst>
      <p:ext uri="{BB962C8B-B14F-4D97-AF65-F5344CB8AC3E}">
        <p14:creationId xmlns:p14="http://schemas.microsoft.com/office/powerpoint/2010/main" val="9824696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3"/>
          <p:cNvSpPr>
            <a:spLocks noGrp="1"/>
          </p:cNvSpPr>
          <p:nvPr>
            <p:ph type="dt" sz="half" idx="10"/>
          </p:nvPr>
        </p:nvSpPr>
        <p:spPr/>
        <p:txBody>
          <a:bodyPr/>
          <a:lstStyle>
            <a:lvl1pPr>
              <a:defRPr/>
            </a:lvl1pPr>
          </a:lstStyle>
          <a:p>
            <a:pPr>
              <a:defRPr/>
            </a:pPr>
            <a:fld id="{EB6867F4-5D30-4D34-8C6B-D9EC50503E5F}" type="datetime1">
              <a:rPr lang="en-CA" smtClean="0"/>
              <a:t>2020-06-01</a:t>
            </a:fld>
            <a:endParaRPr lang="en-CA"/>
          </a:p>
        </p:txBody>
      </p:sp>
      <p:sp>
        <p:nvSpPr>
          <p:cNvPr id="4" name="Footer Placeholder 4"/>
          <p:cNvSpPr>
            <a:spLocks noGrp="1"/>
          </p:cNvSpPr>
          <p:nvPr>
            <p:ph type="ftr" sz="quarter" idx="11"/>
          </p:nvPr>
        </p:nvSpPr>
        <p:spPr/>
        <p:txBody>
          <a:bodyPr/>
          <a:lstStyle>
            <a:lvl1pPr>
              <a:defRPr/>
            </a:lvl1pPr>
          </a:lstStyle>
          <a:p>
            <a:pPr>
              <a:defRPr/>
            </a:pPr>
            <a:r>
              <a:rPr lang="en-CA"/>
              <a:t>Hailemariam Abiy</a:t>
            </a:r>
          </a:p>
        </p:txBody>
      </p:sp>
      <p:sp>
        <p:nvSpPr>
          <p:cNvPr id="5" name="Slide Number Placeholder 5"/>
          <p:cNvSpPr>
            <a:spLocks noGrp="1"/>
          </p:cNvSpPr>
          <p:nvPr>
            <p:ph type="sldNum" sz="quarter" idx="12"/>
          </p:nvPr>
        </p:nvSpPr>
        <p:spPr/>
        <p:txBody>
          <a:bodyPr/>
          <a:lstStyle>
            <a:lvl1pPr>
              <a:defRPr/>
            </a:lvl1pPr>
          </a:lstStyle>
          <a:p>
            <a:pPr>
              <a:defRPr/>
            </a:pPr>
            <a:fld id="{99E4F3BF-D551-4DCC-A208-7CF1F855321C}" type="slidenum">
              <a:rPr lang="en-CA"/>
              <a:pPr>
                <a:defRPr/>
              </a:pPr>
              <a:t>‹#›</a:t>
            </a:fld>
            <a:endParaRPr lang="en-CA"/>
          </a:p>
        </p:txBody>
      </p:sp>
    </p:spTree>
    <p:extLst>
      <p:ext uri="{BB962C8B-B14F-4D97-AF65-F5344CB8AC3E}">
        <p14:creationId xmlns:p14="http://schemas.microsoft.com/office/powerpoint/2010/main" val="36733665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58446B2-8046-4DF9-BC49-CED00862C473}" type="datetime1">
              <a:rPr lang="en-CA" smtClean="0"/>
              <a:t>2020-06-01</a:t>
            </a:fld>
            <a:endParaRPr lang="en-CA"/>
          </a:p>
        </p:txBody>
      </p:sp>
      <p:sp>
        <p:nvSpPr>
          <p:cNvPr id="3" name="Footer Placeholder 4"/>
          <p:cNvSpPr>
            <a:spLocks noGrp="1"/>
          </p:cNvSpPr>
          <p:nvPr>
            <p:ph type="ftr" sz="quarter" idx="11"/>
          </p:nvPr>
        </p:nvSpPr>
        <p:spPr/>
        <p:txBody>
          <a:bodyPr/>
          <a:lstStyle>
            <a:lvl1pPr>
              <a:defRPr/>
            </a:lvl1pPr>
          </a:lstStyle>
          <a:p>
            <a:pPr>
              <a:defRPr/>
            </a:pPr>
            <a:r>
              <a:rPr lang="en-CA"/>
              <a:t>Hailemariam Abiy</a:t>
            </a:r>
          </a:p>
        </p:txBody>
      </p:sp>
      <p:sp>
        <p:nvSpPr>
          <p:cNvPr id="4" name="Slide Number Placeholder 5"/>
          <p:cNvSpPr>
            <a:spLocks noGrp="1"/>
          </p:cNvSpPr>
          <p:nvPr>
            <p:ph type="sldNum" sz="quarter" idx="12"/>
          </p:nvPr>
        </p:nvSpPr>
        <p:spPr/>
        <p:txBody>
          <a:bodyPr/>
          <a:lstStyle>
            <a:lvl1pPr>
              <a:defRPr/>
            </a:lvl1pPr>
          </a:lstStyle>
          <a:p>
            <a:pPr>
              <a:defRPr/>
            </a:pPr>
            <a:fld id="{2FACE25C-16CC-482C-9B3D-1F177E5C16C7}" type="slidenum">
              <a:rPr lang="en-CA"/>
              <a:pPr>
                <a:defRPr/>
              </a:pPr>
              <a:t>‹#›</a:t>
            </a:fld>
            <a:endParaRPr lang="en-CA"/>
          </a:p>
        </p:txBody>
      </p:sp>
    </p:spTree>
    <p:extLst>
      <p:ext uri="{BB962C8B-B14F-4D97-AF65-F5344CB8AC3E}">
        <p14:creationId xmlns:p14="http://schemas.microsoft.com/office/powerpoint/2010/main" val="40209170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1653" b="1"/>
            </a:lvl1pPr>
          </a:lstStyle>
          <a:p>
            <a:r>
              <a:rPr lang="en-US"/>
              <a:t>Click to edit Master title style</a:t>
            </a:r>
            <a:endParaRPr lang="en-CA"/>
          </a:p>
        </p:txBody>
      </p:sp>
      <p:sp>
        <p:nvSpPr>
          <p:cNvPr id="3" name="Content Placeholder 2"/>
          <p:cNvSpPr>
            <a:spLocks noGrp="1"/>
          </p:cNvSpPr>
          <p:nvPr>
            <p:ph idx="1"/>
          </p:nvPr>
        </p:nvSpPr>
        <p:spPr>
          <a:xfrm>
            <a:off x="3575050" y="273052"/>
            <a:ext cx="5111750" cy="5853113"/>
          </a:xfrm>
        </p:spPr>
        <p:txBody>
          <a:bodyPr/>
          <a:lstStyle>
            <a:lvl1pPr>
              <a:defRPr sz="2644"/>
            </a:lvl1pPr>
            <a:lvl2pPr>
              <a:defRPr sz="2314"/>
            </a:lvl2pPr>
            <a:lvl3pPr>
              <a:defRPr sz="1983"/>
            </a:lvl3pPr>
            <a:lvl4pPr>
              <a:defRPr sz="1653"/>
            </a:lvl4pPr>
            <a:lvl5pPr>
              <a:defRPr sz="1653"/>
            </a:lvl5pPr>
            <a:lvl6pPr>
              <a:defRPr sz="1653"/>
            </a:lvl6pPr>
            <a:lvl7pPr>
              <a:defRPr sz="1653"/>
            </a:lvl7pPr>
            <a:lvl8pPr>
              <a:defRPr sz="1653"/>
            </a:lvl8pPr>
            <a:lvl9pPr>
              <a:defRPr sz="165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2"/>
            <a:ext cx="3008313" cy="4691063"/>
          </a:xfrm>
        </p:spPr>
        <p:txBody>
          <a:bodyPr/>
          <a:lstStyle>
            <a:lvl1pPr marL="0" indent="0">
              <a:buNone/>
              <a:defRPr sz="1157"/>
            </a:lvl1pPr>
            <a:lvl2pPr marL="377830" indent="0">
              <a:buNone/>
              <a:defRPr sz="992"/>
            </a:lvl2pPr>
            <a:lvl3pPr marL="755660" indent="0">
              <a:buNone/>
              <a:defRPr sz="826"/>
            </a:lvl3pPr>
            <a:lvl4pPr marL="1133490" indent="0">
              <a:buNone/>
              <a:defRPr sz="744"/>
            </a:lvl4pPr>
            <a:lvl5pPr marL="1511320" indent="0">
              <a:buNone/>
              <a:defRPr sz="744"/>
            </a:lvl5pPr>
            <a:lvl6pPr marL="1889150" indent="0">
              <a:buNone/>
              <a:defRPr sz="744"/>
            </a:lvl6pPr>
            <a:lvl7pPr marL="2266980" indent="0">
              <a:buNone/>
              <a:defRPr sz="744"/>
            </a:lvl7pPr>
            <a:lvl8pPr marL="2644811" indent="0">
              <a:buNone/>
              <a:defRPr sz="744"/>
            </a:lvl8pPr>
            <a:lvl9pPr marL="3022641" indent="0">
              <a:buNone/>
              <a:defRPr sz="744"/>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CA94E655-E4E7-48E7-8083-422DD4A19E35}" type="datetime1">
              <a:rPr lang="en-CA" smtClean="0"/>
              <a:t>2020-06-01</a:t>
            </a:fld>
            <a:endParaRPr lang="en-CA"/>
          </a:p>
        </p:txBody>
      </p:sp>
      <p:sp>
        <p:nvSpPr>
          <p:cNvPr id="6" name="Footer Placeholder 4"/>
          <p:cNvSpPr>
            <a:spLocks noGrp="1"/>
          </p:cNvSpPr>
          <p:nvPr>
            <p:ph type="ftr" sz="quarter" idx="11"/>
          </p:nvPr>
        </p:nvSpPr>
        <p:spPr/>
        <p:txBody>
          <a:bodyPr/>
          <a:lstStyle>
            <a:lvl1pPr>
              <a:defRPr/>
            </a:lvl1pPr>
          </a:lstStyle>
          <a:p>
            <a:pPr>
              <a:defRPr/>
            </a:pPr>
            <a:r>
              <a:rPr lang="en-CA"/>
              <a:t>Hailemariam Abiy</a:t>
            </a:r>
          </a:p>
        </p:txBody>
      </p:sp>
      <p:sp>
        <p:nvSpPr>
          <p:cNvPr id="7" name="Slide Number Placeholder 5"/>
          <p:cNvSpPr>
            <a:spLocks noGrp="1"/>
          </p:cNvSpPr>
          <p:nvPr>
            <p:ph type="sldNum" sz="quarter" idx="12"/>
          </p:nvPr>
        </p:nvSpPr>
        <p:spPr/>
        <p:txBody>
          <a:bodyPr/>
          <a:lstStyle>
            <a:lvl1pPr>
              <a:defRPr/>
            </a:lvl1pPr>
          </a:lstStyle>
          <a:p>
            <a:pPr>
              <a:defRPr/>
            </a:pPr>
            <a:fld id="{AD749952-ED6B-4550-8EBA-184EE675EBE9}" type="slidenum">
              <a:rPr lang="en-CA"/>
              <a:pPr>
                <a:defRPr/>
              </a:pPr>
              <a:t>‹#›</a:t>
            </a:fld>
            <a:endParaRPr lang="en-CA"/>
          </a:p>
        </p:txBody>
      </p:sp>
    </p:spTree>
    <p:extLst>
      <p:ext uri="{BB962C8B-B14F-4D97-AF65-F5344CB8AC3E}">
        <p14:creationId xmlns:p14="http://schemas.microsoft.com/office/powerpoint/2010/main" val="16414105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653"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2644"/>
            </a:lvl1pPr>
            <a:lvl2pPr marL="377830" indent="0">
              <a:buNone/>
              <a:defRPr sz="2314"/>
            </a:lvl2pPr>
            <a:lvl3pPr marL="755660" indent="0">
              <a:buNone/>
              <a:defRPr sz="1983"/>
            </a:lvl3pPr>
            <a:lvl4pPr marL="1133490" indent="0">
              <a:buNone/>
              <a:defRPr sz="1653"/>
            </a:lvl4pPr>
            <a:lvl5pPr marL="1511320" indent="0">
              <a:buNone/>
              <a:defRPr sz="1653"/>
            </a:lvl5pPr>
            <a:lvl6pPr marL="1889150" indent="0">
              <a:buNone/>
              <a:defRPr sz="1653"/>
            </a:lvl6pPr>
            <a:lvl7pPr marL="2266980" indent="0">
              <a:buNone/>
              <a:defRPr sz="1653"/>
            </a:lvl7pPr>
            <a:lvl8pPr marL="2644811" indent="0">
              <a:buNone/>
              <a:defRPr sz="1653"/>
            </a:lvl8pPr>
            <a:lvl9pPr marL="3022641" indent="0">
              <a:buNone/>
              <a:defRPr sz="1653"/>
            </a:lvl9pPr>
          </a:lstStyle>
          <a:p>
            <a:pPr lvl="0"/>
            <a:endParaRPr lang="en-CA"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157"/>
            </a:lvl1pPr>
            <a:lvl2pPr marL="377830" indent="0">
              <a:buNone/>
              <a:defRPr sz="992"/>
            </a:lvl2pPr>
            <a:lvl3pPr marL="755660" indent="0">
              <a:buNone/>
              <a:defRPr sz="826"/>
            </a:lvl3pPr>
            <a:lvl4pPr marL="1133490" indent="0">
              <a:buNone/>
              <a:defRPr sz="744"/>
            </a:lvl4pPr>
            <a:lvl5pPr marL="1511320" indent="0">
              <a:buNone/>
              <a:defRPr sz="744"/>
            </a:lvl5pPr>
            <a:lvl6pPr marL="1889150" indent="0">
              <a:buNone/>
              <a:defRPr sz="744"/>
            </a:lvl6pPr>
            <a:lvl7pPr marL="2266980" indent="0">
              <a:buNone/>
              <a:defRPr sz="744"/>
            </a:lvl7pPr>
            <a:lvl8pPr marL="2644811" indent="0">
              <a:buNone/>
              <a:defRPr sz="744"/>
            </a:lvl8pPr>
            <a:lvl9pPr marL="3022641" indent="0">
              <a:buNone/>
              <a:defRPr sz="744"/>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7F8B2A1A-84C0-41FB-863D-E75D582F9E8D}" type="datetime1">
              <a:rPr lang="en-CA" smtClean="0"/>
              <a:t>2020-06-01</a:t>
            </a:fld>
            <a:endParaRPr lang="en-CA"/>
          </a:p>
        </p:txBody>
      </p:sp>
      <p:sp>
        <p:nvSpPr>
          <p:cNvPr id="6" name="Footer Placeholder 4"/>
          <p:cNvSpPr>
            <a:spLocks noGrp="1"/>
          </p:cNvSpPr>
          <p:nvPr>
            <p:ph type="ftr" sz="quarter" idx="11"/>
          </p:nvPr>
        </p:nvSpPr>
        <p:spPr/>
        <p:txBody>
          <a:bodyPr/>
          <a:lstStyle>
            <a:lvl1pPr>
              <a:defRPr/>
            </a:lvl1pPr>
          </a:lstStyle>
          <a:p>
            <a:pPr>
              <a:defRPr/>
            </a:pPr>
            <a:r>
              <a:rPr lang="en-CA"/>
              <a:t>Hailemariam Abiy</a:t>
            </a:r>
          </a:p>
        </p:txBody>
      </p:sp>
      <p:sp>
        <p:nvSpPr>
          <p:cNvPr id="7" name="Slide Number Placeholder 5"/>
          <p:cNvSpPr>
            <a:spLocks noGrp="1"/>
          </p:cNvSpPr>
          <p:nvPr>
            <p:ph type="sldNum" sz="quarter" idx="12"/>
          </p:nvPr>
        </p:nvSpPr>
        <p:spPr/>
        <p:txBody>
          <a:bodyPr/>
          <a:lstStyle>
            <a:lvl1pPr>
              <a:defRPr/>
            </a:lvl1pPr>
          </a:lstStyle>
          <a:p>
            <a:pPr>
              <a:defRPr/>
            </a:pPr>
            <a:fld id="{2899C213-01F1-401E-8D9A-E01C4BE93410}" type="slidenum">
              <a:rPr lang="en-CA"/>
              <a:pPr>
                <a:defRPr/>
              </a:pPr>
              <a:t>‹#›</a:t>
            </a:fld>
            <a:endParaRPr lang="en-CA"/>
          </a:p>
        </p:txBody>
      </p:sp>
    </p:spTree>
    <p:extLst>
      <p:ext uri="{BB962C8B-B14F-4D97-AF65-F5344CB8AC3E}">
        <p14:creationId xmlns:p14="http://schemas.microsoft.com/office/powerpoint/2010/main" val="29225154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14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CA"/>
          </a:p>
        </p:txBody>
      </p:sp>
      <p:sp>
        <p:nvSpPr>
          <p:cNvPr id="6147" name="Text Placeholder 2"/>
          <p:cNvSpPr>
            <a:spLocks noGrp="1"/>
          </p:cNvSpPr>
          <p:nvPr>
            <p:ph type="body" idx="1"/>
          </p:nvPr>
        </p:nvSpPr>
        <p:spPr bwMode="auto">
          <a:xfrm>
            <a:off x="457200" y="1600202"/>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fontAlgn="auto">
              <a:spcBef>
                <a:spcPts val="0"/>
              </a:spcBef>
              <a:spcAft>
                <a:spcPts val="0"/>
              </a:spcAft>
              <a:defRPr sz="992" smtClean="0">
                <a:solidFill>
                  <a:schemeClr val="tx1">
                    <a:tint val="75000"/>
                  </a:schemeClr>
                </a:solidFill>
                <a:latin typeface="+mn-lt"/>
                <a:cs typeface="+mn-cs"/>
              </a:defRPr>
            </a:lvl1pPr>
          </a:lstStyle>
          <a:p>
            <a:pPr>
              <a:defRPr/>
            </a:pPr>
            <a:fld id="{581CCB7A-C2B4-4C8A-BEF1-C4DC67F88A44}" type="datetime1">
              <a:rPr lang="en-CA" smtClean="0"/>
              <a:t>2020-06-01</a:t>
            </a:fld>
            <a:endParaRPr lang="en-CA"/>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fontAlgn="auto">
              <a:spcBef>
                <a:spcPts val="0"/>
              </a:spcBef>
              <a:spcAft>
                <a:spcPts val="0"/>
              </a:spcAft>
              <a:defRPr sz="992">
                <a:solidFill>
                  <a:schemeClr val="tx1">
                    <a:tint val="75000"/>
                  </a:schemeClr>
                </a:solidFill>
                <a:latin typeface="+mn-lt"/>
                <a:cs typeface="+mn-cs"/>
              </a:defRPr>
            </a:lvl1pPr>
          </a:lstStyle>
          <a:p>
            <a:pPr>
              <a:defRPr/>
            </a:pPr>
            <a:r>
              <a:rPr lang="en-CA"/>
              <a:t>Hailemariam Abiy</a:t>
            </a: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fontAlgn="auto">
              <a:spcBef>
                <a:spcPts val="0"/>
              </a:spcBef>
              <a:spcAft>
                <a:spcPts val="0"/>
              </a:spcAft>
              <a:defRPr sz="992">
                <a:solidFill>
                  <a:schemeClr val="tx1">
                    <a:tint val="75000"/>
                  </a:schemeClr>
                </a:solidFill>
                <a:latin typeface="+mn-lt"/>
                <a:cs typeface="+mn-cs"/>
              </a:defRPr>
            </a:lvl1pPr>
          </a:lstStyle>
          <a:p>
            <a:pPr>
              <a:defRPr/>
            </a:pPr>
            <a:fld id="{43E6490D-3299-4289-B3A7-F19C773C9A93}" type="slidenum">
              <a:rPr lang="en-CA"/>
              <a:pPr>
                <a:defRPr/>
              </a:pPr>
              <a:t>‹#›</a:t>
            </a:fld>
            <a:endParaRPr lang="en-CA"/>
          </a:p>
        </p:txBody>
      </p:sp>
    </p:spTree>
    <p:extLst>
      <p:ext uri="{BB962C8B-B14F-4D97-AF65-F5344CB8AC3E}">
        <p14:creationId xmlns:p14="http://schemas.microsoft.com/office/powerpoint/2010/main" val="23052569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hdr="0"/>
  <p:txStyles>
    <p:titleStyle>
      <a:lvl1pPr algn="ctr" rtl="0" eaLnBrk="0" fontAlgn="base" hangingPunct="0">
        <a:spcBef>
          <a:spcPct val="0"/>
        </a:spcBef>
        <a:spcAft>
          <a:spcPct val="0"/>
        </a:spcAft>
        <a:defRPr sz="3636" kern="1200">
          <a:solidFill>
            <a:schemeClr val="tx1"/>
          </a:solidFill>
          <a:latin typeface="+mj-lt"/>
          <a:ea typeface="+mj-ea"/>
          <a:cs typeface="+mj-cs"/>
        </a:defRPr>
      </a:lvl1pPr>
      <a:lvl2pPr algn="ctr" rtl="0" eaLnBrk="0" fontAlgn="base" hangingPunct="0">
        <a:spcBef>
          <a:spcPct val="0"/>
        </a:spcBef>
        <a:spcAft>
          <a:spcPct val="0"/>
        </a:spcAft>
        <a:defRPr sz="3636">
          <a:solidFill>
            <a:schemeClr val="tx1"/>
          </a:solidFill>
          <a:latin typeface="Calibri" pitchFamily="34" charset="0"/>
        </a:defRPr>
      </a:lvl2pPr>
      <a:lvl3pPr algn="ctr" rtl="0" eaLnBrk="0" fontAlgn="base" hangingPunct="0">
        <a:spcBef>
          <a:spcPct val="0"/>
        </a:spcBef>
        <a:spcAft>
          <a:spcPct val="0"/>
        </a:spcAft>
        <a:defRPr sz="3636">
          <a:solidFill>
            <a:schemeClr val="tx1"/>
          </a:solidFill>
          <a:latin typeface="Calibri" pitchFamily="34" charset="0"/>
        </a:defRPr>
      </a:lvl3pPr>
      <a:lvl4pPr algn="ctr" rtl="0" eaLnBrk="0" fontAlgn="base" hangingPunct="0">
        <a:spcBef>
          <a:spcPct val="0"/>
        </a:spcBef>
        <a:spcAft>
          <a:spcPct val="0"/>
        </a:spcAft>
        <a:defRPr sz="3636">
          <a:solidFill>
            <a:schemeClr val="tx1"/>
          </a:solidFill>
          <a:latin typeface="Calibri" pitchFamily="34" charset="0"/>
        </a:defRPr>
      </a:lvl4pPr>
      <a:lvl5pPr algn="ctr" rtl="0" eaLnBrk="0" fontAlgn="base" hangingPunct="0">
        <a:spcBef>
          <a:spcPct val="0"/>
        </a:spcBef>
        <a:spcAft>
          <a:spcPct val="0"/>
        </a:spcAft>
        <a:defRPr sz="3636">
          <a:solidFill>
            <a:schemeClr val="tx1"/>
          </a:solidFill>
          <a:latin typeface="Calibri" pitchFamily="34" charset="0"/>
        </a:defRPr>
      </a:lvl5pPr>
      <a:lvl6pPr marL="377830" algn="ctr" rtl="0" fontAlgn="base">
        <a:spcBef>
          <a:spcPct val="0"/>
        </a:spcBef>
        <a:spcAft>
          <a:spcPct val="0"/>
        </a:spcAft>
        <a:defRPr sz="3636">
          <a:solidFill>
            <a:schemeClr val="tx1"/>
          </a:solidFill>
          <a:latin typeface="Calibri" pitchFamily="34" charset="0"/>
        </a:defRPr>
      </a:lvl6pPr>
      <a:lvl7pPr marL="755660" algn="ctr" rtl="0" fontAlgn="base">
        <a:spcBef>
          <a:spcPct val="0"/>
        </a:spcBef>
        <a:spcAft>
          <a:spcPct val="0"/>
        </a:spcAft>
        <a:defRPr sz="3636">
          <a:solidFill>
            <a:schemeClr val="tx1"/>
          </a:solidFill>
          <a:latin typeface="Calibri" pitchFamily="34" charset="0"/>
        </a:defRPr>
      </a:lvl7pPr>
      <a:lvl8pPr marL="1133490" algn="ctr" rtl="0" fontAlgn="base">
        <a:spcBef>
          <a:spcPct val="0"/>
        </a:spcBef>
        <a:spcAft>
          <a:spcPct val="0"/>
        </a:spcAft>
        <a:defRPr sz="3636">
          <a:solidFill>
            <a:schemeClr val="tx1"/>
          </a:solidFill>
          <a:latin typeface="Calibri" pitchFamily="34" charset="0"/>
        </a:defRPr>
      </a:lvl8pPr>
      <a:lvl9pPr marL="1511320" algn="ctr" rtl="0" fontAlgn="base">
        <a:spcBef>
          <a:spcPct val="0"/>
        </a:spcBef>
        <a:spcAft>
          <a:spcPct val="0"/>
        </a:spcAft>
        <a:defRPr sz="3636">
          <a:solidFill>
            <a:schemeClr val="tx1"/>
          </a:solidFill>
          <a:latin typeface="Calibri" pitchFamily="34" charset="0"/>
        </a:defRPr>
      </a:lvl9pPr>
    </p:titleStyle>
    <p:bodyStyle>
      <a:lvl1pPr marL="283373" indent="-283373" algn="l" rtl="0" eaLnBrk="0" fontAlgn="base" hangingPunct="0">
        <a:spcBef>
          <a:spcPct val="20000"/>
        </a:spcBef>
        <a:spcAft>
          <a:spcPct val="0"/>
        </a:spcAft>
        <a:buFont typeface="Arial" charset="0"/>
        <a:buChar char="•"/>
        <a:defRPr sz="2644" kern="1200">
          <a:solidFill>
            <a:schemeClr val="tx1"/>
          </a:solidFill>
          <a:latin typeface="+mn-lt"/>
          <a:ea typeface="+mn-ea"/>
          <a:cs typeface="+mn-cs"/>
        </a:defRPr>
      </a:lvl1pPr>
      <a:lvl2pPr marL="613974" indent="-236144" algn="l" rtl="0" eaLnBrk="0" fontAlgn="base" hangingPunct="0">
        <a:spcBef>
          <a:spcPct val="20000"/>
        </a:spcBef>
        <a:spcAft>
          <a:spcPct val="0"/>
        </a:spcAft>
        <a:buFont typeface="Arial" charset="0"/>
        <a:buChar char="–"/>
        <a:defRPr sz="2314" kern="1200">
          <a:solidFill>
            <a:schemeClr val="tx1"/>
          </a:solidFill>
          <a:latin typeface="+mn-lt"/>
          <a:ea typeface="+mn-ea"/>
          <a:cs typeface="+mn-cs"/>
        </a:defRPr>
      </a:lvl2pPr>
      <a:lvl3pPr marL="944575" indent="-188915" algn="l" rtl="0" eaLnBrk="0" fontAlgn="base" hangingPunct="0">
        <a:spcBef>
          <a:spcPct val="20000"/>
        </a:spcBef>
        <a:spcAft>
          <a:spcPct val="0"/>
        </a:spcAft>
        <a:buFont typeface="Arial" charset="0"/>
        <a:buChar char="•"/>
        <a:defRPr sz="1983" kern="1200">
          <a:solidFill>
            <a:schemeClr val="tx1"/>
          </a:solidFill>
          <a:latin typeface="+mn-lt"/>
          <a:ea typeface="+mn-ea"/>
          <a:cs typeface="+mn-cs"/>
        </a:defRPr>
      </a:lvl3pPr>
      <a:lvl4pPr marL="1322405" indent="-188915" algn="l" rtl="0" eaLnBrk="0" fontAlgn="base" hangingPunct="0">
        <a:spcBef>
          <a:spcPct val="20000"/>
        </a:spcBef>
        <a:spcAft>
          <a:spcPct val="0"/>
        </a:spcAft>
        <a:buFont typeface="Arial" charset="0"/>
        <a:buChar char="–"/>
        <a:defRPr sz="1653" kern="1200">
          <a:solidFill>
            <a:schemeClr val="tx1"/>
          </a:solidFill>
          <a:latin typeface="+mn-lt"/>
          <a:ea typeface="+mn-ea"/>
          <a:cs typeface="+mn-cs"/>
        </a:defRPr>
      </a:lvl4pPr>
      <a:lvl5pPr marL="1700235" indent="-188915" algn="l" rtl="0" eaLnBrk="0" fontAlgn="base" hangingPunct="0">
        <a:spcBef>
          <a:spcPct val="20000"/>
        </a:spcBef>
        <a:spcAft>
          <a:spcPct val="0"/>
        </a:spcAft>
        <a:buFont typeface="Arial" charset="0"/>
        <a:buChar char="»"/>
        <a:defRPr sz="1653" kern="1200">
          <a:solidFill>
            <a:schemeClr val="tx1"/>
          </a:solidFill>
          <a:latin typeface="+mn-lt"/>
          <a:ea typeface="+mn-ea"/>
          <a:cs typeface="+mn-cs"/>
        </a:defRPr>
      </a:lvl5pPr>
      <a:lvl6pPr marL="2078065" indent="-188915" algn="l" defTabSz="755660" rtl="0" eaLnBrk="1" latinLnBrk="0" hangingPunct="1">
        <a:spcBef>
          <a:spcPct val="20000"/>
        </a:spcBef>
        <a:buFont typeface="Arial" pitchFamily="34" charset="0"/>
        <a:buChar char="•"/>
        <a:defRPr sz="1653" kern="1200">
          <a:solidFill>
            <a:schemeClr val="tx1"/>
          </a:solidFill>
          <a:latin typeface="+mn-lt"/>
          <a:ea typeface="+mn-ea"/>
          <a:cs typeface="+mn-cs"/>
        </a:defRPr>
      </a:lvl6pPr>
      <a:lvl7pPr marL="2455896" indent="-188915" algn="l" defTabSz="755660" rtl="0" eaLnBrk="1" latinLnBrk="0" hangingPunct="1">
        <a:spcBef>
          <a:spcPct val="20000"/>
        </a:spcBef>
        <a:buFont typeface="Arial" pitchFamily="34" charset="0"/>
        <a:buChar char="•"/>
        <a:defRPr sz="1653" kern="1200">
          <a:solidFill>
            <a:schemeClr val="tx1"/>
          </a:solidFill>
          <a:latin typeface="+mn-lt"/>
          <a:ea typeface="+mn-ea"/>
          <a:cs typeface="+mn-cs"/>
        </a:defRPr>
      </a:lvl7pPr>
      <a:lvl8pPr marL="2833726" indent="-188915" algn="l" defTabSz="755660" rtl="0" eaLnBrk="1" latinLnBrk="0" hangingPunct="1">
        <a:spcBef>
          <a:spcPct val="20000"/>
        </a:spcBef>
        <a:buFont typeface="Arial" pitchFamily="34" charset="0"/>
        <a:buChar char="•"/>
        <a:defRPr sz="1653" kern="1200">
          <a:solidFill>
            <a:schemeClr val="tx1"/>
          </a:solidFill>
          <a:latin typeface="+mn-lt"/>
          <a:ea typeface="+mn-ea"/>
          <a:cs typeface="+mn-cs"/>
        </a:defRPr>
      </a:lvl8pPr>
      <a:lvl9pPr marL="3211556" indent="-188915" algn="l" defTabSz="755660" rtl="0" eaLnBrk="1" latinLnBrk="0" hangingPunct="1">
        <a:spcBef>
          <a:spcPct val="20000"/>
        </a:spcBef>
        <a:buFont typeface="Arial" pitchFamily="34" charset="0"/>
        <a:buChar char="•"/>
        <a:defRPr sz="1653" kern="1200">
          <a:solidFill>
            <a:schemeClr val="tx1"/>
          </a:solidFill>
          <a:latin typeface="+mn-lt"/>
          <a:ea typeface="+mn-ea"/>
          <a:cs typeface="+mn-cs"/>
        </a:defRPr>
      </a:lvl9pPr>
    </p:bodyStyle>
    <p:otherStyle>
      <a:defPPr>
        <a:defRPr lang="en-US"/>
      </a:defPPr>
      <a:lvl1pPr marL="0" algn="l" defTabSz="755660" rtl="0" eaLnBrk="1" latinLnBrk="0" hangingPunct="1">
        <a:defRPr sz="1488" kern="1200">
          <a:solidFill>
            <a:schemeClr val="tx1"/>
          </a:solidFill>
          <a:latin typeface="+mn-lt"/>
          <a:ea typeface="+mn-ea"/>
          <a:cs typeface="+mn-cs"/>
        </a:defRPr>
      </a:lvl1pPr>
      <a:lvl2pPr marL="377830" algn="l" defTabSz="755660" rtl="0" eaLnBrk="1" latinLnBrk="0" hangingPunct="1">
        <a:defRPr sz="1488" kern="1200">
          <a:solidFill>
            <a:schemeClr val="tx1"/>
          </a:solidFill>
          <a:latin typeface="+mn-lt"/>
          <a:ea typeface="+mn-ea"/>
          <a:cs typeface="+mn-cs"/>
        </a:defRPr>
      </a:lvl2pPr>
      <a:lvl3pPr marL="755660" algn="l" defTabSz="755660" rtl="0" eaLnBrk="1" latinLnBrk="0" hangingPunct="1">
        <a:defRPr sz="1488" kern="1200">
          <a:solidFill>
            <a:schemeClr val="tx1"/>
          </a:solidFill>
          <a:latin typeface="+mn-lt"/>
          <a:ea typeface="+mn-ea"/>
          <a:cs typeface="+mn-cs"/>
        </a:defRPr>
      </a:lvl3pPr>
      <a:lvl4pPr marL="1133490" algn="l" defTabSz="755660" rtl="0" eaLnBrk="1" latinLnBrk="0" hangingPunct="1">
        <a:defRPr sz="1488" kern="1200">
          <a:solidFill>
            <a:schemeClr val="tx1"/>
          </a:solidFill>
          <a:latin typeface="+mn-lt"/>
          <a:ea typeface="+mn-ea"/>
          <a:cs typeface="+mn-cs"/>
        </a:defRPr>
      </a:lvl4pPr>
      <a:lvl5pPr marL="1511320" algn="l" defTabSz="755660" rtl="0" eaLnBrk="1" latinLnBrk="0" hangingPunct="1">
        <a:defRPr sz="1488" kern="1200">
          <a:solidFill>
            <a:schemeClr val="tx1"/>
          </a:solidFill>
          <a:latin typeface="+mn-lt"/>
          <a:ea typeface="+mn-ea"/>
          <a:cs typeface="+mn-cs"/>
        </a:defRPr>
      </a:lvl5pPr>
      <a:lvl6pPr marL="1889150" algn="l" defTabSz="755660" rtl="0" eaLnBrk="1" latinLnBrk="0" hangingPunct="1">
        <a:defRPr sz="1488" kern="1200">
          <a:solidFill>
            <a:schemeClr val="tx1"/>
          </a:solidFill>
          <a:latin typeface="+mn-lt"/>
          <a:ea typeface="+mn-ea"/>
          <a:cs typeface="+mn-cs"/>
        </a:defRPr>
      </a:lvl6pPr>
      <a:lvl7pPr marL="2266980" algn="l" defTabSz="755660" rtl="0" eaLnBrk="1" latinLnBrk="0" hangingPunct="1">
        <a:defRPr sz="1488" kern="1200">
          <a:solidFill>
            <a:schemeClr val="tx1"/>
          </a:solidFill>
          <a:latin typeface="+mn-lt"/>
          <a:ea typeface="+mn-ea"/>
          <a:cs typeface="+mn-cs"/>
        </a:defRPr>
      </a:lvl7pPr>
      <a:lvl8pPr marL="2644811" algn="l" defTabSz="755660" rtl="0" eaLnBrk="1" latinLnBrk="0" hangingPunct="1">
        <a:defRPr sz="1488" kern="1200">
          <a:solidFill>
            <a:schemeClr val="tx1"/>
          </a:solidFill>
          <a:latin typeface="+mn-lt"/>
          <a:ea typeface="+mn-ea"/>
          <a:cs typeface="+mn-cs"/>
        </a:defRPr>
      </a:lvl8pPr>
      <a:lvl9pPr marL="3022641" algn="l" defTabSz="755660"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image" Target="../media/image43.png"/><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3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4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38201" y="3806829"/>
            <a:ext cx="7620000" cy="1714565"/>
          </a:xfrm>
        </p:spPr>
        <p:txBody>
          <a:bodyPr>
            <a:normAutofit fontScale="92500" lnSpcReduction="20000"/>
          </a:bodyPr>
          <a:lstStyle/>
          <a:p>
            <a:pPr>
              <a:lnSpc>
                <a:spcPct val="150000"/>
              </a:lnSpc>
            </a:pPr>
            <a:r>
              <a:rPr lang="en-US" dirty="0">
                <a:solidFill>
                  <a:schemeClr val="accent6">
                    <a:lumMod val="50000"/>
                  </a:schemeClr>
                </a:solidFill>
              </a:rPr>
              <a:t>Course Title- </a:t>
            </a:r>
            <a:r>
              <a:rPr lang="en-US" sz="3000" b="1" dirty="0">
                <a:solidFill>
                  <a:srgbClr val="0000CC"/>
                </a:solidFill>
              </a:rPr>
              <a:t>Sexually Transmitted Infections </a:t>
            </a:r>
            <a:endParaRPr lang="en-US" sz="3000" dirty="0">
              <a:solidFill>
                <a:schemeClr val="accent6">
                  <a:lumMod val="50000"/>
                </a:schemeClr>
              </a:solidFill>
            </a:endParaRPr>
          </a:p>
          <a:p>
            <a:pPr>
              <a:lnSpc>
                <a:spcPct val="150000"/>
              </a:lnSpc>
            </a:pPr>
            <a:r>
              <a:rPr lang="en-US" dirty="0">
                <a:solidFill>
                  <a:schemeClr val="accent6">
                    <a:lumMod val="50000"/>
                  </a:schemeClr>
                </a:solidFill>
              </a:rPr>
              <a:t>Prepared By-</a:t>
            </a:r>
            <a:r>
              <a:rPr lang="en-US" dirty="0" err="1">
                <a:solidFill>
                  <a:schemeClr val="accent6">
                    <a:lumMod val="50000"/>
                  </a:schemeClr>
                </a:solidFill>
              </a:rPr>
              <a:t>Hailemariam</a:t>
            </a:r>
            <a:r>
              <a:rPr lang="en-US" dirty="0">
                <a:solidFill>
                  <a:schemeClr val="accent6">
                    <a:lumMod val="50000"/>
                  </a:schemeClr>
                </a:solidFill>
              </a:rPr>
              <a:t> </a:t>
            </a:r>
            <a:r>
              <a:rPr lang="en-US" dirty="0" err="1">
                <a:solidFill>
                  <a:schemeClr val="accent6">
                    <a:lumMod val="50000"/>
                  </a:schemeClr>
                </a:solidFill>
              </a:rPr>
              <a:t>Abiy</a:t>
            </a:r>
            <a:r>
              <a:rPr lang="en-US" dirty="0">
                <a:solidFill>
                  <a:schemeClr val="accent6">
                    <a:lumMod val="50000"/>
                  </a:schemeClr>
                </a:solidFill>
              </a:rPr>
              <a:t> (BSc N,MPH)</a:t>
            </a:r>
          </a:p>
          <a:p>
            <a:pPr>
              <a:lnSpc>
                <a:spcPct val="150000"/>
              </a:lnSpc>
            </a:pPr>
            <a:r>
              <a:rPr lang="en-US" dirty="0">
                <a:solidFill>
                  <a:schemeClr val="accent6">
                    <a:lumMod val="50000"/>
                  </a:schemeClr>
                </a:solidFill>
              </a:rPr>
              <a:t>Nursing Students </a:t>
            </a:r>
          </a:p>
        </p:txBody>
      </p:sp>
      <p:sp>
        <p:nvSpPr>
          <p:cNvPr id="2" name="Title 1"/>
          <p:cNvSpPr>
            <a:spLocks noGrp="1"/>
          </p:cNvSpPr>
          <p:nvPr>
            <p:ph type="ctrTitle"/>
          </p:nvPr>
        </p:nvSpPr>
        <p:spPr>
          <a:xfrm>
            <a:off x="762001" y="784193"/>
            <a:ext cx="7772400" cy="2959665"/>
          </a:xfrm>
        </p:spPr>
        <p:txBody>
          <a:bodyPr>
            <a:noAutofit/>
          </a:bodyPr>
          <a:lstStyle/>
          <a:p>
            <a:r>
              <a:rPr lang="en-US" sz="2975" b="1" dirty="0">
                <a:solidFill>
                  <a:schemeClr val="accent6">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a:t>
            </a:r>
            <a:br>
              <a:rPr lang="en-US" sz="2975" b="1" dirty="0">
                <a:solidFill>
                  <a:schemeClr val="accent6">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br>
            <a:br>
              <a:rPr lang="en-US" sz="2975" b="1" dirty="0">
                <a:solidFill>
                  <a:schemeClr val="accent6">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br>
            <a:br>
              <a:rPr lang="en-US" sz="2975" b="1" dirty="0">
                <a:solidFill>
                  <a:schemeClr val="accent6">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br>
            <a:br>
              <a:rPr lang="en-US" sz="2975" b="1" dirty="0">
                <a:solidFill>
                  <a:schemeClr val="accent6">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br>
            <a:r>
              <a:rPr lang="en-US" sz="2975"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 Health Science College</a:t>
            </a:r>
            <a:br>
              <a:rPr lang="en-US" sz="2975"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br>
            <a:r>
              <a:rPr lang="en-US" sz="2975"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Department of Public Health</a:t>
            </a:r>
            <a:endParaRPr lang="en-US" sz="2975" dirty="0">
              <a:solidFill>
                <a:srgbClr val="002060"/>
              </a:solidFill>
            </a:endParaRPr>
          </a:p>
        </p:txBody>
      </p:sp>
      <p:pic>
        <p:nvPicPr>
          <p:cNvPr id="4" name="Picture 2" descr="D:\Music\New folder\Pictures\254420_187511164631637_6097381_n.jpg"/>
          <p:cNvPicPr>
            <a:picLocks noChangeAspect="1" noChangeArrowheads="1"/>
          </p:cNvPicPr>
          <p:nvPr/>
        </p:nvPicPr>
        <p:blipFill>
          <a:blip r:embed="rId2"/>
          <a:srcRect/>
          <a:stretch>
            <a:fillRect/>
          </a:stretch>
        </p:blipFill>
        <p:spPr bwMode="auto">
          <a:xfrm>
            <a:off x="3200400" y="721223"/>
            <a:ext cx="2590800" cy="2034770"/>
          </a:xfrm>
          <a:prstGeom prst="rect">
            <a:avLst/>
          </a:prstGeom>
          <a:noFill/>
          <a:ln w="9525">
            <a:noFill/>
            <a:miter lim="800000"/>
            <a:headEnd/>
            <a:tailEnd/>
          </a:ln>
        </p:spPr>
      </p:pic>
      <p:sp>
        <p:nvSpPr>
          <p:cNvPr id="5" name="Date Placeholder 4"/>
          <p:cNvSpPr>
            <a:spLocks noGrp="1"/>
          </p:cNvSpPr>
          <p:nvPr>
            <p:ph type="dt" sz="half" idx="10"/>
          </p:nvPr>
        </p:nvSpPr>
        <p:spPr/>
        <p:txBody>
          <a:bodyPr/>
          <a:lstStyle/>
          <a:p>
            <a:pPr defTabSz="755660"/>
            <a:fld id="{5B9B94D1-E7ED-4E5A-A1A7-86BBA34BC540}" type="datetime1">
              <a:rPr lang="en-CA" smtClean="0">
                <a:solidFill>
                  <a:prstClr val="black">
                    <a:tint val="75000"/>
                  </a:prstClr>
                </a:solidFill>
                <a:latin typeface="Kartika"/>
              </a:rPr>
              <a:t>2020-06-01</a:t>
            </a:fld>
            <a:endParaRPr lang="en-US">
              <a:solidFill>
                <a:prstClr val="black">
                  <a:tint val="75000"/>
                </a:prstClr>
              </a:solidFill>
              <a:latin typeface="Kartika"/>
            </a:endParaRPr>
          </a:p>
        </p:txBody>
      </p:sp>
      <p:sp>
        <p:nvSpPr>
          <p:cNvPr id="6" name="Slide Number Placeholder 5"/>
          <p:cNvSpPr>
            <a:spLocks noGrp="1"/>
          </p:cNvSpPr>
          <p:nvPr>
            <p:ph type="sldNum" sz="quarter" idx="12"/>
          </p:nvPr>
        </p:nvSpPr>
        <p:spPr/>
        <p:txBody>
          <a:bodyPr/>
          <a:lstStyle/>
          <a:p>
            <a:pPr defTabSz="755660"/>
            <a:fld id="{B6F15528-21DE-4FAA-801E-634DDDAF4B2B}" type="slidenum">
              <a:rPr lang="en-US">
                <a:solidFill>
                  <a:prstClr val="black">
                    <a:tint val="75000"/>
                  </a:prstClr>
                </a:solidFill>
                <a:latin typeface="Kartika"/>
              </a:rPr>
              <a:pPr defTabSz="755660"/>
              <a:t>1</a:t>
            </a:fld>
            <a:endParaRPr lang="en-US">
              <a:solidFill>
                <a:prstClr val="black">
                  <a:tint val="75000"/>
                </a:prstClr>
              </a:solidFill>
              <a:latin typeface="Kartika"/>
            </a:endParaRPr>
          </a:p>
        </p:txBody>
      </p:sp>
      <p:sp>
        <p:nvSpPr>
          <p:cNvPr id="7" name="Footer Placeholder 6"/>
          <p:cNvSpPr>
            <a:spLocks noGrp="1"/>
          </p:cNvSpPr>
          <p:nvPr>
            <p:ph type="ftr" sz="quarter" idx="11"/>
          </p:nvPr>
        </p:nvSpPr>
        <p:spPr/>
        <p:txBody>
          <a:bodyPr/>
          <a:lstStyle/>
          <a:p>
            <a:pPr defTabSz="755660"/>
            <a:r>
              <a:rPr lang="en-US">
                <a:solidFill>
                  <a:prstClr val="black">
                    <a:tint val="75000"/>
                  </a:prstClr>
                </a:solidFill>
                <a:latin typeface="Kartika"/>
              </a:rPr>
              <a:t>Hailemariam Abiy</a:t>
            </a:r>
            <a:endParaRPr lang="en-US" dirty="0">
              <a:solidFill>
                <a:prstClr val="black">
                  <a:tint val="75000"/>
                </a:prstClr>
              </a:solidFill>
              <a:latin typeface="Kartika"/>
            </a:endParaRPr>
          </a:p>
        </p:txBody>
      </p:sp>
      <p:sp>
        <p:nvSpPr>
          <p:cNvPr id="8" name="Rectangle 7"/>
          <p:cNvSpPr/>
          <p:nvPr/>
        </p:nvSpPr>
        <p:spPr>
          <a:xfrm>
            <a:off x="5929324" y="5200088"/>
            <a:ext cx="184731" cy="321306"/>
          </a:xfrm>
          <a:prstGeom prst="rect">
            <a:avLst/>
          </a:prstGeom>
        </p:spPr>
        <p:txBody>
          <a:bodyPr wrap="none">
            <a:spAutoFit/>
          </a:bodyPr>
          <a:lstStyle/>
          <a:p>
            <a:pPr defTabSz="755660" fontAlgn="base">
              <a:spcBef>
                <a:spcPct val="0"/>
              </a:spcBef>
              <a:spcAft>
                <a:spcPct val="0"/>
              </a:spcAft>
            </a:pPr>
            <a:r>
              <a:rPr lang="en-CA" sz="1488" b="1" dirty="0">
                <a:solidFill>
                  <a:prstClr val="black"/>
                </a:solidFill>
                <a:latin typeface="Algerian" pitchFamily="82" charset="0"/>
                <a:cs typeface="Arial" charset="0"/>
              </a:rPr>
              <a:t>January , 2018</a:t>
            </a:r>
            <a:endParaRPr lang="en-US" sz="1488" dirty="0">
              <a:solidFill>
                <a:prstClr val="black"/>
              </a:solidFill>
              <a:latin typeface="Arial" charset="0"/>
              <a:cs typeface="Arial"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822239"/>
            <a:ext cx="8229600" cy="599528"/>
          </a:xfrm>
        </p:spPr>
        <p:txBody>
          <a:bodyPr/>
          <a:lstStyle/>
          <a:p>
            <a:r>
              <a:rPr lang="en-US" b="1" dirty="0">
                <a:solidFill>
                  <a:srgbClr val="C00000"/>
                </a:solidFill>
              </a:rPr>
              <a:t>Model for STI Control</a:t>
            </a:r>
            <a:endParaRPr lang="en-US" dirty="0">
              <a:solidFill>
                <a:srgbClr val="C00000"/>
              </a:solidFill>
            </a:endParaRPr>
          </a:p>
        </p:txBody>
      </p:sp>
      <p:sp>
        <p:nvSpPr>
          <p:cNvPr id="3" name="Content Placeholder 2"/>
          <p:cNvSpPr>
            <a:spLocks noGrp="1"/>
          </p:cNvSpPr>
          <p:nvPr>
            <p:ph idx="1"/>
          </p:nvPr>
        </p:nvSpPr>
        <p:spPr>
          <a:xfrm>
            <a:off x="457201" y="1598876"/>
            <a:ext cx="8229600" cy="4059058"/>
          </a:xfrm>
        </p:spPr>
        <p:txBody>
          <a:bodyPr/>
          <a:lstStyle/>
          <a:p>
            <a:pPr marL="802889" lvl="1" indent="-377830" eaLnBrk="1" hangingPunct="1">
              <a:buFont typeface="+mj-lt"/>
              <a:buAutoNum type="arabicPeriod"/>
            </a:pPr>
            <a:r>
              <a:rPr lang="en-US" sz="1983" dirty="0"/>
              <a:t>Reduce risk through education for  communities and risk groups</a:t>
            </a:r>
          </a:p>
          <a:p>
            <a:pPr marL="802889" lvl="1" indent="-377830" eaLnBrk="1" hangingPunct="1">
              <a:buFont typeface="+mj-lt"/>
              <a:buAutoNum type="arabicPeriod"/>
            </a:pPr>
            <a:r>
              <a:rPr lang="en-US" sz="1983" dirty="0"/>
              <a:t>Condoms promotion through improving the availability of it to the sexually active individual</a:t>
            </a:r>
          </a:p>
          <a:p>
            <a:pPr marL="802889" lvl="1" indent="-377830" eaLnBrk="1" hangingPunct="1">
              <a:buFont typeface="+mj-lt"/>
              <a:buAutoNum type="arabicPeriod"/>
            </a:pPr>
            <a:r>
              <a:rPr lang="en-US" sz="1983" dirty="0"/>
              <a:t>Case finding and screening programs through partners’ notification </a:t>
            </a:r>
          </a:p>
          <a:p>
            <a:pPr marL="802889" lvl="1" indent="-377830" eaLnBrk="1" hangingPunct="1">
              <a:buFont typeface="+mj-lt"/>
              <a:buAutoNum type="arabicPeriod"/>
            </a:pPr>
            <a:r>
              <a:rPr lang="en-US" sz="1983" dirty="0"/>
              <a:t>Promotion of health seeking behavior during an early STI symptom recognition.</a:t>
            </a:r>
          </a:p>
          <a:p>
            <a:pPr marL="472288" indent="-377830" eaLnBrk="1" hangingPunct="1">
              <a:buFont typeface="+mj-lt"/>
              <a:buAutoNum type="arabicPeriod"/>
            </a:pPr>
            <a:endParaRPr lang="en-US" dirty="0"/>
          </a:p>
        </p:txBody>
      </p:sp>
      <p:sp>
        <p:nvSpPr>
          <p:cNvPr id="4" name="Date Placeholder 3"/>
          <p:cNvSpPr>
            <a:spLocks noGrp="1"/>
          </p:cNvSpPr>
          <p:nvPr>
            <p:ph type="dt" sz="half" idx="10"/>
          </p:nvPr>
        </p:nvSpPr>
        <p:spPr/>
        <p:txBody>
          <a:bodyPr/>
          <a:lstStyle/>
          <a:p>
            <a:pPr defTabSz="755660">
              <a:defRPr/>
            </a:pPr>
            <a:fld id="{78E991C6-95EF-4844-8D7F-B255B76E9869}" type="datetime1">
              <a:rPr lang="en-CA" smtClean="0">
                <a:solidFill>
                  <a:prstClr val="black">
                    <a:tint val="75000"/>
                  </a:prstClr>
                </a:solidFill>
                <a:latin typeface="Kartika"/>
              </a:rPr>
              <a:t>2020-06-01</a:t>
            </a:fld>
            <a:endParaRPr lang="en-CA">
              <a:solidFill>
                <a:prstClr val="black">
                  <a:tint val="75000"/>
                </a:prstClr>
              </a:solidFill>
              <a:latin typeface="Kartika"/>
            </a:endParaRPr>
          </a:p>
        </p:txBody>
      </p:sp>
      <p:sp>
        <p:nvSpPr>
          <p:cNvPr id="5" name="Slide Number Placeholder 4"/>
          <p:cNvSpPr>
            <a:spLocks noGrp="1"/>
          </p:cNvSpPr>
          <p:nvPr>
            <p:ph type="sldNum" sz="quarter" idx="12"/>
          </p:nvPr>
        </p:nvSpPr>
        <p:spPr/>
        <p:txBody>
          <a:bodyPr/>
          <a:lstStyle/>
          <a:p>
            <a:pPr defTabSz="755660">
              <a:defRPr/>
            </a:pPr>
            <a:fld id="{A415B259-A592-4C14-A112-938197F929A2}" type="slidenum">
              <a:rPr lang="en-CA">
                <a:solidFill>
                  <a:prstClr val="black">
                    <a:tint val="75000"/>
                  </a:prstClr>
                </a:solidFill>
                <a:latin typeface="Kartika"/>
              </a:rPr>
              <a:pPr defTabSz="755660">
                <a:defRPr/>
              </a:pPr>
              <a:t>10</a:t>
            </a:fld>
            <a:endParaRPr lang="en-CA">
              <a:solidFill>
                <a:prstClr val="black">
                  <a:tint val="75000"/>
                </a:prstClr>
              </a:solidFill>
              <a:latin typeface="Kartika"/>
            </a:endParaRPr>
          </a:p>
        </p:txBody>
      </p:sp>
      <p:sp>
        <p:nvSpPr>
          <p:cNvPr id="6" name="Footer Placeholder 5"/>
          <p:cNvSpPr>
            <a:spLocks noGrp="1"/>
          </p:cNvSpPr>
          <p:nvPr>
            <p:ph type="ftr" sz="quarter" idx="11"/>
          </p:nvPr>
        </p:nvSpPr>
        <p:spPr/>
        <p:txBody>
          <a:bodyPr/>
          <a:lstStyle/>
          <a:p>
            <a:pPr defTabSz="755660">
              <a:defRPr/>
            </a:pPr>
            <a:r>
              <a:rPr lang="en-CA">
                <a:solidFill>
                  <a:prstClr val="black">
                    <a:tint val="75000"/>
                  </a:prstClr>
                </a:solidFill>
                <a:latin typeface="Kartika"/>
              </a:rPr>
              <a:t>Hailemariam Abiy</a:t>
            </a:r>
          </a:p>
        </p:txBody>
      </p:sp>
    </p:spTree>
    <p:extLst>
      <p:ext uri="{BB962C8B-B14F-4D97-AF65-F5344CB8AC3E}">
        <p14:creationId xmlns:p14="http://schemas.microsoft.com/office/powerpoint/2010/main" val="180341542"/>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3427475"/>
            <a:ext cx="9144000" cy="3426460"/>
          </a:xfrm>
          <a:custGeom>
            <a:avLst/>
            <a:gdLst/>
            <a:ahLst/>
            <a:cxnLst/>
            <a:rect l="l" t="t" r="r" b="b"/>
            <a:pathLst>
              <a:path w="9144000" h="3426459">
                <a:moveTo>
                  <a:pt x="9144000" y="0"/>
                </a:moveTo>
                <a:lnTo>
                  <a:pt x="0" y="0"/>
                </a:lnTo>
                <a:lnTo>
                  <a:pt x="0" y="3425952"/>
                </a:lnTo>
                <a:lnTo>
                  <a:pt x="9144000" y="3425952"/>
                </a:lnTo>
                <a:lnTo>
                  <a:pt x="9144000" y="0"/>
                </a:lnTo>
                <a:close/>
              </a:path>
            </a:pathLst>
          </a:custGeom>
          <a:solidFill>
            <a:srgbClr val="FFFFFF"/>
          </a:solidFill>
        </p:spPr>
        <p:txBody>
          <a:bodyPr wrap="square" lIns="0" tIns="0" rIns="0" bIns="0" rtlCol="0"/>
          <a:lstStyle/>
          <a:p>
            <a:endParaRPr/>
          </a:p>
        </p:txBody>
      </p:sp>
      <p:sp>
        <p:nvSpPr>
          <p:cNvPr id="3" name="object 3"/>
          <p:cNvSpPr txBox="1"/>
          <p:nvPr/>
        </p:nvSpPr>
        <p:spPr>
          <a:xfrm>
            <a:off x="1069272" y="287953"/>
            <a:ext cx="7877175" cy="4875694"/>
          </a:xfrm>
          <a:prstGeom prst="rect">
            <a:avLst/>
          </a:prstGeom>
        </p:spPr>
        <p:txBody>
          <a:bodyPr vert="horz" wrap="square" lIns="0" tIns="96520" rIns="0" bIns="0" rtlCol="0">
            <a:spAutoFit/>
          </a:bodyPr>
          <a:lstStyle/>
          <a:p>
            <a:pPr marL="894715">
              <a:lnSpc>
                <a:spcPct val="100000"/>
              </a:lnSpc>
              <a:spcBef>
                <a:spcPts val="760"/>
              </a:spcBef>
            </a:pPr>
            <a:r>
              <a:rPr sz="3600" b="1" dirty="0">
                <a:latin typeface="Times New Roman" panose="02020603050405020304" pitchFamily="18" charset="0"/>
                <a:cs typeface="Times New Roman" panose="02020603050405020304" pitchFamily="18" charset="0"/>
              </a:rPr>
              <a:t>Opportunistic Infections (OIs)</a:t>
            </a:r>
            <a:endParaRPr sz="3600" dirty="0">
              <a:latin typeface="Times New Roman" panose="02020603050405020304" pitchFamily="18" charset="0"/>
              <a:cs typeface="Times New Roman" panose="02020603050405020304" pitchFamily="18" charset="0"/>
            </a:endParaRPr>
          </a:p>
          <a:p>
            <a:pPr marL="355600" marR="5080" indent="-343535">
              <a:lnSpc>
                <a:spcPct val="100000"/>
              </a:lnSpc>
              <a:spcBef>
                <a:spcPts val="665"/>
              </a:spcBef>
              <a:buChar char="•"/>
              <a:tabLst>
                <a:tab pos="356235" algn="l"/>
              </a:tabLst>
            </a:pPr>
            <a:r>
              <a:rPr sz="3600" dirty="0">
                <a:latin typeface="Times New Roman" panose="02020603050405020304" pitchFamily="18" charset="0"/>
                <a:cs typeface="Times New Roman" panose="02020603050405020304" pitchFamily="18" charset="0"/>
              </a:rPr>
              <a:t>Infections that </a:t>
            </a:r>
            <a:r>
              <a:rPr sz="3600" dirty="0">
                <a:solidFill>
                  <a:srgbClr val="FF0000"/>
                </a:solidFill>
                <a:latin typeface="Times New Roman" panose="02020603050405020304" pitchFamily="18" charset="0"/>
                <a:cs typeface="Times New Roman" panose="02020603050405020304" pitchFamily="18" charset="0"/>
              </a:rPr>
              <a:t>take “opportunity” of  a weakened immune system</a:t>
            </a:r>
            <a:endParaRPr sz="3600" dirty="0">
              <a:latin typeface="Times New Roman" panose="02020603050405020304" pitchFamily="18" charset="0"/>
              <a:cs typeface="Times New Roman" panose="02020603050405020304" pitchFamily="18" charset="0"/>
            </a:endParaRPr>
          </a:p>
          <a:p>
            <a:pPr marL="355600" marR="175260" indent="-343535">
              <a:lnSpc>
                <a:spcPct val="100000"/>
              </a:lnSpc>
              <a:spcBef>
                <a:spcPts val="955"/>
              </a:spcBef>
              <a:buChar char="•"/>
              <a:tabLst>
                <a:tab pos="356235" algn="l"/>
              </a:tabLst>
            </a:pPr>
            <a:r>
              <a:rPr sz="3600" dirty="0">
                <a:latin typeface="Times New Roman" panose="02020603050405020304" pitchFamily="18" charset="0"/>
                <a:cs typeface="Times New Roman" panose="02020603050405020304" pitchFamily="18" charset="0"/>
              </a:rPr>
              <a:t>Include malignancies (cancers) such  as Kaposi’s Sarcoma</a:t>
            </a:r>
          </a:p>
          <a:p>
            <a:pPr marL="355600" marR="208915" indent="-343535">
              <a:lnSpc>
                <a:spcPct val="100000"/>
              </a:lnSpc>
              <a:spcBef>
                <a:spcPts val="965"/>
              </a:spcBef>
              <a:buChar char="•"/>
              <a:tabLst>
                <a:tab pos="356235" algn="l"/>
              </a:tabLst>
            </a:pPr>
            <a:r>
              <a:rPr sz="3600" dirty="0">
                <a:latin typeface="Times New Roman" panose="02020603050405020304" pitchFamily="18" charset="0"/>
                <a:cs typeface="Times New Roman" panose="02020603050405020304" pitchFamily="18" charset="0"/>
              </a:rPr>
              <a:t>Some less serious (e.g. oral thrush),  some life-threatening (e.g. PCP,  toxoplasmosis)</a:t>
            </a:r>
          </a:p>
        </p:txBody>
      </p:sp>
      <p:sp>
        <p:nvSpPr>
          <p:cNvPr id="4" name="object 4"/>
          <p:cNvSpPr txBox="1">
            <a:spLocks noGrp="1"/>
          </p:cNvSpPr>
          <p:nvPr>
            <p:ph type="ftr" sz="quarter" idx="5"/>
          </p:nvPr>
        </p:nvSpPr>
        <p:spPr>
          <a:xfrm>
            <a:off x="535940" y="6462839"/>
            <a:ext cx="866775" cy="177800"/>
          </a:xfrm>
          <a:prstGeom prst="rect">
            <a:avLst/>
          </a:prstGeom>
        </p:spPr>
        <p:txBody>
          <a:bodyPr vert="horz" wrap="square" lIns="0" tIns="0" rIns="0" bIns="0" rtlCol="0">
            <a:spAutoFit/>
          </a:bodyPr>
          <a:lstStyle>
            <a:defPPr>
              <a:defRPr lang="en-US"/>
            </a:defPPr>
            <a:lvl1pPr marL="0" algn="l" defTabSz="914400" rtl="0" eaLnBrk="1" latinLnBrk="0" hangingPunct="1">
              <a:defRPr sz="1200" b="0" i="0" kern="1200">
                <a:solidFill>
                  <a:srgbClr val="898989"/>
                </a:solidFill>
                <a:latin typeface="DejaVu Sans"/>
                <a:ea typeface="+mn-ea"/>
                <a:cs typeface="DejaVu San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lnSpc>
                <a:spcPts val="1240"/>
              </a:lnSpc>
            </a:pPr>
            <a:r>
              <a:rPr lang="en-US" spc="-120"/>
              <a:t>May </a:t>
            </a:r>
            <a:r>
              <a:rPr lang="en-US" spc="-130"/>
              <a:t>11,</a:t>
            </a:r>
            <a:r>
              <a:rPr lang="en-US" spc="-195"/>
              <a:t> </a:t>
            </a:r>
            <a:r>
              <a:rPr lang="en-US" spc="-155"/>
              <a:t>2020</a:t>
            </a:r>
            <a:endParaRPr spc="-155" dirty="0"/>
          </a:p>
        </p:txBody>
      </p:sp>
      <p:sp>
        <p:nvSpPr>
          <p:cNvPr id="5" name="object 5"/>
          <p:cNvSpPr txBox="1"/>
          <p:nvPr/>
        </p:nvSpPr>
        <p:spPr>
          <a:xfrm>
            <a:off x="8322564" y="6462839"/>
            <a:ext cx="309245" cy="177800"/>
          </a:xfrm>
          <a:prstGeom prst="rect">
            <a:avLst/>
          </a:prstGeom>
        </p:spPr>
        <p:txBody>
          <a:bodyPr vert="horz" wrap="square" lIns="0" tIns="0" rIns="0" bIns="0" rtlCol="0">
            <a:spAutoFit/>
          </a:bodyPr>
          <a:lstStyle/>
          <a:p>
            <a:pPr marL="38100">
              <a:lnSpc>
                <a:spcPts val="1240"/>
              </a:lnSpc>
            </a:pPr>
            <a:fld id="{81D60167-4931-47E6-BA6A-407CBD079E47}" type="slidenum">
              <a:rPr sz="1200" spc="-160" dirty="0">
                <a:solidFill>
                  <a:srgbClr val="898989"/>
                </a:solidFill>
                <a:latin typeface="DejaVu Sans"/>
                <a:cs typeface="DejaVu Sans"/>
              </a:rPr>
              <a:t>100</a:t>
            </a:fld>
            <a:endParaRPr sz="1200">
              <a:latin typeface="DejaVu Sans"/>
              <a:cs typeface="DejaVu Sans"/>
            </a:endParaRP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69492" y="372705"/>
            <a:ext cx="7112929" cy="627736"/>
          </a:xfrm>
          <a:prstGeom prst="rect">
            <a:avLst/>
          </a:prstGeom>
        </p:spPr>
        <p:txBody>
          <a:bodyPr vert="horz" wrap="square" lIns="0" tIns="12065" rIns="0" bIns="0" rtlCol="0">
            <a:spAutoFit/>
          </a:bodyPr>
          <a:lstStyle/>
          <a:p>
            <a:pPr marL="12700">
              <a:lnSpc>
                <a:spcPct val="100000"/>
              </a:lnSpc>
              <a:spcBef>
                <a:spcPts val="95"/>
              </a:spcBef>
            </a:pPr>
            <a:r>
              <a:rPr sz="4000" b="1" dirty="0">
                <a:latin typeface="Times New Roman" panose="02020603050405020304" pitchFamily="18" charset="0"/>
                <a:cs typeface="Times New Roman" panose="02020603050405020304" pitchFamily="18" charset="0"/>
              </a:rPr>
              <a:t>Opportunistic Infections (OIs)</a:t>
            </a:r>
            <a:endParaRPr sz="4000" dirty="0">
              <a:latin typeface="Times New Roman" panose="02020603050405020304" pitchFamily="18" charset="0"/>
              <a:cs typeface="Times New Roman" panose="02020603050405020304" pitchFamily="18" charset="0"/>
            </a:endParaRPr>
          </a:p>
        </p:txBody>
      </p:sp>
      <p:grpSp>
        <p:nvGrpSpPr>
          <p:cNvPr id="3" name="object 3"/>
          <p:cNvGrpSpPr/>
          <p:nvPr/>
        </p:nvGrpSpPr>
        <p:grpSpPr>
          <a:xfrm>
            <a:off x="3486911" y="1441703"/>
            <a:ext cx="571500" cy="696595"/>
            <a:chOff x="3486911" y="1441703"/>
            <a:chExt cx="571500" cy="696595"/>
          </a:xfrm>
        </p:grpSpPr>
        <p:sp>
          <p:nvSpPr>
            <p:cNvPr id="4" name="object 4"/>
            <p:cNvSpPr/>
            <p:nvPr/>
          </p:nvSpPr>
          <p:spPr>
            <a:xfrm>
              <a:off x="3505199" y="1446275"/>
              <a:ext cx="533400" cy="685800"/>
            </a:xfrm>
            <a:custGeom>
              <a:avLst/>
              <a:gdLst/>
              <a:ahLst/>
              <a:cxnLst/>
              <a:rect l="l" t="t" r="r" b="b"/>
              <a:pathLst>
                <a:path w="533400" h="685800">
                  <a:moveTo>
                    <a:pt x="266700" y="0"/>
                  </a:moveTo>
                  <a:lnTo>
                    <a:pt x="0" y="147827"/>
                  </a:lnTo>
                  <a:lnTo>
                    <a:pt x="134112" y="147827"/>
                  </a:lnTo>
                  <a:lnTo>
                    <a:pt x="134112" y="685800"/>
                  </a:lnTo>
                  <a:lnTo>
                    <a:pt x="400812" y="685800"/>
                  </a:lnTo>
                  <a:lnTo>
                    <a:pt x="400812" y="147827"/>
                  </a:lnTo>
                  <a:lnTo>
                    <a:pt x="533400" y="147827"/>
                  </a:lnTo>
                  <a:lnTo>
                    <a:pt x="266700" y="0"/>
                  </a:lnTo>
                  <a:close/>
                </a:path>
              </a:pathLst>
            </a:custGeom>
            <a:solidFill>
              <a:srgbClr val="4F81BD"/>
            </a:solidFill>
          </p:spPr>
          <p:txBody>
            <a:bodyPr wrap="square" lIns="0" tIns="0" rIns="0" bIns="0" rtlCol="0"/>
            <a:lstStyle/>
            <a:p>
              <a:endParaRPr/>
            </a:p>
          </p:txBody>
        </p:sp>
        <p:sp>
          <p:nvSpPr>
            <p:cNvPr id="5" name="object 5"/>
            <p:cNvSpPr/>
            <p:nvPr/>
          </p:nvSpPr>
          <p:spPr>
            <a:xfrm>
              <a:off x="3486911" y="1441703"/>
              <a:ext cx="571500" cy="696595"/>
            </a:xfrm>
            <a:custGeom>
              <a:avLst/>
              <a:gdLst/>
              <a:ahLst/>
              <a:cxnLst/>
              <a:rect l="l" t="t" r="r" b="b"/>
              <a:pathLst>
                <a:path w="571500" h="696594">
                  <a:moveTo>
                    <a:pt x="147827" y="152400"/>
                  </a:moveTo>
                  <a:lnTo>
                    <a:pt x="147827" y="696467"/>
                  </a:lnTo>
                  <a:lnTo>
                    <a:pt x="423672" y="696467"/>
                  </a:lnTo>
                  <a:lnTo>
                    <a:pt x="423672" y="690372"/>
                  </a:lnTo>
                  <a:lnTo>
                    <a:pt x="156972" y="690372"/>
                  </a:lnTo>
                  <a:lnTo>
                    <a:pt x="152400" y="685800"/>
                  </a:lnTo>
                  <a:lnTo>
                    <a:pt x="156972" y="685800"/>
                  </a:lnTo>
                  <a:lnTo>
                    <a:pt x="156972" y="156972"/>
                  </a:lnTo>
                  <a:lnTo>
                    <a:pt x="152400" y="156972"/>
                  </a:lnTo>
                  <a:lnTo>
                    <a:pt x="147827" y="152400"/>
                  </a:lnTo>
                  <a:close/>
                </a:path>
                <a:path w="571500" h="696594">
                  <a:moveTo>
                    <a:pt x="156972" y="685800"/>
                  </a:moveTo>
                  <a:lnTo>
                    <a:pt x="152400" y="685800"/>
                  </a:lnTo>
                  <a:lnTo>
                    <a:pt x="156972" y="690372"/>
                  </a:lnTo>
                  <a:lnTo>
                    <a:pt x="156972" y="685800"/>
                  </a:lnTo>
                  <a:close/>
                </a:path>
                <a:path w="571500" h="696594">
                  <a:moveTo>
                    <a:pt x="414527" y="685800"/>
                  </a:moveTo>
                  <a:lnTo>
                    <a:pt x="156972" y="685800"/>
                  </a:lnTo>
                  <a:lnTo>
                    <a:pt x="156972" y="690372"/>
                  </a:lnTo>
                  <a:lnTo>
                    <a:pt x="414527" y="690372"/>
                  </a:lnTo>
                  <a:lnTo>
                    <a:pt x="414527" y="685800"/>
                  </a:lnTo>
                  <a:close/>
                </a:path>
                <a:path w="571500" h="696594">
                  <a:moveTo>
                    <a:pt x="533495" y="146303"/>
                  </a:moveTo>
                  <a:lnTo>
                    <a:pt x="414527" y="146303"/>
                  </a:lnTo>
                  <a:lnTo>
                    <a:pt x="414527" y="690372"/>
                  </a:lnTo>
                  <a:lnTo>
                    <a:pt x="419100" y="685800"/>
                  </a:lnTo>
                  <a:lnTo>
                    <a:pt x="423672" y="685800"/>
                  </a:lnTo>
                  <a:lnTo>
                    <a:pt x="423672" y="156972"/>
                  </a:lnTo>
                  <a:lnTo>
                    <a:pt x="419100" y="156972"/>
                  </a:lnTo>
                  <a:lnTo>
                    <a:pt x="423672" y="152400"/>
                  </a:lnTo>
                  <a:lnTo>
                    <a:pt x="544607" y="152400"/>
                  </a:lnTo>
                  <a:lnTo>
                    <a:pt x="533495" y="146303"/>
                  </a:lnTo>
                  <a:close/>
                </a:path>
                <a:path w="571500" h="696594">
                  <a:moveTo>
                    <a:pt x="423672" y="685800"/>
                  </a:moveTo>
                  <a:lnTo>
                    <a:pt x="419100" y="685800"/>
                  </a:lnTo>
                  <a:lnTo>
                    <a:pt x="414527" y="690372"/>
                  </a:lnTo>
                  <a:lnTo>
                    <a:pt x="423672" y="690372"/>
                  </a:lnTo>
                  <a:lnTo>
                    <a:pt x="423672" y="685800"/>
                  </a:lnTo>
                  <a:close/>
                </a:path>
                <a:path w="571500" h="696594">
                  <a:moveTo>
                    <a:pt x="18455" y="146806"/>
                  </a:moveTo>
                  <a:lnTo>
                    <a:pt x="0" y="156972"/>
                  </a:lnTo>
                  <a:lnTo>
                    <a:pt x="147827" y="156972"/>
                  </a:lnTo>
                  <a:lnTo>
                    <a:pt x="147827" y="155448"/>
                  </a:lnTo>
                  <a:lnTo>
                    <a:pt x="21336" y="155448"/>
                  </a:lnTo>
                  <a:lnTo>
                    <a:pt x="18455" y="146806"/>
                  </a:lnTo>
                  <a:close/>
                </a:path>
                <a:path w="571500" h="696594">
                  <a:moveTo>
                    <a:pt x="156972" y="152400"/>
                  </a:moveTo>
                  <a:lnTo>
                    <a:pt x="147827" y="152400"/>
                  </a:lnTo>
                  <a:lnTo>
                    <a:pt x="152400" y="156972"/>
                  </a:lnTo>
                  <a:lnTo>
                    <a:pt x="156972" y="156972"/>
                  </a:lnTo>
                  <a:lnTo>
                    <a:pt x="156972" y="152400"/>
                  </a:lnTo>
                  <a:close/>
                </a:path>
                <a:path w="571500" h="696594">
                  <a:moveTo>
                    <a:pt x="423672" y="152400"/>
                  </a:moveTo>
                  <a:lnTo>
                    <a:pt x="419100" y="156972"/>
                  </a:lnTo>
                  <a:lnTo>
                    <a:pt x="423672" y="156972"/>
                  </a:lnTo>
                  <a:lnTo>
                    <a:pt x="423672" y="152400"/>
                  </a:lnTo>
                  <a:close/>
                </a:path>
                <a:path w="571500" h="696594">
                  <a:moveTo>
                    <a:pt x="544607" y="152400"/>
                  </a:moveTo>
                  <a:lnTo>
                    <a:pt x="423672" y="152400"/>
                  </a:lnTo>
                  <a:lnTo>
                    <a:pt x="423672" y="156972"/>
                  </a:lnTo>
                  <a:lnTo>
                    <a:pt x="571500" y="156972"/>
                  </a:lnTo>
                  <a:lnTo>
                    <a:pt x="568718" y="155448"/>
                  </a:lnTo>
                  <a:lnTo>
                    <a:pt x="550163" y="155448"/>
                  </a:lnTo>
                  <a:lnTo>
                    <a:pt x="544607" y="152400"/>
                  </a:lnTo>
                  <a:close/>
                </a:path>
                <a:path w="571500" h="696594">
                  <a:moveTo>
                    <a:pt x="284988" y="0"/>
                  </a:moveTo>
                  <a:lnTo>
                    <a:pt x="18455" y="146806"/>
                  </a:lnTo>
                  <a:lnTo>
                    <a:pt x="21336" y="155448"/>
                  </a:lnTo>
                  <a:lnTo>
                    <a:pt x="285750" y="10398"/>
                  </a:lnTo>
                  <a:lnTo>
                    <a:pt x="283463" y="9144"/>
                  </a:lnTo>
                  <a:lnTo>
                    <a:pt x="301678" y="9144"/>
                  </a:lnTo>
                  <a:lnTo>
                    <a:pt x="284988" y="0"/>
                  </a:lnTo>
                  <a:close/>
                </a:path>
                <a:path w="571500" h="696594">
                  <a:moveTo>
                    <a:pt x="156972" y="146303"/>
                  </a:moveTo>
                  <a:lnTo>
                    <a:pt x="38004" y="146303"/>
                  </a:lnTo>
                  <a:lnTo>
                    <a:pt x="21336" y="155448"/>
                  </a:lnTo>
                  <a:lnTo>
                    <a:pt x="147827" y="155448"/>
                  </a:lnTo>
                  <a:lnTo>
                    <a:pt x="147827" y="152400"/>
                  </a:lnTo>
                  <a:lnTo>
                    <a:pt x="156972" y="152400"/>
                  </a:lnTo>
                  <a:lnTo>
                    <a:pt x="156972" y="146303"/>
                  </a:lnTo>
                  <a:close/>
                </a:path>
                <a:path w="571500" h="696594">
                  <a:moveTo>
                    <a:pt x="301678" y="9144"/>
                  </a:moveTo>
                  <a:lnTo>
                    <a:pt x="288036" y="9144"/>
                  </a:lnTo>
                  <a:lnTo>
                    <a:pt x="285750" y="10398"/>
                  </a:lnTo>
                  <a:lnTo>
                    <a:pt x="550163" y="155448"/>
                  </a:lnTo>
                  <a:lnTo>
                    <a:pt x="551688" y="146303"/>
                  </a:lnTo>
                  <a:lnTo>
                    <a:pt x="552028" y="146303"/>
                  </a:lnTo>
                  <a:lnTo>
                    <a:pt x="301678" y="9144"/>
                  </a:lnTo>
                  <a:close/>
                </a:path>
                <a:path w="571500" h="696594">
                  <a:moveTo>
                    <a:pt x="552028" y="146303"/>
                  </a:moveTo>
                  <a:lnTo>
                    <a:pt x="551688" y="146303"/>
                  </a:lnTo>
                  <a:lnTo>
                    <a:pt x="550163" y="155448"/>
                  </a:lnTo>
                  <a:lnTo>
                    <a:pt x="568718" y="155448"/>
                  </a:lnTo>
                  <a:lnTo>
                    <a:pt x="552028" y="146303"/>
                  </a:lnTo>
                  <a:close/>
                </a:path>
                <a:path w="571500" h="696594">
                  <a:moveTo>
                    <a:pt x="19368" y="146303"/>
                  </a:moveTo>
                  <a:lnTo>
                    <a:pt x="18287" y="146303"/>
                  </a:lnTo>
                  <a:lnTo>
                    <a:pt x="18455" y="146806"/>
                  </a:lnTo>
                  <a:lnTo>
                    <a:pt x="19368" y="146303"/>
                  </a:lnTo>
                  <a:close/>
                </a:path>
                <a:path w="571500" h="696594">
                  <a:moveTo>
                    <a:pt x="288036" y="9144"/>
                  </a:moveTo>
                  <a:lnTo>
                    <a:pt x="283463" y="9144"/>
                  </a:lnTo>
                  <a:lnTo>
                    <a:pt x="285750" y="10398"/>
                  </a:lnTo>
                  <a:lnTo>
                    <a:pt x="288036" y="9144"/>
                  </a:lnTo>
                  <a:close/>
                </a:path>
              </a:pathLst>
            </a:custGeom>
            <a:solidFill>
              <a:srgbClr val="000000"/>
            </a:solidFill>
          </p:spPr>
          <p:txBody>
            <a:bodyPr wrap="square" lIns="0" tIns="0" rIns="0" bIns="0" rtlCol="0"/>
            <a:lstStyle/>
            <a:p>
              <a:endParaRPr/>
            </a:p>
          </p:txBody>
        </p:sp>
      </p:grpSp>
      <p:grpSp>
        <p:nvGrpSpPr>
          <p:cNvPr id="6" name="object 6"/>
          <p:cNvGrpSpPr/>
          <p:nvPr/>
        </p:nvGrpSpPr>
        <p:grpSpPr>
          <a:xfrm>
            <a:off x="5394959" y="1517903"/>
            <a:ext cx="518159" cy="620395"/>
            <a:chOff x="5394959" y="1517903"/>
            <a:chExt cx="518159" cy="620395"/>
          </a:xfrm>
        </p:grpSpPr>
        <p:sp>
          <p:nvSpPr>
            <p:cNvPr id="7" name="object 7"/>
            <p:cNvSpPr/>
            <p:nvPr/>
          </p:nvSpPr>
          <p:spPr>
            <a:xfrm>
              <a:off x="5410199" y="1522475"/>
              <a:ext cx="486409" cy="609600"/>
            </a:xfrm>
            <a:custGeom>
              <a:avLst/>
              <a:gdLst/>
              <a:ahLst/>
              <a:cxnLst/>
              <a:rect l="l" t="t" r="r" b="b"/>
              <a:pathLst>
                <a:path w="486410" h="609600">
                  <a:moveTo>
                    <a:pt x="365760" y="0"/>
                  </a:moveTo>
                  <a:lnTo>
                    <a:pt x="121920" y="0"/>
                  </a:lnTo>
                  <a:lnTo>
                    <a:pt x="121920" y="457200"/>
                  </a:lnTo>
                  <a:lnTo>
                    <a:pt x="0" y="457200"/>
                  </a:lnTo>
                  <a:lnTo>
                    <a:pt x="243839" y="609600"/>
                  </a:lnTo>
                  <a:lnTo>
                    <a:pt x="486155" y="457200"/>
                  </a:lnTo>
                  <a:lnTo>
                    <a:pt x="365760" y="457200"/>
                  </a:lnTo>
                  <a:lnTo>
                    <a:pt x="365760" y="0"/>
                  </a:lnTo>
                  <a:close/>
                </a:path>
              </a:pathLst>
            </a:custGeom>
            <a:solidFill>
              <a:srgbClr val="4F81BD"/>
            </a:solidFill>
          </p:spPr>
          <p:txBody>
            <a:bodyPr wrap="square" lIns="0" tIns="0" rIns="0" bIns="0" rtlCol="0"/>
            <a:lstStyle/>
            <a:p>
              <a:endParaRPr/>
            </a:p>
          </p:txBody>
        </p:sp>
        <p:sp>
          <p:nvSpPr>
            <p:cNvPr id="8" name="object 8"/>
            <p:cNvSpPr/>
            <p:nvPr/>
          </p:nvSpPr>
          <p:spPr>
            <a:xfrm>
              <a:off x="5394959" y="1517903"/>
              <a:ext cx="518159" cy="620395"/>
            </a:xfrm>
            <a:custGeom>
              <a:avLst/>
              <a:gdLst/>
              <a:ahLst/>
              <a:cxnLst/>
              <a:rect l="l" t="t" r="r" b="b"/>
              <a:pathLst>
                <a:path w="518160" h="620394">
                  <a:moveTo>
                    <a:pt x="18287" y="458724"/>
                  </a:moveTo>
                  <a:lnTo>
                    <a:pt x="15536" y="466978"/>
                  </a:lnTo>
                  <a:lnTo>
                    <a:pt x="259079" y="620267"/>
                  </a:lnTo>
                  <a:lnTo>
                    <a:pt x="273607" y="611124"/>
                  </a:lnTo>
                  <a:lnTo>
                    <a:pt x="256031" y="611124"/>
                  </a:lnTo>
                  <a:lnTo>
                    <a:pt x="259079" y="609219"/>
                  </a:lnTo>
                  <a:lnTo>
                    <a:pt x="18287" y="458724"/>
                  </a:lnTo>
                  <a:close/>
                </a:path>
                <a:path w="518160" h="620394">
                  <a:moveTo>
                    <a:pt x="259079" y="609219"/>
                  </a:moveTo>
                  <a:lnTo>
                    <a:pt x="256031" y="611124"/>
                  </a:lnTo>
                  <a:lnTo>
                    <a:pt x="262127" y="611124"/>
                  </a:lnTo>
                  <a:lnTo>
                    <a:pt x="259079" y="609219"/>
                  </a:lnTo>
                  <a:close/>
                </a:path>
                <a:path w="518160" h="620394">
                  <a:moveTo>
                    <a:pt x="499872" y="458724"/>
                  </a:moveTo>
                  <a:lnTo>
                    <a:pt x="259079" y="609219"/>
                  </a:lnTo>
                  <a:lnTo>
                    <a:pt x="262127" y="611124"/>
                  </a:lnTo>
                  <a:lnTo>
                    <a:pt x="273607" y="611124"/>
                  </a:lnTo>
                  <a:lnTo>
                    <a:pt x="501378" y="467762"/>
                  </a:lnTo>
                  <a:lnTo>
                    <a:pt x="499872" y="458724"/>
                  </a:lnTo>
                  <a:close/>
                </a:path>
                <a:path w="518160" h="620394">
                  <a:moveTo>
                    <a:pt x="15536" y="466978"/>
                  </a:moveTo>
                  <a:lnTo>
                    <a:pt x="15239" y="467867"/>
                  </a:lnTo>
                  <a:lnTo>
                    <a:pt x="16949" y="467867"/>
                  </a:lnTo>
                  <a:lnTo>
                    <a:pt x="15536" y="466978"/>
                  </a:lnTo>
                  <a:close/>
                </a:path>
                <a:path w="518160" h="620394">
                  <a:moveTo>
                    <a:pt x="132587" y="458724"/>
                  </a:moveTo>
                  <a:lnTo>
                    <a:pt x="18287" y="458724"/>
                  </a:lnTo>
                  <a:lnTo>
                    <a:pt x="32918" y="467867"/>
                  </a:lnTo>
                  <a:lnTo>
                    <a:pt x="141731" y="467867"/>
                  </a:lnTo>
                  <a:lnTo>
                    <a:pt x="141731" y="461772"/>
                  </a:lnTo>
                  <a:lnTo>
                    <a:pt x="132587" y="461772"/>
                  </a:lnTo>
                  <a:lnTo>
                    <a:pt x="132587" y="458724"/>
                  </a:lnTo>
                  <a:close/>
                </a:path>
                <a:path w="518160" h="620394">
                  <a:moveTo>
                    <a:pt x="374903" y="4572"/>
                  </a:moveTo>
                  <a:lnTo>
                    <a:pt x="374903" y="467867"/>
                  </a:lnTo>
                  <a:lnTo>
                    <a:pt x="485241" y="467867"/>
                  </a:lnTo>
                  <a:lnTo>
                    <a:pt x="494995" y="461772"/>
                  </a:lnTo>
                  <a:lnTo>
                    <a:pt x="385572" y="461772"/>
                  </a:lnTo>
                  <a:lnTo>
                    <a:pt x="381000" y="457200"/>
                  </a:lnTo>
                  <a:lnTo>
                    <a:pt x="385572" y="457200"/>
                  </a:lnTo>
                  <a:lnTo>
                    <a:pt x="385572" y="10667"/>
                  </a:lnTo>
                  <a:lnTo>
                    <a:pt x="381000" y="10667"/>
                  </a:lnTo>
                  <a:lnTo>
                    <a:pt x="374903" y="4572"/>
                  </a:lnTo>
                  <a:close/>
                </a:path>
                <a:path w="518160" h="620394">
                  <a:moveTo>
                    <a:pt x="501378" y="467762"/>
                  </a:moveTo>
                  <a:lnTo>
                    <a:pt x="501210" y="467867"/>
                  </a:lnTo>
                  <a:lnTo>
                    <a:pt x="501395" y="467867"/>
                  </a:lnTo>
                  <a:close/>
                </a:path>
                <a:path w="518160" h="620394">
                  <a:moveTo>
                    <a:pt x="515738" y="458724"/>
                  </a:moveTo>
                  <a:lnTo>
                    <a:pt x="499872" y="458724"/>
                  </a:lnTo>
                  <a:lnTo>
                    <a:pt x="501378" y="467762"/>
                  </a:lnTo>
                  <a:lnTo>
                    <a:pt x="515738" y="458724"/>
                  </a:lnTo>
                  <a:close/>
                </a:path>
                <a:path w="518160" h="620394">
                  <a:moveTo>
                    <a:pt x="132587" y="457200"/>
                  </a:moveTo>
                  <a:lnTo>
                    <a:pt x="0" y="457200"/>
                  </a:lnTo>
                  <a:lnTo>
                    <a:pt x="15536" y="466978"/>
                  </a:lnTo>
                  <a:lnTo>
                    <a:pt x="18287" y="458724"/>
                  </a:lnTo>
                  <a:lnTo>
                    <a:pt x="132587" y="458724"/>
                  </a:lnTo>
                  <a:lnTo>
                    <a:pt x="132587" y="457200"/>
                  </a:lnTo>
                  <a:close/>
                </a:path>
                <a:path w="518160" h="620394">
                  <a:moveTo>
                    <a:pt x="385572" y="0"/>
                  </a:moveTo>
                  <a:lnTo>
                    <a:pt x="132587" y="0"/>
                  </a:lnTo>
                  <a:lnTo>
                    <a:pt x="132587" y="461772"/>
                  </a:lnTo>
                  <a:lnTo>
                    <a:pt x="137160" y="457200"/>
                  </a:lnTo>
                  <a:lnTo>
                    <a:pt x="141731" y="457200"/>
                  </a:lnTo>
                  <a:lnTo>
                    <a:pt x="141731" y="10667"/>
                  </a:lnTo>
                  <a:lnTo>
                    <a:pt x="137160" y="10667"/>
                  </a:lnTo>
                  <a:lnTo>
                    <a:pt x="141731" y="4572"/>
                  </a:lnTo>
                  <a:lnTo>
                    <a:pt x="385572" y="4572"/>
                  </a:lnTo>
                  <a:lnTo>
                    <a:pt x="385572" y="0"/>
                  </a:lnTo>
                  <a:close/>
                </a:path>
                <a:path w="518160" h="620394">
                  <a:moveTo>
                    <a:pt x="141731" y="457200"/>
                  </a:moveTo>
                  <a:lnTo>
                    <a:pt x="137160" y="457200"/>
                  </a:lnTo>
                  <a:lnTo>
                    <a:pt x="132587" y="461772"/>
                  </a:lnTo>
                  <a:lnTo>
                    <a:pt x="141731" y="461772"/>
                  </a:lnTo>
                  <a:lnTo>
                    <a:pt x="141731" y="457200"/>
                  </a:lnTo>
                  <a:close/>
                </a:path>
                <a:path w="518160" h="620394">
                  <a:moveTo>
                    <a:pt x="385572" y="457200"/>
                  </a:moveTo>
                  <a:lnTo>
                    <a:pt x="381000" y="457200"/>
                  </a:lnTo>
                  <a:lnTo>
                    <a:pt x="385572" y="461772"/>
                  </a:lnTo>
                  <a:lnTo>
                    <a:pt x="385572" y="457200"/>
                  </a:lnTo>
                  <a:close/>
                </a:path>
                <a:path w="518160" h="620394">
                  <a:moveTo>
                    <a:pt x="518160" y="457200"/>
                  </a:moveTo>
                  <a:lnTo>
                    <a:pt x="385572" y="457200"/>
                  </a:lnTo>
                  <a:lnTo>
                    <a:pt x="385572" y="461772"/>
                  </a:lnTo>
                  <a:lnTo>
                    <a:pt x="494995" y="461772"/>
                  </a:lnTo>
                  <a:lnTo>
                    <a:pt x="499872" y="458724"/>
                  </a:lnTo>
                  <a:lnTo>
                    <a:pt x="515738" y="458724"/>
                  </a:lnTo>
                  <a:lnTo>
                    <a:pt x="518160" y="457200"/>
                  </a:lnTo>
                  <a:close/>
                </a:path>
                <a:path w="518160" h="620394">
                  <a:moveTo>
                    <a:pt x="141731" y="4572"/>
                  </a:moveTo>
                  <a:lnTo>
                    <a:pt x="137160" y="10667"/>
                  </a:lnTo>
                  <a:lnTo>
                    <a:pt x="141731" y="10667"/>
                  </a:lnTo>
                  <a:lnTo>
                    <a:pt x="141731" y="4572"/>
                  </a:lnTo>
                  <a:close/>
                </a:path>
                <a:path w="518160" h="620394">
                  <a:moveTo>
                    <a:pt x="374903" y="4572"/>
                  </a:moveTo>
                  <a:lnTo>
                    <a:pt x="141731" y="4572"/>
                  </a:lnTo>
                  <a:lnTo>
                    <a:pt x="141731" y="10667"/>
                  </a:lnTo>
                  <a:lnTo>
                    <a:pt x="374903" y="10667"/>
                  </a:lnTo>
                  <a:lnTo>
                    <a:pt x="374903" y="4572"/>
                  </a:lnTo>
                  <a:close/>
                </a:path>
                <a:path w="518160" h="620394">
                  <a:moveTo>
                    <a:pt x="385572" y="4572"/>
                  </a:moveTo>
                  <a:lnTo>
                    <a:pt x="374903" y="4572"/>
                  </a:lnTo>
                  <a:lnTo>
                    <a:pt x="381000" y="10667"/>
                  </a:lnTo>
                  <a:lnTo>
                    <a:pt x="385572" y="10667"/>
                  </a:lnTo>
                  <a:lnTo>
                    <a:pt x="385572" y="4572"/>
                  </a:lnTo>
                  <a:close/>
                </a:path>
              </a:pathLst>
            </a:custGeom>
            <a:solidFill>
              <a:srgbClr val="000000"/>
            </a:solidFill>
          </p:spPr>
          <p:txBody>
            <a:bodyPr wrap="square" lIns="0" tIns="0" rIns="0" bIns="0" rtlCol="0"/>
            <a:lstStyle/>
            <a:p>
              <a:endParaRPr/>
            </a:p>
          </p:txBody>
        </p:sp>
      </p:grpSp>
      <p:sp>
        <p:nvSpPr>
          <p:cNvPr id="9" name="object 9"/>
          <p:cNvSpPr txBox="1"/>
          <p:nvPr/>
        </p:nvSpPr>
        <p:spPr>
          <a:xfrm>
            <a:off x="1069492" y="1417027"/>
            <a:ext cx="7646670" cy="4347344"/>
          </a:xfrm>
          <a:prstGeom prst="rect">
            <a:avLst/>
          </a:prstGeom>
        </p:spPr>
        <p:txBody>
          <a:bodyPr vert="horz" wrap="square" lIns="0" tIns="121920" rIns="0" bIns="0" rtlCol="0">
            <a:spAutoFit/>
          </a:bodyPr>
          <a:lstStyle/>
          <a:p>
            <a:pPr marL="355600" indent="-342900">
              <a:lnSpc>
                <a:spcPct val="100000"/>
              </a:lnSpc>
              <a:spcBef>
                <a:spcPts val="960"/>
              </a:spcBef>
              <a:buChar char="•"/>
              <a:tabLst>
                <a:tab pos="355600" algn="l"/>
                <a:tab pos="3002280" algn="l"/>
              </a:tabLst>
            </a:pPr>
            <a:r>
              <a:rPr sz="3600" dirty="0">
                <a:latin typeface="Times New Roman" panose="02020603050405020304" pitchFamily="18" charset="0"/>
                <a:cs typeface="Times New Roman" panose="02020603050405020304" pitchFamily="18" charset="0"/>
              </a:rPr>
              <a:t>Risk of OIs	as CD4</a:t>
            </a:r>
          </a:p>
          <a:p>
            <a:pPr marL="355600" marR="5080" indent="-342900">
              <a:lnSpc>
                <a:spcPct val="100000"/>
              </a:lnSpc>
              <a:spcBef>
                <a:spcPts val="865"/>
              </a:spcBef>
              <a:buChar char="•"/>
              <a:tabLst>
                <a:tab pos="355600" algn="l"/>
              </a:tabLst>
            </a:pPr>
            <a:r>
              <a:rPr sz="3600" dirty="0">
                <a:latin typeface="Times New Roman" panose="02020603050405020304" pitchFamily="18" charset="0"/>
                <a:cs typeface="Times New Roman" panose="02020603050405020304" pitchFamily="18" charset="0"/>
              </a:rPr>
              <a:t>Some, are “</a:t>
            </a:r>
            <a:r>
              <a:rPr sz="3600" dirty="0">
                <a:solidFill>
                  <a:srgbClr val="FF0000"/>
                </a:solidFill>
                <a:latin typeface="Times New Roman" panose="02020603050405020304" pitchFamily="18" charset="0"/>
                <a:cs typeface="Times New Roman" panose="02020603050405020304" pitchFamily="18" charset="0"/>
              </a:rPr>
              <a:t>AIDS-defining illnesses</a:t>
            </a:r>
            <a:r>
              <a:rPr sz="3600" dirty="0">
                <a:latin typeface="Times New Roman" panose="02020603050405020304" pitchFamily="18" charset="0"/>
                <a:cs typeface="Times New Roman" panose="02020603050405020304" pitchFamily="18" charset="0"/>
              </a:rPr>
              <a:t>” and  some are not.</a:t>
            </a:r>
          </a:p>
          <a:p>
            <a:pPr marL="355600" marR="81915" indent="-342900">
              <a:lnSpc>
                <a:spcPct val="100000"/>
              </a:lnSpc>
              <a:spcBef>
                <a:spcPts val="865"/>
              </a:spcBef>
              <a:buChar char="•"/>
              <a:tabLst>
                <a:tab pos="355600" algn="l"/>
              </a:tabLst>
            </a:pPr>
            <a:r>
              <a:rPr sz="3600" dirty="0">
                <a:latin typeface="Times New Roman" panose="02020603050405020304" pitchFamily="18" charset="0"/>
                <a:cs typeface="Times New Roman" panose="02020603050405020304" pitchFamily="18" charset="0"/>
              </a:rPr>
              <a:t>Most are quite treatable if detected  early on or prevented through anti-HIV  drug therapy.</a:t>
            </a:r>
          </a:p>
          <a:p>
            <a:pPr marL="355600" indent="-342900">
              <a:lnSpc>
                <a:spcPct val="100000"/>
              </a:lnSpc>
              <a:spcBef>
                <a:spcPts val="865"/>
              </a:spcBef>
              <a:buChar char="•"/>
              <a:tabLst>
                <a:tab pos="355600" algn="l"/>
              </a:tabLst>
            </a:pPr>
            <a:r>
              <a:rPr sz="3600" dirty="0">
                <a:latin typeface="Times New Roman" panose="02020603050405020304" pitchFamily="18" charset="0"/>
                <a:cs typeface="Times New Roman" panose="02020603050405020304" pitchFamily="18" charset="0"/>
              </a:rPr>
              <a:t>Once OIs occur, more likely to recur.</a:t>
            </a:r>
          </a:p>
        </p:txBody>
      </p:sp>
      <p:sp>
        <p:nvSpPr>
          <p:cNvPr id="10" name="object 10"/>
          <p:cNvSpPr txBox="1">
            <a:spLocks noGrp="1"/>
          </p:cNvSpPr>
          <p:nvPr>
            <p:ph type="ftr" sz="quarter" idx="5"/>
          </p:nvPr>
        </p:nvSpPr>
        <p:spPr>
          <a:xfrm>
            <a:off x="535940" y="6462839"/>
            <a:ext cx="866775" cy="177800"/>
          </a:xfrm>
          <a:prstGeom prst="rect">
            <a:avLst/>
          </a:prstGeom>
        </p:spPr>
        <p:txBody>
          <a:bodyPr vert="horz" wrap="square" lIns="0" tIns="0" rIns="0" bIns="0" rtlCol="0">
            <a:spAutoFit/>
          </a:bodyPr>
          <a:lstStyle>
            <a:defPPr>
              <a:defRPr lang="en-US"/>
            </a:defPPr>
            <a:lvl1pPr marL="0" algn="l" defTabSz="914400" rtl="0" eaLnBrk="1" latinLnBrk="0" hangingPunct="1">
              <a:defRPr sz="1200" b="0" i="0" kern="1200">
                <a:solidFill>
                  <a:srgbClr val="898989"/>
                </a:solidFill>
                <a:latin typeface="DejaVu Sans"/>
                <a:ea typeface="+mn-ea"/>
                <a:cs typeface="DejaVu San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lnSpc>
                <a:spcPts val="1240"/>
              </a:lnSpc>
            </a:pPr>
            <a:r>
              <a:rPr lang="en-US" spc="-120"/>
              <a:t>May </a:t>
            </a:r>
            <a:r>
              <a:rPr lang="en-US" spc="-130"/>
              <a:t>11,</a:t>
            </a:r>
            <a:r>
              <a:rPr lang="en-US" spc="-195"/>
              <a:t> </a:t>
            </a:r>
            <a:r>
              <a:rPr lang="en-US" spc="-155"/>
              <a:t>2020</a:t>
            </a:r>
            <a:endParaRPr spc="-155" dirty="0"/>
          </a:p>
        </p:txBody>
      </p:sp>
      <p:sp>
        <p:nvSpPr>
          <p:cNvPr id="11" name="object 11"/>
          <p:cNvSpPr txBox="1"/>
          <p:nvPr/>
        </p:nvSpPr>
        <p:spPr>
          <a:xfrm>
            <a:off x="8322564" y="6462839"/>
            <a:ext cx="309245" cy="177800"/>
          </a:xfrm>
          <a:prstGeom prst="rect">
            <a:avLst/>
          </a:prstGeom>
        </p:spPr>
        <p:txBody>
          <a:bodyPr vert="horz" wrap="square" lIns="0" tIns="0" rIns="0" bIns="0" rtlCol="0">
            <a:spAutoFit/>
          </a:bodyPr>
          <a:lstStyle/>
          <a:p>
            <a:pPr marL="38100">
              <a:lnSpc>
                <a:spcPts val="1240"/>
              </a:lnSpc>
            </a:pPr>
            <a:fld id="{81D60167-4931-47E6-BA6A-407CBD079E47}" type="slidenum">
              <a:rPr sz="1200" spc="-160" dirty="0">
                <a:solidFill>
                  <a:srgbClr val="898989"/>
                </a:solidFill>
                <a:latin typeface="DejaVu Sans"/>
                <a:cs typeface="DejaVu Sans"/>
              </a:rPr>
              <a:t>101</a:t>
            </a:fld>
            <a:endParaRPr sz="1200">
              <a:latin typeface="DejaVu Sans"/>
              <a:cs typeface="DejaVu Sans"/>
            </a:endParaRP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ftr" sz="quarter" idx="5"/>
          </p:nvPr>
        </p:nvSpPr>
        <p:spPr>
          <a:xfrm>
            <a:off x="535940" y="6462839"/>
            <a:ext cx="866775" cy="177800"/>
          </a:xfrm>
          <a:prstGeom prst="rect">
            <a:avLst/>
          </a:prstGeom>
        </p:spPr>
        <p:txBody>
          <a:bodyPr vert="horz" wrap="square" lIns="0" tIns="0" rIns="0" bIns="0" rtlCol="0">
            <a:spAutoFit/>
          </a:bodyPr>
          <a:lstStyle>
            <a:defPPr>
              <a:defRPr lang="en-US"/>
            </a:defPPr>
            <a:lvl1pPr marL="0" algn="l" defTabSz="914400" rtl="0" eaLnBrk="1" latinLnBrk="0" hangingPunct="1">
              <a:defRPr sz="1200" b="0" i="0" kern="1200">
                <a:solidFill>
                  <a:srgbClr val="898989"/>
                </a:solidFill>
                <a:latin typeface="DejaVu Sans"/>
                <a:ea typeface="+mn-ea"/>
                <a:cs typeface="DejaVu San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lnSpc>
                <a:spcPts val="1240"/>
              </a:lnSpc>
            </a:pPr>
            <a:r>
              <a:rPr lang="en-US" spc="-120"/>
              <a:t>May </a:t>
            </a:r>
            <a:r>
              <a:rPr lang="en-US" spc="-130"/>
              <a:t>11,</a:t>
            </a:r>
            <a:r>
              <a:rPr lang="en-US" spc="-195"/>
              <a:t> </a:t>
            </a:r>
            <a:r>
              <a:rPr lang="en-US" spc="-155"/>
              <a:t>2020</a:t>
            </a:r>
            <a:endParaRPr spc="-155" dirty="0"/>
          </a:p>
        </p:txBody>
      </p:sp>
      <p:sp>
        <p:nvSpPr>
          <p:cNvPr id="5" name="object 5"/>
          <p:cNvSpPr txBox="1"/>
          <p:nvPr/>
        </p:nvSpPr>
        <p:spPr>
          <a:xfrm>
            <a:off x="8322564" y="6462839"/>
            <a:ext cx="309245" cy="177800"/>
          </a:xfrm>
          <a:prstGeom prst="rect">
            <a:avLst/>
          </a:prstGeom>
        </p:spPr>
        <p:txBody>
          <a:bodyPr vert="horz" wrap="square" lIns="0" tIns="0" rIns="0" bIns="0" rtlCol="0">
            <a:spAutoFit/>
          </a:bodyPr>
          <a:lstStyle/>
          <a:p>
            <a:pPr marL="38100">
              <a:lnSpc>
                <a:spcPts val="1240"/>
              </a:lnSpc>
            </a:pPr>
            <a:fld id="{81D60167-4931-47E6-BA6A-407CBD079E47}" type="slidenum">
              <a:rPr sz="1200" spc="-160" dirty="0">
                <a:solidFill>
                  <a:srgbClr val="898989"/>
                </a:solidFill>
                <a:latin typeface="DejaVu Sans"/>
                <a:cs typeface="DejaVu Sans"/>
              </a:rPr>
              <a:t>102</a:t>
            </a:fld>
            <a:endParaRPr sz="1200">
              <a:latin typeface="DejaVu Sans"/>
              <a:cs typeface="DejaVu Sans"/>
            </a:endParaRPr>
          </a:p>
        </p:txBody>
      </p:sp>
      <p:sp>
        <p:nvSpPr>
          <p:cNvPr id="2" name="object 2"/>
          <p:cNvSpPr txBox="1">
            <a:spLocks noGrp="1"/>
          </p:cNvSpPr>
          <p:nvPr>
            <p:ph type="title"/>
          </p:nvPr>
        </p:nvSpPr>
        <p:spPr>
          <a:xfrm>
            <a:off x="1402715" y="338072"/>
            <a:ext cx="5874221" cy="689932"/>
          </a:xfrm>
          <a:prstGeom prst="rect">
            <a:avLst/>
          </a:prstGeom>
        </p:spPr>
        <p:txBody>
          <a:bodyPr vert="horz" wrap="square" lIns="0" tIns="12700" rIns="0" bIns="0" rtlCol="0">
            <a:spAutoFit/>
          </a:bodyPr>
          <a:lstStyle/>
          <a:p>
            <a:pPr marL="12700">
              <a:lnSpc>
                <a:spcPct val="100000"/>
              </a:lnSpc>
              <a:spcBef>
                <a:spcPts val="100"/>
              </a:spcBef>
            </a:pPr>
            <a:r>
              <a:rPr dirty="0"/>
              <a:t>Ols and CD4 counts</a:t>
            </a:r>
          </a:p>
        </p:txBody>
      </p:sp>
      <p:sp>
        <p:nvSpPr>
          <p:cNvPr id="3" name="object 3"/>
          <p:cNvSpPr txBox="1"/>
          <p:nvPr/>
        </p:nvSpPr>
        <p:spPr>
          <a:xfrm>
            <a:off x="1069265" y="970259"/>
            <a:ext cx="7694930" cy="4041876"/>
          </a:xfrm>
          <a:prstGeom prst="rect">
            <a:avLst/>
          </a:prstGeom>
        </p:spPr>
        <p:txBody>
          <a:bodyPr vert="horz" wrap="square" lIns="0" tIns="59690" rIns="0" bIns="0" rtlCol="0">
            <a:spAutoFit/>
          </a:bodyPr>
          <a:lstStyle/>
          <a:p>
            <a:pPr marL="355600" marR="264795" indent="-343535">
              <a:lnSpc>
                <a:spcPts val="3030"/>
              </a:lnSpc>
              <a:spcBef>
                <a:spcPts val="470"/>
              </a:spcBef>
              <a:buChar char="•"/>
              <a:tabLst>
                <a:tab pos="355600" algn="l"/>
                <a:tab pos="356235" algn="l"/>
              </a:tabLst>
            </a:pPr>
            <a:r>
              <a:rPr sz="3200" dirty="0">
                <a:latin typeface="Times New Roman" panose="02020603050405020304" pitchFamily="18" charset="0"/>
                <a:cs typeface="Times New Roman" panose="02020603050405020304" pitchFamily="18" charset="0"/>
              </a:rPr>
              <a:t>Most OIs can be prevented (“prophylaxis”) or  treated (eg, Septra for PCP pneumonia)</a:t>
            </a:r>
          </a:p>
          <a:p>
            <a:pPr>
              <a:lnSpc>
                <a:spcPct val="100000"/>
              </a:lnSpc>
              <a:spcBef>
                <a:spcPts val="35"/>
              </a:spcBef>
              <a:buChar char="•"/>
            </a:pPr>
            <a:endParaRPr sz="3200" dirty="0">
              <a:latin typeface="Times New Roman" panose="02020603050405020304" pitchFamily="18" charset="0"/>
              <a:cs typeface="Times New Roman" panose="02020603050405020304" pitchFamily="18" charset="0"/>
            </a:endParaRPr>
          </a:p>
          <a:p>
            <a:pPr marL="355600" marR="138430" indent="-343535">
              <a:lnSpc>
                <a:spcPct val="90000"/>
              </a:lnSpc>
              <a:buChar char="•"/>
              <a:tabLst>
                <a:tab pos="355600" algn="l"/>
                <a:tab pos="356235" algn="l"/>
              </a:tabLst>
            </a:pPr>
            <a:r>
              <a:rPr sz="3200" dirty="0">
                <a:latin typeface="Times New Roman" panose="02020603050405020304" pitchFamily="18" charset="0"/>
                <a:cs typeface="Times New Roman" panose="02020603050405020304" pitchFamily="18" charset="0"/>
              </a:rPr>
              <a:t>OIs are much less common in </a:t>
            </a:r>
            <a:r>
              <a:rPr sz="3200" dirty="0">
                <a:solidFill>
                  <a:srgbClr val="FF0000"/>
                </a:solidFill>
                <a:latin typeface="Times New Roman" panose="02020603050405020304" pitchFamily="18" charset="0"/>
                <a:cs typeface="Times New Roman" panose="02020603050405020304" pitchFamily="18" charset="0"/>
              </a:rPr>
              <a:t>the era of  highly active antiretroviral therapy  (HAART)</a:t>
            </a:r>
            <a:endParaRPr sz="3200" dirty="0">
              <a:latin typeface="Times New Roman" panose="02020603050405020304" pitchFamily="18" charset="0"/>
              <a:cs typeface="Times New Roman" panose="02020603050405020304" pitchFamily="18" charset="0"/>
            </a:endParaRPr>
          </a:p>
          <a:p>
            <a:pPr>
              <a:lnSpc>
                <a:spcPct val="100000"/>
              </a:lnSpc>
              <a:spcBef>
                <a:spcPts val="35"/>
              </a:spcBef>
              <a:buChar char="•"/>
            </a:pPr>
            <a:endParaRPr sz="3200" dirty="0">
              <a:latin typeface="Times New Roman" panose="02020603050405020304" pitchFamily="18" charset="0"/>
              <a:cs typeface="Times New Roman" panose="02020603050405020304" pitchFamily="18" charset="0"/>
            </a:endParaRPr>
          </a:p>
          <a:p>
            <a:pPr marL="355600" marR="5080" indent="-343535">
              <a:lnSpc>
                <a:spcPts val="3460"/>
              </a:lnSpc>
              <a:buChar char="•"/>
              <a:tabLst>
                <a:tab pos="355600" algn="l"/>
                <a:tab pos="356235" algn="l"/>
              </a:tabLst>
            </a:pPr>
            <a:r>
              <a:rPr sz="3200" u="heavy" dirty="0">
                <a:solidFill>
                  <a:srgbClr val="0000FF"/>
                </a:solidFill>
                <a:uFill>
                  <a:solidFill>
                    <a:srgbClr val="0000FF"/>
                  </a:solidFill>
                </a:uFill>
                <a:latin typeface="Times New Roman" panose="02020603050405020304" pitchFamily="18" charset="0"/>
                <a:cs typeface="Times New Roman" panose="02020603050405020304" pitchFamily="18" charset="0"/>
              </a:rPr>
              <a:t>Overall </a:t>
            </a:r>
            <a:r>
              <a:rPr sz="3200" b="1" u="heavy" dirty="0">
                <a:solidFill>
                  <a:srgbClr val="0000FF"/>
                </a:solidFill>
                <a:uFill>
                  <a:solidFill>
                    <a:srgbClr val="0000FF"/>
                  </a:solidFill>
                </a:uFill>
                <a:latin typeface="Times New Roman" panose="02020603050405020304" pitchFamily="18" charset="0"/>
                <a:cs typeface="Times New Roman" panose="02020603050405020304" pitchFamily="18" charset="0"/>
              </a:rPr>
              <a:t>trend </a:t>
            </a:r>
            <a:r>
              <a:rPr sz="3200" u="heavy" dirty="0">
                <a:solidFill>
                  <a:srgbClr val="0000FF"/>
                </a:solidFill>
                <a:uFill>
                  <a:solidFill>
                    <a:srgbClr val="0000FF"/>
                  </a:solidFill>
                </a:uFill>
                <a:latin typeface="Times New Roman" panose="02020603050405020304" pitchFamily="18" charset="0"/>
                <a:cs typeface="Times New Roman" panose="02020603050405020304" pitchFamily="18" charset="0"/>
              </a:rPr>
              <a:t>is more important than any  single count</a:t>
            </a:r>
            <a:endParaRPr sz="32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ftr" sz="quarter" idx="5"/>
          </p:nvPr>
        </p:nvSpPr>
        <p:spPr>
          <a:xfrm>
            <a:off x="535940" y="6462839"/>
            <a:ext cx="866775" cy="177800"/>
          </a:xfrm>
          <a:prstGeom prst="rect">
            <a:avLst/>
          </a:prstGeom>
        </p:spPr>
        <p:txBody>
          <a:bodyPr vert="horz" wrap="square" lIns="0" tIns="0" rIns="0" bIns="0" rtlCol="0">
            <a:spAutoFit/>
          </a:bodyPr>
          <a:lstStyle>
            <a:defPPr>
              <a:defRPr lang="en-US"/>
            </a:defPPr>
            <a:lvl1pPr marL="0" algn="l" defTabSz="914400" rtl="0" eaLnBrk="1" latinLnBrk="0" hangingPunct="1">
              <a:defRPr sz="1200" b="0" i="0" kern="1200">
                <a:solidFill>
                  <a:srgbClr val="898989"/>
                </a:solidFill>
                <a:latin typeface="DejaVu Sans"/>
                <a:ea typeface="+mn-ea"/>
                <a:cs typeface="DejaVu San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lnSpc>
                <a:spcPts val="1240"/>
              </a:lnSpc>
            </a:pPr>
            <a:r>
              <a:rPr lang="en-US" spc="-120"/>
              <a:t>May </a:t>
            </a:r>
            <a:r>
              <a:rPr lang="en-US" spc="-130"/>
              <a:t>11,</a:t>
            </a:r>
            <a:r>
              <a:rPr lang="en-US" spc="-195"/>
              <a:t> </a:t>
            </a:r>
            <a:r>
              <a:rPr lang="en-US" spc="-155"/>
              <a:t>2020</a:t>
            </a:r>
            <a:endParaRPr spc="-155" dirty="0"/>
          </a:p>
        </p:txBody>
      </p:sp>
      <p:sp>
        <p:nvSpPr>
          <p:cNvPr id="5" name="object 5"/>
          <p:cNvSpPr txBox="1"/>
          <p:nvPr/>
        </p:nvSpPr>
        <p:spPr>
          <a:xfrm>
            <a:off x="8322564" y="6462839"/>
            <a:ext cx="309245" cy="177800"/>
          </a:xfrm>
          <a:prstGeom prst="rect">
            <a:avLst/>
          </a:prstGeom>
        </p:spPr>
        <p:txBody>
          <a:bodyPr vert="horz" wrap="square" lIns="0" tIns="0" rIns="0" bIns="0" rtlCol="0">
            <a:spAutoFit/>
          </a:bodyPr>
          <a:lstStyle/>
          <a:p>
            <a:pPr marL="38100">
              <a:lnSpc>
                <a:spcPts val="1240"/>
              </a:lnSpc>
            </a:pPr>
            <a:fld id="{81D60167-4931-47E6-BA6A-407CBD079E47}" type="slidenum">
              <a:rPr sz="1200" spc="-160" dirty="0">
                <a:solidFill>
                  <a:srgbClr val="898989"/>
                </a:solidFill>
                <a:latin typeface="DejaVu Sans"/>
                <a:cs typeface="DejaVu Sans"/>
              </a:rPr>
              <a:t>103</a:t>
            </a:fld>
            <a:endParaRPr sz="1200">
              <a:latin typeface="DejaVu Sans"/>
              <a:cs typeface="DejaVu Sans"/>
            </a:endParaRPr>
          </a:p>
        </p:txBody>
      </p:sp>
      <p:sp>
        <p:nvSpPr>
          <p:cNvPr id="2" name="object 2"/>
          <p:cNvSpPr txBox="1">
            <a:spLocks noGrp="1"/>
          </p:cNvSpPr>
          <p:nvPr>
            <p:ph type="title"/>
          </p:nvPr>
        </p:nvSpPr>
        <p:spPr>
          <a:xfrm>
            <a:off x="685800" y="396870"/>
            <a:ext cx="7130449" cy="572336"/>
          </a:xfrm>
          <a:prstGeom prst="rect">
            <a:avLst/>
          </a:prstGeom>
        </p:spPr>
        <p:txBody>
          <a:bodyPr vert="horz" wrap="square" lIns="0" tIns="12700" rIns="0" bIns="0" rtlCol="0">
            <a:spAutoFit/>
          </a:bodyPr>
          <a:lstStyle/>
          <a:p>
            <a:pPr marL="12700">
              <a:lnSpc>
                <a:spcPct val="100000"/>
              </a:lnSpc>
              <a:spcBef>
                <a:spcPts val="100"/>
              </a:spcBef>
            </a:pPr>
            <a:r>
              <a:rPr dirty="0">
                <a:latin typeface="Times New Roman" panose="02020603050405020304" pitchFamily="18" charset="0"/>
                <a:cs typeface="Times New Roman" panose="02020603050405020304" pitchFamily="18" charset="0"/>
              </a:rPr>
              <a:t>Opportunistic Infections</a:t>
            </a:r>
          </a:p>
        </p:txBody>
      </p:sp>
      <p:sp>
        <p:nvSpPr>
          <p:cNvPr id="3" name="object 3"/>
          <p:cNvSpPr txBox="1"/>
          <p:nvPr/>
        </p:nvSpPr>
        <p:spPr>
          <a:xfrm>
            <a:off x="535940" y="1005547"/>
            <a:ext cx="8282237" cy="3558410"/>
          </a:xfrm>
          <a:prstGeom prst="rect">
            <a:avLst/>
          </a:prstGeom>
        </p:spPr>
        <p:txBody>
          <a:bodyPr vert="horz" wrap="square" lIns="0" tIns="81280" rIns="0" bIns="0" rtlCol="0">
            <a:spAutoFit/>
          </a:bodyPr>
          <a:lstStyle/>
          <a:p>
            <a:pPr marL="355600" marR="272415" indent="-343535">
              <a:lnSpc>
                <a:spcPts val="4320"/>
              </a:lnSpc>
              <a:spcBef>
                <a:spcPts val="640"/>
              </a:spcBef>
              <a:buChar char="•"/>
              <a:tabLst>
                <a:tab pos="356235" algn="l"/>
              </a:tabLst>
            </a:pPr>
            <a:r>
              <a:rPr sz="3200" dirty="0">
                <a:solidFill>
                  <a:srgbClr val="1F497D"/>
                </a:solidFill>
                <a:latin typeface="Times New Roman" panose="02020603050405020304" pitchFamily="18" charset="0"/>
                <a:cs typeface="Times New Roman" panose="02020603050405020304" pitchFamily="18" charset="0"/>
              </a:rPr>
              <a:t>If the CD4 is at 200 or below, more  susceptible to PCP, CMV,  Toxoplasmosis, lymphoma, etc.</a:t>
            </a:r>
            <a:endParaRPr sz="3200" dirty="0">
              <a:latin typeface="Times New Roman" panose="02020603050405020304" pitchFamily="18" charset="0"/>
              <a:cs typeface="Times New Roman" panose="02020603050405020304" pitchFamily="18" charset="0"/>
            </a:endParaRPr>
          </a:p>
          <a:p>
            <a:pPr>
              <a:lnSpc>
                <a:spcPct val="100000"/>
              </a:lnSpc>
              <a:buChar char="•"/>
            </a:pPr>
            <a:endParaRPr sz="3200" dirty="0">
              <a:latin typeface="Times New Roman" panose="02020603050405020304" pitchFamily="18" charset="0"/>
              <a:cs typeface="Times New Roman" panose="02020603050405020304" pitchFamily="18" charset="0"/>
            </a:endParaRPr>
          </a:p>
          <a:p>
            <a:pPr marL="355600" marR="5080" indent="-343535">
              <a:lnSpc>
                <a:spcPct val="90000"/>
              </a:lnSpc>
              <a:buChar char="•"/>
              <a:tabLst>
                <a:tab pos="356235" algn="l"/>
              </a:tabLst>
            </a:pPr>
            <a:r>
              <a:rPr sz="3200" dirty="0">
                <a:latin typeface="Times New Roman" panose="02020603050405020304" pitchFamily="18" charset="0"/>
                <a:cs typeface="Times New Roman" panose="02020603050405020304" pitchFamily="18" charset="0"/>
              </a:rPr>
              <a:t>The current guidelines for treating  People with HIV/AIDs with  prophylaxis are; if the </a:t>
            </a:r>
            <a:r>
              <a:rPr sz="3200" dirty="0">
                <a:solidFill>
                  <a:srgbClr val="FF0000"/>
                </a:solidFill>
                <a:latin typeface="Times New Roman" panose="02020603050405020304" pitchFamily="18" charset="0"/>
                <a:cs typeface="Times New Roman" panose="02020603050405020304" pitchFamily="18" charset="0"/>
              </a:rPr>
              <a:t>CD4+ count is  below 200cells/mm3</a:t>
            </a:r>
            <a:endParaRPr sz="32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87730" y="77202"/>
            <a:ext cx="7960359" cy="749821"/>
          </a:xfrm>
          <a:prstGeom prst="rect">
            <a:avLst/>
          </a:prstGeom>
        </p:spPr>
        <p:txBody>
          <a:bodyPr vert="horz" wrap="square" lIns="0" tIns="18415" rIns="0" bIns="0" rtlCol="0">
            <a:spAutoFit/>
          </a:bodyPr>
          <a:lstStyle/>
          <a:p>
            <a:pPr marL="483234" marR="5080" indent="-471170">
              <a:lnSpc>
                <a:spcPct val="98500"/>
              </a:lnSpc>
              <a:spcBef>
                <a:spcPts val="145"/>
              </a:spcBef>
            </a:pPr>
            <a:r>
              <a:rPr sz="2400" b="1" dirty="0">
                <a:latin typeface="Times New Roman" panose="02020603050405020304" pitchFamily="18" charset="0"/>
                <a:cs typeface="Times New Roman" panose="02020603050405020304" pitchFamily="18" charset="0"/>
              </a:rPr>
              <a:t>The immune status Vs the CD4 counts the lymphocyte  counts &amp; the presence of symptomatic disease.</a:t>
            </a:r>
            <a:endParaRPr sz="2400" dirty="0">
              <a:latin typeface="Times New Roman" panose="02020603050405020304" pitchFamily="18" charset="0"/>
              <a:cs typeface="Times New Roman" panose="02020603050405020304" pitchFamily="18" charset="0"/>
            </a:endParaRPr>
          </a:p>
        </p:txBody>
      </p:sp>
      <p:sp>
        <p:nvSpPr>
          <p:cNvPr id="6" name="object 6"/>
          <p:cNvSpPr/>
          <p:nvPr/>
        </p:nvSpPr>
        <p:spPr>
          <a:xfrm>
            <a:off x="990600" y="1287779"/>
            <a:ext cx="8153400" cy="13970"/>
          </a:xfrm>
          <a:custGeom>
            <a:avLst/>
            <a:gdLst/>
            <a:ahLst/>
            <a:cxnLst/>
            <a:rect l="l" t="t" r="r" b="b"/>
            <a:pathLst>
              <a:path w="8153400" h="13969">
                <a:moveTo>
                  <a:pt x="8153400" y="0"/>
                </a:moveTo>
                <a:lnTo>
                  <a:pt x="0" y="0"/>
                </a:lnTo>
                <a:lnTo>
                  <a:pt x="0" y="13715"/>
                </a:lnTo>
                <a:lnTo>
                  <a:pt x="8153400" y="13715"/>
                </a:lnTo>
                <a:lnTo>
                  <a:pt x="8153400" y="0"/>
                </a:lnTo>
                <a:close/>
              </a:path>
            </a:pathLst>
          </a:custGeom>
          <a:solidFill>
            <a:srgbClr val="000000"/>
          </a:solidFill>
        </p:spPr>
        <p:txBody>
          <a:bodyPr wrap="square" lIns="0" tIns="0" rIns="0" bIns="0" rtlCol="0"/>
          <a:lstStyle/>
          <a:p>
            <a:endParaRPr/>
          </a:p>
        </p:txBody>
      </p:sp>
      <p:sp>
        <p:nvSpPr>
          <p:cNvPr id="7" name="object 7"/>
          <p:cNvSpPr txBox="1"/>
          <p:nvPr/>
        </p:nvSpPr>
        <p:spPr>
          <a:xfrm>
            <a:off x="1046562" y="1290377"/>
            <a:ext cx="8001527" cy="321242"/>
          </a:xfrm>
          <a:prstGeom prst="rect">
            <a:avLst/>
          </a:prstGeom>
        </p:spPr>
        <p:txBody>
          <a:bodyPr vert="horz" wrap="square" lIns="0" tIns="13335" rIns="0" bIns="0" rtlCol="0">
            <a:spAutoFit/>
          </a:bodyPr>
          <a:lstStyle/>
          <a:p>
            <a:pPr marL="12700">
              <a:lnSpc>
                <a:spcPct val="100000"/>
              </a:lnSpc>
              <a:spcBef>
                <a:spcPts val="105"/>
              </a:spcBef>
              <a:tabLst>
                <a:tab pos="2729230" algn="l"/>
                <a:tab pos="5448300" algn="l"/>
              </a:tabLst>
            </a:pPr>
            <a:r>
              <a:rPr sz="2000" b="1" dirty="0">
                <a:latin typeface="DejaVu Sans"/>
                <a:cs typeface="DejaVu Sans"/>
              </a:rPr>
              <a:t>Clinical Condition	CD4 cell count</a:t>
            </a:r>
            <a:r>
              <a:rPr lang="en-US" sz="2000" b="1" dirty="0">
                <a:latin typeface="DejaVu Sans"/>
                <a:cs typeface="DejaVu Sans"/>
              </a:rPr>
              <a:t>    </a:t>
            </a:r>
            <a:r>
              <a:rPr sz="2000" b="1" dirty="0">
                <a:latin typeface="DejaVu Sans"/>
                <a:cs typeface="DejaVu Sans"/>
              </a:rPr>
              <a:t>Lymphocyte count</a:t>
            </a:r>
            <a:endParaRPr sz="2000" dirty="0">
              <a:latin typeface="DejaVu Sans"/>
              <a:cs typeface="DejaVu Sans"/>
            </a:endParaRPr>
          </a:p>
        </p:txBody>
      </p:sp>
      <p:sp>
        <p:nvSpPr>
          <p:cNvPr id="8" name="object 8"/>
          <p:cNvSpPr txBox="1"/>
          <p:nvPr/>
        </p:nvSpPr>
        <p:spPr>
          <a:xfrm>
            <a:off x="895749" y="1869288"/>
            <a:ext cx="2508250" cy="567463"/>
          </a:xfrm>
          <a:prstGeom prst="rect">
            <a:avLst/>
          </a:prstGeom>
        </p:spPr>
        <p:txBody>
          <a:bodyPr vert="horz" wrap="square" lIns="0" tIns="13335" rIns="0" bIns="0" rtlCol="0">
            <a:spAutoFit/>
          </a:bodyPr>
          <a:lstStyle/>
          <a:p>
            <a:pPr marL="12700">
              <a:lnSpc>
                <a:spcPct val="100000"/>
              </a:lnSpc>
              <a:spcBef>
                <a:spcPts val="105"/>
              </a:spcBef>
            </a:pPr>
            <a:r>
              <a:rPr b="1" dirty="0">
                <a:latin typeface="DejaVu Sans"/>
                <a:cs typeface="DejaVu Sans"/>
              </a:rPr>
              <a:t>Well with no symptoms</a:t>
            </a:r>
            <a:endParaRPr dirty="0">
              <a:latin typeface="DejaVu Sans"/>
              <a:cs typeface="DejaVu Sans"/>
            </a:endParaRPr>
          </a:p>
        </p:txBody>
      </p:sp>
      <p:sp>
        <p:nvSpPr>
          <p:cNvPr id="9" name="object 9"/>
          <p:cNvSpPr txBox="1"/>
          <p:nvPr/>
        </p:nvSpPr>
        <p:spPr>
          <a:xfrm>
            <a:off x="3663993" y="1904423"/>
            <a:ext cx="1791335" cy="321242"/>
          </a:xfrm>
          <a:prstGeom prst="rect">
            <a:avLst/>
          </a:prstGeom>
        </p:spPr>
        <p:txBody>
          <a:bodyPr vert="horz" wrap="square" lIns="0" tIns="13335" rIns="0" bIns="0" rtlCol="0">
            <a:spAutoFit/>
          </a:bodyPr>
          <a:lstStyle/>
          <a:p>
            <a:pPr marL="38100">
              <a:lnSpc>
                <a:spcPct val="100000"/>
              </a:lnSpc>
              <a:spcBef>
                <a:spcPts val="105"/>
              </a:spcBef>
            </a:pPr>
            <a:r>
              <a:rPr sz="2000" b="1" spc="-335" dirty="0">
                <a:latin typeface="DejaVu Sans"/>
                <a:cs typeface="DejaVu Sans"/>
              </a:rPr>
              <a:t>&gt;500cells/mm</a:t>
            </a:r>
            <a:r>
              <a:rPr sz="1950" b="1" spc="-502" baseline="25641" dirty="0">
                <a:latin typeface="DejaVu Sans"/>
                <a:cs typeface="DejaVu Sans"/>
              </a:rPr>
              <a:t>3</a:t>
            </a:r>
            <a:endParaRPr sz="1950" baseline="25641" dirty="0">
              <a:latin typeface="DejaVu Sans"/>
              <a:cs typeface="DejaVu Sans"/>
            </a:endParaRPr>
          </a:p>
        </p:txBody>
      </p:sp>
      <p:sp>
        <p:nvSpPr>
          <p:cNvPr id="10" name="object 10"/>
          <p:cNvSpPr txBox="1"/>
          <p:nvPr/>
        </p:nvSpPr>
        <p:spPr>
          <a:xfrm>
            <a:off x="6375655" y="1926339"/>
            <a:ext cx="2256154" cy="290464"/>
          </a:xfrm>
          <a:prstGeom prst="rect">
            <a:avLst/>
          </a:prstGeom>
        </p:spPr>
        <p:txBody>
          <a:bodyPr vert="horz" wrap="square" lIns="0" tIns="13335" rIns="0" bIns="0" rtlCol="0">
            <a:spAutoFit/>
          </a:bodyPr>
          <a:lstStyle/>
          <a:p>
            <a:pPr marL="38100">
              <a:lnSpc>
                <a:spcPct val="100000"/>
              </a:lnSpc>
              <a:spcBef>
                <a:spcPts val="105"/>
              </a:spcBef>
            </a:pPr>
            <a:r>
              <a:rPr b="1" dirty="0">
                <a:latin typeface="DejaVu Sans"/>
                <a:cs typeface="DejaVu Sans"/>
              </a:rPr>
              <a:t>&gt;2500cells/mm</a:t>
            </a:r>
            <a:r>
              <a:rPr b="1" baseline="25641" dirty="0">
                <a:latin typeface="DejaVu Sans"/>
                <a:cs typeface="DejaVu Sans"/>
              </a:rPr>
              <a:t>3</a:t>
            </a:r>
            <a:endParaRPr baseline="25641" dirty="0">
              <a:latin typeface="DejaVu Sans"/>
              <a:cs typeface="DejaVu Sans"/>
            </a:endParaRPr>
          </a:p>
        </p:txBody>
      </p:sp>
      <p:sp>
        <p:nvSpPr>
          <p:cNvPr id="11" name="object 11"/>
          <p:cNvSpPr txBox="1"/>
          <p:nvPr/>
        </p:nvSpPr>
        <p:spPr>
          <a:xfrm>
            <a:off x="963376" y="2864060"/>
            <a:ext cx="2256155" cy="321242"/>
          </a:xfrm>
          <a:prstGeom prst="rect">
            <a:avLst/>
          </a:prstGeom>
        </p:spPr>
        <p:txBody>
          <a:bodyPr vert="horz" wrap="square" lIns="0" tIns="13335" rIns="0" bIns="0" rtlCol="0">
            <a:spAutoFit/>
          </a:bodyPr>
          <a:lstStyle/>
          <a:p>
            <a:pPr marL="12700">
              <a:lnSpc>
                <a:spcPct val="100000"/>
              </a:lnSpc>
              <a:spcBef>
                <a:spcPts val="105"/>
              </a:spcBef>
            </a:pPr>
            <a:r>
              <a:rPr sz="2000" b="1" spc="-275" dirty="0">
                <a:latin typeface="DejaVu Sans"/>
                <a:cs typeface="DejaVu Sans"/>
              </a:rPr>
              <a:t>Minor</a:t>
            </a:r>
            <a:r>
              <a:rPr sz="2000" b="1" spc="-340" dirty="0">
                <a:latin typeface="DejaVu Sans"/>
                <a:cs typeface="DejaVu Sans"/>
              </a:rPr>
              <a:t> </a:t>
            </a:r>
            <a:r>
              <a:rPr sz="2000" b="1" dirty="0">
                <a:latin typeface="DejaVu Sans"/>
                <a:cs typeface="DejaVu Sans"/>
              </a:rPr>
              <a:t>symptoms</a:t>
            </a:r>
            <a:endParaRPr sz="2000" dirty="0">
              <a:latin typeface="DejaVu Sans"/>
              <a:cs typeface="DejaVu Sans"/>
            </a:endParaRPr>
          </a:p>
        </p:txBody>
      </p:sp>
      <p:sp>
        <p:nvSpPr>
          <p:cNvPr id="12" name="object 12"/>
          <p:cNvSpPr txBox="1"/>
          <p:nvPr/>
        </p:nvSpPr>
        <p:spPr>
          <a:xfrm>
            <a:off x="3663993" y="2630630"/>
            <a:ext cx="1998980" cy="330835"/>
          </a:xfrm>
          <a:prstGeom prst="rect">
            <a:avLst/>
          </a:prstGeom>
        </p:spPr>
        <p:txBody>
          <a:bodyPr vert="horz" wrap="square" lIns="0" tIns="13335" rIns="0" bIns="0" rtlCol="0">
            <a:spAutoFit/>
          </a:bodyPr>
          <a:lstStyle/>
          <a:p>
            <a:pPr marL="38100">
              <a:lnSpc>
                <a:spcPct val="100000"/>
              </a:lnSpc>
              <a:spcBef>
                <a:spcPts val="105"/>
              </a:spcBef>
            </a:pPr>
            <a:r>
              <a:rPr sz="2000" b="1" spc="-315" dirty="0">
                <a:latin typeface="DejaVu Sans"/>
                <a:cs typeface="DejaVu Sans"/>
              </a:rPr>
              <a:t>350-500cells/mm</a:t>
            </a:r>
            <a:r>
              <a:rPr sz="1950" b="1" spc="-472" baseline="25641" dirty="0">
                <a:latin typeface="DejaVu Sans"/>
                <a:cs typeface="DejaVu Sans"/>
              </a:rPr>
              <a:t>3</a:t>
            </a:r>
            <a:endParaRPr sz="1950" baseline="25641" dirty="0">
              <a:latin typeface="DejaVu Sans"/>
              <a:cs typeface="DejaVu Sans"/>
            </a:endParaRPr>
          </a:p>
        </p:txBody>
      </p:sp>
      <p:sp>
        <p:nvSpPr>
          <p:cNvPr id="13" name="object 13"/>
          <p:cNvSpPr txBox="1"/>
          <p:nvPr/>
        </p:nvSpPr>
        <p:spPr>
          <a:xfrm>
            <a:off x="6373315" y="2648452"/>
            <a:ext cx="2256155" cy="330835"/>
          </a:xfrm>
          <a:prstGeom prst="rect">
            <a:avLst/>
          </a:prstGeom>
        </p:spPr>
        <p:txBody>
          <a:bodyPr vert="horz" wrap="square" lIns="0" tIns="13335" rIns="0" bIns="0" rtlCol="0">
            <a:spAutoFit/>
          </a:bodyPr>
          <a:lstStyle/>
          <a:p>
            <a:pPr marL="38100">
              <a:lnSpc>
                <a:spcPct val="100000"/>
              </a:lnSpc>
              <a:spcBef>
                <a:spcPts val="105"/>
              </a:spcBef>
            </a:pPr>
            <a:r>
              <a:rPr sz="2000" b="1" spc="-320" dirty="0">
                <a:latin typeface="DejaVu Sans"/>
                <a:cs typeface="DejaVu Sans"/>
              </a:rPr>
              <a:t>1000-2500cells/mm</a:t>
            </a:r>
            <a:r>
              <a:rPr sz="1950" b="1" spc="-480" baseline="25641" dirty="0">
                <a:latin typeface="DejaVu Sans"/>
                <a:cs typeface="DejaVu Sans"/>
              </a:rPr>
              <a:t>3</a:t>
            </a:r>
            <a:endParaRPr sz="1950" baseline="25641" dirty="0">
              <a:latin typeface="DejaVu Sans"/>
              <a:cs typeface="DejaVu Sans"/>
            </a:endParaRPr>
          </a:p>
        </p:txBody>
      </p:sp>
      <p:sp>
        <p:nvSpPr>
          <p:cNvPr id="18" name="object 18"/>
          <p:cNvSpPr txBox="1"/>
          <p:nvPr/>
        </p:nvSpPr>
        <p:spPr>
          <a:xfrm>
            <a:off x="954877" y="3588064"/>
            <a:ext cx="2381250" cy="1392625"/>
          </a:xfrm>
          <a:prstGeom prst="rect">
            <a:avLst/>
          </a:prstGeom>
        </p:spPr>
        <p:txBody>
          <a:bodyPr vert="horz" wrap="square" lIns="0" tIns="12065" rIns="0" bIns="0" rtlCol="0">
            <a:spAutoFit/>
          </a:bodyPr>
          <a:lstStyle/>
          <a:p>
            <a:pPr marL="12700" marR="5080">
              <a:lnSpc>
                <a:spcPct val="114999"/>
              </a:lnSpc>
              <a:spcBef>
                <a:spcPts val="95"/>
              </a:spcBef>
            </a:pPr>
            <a:r>
              <a:rPr sz="2000" b="1" dirty="0">
                <a:latin typeface="DejaVu Sans"/>
                <a:cs typeface="DejaVu Sans"/>
              </a:rPr>
              <a:t>Major symptoms and  opportunistic diseases</a:t>
            </a:r>
            <a:endParaRPr sz="2000" dirty="0">
              <a:latin typeface="DejaVu Sans"/>
              <a:cs typeface="DejaVu Sans"/>
            </a:endParaRPr>
          </a:p>
        </p:txBody>
      </p:sp>
      <p:sp>
        <p:nvSpPr>
          <p:cNvPr id="24" name="object 24"/>
          <p:cNvSpPr txBox="1">
            <a:spLocks noGrp="1"/>
          </p:cNvSpPr>
          <p:nvPr>
            <p:ph type="ftr" sz="quarter" idx="5"/>
          </p:nvPr>
        </p:nvSpPr>
        <p:spPr>
          <a:xfrm>
            <a:off x="535940" y="6462839"/>
            <a:ext cx="866775" cy="177800"/>
          </a:xfrm>
          <a:prstGeom prst="rect">
            <a:avLst/>
          </a:prstGeom>
        </p:spPr>
        <p:txBody>
          <a:bodyPr vert="horz" wrap="square" lIns="0" tIns="0" rIns="0" bIns="0" rtlCol="0">
            <a:spAutoFit/>
          </a:bodyPr>
          <a:lstStyle>
            <a:defPPr>
              <a:defRPr lang="en-US"/>
            </a:defPPr>
            <a:lvl1pPr marL="0" algn="l" defTabSz="914400" rtl="0" eaLnBrk="1" latinLnBrk="0" hangingPunct="1">
              <a:defRPr sz="1200" b="0" i="0" kern="1200">
                <a:solidFill>
                  <a:srgbClr val="898989"/>
                </a:solidFill>
                <a:latin typeface="DejaVu Sans"/>
                <a:ea typeface="+mn-ea"/>
                <a:cs typeface="DejaVu San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lnSpc>
                <a:spcPts val="1240"/>
              </a:lnSpc>
            </a:pPr>
            <a:r>
              <a:rPr lang="en-US" spc="-120"/>
              <a:t>May </a:t>
            </a:r>
            <a:r>
              <a:rPr lang="en-US" spc="-130"/>
              <a:t>11,</a:t>
            </a:r>
            <a:r>
              <a:rPr lang="en-US" spc="-195"/>
              <a:t> </a:t>
            </a:r>
            <a:r>
              <a:rPr lang="en-US" spc="-155"/>
              <a:t>2020</a:t>
            </a:r>
            <a:endParaRPr spc="-155" dirty="0"/>
          </a:p>
        </p:txBody>
      </p:sp>
      <p:sp>
        <p:nvSpPr>
          <p:cNvPr id="25" name="object 25"/>
          <p:cNvSpPr txBox="1"/>
          <p:nvPr/>
        </p:nvSpPr>
        <p:spPr>
          <a:xfrm>
            <a:off x="8322564" y="6462839"/>
            <a:ext cx="309245" cy="177800"/>
          </a:xfrm>
          <a:prstGeom prst="rect">
            <a:avLst/>
          </a:prstGeom>
        </p:spPr>
        <p:txBody>
          <a:bodyPr vert="horz" wrap="square" lIns="0" tIns="0" rIns="0" bIns="0" rtlCol="0">
            <a:spAutoFit/>
          </a:bodyPr>
          <a:lstStyle/>
          <a:p>
            <a:pPr marL="38100">
              <a:lnSpc>
                <a:spcPts val="1240"/>
              </a:lnSpc>
            </a:pPr>
            <a:fld id="{81D60167-4931-47E6-BA6A-407CBD079E47}" type="slidenum">
              <a:rPr sz="1200" spc="-160" dirty="0">
                <a:solidFill>
                  <a:srgbClr val="898989"/>
                </a:solidFill>
                <a:latin typeface="DejaVu Sans"/>
                <a:cs typeface="DejaVu Sans"/>
              </a:rPr>
              <a:t>104</a:t>
            </a:fld>
            <a:endParaRPr sz="1200">
              <a:latin typeface="DejaVu Sans"/>
              <a:cs typeface="DejaVu Sans"/>
            </a:endParaRPr>
          </a:p>
        </p:txBody>
      </p:sp>
      <p:sp>
        <p:nvSpPr>
          <p:cNvPr id="19" name="object 19"/>
          <p:cNvSpPr txBox="1"/>
          <p:nvPr/>
        </p:nvSpPr>
        <p:spPr>
          <a:xfrm>
            <a:off x="3663993" y="3763253"/>
            <a:ext cx="2053589" cy="330835"/>
          </a:xfrm>
          <a:prstGeom prst="rect">
            <a:avLst/>
          </a:prstGeom>
        </p:spPr>
        <p:txBody>
          <a:bodyPr vert="horz" wrap="square" lIns="0" tIns="12700" rIns="0" bIns="0" rtlCol="0">
            <a:spAutoFit/>
          </a:bodyPr>
          <a:lstStyle/>
          <a:p>
            <a:pPr marL="38100">
              <a:lnSpc>
                <a:spcPct val="100000"/>
              </a:lnSpc>
              <a:spcBef>
                <a:spcPts val="100"/>
              </a:spcBef>
            </a:pPr>
            <a:r>
              <a:rPr sz="2000" b="1" spc="-355" dirty="0">
                <a:latin typeface="DejaVu Sans"/>
                <a:cs typeface="DejaVu Sans"/>
              </a:rPr>
              <a:t>200-350</a:t>
            </a:r>
            <a:r>
              <a:rPr sz="2000" b="1" spc="-330" dirty="0">
                <a:latin typeface="DejaVu Sans"/>
                <a:cs typeface="DejaVu Sans"/>
              </a:rPr>
              <a:t> </a:t>
            </a:r>
            <a:r>
              <a:rPr sz="2000" b="1" spc="-280" dirty="0">
                <a:latin typeface="DejaVu Sans"/>
                <a:cs typeface="DejaVu Sans"/>
              </a:rPr>
              <a:t>cells/mm</a:t>
            </a:r>
            <a:r>
              <a:rPr sz="1950" b="1" spc="-419" baseline="25641" dirty="0">
                <a:latin typeface="DejaVu Sans"/>
                <a:cs typeface="DejaVu Sans"/>
              </a:rPr>
              <a:t>3</a:t>
            </a:r>
            <a:endParaRPr sz="1950" baseline="25641" dirty="0">
              <a:latin typeface="DejaVu Sans"/>
              <a:cs typeface="DejaVu Sans"/>
            </a:endParaRPr>
          </a:p>
        </p:txBody>
      </p:sp>
      <p:sp>
        <p:nvSpPr>
          <p:cNvPr id="20" name="object 20"/>
          <p:cNvSpPr txBox="1"/>
          <p:nvPr/>
        </p:nvSpPr>
        <p:spPr>
          <a:xfrm>
            <a:off x="6373315" y="3767039"/>
            <a:ext cx="2126615" cy="330835"/>
          </a:xfrm>
          <a:prstGeom prst="rect">
            <a:avLst/>
          </a:prstGeom>
        </p:spPr>
        <p:txBody>
          <a:bodyPr vert="horz" wrap="square" lIns="0" tIns="12700" rIns="0" bIns="0" rtlCol="0">
            <a:spAutoFit/>
          </a:bodyPr>
          <a:lstStyle/>
          <a:p>
            <a:pPr marL="38100">
              <a:lnSpc>
                <a:spcPct val="100000"/>
              </a:lnSpc>
              <a:spcBef>
                <a:spcPts val="100"/>
              </a:spcBef>
            </a:pPr>
            <a:r>
              <a:rPr sz="2000" b="1" spc="-320" dirty="0">
                <a:latin typeface="DejaVu Sans"/>
                <a:cs typeface="DejaVu Sans"/>
              </a:rPr>
              <a:t>500-1000cells/mm</a:t>
            </a:r>
            <a:r>
              <a:rPr sz="1950" b="1" spc="-480" baseline="25641" dirty="0">
                <a:latin typeface="DejaVu Sans"/>
                <a:cs typeface="DejaVu Sans"/>
              </a:rPr>
              <a:t>3</a:t>
            </a:r>
            <a:endParaRPr sz="1950" baseline="25641" dirty="0">
              <a:latin typeface="DejaVu Sans"/>
              <a:cs typeface="DejaVu Sans"/>
            </a:endParaRPr>
          </a:p>
        </p:txBody>
      </p:sp>
      <p:sp>
        <p:nvSpPr>
          <p:cNvPr id="21" name="object 21"/>
          <p:cNvSpPr txBox="1"/>
          <p:nvPr/>
        </p:nvSpPr>
        <p:spPr>
          <a:xfrm>
            <a:off x="1046561" y="5278518"/>
            <a:ext cx="866775" cy="320601"/>
          </a:xfrm>
          <a:prstGeom prst="rect">
            <a:avLst/>
          </a:prstGeom>
        </p:spPr>
        <p:txBody>
          <a:bodyPr vert="horz" wrap="square" lIns="0" tIns="12700" rIns="0" bIns="0" rtlCol="0">
            <a:spAutoFit/>
          </a:bodyPr>
          <a:lstStyle/>
          <a:p>
            <a:pPr marL="12700">
              <a:lnSpc>
                <a:spcPct val="100000"/>
              </a:lnSpc>
              <a:spcBef>
                <a:spcPts val="100"/>
              </a:spcBef>
            </a:pPr>
            <a:r>
              <a:rPr sz="2000" b="1" spc="-360" dirty="0">
                <a:latin typeface="DejaVu Sans"/>
                <a:cs typeface="DejaVu Sans"/>
              </a:rPr>
              <a:t>AIDS</a:t>
            </a:r>
            <a:endParaRPr sz="2000">
              <a:latin typeface="DejaVu Sans"/>
              <a:cs typeface="DejaVu Sans"/>
            </a:endParaRPr>
          </a:p>
        </p:txBody>
      </p:sp>
      <p:sp>
        <p:nvSpPr>
          <p:cNvPr id="22" name="object 22"/>
          <p:cNvSpPr txBox="1"/>
          <p:nvPr/>
        </p:nvSpPr>
        <p:spPr>
          <a:xfrm>
            <a:off x="3625617" y="4980689"/>
            <a:ext cx="1717039" cy="330835"/>
          </a:xfrm>
          <a:prstGeom prst="rect">
            <a:avLst/>
          </a:prstGeom>
        </p:spPr>
        <p:txBody>
          <a:bodyPr vert="horz" wrap="square" lIns="0" tIns="12700" rIns="0" bIns="0" rtlCol="0">
            <a:spAutoFit/>
          </a:bodyPr>
          <a:lstStyle/>
          <a:p>
            <a:pPr marL="38100">
              <a:lnSpc>
                <a:spcPct val="100000"/>
              </a:lnSpc>
              <a:spcBef>
                <a:spcPts val="100"/>
              </a:spcBef>
            </a:pPr>
            <a:r>
              <a:rPr sz="2000" b="1" spc="-459" dirty="0">
                <a:latin typeface="DejaVu Sans"/>
                <a:cs typeface="DejaVu Sans"/>
              </a:rPr>
              <a:t>&lt;200</a:t>
            </a:r>
            <a:r>
              <a:rPr sz="2000" b="1" spc="-300" dirty="0">
                <a:latin typeface="DejaVu Sans"/>
                <a:cs typeface="DejaVu Sans"/>
              </a:rPr>
              <a:t> </a:t>
            </a:r>
            <a:r>
              <a:rPr sz="2000" b="1" spc="-280" dirty="0">
                <a:latin typeface="DejaVu Sans"/>
                <a:cs typeface="DejaVu Sans"/>
              </a:rPr>
              <a:t>cells/mm</a:t>
            </a:r>
            <a:r>
              <a:rPr sz="1950" b="1" spc="-419" baseline="25641" dirty="0">
                <a:latin typeface="DejaVu Sans"/>
                <a:cs typeface="DejaVu Sans"/>
              </a:rPr>
              <a:t>3</a:t>
            </a:r>
            <a:endParaRPr sz="1950" baseline="25641" dirty="0">
              <a:latin typeface="DejaVu Sans"/>
              <a:cs typeface="DejaVu Sans"/>
            </a:endParaRPr>
          </a:p>
        </p:txBody>
      </p:sp>
      <p:sp>
        <p:nvSpPr>
          <p:cNvPr id="23" name="object 23"/>
          <p:cNvSpPr txBox="1"/>
          <p:nvPr/>
        </p:nvSpPr>
        <p:spPr>
          <a:xfrm>
            <a:off x="6457198" y="5278517"/>
            <a:ext cx="1865366" cy="330835"/>
          </a:xfrm>
          <a:prstGeom prst="rect">
            <a:avLst/>
          </a:prstGeom>
        </p:spPr>
        <p:txBody>
          <a:bodyPr vert="horz" wrap="square" lIns="0" tIns="12700" rIns="0" bIns="0" rtlCol="0">
            <a:spAutoFit/>
          </a:bodyPr>
          <a:lstStyle/>
          <a:p>
            <a:pPr marL="38100">
              <a:lnSpc>
                <a:spcPct val="100000"/>
              </a:lnSpc>
              <a:spcBef>
                <a:spcPts val="100"/>
              </a:spcBef>
            </a:pPr>
            <a:r>
              <a:rPr sz="2000" b="1" spc="-335" dirty="0">
                <a:latin typeface="DejaVu Sans"/>
                <a:cs typeface="DejaVu Sans"/>
              </a:rPr>
              <a:t>&lt;500cells/mm</a:t>
            </a:r>
            <a:r>
              <a:rPr sz="1950" b="1" spc="-502" baseline="25641" dirty="0">
                <a:latin typeface="DejaVu Sans"/>
                <a:cs typeface="DejaVu Sans"/>
              </a:rPr>
              <a:t>3</a:t>
            </a:r>
            <a:endParaRPr sz="1950" baseline="25641" dirty="0">
              <a:latin typeface="DejaVu Sans"/>
              <a:cs typeface="DejaVu Sans"/>
            </a:endParaRP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676400" y="396870"/>
            <a:ext cx="5213739" cy="572336"/>
          </a:xfrm>
          <a:prstGeom prst="rect">
            <a:avLst/>
          </a:prstGeom>
        </p:spPr>
        <p:txBody>
          <a:bodyPr vert="horz" wrap="square" lIns="0" tIns="12700" rIns="0" bIns="0" rtlCol="0">
            <a:spAutoFit/>
          </a:bodyPr>
          <a:lstStyle/>
          <a:p>
            <a:pPr marL="12700">
              <a:lnSpc>
                <a:spcPct val="100000"/>
              </a:lnSpc>
              <a:spcBef>
                <a:spcPts val="100"/>
              </a:spcBef>
            </a:pPr>
            <a:r>
              <a:rPr dirty="0">
                <a:latin typeface="Times New Roman" panose="02020603050405020304" pitchFamily="18" charset="0"/>
                <a:cs typeface="Times New Roman" panose="02020603050405020304" pitchFamily="18" charset="0"/>
              </a:rPr>
              <a:t>Women and OIs</a:t>
            </a:r>
          </a:p>
        </p:txBody>
      </p:sp>
      <p:sp>
        <p:nvSpPr>
          <p:cNvPr id="3" name="object 3"/>
          <p:cNvSpPr/>
          <p:nvPr/>
        </p:nvSpPr>
        <p:spPr>
          <a:xfrm>
            <a:off x="0" y="3427475"/>
            <a:ext cx="9144000" cy="3426460"/>
          </a:xfrm>
          <a:custGeom>
            <a:avLst/>
            <a:gdLst/>
            <a:ahLst/>
            <a:cxnLst/>
            <a:rect l="l" t="t" r="r" b="b"/>
            <a:pathLst>
              <a:path w="9144000" h="3426459">
                <a:moveTo>
                  <a:pt x="9144000" y="0"/>
                </a:moveTo>
                <a:lnTo>
                  <a:pt x="0" y="0"/>
                </a:lnTo>
                <a:lnTo>
                  <a:pt x="0" y="3425952"/>
                </a:lnTo>
                <a:lnTo>
                  <a:pt x="9144000" y="3425952"/>
                </a:lnTo>
                <a:lnTo>
                  <a:pt x="9144000" y="0"/>
                </a:lnTo>
                <a:close/>
              </a:path>
            </a:pathLst>
          </a:custGeom>
          <a:solidFill>
            <a:srgbClr val="FFFFFF"/>
          </a:solidFill>
        </p:spPr>
        <p:txBody>
          <a:bodyPr wrap="square" lIns="0" tIns="0" rIns="0" bIns="0" rtlCol="0"/>
          <a:lstStyle/>
          <a:p>
            <a:endParaRPr/>
          </a:p>
        </p:txBody>
      </p:sp>
      <p:sp>
        <p:nvSpPr>
          <p:cNvPr id="4" name="object 4"/>
          <p:cNvSpPr txBox="1"/>
          <p:nvPr/>
        </p:nvSpPr>
        <p:spPr>
          <a:xfrm>
            <a:off x="1069272" y="1477515"/>
            <a:ext cx="7276465" cy="3731791"/>
          </a:xfrm>
          <a:prstGeom prst="rect">
            <a:avLst/>
          </a:prstGeom>
        </p:spPr>
        <p:txBody>
          <a:bodyPr vert="horz" wrap="square" lIns="0" tIns="134620" rIns="0" bIns="0" rtlCol="0">
            <a:spAutoFit/>
          </a:bodyPr>
          <a:lstStyle/>
          <a:p>
            <a:pPr marL="355600" indent="-343535">
              <a:lnSpc>
                <a:spcPct val="100000"/>
              </a:lnSpc>
              <a:spcBef>
                <a:spcPts val="1060"/>
              </a:spcBef>
              <a:buChar char="•"/>
              <a:tabLst>
                <a:tab pos="356235" algn="l"/>
              </a:tabLst>
            </a:pPr>
            <a:r>
              <a:rPr sz="3200" dirty="0">
                <a:latin typeface="Times New Roman" panose="02020603050405020304" pitchFamily="18" charset="0"/>
                <a:cs typeface="Times New Roman" panose="02020603050405020304" pitchFamily="18" charset="0"/>
              </a:rPr>
              <a:t>Cervical dysplasia</a:t>
            </a:r>
          </a:p>
          <a:p>
            <a:pPr marL="355600" indent="-343535">
              <a:lnSpc>
                <a:spcPct val="100000"/>
              </a:lnSpc>
              <a:spcBef>
                <a:spcPts val="955"/>
              </a:spcBef>
              <a:buChar char="•"/>
              <a:tabLst>
                <a:tab pos="356235" algn="l"/>
              </a:tabLst>
            </a:pPr>
            <a:r>
              <a:rPr sz="3200" dirty="0">
                <a:latin typeface="Times New Roman" panose="02020603050405020304" pitchFamily="18" charset="0"/>
                <a:cs typeface="Times New Roman" panose="02020603050405020304" pitchFamily="18" charset="0"/>
              </a:rPr>
              <a:t>Cervical cancer</a:t>
            </a:r>
          </a:p>
          <a:p>
            <a:pPr marL="355600" indent="-343535">
              <a:lnSpc>
                <a:spcPct val="100000"/>
              </a:lnSpc>
              <a:spcBef>
                <a:spcPts val="965"/>
              </a:spcBef>
              <a:buChar char="•"/>
              <a:tabLst>
                <a:tab pos="356235" algn="l"/>
              </a:tabLst>
            </a:pPr>
            <a:r>
              <a:rPr sz="3200" dirty="0">
                <a:latin typeface="Times New Roman" panose="02020603050405020304" pitchFamily="18" charset="0"/>
                <a:cs typeface="Times New Roman" panose="02020603050405020304" pitchFamily="18" charset="0"/>
              </a:rPr>
              <a:t>Menstrual problems</a:t>
            </a:r>
          </a:p>
          <a:p>
            <a:pPr marL="355600" indent="-343535">
              <a:lnSpc>
                <a:spcPct val="100000"/>
              </a:lnSpc>
              <a:spcBef>
                <a:spcPts val="955"/>
              </a:spcBef>
              <a:buChar char="•"/>
              <a:tabLst>
                <a:tab pos="356235" algn="l"/>
              </a:tabLst>
            </a:pPr>
            <a:r>
              <a:rPr sz="3200" dirty="0">
                <a:latin typeface="Times New Roman" panose="02020603050405020304" pitchFamily="18" charset="0"/>
                <a:cs typeface="Times New Roman" panose="02020603050405020304" pitchFamily="18" charset="0"/>
              </a:rPr>
              <a:t>PID (Pelvic Inflammatory Disease)</a:t>
            </a:r>
          </a:p>
          <a:p>
            <a:pPr marL="355600" indent="-343535">
              <a:lnSpc>
                <a:spcPct val="100000"/>
              </a:lnSpc>
              <a:spcBef>
                <a:spcPts val="965"/>
              </a:spcBef>
              <a:buChar char="•"/>
              <a:tabLst>
                <a:tab pos="356235" algn="l"/>
              </a:tabLst>
            </a:pPr>
            <a:r>
              <a:rPr sz="3200" dirty="0">
                <a:latin typeface="Times New Roman" panose="02020603050405020304" pitchFamily="18" charset="0"/>
                <a:cs typeface="Times New Roman" panose="02020603050405020304" pitchFamily="18" charset="0"/>
              </a:rPr>
              <a:t>Thrush (oral)</a:t>
            </a:r>
          </a:p>
          <a:p>
            <a:pPr marL="355600" indent="-343535">
              <a:lnSpc>
                <a:spcPct val="100000"/>
              </a:lnSpc>
              <a:spcBef>
                <a:spcPts val="955"/>
              </a:spcBef>
              <a:buChar char="•"/>
              <a:tabLst>
                <a:tab pos="356235" algn="l"/>
              </a:tabLst>
            </a:pPr>
            <a:r>
              <a:rPr sz="3200" dirty="0">
                <a:latin typeface="Times New Roman" panose="02020603050405020304" pitchFamily="18" charset="0"/>
                <a:cs typeface="Times New Roman" panose="02020603050405020304" pitchFamily="18" charset="0"/>
              </a:rPr>
              <a:t>Yeast infections (vaginal)</a:t>
            </a:r>
          </a:p>
        </p:txBody>
      </p:sp>
      <p:sp>
        <p:nvSpPr>
          <p:cNvPr id="5" name="object 5"/>
          <p:cNvSpPr txBox="1">
            <a:spLocks noGrp="1"/>
          </p:cNvSpPr>
          <p:nvPr>
            <p:ph type="ftr" sz="quarter" idx="5"/>
          </p:nvPr>
        </p:nvSpPr>
        <p:spPr>
          <a:xfrm>
            <a:off x="535940" y="6462839"/>
            <a:ext cx="866775" cy="177800"/>
          </a:xfrm>
          <a:prstGeom prst="rect">
            <a:avLst/>
          </a:prstGeom>
        </p:spPr>
        <p:txBody>
          <a:bodyPr vert="horz" wrap="square" lIns="0" tIns="0" rIns="0" bIns="0" rtlCol="0">
            <a:spAutoFit/>
          </a:bodyPr>
          <a:lstStyle>
            <a:defPPr>
              <a:defRPr lang="en-US"/>
            </a:defPPr>
            <a:lvl1pPr marL="0" algn="l" defTabSz="914400" rtl="0" eaLnBrk="1" latinLnBrk="0" hangingPunct="1">
              <a:defRPr sz="1200" b="0" i="0" kern="1200">
                <a:solidFill>
                  <a:srgbClr val="898989"/>
                </a:solidFill>
                <a:latin typeface="DejaVu Sans"/>
                <a:ea typeface="+mn-ea"/>
                <a:cs typeface="DejaVu San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lnSpc>
                <a:spcPts val="1240"/>
              </a:lnSpc>
            </a:pPr>
            <a:r>
              <a:rPr lang="en-US" spc="-120"/>
              <a:t>May </a:t>
            </a:r>
            <a:r>
              <a:rPr lang="en-US" spc="-130"/>
              <a:t>11,</a:t>
            </a:r>
            <a:r>
              <a:rPr lang="en-US" spc="-195"/>
              <a:t> </a:t>
            </a:r>
            <a:r>
              <a:rPr lang="en-US" spc="-155"/>
              <a:t>2020</a:t>
            </a:r>
            <a:endParaRPr spc="-155" dirty="0"/>
          </a:p>
        </p:txBody>
      </p:sp>
      <p:sp>
        <p:nvSpPr>
          <p:cNvPr id="6" name="object 6"/>
          <p:cNvSpPr txBox="1"/>
          <p:nvPr/>
        </p:nvSpPr>
        <p:spPr>
          <a:xfrm>
            <a:off x="8322564" y="6462839"/>
            <a:ext cx="309245" cy="177800"/>
          </a:xfrm>
          <a:prstGeom prst="rect">
            <a:avLst/>
          </a:prstGeom>
        </p:spPr>
        <p:txBody>
          <a:bodyPr vert="horz" wrap="square" lIns="0" tIns="0" rIns="0" bIns="0" rtlCol="0">
            <a:spAutoFit/>
          </a:bodyPr>
          <a:lstStyle/>
          <a:p>
            <a:pPr marL="38100">
              <a:lnSpc>
                <a:spcPts val="1240"/>
              </a:lnSpc>
            </a:pPr>
            <a:fld id="{81D60167-4931-47E6-BA6A-407CBD079E47}" type="slidenum">
              <a:rPr sz="1200" spc="-160" dirty="0">
                <a:solidFill>
                  <a:srgbClr val="898989"/>
                </a:solidFill>
                <a:latin typeface="DejaVu Sans"/>
                <a:cs typeface="DejaVu Sans"/>
              </a:rPr>
              <a:t>105</a:t>
            </a:fld>
            <a:endParaRPr sz="1200">
              <a:latin typeface="DejaVu Sans"/>
              <a:cs typeface="DejaVu Sans"/>
            </a:endParaRP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4400" y="338072"/>
            <a:ext cx="6911135" cy="689932"/>
          </a:xfrm>
          <a:prstGeom prst="rect">
            <a:avLst/>
          </a:prstGeom>
        </p:spPr>
        <p:txBody>
          <a:bodyPr vert="horz" wrap="square" lIns="0" tIns="12700" rIns="0" bIns="0" rtlCol="0">
            <a:spAutoFit/>
          </a:bodyPr>
          <a:lstStyle/>
          <a:p>
            <a:pPr marL="12700">
              <a:lnSpc>
                <a:spcPct val="100000"/>
              </a:lnSpc>
              <a:spcBef>
                <a:spcPts val="100"/>
              </a:spcBef>
            </a:pPr>
            <a:r>
              <a:rPr b="1" dirty="0">
                <a:latin typeface="Times New Roman" panose="02020603050405020304" pitchFamily="18" charset="0"/>
                <a:cs typeface="Times New Roman" panose="02020603050405020304" pitchFamily="18" charset="0"/>
              </a:rPr>
              <a:t>HIV and TB Co-infection</a:t>
            </a:r>
          </a:p>
        </p:txBody>
      </p:sp>
      <p:sp>
        <p:nvSpPr>
          <p:cNvPr id="3" name="object 3"/>
          <p:cNvSpPr/>
          <p:nvPr/>
        </p:nvSpPr>
        <p:spPr>
          <a:xfrm>
            <a:off x="0" y="3427475"/>
            <a:ext cx="9144000" cy="3426460"/>
          </a:xfrm>
          <a:custGeom>
            <a:avLst/>
            <a:gdLst/>
            <a:ahLst/>
            <a:cxnLst/>
            <a:rect l="l" t="t" r="r" b="b"/>
            <a:pathLst>
              <a:path w="9144000" h="3426459">
                <a:moveTo>
                  <a:pt x="9144000" y="0"/>
                </a:moveTo>
                <a:lnTo>
                  <a:pt x="0" y="0"/>
                </a:lnTo>
                <a:lnTo>
                  <a:pt x="0" y="3425952"/>
                </a:lnTo>
                <a:lnTo>
                  <a:pt x="9144000" y="3425952"/>
                </a:lnTo>
                <a:lnTo>
                  <a:pt x="9144000" y="0"/>
                </a:lnTo>
                <a:close/>
              </a:path>
            </a:pathLst>
          </a:custGeom>
          <a:solidFill>
            <a:srgbClr val="FFFFFF"/>
          </a:solidFill>
        </p:spPr>
        <p:txBody>
          <a:bodyPr wrap="square" lIns="0" tIns="0" rIns="0" bIns="0" rtlCol="0"/>
          <a:lstStyle/>
          <a:p>
            <a:endParaRPr/>
          </a:p>
        </p:txBody>
      </p:sp>
      <p:sp>
        <p:nvSpPr>
          <p:cNvPr id="4" name="object 4"/>
          <p:cNvSpPr txBox="1"/>
          <p:nvPr/>
        </p:nvSpPr>
        <p:spPr>
          <a:xfrm>
            <a:off x="1069272" y="1157795"/>
            <a:ext cx="7744459" cy="4156907"/>
          </a:xfrm>
          <a:prstGeom prst="rect">
            <a:avLst/>
          </a:prstGeom>
        </p:spPr>
        <p:txBody>
          <a:bodyPr vert="horz" wrap="square" lIns="0" tIns="81280" rIns="0" bIns="0" rtlCol="0">
            <a:spAutoFit/>
          </a:bodyPr>
          <a:lstStyle/>
          <a:p>
            <a:pPr marL="355600" marR="5080" indent="-343535" algn="just">
              <a:lnSpc>
                <a:spcPts val="4320"/>
              </a:lnSpc>
              <a:spcBef>
                <a:spcPts val="640"/>
              </a:spcBef>
              <a:buChar char="•"/>
              <a:tabLst>
                <a:tab pos="356235" algn="l"/>
              </a:tabLst>
            </a:pPr>
            <a:r>
              <a:rPr sz="3200" dirty="0">
                <a:latin typeface="Times New Roman" panose="02020603050405020304" pitchFamily="18" charset="0"/>
                <a:cs typeface="Times New Roman" panose="02020603050405020304" pitchFamily="18" charset="0"/>
              </a:rPr>
              <a:t>Can become infected with TB at any  CD4+ count</a:t>
            </a:r>
          </a:p>
          <a:p>
            <a:pPr marL="355600" marR="190500" indent="-343535" algn="just">
              <a:lnSpc>
                <a:spcPts val="4320"/>
              </a:lnSpc>
              <a:spcBef>
                <a:spcPts val="955"/>
              </a:spcBef>
              <a:buChar char="•"/>
              <a:tabLst>
                <a:tab pos="356235" algn="l"/>
              </a:tabLst>
            </a:pPr>
            <a:r>
              <a:rPr sz="3200" dirty="0">
                <a:latin typeface="Times New Roman" panose="02020603050405020304" pitchFamily="18" charset="0"/>
                <a:cs typeface="Times New Roman" panose="02020603050405020304" pitchFamily="18" charset="0"/>
              </a:rPr>
              <a:t>One can develop active TB easily if  one has </a:t>
            </a:r>
            <a:r>
              <a:rPr sz="3200" dirty="0">
                <a:solidFill>
                  <a:srgbClr val="FF0000"/>
                </a:solidFill>
                <a:latin typeface="Times New Roman" panose="02020603050405020304" pitchFamily="18" charset="0"/>
                <a:cs typeface="Times New Roman" panose="02020603050405020304" pitchFamily="18" charset="0"/>
              </a:rPr>
              <a:t>advanced HIV disease + TB  infection</a:t>
            </a:r>
            <a:endParaRPr sz="3200" dirty="0">
              <a:latin typeface="Times New Roman" panose="02020603050405020304" pitchFamily="18" charset="0"/>
              <a:cs typeface="Times New Roman" panose="02020603050405020304" pitchFamily="18" charset="0"/>
            </a:endParaRPr>
          </a:p>
          <a:p>
            <a:pPr marL="355600" marR="123189" indent="-343535" algn="just">
              <a:lnSpc>
                <a:spcPts val="4320"/>
              </a:lnSpc>
              <a:spcBef>
                <a:spcPts val="965"/>
              </a:spcBef>
              <a:buChar char="•"/>
              <a:tabLst>
                <a:tab pos="356235" algn="l"/>
              </a:tabLst>
            </a:pPr>
            <a:r>
              <a:rPr sz="3200" dirty="0">
                <a:solidFill>
                  <a:srgbClr val="FF0000"/>
                </a:solidFill>
                <a:latin typeface="Times New Roman" panose="02020603050405020304" pitchFamily="18" charset="0"/>
                <a:cs typeface="Times New Roman" panose="02020603050405020304" pitchFamily="18" charset="0"/>
              </a:rPr>
              <a:t>TB </a:t>
            </a:r>
            <a:r>
              <a:rPr sz="3200" dirty="0">
                <a:latin typeface="Times New Roman" panose="02020603050405020304" pitchFamily="18" charset="0"/>
                <a:cs typeface="Times New Roman" panose="02020603050405020304" pitchFamily="18" charset="0"/>
              </a:rPr>
              <a:t>can make the </a:t>
            </a:r>
            <a:r>
              <a:rPr sz="3200" dirty="0">
                <a:solidFill>
                  <a:srgbClr val="FF0000"/>
                </a:solidFill>
                <a:latin typeface="Times New Roman" panose="02020603050405020304" pitchFamily="18" charset="0"/>
                <a:cs typeface="Times New Roman" panose="02020603050405020304" pitchFamily="18" charset="0"/>
              </a:rPr>
              <a:t>HIV virus multiply  faster </a:t>
            </a:r>
            <a:r>
              <a:rPr sz="3200" dirty="0">
                <a:latin typeface="Times New Roman" panose="02020603050405020304" pitchFamily="18" charset="0"/>
                <a:cs typeface="Times New Roman" panose="02020603050405020304" pitchFamily="18" charset="0"/>
              </a:rPr>
              <a:t>and can </a:t>
            </a:r>
            <a:r>
              <a:rPr sz="3200" dirty="0">
                <a:solidFill>
                  <a:srgbClr val="FF0000"/>
                </a:solidFill>
                <a:latin typeface="Times New Roman" panose="02020603050405020304" pitchFamily="18" charset="0"/>
                <a:cs typeface="Times New Roman" panose="02020603050405020304" pitchFamily="18" charset="0"/>
              </a:rPr>
              <a:t>increase progression  of HIV disease much worse</a:t>
            </a:r>
            <a:endParaRPr sz="3200" dirty="0">
              <a:latin typeface="Times New Roman" panose="02020603050405020304" pitchFamily="18" charset="0"/>
              <a:cs typeface="Times New Roman" panose="02020603050405020304" pitchFamily="18" charset="0"/>
            </a:endParaRPr>
          </a:p>
        </p:txBody>
      </p:sp>
      <p:sp>
        <p:nvSpPr>
          <p:cNvPr id="5" name="object 5"/>
          <p:cNvSpPr txBox="1">
            <a:spLocks noGrp="1"/>
          </p:cNvSpPr>
          <p:nvPr>
            <p:ph type="ftr" sz="quarter" idx="5"/>
          </p:nvPr>
        </p:nvSpPr>
        <p:spPr>
          <a:xfrm>
            <a:off x="535940" y="6462839"/>
            <a:ext cx="866775" cy="177800"/>
          </a:xfrm>
          <a:prstGeom prst="rect">
            <a:avLst/>
          </a:prstGeom>
        </p:spPr>
        <p:txBody>
          <a:bodyPr vert="horz" wrap="square" lIns="0" tIns="0" rIns="0" bIns="0" rtlCol="0">
            <a:spAutoFit/>
          </a:bodyPr>
          <a:lstStyle>
            <a:defPPr>
              <a:defRPr lang="en-US"/>
            </a:defPPr>
            <a:lvl1pPr marL="0" algn="l" defTabSz="914400" rtl="0" eaLnBrk="1" latinLnBrk="0" hangingPunct="1">
              <a:defRPr sz="1200" b="0" i="0" kern="1200">
                <a:solidFill>
                  <a:srgbClr val="898989"/>
                </a:solidFill>
                <a:latin typeface="DejaVu Sans"/>
                <a:ea typeface="+mn-ea"/>
                <a:cs typeface="DejaVu San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lnSpc>
                <a:spcPts val="1240"/>
              </a:lnSpc>
            </a:pPr>
            <a:r>
              <a:rPr lang="en-US" spc="-120"/>
              <a:t>May </a:t>
            </a:r>
            <a:r>
              <a:rPr lang="en-US" spc="-130"/>
              <a:t>11,</a:t>
            </a:r>
            <a:r>
              <a:rPr lang="en-US" spc="-195"/>
              <a:t> </a:t>
            </a:r>
            <a:r>
              <a:rPr lang="en-US" spc="-155"/>
              <a:t>2020</a:t>
            </a:r>
            <a:endParaRPr spc="-155" dirty="0"/>
          </a:p>
        </p:txBody>
      </p:sp>
      <p:sp>
        <p:nvSpPr>
          <p:cNvPr id="6" name="object 6"/>
          <p:cNvSpPr txBox="1"/>
          <p:nvPr/>
        </p:nvSpPr>
        <p:spPr>
          <a:xfrm>
            <a:off x="8322564" y="6462839"/>
            <a:ext cx="309245" cy="177800"/>
          </a:xfrm>
          <a:prstGeom prst="rect">
            <a:avLst/>
          </a:prstGeom>
        </p:spPr>
        <p:txBody>
          <a:bodyPr vert="horz" wrap="square" lIns="0" tIns="0" rIns="0" bIns="0" rtlCol="0">
            <a:spAutoFit/>
          </a:bodyPr>
          <a:lstStyle/>
          <a:p>
            <a:pPr marL="38100">
              <a:lnSpc>
                <a:spcPts val="1240"/>
              </a:lnSpc>
            </a:pPr>
            <a:fld id="{81D60167-4931-47E6-BA6A-407CBD079E47}" type="slidenum">
              <a:rPr sz="1200" spc="-160" dirty="0">
                <a:solidFill>
                  <a:srgbClr val="898989"/>
                </a:solidFill>
                <a:latin typeface="DejaVu Sans"/>
                <a:cs typeface="DejaVu Sans"/>
              </a:rPr>
              <a:t>106</a:t>
            </a:fld>
            <a:endParaRPr sz="1200">
              <a:latin typeface="DejaVu Sans"/>
              <a:cs typeface="DejaVu Sans"/>
            </a:endParaRP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175872" y="558998"/>
            <a:ext cx="6146165" cy="567463"/>
          </a:xfrm>
          <a:prstGeom prst="rect">
            <a:avLst/>
          </a:prstGeom>
        </p:spPr>
        <p:txBody>
          <a:bodyPr vert="horz" wrap="square" lIns="0" tIns="13335" rIns="0" bIns="0" rtlCol="0">
            <a:spAutoFit/>
          </a:bodyPr>
          <a:lstStyle/>
          <a:p>
            <a:pPr marL="12700">
              <a:lnSpc>
                <a:spcPct val="100000"/>
              </a:lnSpc>
              <a:spcBef>
                <a:spcPts val="105"/>
              </a:spcBef>
            </a:pPr>
            <a:r>
              <a:rPr sz="3600" dirty="0">
                <a:latin typeface="Times New Roman" panose="02020603050405020304" pitchFamily="18" charset="0"/>
                <a:cs typeface="Times New Roman" panose="02020603050405020304" pitchFamily="18" charset="0"/>
              </a:rPr>
              <a:t>Antiretroviral drugs for HIV</a:t>
            </a:r>
          </a:p>
        </p:txBody>
      </p:sp>
      <p:sp>
        <p:nvSpPr>
          <p:cNvPr id="3" name="object 3"/>
          <p:cNvSpPr txBox="1"/>
          <p:nvPr/>
        </p:nvSpPr>
        <p:spPr>
          <a:xfrm>
            <a:off x="688187" y="1953323"/>
            <a:ext cx="5161280" cy="3123932"/>
          </a:xfrm>
          <a:prstGeom prst="rect">
            <a:avLst/>
          </a:prstGeom>
        </p:spPr>
        <p:txBody>
          <a:bodyPr vert="horz" wrap="square" lIns="0" tIns="121920" rIns="0" bIns="0" rtlCol="0">
            <a:spAutoFit/>
          </a:bodyPr>
          <a:lstStyle/>
          <a:p>
            <a:pPr marL="12700">
              <a:lnSpc>
                <a:spcPct val="100000"/>
              </a:lnSpc>
              <a:spcBef>
                <a:spcPts val="960"/>
              </a:spcBef>
            </a:pPr>
            <a:r>
              <a:rPr sz="3600" dirty="0">
                <a:latin typeface="Times New Roman" panose="02020603050405020304" pitchFamily="18" charset="0"/>
                <a:cs typeface="Times New Roman" panose="02020603050405020304" pitchFamily="18" charset="0"/>
              </a:rPr>
              <a:t>Antiretroviral drugs:</a:t>
            </a:r>
          </a:p>
          <a:p>
            <a:pPr marL="457834" indent="-445770">
              <a:lnSpc>
                <a:spcPct val="100000"/>
              </a:lnSpc>
              <a:spcBef>
                <a:spcPts val="865"/>
              </a:spcBef>
              <a:buChar char="•"/>
              <a:tabLst>
                <a:tab pos="457834" algn="l"/>
                <a:tab pos="458470" algn="l"/>
              </a:tabLst>
            </a:pPr>
            <a:r>
              <a:rPr sz="3600" dirty="0">
                <a:latin typeface="Times New Roman" panose="02020603050405020304" pitchFamily="18" charset="0"/>
                <a:cs typeface="Times New Roman" panose="02020603050405020304" pitchFamily="18" charset="0"/>
              </a:rPr>
              <a:t>What we use to treat HIV</a:t>
            </a:r>
          </a:p>
          <a:p>
            <a:pPr marL="355600" marR="5080" indent="-342900">
              <a:lnSpc>
                <a:spcPct val="100000"/>
              </a:lnSpc>
              <a:spcBef>
                <a:spcPts val="865"/>
              </a:spcBef>
              <a:buChar char="•"/>
              <a:tabLst>
                <a:tab pos="355600" algn="l"/>
              </a:tabLst>
            </a:pPr>
            <a:r>
              <a:rPr sz="3600" dirty="0">
                <a:latin typeface="Times New Roman" panose="02020603050405020304" pitchFamily="18" charset="0"/>
                <a:cs typeface="Times New Roman" panose="02020603050405020304" pitchFamily="18" charset="0"/>
              </a:rPr>
              <a:t>The viral life cycle and the  different classes of drugs</a:t>
            </a:r>
          </a:p>
        </p:txBody>
      </p:sp>
      <p:sp>
        <p:nvSpPr>
          <p:cNvPr id="4" name="object 4"/>
          <p:cNvSpPr/>
          <p:nvPr/>
        </p:nvSpPr>
        <p:spPr>
          <a:xfrm>
            <a:off x="6324600" y="2360675"/>
            <a:ext cx="2590800" cy="3124200"/>
          </a:xfrm>
          <a:prstGeom prst="rect">
            <a:avLst/>
          </a:prstGeom>
          <a:blipFill>
            <a:blip r:embed="rId2" cstate="print"/>
            <a:stretch>
              <a:fillRect/>
            </a:stretch>
          </a:blipFill>
        </p:spPr>
        <p:txBody>
          <a:bodyPr wrap="square" lIns="0" tIns="0" rIns="0" bIns="0" rtlCol="0"/>
          <a:lstStyle/>
          <a:p>
            <a:endParaRPr/>
          </a:p>
        </p:txBody>
      </p:sp>
      <p:sp>
        <p:nvSpPr>
          <p:cNvPr id="5" name="object 5"/>
          <p:cNvSpPr txBox="1">
            <a:spLocks noGrp="1"/>
          </p:cNvSpPr>
          <p:nvPr>
            <p:ph type="ftr" sz="quarter" idx="5"/>
          </p:nvPr>
        </p:nvSpPr>
        <p:spPr>
          <a:xfrm>
            <a:off x="535940" y="6462839"/>
            <a:ext cx="866775" cy="177800"/>
          </a:xfrm>
          <a:prstGeom prst="rect">
            <a:avLst/>
          </a:prstGeom>
        </p:spPr>
        <p:txBody>
          <a:bodyPr vert="horz" wrap="square" lIns="0" tIns="0" rIns="0" bIns="0" rtlCol="0">
            <a:spAutoFit/>
          </a:bodyPr>
          <a:lstStyle>
            <a:defPPr>
              <a:defRPr lang="en-US"/>
            </a:defPPr>
            <a:lvl1pPr marL="0" algn="l" defTabSz="914400" rtl="0" eaLnBrk="1" latinLnBrk="0" hangingPunct="1">
              <a:defRPr sz="1200" b="0" i="0" kern="1200">
                <a:solidFill>
                  <a:srgbClr val="898989"/>
                </a:solidFill>
                <a:latin typeface="DejaVu Sans"/>
                <a:ea typeface="+mn-ea"/>
                <a:cs typeface="DejaVu San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lnSpc>
                <a:spcPts val="1240"/>
              </a:lnSpc>
            </a:pPr>
            <a:r>
              <a:rPr lang="en-US" spc="-120"/>
              <a:t>May </a:t>
            </a:r>
            <a:r>
              <a:rPr lang="en-US" spc="-130"/>
              <a:t>11,</a:t>
            </a:r>
            <a:r>
              <a:rPr lang="en-US" spc="-195"/>
              <a:t> </a:t>
            </a:r>
            <a:r>
              <a:rPr lang="en-US" spc="-155"/>
              <a:t>2020</a:t>
            </a:r>
            <a:endParaRPr spc="-155" dirty="0"/>
          </a:p>
        </p:txBody>
      </p:sp>
      <p:sp>
        <p:nvSpPr>
          <p:cNvPr id="6" name="object 6"/>
          <p:cNvSpPr txBox="1"/>
          <p:nvPr/>
        </p:nvSpPr>
        <p:spPr>
          <a:xfrm>
            <a:off x="8322564" y="6462839"/>
            <a:ext cx="309245" cy="177800"/>
          </a:xfrm>
          <a:prstGeom prst="rect">
            <a:avLst/>
          </a:prstGeom>
        </p:spPr>
        <p:txBody>
          <a:bodyPr vert="horz" wrap="square" lIns="0" tIns="0" rIns="0" bIns="0" rtlCol="0">
            <a:spAutoFit/>
          </a:bodyPr>
          <a:lstStyle/>
          <a:p>
            <a:pPr marL="38100">
              <a:lnSpc>
                <a:spcPts val="1240"/>
              </a:lnSpc>
            </a:pPr>
            <a:fld id="{81D60167-4931-47E6-BA6A-407CBD079E47}" type="slidenum">
              <a:rPr sz="1200" spc="-160" dirty="0">
                <a:solidFill>
                  <a:srgbClr val="898989"/>
                </a:solidFill>
                <a:latin typeface="DejaVu Sans"/>
                <a:cs typeface="DejaVu Sans"/>
              </a:rPr>
              <a:t>107</a:t>
            </a:fld>
            <a:endParaRPr sz="1200">
              <a:latin typeface="DejaVu Sans"/>
              <a:cs typeface="DejaVu Sans"/>
            </a:endParaRP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ftr" sz="quarter" idx="5"/>
          </p:nvPr>
        </p:nvSpPr>
        <p:spPr>
          <a:xfrm>
            <a:off x="535940" y="6462839"/>
            <a:ext cx="866775" cy="177800"/>
          </a:xfrm>
          <a:prstGeom prst="rect">
            <a:avLst/>
          </a:prstGeom>
        </p:spPr>
        <p:txBody>
          <a:bodyPr vert="horz" wrap="square" lIns="0" tIns="0" rIns="0" bIns="0" rtlCol="0">
            <a:spAutoFit/>
          </a:bodyPr>
          <a:lstStyle>
            <a:defPPr>
              <a:defRPr lang="en-US"/>
            </a:defPPr>
            <a:lvl1pPr marL="0" algn="l" defTabSz="914400" rtl="0" eaLnBrk="1" latinLnBrk="0" hangingPunct="1">
              <a:defRPr sz="1200" b="0" i="0" kern="1200">
                <a:solidFill>
                  <a:srgbClr val="898989"/>
                </a:solidFill>
                <a:latin typeface="DejaVu Sans"/>
                <a:ea typeface="+mn-ea"/>
                <a:cs typeface="DejaVu San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lnSpc>
                <a:spcPts val="1240"/>
              </a:lnSpc>
            </a:pPr>
            <a:r>
              <a:rPr lang="en-US" spc="-120"/>
              <a:t>May </a:t>
            </a:r>
            <a:r>
              <a:rPr lang="en-US" spc="-130"/>
              <a:t>11,</a:t>
            </a:r>
            <a:r>
              <a:rPr lang="en-US" spc="-195"/>
              <a:t> </a:t>
            </a:r>
            <a:r>
              <a:rPr lang="en-US" spc="-155"/>
              <a:t>2020</a:t>
            </a:r>
            <a:endParaRPr spc="-155" dirty="0"/>
          </a:p>
        </p:txBody>
      </p:sp>
      <p:sp>
        <p:nvSpPr>
          <p:cNvPr id="5" name="object 5"/>
          <p:cNvSpPr txBox="1"/>
          <p:nvPr/>
        </p:nvSpPr>
        <p:spPr>
          <a:xfrm>
            <a:off x="8322564" y="6462839"/>
            <a:ext cx="309245" cy="177800"/>
          </a:xfrm>
          <a:prstGeom prst="rect">
            <a:avLst/>
          </a:prstGeom>
        </p:spPr>
        <p:txBody>
          <a:bodyPr vert="horz" wrap="square" lIns="0" tIns="0" rIns="0" bIns="0" rtlCol="0">
            <a:spAutoFit/>
          </a:bodyPr>
          <a:lstStyle/>
          <a:p>
            <a:pPr marL="38100">
              <a:lnSpc>
                <a:spcPts val="1240"/>
              </a:lnSpc>
            </a:pPr>
            <a:fld id="{81D60167-4931-47E6-BA6A-407CBD079E47}" type="slidenum">
              <a:rPr sz="1200" spc="-160" dirty="0">
                <a:solidFill>
                  <a:srgbClr val="898989"/>
                </a:solidFill>
                <a:latin typeface="DejaVu Sans"/>
                <a:cs typeface="DejaVu Sans"/>
              </a:rPr>
              <a:t>108</a:t>
            </a:fld>
            <a:endParaRPr sz="1200">
              <a:latin typeface="DejaVu Sans"/>
              <a:cs typeface="DejaVu Sans"/>
            </a:endParaRPr>
          </a:p>
        </p:txBody>
      </p:sp>
      <p:sp>
        <p:nvSpPr>
          <p:cNvPr id="2" name="object 2"/>
          <p:cNvSpPr txBox="1">
            <a:spLocks noGrp="1"/>
          </p:cNvSpPr>
          <p:nvPr>
            <p:ph type="title"/>
          </p:nvPr>
        </p:nvSpPr>
        <p:spPr>
          <a:xfrm>
            <a:off x="1069560" y="376105"/>
            <a:ext cx="6474240" cy="696595"/>
          </a:xfrm>
          <a:prstGeom prst="rect">
            <a:avLst/>
          </a:prstGeom>
        </p:spPr>
        <p:txBody>
          <a:bodyPr vert="horz" wrap="square" lIns="0" tIns="13335" rIns="0" bIns="0" rtlCol="0">
            <a:spAutoFit/>
          </a:bodyPr>
          <a:lstStyle/>
          <a:p>
            <a:pPr marL="12700">
              <a:lnSpc>
                <a:spcPct val="100000"/>
              </a:lnSpc>
              <a:spcBef>
                <a:spcPts val="105"/>
              </a:spcBef>
            </a:pPr>
            <a:r>
              <a:rPr dirty="0">
                <a:solidFill>
                  <a:srgbClr val="1F497D"/>
                </a:solidFill>
                <a:latin typeface="Times New Roman" panose="02020603050405020304" pitchFamily="18" charset="0"/>
                <a:cs typeface="Times New Roman" panose="02020603050405020304" pitchFamily="18" charset="0"/>
              </a:rPr>
              <a:t>Goals of anti HIV therapy</a:t>
            </a:r>
          </a:p>
        </p:txBody>
      </p:sp>
      <p:sp>
        <p:nvSpPr>
          <p:cNvPr id="3" name="object 3"/>
          <p:cNvSpPr txBox="1"/>
          <p:nvPr/>
        </p:nvSpPr>
        <p:spPr>
          <a:xfrm>
            <a:off x="764540" y="943825"/>
            <a:ext cx="7907020" cy="4398640"/>
          </a:xfrm>
          <a:prstGeom prst="rect">
            <a:avLst/>
          </a:prstGeom>
        </p:spPr>
        <p:txBody>
          <a:bodyPr vert="horz" wrap="square" lIns="0" tIns="134620" rIns="0" bIns="0" rtlCol="0">
            <a:spAutoFit/>
          </a:bodyPr>
          <a:lstStyle/>
          <a:p>
            <a:pPr marL="354965" indent="-342900">
              <a:lnSpc>
                <a:spcPct val="100000"/>
              </a:lnSpc>
              <a:spcBef>
                <a:spcPts val="1060"/>
              </a:spcBef>
              <a:buClr>
                <a:srgbClr val="800080"/>
              </a:buClr>
              <a:buSzPct val="60000"/>
              <a:buChar char=""/>
              <a:tabLst>
                <a:tab pos="355600" algn="l"/>
              </a:tabLst>
            </a:pPr>
            <a:r>
              <a:rPr sz="3600" dirty="0">
                <a:latin typeface="Times New Roman" panose="02020603050405020304" pitchFamily="18" charset="0"/>
                <a:cs typeface="Times New Roman" panose="02020603050405020304" pitchFamily="18" charset="0"/>
              </a:rPr>
              <a:t>HIV can </a:t>
            </a:r>
            <a:r>
              <a:rPr sz="3600" dirty="0">
                <a:solidFill>
                  <a:srgbClr val="FF0000"/>
                </a:solidFill>
                <a:latin typeface="Times New Roman" panose="02020603050405020304" pitchFamily="18" charset="0"/>
                <a:cs typeface="Times New Roman" panose="02020603050405020304" pitchFamily="18" charset="0"/>
              </a:rPr>
              <a:t>infect cells </a:t>
            </a:r>
            <a:r>
              <a:rPr sz="3600" dirty="0">
                <a:latin typeface="Times New Roman" panose="02020603050405020304" pitchFamily="18" charset="0"/>
                <a:cs typeface="Times New Roman" panose="02020603050405020304" pitchFamily="18" charset="0"/>
              </a:rPr>
              <a:t>and remain there</a:t>
            </a:r>
          </a:p>
          <a:p>
            <a:pPr marL="354965" marR="371475" indent="-342900">
              <a:lnSpc>
                <a:spcPct val="100000"/>
              </a:lnSpc>
              <a:spcBef>
                <a:spcPts val="960"/>
              </a:spcBef>
              <a:buClr>
                <a:srgbClr val="800080"/>
              </a:buClr>
              <a:buSzPct val="60000"/>
              <a:buChar char=""/>
              <a:tabLst>
                <a:tab pos="355600" algn="l"/>
              </a:tabLst>
            </a:pPr>
            <a:r>
              <a:rPr sz="3600" dirty="0">
                <a:solidFill>
                  <a:srgbClr val="FF0000"/>
                </a:solidFill>
                <a:latin typeface="Times New Roman" panose="02020603050405020304" pitchFamily="18" charset="0"/>
                <a:cs typeface="Times New Roman" panose="02020603050405020304" pitchFamily="18" charset="0"/>
              </a:rPr>
              <a:t>Drugs cannot </a:t>
            </a:r>
            <a:r>
              <a:rPr sz="3600" dirty="0">
                <a:latin typeface="Times New Roman" panose="02020603050405020304" pitchFamily="18" charset="0"/>
                <a:cs typeface="Times New Roman" panose="02020603050405020304" pitchFamily="18" charset="0"/>
              </a:rPr>
              <a:t>completely </a:t>
            </a:r>
            <a:r>
              <a:rPr sz="3600" dirty="0">
                <a:solidFill>
                  <a:srgbClr val="FF0000"/>
                </a:solidFill>
                <a:latin typeface="Times New Roman" panose="02020603050405020304" pitchFamily="18" charset="0"/>
                <a:cs typeface="Times New Roman" panose="02020603050405020304" pitchFamily="18" charset="0"/>
              </a:rPr>
              <a:t>eliminate  the virus</a:t>
            </a:r>
            <a:endParaRPr sz="3600" dirty="0">
              <a:latin typeface="Times New Roman" panose="02020603050405020304" pitchFamily="18" charset="0"/>
              <a:cs typeface="Times New Roman" panose="02020603050405020304" pitchFamily="18" charset="0"/>
            </a:endParaRPr>
          </a:p>
          <a:p>
            <a:pPr marL="354965" marR="347980" indent="-342900">
              <a:lnSpc>
                <a:spcPct val="100000"/>
              </a:lnSpc>
              <a:spcBef>
                <a:spcPts val="960"/>
              </a:spcBef>
              <a:buClr>
                <a:srgbClr val="800080"/>
              </a:buClr>
              <a:buSzPct val="60000"/>
              <a:buChar char=""/>
              <a:tabLst>
                <a:tab pos="355600" algn="l"/>
              </a:tabLst>
            </a:pPr>
            <a:r>
              <a:rPr sz="3600" dirty="0">
                <a:latin typeface="Times New Roman" panose="02020603050405020304" pitchFamily="18" charset="0"/>
                <a:cs typeface="Times New Roman" panose="02020603050405020304" pitchFamily="18" charset="0"/>
              </a:rPr>
              <a:t>By </a:t>
            </a:r>
            <a:r>
              <a:rPr sz="3600" dirty="0">
                <a:solidFill>
                  <a:srgbClr val="FF0000"/>
                </a:solidFill>
                <a:latin typeface="Times New Roman" panose="02020603050405020304" pitchFamily="18" charset="0"/>
                <a:cs typeface="Times New Roman" panose="02020603050405020304" pitchFamily="18" charset="0"/>
              </a:rPr>
              <a:t>stopping/slowing the virus  multiplication</a:t>
            </a:r>
            <a:r>
              <a:rPr sz="3600" dirty="0">
                <a:latin typeface="Times New Roman" panose="02020603050405020304" pitchFamily="18" charset="0"/>
                <a:cs typeface="Times New Roman" panose="02020603050405020304" pitchFamily="18" charset="0"/>
              </a:rPr>
              <a:t>, viral load is reduced</a:t>
            </a:r>
          </a:p>
          <a:p>
            <a:pPr marL="354965" marR="445770" indent="-342900">
              <a:lnSpc>
                <a:spcPct val="100000"/>
              </a:lnSpc>
              <a:spcBef>
                <a:spcPts val="960"/>
              </a:spcBef>
              <a:buClr>
                <a:srgbClr val="800080"/>
              </a:buClr>
              <a:buSzPct val="60000"/>
              <a:buChar char=""/>
              <a:tabLst>
                <a:tab pos="355600" algn="l"/>
              </a:tabLst>
            </a:pPr>
            <a:r>
              <a:rPr sz="3600" dirty="0">
                <a:solidFill>
                  <a:srgbClr val="FF0000"/>
                </a:solidFill>
                <a:latin typeface="Times New Roman" panose="02020603050405020304" pitchFamily="18" charset="0"/>
                <a:cs typeface="Times New Roman" panose="02020603050405020304" pitchFamily="18" charset="0"/>
              </a:rPr>
              <a:t>Lowered stress </a:t>
            </a:r>
            <a:r>
              <a:rPr sz="3600" dirty="0">
                <a:latin typeface="Times New Roman" panose="02020603050405020304" pitchFamily="18" charset="0"/>
                <a:cs typeface="Times New Roman" panose="02020603050405020304" pitchFamily="18" charset="0"/>
              </a:rPr>
              <a:t>on immune system  allows it to recover.</a:t>
            </a: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ftr" sz="quarter" idx="5"/>
          </p:nvPr>
        </p:nvSpPr>
        <p:spPr>
          <a:xfrm>
            <a:off x="535940" y="6462839"/>
            <a:ext cx="866775" cy="177800"/>
          </a:xfrm>
          <a:prstGeom prst="rect">
            <a:avLst/>
          </a:prstGeom>
        </p:spPr>
        <p:txBody>
          <a:bodyPr vert="horz" wrap="square" lIns="0" tIns="0" rIns="0" bIns="0" rtlCol="0">
            <a:spAutoFit/>
          </a:bodyPr>
          <a:lstStyle>
            <a:defPPr>
              <a:defRPr lang="en-US"/>
            </a:defPPr>
            <a:lvl1pPr marL="0" algn="l" defTabSz="914400" rtl="0" eaLnBrk="1" latinLnBrk="0" hangingPunct="1">
              <a:defRPr sz="1200" b="0" i="0" kern="1200">
                <a:solidFill>
                  <a:srgbClr val="898989"/>
                </a:solidFill>
                <a:latin typeface="DejaVu Sans"/>
                <a:ea typeface="+mn-ea"/>
                <a:cs typeface="DejaVu San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lnSpc>
                <a:spcPts val="1240"/>
              </a:lnSpc>
            </a:pPr>
            <a:r>
              <a:rPr lang="en-US" spc="-120"/>
              <a:t>May </a:t>
            </a:r>
            <a:r>
              <a:rPr lang="en-US" spc="-130"/>
              <a:t>11,</a:t>
            </a:r>
            <a:r>
              <a:rPr lang="en-US" spc="-195"/>
              <a:t> </a:t>
            </a:r>
            <a:r>
              <a:rPr lang="en-US" spc="-155"/>
              <a:t>2020</a:t>
            </a:r>
            <a:endParaRPr spc="-155" dirty="0"/>
          </a:p>
        </p:txBody>
      </p:sp>
      <p:sp>
        <p:nvSpPr>
          <p:cNvPr id="5" name="object 5"/>
          <p:cNvSpPr txBox="1"/>
          <p:nvPr/>
        </p:nvSpPr>
        <p:spPr>
          <a:xfrm>
            <a:off x="8322564" y="6462839"/>
            <a:ext cx="309245" cy="177800"/>
          </a:xfrm>
          <a:prstGeom prst="rect">
            <a:avLst/>
          </a:prstGeom>
        </p:spPr>
        <p:txBody>
          <a:bodyPr vert="horz" wrap="square" lIns="0" tIns="0" rIns="0" bIns="0" rtlCol="0">
            <a:spAutoFit/>
          </a:bodyPr>
          <a:lstStyle/>
          <a:p>
            <a:pPr marL="38100">
              <a:lnSpc>
                <a:spcPts val="1240"/>
              </a:lnSpc>
            </a:pPr>
            <a:fld id="{81D60167-4931-47E6-BA6A-407CBD079E47}" type="slidenum">
              <a:rPr sz="1200" spc="-160" dirty="0">
                <a:solidFill>
                  <a:srgbClr val="898989"/>
                </a:solidFill>
                <a:latin typeface="DejaVu Sans"/>
                <a:cs typeface="DejaVu Sans"/>
              </a:rPr>
              <a:t>109</a:t>
            </a:fld>
            <a:endParaRPr sz="1200">
              <a:latin typeface="DejaVu Sans"/>
              <a:cs typeface="DejaVu Sans"/>
            </a:endParaRPr>
          </a:p>
        </p:txBody>
      </p:sp>
      <p:sp>
        <p:nvSpPr>
          <p:cNvPr id="2" name="object 2"/>
          <p:cNvSpPr txBox="1">
            <a:spLocks noGrp="1"/>
          </p:cNvSpPr>
          <p:nvPr>
            <p:ph type="title"/>
          </p:nvPr>
        </p:nvSpPr>
        <p:spPr>
          <a:xfrm>
            <a:off x="1295400" y="338072"/>
            <a:ext cx="5988311" cy="689932"/>
          </a:xfrm>
          <a:prstGeom prst="rect">
            <a:avLst/>
          </a:prstGeom>
        </p:spPr>
        <p:txBody>
          <a:bodyPr vert="horz" wrap="square" lIns="0" tIns="12700" rIns="0" bIns="0" rtlCol="0">
            <a:spAutoFit/>
          </a:bodyPr>
          <a:lstStyle/>
          <a:p>
            <a:pPr marL="12700">
              <a:lnSpc>
                <a:spcPct val="100000"/>
              </a:lnSpc>
              <a:spcBef>
                <a:spcPts val="100"/>
              </a:spcBef>
            </a:pPr>
            <a:r>
              <a:rPr dirty="0">
                <a:latin typeface="Times New Roman" panose="02020603050405020304" pitchFamily="18" charset="0"/>
                <a:cs typeface="Times New Roman" panose="02020603050405020304" pitchFamily="18" charset="0"/>
              </a:rPr>
              <a:t>Antiretroviral drugs</a:t>
            </a:r>
          </a:p>
        </p:txBody>
      </p:sp>
      <p:sp>
        <p:nvSpPr>
          <p:cNvPr id="3" name="object 3"/>
          <p:cNvSpPr txBox="1"/>
          <p:nvPr/>
        </p:nvSpPr>
        <p:spPr>
          <a:xfrm>
            <a:off x="674625" y="1676400"/>
            <a:ext cx="7928609" cy="4349268"/>
          </a:xfrm>
          <a:prstGeom prst="rect">
            <a:avLst/>
          </a:prstGeom>
        </p:spPr>
        <p:txBody>
          <a:bodyPr vert="horz" wrap="square" lIns="0" tIns="12065" rIns="0" bIns="0" rtlCol="0">
            <a:spAutoFit/>
          </a:bodyPr>
          <a:lstStyle/>
          <a:p>
            <a:pPr marL="354965" indent="-342900">
              <a:lnSpc>
                <a:spcPct val="100000"/>
              </a:lnSpc>
              <a:spcBef>
                <a:spcPts val="95"/>
              </a:spcBef>
              <a:buChar char="•"/>
              <a:tabLst>
                <a:tab pos="355600" algn="l"/>
              </a:tabLst>
            </a:pPr>
            <a:r>
              <a:rPr sz="3200" dirty="0">
                <a:latin typeface="Times New Roman" panose="02020603050405020304" pitchFamily="18" charset="0"/>
                <a:cs typeface="Times New Roman" panose="02020603050405020304" pitchFamily="18" charset="0"/>
              </a:rPr>
              <a:t>HIV can’t reproduce on its own</a:t>
            </a:r>
          </a:p>
          <a:p>
            <a:pPr marL="354965" marR="258445" indent="-342900">
              <a:lnSpc>
                <a:spcPts val="3840"/>
              </a:lnSpc>
              <a:spcBef>
                <a:spcPts val="930"/>
              </a:spcBef>
              <a:buChar char="•"/>
              <a:tabLst>
                <a:tab pos="355600" algn="l"/>
              </a:tabLst>
            </a:pPr>
            <a:r>
              <a:rPr sz="3200" dirty="0">
                <a:latin typeface="Times New Roman" panose="02020603050405020304" pitchFamily="18" charset="0"/>
                <a:cs typeface="Times New Roman" panose="02020603050405020304" pitchFamily="18" charset="0"/>
              </a:rPr>
              <a:t>Needs to infect and “hijack” human  cells (like CD4 cells) to “replicate”</a:t>
            </a:r>
          </a:p>
          <a:p>
            <a:pPr marL="354965" marR="5080" indent="-342900">
              <a:lnSpc>
                <a:spcPts val="3840"/>
              </a:lnSpc>
              <a:spcBef>
                <a:spcPts val="960"/>
              </a:spcBef>
              <a:buChar char="•"/>
              <a:tabLst>
                <a:tab pos="355600" algn="l"/>
              </a:tabLst>
            </a:pPr>
            <a:r>
              <a:rPr sz="3200" dirty="0">
                <a:latin typeface="Times New Roman" panose="02020603050405020304" pitchFamily="18" charset="0"/>
                <a:cs typeface="Times New Roman" panose="02020603050405020304" pitchFamily="18" charset="0"/>
              </a:rPr>
              <a:t>Infected cells are like little “</a:t>
            </a:r>
            <a:r>
              <a:rPr sz="3200" dirty="0">
                <a:solidFill>
                  <a:srgbClr val="FF0000"/>
                </a:solidFill>
                <a:latin typeface="Times New Roman" panose="02020603050405020304" pitchFamily="18" charset="0"/>
                <a:cs typeface="Times New Roman" panose="02020603050405020304" pitchFamily="18" charset="0"/>
              </a:rPr>
              <a:t>assembly  lines” producing new viruses</a:t>
            </a:r>
            <a:endParaRPr sz="3200" dirty="0">
              <a:latin typeface="Times New Roman" panose="02020603050405020304" pitchFamily="18" charset="0"/>
              <a:cs typeface="Times New Roman" panose="02020603050405020304" pitchFamily="18" charset="0"/>
            </a:endParaRPr>
          </a:p>
          <a:p>
            <a:pPr marL="354965" marR="264160" indent="-342900">
              <a:lnSpc>
                <a:spcPts val="3840"/>
              </a:lnSpc>
              <a:spcBef>
                <a:spcPts val="960"/>
              </a:spcBef>
              <a:buChar char="•"/>
              <a:tabLst>
                <a:tab pos="355600" algn="l"/>
              </a:tabLst>
            </a:pPr>
            <a:r>
              <a:rPr sz="3200" dirty="0">
                <a:latin typeface="Times New Roman" panose="02020603050405020304" pitchFamily="18" charset="0"/>
                <a:cs typeface="Times New Roman" panose="02020603050405020304" pitchFamily="18" charset="0"/>
              </a:rPr>
              <a:t>Antiretroviral drugs are designed to  stop the </a:t>
            </a:r>
            <a:r>
              <a:rPr sz="3200" dirty="0">
                <a:solidFill>
                  <a:srgbClr val="FF0000"/>
                </a:solidFill>
                <a:latin typeface="Times New Roman" panose="02020603050405020304" pitchFamily="18" charset="0"/>
                <a:cs typeface="Times New Roman" panose="02020603050405020304" pitchFamily="18" charset="0"/>
              </a:rPr>
              <a:t>assembly lines </a:t>
            </a:r>
            <a:r>
              <a:rPr sz="3200" dirty="0">
                <a:latin typeface="Times New Roman" panose="02020603050405020304" pitchFamily="18" charset="0"/>
                <a:cs typeface="Times New Roman" panose="02020603050405020304" pitchFamily="18" charset="0"/>
              </a:rPr>
              <a:t>from </a:t>
            </a:r>
            <a:r>
              <a:rPr sz="3200" dirty="0">
                <a:solidFill>
                  <a:srgbClr val="FF0000"/>
                </a:solidFill>
                <a:latin typeface="Times New Roman" panose="02020603050405020304" pitchFamily="18" charset="0"/>
                <a:cs typeface="Times New Roman" panose="02020603050405020304" pitchFamily="18" charset="0"/>
              </a:rPr>
              <a:t> forming and/or replicating the HIV  virus.</a:t>
            </a:r>
            <a:endParaRPr sz="32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B81C3-9DD6-494A-A5CD-C88ECDDADE20}"/>
              </a:ext>
            </a:extLst>
          </p:cNvPr>
          <p:cNvSpPr>
            <a:spLocks noGrp="1"/>
          </p:cNvSpPr>
          <p:nvPr>
            <p:ph type="title"/>
          </p:nvPr>
        </p:nvSpPr>
        <p:spPr/>
        <p:txBody>
          <a:bodyPr/>
          <a:lstStyle/>
          <a:p>
            <a:r>
              <a:rPr lang="en-US" sz="3200" b="1" dirty="0">
                <a:solidFill>
                  <a:srgbClr val="C00000"/>
                </a:solidFill>
              </a:rPr>
              <a:t>Most At Risk Population (MARPG) for HIV and STI </a:t>
            </a:r>
            <a:endParaRPr lang="en-US" sz="3200" dirty="0"/>
          </a:p>
        </p:txBody>
      </p:sp>
      <p:sp>
        <p:nvSpPr>
          <p:cNvPr id="3" name="Content Placeholder 2">
            <a:extLst>
              <a:ext uri="{FF2B5EF4-FFF2-40B4-BE49-F238E27FC236}">
                <a16:creationId xmlns:a16="http://schemas.microsoft.com/office/drawing/2014/main" id="{EE85B333-D985-47AB-8A24-0C9A838B88EF}"/>
              </a:ext>
            </a:extLst>
          </p:cNvPr>
          <p:cNvSpPr>
            <a:spLocks noGrp="1"/>
          </p:cNvSpPr>
          <p:nvPr>
            <p:ph idx="1"/>
          </p:nvPr>
        </p:nvSpPr>
        <p:spPr/>
        <p:txBody>
          <a:bodyPr/>
          <a:lstStyle/>
          <a:p>
            <a:r>
              <a:rPr lang="en-US" dirty="0"/>
              <a:t>.</a:t>
            </a:r>
          </a:p>
        </p:txBody>
      </p:sp>
      <p:sp>
        <p:nvSpPr>
          <p:cNvPr id="4" name="Date Placeholder 3">
            <a:extLst>
              <a:ext uri="{FF2B5EF4-FFF2-40B4-BE49-F238E27FC236}">
                <a16:creationId xmlns:a16="http://schemas.microsoft.com/office/drawing/2014/main" id="{5CCF5C88-0703-4C77-AA7D-EAF74CF51C8D}"/>
              </a:ext>
            </a:extLst>
          </p:cNvPr>
          <p:cNvSpPr>
            <a:spLocks noGrp="1"/>
          </p:cNvSpPr>
          <p:nvPr>
            <p:ph type="dt" sz="half" idx="10"/>
          </p:nvPr>
        </p:nvSpPr>
        <p:spPr/>
        <p:txBody>
          <a:bodyPr/>
          <a:lstStyle/>
          <a:p>
            <a:pPr>
              <a:defRPr/>
            </a:pPr>
            <a:fld id="{27DEE5BB-0C78-48F6-BE66-5C9E8C02DF34}" type="datetime1">
              <a:rPr lang="en-CA" smtClean="0"/>
              <a:t>2020-06-01</a:t>
            </a:fld>
            <a:endParaRPr lang="en-CA"/>
          </a:p>
        </p:txBody>
      </p:sp>
      <p:sp>
        <p:nvSpPr>
          <p:cNvPr id="5" name="Slide Number Placeholder 4">
            <a:extLst>
              <a:ext uri="{FF2B5EF4-FFF2-40B4-BE49-F238E27FC236}">
                <a16:creationId xmlns:a16="http://schemas.microsoft.com/office/drawing/2014/main" id="{0370247D-83DE-4459-85EF-38633A3AE463}"/>
              </a:ext>
            </a:extLst>
          </p:cNvPr>
          <p:cNvSpPr>
            <a:spLocks noGrp="1"/>
          </p:cNvSpPr>
          <p:nvPr>
            <p:ph type="sldNum" sz="quarter" idx="12"/>
          </p:nvPr>
        </p:nvSpPr>
        <p:spPr/>
        <p:txBody>
          <a:bodyPr/>
          <a:lstStyle/>
          <a:p>
            <a:pPr>
              <a:defRPr/>
            </a:pPr>
            <a:fld id="{A415B259-A592-4C14-A112-938197F929A2}" type="slidenum">
              <a:rPr lang="en-CA" smtClean="0"/>
              <a:pPr>
                <a:defRPr/>
              </a:pPr>
              <a:t>11</a:t>
            </a:fld>
            <a:endParaRPr lang="en-CA"/>
          </a:p>
        </p:txBody>
      </p:sp>
      <p:pic>
        <p:nvPicPr>
          <p:cNvPr id="8" name="Picture 7">
            <a:extLst>
              <a:ext uri="{FF2B5EF4-FFF2-40B4-BE49-F238E27FC236}">
                <a16:creationId xmlns:a16="http://schemas.microsoft.com/office/drawing/2014/main" id="{98C557F6-E17F-4FC2-9FEE-F476DC7B58FF}"/>
              </a:ext>
            </a:extLst>
          </p:cNvPr>
          <p:cNvPicPr>
            <a:picLocks noChangeAspect="1"/>
          </p:cNvPicPr>
          <p:nvPr/>
        </p:nvPicPr>
        <p:blipFill>
          <a:blip r:embed="rId2"/>
          <a:stretch>
            <a:fillRect/>
          </a:stretch>
        </p:blipFill>
        <p:spPr>
          <a:xfrm>
            <a:off x="609600" y="1417637"/>
            <a:ext cx="7239000" cy="4708527"/>
          </a:xfrm>
          <a:prstGeom prst="rect">
            <a:avLst/>
          </a:prstGeom>
        </p:spPr>
      </p:pic>
      <p:sp>
        <p:nvSpPr>
          <p:cNvPr id="9" name="Footer Placeholder 8">
            <a:extLst>
              <a:ext uri="{FF2B5EF4-FFF2-40B4-BE49-F238E27FC236}">
                <a16:creationId xmlns:a16="http://schemas.microsoft.com/office/drawing/2014/main" id="{C49F58E2-41B0-433E-B658-F203D8C60DEF}"/>
              </a:ext>
            </a:extLst>
          </p:cNvPr>
          <p:cNvSpPr>
            <a:spLocks noGrp="1"/>
          </p:cNvSpPr>
          <p:nvPr>
            <p:ph type="ftr" sz="quarter" idx="11"/>
          </p:nvPr>
        </p:nvSpPr>
        <p:spPr/>
        <p:txBody>
          <a:bodyPr/>
          <a:lstStyle/>
          <a:p>
            <a:pPr>
              <a:defRPr/>
            </a:pPr>
            <a:r>
              <a:rPr lang="en-CA"/>
              <a:t>Hailemariam Abiy</a:t>
            </a:r>
          </a:p>
        </p:txBody>
      </p:sp>
    </p:spTree>
    <p:extLst>
      <p:ext uri="{BB962C8B-B14F-4D97-AF65-F5344CB8AC3E}">
        <p14:creationId xmlns:p14="http://schemas.microsoft.com/office/powerpoint/2010/main" val="1933527730"/>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63168" y="233809"/>
            <a:ext cx="8084184" cy="1120820"/>
          </a:xfrm>
          <a:prstGeom prst="rect">
            <a:avLst/>
          </a:prstGeom>
        </p:spPr>
        <p:txBody>
          <a:bodyPr vert="horz" wrap="square" lIns="0" tIns="12700" rIns="0" bIns="0" rtlCol="0">
            <a:spAutoFit/>
          </a:bodyPr>
          <a:lstStyle/>
          <a:p>
            <a:pPr marL="12700">
              <a:lnSpc>
                <a:spcPct val="100000"/>
              </a:lnSpc>
              <a:spcBef>
                <a:spcPts val="100"/>
              </a:spcBef>
            </a:pPr>
            <a:r>
              <a:rPr sz="3600" dirty="0">
                <a:latin typeface="Times New Roman" panose="02020603050405020304" pitchFamily="18" charset="0"/>
                <a:cs typeface="Times New Roman" panose="02020603050405020304" pitchFamily="18" charset="0"/>
              </a:rPr>
              <a:t>The HIV “life cycle” and the classes of drugs</a:t>
            </a:r>
          </a:p>
        </p:txBody>
      </p:sp>
      <p:grpSp>
        <p:nvGrpSpPr>
          <p:cNvPr id="3" name="object 3"/>
          <p:cNvGrpSpPr/>
          <p:nvPr/>
        </p:nvGrpSpPr>
        <p:grpSpPr>
          <a:xfrm>
            <a:off x="1143000" y="1965959"/>
            <a:ext cx="7292340" cy="3705225"/>
            <a:chOff x="1143000" y="1965959"/>
            <a:chExt cx="7292340" cy="3705225"/>
          </a:xfrm>
        </p:grpSpPr>
        <p:sp>
          <p:nvSpPr>
            <p:cNvPr id="4" name="object 4"/>
            <p:cNvSpPr/>
            <p:nvPr/>
          </p:nvSpPr>
          <p:spPr>
            <a:xfrm>
              <a:off x="7886700" y="3261359"/>
              <a:ext cx="548640" cy="166370"/>
            </a:xfrm>
            <a:custGeom>
              <a:avLst/>
              <a:gdLst/>
              <a:ahLst/>
              <a:cxnLst/>
              <a:rect l="l" t="t" r="r" b="b"/>
              <a:pathLst>
                <a:path w="548640" h="166370">
                  <a:moveTo>
                    <a:pt x="0" y="112775"/>
                  </a:moveTo>
                  <a:lnTo>
                    <a:pt x="14854" y="166115"/>
                  </a:lnTo>
                  <a:lnTo>
                    <a:pt x="28474" y="166115"/>
                  </a:lnTo>
                  <a:lnTo>
                    <a:pt x="18344" y="131120"/>
                  </a:lnTo>
                  <a:lnTo>
                    <a:pt x="7620" y="128015"/>
                  </a:lnTo>
                  <a:lnTo>
                    <a:pt x="15240" y="120395"/>
                  </a:lnTo>
                  <a:lnTo>
                    <a:pt x="25841" y="120395"/>
                  </a:lnTo>
                  <a:lnTo>
                    <a:pt x="0" y="112775"/>
                  </a:lnTo>
                  <a:close/>
                </a:path>
                <a:path w="548640" h="166370">
                  <a:moveTo>
                    <a:pt x="546421" y="120395"/>
                  </a:moveTo>
                  <a:lnTo>
                    <a:pt x="531876" y="120395"/>
                  </a:lnTo>
                  <a:lnTo>
                    <a:pt x="541020" y="128015"/>
                  </a:lnTo>
                  <a:lnTo>
                    <a:pt x="528806" y="131505"/>
                  </a:lnTo>
                  <a:lnTo>
                    <a:pt x="519242" y="166115"/>
                  </a:lnTo>
                  <a:lnTo>
                    <a:pt x="533110" y="166115"/>
                  </a:lnTo>
                  <a:lnTo>
                    <a:pt x="546421" y="120395"/>
                  </a:lnTo>
                  <a:close/>
                </a:path>
                <a:path w="548640" h="166370">
                  <a:moveTo>
                    <a:pt x="25841" y="120395"/>
                  </a:moveTo>
                  <a:lnTo>
                    <a:pt x="15240" y="120395"/>
                  </a:lnTo>
                  <a:lnTo>
                    <a:pt x="18344" y="131120"/>
                  </a:lnTo>
                  <a:lnTo>
                    <a:pt x="123444" y="161543"/>
                  </a:lnTo>
                  <a:lnTo>
                    <a:pt x="124499" y="152400"/>
                  </a:lnTo>
                  <a:lnTo>
                    <a:pt x="111251" y="152400"/>
                  </a:lnTo>
                  <a:lnTo>
                    <a:pt x="111985" y="145797"/>
                  </a:lnTo>
                  <a:lnTo>
                    <a:pt x="25841" y="120395"/>
                  </a:lnTo>
                  <a:close/>
                </a:path>
                <a:path w="548640" h="166370">
                  <a:moveTo>
                    <a:pt x="423672" y="42671"/>
                  </a:moveTo>
                  <a:lnTo>
                    <a:pt x="411479" y="42671"/>
                  </a:lnTo>
                  <a:lnTo>
                    <a:pt x="420624" y="45719"/>
                  </a:lnTo>
                  <a:lnTo>
                    <a:pt x="412467" y="52297"/>
                  </a:lnTo>
                  <a:lnTo>
                    <a:pt x="423672" y="161543"/>
                  </a:lnTo>
                  <a:lnTo>
                    <a:pt x="455675" y="152400"/>
                  </a:lnTo>
                  <a:lnTo>
                    <a:pt x="435864" y="152400"/>
                  </a:lnTo>
                  <a:lnTo>
                    <a:pt x="428244" y="147827"/>
                  </a:lnTo>
                  <a:lnTo>
                    <a:pt x="435133" y="145822"/>
                  </a:lnTo>
                  <a:lnTo>
                    <a:pt x="423672" y="42671"/>
                  </a:lnTo>
                  <a:close/>
                </a:path>
                <a:path w="548640" h="166370">
                  <a:moveTo>
                    <a:pt x="111985" y="145797"/>
                  </a:moveTo>
                  <a:lnTo>
                    <a:pt x="111251" y="152400"/>
                  </a:lnTo>
                  <a:lnTo>
                    <a:pt x="118872" y="147827"/>
                  </a:lnTo>
                  <a:lnTo>
                    <a:pt x="111985" y="145797"/>
                  </a:lnTo>
                  <a:close/>
                </a:path>
                <a:path w="548640" h="166370">
                  <a:moveTo>
                    <a:pt x="124968" y="28955"/>
                  </a:moveTo>
                  <a:lnTo>
                    <a:pt x="111985" y="145797"/>
                  </a:lnTo>
                  <a:lnTo>
                    <a:pt x="118872" y="147827"/>
                  </a:lnTo>
                  <a:lnTo>
                    <a:pt x="111251" y="152400"/>
                  </a:lnTo>
                  <a:lnTo>
                    <a:pt x="124499" y="152400"/>
                  </a:lnTo>
                  <a:lnTo>
                    <a:pt x="135930" y="53331"/>
                  </a:lnTo>
                  <a:lnTo>
                    <a:pt x="126492" y="45719"/>
                  </a:lnTo>
                  <a:lnTo>
                    <a:pt x="137159" y="42671"/>
                  </a:lnTo>
                  <a:lnTo>
                    <a:pt x="142180" y="42671"/>
                  </a:lnTo>
                  <a:lnTo>
                    <a:pt x="124968" y="28955"/>
                  </a:lnTo>
                  <a:close/>
                </a:path>
                <a:path w="548640" h="166370">
                  <a:moveTo>
                    <a:pt x="435133" y="145822"/>
                  </a:moveTo>
                  <a:lnTo>
                    <a:pt x="428244" y="147827"/>
                  </a:lnTo>
                  <a:lnTo>
                    <a:pt x="435864" y="152400"/>
                  </a:lnTo>
                  <a:lnTo>
                    <a:pt x="435133" y="145822"/>
                  </a:lnTo>
                  <a:close/>
                </a:path>
                <a:path w="548640" h="166370">
                  <a:moveTo>
                    <a:pt x="548640" y="112775"/>
                  </a:moveTo>
                  <a:lnTo>
                    <a:pt x="435133" y="145822"/>
                  </a:lnTo>
                  <a:lnTo>
                    <a:pt x="435864" y="152400"/>
                  </a:lnTo>
                  <a:lnTo>
                    <a:pt x="455675" y="152400"/>
                  </a:lnTo>
                  <a:lnTo>
                    <a:pt x="528806" y="131505"/>
                  </a:lnTo>
                  <a:lnTo>
                    <a:pt x="531876" y="120395"/>
                  </a:lnTo>
                  <a:lnTo>
                    <a:pt x="546421" y="120395"/>
                  </a:lnTo>
                  <a:lnTo>
                    <a:pt x="548640" y="112775"/>
                  </a:lnTo>
                  <a:close/>
                </a:path>
                <a:path w="548640" h="166370">
                  <a:moveTo>
                    <a:pt x="531876" y="120395"/>
                  </a:moveTo>
                  <a:lnTo>
                    <a:pt x="528806" y="131505"/>
                  </a:lnTo>
                  <a:lnTo>
                    <a:pt x="541020" y="128015"/>
                  </a:lnTo>
                  <a:lnTo>
                    <a:pt x="531876" y="120395"/>
                  </a:lnTo>
                  <a:close/>
                </a:path>
                <a:path w="548640" h="166370">
                  <a:moveTo>
                    <a:pt x="15240" y="120395"/>
                  </a:moveTo>
                  <a:lnTo>
                    <a:pt x="7620" y="128015"/>
                  </a:lnTo>
                  <a:lnTo>
                    <a:pt x="18344" y="131120"/>
                  </a:lnTo>
                  <a:lnTo>
                    <a:pt x="15240" y="120395"/>
                  </a:lnTo>
                  <a:close/>
                </a:path>
                <a:path w="548640" h="166370">
                  <a:moveTo>
                    <a:pt x="142180" y="42671"/>
                  </a:moveTo>
                  <a:lnTo>
                    <a:pt x="137159" y="42671"/>
                  </a:lnTo>
                  <a:lnTo>
                    <a:pt x="135930" y="53331"/>
                  </a:lnTo>
                  <a:lnTo>
                    <a:pt x="220979" y="121919"/>
                  </a:lnTo>
                  <a:lnTo>
                    <a:pt x="228425" y="108203"/>
                  </a:lnTo>
                  <a:lnTo>
                    <a:pt x="213359" y="108203"/>
                  </a:lnTo>
                  <a:lnTo>
                    <a:pt x="216785" y="102123"/>
                  </a:lnTo>
                  <a:lnTo>
                    <a:pt x="142180" y="42671"/>
                  </a:lnTo>
                  <a:close/>
                </a:path>
                <a:path w="548640" h="166370">
                  <a:moveTo>
                    <a:pt x="282691" y="15239"/>
                  </a:moveTo>
                  <a:lnTo>
                    <a:pt x="278892" y="15239"/>
                  </a:lnTo>
                  <a:lnTo>
                    <a:pt x="273557" y="25065"/>
                  </a:lnTo>
                  <a:lnTo>
                    <a:pt x="326135" y="121919"/>
                  </a:lnTo>
                  <a:lnTo>
                    <a:pt x="343143" y="108203"/>
                  </a:lnTo>
                  <a:lnTo>
                    <a:pt x="333755" y="108203"/>
                  </a:lnTo>
                  <a:lnTo>
                    <a:pt x="324611" y="106679"/>
                  </a:lnTo>
                  <a:lnTo>
                    <a:pt x="330389" y="102075"/>
                  </a:lnTo>
                  <a:lnTo>
                    <a:pt x="282691" y="15239"/>
                  </a:lnTo>
                  <a:close/>
                </a:path>
                <a:path w="548640" h="166370">
                  <a:moveTo>
                    <a:pt x="216785" y="102123"/>
                  </a:moveTo>
                  <a:lnTo>
                    <a:pt x="213359" y="108203"/>
                  </a:lnTo>
                  <a:lnTo>
                    <a:pt x="222503" y="106679"/>
                  </a:lnTo>
                  <a:lnTo>
                    <a:pt x="216785" y="102123"/>
                  </a:lnTo>
                  <a:close/>
                </a:path>
                <a:path w="548640" h="166370">
                  <a:moveTo>
                    <a:pt x="274320" y="0"/>
                  </a:moveTo>
                  <a:lnTo>
                    <a:pt x="216785" y="102123"/>
                  </a:lnTo>
                  <a:lnTo>
                    <a:pt x="222503" y="106679"/>
                  </a:lnTo>
                  <a:lnTo>
                    <a:pt x="213359" y="108203"/>
                  </a:lnTo>
                  <a:lnTo>
                    <a:pt x="228425" y="108203"/>
                  </a:lnTo>
                  <a:lnTo>
                    <a:pt x="273557" y="25065"/>
                  </a:lnTo>
                  <a:lnTo>
                    <a:pt x="268224" y="15239"/>
                  </a:lnTo>
                  <a:lnTo>
                    <a:pt x="282691" y="15239"/>
                  </a:lnTo>
                  <a:lnTo>
                    <a:pt x="274320" y="0"/>
                  </a:lnTo>
                  <a:close/>
                </a:path>
                <a:path w="548640" h="166370">
                  <a:moveTo>
                    <a:pt x="330389" y="102075"/>
                  </a:moveTo>
                  <a:lnTo>
                    <a:pt x="324611" y="106679"/>
                  </a:lnTo>
                  <a:lnTo>
                    <a:pt x="333755" y="108203"/>
                  </a:lnTo>
                  <a:lnTo>
                    <a:pt x="330389" y="102075"/>
                  </a:lnTo>
                  <a:close/>
                </a:path>
                <a:path w="548640" h="166370">
                  <a:moveTo>
                    <a:pt x="422148" y="28955"/>
                  </a:moveTo>
                  <a:lnTo>
                    <a:pt x="330389" y="102075"/>
                  </a:lnTo>
                  <a:lnTo>
                    <a:pt x="333755" y="108203"/>
                  </a:lnTo>
                  <a:lnTo>
                    <a:pt x="343143" y="108203"/>
                  </a:lnTo>
                  <a:lnTo>
                    <a:pt x="412467" y="52297"/>
                  </a:lnTo>
                  <a:lnTo>
                    <a:pt x="411479" y="42671"/>
                  </a:lnTo>
                  <a:lnTo>
                    <a:pt x="423672" y="42671"/>
                  </a:lnTo>
                  <a:lnTo>
                    <a:pt x="422148" y="28955"/>
                  </a:lnTo>
                  <a:close/>
                </a:path>
                <a:path w="548640" h="166370">
                  <a:moveTo>
                    <a:pt x="137159" y="42671"/>
                  </a:moveTo>
                  <a:lnTo>
                    <a:pt x="126492" y="45719"/>
                  </a:lnTo>
                  <a:lnTo>
                    <a:pt x="135930" y="53331"/>
                  </a:lnTo>
                  <a:lnTo>
                    <a:pt x="137159" y="42671"/>
                  </a:lnTo>
                  <a:close/>
                </a:path>
                <a:path w="548640" h="166370">
                  <a:moveTo>
                    <a:pt x="411479" y="42671"/>
                  </a:moveTo>
                  <a:lnTo>
                    <a:pt x="412467" y="52297"/>
                  </a:lnTo>
                  <a:lnTo>
                    <a:pt x="420624" y="45719"/>
                  </a:lnTo>
                  <a:lnTo>
                    <a:pt x="411479" y="42671"/>
                  </a:lnTo>
                  <a:close/>
                </a:path>
                <a:path w="548640" h="166370">
                  <a:moveTo>
                    <a:pt x="278892" y="15239"/>
                  </a:moveTo>
                  <a:lnTo>
                    <a:pt x="268224" y="15239"/>
                  </a:lnTo>
                  <a:lnTo>
                    <a:pt x="273557" y="25065"/>
                  </a:lnTo>
                  <a:lnTo>
                    <a:pt x="278892" y="15239"/>
                  </a:lnTo>
                  <a:close/>
                </a:path>
              </a:pathLst>
            </a:custGeom>
            <a:solidFill>
              <a:srgbClr val="FF0000"/>
            </a:solidFill>
          </p:spPr>
          <p:txBody>
            <a:bodyPr wrap="square" lIns="0" tIns="0" rIns="0" bIns="0" rtlCol="0"/>
            <a:lstStyle/>
            <a:p>
              <a:endParaRPr/>
            </a:p>
          </p:txBody>
        </p:sp>
        <p:sp>
          <p:nvSpPr>
            <p:cNvPr id="5" name="object 5"/>
            <p:cNvSpPr/>
            <p:nvPr/>
          </p:nvSpPr>
          <p:spPr>
            <a:xfrm>
              <a:off x="1143000" y="1965959"/>
              <a:ext cx="6192011" cy="3704843"/>
            </a:xfrm>
            <a:prstGeom prst="rect">
              <a:avLst/>
            </a:prstGeom>
            <a:blipFill>
              <a:blip r:embed="rId2" cstate="print"/>
              <a:stretch>
                <a:fillRect/>
              </a:stretch>
            </a:blipFill>
          </p:spPr>
          <p:txBody>
            <a:bodyPr wrap="square" lIns="0" tIns="0" rIns="0" bIns="0" rtlCol="0"/>
            <a:lstStyle/>
            <a:p>
              <a:endParaRPr/>
            </a:p>
          </p:txBody>
        </p:sp>
      </p:grpSp>
      <p:sp>
        <p:nvSpPr>
          <p:cNvPr id="6" name="object 6"/>
          <p:cNvSpPr txBox="1"/>
          <p:nvPr/>
        </p:nvSpPr>
        <p:spPr>
          <a:xfrm>
            <a:off x="1982194" y="2158912"/>
            <a:ext cx="688975" cy="513080"/>
          </a:xfrm>
          <a:prstGeom prst="rect">
            <a:avLst/>
          </a:prstGeom>
        </p:spPr>
        <p:txBody>
          <a:bodyPr vert="horz" wrap="square" lIns="0" tIns="12065" rIns="0" bIns="0" rtlCol="0">
            <a:spAutoFit/>
          </a:bodyPr>
          <a:lstStyle/>
          <a:p>
            <a:pPr marL="12700" marR="5080">
              <a:lnSpc>
                <a:spcPct val="100000"/>
              </a:lnSpc>
              <a:spcBef>
                <a:spcPts val="95"/>
              </a:spcBef>
            </a:pPr>
            <a:r>
              <a:rPr sz="1600" b="1" spc="-5" dirty="0">
                <a:solidFill>
                  <a:srgbClr val="714400"/>
                </a:solidFill>
                <a:latin typeface="Nimbus Sans L"/>
                <a:cs typeface="Nimbus Sans L"/>
              </a:rPr>
              <a:t>F</a:t>
            </a:r>
            <a:r>
              <a:rPr sz="1600" b="1" spc="-15" dirty="0">
                <a:solidFill>
                  <a:srgbClr val="714400"/>
                </a:solidFill>
                <a:latin typeface="Nimbus Sans L"/>
                <a:cs typeface="Nimbus Sans L"/>
              </a:rPr>
              <a:t>u</a:t>
            </a:r>
            <a:r>
              <a:rPr sz="1600" b="1" spc="-10" dirty="0">
                <a:solidFill>
                  <a:srgbClr val="714400"/>
                </a:solidFill>
                <a:latin typeface="Nimbus Sans L"/>
                <a:cs typeface="Nimbus Sans L"/>
              </a:rPr>
              <a:t>sion  </a:t>
            </a:r>
            <a:r>
              <a:rPr sz="1600" b="1" spc="-25" dirty="0">
                <a:solidFill>
                  <a:srgbClr val="714400"/>
                </a:solidFill>
                <a:latin typeface="Nimbus Sans L"/>
                <a:cs typeface="Nimbus Sans L"/>
              </a:rPr>
              <a:t>(T-20)</a:t>
            </a:r>
            <a:endParaRPr sz="1600">
              <a:latin typeface="Nimbus Sans L"/>
              <a:cs typeface="Nimbus Sans L"/>
            </a:endParaRPr>
          </a:p>
        </p:txBody>
      </p:sp>
      <p:sp>
        <p:nvSpPr>
          <p:cNvPr id="7" name="object 7"/>
          <p:cNvSpPr txBox="1"/>
          <p:nvPr/>
        </p:nvSpPr>
        <p:spPr>
          <a:xfrm>
            <a:off x="7127328" y="2387549"/>
            <a:ext cx="2032000" cy="269240"/>
          </a:xfrm>
          <a:prstGeom prst="rect">
            <a:avLst/>
          </a:prstGeom>
        </p:spPr>
        <p:txBody>
          <a:bodyPr vert="horz" wrap="square" lIns="0" tIns="12065" rIns="0" bIns="0" rtlCol="0">
            <a:spAutoFit/>
          </a:bodyPr>
          <a:lstStyle/>
          <a:p>
            <a:pPr marL="12700">
              <a:lnSpc>
                <a:spcPct val="100000"/>
              </a:lnSpc>
              <a:spcBef>
                <a:spcPts val="95"/>
              </a:spcBef>
            </a:pPr>
            <a:r>
              <a:rPr sz="1600" b="1" spc="-15" dirty="0">
                <a:solidFill>
                  <a:srgbClr val="800080"/>
                </a:solidFill>
                <a:latin typeface="Nimbus Sans L"/>
                <a:cs typeface="Nimbus Sans L"/>
              </a:rPr>
              <a:t>Assembly</a:t>
            </a:r>
            <a:r>
              <a:rPr sz="1600" b="1" spc="15" dirty="0">
                <a:solidFill>
                  <a:srgbClr val="800080"/>
                </a:solidFill>
                <a:latin typeface="Nimbus Sans L"/>
                <a:cs typeface="Nimbus Sans L"/>
              </a:rPr>
              <a:t> </a:t>
            </a:r>
            <a:r>
              <a:rPr sz="1600" b="1" spc="-5" dirty="0">
                <a:solidFill>
                  <a:srgbClr val="800080"/>
                </a:solidFill>
                <a:latin typeface="Nimbus Sans L"/>
                <a:cs typeface="Nimbus Sans L"/>
              </a:rPr>
              <a:t>(Protease)</a:t>
            </a:r>
            <a:endParaRPr sz="1600">
              <a:latin typeface="Nimbus Sans L"/>
              <a:cs typeface="Nimbus Sans L"/>
            </a:endParaRPr>
          </a:p>
        </p:txBody>
      </p:sp>
      <p:sp>
        <p:nvSpPr>
          <p:cNvPr id="8" name="object 8"/>
          <p:cNvSpPr txBox="1"/>
          <p:nvPr/>
        </p:nvSpPr>
        <p:spPr>
          <a:xfrm>
            <a:off x="7127328" y="2631387"/>
            <a:ext cx="1240790" cy="513080"/>
          </a:xfrm>
          <a:prstGeom prst="rect">
            <a:avLst/>
          </a:prstGeom>
        </p:spPr>
        <p:txBody>
          <a:bodyPr vert="horz" wrap="square" lIns="0" tIns="12065" rIns="0" bIns="0" rtlCol="0">
            <a:spAutoFit/>
          </a:bodyPr>
          <a:lstStyle/>
          <a:p>
            <a:pPr marL="12700" marR="5080">
              <a:lnSpc>
                <a:spcPct val="100000"/>
              </a:lnSpc>
              <a:spcBef>
                <a:spcPts val="95"/>
              </a:spcBef>
            </a:pPr>
            <a:r>
              <a:rPr sz="1600" b="1" spc="-15" dirty="0">
                <a:solidFill>
                  <a:srgbClr val="800080"/>
                </a:solidFill>
                <a:latin typeface="Nimbus Sans L"/>
                <a:cs typeface="Nimbus Sans L"/>
              </a:rPr>
              <a:t>(Indinavir,  </a:t>
            </a:r>
            <a:r>
              <a:rPr sz="1600" b="1" spc="-10" dirty="0">
                <a:solidFill>
                  <a:srgbClr val="800080"/>
                </a:solidFill>
                <a:latin typeface="Nimbus Sans L"/>
                <a:cs typeface="Nimbus Sans L"/>
              </a:rPr>
              <a:t>rito</a:t>
            </a:r>
            <a:r>
              <a:rPr sz="1600" b="1" spc="-15" dirty="0">
                <a:solidFill>
                  <a:srgbClr val="800080"/>
                </a:solidFill>
                <a:latin typeface="Nimbus Sans L"/>
                <a:cs typeface="Nimbus Sans L"/>
              </a:rPr>
              <a:t>n</a:t>
            </a:r>
            <a:r>
              <a:rPr sz="1600" b="1" spc="-10" dirty="0">
                <a:solidFill>
                  <a:srgbClr val="800080"/>
                </a:solidFill>
                <a:latin typeface="Nimbus Sans L"/>
                <a:cs typeface="Nimbus Sans L"/>
              </a:rPr>
              <a:t>a</a:t>
            </a:r>
            <a:r>
              <a:rPr sz="1600" b="1" spc="-40" dirty="0">
                <a:solidFill>
                  <a:srgbClr val="800080"/>
                </a:solidFill>
                <a:latin typeface="Nimbus Sans L"/>
                <a:cs typeface="Nimbus Sans L"/>
              </a:rPr>
              <a:t>v</a:t>
            </a:r>
            <a:r>
              <a:rPr sz="1600" b="1" spc="-5" dirty="0">
                <a:solidFill>
                  <a:srgbClr val="800080"/>
                </a:solidFill>
                <a:latin typeface="Nimbus Sans L"/>
                <a:cs typeface="Nimbus Sans L"/>
              </a:rPr>
              <a:t>i</a:t>
            </a:r>
            <a:r>
              <a:rPr sz="1600" b="1" spc="-90" dirty="0">
                <a:solidFill>
                  <a:srgbClr val="800080"/>
                </a:solidFill>
                <a:latin typeface="Nimbus Sans L"/>
                <a:cs typeface="Nimbus Sans L"/>
              </a:rPr>
              <a:t>r</a:t>
            </a:r>
            <a:r>
              <a:rPr sz="1600" b="1" spc="-5" dirty="0">
                <a:solidFill>
                  <a:srgbClr val="800080"/>
                </a:solidFill>
                <a:latin typeface="Nimbus Sans L"/>
                <a:cs typeface="Nimbus Sans L"/>
              </a:rPr>
              <a:t>,</a:t>
            </a:r>
            <a:r>
              <a:rPr sz="1600" b="1" spc="5" dirty="0">
                <a:solidFill>
                  <a:srgbClr val="800080"/>
                </a:solidFill>
                <a:latin typeface="Nimbus Sans L"/>
                <a:cs typeface="Nimbus Sans L"/>
              </a:rPr>
              <a:t>e</a:t>
            </a:r>
            <a:r>
              <a:rPr sz="1600" b="1" spc="-5" dirty="0">
                <a:solidFill>
                  <a:srgbClr val="800080"/>
                </a:solidFill>
                <a:latin typeface="Nimbus Sans L"/>
                <a:cs typeface="Nimbus Sans L"/>
              </a:rPr>
              <a:t>t</a:t>
            </a:r>
            <a:r>
              <a:rPr sz="1600" b="1" dirty="0">
                <a:solidFill>
                  <a:srgbClr val="800080"/>
                </a:solidFill>
                <a:latin typeface="Nimbus Sans L"/>
                <a:cs typeface="Nimbus Sans L"/>
              </a:rPr>
              <a:t>c</a:t>
            </a:r>
            <a:r>
              <a:rPr sz="1600" b="1" spc="-5" dirty="0">
                <a:solidFill>
                  <a:srgbClr val="800080"/>
                </a:solidFill>
                <a:latin typeface="Nimbus Sans L"/>
                <a:cs typeface="Nimbus Sans L"/>
              </a:rPr>
              <a:t>)</a:t>
            </a:r>
            <a:endParaRPr sz="1600">
              <a:latin typeface="Nimbus Sans L"/>
              <a:cs typeface="Nimbus Sans L"/>
            </a:endParaRPr>
          </a:p>
        </p:txBody>
      </p:sp>
      <p:sp>
        <p:nvSpPr>
          <p:cNvPr id="9" name="object 9"/>
          <p:cNvSpPr txBox="1"/>
          <p:nvPr/>
        </p:nvSpPr>
        <p:spPr>
          <a:xfrm>
            <a:off x="618225" y="2294665"/>
            <a:ext cx="482600" cy="330835"/>
          </a:xfrm>
          <a:prstGeom prst="rect">
            <a:avLst/>
          </a:prstGeom>
        </p:spPr>
        <p:txBody>
          <a:bodyPr vert="horz" wrap="square" lIns="0" tIns="13335" rIns="0" bIns="0" rtlCol="0">
            <a:spAutoFit/>
          </a:bodyPr>
          <a:lstStyle/>
          <a:p>
            <a:pPr marL="12700">
              <a:lnSpc>
                <a:spcPct val="100000"/>
              </a:lnSpc>
              <a:spcBef>
                <a:spcPts val="105"/>
              </a:spcBef>
            </a:pPr>
            <a:r>
              <a:rPr sz="2000" b="1" spc="-105" dirty="0">
                <a:solidFill>
                  <a:srgbClr val="FF0000"/>
                </a:solidFill>
                <a:latin typeface="DejaVu Sans"/>
                <a:cs typeface="DejaVu Sans"/>
              </a:rPr>
              <a:t>H</a:t>
            </a:r>
            <a:r>
              <a:rPr sz="2000" b="1" spc="-150" dirty="0">
                <a:solidFill>
                  <a:srgbClr val="FF0000"/>
                </a:solidFill>
                <a:latin typeface="DejaVu Sans"/>
                <a:cs typeface="DejaVu Sans"/>
              </a:rPr>
              <a:t>I</a:t>
            </a:r>
            <a:r>
              <a:rPr sz="2000" b="1" spc="-125" dirty="0">
                <a:solidFill>
                  <a:srgbClr val="FF0000"/>
                </a:solidFill>
                <a:latin typeface="DejaVu Sans"/>
                <a:cs typeface="DejaVu Sans"/>
              </a:rPr>
              <a:t>V</a:t>
            </a:r>
            <a:endParaRPr sz="2000">
              <a:latin typeface="DejaVu Sans"/>
              <a:cs typeface="DejaVu Sans"/>
            </a:endParaRPr>
          </a:p>
        </p:txBody>
      </p:sp>
      <p:sp>
        <p:nvSpPr>
          <p:cNvPr id="10" name="object 10"/>
          <p:cNvSpPr/>
          <p:nvPr/>
        </p:nvSpPr>
        <p:spPr>
          <a:xfrm>
            <a:off x="7848600" y="5394959"/>
            <a:ext cx="775716" cy="775716"/>
          </a:xfrm>
          <a:prstGeom prst="rect">
            <a:avLst/>
          </a:prstGeom>
          <a:blipFill>
            <a:blip r:embed="rId3" cstate="print"/>
            <a:stretch>
              <a:fillRect/>
            </a:stretch>
          </a:blipFill>
        </p:spPr>
        <p:txBody>
          <a:bodyPr wrap="square" lIns="0" tIns="0" rIns="0" bIns="0" rtlCol="0"/>
          <a:lstStyle/>
          <a:p>
            <a:endParaRPr/>
          </a:p>
        </p:txBody>
      </p:sp>
      <p:grpSp>
        <p:nvGrpSpPr>
          <p:cNvPr id="11" name="object 11"/>
          <p:cNvGrpSpPr/>
          <p:nvPr/>
        </p:nvGrpSpPr>
        <p:grpSpPr>
          <a:xfrm>
            <a:off x="2593848" y="3427475"/>
            <a:ext cx="6550659" cy="2743200"/>
            <a:chOff x="2593848" y="3427475"/>
            <a:chExt cx="6550659" cy="2743200"/>
          </a:xfrm>
        </p:grpSpPr>
        <p:sp>
          <p:nvSpPr>
            <p:cNvPr id="12" name="object 12"/>
            <p:cNvSpPr/>
            <p:nvPr/>
          </p:nvSpPr>
          <p:spPr>
            <a:xfrm>
              <a:off x="7772400" y="3427475"/>
              <a:ext cx="1371600" cy="1295400"/>
            </a:xfrm>
            <a:prstGeom prst="rect">
              <a:avLst/>
            </a:prstGeom>
            <a:blipFill>
              <a:blip r:embed="rId4" cstate="print"/>
              <a:stretch>
                <a:fillRect/>
              </a:stretch>
            </a:blipFill>
          </p:spPr>
          <p:txBody>
            <a:bodyPr wrap="square" lIns="0" tIns="0" rIns="0" bIns="0" rtlCol="0"/>
            <a:lstStyle/>
            <a:p>
              <a:endParaRPr/>
            </a:p>
          </p:txBody>
        </p:sp>
        <p:sp>
          <p:nvSpPr>
            <p:cNvPr id="13" name="object 13"/>
            <p:cNvSpPr/>
            <p:nvPr/>
          </p:nvSpPr>
          <p:spPr>
            <a:xfrm>
              <a:off x="2703576" y="3582415"/>
              <a:ext cx="524256" cy="530860"/>
            </a:xfrm>
            <a:prstGeom prst="rect">
              <a:avLst/>
            </a:prstGeom>
            <a:blipFill>
              <a:blip r:embed="rId5" cstate="print"/>
              <a:stretch>
                <a:fillRect/>
              </a:stretch>
            </a:blipFill>
          </p:spPr>
          <p:txBody>
            <a:bodyPr wrap="square" lIns="0" tIns="0" rIns="0" bIns="0" rtlCol="0"/>
            <a:lstStyle/>
            <a:p>
              <a:endParaRPr/>
            </a:p>
          </p:txBody>
        </p:sp>
        <p:sp>
          <p:nvSpPr>
            <p:cNvPr id="14" name="object 14"/>
            <p:cNvSpPr/>
            <p:nvPr/>
          </p:nvSpPr>
          <p:spPr>
            <a:xfrm>
              <a:off x="2593848" y="3427475"/>
              <a:ext cx="3061716" cy="1222247"/>
            </a:xfrm>
            <a:prstGeom prst="rect">
              <a:avLst/>
            </a:prstGeom>
            <a:blipFill>
              <a:blip r:embed="rId6" cstate="print"/>
              <a:stretch>
                <a:fillRect/>
              </a:stretch>
            </a:blipFill>
          </p:spPr>
          <p:txBody>
            <a:bodyPr wrap="square" lIns="0" tIns="0" rIns="0" bIns="0" rtlCol="0"/>
            <a:lstStyle/>
            <a:p>
              <a:endParaRPr/>
            </a:p>
          </p:txBody>
        </p:sp>
        <p:sp>
          <p:nvSpPr>
            <p:cNvPr id="15" name="object 15"/>
            <p:cNvSpPr/>
            <p:nvPr/>
          </p:nvSpPr>
          <p:spPr>
            <a:xfrm>
              <a:off x="6705600" y="5394959"/>
              <a:ext cx="775716" cy="775716"/>
            </a:xfrm>
            <a:prstGeom prst="rect">
              <a:avLst/>
            </a:prstGeom>
            <a:blipFill>
              <a:blip r:embed="rId3" cstate="print"/>
              <a:stretch>
                <a:fillRect/>
              </a:stretch>
            </a:blipFill>
          </p:spPr>
          <p:txBody>
            <a:bodyPr wrap="square" lIns="0" tIns="0" rIns="0" bIns="0" rtlCol="0"/>
            <a:lstStyle/>
            <a:p>
              <a:endParaRPr/>
            </a:p>
          </p:txBody>
        </p:sp>
        <p:sp>
          <p:nvSpPr>
            <p:cNvPr id="16" name="object 16"/>
            <p:cNvSpPr/>
            <p:nvPr/>
          </p:nvSpPr>
          <p:spPr>
            <a:xfrm>
              <a:off x="6480048" y="3427475"/>
              <a:ext cx="1763268" cy="1676400"/>
            </a:xfrm>
            <a:prstGeom prst="rect">
              <a:avLst/>
            </a:prstGeom>
            <a:blipFill>
              <a:blip r:embed="rId7" cstate="print"/>
              <a:stretch>
                <a:fillRect/>
              </a:stretch>
            </a:blipFill>
          </p:spPr>
          <p:txBody>
            <a:bodyPr wrap="square" lIns="0" tIns="0" rIns="0" bIns="0" rtlCol="0"/>
            <a:lstStyle/>
            <a:p>
              <a:endParaRPr/>
            </a:p>
          </p:txBody>
        </p:sp>
        <p:sp>
          <p:nvSpPr>
            <p:cNvPr id="17" name="object 17"/>
            <p:cNvSpPr/>
            <p:nvPr/>
          </p:nvSpPr>
          <p:spPr>
            <a:xfrm>
              <a:off x="5718048" y="3781043"/>
              <a:ext cx="463550" cy="501650"/>
            </a:xfrm>
            <a:custGeom>
              <a:avLst/>
              <a:gdLst/>
              <a:ahLst/>
              <a:cxnLst/>
              <a:rect l="l" t="t" r="r" b="b"/>
              <a:pathLst>
                <a:path w="463550" h="501650">
                  <a:moveTo>
                    <a:pt x="330551" y="364236"/>
                  </a:moveTo>
                  <a:lnTo>
                    <a:pt x="316991" y="364236"/>
                  </a:lnTo>
                  <a:lnTo>
                    <a:pt x="323088" y="370332"/>
                  </a:lnTo>
                  <a:lnTo>
                    <a:pt x="316924" y="370332"/>
                  </a:lnTo>
                  <a:lnTo>
                    <a:pt x="315467" y="501396"/>
                  </a:lnTo>
                  <a:lnTo>
                    <a:pt x="329978" y="477012"/>
                  </a:lnTo>
                  <a:lnTo>
                    <a:pt x="327660" y="477012"/>
                  </a:lnTo>
                  <a:lnTo>
                    <a:pt x="316991" y="473964"/>
                  </a:lnTo>
                  <a:lnTo>
                    <a:pt x="328219" y="455209"/>
                  </a:lnTo>
                  <a:lnTo>
                    <a:pt x="330395" y="370332"/>
                  </a:lnTo>
                  <a:lnTo>
                    <a:pt x="323088" y="370332"/>
                  </a:lnTo>
                  <a:lnTo>
                    <a:pt x="316925" y="370215"/>
                  </a:lnTo>
                  <a:lnTo>
                    <a:pt x="330398" y="370215"/>
                  </a:lnTo>
                  <a:lnTo>
                    <a:pt x="330551" y="364236"/>
                  </a:lnTo>
                  <a:close/>
                </a:path>
                <a:path w="463550" h="501650">
                  <a:moveTo>
                    <a:pt x="328219" y="455209"/>
                  </a:moveTo>
                  <a:lnTo>
                    <a:pt x="316991" y="473964"/>
                  </a:lnTo>
                  <a:lnTo>
                    <a:pt x="327660" y="477012"/>
                  </a:lnTo>
                  <a:lnTo>
                    <a:pt x="328219" y="455209"/>
                  </a:lnTo>
                  <a:close/>
                </a:path>
                <a:path w="463550" h="501650">
                  <a:moveTo>
                    <a:pt x="449357" y="252854"/>
                  </a:moveTo>
                  <a:lnTo>
                    <a:pt x="328219" y="455209"/>
                  </a:lnTo>
                  <a:lnTo>
                    <a:pt x="327660" y="477012"/>
                  </a:lnTo>
                  <a:lnTo>
                    <a:pt x="329978" y="477012"/>
                  </a:lnTo>
                  <a:lnTo>
                    <a:pt x="461482" y="256032"/>
                  </a:lnTo>
                  <a:lnTo>
                    <a:pt x="451103" y="256032"/>
                  </a:lnTo>
                  <a:lnTo>
                    <a:pt x="449357" y="252854"/>
                  </a:lnTo>
                  <a:close/>
                </a:path>
                <a:path w="463550" h="501650">
                  <a:moveTo>
                    <a:pt x="316991" y="364236"/>
                  </a:moveTo>
                  <a:lnTo>
                    <a:pt x="316925" y="370215"/>
                  </a:lnTo>
                  <a:lnTo>
                    <a:pt x="323088" y="370332"/>
                  </a:lnTo>
                  <a:lnTo>
                    <a:pt x="316991" y="364236"/>
                  </a:lnTo>
                  <a:close/>
                </a:path>
                <a:path w="463550" h="501650">
                  <a:moveTo>
                    <a:pt x="4572" y="124968"/>
                  </a:moveTo>
                  <a:lnTo>
                    <a:pt x="0" y="364236"/>
                  </a:lnTo>
                  <a:lnTo>
                    <a:pt x="316925" y="370215"/>
                  </a:lnTo>
                  <a:lnTo>
                    <a:pt x="316991" y="364236"/>
                  </a:lnTo>
                  <a:lnTo>
                    <a:pt x="330551" y="364236"/>
                  </a:lnTo>
                  <a:lnTo>
                    <a:pt x="330707" y="358140"/>
                  </a:lnTo>
                  <a:lnTo>
                    <a:pt x="13715" y="358140"/>
                  </a:lnTo>
                  <a:lnTo>
                    <a:pt x="7619" y="352044"/>
                  </a:lnTo>
                  <a:lnTo>
                    <a:pt x="13797" y="352044"/>
                  </a:lnTo>
                  <a:lnTo>
                    <a:pt x="16680" y="137273"/>
                  </a:lnTo>
                  <a:lnTo>
                    <a:pt x="10667" y="137160"/>
                  </a:lnTo>
                  <a:lnTo>
                    <a:pt x="16763" y="131064"/>
                  </a:lnTo>
                  <a:lnTo>
                    <a:pt x="321699" y="131064"/>
                  </a:lnTo>
                  <a:lnTo>
                    <a:pt x="4572" y="124968"/>
                  </a:lnTo>
                  <a:close/>
                </a:path>
                <a:path w="463550" h="501650">
                  <a:moveTo>
                    <a:pt x="7619" y="352044"/>
                  </a:moveTo>
                  <a:lnTo>
                    <a:pt x="13715" y="358140"/>
                  </a:lnTo>
                  <a:lnTo>
                    <a:pt x="13796" y="352160"/>
                  </a:lnTo>
                  <a:lnTo>
                    <a:pt x="7619" y="352044"/>
                  </a:lnTo>
                  <a:close/>
                </a:path>
                <a:path w="463550" h="501650">
                  <a:moveTo>
                    <a:pt x="13796" y="352160"/>
                  </a:moveTo>
                  <a:lnTo>
                    <a:pt x="13715" y="358140"/>
                  </a:lnTo>
                  <a:lnTo>
                    <a:pt x="330707" y="358140"/>
                  </a:lnTo>
                  <a:lnTo>
                    <a:pt x="13796" y="352160"/>
                  </a:lnTo>
                  <a:close/>
                </a:path>
                <a:path w="463550" h="501650">
                  <a:moveTo>
                    <a:pt x="13797" y="352044"/>
                  </a:moveTo>
                  <a:lnTo>
                    <a:pt x="7619" y="352044"/>
                  </a:lnTo>
                  <a:lnTo>
                    <a:pt x="13796" y="352160"/>
                  </a:lnTo>
                  <a:close/>
                </a:path>
                <a:path w="463550" h="501650">
                  <a:moveTo>
                    <a:pt x="451103" y="249936"/>
                  </a:moveTo>
                  <a:lnTo>
                    <a:pt x="449357" y="252854"/>
                  </a:lnTo>
                  <a:lnTo>
                    <a:pt x="451103" y="256032"/>
                  </a:lnTo>
                  <a:lnTo>
                    <a:pt x="451103" y="249936"/>
                  </a:lnTo>
                  <a:close/>
                </a:path>
                <a:path w="463550" h="501650">
                  <a:moveTo>
                    <a:pt x="461625" y="249936"/>
                  </a:moveTo>
                  <a:lnTo>
                    <a:pt x="451103" y="249936"/>
                  </a:lnTo>
                  <a:lnTo>
                    <a:pt x="451103" y="256032"/>
                  </a:lnTo>
                  <a:lnTo>
                    <a:pt x="461482" y="256032"/>
                  </a:lnTo>
                  <a:lnTo>
                    <a:pt x="463296" y="252984"/>
                  </a:lnTo>
                  <a:lnTo>
                    <a:pt x="461625" y="249936"/>
                  </a:lnTo>
                  <a:close/>
                </a:path>
                <a:path w="463550" h="501650">
                  <a:moveTo>
                    <a:pt x="337143" y="22860"/>
                  </a:moveTo>
                  <a:lnTo>
                    <a:pt x="336803" y="22860"/>
                  </a:lnTo>
                  <a:lnTo>
                    <a:pt x="336193" y="46977"/>
                  </a:lnTo>
                  <a:lnTo>
                    <a:pt x="449357" y="252854"/>
                  </a:lnTo>
                  <a:lnTo>
                    <a:pt x="451103" y="249936"/>
                  </a:lnTo>
                  <a:lnTo>
                    <a:pt x="461625" y="249936"/>
                  </a:lnTo>
                  <a:lnTo>
                    <a:pt x="337143" y="22860"/>
                  </a:lnTo>
                  <a:close/>
                </a:path>
                <a:path w="463550" h="501650">
                  <a:moveTo>
                    <a:pt x="321699" y="131064"/>
                  </a:moveTo>
                  <a:lnTo>
                    <a:pt x="16763" y="131064"/>
                  </a:lnTo>
                  <a:lnTo>
                    <a:pt x="16680" y="137273"/>
                  </a:lnTo>
                  <a:lnTo>
                    <a:pt x="333755" y="143256"/>
                  </a:lnTo>
                  <a:lnTo>
                    <a:pt x="333910" y="137160"/>
                  </a:lnTo>
                  <a:lnTo>
                    <a:pt x="321563" y="137160"/>
                  </a:lnTo>
                  <a:lnTo>
                    <a:pt x="321699" y="131064"/>
                  </a:lnTo>
                  <a:close/>
                </a:path>
                <a:path w="463550" h="501650">
                  <a:moveTo>
                    <a:pt x="16763" y="131064"/>
                  </a:moveTo>
                  <a:lnTo>
                    <a:pt x="10667" y="137160"/>
                  </a:lnTo>
                  <a:lnTo>
                    <a:pt x="16680" y="137273"/>
                  </a:lnTo>
                  <a:lnTo>
                    <a:pt x="16763" y="131064"/>
                  </a:lnTo>
                  <a:close/>
                </a:path>
                <a:path w="463550" h="501650">
                  <a:moveTo>
                    <a:pt x="321701" y="130951"/>
                  </a:moveTo>
                  <a:lnTo>
                    <a:pt x="321563" y="137160"/>
                  </a:lnTo>
                  <a:lnTo>
                    <a:pt x="327660" y="131064"/>
                  </a:lnTo>
                  <a:lnTo>
                    <a:pt x="321701" y="130951"/>
                  </a:lnTo>
                  <a:close/>
                </a:path>
                <a:path w="463550" h="501650">
                  <a:moveTo>
                    <a:pt x="324612" y="0"/>
                  </a:moveTo>
                  <a:lnTo>
                    <a:pt x="321701" y="130951"/>
                  </a:lnTo>
                  <a:lnTo>
                    <a:pt x="327660" y="131064"/>
                  </a:lnTo>
                  <a:lnTo>
                    <a:pt x="321563" y="137160"/>
                  </a:lnTo>
                  <a:lnTo>
                    <a:pt x="333910" y="137160"/>
                  </a:lnTo>
                  <a:lnTo>
                    <a:pt x="336193" y="46977"/>
                  </a:lnTo>
                  <a:lnTo>
                    <a:pt x="324612" y="25908"/>
                  </a:lnTo>
                  <a:lnTo>
                    <a:pt x="336803" y="22860"/>
                  </a:lnTo>
                  <a:lnTo>
                    <a:pt x="337143" y="22860"/>
                  </a:lnTo>
                  <a:lnTo>
                    <a:pt x="324612" y="0"/>
                  </a:lnTo>
                  <a:close/>
                </a:path>
                <a:path w="463550" h="501650">
                  <a:moveTo>
                    <a:pt x="336803" y="22860"/>
                  </a:moveTo>
                  <a:lnTo>
                    <a:pt x="324612" y="25908"/>
                  </a:lnTo>
                  <a:lnTo>
                    <a:pt x="336193" y="46977"/>
                  </a:lnTo>
                  <a:lnTo>
                    <a:pt x="336803" y="22860"/>
                  </a:lnTo>
                  <a:close/>
                </a:path>
              </a:pathLst>
            </a:custGeom>
            <a:solidFill>
              <a:srgbClr val="000000"/>
            </a:solidFill>
          </p:spPr>
          <p:txBody>
            <a:bodyPr wrap="square" lIns="0" tIns="0" rIns="0" bIns="0" rtlCol="0"/>
            <a:lstStyle/>
            <a:p>
              <a:endParaRPr/>
            </a:p>
          </p:txBody>
        </p:sp>
        <p:sp>
          <p:nvSpPr>
            <p:cNvPr id="18" name="object 18"/>
            <p:cNvSpPr/>
            <p:nvPr/>
          </p:nvSpPr>
          <p:spPr>
            <a:xfrm>
              <a:off x="6324600" y="3642359"/>
              <a:ext cx="167639" cy="240792"/>
            </a:xfrm>
            <a:prstGeom prst="rect">
              <a:avLst/>
            </a:prstGeom>
            <a:blipFill>
              <a:blip r:embed="rId8" cstate="print"/>
              <a:stretch>
                <a:fillRect/>
              </a:stretch>
            </a:blipFill>
          </p:spPr>
          <p:txBody>
            <a:bodyPr wrap="square" lIns="0" tIns="0" rIns="0" bIns="0" rtlCol="0"/>
            <a:lstStyle/>
            <a:p>
              <a:endParaRPr/>
            </a:p>
          </p:txBody>
        </p:sp>
        <p:sp>
          <p:nvSpPr>
            <p:cNvPr id="19" name="object 19"/>
            <p:cNvSpPr/>
            <p:nvPr/>
          </p:nvSpPr>
          <p:spPr>
            <a:xfrm>
              <a:off x="6156960" y="3909059"/>
              <a:ext cx="259079" cy="431800"/>
            </a:xfrm>
            <a:custGeom>
              <a:avLst/>
              <a:gdLst/>
              <a:ahLst/>
              <a:cxnLst/>
              <a:rect l="l" t="t" r="r" b="b"/>
              <a:pathLst>
                <a:path w="259079" h="431800">
                  <a:moveTo>
                    <a:pt x="236220" y="96012"/>
                  </a:moveTo>
                  <a:lnTo>
                    <a:pt x="232460" y="94488"/>
                  </a:lnTo>
                  <a:lnTo>
                    <a:pt x="215049" y="87414"/>
                  </a:lnTo>
                  <a:lnTo>
                    <a:pt x="215049" y="101523"/>
                  </a:lnTo>
                  <a:lnTo>
                    <a:pt x="136626" y="194564"/>
                  </a:lnTo>
                  <a:lnTo>
                    <a:pt x="31623" y="27089"/>
                  </a:lnTo>
                  <a:lnTo>
                    <a:pt x="215049" y="101523"/>
                  </a:lnTo>
                  <a:lnTo>
                    <a:pt x="215049" y="87414"/>
                  </a:lnTo>
                  <a:lnTo>
                    <a:pt x="26238" y="10668"/>
                  </a:lnTo>
                  <a:lnTo>
                    <a:pt x="0" y="0"/>
                  </a:lnTo>
                  <a:lnTo>
                    <a:pt x="135636" y="216408"/>
                  </a:lnTo>
                  <a:lnTo>
                    <a:pt x="147091" y="202692"/>
                  </a:lnTo>
                  <a:lnTo>
                    <a:pt x="228574" y="105156"/>
                  </a:lnTo>
                  <a:lnTo>
                    <a:pt x="236220" y="96012"/>
                  </a:lnTo>
                  <a:close/>
                </a:path>
                <a:path w="259079" h="431800">
                  <a:moveTo>
                    <a:pt x="259080" y="402336"/>
                  </a:moveTo>
                  <a:lnTo>
                    <a:pt x="256032" y="356616"/>
                  </a:lnTo>
                  <a:lnTo>
                    <a:pt x="249936" y="315468"/>
                  </a:lnTo>
                  <a:lnTo>
                    <a:pt x="236220" y="262128"/>
                  </a:lnTo>
                  <a:lnTo>
                    <a:pt x="217932" y="220980"/>
                  </a:lnTo>
                  <a:lnTo>
                    <a:pt x="204216" y="202692"/>
                  </a:lnTo>
                  <a:lnTo>
                    <a:pt x="202692" y="202692"/>
                  </a:lnTo>
                  <a:lnTo>
                    <a:pt x="195072" y="196596"/>
                  </a:lnTo>
                  <a:lnTo>
                    <a:pt x="187452" y="192024"/>
                  </a:lnTo>
                  <a:lnTo>
                    <a:pt x="185928" y="192024"/>
                  </a:lnTo>
                  <a:lnTo>
                    <a:pt x="181356" y="190500"/>
                  </a:lnTo>
                  <a:lnTo>
                    <a:pt x="178308" y="190500"/>
                  </a:lnTo>
                  <a:lnTo>
                    <a:pt x="173736" y="190500"/>
                  </a:lnTo>
                  <a:lnTo>
                    <a:pt x="169164" y="190500"/>
                  </a:lnTo>
                  <a:lnTo>
                    <a:pt x="166116" y="192024"/>
                  </a:lnTo>
                  <a:lnTo>
                    <a:pt x="164592" y="192024"/>
                  </a:lnTo>
                  <a:lnTo>
                    <a:pt x="156972" y="196596"/>
                  </a:lnTo>
                  <a:lnTo>
                    <a:pt x="155448" y="196596"/>
                  </a:lnTo>
                  <a:lnTo>
                    <a:pt x="126492" y="233172"/>
                  </a:lnTo>
                  <a:lnTo>
                    <a:pt x="109728" y="278892"/>
                  </a:lnTo>
                  <a:lnTo>
                    <a:pt x="102108" y="315468"/>
                  </a:lnTo>
                  <a:lnTo>
                    <a:pt x="97536" y="335280"/>
                  </a:lnTo>
                  <a:lnTo>
                    <a:pt x="96012" y="356616"/>
                  </a:lnTo>
                  <a:lnTo>
                    <a:pt x="92964" y="379476"/>
                  </a:lnTo>
                  <a:lnTo>
                    <a:pt x="92964" y="402336"/>
                  </a:lnTo>
                  <a:lnTo>
                    <a:pt x="91440" y="425196"/>
                  </a:lnTo>
                  <a:lnTo>
                    <a:pt x="91440" y="429768"/>
                  </a:lnTo>
                  <a:lnTo>
                    <a:pt x="94488" y="431292"/>
                  </a:lnTo>
                  <a:lnTo>
                    <a:pt x="102108" y="431292"/>
                  </a:lnTo>
                  <a:lnTo>
                    <a:pt x="105156" y="429768"/>
                  </a:lnTo>
                  <a:lnTo>
                    <a:pt x="105156" y="402336"/>
                  </a:lnTo>
                  <a:lnTo>
                    <a:pt x="106680" y="379476"/>
                  </a:lnTo>
                  <a:lnTo>
                    <a:pt x="111252" y="336804"/>
                  </a:lnTo>
                  <a:lnTo>
                    <a:pt x="117348" y="298704"/>
                  </a:lnTo>
                  <a:lnTo>
                    <a:pt x="132588" y="251460"/>
                  </a:lnTo>
                  <a:lnTo>
                    <a:pt x="138684" y="239268"/>
                  </a:lnTo>
                  <a:lnTo>
                    <a:pt x="143256" y="227076"/>
                  </a:lnTo>
                  <a:lnTo>
                    <a:pt x="150876" y="217932"/>
                  </a:lnTo>
                  <a:lnTo>
                    <a:pt x="156972" y="211836"/>
                  </a:lnTo>
                  <a:lnTo>
                    <a:pt x="155448" y="211836"/>
                  </a:lnTo>
                  <a:lnTo>
                    <a:pt x="163068" y="207264"/>
                  </a:lnTo>
                  <a:lnTo>
                    <a:pt x="161544" y="207264"/>
                  </a:lnTo>
                  <a:lnTo>
                    <a:pt x="169164" y="204216"/>
                  </a:lnTo>
                  <a:lnTo>
                    <a:pt x="170688" y="204216"/>
                  </a:lnTo>
                  <a:lnTo>
                    <a:pt x="175260" y="202692"/>
                  </a:lnTo>
                  <a:lnTo>
                    <a:pt x="179832" y="204216"/>
                  </a:lnTo>
                  <a:lnTo>
                    <a:pt x="181356" y="204216"/>
                  </a:lnTo>
                  <a:lnTo>
                    <a:pt x="188976" y="207264"/>
                  </a:lnTo>
                  <a:lnTo>
                    <a:pt x="187452" y="207264"/>
                  </a:lnTo>
                  <a:lnTo>
                    <a:pt x="195072" y="211836"/>
                  </a:lnTo>
                  <a:lnTo>
                    <a:pt x="193548" y="211836"/>
                  </a:lnTo>
                  <a:lnTo>
                    <a:pt x="201168" y="219456"/>
                  </a:lnTo>
                  <a:lnTo>
                    <a:pt x="207264" y="228600"/>
                  </a:lnTo>
                  <a:lnTo>
                    <a:pt x="228600" y="281940"/>
                  </a:lnTo>
                  <a:lnTo>
                    <a:pt x="240792" y="338328"/>
                  </a:lnTo>
                  <a:lnTo>
                    <a:pt x="242316" y="358140"/>
                  </a:lnTo>
                  <a:lnTo>
                    <a:pt x="245364" y="379476"/>
                  </a:lnTo>
                  <a:lnTo>
                    <a:pt x="245364" y="402336"/>
                  </a:lnTo>
                  <a:lnTo>
                    <a:pt x="246888" y="425196"/>
                  </a:lnTo>
                  <a:lnTo>
                    <a:pt x="246888" y="429768"/>
                  </a:lnTo>
                  <a:lnTo>
                    <a:pt x="248412" y="431292"/>
                  </a:lnTo>
                  <a:lnTo>
                    <a:pt x="256032" y="431292"/>
                  </a:lnTo>
                  <a:lnTo>
                    <a:pt x="259080" y="429768"/>
                  </a:lnTo>
                  <a:lnTo>
                    <a:pt x="259080" y="402336"/>
                  </a:lnTo>
                  <a:close/>
                </a:path>
              </a:pathLst>
            </a:custGeom>
            <a:solidFill>
              <a:srgbClr val="FF0000"/>
            </a:solidFill>
          </p:spPr>
          <p:txBody>
            <a:bodyPr wrap="square" lIns="0" tIns="0" rIns="0" bIns="0" rtlCol="0"/>
            <a:lstStyle/>
            <a:p>
              <a:endParaRPr/>
            </a:p>
          </p:txBody>
        </p:sp>
      </p:grpSp>
      <p:sp>
        <p:nvSpPr>
          <p:cNvPr id="20" name="object 20"/>
          <p:cNvSpPr txBox="1"/>
          <p:nvPr/>
        </p:nvSpPr>
        <p:spPr>
          <a:xfrm>
            <a:off x="2896538" y="2844821"/>
            <a:ext cx="1413510" cy="756920"/>
          </a:xfrm>
          <a:prstGeom prst="rect">
            <a:avLst/>
          </a:prstGeom>
        </p:spPr>
        <p:txBody>
          <a:bodyPr vert="horz" wrap="square" lIns="0" tIns="12065" rIns="0" bIns="0" rtlCol="0">
            <a:spAutoFit/>
          </a:bodyPr>
          <a:lstStyle/>
          <a:p>
            <a:pPr marL="12700" marR="5080">
              <a:lnSpc>
                <a:spcPct val="100000"/>
              </a:lnSpc>
              <a:spcBef>
                <a:spcPts val="95"/>
              </a:spcBef>
            </a:pPr>
            <a:r>
              <a:rPr sz="1600" b="1" spc="-15" dirty="0">
                <a:solidFill>
                  <a:srgbClr val="0000FF"/>
                </a:solidFill>
                <a:latin typeface="Nimbus Sans L"/>
                <a:cs typeface="Nimbus Sans L"/>
              </a:rPr>
              <a:t>Reverse  Transcription  </a:t>
            </a:r>
            <a:r>
              <a:rPr sz="1600" b="1" spc="-50" dirty="0">
                <a:solidFill>
                  <a:srgbClr val="0000FF"/>
                </a:solidFill>
                <a:latin typeface="Nimbus Sans L"/>
                <a:cs typeface="Nimbus Sans L"/>
              </a:rPr>
              <a:t>(AZT, </a:t>
            </a:r>
            <a:r>
              <a:rPr sz="1600" b="1" spc="-10" dirty="0">
                <a:solidFill>
                  <a:srgbClr val="0000FF"/>
                </a:solidFill>
                <a:latin typeface="Nimbus Sans L"/>
                <a:cs typeface="Nimbus Sans L"/>
              </a:rPr>
              <a:t>3tc,</a:t>
            </a:r>
            <a:r>
              <a:rPr sz="1600" b="1" spc="55" dirty="0">
                <a:solidFill>
                  <a:srgbClr val="0000FF"/>
                </a:solidFill>
                <a:latin typeface="Nimbus Sans L"/>
                <a:cs typeface="Nimbus Sans L"/>
              </a:rPr>
              <a:t> </a:t>
            </a:r>
            <a:r>
              <a:rPr sz="1600" b="1" spc="-5" dirty="0">
                <a:solidFill>
                  <a:srgbClr val="0000FF"/>
                </a:solidFill>
                <a:latin typeface="Nimbus Sans L"/>
                <a:cs typeface="Nimbus Sans L"/>
              </a:rPr>
              <a:t>d4T)</a:t>
            </a:r>
            <a:endParaRPr sz="1600">
              <a:latin typeface="Nimbus Sans L"/>
              <a:cs typeface="Nimbus Sans L"/>
            </a:endParaRPr>
          </a:p>
        </p:txBody>
      </p:sp>
      <p:sp>
        <p:nvSpPr>
          <p:cNvPr id="23" name="object 23"/>
          <p:cNvSpPr txBox="1">
            <a:spLocks noGrp="1"/>
          </p:cNvSpPr>
          <p:nvPr>
            <p:ph type="ftr" sz="quarter" idx="5"/>
          </p:nvPr>
        </p:nvSpPr>
        <p:spPr>
          <a:xfrm>
            <a:off x="535940" y="6462839"/>
            <a:ext cx="866775" cy="177800"/>
          </a:xfrm>
          <a:prstGeom prst="rect">
            <a:avLst/>
          </a:prstGeom>
        </p:spPr>
        <p:txBody>
          <a:bodyPr vert="horz" wrap="square" lIns="0" tIns="0" rIns="0" bIns="0" rtlCol="0">
            <a:spAutoFit/>
          </a:bodyPr>
          <a:lstStyle>
            <a:defPPr>
              <a:defRPr lang="en-US"/>
            </a:defPPr>
            <a:lvl1pPr marL="0" algn="l" defTabSz="914400" rtl="0" eaLnBrk="1" latinLnBrk="0" hangingPunct="1">
              <a:defRPr sz="1200" b="0" i="0" kern="1200">
                <a:solidFill>
                  <a:srgbClr val="898989"/>
                </a:solidFill>
                <a:latin typeface="DejaVu Sans"/>
                <a:ea typeface="+mn-ea"/>
                <a:cs typeface="DejaVu San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lnSpc>
                <a:spcPts val="1240"/>
              </a:lnSpc>
            </a:pPr>
            <a:r>
              <a:rPr lang="en-US" spc="-120"/>
              <a:t>May </a:t>
            </a:r>
            <a:r>
              <a:rPr lang="en-US" spc="-130"/>
              <a:t>11,</a:t>
            </a:r>
            <a:r>
              <a:rPr lang="en-US" spc="-195"/>
              <a:t> </a:t>
            </a:r>
            <a:r>
              <a:rPr lang="en-US" spc="-155"/>
              <a:t>2020</a:t>
            </a:r>
            <a:endParaRPr spc="-155" dirty="0"/>
          </a:p>
        </p:txBody>
      </p:sp>
      <p:sp>
        <p:nvSpPr>
          <p:cNvPr id="24" name="object 24"/>
          <p:cNvSpPr txBox="1"/>
          <p:nvPr/>
        </p:nvSpPr>
        <p:spPr>
          <a:xfrm>
            <a:off x="8322564" y="6462839"/>
            <a:ext cx="309245" cy="177800"/>
          </a:xfrm>
          <a:prstGeom prst="rect">
            <a:avLst/>
          </a:prstGeom>
        </p:spPr>
        <p:txBody>
          <a:bodyPr vert="horz" wrap="square" lIns="0" tIns="0" rIns="0" bIns="0" rtlCol="0">
            <a:spAutoFit/>
          </a:bodyPr>
          <a:lstStyle/>
          <a:p>
            <a:pPr marL="38100">
              <a:lnSpc>
                <a:spcPts val="1240"/>
              </a:lnSpc>
            </a:pPr>
            <a:fld id="{81D60167-4931-47E6-BA6A-407CBD079E47}" type="slidenum">
              <a:rPr sz="1200" spc="-160" dirty="0">
                <a:solidFill>
                  <a:srgbClr val="898989"/>
                </a:solidFill>
                <a:latin typeface="DejaVu Sans"/>
                <a:cs typeface="DejaVu Sans"/>
              </a:rPr>
              <a:t>110</a:t>
            </a:fld>
            <a:endParaRPr sz="1200">
              <a:latin typeface="DejaVu Sans"/>
              <a:cs typeface="DejaVu Sans"/>
            </a:endParaRPr>
          </a:p>
        </p:txBody>
      </p:sp>
      <p:sp>
        <p:nvSpPr>
          <p:cNvPr id="21" name="object 21"/>
          <p:cNvSpPr txBox="1"/>
          <p:nvPr/>
        </p:nvSpPr>
        <p:spPr>
          <a:xfrm>
            <a:off x="3589947" y="4589797"/>
            <a:ext cx="1071880" cy="269240"/>
          </a:xfrm>
          <a:prstGeom prst="rect">
            <a:avLst/>
          </a:prstGeom>
        </p:spPr>
        <p:txBody>
          <a:bodyPr vert="horz" wrap="square" lIns="0" tIns="12065" rIns="0" bIns="0" rtlCol="0">
            <a:spAutoFit/>
          </a:bodyPr>
          <a:lstStyle/>
          <a:p>
            <a:pPr marL="12700">
              <a:lnSpc>
                <a:spcPct val="100000"/>
              </a:lnSpc>
              <a:spcBef>
                <a:spcPts val="95"/>
              </a:spcBef>
            </a:pPr>
            <a:r>
              <a:rPr sz="1600" b="1" spc="-10" dirty="0">
                <a:solidFill>
                  <a:srgbClr val="FF6600"/>
                </a:solidFill>
                <a:latin typeface="Nimbus Sans L"/>
                <a:cs typeface="Nimbus Sans L"/>
              </a:rPr>
              <a:t>Integration</a:t>
            </a:r>
            <a:endParaRPr sz="1600">
              <a:latin typeface="Nimbus Sans L"/>
              <a:cs typeface="Nimbus Sans L"/>
            </a:endParaRPr>
          </a:p>
        </p:txBody>
      </p:sp>
      <p:sp>
        <p:nvSpPr>
          <p:cNvPr id="22" name="object 22"/>
          <p:cNvSpPr txBox="1"/>
          <p:nvPr/>
        </p:nvSpPr>
        <p:spPr>
          <a:xfrm>
            <a:off x="3666213" y="5723652"/>
            <a:ext cx="1485265" cy="330835"/>
          </a:xfrm>
          <a:prstGeom prst="rect">
            <a:avLst/>
          </a:prstGeom>
        </p:spPr>
        <p:txBody>
          <a:bodyPr vert="horz" wrap="square" lIns="0" tIns="12700" rIns="0" bIns="0" rtlCol="0">
            <a:spAutoFit/>
          </a:bodyPr>
          <a:lstStyle/>
          <a:p>
            <a:pPr marL="12700">
              <a:lnSpc>
                <a:spcPct val="100000"/>
              </a:lnSpc>
              <a:spcBef>
                <a:spcPts val="100"/>
              </a:spcBef>
            </a:pPr>
            <a:r>
              <a:rPr sz="2000" b="1" spc="-190" dirty="0">
                <a:latin typeface="DejaVu Sans"/>
                <a:cs typeface="DejaVu Sans"/>
              </a:rPr>
              <a:t>Infected</a:t>
            </a:r>
            <a:r>
              <a:rPr sz="2000" b="1" spc="-310" dirty="0">
                <a:latin typeface="DejaVu Sans"/>
                <a:cs typeface="DejaVu Sans"/>
              </a:rPr>
              <a:t> </a:t>
            </a:r>
            <a:r>
              <a:rPr sz="2000" b="1" spc="-180" dirty="0">
                <a:latin typeface="DejaVu Sans"/>
                <a:cs typeface="DejaVu Sans"/>
              </a:rPr>
              <a:t>cell</a:t>
            </a:r>
            <a:endParaRPr sz="2000">
              <a:latin typeface="DejaVu Sans"/>
              <a:cs typeface="DejaVu Sans"/>
            </a:endParaRP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92935" y="434903"/>
            <a:ext cx="7465265" cy="572977"/>
          </a:xfrm>
          <a:prstGeom prst="rect">
            <a:avLst/>
          </a:prstGeom>
        </p:spPr>
        <p:txBody>
          <a:bodyPr vert="horz" wrap="square" lIns="0" tIns="13335" rIns="0" bIns="0" rtlCol="0">
            <a:spAutoFit/>
          </a:bodyPr>
          <a:lstStyle/>
          <a:p>
            <a:pPr marL="12700">
              <a:lnSpc>
                <a:spcPct val="100000"/>
              </a:lnSpc>
              <a:spcBef>
                <a:spcPts val="105"/>
              </a:spcBef>
            </a:pPr>
            <a:r>
              <a:rPr sz="3600" dirty="0">
                <a:solidFill>
                  <a:srgbClr val="1F497D"/>
                </a:solidFill>
                <a:latin typeface="Times New Roman" panose="02020603050405020304" pitchFamily="18" charset="0"/>
                <a:cs typeface="Times New Roman" panose="02020603050405020304" pitchFamily="18" charset="0"/>
              </a:rPr>
              <a:t>Antiretroviral drug classes</a:t>
            </a:r>
          </a:p>
        </p:txBody>
      </p:sp>
      <p:sp>
        <p:nvSpPr>
          <p:cNvPr id="3" name="object 3"/>
          <p:cNvSpPr/>
          <p:nvPr/>
        </p:nvSpPr>
        <p:spPr>
          <a:xfrm>
            <a:off x="0" y="3427475"/>
            <a:ext cx="9144000" cy="3426460"/>
          </a:xfrm>
          <a:custGeom>
            <a:avLst/>
            <a:gdLst/>
            <a:ahLst/>
            <a:cxnLst/>
            <a:rect l="l" t="t" r="r" b="b"/>
            <a:pathLst>
              <a:path w="9144000" h="3426459">
                <a:moveTo>
                  <a:pt x="9144000" y="0"/>
                </a:moveTo>
                <a:lnTo>
                  <a:pt x="0" y="0"/>
                </a:lnTo>
                <a:lnTo>
                  <a:pt x="0" y="3425952"/>
                </a:lnTo>
                <a:lnTo>
                  <a:pt x="9144000" y="3425952"/>
                </a:lnTo>
                <a:lnTo>
                  <a:pt x="9144000" y="0"/>
                </a:lnTo>
                <a:close/>
              </a:path>
            </a:pathLst>
          </a:custGeom>
          <a:solidFill>
            <a:srgbClr val="FFFFFF"/>
          </a:solidFill>
        </p:spPr>
        <p:txBody>
          <a:bodyPr wrap="square" lIns="0" tIns="0" rIns="0" bIns="0" rtlCol="0"/>
          <a:lstStyle/>
          <a:p>
            <a:endParaRPr/>
          </a:p>
        </p:txBody>
      </p:sp>
      <p:sp>
        <p:nvSpPr>
          <p:cNvPr id="4" name="object 4"/>
          <p:cNvSpPr txBox="1"/>
          <p:nvPr/>
        </p:nvSpPr>
        <p:spPr>
          <a:xfrm>
            <a:off x="992934" y="1260824"/>
            <a:ext cx="7329629" cy="4266553"/>
          </a:xfrm>
          <a:prstGeom prst="rect">
            <a:avLst/>
          </a:prstGeom>
        </p:spPr>
        <p:txBody>
          <a:bodyPr vert="horz" wrap="square" lIns="0" tIns="125730" rIns="0" bIns="0" rtlCol="0">
            <a:spAutoFit/>
          </a:bodyPr>
          <a:lstStyle/>
          <a:p>
            <a:pPr marL="12700">
              <a:lnSpc>
                <a:spcPct val="100000"/>
              </a:lnSpc>
              <a:spcBef>
                <a:spcPts val="990"/>
              </a:spcBef>
            </a:pPr>
            <a:r>
              <a:rPr sz="2800" dirty="0">
                <a:latin typeface="Times New Roman" panose="02020603050405020304" pitchFamily="18" charset="0"/>
                <a:cs typeface="Times New Roman" panose="02020603050405020304" pitchFamily="18" charset="0"/>
              </a:rPr>
              <a:t>On market:</a:t>
            </a:r>
          </a:p>
          <a:p>
            <a:pPr marL="755650" indent="-287020">
              <a:lnSpc>
                <a:spcPct val="100000"/>
              </a:lnSpc>
              <a:spcBef>
                <a:spcPts val="800"/>
              </a:spcBef>
              <a:buClr>
                <a:srgbClr val="0000FF"/>
              </a:buClr>
              <a:buSzPct val="54687"/>
              <a:buChar char=""/>
              <a:tabLst>
                <a:tab pos="756285" algn="l"/>
              </a:tabLst>
            </a:pPr>
            <a:r>
              <a:rPr sz="2800" dirty="0">
                <a:latin typeface="Times New Roman" panose="02020603050405020304" pitchFamily="18" charset="0"/>
                <a:cs typeface="Times New Roman" panose="02020603050405020304" pitchFamily="18" charset="0"/>
              </a:rPr>
              <a:t>Reverse transcriptase inhibitors:</a:t>
            </a:r>
          </a:p>
          <a:p>
            <a:pPr marL="1155065" lvl="1" indent="-229235">
              <a:lnSpc>
                <a:spcPct val="100000"/>
              </a:lnSpc>
              <a:spcBef>
                <a:spcPts val="685"/>
              </a:spcBef>
              <a:buClr>
                <a:srgbClr val="800080"/>
              </a:buClr>
              <a:buSzPct val="50000"/>
              <a:buChar char=""/>
              <a:tabLst>
                <a:tab pos="1155700" algn="l"/>
              </a:tabLst>
            </a:pPr>
            <a:r>
              <a:rPr sz="2800" dirty="0">
                <a:solidFill>
                  <a:srgbClr val="0000FF"/>
                </a:solidFill>
                <a:latin typeface="Times New Roman" panose="02020603050405020304" pitchFamily="18" charset="0"/>
                <a:cs typeface="Times New Roman" panose="02020603050405020304" pitchFamily="18" charset="0"/>
              </a:rPr>
              <a:t>“Nucleoside analogues” </a:t>
            </a:r>
            <a:r>
              <a:rPr sz="2800" dirty="0">
                <a:latin typeface="Times New Roman" panose="02020603050405020304" pitchFamily="18" charset="0"/>
                <a:cs typeface="Times New Roman" panose="02020603050405020304" pitchFamily="18" charset="0"/>
              </a:rPr>
              <a:t>and</a:t>
            </a:r>
          </a:p>
          <a:p>
            <a:pPr marL="1155065" lvl="1" indent="-229235">
              <a:lnSpc>
                <a:spcPct val="100000"/>
              </a:lnSpc>
              <a:spcBef>
                <a:spcPts val="670"/>
              </a:spcBef>
              <a:buClr>
                <a:srgbClr val="800080"/>
              </a:buClr>
              <a:buSzPct val="50000"/>
              <a:buChar char=""/>
              <a:tabLst>
                <a:tab pos="1155700" algn="l"/>
              </a:tabLst>
            </a:pPr>
            <a:r>
              <a:rPr sz="2800" dirty="0">
                <a:solidFill>
                  <a:srgbClr val="4F81BD"/>
                </a:solidFill>
                <a:latin typeface="Times New Roman" panose="02020603050405020304" pitchFamily="18" charset="0"/>
                <a:cs typeface="Times New Roman" panose="02020603050405020304" pitchFamily="18" charset="0"/>
              </a:rPr>
              <a:t>“Non-nucleoside analogues”</a:t>
            </a:r>
            <a:endParaRPr sz="2800" dirty="0">
              <a:latin typeface="Times New Roman" panose="02020603050405020304" pitchFamily="18" charset="0"/>
              <a:cs typeface="Times New Roman" panose="02020603050405020304" pitchFamily="18" charset="0"/>
            </a:endParaRPr>
          </a:p>
          <a:p>
            <a:pPr marL="755650" indent="-287020">
              <a:lnSpc>
                <a:spcPct val="100000"/>
              </a:lnSpc>
              <a:spcBef>
                <a:spcPts val="755"/>
              </a:spcBef>
              <a:buClr>
                <a:srgbClr val="0000FF"/>
              </a:buClr>
              <a:buSzPct val="54687"/>
              <a:buChar char=""/>
              <a:tabLst>
                <a:tab pos="756285" algn="l"/>
              </a:tabLst>
            </a:pPr>
            <a:r>
              <a:rPr sz="2800" dirty="0">
                <a:solidFill>
                  <a:srgbClr val="800080"/>
                </a:solidFill>
                <a:latin typeface="Times New Roman" panose="02020603050405020304" pitchFamily="18" charset="0"/>
                <a:cs typeface="Times New Roman" panose="02020603050405020304" pitchFamily="18" charset="0"/>
              </a:rPr>
              <a:t>Protease inhibitors</a:t>
            </a:r>
            <a:endParaRPr sz="2800" dirty="0">
              <a:latin typeface="Times New Roman" panose="02020603050405020304" pitchFamily="18" charset="0"/>
              <a:cs typeface="Times New Roman" panose="02020603050405020304" pitchFamily="18" charset="0"/>
            </a:endParaRPr>
          </a:p>
          <a:p>
            <a:pPr marL="12700">
              <a:lnSpc>
                <a:spcPct val="100000"/>
              </a:lnSpc>
              <a:spcBef>
                <a:spcPts val="835"/>
              </a:spcBef>
            </a:pPr>
            <a:r>
              <a:rPr sz="2800" dirty="0">
                <a:latin typeface="Times New Roman" panose="02020603050405020304" pitchFamily="18" charset="0"/>
                <a:cs typeface="Times New Roman" panose="02020603050405020304" pitchFamily="18" charset="0"/>
              </a:rPr>
              <a:t>In market or in development:</a:t>
            </a:r>
          </a:p>
          <a:p>
            <a:pPr marL="755650" indent="-287020">
              <a:lnSpc>
                <a:spcPct val="100000"/>
              </a:lnSpc>
              <a:spcBef>
                <a:spcPts val="795"/>
              </a:spcBef>
              <a:buClr>
                <a:srgbClr val="0000FF"/>
              </a:buClr>
              <a:buSzPct val="54687"/>
              <a:buChar char=""/>
              <a:tabLst>
                <a:tab pos="756285" algn="l"/>
              </a:tabLst>
            </a:pPr>
            <a:r>
              <a:rPr sz="2800" dirty="0">
                <a:solidFill>
                  <a:srgbClr val="663300"/>
                </a:solidFill>
                <a:latin typeface="Times New Roman" panose="02020603050405020304" pitchFamily="18" charset="0"/>
                <a:cs typeface="Times New Roman" panose="02020603050405020304" pitchFamily="18" charset="0"/>
              </a:rPr>
              <a:t>Fusion/entry inhibitors</a:t>
            </a:r>
            <a:endParaRPr sz="2800" dirty="0">
              <a:latin typeface="Times New Roman" panose="02020603050405020304" pitchFamily="18" charset="0"/>
              <a:cs typeface="Times New Roman" panose="02020603050405020304" pitchFamily="18" charset="0"/>
            </a:endParaRPr>
          </a:p>
          <a:p>
            <a:pPr marL="755650" indent="-287020">
              <a:lnSpc>
                <a:spcPct val="100000"/>
              </a:lnSpc>
              <a:spcBef>
                <a:spcPts val="770"/>
              </a:spcBef>
              <a:buClr>
                <a:srgbClr val="0000FF"/>
              </a:buClr>
              <a:buSzPct val="54687"/>
              <a:buChar char=""/>
              <a:tabLst>
                <a:tab pos="756285" algn="l"/>
              </a:tabLst>
            </a:pPr>
            <a:r>
              <a:rPr sz="2800" dirty="0">
                <a:solidFill>
                  <a:srgbClr val="FF6600"/>
                </a:solidFill>
                <a:latin typeface="Times New Roman" panose="02020603050405020304" pitchFamily="18" charset="0"/>
                <a:cs typeface="Times New Roman" panose="02020603050405020304" pitchFamily="18" charset="0"/>
              </a:rPr>
              <a:t>Integrase inhibitors</a:t>
            </a:r>
            <a:endParaRPr sz="2800" dirty="0">
              <a:latin typeface="Times New Roman" panose="02020603050405020304" pitchFamily="18" charset="0"/>
              <a:cs typeface="Times New Roman" panose="02020603050405020304" pitchFamily="18" charset="0"/>
            </a:endParaRPr>
          </a:p>
        </p:txBody>
      </p:sp>
      <p:sp>
        <p:nvSpPr>
          <p:cNvPr id="5" name="object 5"/>
          <p:cNvSpPr txBox="1">
            <a:spLocks noGrp="1"/>
          </p:cNvSpPr>
          <p:nvPr>
            <p:ph type="ftr" sz="quarter" idx="5"/>
          </p:nvPr>
        </p:nvSpPr>
        <p:spPr>
          <a:xfrm>
            <a:off x="535940" y="6462839"/>
            <a:ext cx="866775" cy="177800"/>
          </a:xfrm>
          <a:prstGeom prst="rect">
            <a:avLst/>
          </a:prstGeom>
        </p:spPr>
        <p:txBody>
          <a:bodyPr vert="horz" wrap="square" lIns="0" tIns="0" rIns="0" bIns="0" rtlCol="0">
            <a:spAutoFit/>
          </a:bodyPr>
          <a:lstStyle>
            <a:defPPr>
              <a:defRPr lang="en-US"/>
            </a:defPPr>
            <a:lvl1pPr marL="0" algn="l" defTabSz="914400" rtl="0" eaLnBrk="1" latinLnBrk="0" hangingPunct="1">
              <a:defRPr sz="1200" b="0" i="0" kern="1200">
                <a:solidFill>
                  <a:srgbClr val="898989"/>
                </a:solidFill>
                <a:latin typeface="DejaVu Sans"/>
                <a:ea typeface="+mn-ea"/>
                <a:cs typeface="DejaVu San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lnSpc>
                <a:spcPts val="1240"/>
              </a:lnSpc>
            </a:pPr>
            <a:r>
              <a:rPr lang="en-US" spc="-120"/>
              <a:t>May </a:t>
            </a:r>
            <a:r>
              <a:rPr lang="en-US" spc="-130"/>
              <a:t>11,</a:t>
            </a:r>
            <a:r>
              <a:rPr lang="en-US" spc="-195"/>
              <a:t> </a:t>
            </a:r>
            <a:r>
              <a:rPr lang="en-US" spc="-155"/>
              <a:t>2020</a:t>
            </a:r>
            <a:endParaRPr spc="-155" dirty="0"/>
          </a:p>
        </p:txBody>
      </p:sp>
      <p:sp>
        <p:nvSpPr>
          <p:cNvPr id="6" name="object 6"/>
          <p:cNvSpPr txBox="1"/>
          <p:nvPr/>
        </p:nvSpPr>
        <p:spPr>
          <a:xfrm>
            <a:off x="8322564" y="6462839"/>
            <a:ext cx="309245" cy="177800"/>
          </a:xfrm>
          <a:prstGeom prst="rect">
            <a:avLst/>
          </a:prstGeom>
        </p:spPr>
        <p:txBody>
          <a:bodyPr vert="horz" wrap="square" lIns="0" tIns="0" rIns="0" bIns="0" rtlCol="0">
            <a:spAutoFit/>
          </a:bodyPr>
          <a:lstStyle/>
          <a:p>
            <a:pPr marL="38100">
              <a:lnSpc>
                <a:spcPts val="1240"/>
              </a:lnSpc>
            </a:pPr>
            <a:fld id="{81D60167-4931-47E6-BA6A-407CBD079E47}" type="slidenum">
              <a:rPr sz="1200" spc="-160" dirty="0">
                <a:solidFill>
                  <a:srgbClr val="898989"/>
                </a:solidFill>
                <a:latin typeface="DejaVu Sans"/>
                <a:cs typeface="DejaVu Sans"/>
              </a:rPr>
              <a:t>111</a:t>
            </a:fld>
            <a:endParaRPr sz="1200">
              <a:latin typeface="DejaVu Sans"/>
              <a:cs typeface="DejaVu Sans"/>
            </a:endParaRP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12311" y="338072"/>
            <a:ext cx="7865996" cy="689932"/>
          </a:xfrm>
          <a:prstGeom prst="rect">
            <a:avLst/>
          </a:prstGeom>
        </p:spPr>
        <p:txBody>
          <a:bodyPr vert="horz" wrap="square" lIns="0" tIns="12700" rIns="0" bIns="0" rtlCol="0">
            <a:spAutoFit/>
          </a:bodyPr>
          <a:lstStyle/>
          <a:p>
            <a:pPr marL="12700">
              <a:lnSpc>
                <a:spcPct val="100000"/>
              </a:lnSpc>
              <a:spcBef>
                <a:spcPts val="100"/>
              </a:spcBef>
            </a:pPr>
            <a:r>
              <a:rPr dirty="0">
                <a:latin typeface="Times New Roman" panose="02020603050405020304" pitchFamily="18" charset="0"/>
                <a:cs typeface="Times New Roman" panose="02020603050405020304" pitchFamily="18" charset="0"/>
              </a:rPr>
              <a:t>Side effects of HIV medication</a:t>
            </a:r>
          </a:p>
        </p:txBody>
      </p:sp>
      <p:sp>
        <p:nvSpPr>
          <p:cNvPr id="3" name="object 3"/>
          <p:cNvSpPr/>
          <p:nvPr/>
        </p:nvSpPr>
        <p:spPr>
          <a:xfrm>
            <a:off x="0" y="3427475"/>
            <a:ext cx="9144000" cy="3426460"/>
          </a:xfrm>
          <a:custGeom>
            <a:avLst/>
            <a:gdLst/>
            <a:ahLst/>
            <a:cxnLst/>
            <a:rect l="l" t="t" r="r" b="b"/>
            <a:pathLst>
              <a:path w="9144000" h="3426459">
                <a:moveTo>
                  <a:pt x="9144000" y="0"/>
                </a:moveTo>
                <a:lnTo>
                  <a:pt x="0" y="0"/>
                </a:lnTo>
                <a:lnTo>
                  <a:pt x="0" y="3425952"/>
                </a:lnTo>
                <a:lnTo>
                  <a:pt x="9144000" y="3425952"/>
                </a:lnTo>
                <a:lnTo>
                  <a:pt x="9144000" y="0"/>
                </a:lnTo>
                <a:close/>
              </a:path>
            </a:pathLst>
          </a:custGeom>
          <a:solidFill>
            <a:srgbClr val="FFFFFF"/>
          </a:solidFill>
        </p:spPr>
        <p:txBody>
          <a:bodyPr wrap="square" lIns="0" tIns="0" rIns="0" bIns="0" rtlCol="0"/>
          <a:lstStyle/>
          <a:p>
            <a:endParaRPr/>
          </a:p>
        </p:txBody>
      </p:sp>
      <p:sp>
        <p:nvSpPr>
          <p:cNvPr id="4" name="object 4"/>
          <p:cNvSpPr txBox="1">
            <a:spLocks noGrp="1"/>
          </p:cNvSpPr>
          <p:nvPr>
            <p:ph sz="half" idx="2"/>
          </p:nvPr>
        </p:nvSpPr>
        <p:spPr>
          <a:xfrm>
            <a:off x="612310" y="1498189"/>
            <a:ext cx="3825240" cy="2901435"/>
          </a:xfrm>
          <a:prstGeom prst="rect">
            <a:avLst/>
          </a:prstGeom>
        </p:spPr>
        <p:txBody>
          <a:bodyPr vert="horz" wrap="square" lIns="0" tIns="109855" rIns="0" bIns="0" rtlCol="0">
            <a:spAutoFit/>
          </a:bodyPr>
          <a:lstStyle/>
          <a:p>
            <a:pPr marL="12700">
              <a:lnSpc>
                <a:spcPct val="100000"/>
              </a:lnSpc>
              <a:spcBef>
                <a:spcPts val="865"/>
              </a:spcBef>
            </a:pPr>
            <a:r>
              <a:rPr sz="2800" dirty="0">
                <a:latin typeface="Times New Roman" panose="02020603050405020304" pitchFamily="18" charset="0"/>
                <a:cs typeface="Times New Roman" panose="02020603050405020304" pitchFamily="18" charset="0"/>
              </a:rPr>
              <a:t>Short term:4-9 wks</a:t>
            </a:r>
          </a:p>
          <a:p>
            <a:pPr marL="354965" indent="-342900">
              <a:lnSpc>
                <a:spcPct val="100000"/>
              </a:lnSpc>
              <a:spcBef>
                <a:spcPts val="765"/>
              </a:spcBef>
              <a:buChar char="•"/>
              <a:tabLst>
                <a:tab pos="354965" algn="l"/>
                <a:tab pos="355600" algn="l"/>
              </a:tabLst>
            </a:pPr>
            <a:r>
              <a:rPr sz="2800" b="0" dirty="0">
                <a:latin typeface="Times New Roman" panose="02020603050405020304" pitchFamily="18" charset="0"/>
                <a:cs typeface="Times New Roman" panose="02020603050405020304" pitchFamily="18" charset="0"/>
              </a:rPr>
              <a:t>Nausea, diarrhea,</a:t>
            </a:r>
          </a:p>
          <a:p>
            <a:pPr marL="411480" marR="5080">
              <a:lnSpc>
                <a:spcPct val="100000"/>
              </a:lnSpc>
              <a:spcBef>
                <a:spcPts val="775"/>
              </a:spcBef>
            </a:pPr>
            <a:r>
              <a:rPr sz="2800" b="0" dirty="0">
                <a:latin typeface="Times New Roman" panose="02020603050405020304" pitchFamily="18" charset="0"/>
                <a:cs typeface="Times New Roman" panose="02020603050405020304" pitchFamily="18" charset="0"/>
              </a:rPr>
              <a:t>fever, chills,  peripheral  neuropathy, anemia,  neutropenia,  gastrointestinal, etc.</a:t>
            </a:r>
          </a:p>
        </p:txBody>
      </p:sp>
      <p:sp>
        <p:nvSpPr>
          <p:cNvPr id="6" name="object 6"/>
          <p:cNvSpPr txBox="1">
            <a:spLocks noGrp="1"/>
          </p:cNvSpPr>
          <p:nvPr>
            <p:ph type="ftr" sz="quarter" idx="5"/>
          </p:nvPr>
        </p:nvSpPr>
        <p:spPr>
          <a:prstGeom prst="rect">
            <a:avLst/>
          </a:prstGeom>
        </p:spPr>
        <p:txBody>
          <a:bodyPr vert="horz" wrap="square" lIns="0" tIns="0" rIns="0" bIns="0" rtlCol="0">
            <a:spAutoFit/>
          </a:bodyPr>
          <a:lstStyle/>
          <a:p>
            <a:pPr marL="12700">
              <a:lnSpc>
                <a:spcPts val="1240"/>
              </a:lnSpc>
            </a:pPr>
            <a:r>
              <a:rPr spc="-120" dirty="0"/>
              <a:t>May </a:t>
            </a:r>
            <a:r>
              <a:rPr spc="-130" dirty="0"/>
              <a:t>11,</a:t>
            </a:r>
            <a:r>
              <a:rPr spc="-195" dirty="0"/>
              <a:t> </a:t>
            </a:r>
            <a:r>
              <a:rPr spc="-155" dirty="0"/>
              <a:t>2020</a:t>
            </a:r>
          </a:p>
        </p:txBody>
      </p:sp>
      <p:sp>
        <p:nvSpPr>
          <p:cNvPr id="7" name="object 7"/>
          <p:cNvSpPr txBox="1"/>
          <p:nvPr/>
        </p:nvSpPr>
        <p:spPr>
          <a:xfrm>
            <a:off x="8322564" y="6462839"/>
            <a:ext cx="309245" cy="177800"/>
          </a:xfrm>
          <a:prstGeom prst="rect">
            <a:avLst/>
          </a:prstGeom>
        </p:spPr>
        <p:txBody>
          <a:bodyPr vert="horz" wrap="square" lIns="0" tIns="0" rIns="0" bIns="0" rtlCol="0">
            <a:spAutoFit/>
          </a:bodyPr>
          <a:lstStyle/>
          <a:p>
            <a:pPr marL="38100">
              <a:lnSpc>
                <a:spcPts val="1240"/>
              </a:lnSpc>
            </a:pPr>
            <a:fld id="{81D60167-4931-47E6-BA6A-407CBD079E47}" type="slidenum">
              <a:rPr sz="1200" spc="-160" dirty="0">
                <a:solidFill>
                  <a:srgbClr val="898989"/>
                </a:solidFill>
                <a:latin typeface="DejaVu Sans"/>
                <a:cs typeface="DejaVu Sans"/>
              </a:rPr>
              <a:t>112</a:t>
            </a:fld>
            <a:endParaRPr sz="1200">
              <a:latin typeface="DejaVu Sans"/>
              <a:cs typeface="DejaVu Sans"/>
            </a:endParaRPr>
          </a:p>
        </p:txBody>
      </p:sp>
      <p:sp>
        <p:nvSpPr>
          <p:cNvPr id="5" name="object 5"/>
          <p:cNvSpPr txBox="1"/>
          <p:nvPr/>
        </p:nvSpPr>
        <p:spPr>
          <a:xfrm>
            <a:off x="4726964" y="1260773"/>
            <a:ext cx="4290695" cy="3984424"/>
          </a:xfrm>
          <a:prstGeom prst="rect">
            <a:avLst/>
          </a:prstGeom>
        </p:spPr>
        <p:txBody>
          <a:bodyPr vert="horz" wrap="square" lIns="0" tIns="125730" rIns="0" bIns="0" rtlCol="0">
            <a:spAutoFit/>
          </a:bodyPr>
          <a:lstStyle/>
          <a:p>
            <a:pPr marL="12700">
              <a:lnSpc>
                <a:spcPct val="100000"/>
              </a:lnSpc>
              <a:spcBef>
                <a:spcPts val="990"/>
              </a:spcBef>
            </a:pPr>
            <a:r>
              <a:rPr sz="2800" b="1" dirty="0">
                <a:latin typeface="Times New Roman" panose="02020603050405020304" pitchFamily="18" charset="0"/>
                <a:cs typeface="Times New Roman" panose="02020603050405020304" pitchFamily="18" charset="0"/>
              </a:rPr>
              <a:t>Long term</a:t>
            </a:r>
            <a:endParaRPr sz="2800" dirty="0">
              <a:latin typeface="Times New Roman" panose="02020603050405020304" pitchFamily="18" charset="0"/>
              <a:cs typeface="Times New Roman" panose="02020603050405020304" pitchFamily="18" charset="0"/>
            </a:endParaRPr>
          </a:p>
          <a:p>
            <a:pPr marL="355600" marR="5080" indent="-343535">
              <a:lnSpc>
                <a:spcPct val="100000"/>
              </a:lnSpc>
              <a:spcBef>
                <a:spcPts val="800"/>
              </a:spcBef>
              <a:buChar char="•"/>
              <a:tabLst>
                <a:tab pos="355600" algn="l"/>
                <a:tab pos="356235" algn="l"/>
              </a:tabLst>
            </a:pPr>
            <a:r>
              <a:rPr sz="2800" dirty="0">
                <a:latin typeface="Times New Roman" panose="02020603050405020304" pitchFamily="18" charset="0"/>
                <a:cs typeface="Times New Roman" panose="02020603050405020304" pitchFamily="18" charset="0"/>
              </a:rPr>
              <a:t>Coronary disease-lipids,  cholesterol</a:t>
            </a:r>
          </a:p>
          <a:p>
            <a:pPr marL="355600" marR="981710" indent="-343535">
              <a:lnSpc>
                <a:spcPct val="100000"/>
              </a:lnSpc>
              <a:spcBef>
                <a:spcPts val="765"/>
              </a:spcBef>
              <a:buChar char="•"/>
              <a:tabLst>
                <a:tab pos="355600" algn="l"/>
                <a:tab pos="356235" algn="l"/>
              </a:tabLst>
            </a:pPr>
            <a:r>
              <a:rPr sz="2800" dirty="0">
                <a:latin typeface="Times New Roman" panose="02020603050405020304" pitchFamily="18" charset="0"/>
                <a:cs typeface="Times New Roman" panose="02020603050405020304" pitchFamily="18" charset="0"/>
              </a:rPr>
              <a:t>Diabetes 2-insulin  resistance</a:t>
            </a:r>
          </a:p>
          <a:p>
            <a:pPr marL="355600" marR="1146810" indent="-343535">
              <a:lnSpc>
                <a:spcPct val="100000"/>
              </a:lnSpc>
              <a:spcBef>
                <a:spcPts val="770"/>
              </a:spcBef>
              <a:buChar char="•"/>
              <a:tabLst>
                <a:tab pos="355600" algn="l"/>
                <a:tab pos="356235" algn="l"/>
              </a:tabLst>
            </a:pPr>
            <a:r>
              <a:rPr sz="2800" dirty="0">
                <a:latin typeface="Times New Roman" panose="02020603050405020304" pitchFamily="18" charset="0"/>
                <a:cs typeface="Times New Roman" panose="02020603050405020304" pitchFamily="18" charset="0"/>
              </a:rPr>
              <a:t>Lipodystrophy or  lipoatrophy</a:t>
            </a:r>
          </a:p>
          <a:p>
            <a:pPr marL="355600" indent="-343535">
              <a:lnSpc>
                <a:spcPct val="100000"/>
              </a:lnSpc>
              <a:spcBef>
                <a:spcPts val="765"/>
              </a:spcBef>
              <a:buChar char="•"/>
              <a:tabLst>
                <a:tab pos="355600" algn="l"/>
                <a:tab pos="356235" algn="l"/>
              </a:tabLst>
            </a:pPr>
            <a:r>
              <a:rPr sz="2800" dirty="0">
                <a:latin typeface="Times New Roman" panose="02020603050405020304" pitchFamily="18" charset="0"/>
                <a:cs typeface="Times New Roman" panose="02020603050405020304" pitchFamily="18" charset="0"/>
              </a:rPr>
              <a:t>Bone loss</a:t>
            </a: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ftr" sz="quarter" idx="5"/>
          </p:nvPr>
        </p:nvSpPr>
        <p:spPr>
          <a:xfrm>
            <a:off x="535940" y="6462839"/>
            <a:ext cx="866775" cy="177800"/>
          </a:xfrm>
          <a:prstGeom prst="rect">
            <a:avLst/>
          </a:prstGeom>
        </p:spPr>
        <p:txBody>
          <a:bodyPr vert="horz" wrap="square" lIns="0" tIns="0" rIns="0" bIns="0" rtlCol="0">
            <a:spAutoFit/>
          </a:bodyPr>
          <a:lstStyle>
            <a:defPPr>
              <a:defRPr lang="en-US"/>
            </a:defPPr>
            <a:lvl1pPr marL="0" algn="l" defTabSz="914400" rtl="0" eaLnBrk="1" latinLnBrk="0" hangingPunct="1">
              <a:defRPr sz="1200" b="0" i="0" kern="1200">
                <a:solidFill>
                  <a:srgbClr val="898989"/>
                </a:solidFill>
                <a:latin typeface="DejaVu Sans"/>
                <a:ea typeface="+mn-ea"/>
                <a:cs typeface="DejaVu San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lnSpc>
                <a:spcPts val="1240"/>
              </a:lnSpc>
            </a:pPr>
            <a:r>
              <a:rPr lang="en-US" spc="-120"/>
              <a:t>May </a:t>
            </a:r>
            <a:r>
              <a:rPr lang="en-US" spc="-130"/>
              <a:t>11,</a:t>
            </a:r>
            <a:r>
              <a:rPr lang="en-US" spc="-195"/>
              <a:t> </a:t>
            </a:r>
            <a:r>
              <a:rPr lang="en-US" spc="-155"/>
              <a:t>2020</a:t>
            </a:r>
            <a:endParaRPr spc="-155" dirty="0"/>
          </a:p>
        </p:txBody>
      </p:sp>
      <p:sp>
        <p:nvSpPr>
          <p:cNvPr id="5" name="object 5"/>
          <p:cNvSpPr txBox="1"/>
          <p:nvPr/>
        </p:nvSpPr>
        <p:spPr>
          <a:xfrm>
            <a:off x="8322564" y="6462839"/>
            <a:ext cx="309245" cy="177800"/>
          </a:xfrm>
          <a:prstGeom prst="rect">
            <a:avLst/>
          </a:prstGeom>
        </p:spPr>
        <p:txBody>
          <a:bodyPr vert="horz" wrap="square" lIns="0" tIns="0" rIns="0" bIns="0" rtlCol="0">
            <a:spAutoFit/>
          </a:bodyPr>
          <a:lstStyle/>
          <a:p>
            <a:pPr marL="38100">
              <a:lnSpc>
                <a:spcPts val="1240"/>
              </a:lnSpc>
            </a:pPr>
            <a:fld id="{81D60167-4931-47E6-BA6A-407CBD079E47}" type="slidenum">
              <a:rPr sz="1200" spc="-160" dirty="0">
                <a:solidFill>
                  <a:srgbClr val="898989"/>
                </a:solidFill>
                <a:latin typeface="DejaVu Sans"/>
                <a:cs typeface="DejaVu Sans"/>
              </a:rPr>
              <a:t>113</a:t>
            </a:fld>
            <a:endParaRPr sz="1200">
              <a:latin typeface="DejaVu Sans"/>
              <a:cs typeface="DejaVu Sans"/>
            </a:endParaRPr>
          </a:p>
        </p:txBody>
      </p:sp>
      <p:sp>
        <p:nvSpPr>
          <p:cNvPr id="2" name="object 2"/>
          <p:cNvSpPr txBox="1">
            <a:spLocks noGrp="1"/>
          </p:cNvSpPr>
          <p:nvPr>
            <p:ph type="title"/>
          </p:nvPr>
        </p:nvSpPr>
        <p:spPr>
          <a:xfrm>
            <a:off x="1145616" y="292209"/>
            <a:ext cx="6300711" cy="689932"/>
          </a:xfrm>
          <a:prstGeom prst="rect">
            <a:avLst/>
          </a:prstGeom>
        </p:spPr>
        <p:txBody>
          <a:bodyPr vert="horz" wrap="square" lIns="0" tIns="12700" rIns="0" bIns="0" rtlCol="0">
            <a:spAutoFit/>
          </a:bodyPr>
          <a:lstStyle/>
          <a:p>
            <a:pPr marL="12700">
              <a:lnSpc>
                <a:spcPct val="100000"/>
              </a:lnSpc>
              <a:spcBef>
                <a:spcPts val="100"/>
              </a:spcBef>
            </a:pPr>
            <a:r>
              <a:rPr b="1" dirty="0">
                <a:latin typeface="Times New Roman" panose="02020603050405020304" pitchFamily="18" charset="0"/>
                <a:cs typeface="Times New Roman" panose="02020603050405020304" pitchFamily="18" charset="0"/>
              </a:rPr>
              <a:t>Pregnancy and HIV</a:t>
            </a:r>
          </a:p>
        </p:txBody>
      </p:sp>
      <p:sp>
        <p:nvSpPr>
          <p:cNvPr id="3" name="object 3"/>
          <p:cNvSpPr txBox="1"/>
          <p:nvPr/>
        </p:nvSpPr>
        <p:spPr>
          <a:xfrm>
            <a:off x="685800" y="1416684"/>
            <a:ext cx="7846136" cy="4711546"/>
          </a:xfrm>
          <a:prstGeom prst="rect">
            <a:avLst/>
          </a:prstGeom>
        </p:spPr>
        <p:txBody>
          <a:bodyPr vert="horz" wrap="square" lIns="0" tIns="12700" rIns="0" bIns="0" rtlCol="0">
            <a:spAutoFit/>
          </a:bodyPr>
          <a:lstStyle/>
          <a:p>
            <a:pPr marL="355600" indent="-342900">
              <a:lnSpc>
                <a:spcPct val="100000"/>
              </a:lnSpc>
              <a:spcBef>
                <a:spcPts val="100"/>
              </a:spcBef>
              <a:buChar char="•"/>
              <a:tabLst>
                <a:tab pos="354965" algn="l"/>
                <a:tab pos="355600" algn="l"/>
              </a:tabLst>
            </a:pPr>
            <a:r>
              <a:rPr sz="2800" dirty="0">
                <a:latin typeface="Times New Roman" panose="02020603050405020304" pitchFamily="18" charset="0"/>
                <a:cs typeface="Times New Roman" panose="02020603050405020304" pitchFamily="18" charset="0"/>
              </a:rPr>
              <a:t>Consider treatment if VL &gt;1,000 copies/mL</a:t>
            </a:r>
          </a:p>
          <a:p>
            <a:pPr>
              <a:lnSpc>
                <a:spcPct val="100000"/>
              </a:lnSpc>
              <a:buFont typeface="DejaVu Sans"/>
              <a:buChar char="•"/>
            </a:pPr>
            <a:endParaRPr sz="2800" dirty="0">
              <a:latin typeface="Times New Roman" panose="02020603050405020304" pitchFamily="18" charset="0"/>
              <a:cs typeface="Times New Roman" panose="02020603050405020304" pitchFamily="18" charset="0"/>
            </a:endParaRPr>
          </a:p>
          <a:p>
            <a:pPr marL="355600" marR="191135" indent="-342900">
              <a:lnSpc>
                <a:spcPts val="2920"/>
              </a:lnSpc>
              <a:buChar char="•"/>
              <a:tabLst>
                <a:tab pos="354965" algn="l"/>
                <a:tab pos="355600" algn="l"/>
              </a:tabLst>
            </a:pPr>
            <a:r>
              <a:rPr sz="2800" dirty="0">
                <a:latin typeface="Times New Roman" panose="02020603050405020304" pitchFamily="18" charset="0"/>
                <a:cs typeface="Times New Roman" panose="02020603050405020304" pitchFamily="18" charset="0"/>
              </a:rPr>
              <a:t>Factors; HIV-positive women are at </a:t>
            </a:r>
            <a:r>
              <a:rPr sz="2800" dirty="0">
                <a:solidFill>
                  <a:srgbClr val="FF0000"/>
                </a:solidFill>
                <a:latin typeface="Times New Roman" panose="02020603050405020304" pitchFamily="18" charset="0"/>
                <a:cs typeface="Times New Roman" panose="02020603050405020304" pitchFamily="18" charset="0"/>
              </a:rPr>
              <a:t>increased risk  for premature birth</a:t>
            </a:r>
            <a:endParaRPr sz="2800" dirty="0">
              <a:latin typeface="Times New Roman" panose="02020603050405020304" pitchFamily="18" charset="0"/>
              <a:cs typeface="Times New Roman" panose="02020603050405020304" pitchFamily="18" charset="0"/>
            </a:endParaRPr>
          </a:p>
          <a:p>
            <a:pPr>
              <a:lnSpc>
                <a:spcPct val="100000"/>
              </a:lnSpc>
              <a:spcBef>
                <a:spcPts val="15"/>
              </a:spcBef>
              <a:buFont typeface="DejaVu Sans"/>
              <a:buChar char="•"/>
            </a:pPr>
            <a:endParaRPr sz="2800" dirty="0">
              <a:latin typeface="Times New Roman" panose="02020603050405020304" pitchFamily="18" charset="0"/>
              <a:cs typeface="Times New Roman" panose="02020603050405020304" pitchFamily="18" charset="0"/>
            </a:endParaRPr>
          </a:p>
          <a:p>
            <a:pPr marL="355600" marR="1391285" indent="-342900">
              <a:lnSpc>
                <a:spcPts val="2920"/>
              </a:lnSpc>
              <a:buChar char="•"/>
              <a:tabLst>
                <a:tab pos="354965" algn="l"/>
                <a:tab pos="355600" algn="l"/>
              </a:tabLst>
            </a:pPr>
            <a:r>
              <a:rPr sz="2800" dirty="0">
                <a:latin typeface="Times New Roman" panose="02020603050405020304" pitchFamily="18" charset="0"/>
                <a:cs typeface="Times New Roman" panose="02020603050405020304" pitchFamily="18" charset="0"/>
              </a:rPr>
              <a:t>Premature birth increases the risk of HIV  transmission .</a:t>
            </a:r>
          </a:p>
          <a:p>
            <a:pPr>
              <a:lnSpc>
                <a:spcPct val="100000"/>
              </a:lnSpc>
              <a:spcBef>
                <a:spcPts val="10"/>
              </a:spcBef>
              <a:buFont typeface="DejaVu Sans"/>
              <a:buChar char="•"/>
            </a:pPr>
            <a:endParaRPr sz="2800" dirty="0">
              <a:latin typeface="Times New Roman" panose="02020603050405020304" pitchFamily="18" charset="0"/>
              <a:cs typeface="Times New Roman" panose="02020603050405020304" pitchFamily="18" charset="0"/>
            </a:endParaRPr>
          </a:p>
          <a:p>
            <a:pPr marL="355600" marR="5080" indent="-342900">
              <a:lnSpc>
                <a:spcPts val="2920"/>
              </a:lnSpc>
              <a:spcBef>
                <a:spcPts val="5"/>
              </a:spcBef>
              <a:buChar char="•"/>
              <a:tabLst>
                <a:tab pos="354965" algn="l"/>
                <a:tab pos="355600" algn="l"/>
              </a:tabLst>
            </a:pPr>
            <a:r>
              <a:rPr sz="2800" dirty="0">
                <a:latin typeface="Times New Roman" panose="02020603050405020304" pitchFamily="18" charset="0"/>
                <a:cs typeface="Times New Roman" panose="02020603050405020304" pitchFamily="18" charset="0"/>
              </a:rPr>
              <a:t>Even if the viral load is low (&lt; 1,000 copies) it is  always a </a:t>
            </a:r>
            <a:r>
              <a:rPr sz="2800" dirty="0">
                <a:solidFill>
                  <a:srgbClr val="FF0000"/>
                </a:solidFill>
                <a:latin typeface="Times New Roman" panose="02020603050405020304" pitchFamily="18" charset="0"/>
                <a:cs typeface="Times New Roman" panose="02020603050405020304" pitchFamily="18" charset="0"/>
              </a:rPr>
              <a:t>good idea for the mother to be on HAART </a:t>
            </a:r>
            <a:r>
              <a:rPr sz="2800" dirty="0">
                <a:latin typeface="Times New Roman" panose="02020603050405020304" pitchFamily="18" charset="0"/>
                <a:cs typeface="Times New Roman" panose="02020603050405020304" pitchFamily="18" charset="0"/>
              </a:rPr>
              <a:t> just incase the membranes rupture prematurely  increasing the fetus' risk of acquiring HIV.</a:t>
            </a: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939" y="132295"/>
            <a:ext cx="8095870" cy="1122680"/>
          </a:xfrm>
          <a:prstGeom prst="rect">
            <a:avLst/>
          </a:prstGeom>
        </p:spPr>
        <p:txBody>
          <a:bodyPr vert="horz" wrap="square" lIns="0" tIns="12700" rIns="0" bIns="0" rtlCol="0">
            <a:spAutoFit/>
          </a:bodyPr>
          <a:lstStyle/>
          <a:p>
            <a:pPr marL="12700" marR="5080" indent="28575" algn="ctr">
              <a:lnSpc>
                <a:spcPct val="100000"/>
              </a:lnSpc>
              <a:spcBef>
                <a:spcPts val="100"/>
              </a:spcBef>
            </a:pPr>
            <a:r>
              <a:rPr sz="3600" dirty="0"/>
              <a:t>When to Start Medications  from Medical Point of View</a:t>
            </a:r>
          </a:p>
        </p:txBody>
      </p:sp>
      <p:grpSp>
        <p:nvGrpSpPr>
          <p:cNvPr id="3" name="object 3"/>
          <p:cNvGrpSpPr/>
          <p:nvPr/>
        </p:nvGrpSpPr>
        <p:grpSpPr>
          <a:xfrm>
            <a:off x="0" y="1289303"/>
            <a:ext cx="9144000" cy="5564505"/>
            <a:chOff x="0" y="1289303"/>
            <a:chExt cx="9144000" cy="5564505"/>
          </a:xfrm>
        </p:grpSpPr>
        <p:sp>
          <p:nvSpPr>
            <p:cNvPr id="4" name="object 4"/>
            <p:cNvSpPr/>
            <p:nvPr/>
          </p:nvSpPr>
          <p:spPr>
            <a:xfrm>
              <a:off x="605027" y="1289303"/>
              <a:ext cx="8392795" cy="2138680"/>
            </a:xfrm>
            <a:custGeom>
              <a:avLst/>
              <a:gdLst/>
              <a:ahLst/>
              <a:cxnLst/>
              <a:rect l="l" t="t" r="r" b="b"/>
              <a:pathLst>
                <a:path w="8392795" h="2138679">
                  <a:moveTo>
                    <a:pt x="8386572" y="0"/>
                  </a:moveTo>
                  <a:lnTo>
                    <a:pt x="4571" y="0"/>
                  </a:lnTo>
                  <a:lnTo>
                    <a:pt x="1523" y="1524"/>
                  </a:lnTo>
                  <a:lnTo>
                    <a:pt x="0" y="4572"/>
                  </a:lnTo>
                  <a:lnTo>
                    <a:pt x="0" y="2138172"/>
                  </a:lnTo>
                  <a:lnTo>
                    <a:pt x="10667" y="2138172"/>
                  </a:lnTo>
                  <a:lnTo>
                    <a:pt x="10667" y="10667"/>
                  </a:lnTo>
                  <a:lnTo>
                    <a:pt x="4571" y="10667"/>
                  </a:lnTo>
                  <a:lnTo>
                    <a:pt x="10667" y="4572"/>
                  </a:lnTo>
                  <a:lnTo>
                    <a:pt x="8392668" y="4572"/>
                  </a:lnTo>
                  <a:lnTo>
                    <a:pt x="8391144" y="1524"/>
                  </a:lnTo>
                  <a:lnTo>
                    <a:pt x="8386572" y="0"/>
                  </a:lnTo>
                  <a:close/>
                </a:path>
                <a:path w="8392795" h="2138679">
                  <a:moveTo>
                    <a:pt x="8382000" y="4572"/>
                  </a:moveTo>
                  <a:lnTo>
                    <a:pt x="8382000" y="2138172"/>
                  </a:lnTo>
                  <a:lnTo>
                    <a:pt x="8392668" y="2138172"/>
                  </a:lnTo>
                  <a:lnTo>
                    <a:pt x="8392668" y="10667"/>
                  </a:lnTo>
                  <a:lnTo>
                    <a:pt x="8386572" y="10667"/>
                  </a:lnTo>
                  <a:lnTo>
                    <a:pt x="8382000" y="4572"/>
                  </a:lnTo>
                  <a:close/>
                </a:path>
                <a:path w="8392795" h="2138679">
                  <a:moveTo>
                    <a:pt x="10667" y="4572"/>
                  </a:moveTo>
                  <a:lnTo>
                    <a:pt x="4571" y="10667"/>
                  </a:lnTo>
                  <a:lnTo>
                    <a:pt x="10667" y="10667"/>
                  </a:lnTo>
                  <a:lnTo>
                    <a:pt x="10667" y="4572"/>
                  </a:lnTo>
                  <a:close/>
                </a:path>
                <a:path w="8392795" h="2138679">
                  <a:moveTo>
                    <a:pt x="8382000" y="4572"/>
                  </a:moveTo>
                  <a:lnTo>
                    <a:pt x="10667" y="4572"/>
                  </a:lnTo>
                  <a:lnTo>
                    <a:pt x="10667" y="10667"/>
                  </a:lnTo>
                  <a:lnTo>
                    <a:pt x="8382000" y="10667"/>
                  </a:lnTo>
                  <a:lnTo>
                    <a:pt x="8382000" y="4572"/>
                  </a:lnTo>
                  <a:close/>
                </a:path>
                <a:path w="8392795" h="2138679">
                  <a:moveTo>
                    <a:pt x="8392668" y="4572"/>
                  </a:moveTo>
                  <a:lnTo>
                    <a:pt x="8382000" y="4572"/>
                  </a:lnTo>
                  <a:lnTo>
                    <a:pt x="8386572" y="10667"/>
                  </a:lnTo>
                  <a:lnTo>
                    <a:pt x="8392668" y="10667"/>
                  </a:lnTo>
                  <a:lnTo>
                    <a:pt x="8392668" y="4572"/>
                  </a:lnTo>
                  <a:close/>
                </a:path>
              </a:pathLst>
            </a:custGeom>
            <a:solidFill>
              <a:srgbClr val="800080"/>
            </a:solidFill>
          </p:spPr>
          <p:txBody>
            <a:bodyPr wrap="square" lIns="0" tIns="0" rIns="0" bIns="0" rtlCol="0"/>
            <a:lstStyle/>
            <a:p>
              <a:endParaRPr/>
            </a:p>
          </p:txBody>
        </p:sp>
        <p:sp>
          <p:nvSpPr>
            <p:cNvPr id="5" name="object 5"/>
            <p:cNvSpPr/>
            <p:nvPr/>
          </p:nvSpPr>
          <p:spPr>
            <a:xfrm>
              <a:off x="0" y="3427475"/>
              <a:ext cx="9144000" cy="3426460"/>
            </a:xfrm>
            <a:custGeom>
              <a:avLst/>
              <a:gdLst/>
              <a:ahLst/>
              <a:cxnLst/>
              <a:rect l="l" t="t" r="r" b="b"/>
              <a:pathLst>
                <a:path w="9144000" h="3426459">
                  <a:moveTo>
                    <a:pt x="9144000" y="0"/>
                  </a:moveTo>
                  <a:lnTo>
                    <a:pt x="0" y="0"/>
                  </a:lnTo>
                  <a:lnTo>
                    <a:pt x="0" y="3425952"/>
                  </a:lnTo>
                  <a:lnTo>
                    <a:pt x="9144000" y="3425952"/>
                  </a:lnTo>
                  <a:lnTo>
                    <a:pt x="9144000" y="0"/>
                  </a:lnTo>
                  <a:close/>
                </a:path>
              </a:pathLst>
            </a:custGeom>
            <a:solidFill>
              <a:srgbClr val="FFFFFF"/>
            </a:solidFill>
          </p:spPr>
          <p:txBody>
            <a:bodyPr wrap="square" lIns="0" tIns="0" rIns="0" bIns="0" rtlCol="0"/>
            <a:lstStyle/>
            <a:p>
              <a:endParaRPr/>
            </a:p>
          </p:txBody>
        </p:sp>
        <p:sp>
          <p:nvSpPr>
            <p:cNvPr id="6" name="object 6"/>
            <p:cNvSpPr/>
            <p:nvPr/>
          </p:nvSpPr>
          <p:spPr>
            <a:xfrm>
              <a:off x="605027" y="3427475"/>
              <a:ext cx="8392795" cy="2825750"/>
            </a:xfrm>
            <a:custGeom>
              <a:avLst/>
              <a:gdLst/>
              <a:ahLst/>
              <a:cxnLst/>
              <a:rect l="l" t="t" r="r" b="b"/>
              <a:pathLst>
                <a:path w="8392795" h="2825750">
                  <a:moveTo>
                    <a:pt x="10667" y="0"/>
                  </a:moveTo>
                  <a:lnTo>
                    <a:pt x="0" y="0"/>
                  </a:lnTo>
                  <a:lnTo>
                    <a:pt x="0" y="2819400"/>
                  </a:lnTo>
                  <a:lnTo>
                    <a:pt x="1523" y="2823972"/>
                  </a:lnTo>
                  <a:lnTo>
                    <a:pt x="4571" y="2825496"/>
                  </a:lnTo>
                  <a:lnTo>
                    <a:pt x="8386572" y="2825496"/>
                  </a:lnTo>
                  <a:lnTo>
                    <a:pt x="8391144" y="2823972"/>
                  </a:lnTo>
                  <a:lnTo>
                    <a:pt x="8392668" y="2819400"/>
                  </a:lnTo>
                  <a:lnTo>
                    <a:pt x="10667" y="2819400"/>
                  </a:lnTo>
                  <a:lnTo>
                    <a:pt x="4571" y="2814828"/>
                  </a:lnTo>
                  <a:lnTo>
                    <a:pt x="10667" y="2814828"/>
                  </a:lnTo>
                  <a:lnTo>
                    <a:pt x="10667" y="0"/>
                  </a:lnTo>
                  <a:close/>
                </a:path>
                <a:path w="8392795" h="2825750">
                  <a:moveTo>
                    <a:pt x="10667" y="2814828"/>
                  </a:moveTo>
                  <a:lnTo>
                    <a:pt x="4571" y="2814828"/>
                  </a:lnTo>
                  <a:lnTo>
                    <a:pt x="10667" y="2819400"/>
                  </a:lnTo>
                  <a:lnTo>
                    <a:pt x="10667" y="2814828"/>
                  </a:lnTo>
                  <a:close/>
                </a:path>
                <a:path w="8392795" h="2825750">
                  <a:moveTo>
                    <a:pt x="8382000" y="2814828"/>
                  </a:moveTo>
                  <a:lnTo>
                    <a:pt x="10667" y="2814828"/>
                  </a:lnTo>
                  <a:lnTo>
                    <a:pt x="10667" y="2819400"/>
                  </a:lnTo>
                  <a:lnTo>
                    <a:pt x="8382000" y="2819400"/>
                  </a:lnTo>
                  <a:lnTo>
                    <a:pt x="8382000" y="2814828"/>
                  </a:lnTo>
                  <a:close/>
                </a:path>
                <a:path w="8392795" h="2825750">
                  <a:moveTo>
                    <a:pt x="8392668" y="0"/>
                  </a:moveTo>
                  <a:lnTo>
                    <a:pt x="8382000" y="0"/>
                  </a:lnTo>
                  <a:lnTo>
                    <a:pt x="8382000" y="2819400"/>
                  </a:lnTo>
                  <a:lnTo>
                    <a:pt x="8386572" y="2814828"/>
                  </a:lnTo>
                  <a:lnTo>
                    <a:pt x="8392668" y="2814828"/>
                  </a:lnTo>
                  <a:lnTo>
                    <a:pt x="8392668" y="0"/>
                  </a:lnTo>
                  <a:close/>
                </a:path>
                <a:path w="8392795" h="2825750">
                  <a:moveTo>
                    <a:pt x="8392668" y="2814828"/>
                  </a:moveTo>
                  <a:lnTo>
                    <a:pt x="8386572" y="2814828"/>
                  </a:lnTo>
                  <a:lnTo>
                    <a:pt x="8382000" y="2819400"/>
                  </a:lnTo>
                  <a:lnTo>
                    <a:pt x="8392668" y="2819400"/>
                  </a:lnTo>
                  <a:lnTo>
                    <a:pt x="8392668" y="2814828"/>
                  </a:lnTo>
                  <a:close/>
                </a:path>
              </a:pathLst>
            </a:custGeom>
            <a:solidFill>
              <a:srgbClr val="800080"/>
            </a:solidFill>
          </p:spPr>
          <p:txBody>
            <a:bodyPr wrap="square" lIns="0" tIns="0" rIns="0" bIns="0" rtlCol="0"/>
            <a:lstStyle/>
            <a:p>
              <a:endParaRPr/>
            </a:p>
          </p:txBody>
        </p:sp>
      </p:grpSp>
      <p:sp>
        <p:nvSpPr>
          <p:cNvPr id="7" name="object 7"/>
          <p:cNvSpPr txBox="1"/>
          <p:nvPr/>
        </p:nvSpPr>
        <p:spPr>
          <a:xfrm>
            <a:off x="662746" y="1172512"/>
            <a:ext cx="8248650" cy="4445191"/>
          </a:xfrm>
          <a:prstGeom prst="rect">
            <a:avLst/>
          </a:prstGeom>
        </p:spPr>
        <p:txBody>
          <a:bodyPr vert="horz" wrap="square" lIns="0" tIns="73660" rIns="0" bIns="0" rtlCol="0">
            <a:spAutoFit/>
          </a:bodyPr>
          <a:lstStyle/>
          <a:p>
            <a:pPr marL="381000" indent="-343535">
              <a:lnSpc>
                <a:spcPct val="100000"/>
              </a:lnSpc>
              <a:spcBef>
                <a:spcPts val="580"/>
              </a:spcBef>
              <a:buChar char="•"/>
              <a:tabLst>
                <a:tab pos="381635" algn="l"/>
              </a:tabLst>
            </a:pPr>
            <a:r>
              <a:rPr sz="3200" dirty="0">
                <a:solidFill>
                  <a:srgbClr val="800080"/>
                </a:solidFill>
                <a:latin typeface="Times New Roman" panose="02020603050405020304" pitchFamily="18" charset="0"/>
                <a:cs typeface="Times New Roman" panose="02020603050405020304" pitchFamily="18" charset="0"/>
              </a:rPr>
              <a:t>Still a subject of debate; no consensus</a:t>
            </a:r>
            <a:endParaRPr sz="3200" dirty="0">
              <a:latin typeface="Times New Roman" panose="02020603050405020304" pitchFamily="18" charset="0"/>
              <a:cs typeface="Times New Roman" panose="02020603050405020304" pitchFamily="18" charset="0"/>
            </a:endParaRPr>
          </a:p>
          <a:p>
            <a:pPr marL="381000" marR="48260" indent="-343535">
              <a:lnSpc>
                <a:spcPct val="90000"/>
              </a:lnSpc>
              <a:spcBef>
                <a:spcPts val="955"/>
              </a:spcBef>
              <a:buChar char="•"/>
              <a:tabLst>
                <a:tab pos="381635" algn="l"/>
              </a:tabLst>
            </a:pPr>
            <a:r>
              <a:rPr sz="3200" dirty="0">
                <a:solidFill>
                  <a:srgbClr val="9900FF"/>
                </a:solidFill>
                <a:latin typeface="Times New Roman" panose="02020603050405020304" pitchFamily="18" charset="0"/>
                <a:cs typeface="Times New Roman" panose="02020603050405020304" pitchFamily="18" charset="0"/>
              </a:rPr>
              <a:t>Anyone </a:t>
            </a:r>
            <a:r>
              <a:rPr sz="3200" dirty="0">
                <a:solidFill>
                  <a:srgbClr val="FF0000"/>
                </a:solidFill>
                <a:latin typeface="Times New Roman" panose="02020603050405020304" pitchFamily="18" charset="0"/>
                <a:cs typeface="Times New Roman" panose="02020603050405020304" pitchFamily="18" charset="0"/>
              </a:rPr>
              <a:t>asymptomatic with viral loads  of &gt; 100,000 copies/mL </a:t>
            </a:r>
            <a:r>
              <a:rPr sz="3200" dirty="0">
                <a:solidFill>
                  <a:srgbClr val="9900FF"/>
                </a:solidFill>
                <a:latin typeface="Times New Roman" panose="02020603050405020304" pitchFamily="18" charset="0"/>
                <a:cs typeface="Times New Roman" panose="02020603050405020304" pitchFamily="18" charset="0"/>
              </a:rPr>
              <a:t>and/or CD4  counts of &lt; less than 350 cells/mm</a:t>
            </a:r>
            <a:r>
              <a:rPr sz="3200" baseline="25157" dirty="0">
                <a:solidFill>
                  <a:srgbClr val="9900FF"/>
                </a:solidFill>
                <a:latin typeface="Times New Roman" panose="02020603050405020304" pitchFamily="18" charset="0"/>
                <a:cs typeface="Times New Roman" panose="02020603050405020304" pitchFamily="18" charset="0"/>
              </a:rPr>
              <a:t>3</a:t>
            </a:r>
            <a:endParaRPr sz="3200" baseline="25157" dirty="0">
              <a:latin typeface="Times New Roman" panose="02020603050405020304" pitchFamily="18" charset="0"/>
              <a:cs typeface="Times New Roman" panose="02020603050405020304" pitchFamily="18" charset="0"/>
            </a:endParaRPr>
          </a:p>
          <a:p>
            <a:pPr marL="381000" marR="422909" indent="-343535">
              <a:lnSpc>
                <a:spcPts val="4320"/>
              </a:lnSpc>
              <a:spcBef>
                <a:spcPts val="1025"/>
              </a:spcBef>
              <a:buChar char="•"/>
              <a:tabLst>
                <a:tab pos="381635" algn="l"/>
              </a:tabLst>
            </a:pPr>
            <a:r>
              <a:rPr sz="3200" dirty="0">
                <a:solidFill>
                  <a:srgbClr val="993300"/>
                </a:solidFill>
                <a:latin typeface="Times New Roman" panose="02020603050405020304" pitchFamily="18" charset="0"/>
                <a:cs typeface="Times New Roman" panose="02020603050405020304" pitchFamily="18" charset="0"/>
              </a:rPr>
              <a:t>All pregnant women with </a:t>
            </a:r>
            <a:r>
              <a:rPr sz="3200" dirty="0">
                <a:solidFill>
                  <a:srgbClr val="FF0000"/>
                </a:solidFill>
                <a:latin typeface="Times New Roman" panose="02020603050405020304" pitchFamily="18" charset="0"/>
                <a:cs typeface="Times New Roman" panose="02020603050405020304" pitchFamily="18" charset="0"/>
              </a:rPr>
              <a:t>VL greater  than 1,000 copies/mL</a:t>
            </a:r>
            <a:endParaRPr sz="3200" dirty="0">
              <a:latin typeface="Times New Roman" panose="02020603050405020304" pitchFamily="18" charset="0"/>
              <a:cs typeface="Times New Roman" panose="02020603050405020304" pitchFamily="18" charset="0"/>
            </a:endParaRPr>
          </a:p>
          <a:p>
            <a:pPr marL="381000" marR="834390" indent="-343535">
              <a:lnSpc>
                <a:spcPts val="4320"/>
              </a:lnSpc>
              <a:spcBef>
                <a:spcPts val="960"/>
              </a:spcBef>
              <a:buChar char="•"/>
              <a:tabLst>
                <a:tab pos="381635" algn="l"/>
              </a:tabLst>
            </a:pPr>
            <a:r>
              <a:rPr sz="3200" dirty="0">
                <a:solidFill>
                  <a:srgbClr val="800080"/>
                </a:solidFill>
                <a:latin typeface="Times New Roman" panose="02020603050405020304" pitchFamily="18" charset="0"/>
                <a:cs typeface="Times New Roman" panose="02020603050405020304" pitchFamily="18" charset="0"/>
              </a:rPr>
              <a:t>Anyone who has </a:t>
            </a:r>
            <a:r>
              <a:rPr sz="3200" dirty="0">
                <a:solidFill>
                  <a:srgbClr val="FF0000"/>
                </a:solidFill>
                <a:latin typeface="Times New Roman" panose="02020603050405020304" pitchFamily="18" charset="0"/>
                <a:cs typeface="Times New Roman" panose="02020603050405020304" pitchFamily="18" charset="0"/>
              </a:rPr>
              <a:t>symptomatic HIV  disease</a:t>
            </a:r>
            <a:endParaRPr sz="3200" dirty="0">
              <a:latin typeface="Times New Roman" panose="02020603050405020304" pitchFamily="18" charset="0"/>
              <a:cs typeface="Times New Roman" panose="02020603050405020304" pitchFamily="18" charset="0"/>
            </a:endParaRPr>
          </a:p>
        </p:txBody>
      </p:sp>
      <p:sp>
        <p:nvSpPr>
          <p:cNvPr id="8" name="object 8"/>
          <p:cNvSpPr txBox="1">
            <a:spLocks noGrp="1"/>
          </p:cNvSpPr>
          <p:nvPr>
            <p:ph type="ftr" sz="quarter" idx="5"/>
          </p:nvPr>
        </p:nvSpPr>
        <p:spPr>
          <a:xfrm>
            <a:off x="535940" y="6462839"/>
            <a:ext cx="866775" cy="177800"/>
          </a:xfrm>
          <a:prstGeom prst="rect">
            <a:avLst/>
          </a:prstGeom>
        </p:spPr>
        <p:txBody>
          <a:bodyPr vert="horz" wrap="square" lIns="0" tIns="0" rIns="0" bIns="0" rtlCol="0">
            <a:spAutoFit/>
          </a:bodyPr>
          <a:lstStyle>
            <a:defPPr>
              <a:defRPr lang="en-US"/>
            </a:defPPr>
            <a:lvl1pPr marL="0" algn="l" defTabSz="914400" rtl="0" eaLnBrk="1" latinLnBrk="0" hangingPunct="1">
              <a:defRPr sz="1200" b="0" i="0" kern="1200">
                <a:solidFill>
                  <a:srgbClr val="898989"/>
                </a:solidFill>
                <a:latin typeface="DejaVu Sans"/>
                <a:ea typeface="+mn-ea"/>
                <a:cs typeface="DejaVu San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lnSpc>
                <a:spcPts val="1240"/>
              </a:lnSpc>
            </a:pPr>
            <a:r>
              <a:rPr lang="en-US" spc="-120"/>
              <a:t>May </a:t>
            </a:r>
            <a:r>
              <a:rPr lang="en-US" spc="-130"/>
              <a:t>11,</a:t>
            </a:r>
            <a:r>
              <a:rPr lang="en-US" spc="-195"/>
              <a:t> </a:t>
            </a:r>
            <a:r>
              <a:rPr lang="en-US" spc="-155"/>
              <a:t>2020</a:t>
            </a:r>
            <a:endParaRPr spc="-155" dirty="0"/>
          </a:p>
        </p:txBody>
      </p:sp>
      <p:sp>
        <p:nvSpPr>
          <p:cNvPr id="9" name="object 9"/>
          <p:cNvSpPr txBox="1"/>
          <p:nvPr/>
        </p:nvSpPr>
        <p:spPr>
          <a:xfrm>
            <a:off x="8322564" y="6462839"/>
            <a:ext cx="309245" cy="177800"/>
          </a:xfrm>
          <a:prstGeom prst="rect">
            <a:avLst/>
          </a:prstGeom>
        </p:spPr>
        <p:txBody>
          <a:bodyPr vert="horz" wrap="square" lIns="0" tIns="0" rIns="0" bIns="0" rtlCol="0">
            <a:spAutoFit/>
          </a:bodyPr>
          <a:lstStyle/>
          <a:p>
            <a:pPr marL="38100">
              <a:lnSpc>
                <a:spcPts val="1240"/>
              </a:lnSpc>
            </a:pPr>
            <a:fld id="{81D60167-4931-47E6-BA6A-407CBD079E47}" type="slidenum">
              <a:rPr sz="1200" spc="-160" dirty="0">
                <a:solidFill>
                  <a:srgbClr val="898989"/>
                </a:solidFill>
                <a:latin typeface="DejaVu Sans"/>
                <a:cs typeface="DejaVu Sans"/>
              </a:rPr>
              <a:t>114</a:t>
            </a:fld>
            <a:endParaRPr sz="1200">
              <a:latin typeface="DejaVu Sans"/>
              <a:cs typeface="DejaVu Sans"/>
            </a:endParaRP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ftr" sz="quarter" idx="5"/>
          </p:nvPr>
        </p:nvSpPr>
        <p:spPr>
          <a:prstGeom prst="rect">
            <a:avLst/>
          </a:prstGeom>
        </p:spPr>
        <p:txBody>
          <a:bodyPr vert="horz" wrap="square" lIns="0" tIns="0" rIns="0" bIns="0" rtlCol="0">
            <a:spAutoFit/>
          </a:bodyPr>
          <a:lstStyle/>
          <a:p>
            <a:pPr marL="12700">
              <a:lnSpc>
                <a:spcPts val="1240"/>
              </a:lnSpc>
            </a:pPr>
            <a:r>
              <a:rPr spc="-120" dirty="0"/>
              <a:t>May </a:t>
            </a:r>
            <a:r>
              <a:rPr spc="-130" dirty="0"/>
              <a:t>11,</a:t>
            </a:r>
            <a:r>
              <a:rPr spc="-195" dirty="0"/>
              <a:t> </a:t>
            </a:r>
            <a:r>
              <a:rPr spc="-155" dirty="0"/>
              <a:t>2020</a:t>
            </a:r>
          </a:p>
        </p:txBody>
      </p:sp>
      <p:sp>
        <p:nvSpPr>
          <p:cNvPr id="6" name="object 6"/>
          <p:cNvSpPr txBox="1"/>
          <p:nvPr/>
        </p:nvSpPr>
        <p:spPr>
          <a:xfrm>
            <a:off x="8322564" y="6462839"/>
            <a:ext cx="309245" cy="177800"/>
          </a:xfrm>
          <a:prstGeom prst="rect">
            <a:avLst/>
          </a:prstGeom>
        </p:spPr>
        <p:txBody>
          <a:bodyPr vert="horz" wrap="square" lIns="0" tIns="0" rIns="0" bIns="0" rtlCol="0">
            <a:spAutoFit/>
          </a:bodyPr>
          <a:lstStyle/>
          <a:p>
            <a:pPr marL="38100">
              <a:lnSpc>
                <a:spcPts val="1240"/>
              </a:lnSpc>
            </a:pPr>
            <a:fld id="{81D60167-4931-47E6-BA6A-407CBD079E47}" type="slidenum">
              <a:rPr sz="1200" spc="-160" dirty="0">
                <a:solidFill>
                  <a:srgbClr val="898989"/>
                </a:solidFill>
                <a:latin typeface="DejaVu Sans"/>
                <a:cs typeface="DejaVu Sans"/>
              </a:rPr>
              <a:t>115</a:t>
            </a:fld>
            <a:endParaRPr sz="1200">
              <a:latin typeface="DejaVu Sans"/>
              <a:cs typeface="DejaVu Sans"/>
            </a:endParaRPr>
          </a:p>
        </p:txBody>
      </p:sp>
      <p:sp>
        <p:nvSpPr>
          <p:cNvPr id="2" name="object 2"/>
          <p:cNvSpPr txBox="1">
            <a:spLocks noGrp="1"/>
          </p:cNvSpPr>
          <p:nvPr>
            <p:ph type="title"/>
          </p:nvPr>
        </p:nvSpPr>
        <p:spPr>
          <a:xfrm>
            <a:off x="535941" y="68210"/>
            <a:ext cx="8200754" cy="997068"/>
          </a:xfrm>
          <a:prstGeom prst="rect">
            <a:avLst/>
          </a:prstGeom>
        </p:spPr>
        <p:txBody>
          <a:bodyPr vert="horz" wrap="square" lIns="0" tIns="12065" rIns="0" bIns="0" rtlCol="0">
            <a:spAutoFit/>
          </a:bodyPr>
          <a:lstStyle/>
          <a:p>
            <a:pPr marL="2869565" marR="5080" indent="-2857500">
              <a:lnSpc>
                <a:spcPct val="100000"/>
              </a:lnSpc>
              <a:spcBef>
                <a:spcPts val="95"/>
              </a:spcBef>
            </a:pPr>
            <a:r>
              <a:rPr sz="3200" dirty="0"/>
              <a:t>Risk and benefit of delaying antiHIV  therapy</a:t>
            </a:r>
          </a:p>
        </p:txBody>
      </p:sp>
      <p:sp>
        <p:nvSpPr>
          <p:cNvPr id="3" name="object 3"/>
          <p:cNvSpPr txBox="1"/>
          <p:nvPr/>
        </p:nvSpPr>
        <p:spPr>
          <a:xfrm>
            <a:off x="381000" y="1233995"/>
            <a:ext cx="3962400" cy="4380045"/>
          </a:xfrm>
          <a:prstGeom prst="rect">
            <a:avLst/>
          </a:prstGeom>
        </p:spPr>
        <p:txBody>
          <a:bodyPr vert="horz" wrap="square" lIns="0" tIns="85725" rIns="0" bIns="0" rtlCol="0">
            <a:spAutoFit/>
          </a:bodyPr>
          <a:lstStyle/>
          <a:p>
            <a:pPr marL="12700">
              <a:lnSpc>
                <a:spcPct val="100000"/>
              </a:lnSpc>
              <a:spcBef>
                <a:spcPts val="675"/>
              </a:spcBef>
            </a:pPr>
            <a:r>
              <a:rPr sz="2400" b="1" dirty="0">
                <a:latin typeface="Times New Roman" panose="02020603050405020304" pitchFamily="18" charset="0"/>
                <a:cs typeface="Times New Roman" panose="02020603050405020304" pitchFamily="18" charset="0"/>
              </a:rPr>
              <a:t>Risks:</a:t>
            </a:r>
            <a:endParaRPr sz="2400" dirty="0">
              <a:latin typeface="Times New Roman" panose="02020603050405020304" pitchFamily="18" charset="0"/>
              <a:cs typeface="Times New Roman" panose="02020603050405020304" pitchFamily="18" charset="0"/>
            </a:endParaRPr>
          </a:p>
          <a:p>
            <a:pPr marL="354965" marR="6985" indent="-342900">
              <a:lnSpc>
                <a:spcPct val="100000"/>
              </a:lnSpc>
              <a:spcBef>
                <a:spcPts val="575"/>
              </a:spcBef>
              <a:buChar char="•"/>
              <a:tabLst>
                <a:tab pos="354965" algn="l"/>
                <a:tab pos="355600" algn="l"/>
              </a:tabLst>
            </a:pPr>
            <a:r>
              <a:rPr sz="2400" dirty="0">
                <a:solidFill>
                  <a:srgbClr val="009900"/>
                </a:solidFill>
                <a:latin typeface="Times New Roman" panose="02020603050405020304" pitchFamily="18" charset="0"/>
                <a:cs typeface="Times New Roman" panose="02020603050405020304" pitchFamily="18" charset="0"/>
              </a:rPr>
              <a:t>Possibility of irreversible  immune system damage  that may have been  reversible with early  therapy.</a:t>
            </a:r>
            <a:endParaRPr sz="2400" dirty="0">
              <a:latin typeface="Times New Roman" panose="02020603050405020304" pitchFamily="18" charset="0"/>
              <a:cs typeface="Times New Roman" panose="02020603050405020304" pitchFamily="18" charset="0"/>
            </a:endParaRPr>
          </a:p>
          <a:p>
            <a:pPr marL="354965" marR="5080" indent="-342900">
              <a:lnSpc>
                <a:spcPct val="100000"/>
              </a:lnSpc>
              <a:spcBef>
                <a:spcPts val="575"/>
              </a:spcBef>
              <a:buChar char="•"/>
              <a:tabLst>
                <a:tab pos="354965" algn="l"/>
                <a:tab pos="355600" algn="l"/>
              </a:tabLst>
            </a:pPr>
            <a:r>
              <a:rPr sz="2400" dirty="0">
                <a:solidFill>
                  <a:srgbClr val="009900"/>
                </a:solidFill>
                <a:latin typeface="Times New Roman" panose="02020603050405020304" pitchFamily="18" charset="0"/>
                <a:cs typeface="Times New Roman" panose="02020603050405020304" pitchFamily="18" charset="0"/>
              </a:rPr>
              <a:t>Possibility that  suppression of viral  replication may be more  difficult at later stage</a:t>
            </a:r>
            <a:endParaRPr sz="2400" dirty="0">
              <a:latin typeface="Times New Roman" panose="02020603050405020304" pitchFamily="18" charset="0"/>
              <a:cs typeface="Times New Roman" panose="02020603050405020304" pitchFamily="18" charset="0"/>
            </a:endParaRPr>
          </a:p>
          <a:p>
            <a:pPr marL="354965" marR="514350" indent="-342900">
              <a:lnSpc>
                <a:spcPct val="100000"/>
              </a:lnSpc>
              <a:spcBef>
                <a:spcPts val="575"/>
              </a:spcBef>
              <a:buChar char="•"/>
              <a:tabLst>
                <a:tab pos="354965" algn="l"/>
                <a:tab pos="355600" algn="l"/>
              </a:tabLst>
            </a:pPr>
            <a:r>
              <a:rPr sz="2400" dirty="0">
                <a:solidFill>
                  <a:srgbClr val="009900"/>
                </a:solidFill>
                <a:latin typeface="Times New Roman" panose="02020603050405020304" pitchFamily="18" charset="0"/>
                <a:cs typeface="Times New Roman" panose="02020603050405020304" pitchFamily="18" charset="0"/>
              </a:rPr>
              <a:t>Increased risk of  transmitting virus to  others</a:t>
            </a:r>
            <a:endParaRPr sz="2400" dirty="0">
              <a:latin typeface="Times New Roman" panose="02020603050405020304" pitchFamily="18" charset="0"/>
              <a:cs typeface="Times New Roman" panose="02020603050405020304" pitchFamily="18" charset="0"/>
            </a:endParaRPr>
          </a:p>
        </p:txBody>
      </p:sp>
      <p:sp>
        <p:nvSpPr>
          <p:cNvPr id="4" name="object 4"/>
          <p:cNvSpPr txBox="1"/>
          <p:nvPr/>
        </p:nvSpPr>
        <p:spPr>
          <a:xfrm>
            <a:off x="4572001" y="1218113"/>
            <a:ext cx="4191000" cy="4928272"/>
          </a:xfrm>
          <a:prstGeom prst="rect">
            <a:avLst/>
          </a:prstGeom>
        </p:spPr>
        <p:txBody>
          <a:bodyPr vert="horz" wrap="square" lIns="0" tIns="97790" rIns="0" bIns="0" rtlCol="0">
            <a:spAutoFit/>
          </a:bodyPr>
          <a:lstStyle/>
          <a:p>
            <a:pPr marL="12700">
              <a:lnSpc>
                <a:spcPct val="100000"/>
              </a:lnSpc>
              <a:spcBef>
                <a:spcPts val="770"/>
              </a:spcBef>
            </a:pPr>
            <a:r>
              <a:rPr sz="2800" b="1" dirty="0">
                <a:latin typeface="Times New Roman" panose="02020603050405020304" pitchFamily="18" charset="0"/>
                <a:cs typeface="Times New Roman" panose="02020603050405020304" pitchFamily="18" charset="0"/>
              </a:rPr>
              <a:t>Benefits:</a:t>
            </a:r>
            <a:endParaRPr sz="2800" dirty="0">
              <a:latin typeface="Times New Roman" panose="02020603050405020304" pitchFamily="18" charset="0"/>
              <a:cs typeface="Times New Roman" panose="02020603050405020304" pitchFamily="18" charset="0"/>
            </a:endParaRPr>
          </a:p>
          <a:p>
            <a:pPr marL="355600" marR="5080" indent="-343535" algn="just">
              <a:lnSpc>
                <a:spcPct val="100000"/>
              </a:lnSpc>
              <a:spcBef>
                <a:spcPts val="675"/>
              </a:spcBef>
              <a:buChar char="•"/>
              <a:tabLst>
                <a:tab pos="356235" algn="l"/>
              </a:tabLst>
            </a:pPr>
            <a:r>
              <a:rPr sz="2800" dirty="0">
                <a:solidFill>
                  <a:srgbClr val="800080"/>
                </a:solidFill>
                <a:latin typeface="Times New Roman" panose="02020603050405020304" pitchFamily="18" charset="0"/>
                <a:cs typeface="Times New Roman" panose="02020603050405020304" pitchFamily="18" charset="0"/>
              </a:rPr>
              <a:t>Minimizing treatment-related  negative effects on quality of  life and drug toxicities.</a:t>
            </a:r>
            <a:endParaRPr sz="2800" dirty="0">
              <a:latin typeface="Times New Roman" panose="02020603050405020304" pitchFamily="18" charset="0"/>
              <a:cs typeface="Times New Roman" panose="02020603050405020304" pitchFamily="18" charset="0"/>
            </a:endParaRPr>
          </a:p>
          <a:p>
            <a:pPr marL="355600" marR="234315" indent="-343535">
              <a:lnSpc>
                <a:spcPct val="100000"/>
              </a:lnSpc>
              <a:buChar char="•"/>
              <a:tabLst>
                <a:tab pos="355600" algn="l"/>
                <a:tab pos="356235" algn="l"/>
              </a:tabLst>
            </a:pPr>
            <a:r>
              <a:rPr sz="2800" dirty="0">
                <a:solidFill>
                  <a:srgbClr val="800080"/>
                </a:solidFill>
                <a:latin typeface="Times New Roman" panose="02020603050405020304" pitchFamily="18" charset="0"/>
                <a:cs typeface="Times New Roman" panose="02020603050405020304" pitchFamily="18" charset="0"/>
              </a:rPr>
              <a:t>Preserving future treatment  options.</a:t>
            </a:r>
            <a:endParaRPr sz="2800" dirty="0">
              <a:latin typeface="Times New Roman" panose="02020603050405020304" pitchFamily="18" charset="0"/>
              <a:cs typeface="Times New Roman" panose="02020603050405020304" pitchFamily="18" charset="0"/>
            </a:endParaRPr>
          </a:p>
          <a:p>
            <a:pPr>
              <a:lnSpc>
                <a:spcPct val="100000"/>
              </a:lnSpc>
              <a:spcBef>
                <a:spcPts val="45"/>
              </a:spcBef>
              <a:buClr>
                <a:srgbClr val="800080"/>
              </a:buClr>
              <a:buFont typeface="DejaVu Sans"/>
              <a:buChar char="•"/>
            </a:pPr>
            <a:endParaRPr sz="2800" dirty="0">
              <a:latin typeface="Times New Roman" panose="02020603050405020304" pitchFamily="18" charset="0"/>
              <a:cs typeface="Times New Roman" panose="02020603050405020304" pitchFamily="18" charset="0"/>
            </a:endParaRPr>
          </a:p>
          <a:p>
            <a:pPr marL="355600" marR="668655" indent="-343535">
              <a:lnSpc>
                <a:spcPct val="100000"/>
              </a:lnSpc>
              <a:buChar char="•"/>
              <a:tabLst>
                <a:tab pos="355600" algn="l"/>
                <a:tab pos="356235" algn="l"/>
              </a:tabLst>
            </a:pPr>
            <a:r>
              <a:rPr sz="2800" dirty="0">
                <a:solidFill>
                  <a:srgbClr val="800080"/>
                </a:solidFill>
                <a:latin typeface="Times New Roman" panose="02020603050405020304" pitchFamily="18" charset="0"/>
                <a:cs typeface="Times New Roman" panose="02020603050405020304" pitchFamily="18" charset="0"/>
              </a:rPr>
              <a:t>Delaying development of  drug resistance.</a:t>
            </a:r>
            <a:endParaRPr sz="28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822239"/>
            <a:ext cx="8229600" cy="540491"/>
          </a:xfrm>
        </p:spPr>
        <p:txBody>
          <a:bodyPr/>
          <a:lstStyle/>
          <a:p>
            <a:r>
              <a:rPr lang="en-US" sz="2644" b="1" dirty="0">
                <a:solidFill>
                  <a:srgbClr val="C00000"/>
                </a:solidFill>
              </a:rPr>
              <a:t>Most At Risk Population (MARPG) for HIV and STI </a:t>
            </a:r>
          </a:p>
        </p:txBody>
      </p:sp>
      <p:sp>
        <p:nvSpPr>
          <p:cNvPr id="3" name="Content Placeholder 2"/>
          <p:cNvSpPr>
            <a:spLocks noGrp="1"/>
          </p:cNvSpPr>
          <p:nvPr>
            <p:ph idx="1"/>
          </p:nvPr>
        </p:nvSpPr>
        <p:spPr>
          <a:xfrm>
            <a:off x="457200" y="1480803"/>
            <a:ext cx="8483484" cy="4447504"/>
          </a:xfrm>
        </p:spPr>
        <p:txBody>
          <a:bodyPr/>
          <a:lstStyle/>
          <a:p>
            <a:r>
              <a:rPr lang="en-US" sz="2800" b="1" dirty="0">
                <a:latin typeface="Times New Roman" pitchFamily="18" charset="0"/>
                <a:cs typeface="Times New Roman" pitchFamily="18" charset="0"/>
              </a:rPr>
              <a:t>Core</a:t>
            </a:r>
            <a:r>
              <a:rPr lang="en-US" sz="2800" dirty="0">
                <a:latin typeface="Times New Roman" pitchFamily="18" charset="0"/>
                <a:cs typeface="Times New Roman" pitchFamily="18" charset="0"/>
              </a:rPr>
              <a:t> -Female sex workers and their clients </a:t>
            </a:r>
          </a:p>
          <a:p>
            <a:r>
              <a:rPr lang="en-US" sz="2800" b="1" dirty="0">
                <a:latin typeface="Times New Roman" pitchFamily="18" charset="0"/>
                <a:cs typeface="Times New Roman" pitchFamily="18" charset="0"/>
              </a:rPr>
              <a:t>Bridge</a:t>
            </a:r>
            <a:r>
              <a:rPr lang="en-US" sz="2800" dirty="0">
                <a:latin typeface="Times New Roman" pitchFamily="18" charset="0"/>
                <a:cs typeface="Times New Roman" pitchFamily="18" charset="0"/>
              </a:rPr>
              <a:t>- long distance drivers and daily laborers,  </a:t>
            </a:r>
          </a:p>
          <a:p>
            <a:r>
              <a:rPr lang="en-US" sz="2800" dirty="0">
                <a:latin typeface="Times New Roman" pitchFamily="18" charset="0"/>
                <a:cs typeface="Times New Roman" pitchFamily="18" charset="0"/>
              </a:rPr>
              <a:t>core or bridging population groups are most at risk in the transmission of HIV and STI than the </a:t>
            </a:r>
            <a:r>
              <a:rPr lang="en-US" sz="2800" b="1" dirty="0">
                <a:latin typeface="Times New Roman" pitchFamily="18" charset="0"/>
                <a:cs typeface="Times New Roman" pitchFamily="18" charset="0"/>
              </a:rPr>
              <a:t>general population.</a:t>
            </a:r>
          </a:p>
          <a:p>
            <a:r>
              <a:rPr lang="en-US" sz="2000" b="1" dirty="0">
                <a:solidFill>
                  <a:srgbClr val="C00000"/>
                </a:solidFill>
                <a:latin typeface="Times New Roman" pitchFamily="18" charset="0"/>
                <a:cs typeface="Times New Roman" pitchFamily="18" charset="0"/>
              </a:rPr>
              <a:t>Approaches to STI Case Management</a:t>
            </a:r>
            <a:endParaRPr lang="en-US" sz="2000" dirty="0">
              <a:solidFill>
                <a:srgbClr val="C00000"/>
              </a:solidFill>
              <a:latin typeface="Times New Roman" pitchFamily="18" charset="0"/>
              <a:cs typeface="Times New Roman" pitchFamily="18" charset="0"/>
            </a:endParaRPr>
          </a:p>
          <a:p>
            <a:pPr lvl="1"/>
            <a:r>
              <a:rPr lang="en-US" sz="2000" dirty="0">
                <a:latin typeface="Times New Roman" pitchFamily="18" charset="0"/>
                <a:cs typeface="Times New Roman" pitchFamily="18" charset="0"/>
              </a:rPr>
              <a:t>Globally, service providers use one of the three diagnostic approaches: </a:t>
            </a:r>
          </a:p>
          <a:p>
            <a:pPr marL="1039033" lvl="2" indent="-283373">
              <a:buFont typeface="+mj-lt"/>
              <a:buAutoNum type="arabicPeriod"/>
            </a:pPr>
            <a:r>
              <a:rPr lang="en-US" sz="2000" dirty="0">
                <a:latin typeface="Times New Roman" pitchFamily="18" charset="0"/>
                <a:cs typeface="Times New Roman" pitchFamily="18" charset="0"/>
              </a:rPr>
              <a:t>etiologic, </a:t>
            </a:r>
          </a:p>
          <a:p>
            <a:pPr marL="1039033" lvl="2" indent="-283373">
              <a:buFont typeface="+mj-lt"/>
              <a:buAutoNum type="arabicPeriod"/>
            </a:pPr>
            <a:r>
              <a:rPr lang="en-US" sz="2000" dirty="0">
                <a:latin typeface="Times New Roman" pitchFamily="18" charset="0"/>
                <a:cs typeface="Times New Roman" pitchFamily="18" charset="0"/>
              </a:rPr>
              <a:t>clinical and </a:t>
            </a:r>
          </a:p>
          <a:p>
            <a:pPr marL="1039033" lvl="2" indent="-283373">
              <a:buFont typeface="+mj-lt"/>
              <a:buAutoNum type="arabicPeriod"/>
            </a:pPr>
            <a:r>
              <a:rPr lang="en-US" sz="2000" dirty="0" err="1">
                <a:latin typeface="Times New Roman" pitchFamily="18" charset="0"/>
                <a:cs typeface="Times New Roman" pitchFamily="18" charset="0"/>
              </a:rPr>
              <a:t>syndromic</a:t>
            </a:r>
            <a:r>
              <a:rPr lang="en-US" sz="2000" dirty="0">
                <a:latin typeface="Times New Roman" pitchFamily="18" charset="0"/>
                <a:cs typeface="Times New Roman" pitchFamily="18" charset="0"/>
              </a:rPr>
              <a:t> approach. </a:t>
            </a:r>
          </a:p>
          <a:p>
            <a:pPr lvl="2" eaLnBrk="1" hangingPunct="1"/>
            <a:endParaRPr lang="en-US" altLang="en-US" sz="1653" dirty="0">
              <a:latin typeface="Times New Roman" pitchFamily="18" charset="0"/>
              <a:cs typeface="Times New Roman" pitchFamily="18" charset="0"/>
            </a:endParaRPr>
          </a:p>
          <a:p>
            <a:endParaRPr lang="en-US" dirty="0">
              <a:latin typeface="Times New Roman" pitchFamily="18" charset="0"/>
              <a:cs typeface="Times New Roman" pitchFamily="18" charset="0"/>
            </a:endParaRPr>
          </a:p>
        </p:txBody>
      </p:sp>
      <p:sp>
        <p:nvSpPr>
          <p:cNvPr id="4" name="Date Placeholder 3"/>
          <p:cNvSpPr>
            <a:spLocks noGrp="1"/>
          </p:cNvSpPr>
          <p:nvPr>
            <p:ph type="dt" sz="half" idx="10"/>
          </p:nvPr>
        </p:nvSpPr>
        <p:spPr/>
        <p:txBody>
          <a:bodyPr/>
          <a:lstStyle/>
          <a:p>
            <a:pPr defTabSz="755660">
              <a:defRPr/>
            </a:pPr>
            <a:fld id="{10E7BBEB-0351-4F21-8A3C-4AFC574385D7}" type="datetime1">
              <a:rPr lang="en-CA" smtClean="0">
                <a:solidFill>
                  <a:prstClr val="black">
                    <a:tint val="75000"/>
                  </a:prstClr>
                </a:solidFill>
                <a:latin typeface="Kartika"/>
              </a:rPr>
              <a:t>2020-06-01</a:t>
            </a:fld>
            <a:endParaRPr lang="en-CA" dirty="0">
              <a:solidFill>
                <a:prstClr val="black">
                  <a:tint val="75000"/>
                </a:prstClr>
              </a:solidFill>
              <a:latin typeface="Kartika"/>
            </a:endParaRPr>
          </a:p>
        </p:txBody>
      </p:sp>
      <p:sp>
        <p:nvSpPr>
          <p:cNvPr id="5" name="Slide Number Placeholder 4"/>
          <p:cNvSpPr>
            <a:spLocks noGrp="1"/>
          </p:cNvSpPr>
          <p:nvPr>
            <p:ph type="sldNum" sz="quarter" idx="12"/>
          </p:nvPr>
        </p:nvSpPr>
        <p:spPr/>
        <p:txBody>
          <a:bodyPr/>
          <a:lstStyle/>
          <a:p>
            <a:pPr defTabSz="755660">
              <a:defRPr/>
            </a:pPr>
            <a:fld id="{A415B259-A592-4C14-A112-938197F929A2}" type="slidenum">
              <a:rPr lang="en-CA">
                <a:solidFill>
                  <a:prstClr val="black">
                    <a:tint val="75000"/>
                  </a:prstClr>
                </a:solidFill>
                <a:latin typeface="Kartika"/>
              </a:rPr>
              <a:pPr defTabSz="755660">
                <a:defRPr/>
              </a:pPr>
              <a:t>12</a:t>
            </a:fld>
            <a:endParaRPr lang="en-CA">
              <a:solidFill>
                <a:prstClr val="black">
                  <a:tint val="75000"/>
                </a:prstClr>
              </a:solidFill>
              <a:latin typeface="Kartika"/>
            </a:endParaRPr>
          </a:p>
        </p:txBody>
      </p:sp>
      <p:sp>
        <p:nvSpPr>
          <p:cNvPr id="6" name="Footer Placeholder 5"/>
          <p:cNvSpPr>
            <a:spLocks noGrp="1"/>
          </p:cNvSpPr>
          <p:nvPr>
            <p:ph type="ftr" sz="quarter" idx="11"/>
          </p:nvPr>
        </p:nvSpPr>
        <p:spPr/>
        <p:txBody>
          <a:bodyPr/>
          <a:lstStyle/>
          <a:p>
            <a:pPr defTabSz="755660">
              <a:defRPr/>
            </a:pPr>
            <a:r>
              <a:rPr lang="en-CA">
                <a:solidFill>
                  <a:prstClr val="black">
                    <a:tint val="75000"/>
                  </a:prstClr>
                </a:solidFill>
                <a:latin typeface="Kartika"/>
              </a:rPr>
              <a:t>Hailemariam Abiy</a:t>
            </a:r>
          </a:p>
        </p:txBody>
      </p:sp>
    </p:spTree>
    <p:extLst>
      <p:ext uri="{BB962C8B-B14F-4D97-AF65-F5344CB8AC3E}">
        <p14:creationId xmlns:p14="http://schemas.microsoft.com/office/powerpoint/2010/main" val="18254980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66801" y="528230"/>
            <a:ext cx="5266410" cy="566822"/>
          </a:xfrm>
          <a:prstGeom prst="rect">
            <a:avLst/>
          </a:prstGeom>
        </p:spPr>
        <p:txBody>
          <a:bodyPr vert="horz" wrap="square" lIns="0" tIns="12700" rIns="0" bIns="0" rtlCol="0">
            <a:spAutoFit/>
          </a:bodyPr>
          <a:lstStyle/>
          <a:p>
            <a:pPr marL="12700">
              <a:lnSpc>
                <a:spcPct val="100000"/>
              </a:lnSpc>
              <a:spcBef>
                <a:spcPts val="100"/>
              </a:spcBef>
            </a:pPr>
            <a:r>
              <a:rPr sz="3600" b="1" dirty="0">
                <a:latin typeface="Times New Roman" panose="02020603050405020304" pitchFamily="18" charset="0"/>
                <a:cs typeface="Times New Roman" panose="02020603050405020304" pitchFamily="18" charset="0"/>
              </a:rPr>
              <a:t>Etiologic approach</a:t>
            </a:r>
            <a:endParaRPr sz="3600" dirty="0">
              <a:latin typeface="Times New Roman" panose="02020603050405020304" pitchFamily="18" charset="0"/>
              <a:cs typeface="Times New Roman" panose="02020603050405020304" pitchFamily="18" charset="0"/>
            </a:endParaRPr>
          </a:p>
        </p:txBody>
      </p:sp>
      <p:sp>
        <p:nvSpPr>
          <p:cNvPr id="3" name="object 3"/>
          <p:cNvSpPr txBox="1"/>
          <p:nvPr/>
        </p:nvSpPr>
        <p:spPr>
          <a:xfrm>
            <a:off x="840586" y="1277039"/>
            <a:ext cx="6391275" cy="3920304"/>
          </a:xfrm>
          <a:prstGeom prst="rect">
            <a:avLst/>
          </a:prstGeom>
        </p:spPr>
        <p:txBody>
          <a:bodyPr vert="horz" wrap="square" lIns="0" tIns="113030" rIns="0" bIns="0" rtlCol="0">
            <a:spAutoFit/>
          </a:bodyPr>
          <a:lstStyle/>
          <a:p>
            <a:pPr marL="355600" indent="-343535">
              <a:lnSpc>
                <a:spcPct val="100000"/>
              </a:lnSpc>
              <a:spcBef>
                <a:spcPts val="890"/>
              </a:spcBef>
              <a:buFont typeface="DejaVu Sans"/>
              <a:buChar char="•"/>
              <a:tabLst>
                <a:tab pos="355600" algn="l"/>
                <a:tab pos="356235" algn="l"/>
              </a:tabLst>
            </a:pPr>
            <a:r>
              <a:rPr sz="2800" b="1" dirty="0">
                <a:latin typeface="Times New Roman" panose="02020603050405020304" pitchFamily="18" charset="0"/>
                <a:cs typeface="Times New Roman" panose="02020603050405020304" pitchFamily="18" charset="0"/>
              </a:rPr>
              <a:t>Advantages:-</a:t>
            </a:r>
            <a:endParaRPr sz="2800" dirty="0">
              <a:latin typeface="Times New Roman" panose="02020603050405020304" pitchFamily="18" charset="0"/>
              <a:cs typeface="Times New Roman" panose="02020603050405020304" pitchFamily="18" charset="0"/>
            </a:endParaRPr>
          </a:p>
          <a:p>
            <a:pPr marL="469900">
              <a:lnSpc>
                <a:spcPct val="100000"/>
              </a:lnSpc>
              <a:spcBef>
                <a:spcPts val="690"/>
              </a:spcBef>
            </a:pPr>
            <a:r>
              <a:rPr sz="2800" dirty="0">
                <a:latin typeface="Times New Roman" panose="02020603050405020304" pitchFamily="18" charset="0"/>
                <a:cs typeface="Times New Roman" panose="02020603050405020304" pitchFamily="18" charset="0"/>
              </a:rPr>
              <a:t>Avoids over treatment</a:t>
            </a:r>
          </a:p>
          <a:p>
            <a:pPr marL="469900">
              <a:lnSpc>
                <a:spcPct val="100000"/>
              </a:lnSpc>
              <a:spcBef>
                <a:spcPts val="670"/>
              </a:spcBef>
            </a:pPr>
            <a:r>
              <a:rPr sz="2800" dirty="0">
                <a:latin typeface="Times New Roman" panose="02020603050405020304" pitchFamily="18" charset="0"/>
                <a:cs typeface="Times New Roman" panose="02020603050405020304" pitchFamily="18" charset="0"/>
              </a:rPr>
              <a:t>Conforms to traditional clinical training</a:t>
            </a:r>
          </a:p>
          <a:p>
            <a:pPr marL="756285" marR="5080" indent="-287020">
              <a:lnSpc>
                <a:spcPct val="100000"/>
              </a:lnSpc>
              <a:spcBef>
                <a:spcPts val="670"/>
              </a:spcBef>
            </a:pPr>
            <a:r>
              <a:rPr sz="2800" dirty="0">
                <a:latin typeface="Times New Roman" panose="02020603050405020304" pitchFamily="18" charset="0"/>
                <a:cs typeface="Times New Roman" panose="02020603050405020304" pitchFamily="18" charset="0"/>
              </a:rPr>
              <a:t>Satisfies patients who feel not properly  attended to</a:t>
            </a:r>
          </a:p>
          <a:p>
            <a:pPr marL="756285" marR="288290" indent="-287020">
              <a:lnSpc>
                <a:spcPct val="100000"/>
              </a:lnSpc>
              <a:spcBef>
                <a:spcPts val="675"/>
              </a:spcBef>
            </a:pPr>
            <a:r>
              <a:rPr sz="2800" dirty="0">
                <a:latin typeface="Times New Roman" panose="02020603050405020304" pitchFamily="18" charset="0"/>
                <a:cs typeface="Times New Roman" panose="02020603050405020304" pitchFamily="18" charset="0"/>
              </a:rPr>
              <a:t>Can be extended as screening for the  asymptomatics</a:t>
            </a:r>
          </a:p>
        </p:txBody>
      </p:sp>
      <p:sp>
        <p:nvSpPr>
          <p:cNvPr id="4" name="Date Placeholder 3">
            <a:extLst>
              <a:ext uri="{FF2B5EF4-FFF2-40B4-BE49-F238E27FC236}">
                <a16:creationId xmlns:a16="http://schemas.microsoft.com/office/drawing/2014/main" id="{A8347C6F-EF9C-4629-880B-56B2EEB3563F}"/>
              </a:ext>
            </a:extLst>
          </p:cNvPr>
          <p:cNvSpPr>
            <a:spLocks noGrp="1"/>
          </p:cNvSpPr>
          <p:nvPr>
            <p:ph type="dt" sz="half" idx="10"/>
          </p:nvPr>
        </p:nvSpPr>
        <p:spPr/>
        <p:txBody>
          <a:bodyPr/>
          <a:lstStyle/>
          <a:p>
            <a:pPr>
              <a:defRPr/>
            </a:pPr>
            <a:fld id="{7BB9A5E6-C9B9-48D4-AC61-BC62DCB958A1}" type="datetime1">
              <a:rPr lang="en-CA" smtClean="0"/>
              <a:t>2020-06-01</a:t>
            </a:fld>
            <a:endParaRPr lang="en-CA"/>
          </a:p>
        </p:txBody>
      </p:sp>
      <p:sp>
        <p:nvSpPr>
          <p:cNvPr id="5" name="Footer Placeholder 4">
            <a:extLst>
              <a:ext uri="{FF2B5EF4-FFF2-40B4-BE49-F238E27FC236}">
                <a16:creationId xmlns:a16="http://schemas.microsoft.com/office/drawing/2014/main" id="{C1B636E0-59F5-4868-ACF4-90A889706769}"/>
              </a:ext>
            </a:extLst>
          </p:cNvPr>
          <p:cNvSpPr>
            <a:spLocks noGrp="1"/>
          </p:cNvSpPr>
          <p:nvPr>
            <p:ph type="ftr" sz="quarter" idx="11"/>
          </p:nvPr>
        </p:nvSpPr>
        <p:spPr/>
        <p:txBody>
          <a:bodyPr/>
          <a:lstStyle/>
          <a:p>
            <a:pPr>
              <a:defRPr/>
            </a:pPr>
            <a:r>
              <a:rPr lang="en-CA"/>
              <a:t>Hailemariam Abiy</a:t>
            </a:r>
          </a:p>
        </p:txBody>
      </p:sp>
      <p:sp>
        <p:nvSpPr>
          <p:cNvPr id="6" name="Slide Number Placeholder 5">
            <a:extLst>
              <a:ext uri="{FF2B5EF4-FFF2-40B4-BE49-F238E27FC236}">
                <a16:creationId xmlns:a16="http://schemas.microsoft.com/office/drawing/2014/main" id="{812654EF-3538-4D3E-9567-7065CF99560F}"/>
              </a:ext>
            </a:extLst>
          </p:cNvPr>
          <p:cNvSpPr>
            <a:spLocks noGrp="1"/>
          </p:cNvSpPr>
          <p:nvPr>
            <p:ph type="sldNum" sz="quarter" idx="12"/>
          </p:nvPr>
        </p:nvSpPr>
        <p:spPr/>
        <p:txBody>
          <a:bodyPr/>
          <a:lstStyle/>
          <a:p>
            <a:pPr>
              <a:defRPr/>
            </a:pPr>
            <a:fld id="{A415B259-A592-4C14-A112-938197F929A2}" type="slidenum">
              <a:rPr lang="en-CA" smtClean="0"/>
              <a:pPr>
                <a:defRPr/>
              </a:pPr>
              <a:t>13</a:t>
            </a:fld>
            <a:endParaRPr lang="en-CA"/>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66700" y="230760"/>
            <a:ext cx="8610600" cy="6657720"/>
          </a:xfrm>
          <a:prstGeom prst="rect">
            <a:avLst/>
          </a:prstGeom>
        </p:spPr>
        <p:txBody>
          <a:bodyPr vert="horz" wrap="square" lIns="0" tIns="260985" rIns="0" bIns="0" rtlCol="0">
            <a:spAutoFit/>
          </a:bodyPr>
          <a:lstStyle/>
          <a:p>
            <a:pPr marR="255270" algn="ctr">
              <a:lnSpc>
                <a:spcPct val="100000"/>
              </a:lnSpc>
              <a:spcBef>
                <a:spcPts val="2055"/>
              </a:spcBef>
            </a:pPr>
            <a:r>
              <a:rPr lang="en-US" sz="3200" b="1" dirty="0">
                <a:latin typeface="Times New Roman" panose="02020603050405020304" pitchFamily="18" charset="0"/>
                <a:cs typeface="Times New Roman" panose="02020603050405020304" pitchFamily="18" charset="0"/>
              </a:rPr>
              <a:t>Disadvantage </a:t>
            </a:r>
            <a:r>
              <a:rPr sz="3200" b="1" dirty="0">
                <a:latin typeface="Times New Roman" panose="02020603050405020304" pitchFamily="18" charset="0"/>
                <a:cs typeface="Times New Roman" panose="02020603050405020304" pitchFamily="18" charset="0"/>
              </a:rPr>
              <a:t>of etiologic approach</a:t>
            </a:r>
            <a:endParaRPr sz="3200" dirty="0">
              <a:latin typeface="Times New Roman" panose="02020603050405020304" pitchFamily="18" charset="0"/>
              <a:cs typeface="Times New Roman" panose="02020603050405020304" pitchFamily="18" charset="0"/>
            </a:endParaRPr>
          </a:p>
          <a:p>
            <a:pPr marL="355600" marR="1025525" indent="-343535">
              <a:lnSpc>
                <a:spcPts val="3460"/>
              </a:lnSpc>
              <a:spcBef>
                <a:spcPts val="2385"/>
              </a:spcBef>
              <a:buChar char="•"/>
              <a:tabLst>
                <a:tab pos="355600" algn="l"/>
                <a:tab pos="356235" algn="l"/>
              </a:tabLst>
            </a:pPr>
            <a:r>
              <a:rPr sz="2800" dirty="0">
                <a:latin typeface="Times New Roman" panose="02020603050405020304" pitchFamily="18" charset="0"/>
                <a:cs typeface="Times New Roman" panose="02020603050405020304" pitchFamily="18" charset="0"/>
              </a:rPr>
              <a:t>Requires skilled personnel and consistent  supplies</a:t>
            </a:r>
          </a:p>
          <a:p>
            <a:pPr marL="355600" marR="814705" indent="-343535">
              <a:lnSpc>
                <a:spcPts val="3460"/>
              </a:lnSpc>
              <a:spcBef>
                <a:spcPts val="760"/>
              </a:spcBef>
              <a:buChar char="•"/>
              <a:tabLst>
                <a:tab pos="355600" algn="l"/>
                <a:tab pos="356235" algn="l"/>
              </a:tabLst>
            </a:pPr>
            <a:r>
              <a:rPr sz="2800" dirty="0">
                <a:latin typeface="Times New Roman" panose="02020603050405020304" pitchFamily="18" charset="0"/>
                <a:cs typeface="Times New Roman" panose="02020603050405020304" pitchFamily="18" charset="0"/>
              </a:rPr>
              <a:t>Treatment does not begin until results are  available</a:t>
            </a:r>
          </a:p>
          <a:p>
            <a:pPr marL="355600" indent="-343535">
              <a:lnSpc>
                <a:spcPct val="100000"/>
              </a:lnSpc>
              <a:spcBef>
                <a:spcPts val="330"/>
              </a:spcBef>
              <a:buChar char="•"/>
              <a:tabLst>
                <a:tab pos="355600" algn="l"/>
                <a:tab pos="356235" algn="l"/>
              </a:tabLst>
            </a:pPr>
            <a:r>
              <a:rPr sz="2800" dirty="0">
                <a:latin typeface="Times New Roman" panose="02020603050405020304" pitchFamily="18" charset="0"/>
                <a:cs typeface="Times New Roman" panose="02020603050405020304" pitchFamily="18" charset="0"/>
              </a:rPr>
              <a:t>It is time consuming and expensive</a:t>
            </a:r>
          </a:p>
          <a:p>
            <a:pPr marL="355600" marR="586740" indent="-343535">
              <a:lnSpc>
                <a:spcPts val="3460"/>
              </a:lnSpc>
              <a:spcBef>
                <a:spcPts val="815"/>
              </a:spcBef>
              <a:buChar char="•"/>
              <a:tabLst>
                <a:tab pos="355600" algn="l"/>
                <a:tab pos="356235" algn="l"/>
              </a:tabLst>
            </a:pPr>
            <a:r>
              <a:rPr sz="2800" dirty="0">
                <a:latin typeface="Times New Roman" panose="02020603050405020304" pitchFamily="18" charset="0"/>
                <a:cs typeface="Times New Roman" panose="02020603050405020304" pitchFamily="18" charset="0"/>
              </a:rPr>
              <a:t>Testing facilities are not available at primary  level</a:t>
            </a:r>
          </a:p>
          <a:p>
            <a:pPr marL="355600" marR="5080" indent="-343535">
              <a:lnSpc>
                <a:spcPts val="3460"/>
              </a:lnSpc>
              <a:spcBef>
                <a:spcPts val="760"/>
              </a:spcBef>
              <a:buChar char="•"/>
              <a:tabLst>
                <a:tab pos="355600" algn="l"/>
                <a:tab pos="356235" algn="l"/>
              </a:tabLst>
            </a:pPr>
            <a:r>
              <a:rPr sz="2800" dirty="0">
                <a:latin typeface="Times New Roman" panose="02020603050405020304" pitchFamily="18" charset="0"/>
                <a:cs typeface="Times New Roman" panose="02020603050405020304" pitchFamily="18" charset="0"/>
              </a:rPr>
              <a:t>Some bacteria fastidious and difficult to culture  (H.ducrey, </a:t>
            </a:r>
            <a:r>
              <a:rPr sz="2800" dirty="0" err="1">
                <a:latin typeface="Times New Roman" panose="02020603050405020304" pitchFamily="18" charset="0"/>
                <a:cs typeface="Times New Roman" panose="02020603050405020304" pitchFamily="18" charset="0"/>
              </a:rPr>
              <a:t>C.trachomatis</a:t>
            </a:r>
            <a:r>
              <a:rPr sz="2800"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a:p>
            <a:pPr marL="355600" marR="5080" indent="-343535">
              <a:lnSpc>
                <a:spcPts val="3460"/>
              </a:lnSpc>
              <a:spcBef>
                <a:spcPts val="760"/>
              </a:spcBef>
              <a:buChar char="•"/>
              <a:tabLst>
                <a:tab pos="355600" algn="l"/>
                <a:tab pos="356235" algn="l"/>
              </a:tabLst>
            </a:pPr>
            <a:r>
              <a:rPr lang="en-US" sz="2800" dirty="0">
                <a:latin typeface="Times New Roman" panose="02020603050405020304" pitchFamily="18" charset="0"/>
                <a:cs typeface="Times New Roman" panose="02020603050405020304" pitchFamily="18" charset="0"/>
              </a:rPr>
              <a:t>Lab. results often not reliable</a:t>
            </a:r>
          </a:p>
          <a:p>
            <a:pPr marL="355600" indent="-343535">
              <a:lnSpc>
                <a:spcPct val="100000"/>
              </a:lnSpc>
              <a:spcBef>
                <a:spcPts val="765"/>
              </a:spcBef>
              <a:buChar char="•"/>
              <a:tabLst>
                <a:tab pos="355600" algn="l"/>
                <a:tab pos="356235" algn="l"/>
              </a:tabLst>
            </a:pPr>
            <a:r>
              <a:rPr lang="en-US" sz="2800" dirty="0">
                <a:latin typeface="Times New Roman" panose="02020603050405020304" pitchFamily="18" charset="0"/>
                <a:cs typeface="Times New Roman" panose="02020603050405020304" pitchFamily="18" charset="0"/>
              </a:rPr>
              <a:t>Mixed infections often overlooked</a:t>
            </a:r>
          </a:p>
          <a:p>
            <a:pPr marL="355600" marR="5080" indent="-343535">
              <a:lnSpc>
                <a:spcPct val="100000"/>
              </a:lnSpc>
              <a:spcBef>
                <a:spcPts val="770"/>
              </a:spcBef>
              <a:buChar char="•"/>
              <a:tabLst>
                <a:tab pos="355600" algn="l"/>
                <a:tab pos="356235" algn="l"/>
              </a:tabLst>
            </a:pPr>
            <a:r>
              <a:rPr lang="en-US" sz="2800" dirty="0">
                <a:latin typeface="Times New Roman" panose="02020603050405020304" pitchFamily="18" charset="0"/>
                <a:cs typeface="Times New Roman" panose="02020603050405020304" pitchFamily="18" charset="0"/>
              </a:rPr>
              <a:t>Miss-treated/untreated infections can lead  to complications and continued  transmission</a:t>
            </a:r>
          </a:p>
          <a:p>
            <a:pPr marL="355600" marR="5080" indent="-343535">
              <a:lnSpc>
                <a:spcPts val="3460"/>
              </a:lnSpc>
              <a:spcBef>
                <a:spcPts val="760"/>
              </a:spcBef>
              <a:buChar char="•"/>
              <a:tabLst>
                <a:tab pos="355600" algn="l"/>
                <a:tab pos="356235" algn="l"/>
              </a:tabLst>
            </a:pPr>
            <a:endParaRPr sz="2800" dirty="0">
              <a:latin typeface="Times New Roman" panose="02020603050405020304" pitchFamily="18" charset="0"/>
              <a:cs typeface="Times New Roman" panose="02020603050405020304" pitchFamily="18" charset="0"/>
            </a:endParaRPr>
          </a:p>
        </p:txBody>
      </p:sp>
      <p:sp>
        <p:nvSpPr>
          <p:cNvPr id="3" name="Date Placeholder 2">
            <a:extLst>
              <a:ext uri="{FF2B5EF4-FFF2-40B4-BE49-F238E27FC236}">
                <a16:creationId xmlns:a16="http://schemas.microsoft.com/office/drawing/2014/main" id="{7D8D27C9-6BF1-4752-AEEB-B7A4411C6932}"/>
              </a:ext>
            </a:extLst>
          </p:cNvPr>
          <p:cNvSpPr>
            <a:spLocks noGrp="1"/>
          </p:cNvSpPr>
          <p:nvPr>
            <p:ph type="dt" sz="half" idx="10"/>
          </p:nvPr>
        </p:nvSpPr>
        <p:spPr/>
        <p:txBody>
          <a:bodyPr/>
          <a:lstStyle/>
          <a:p>
            <a:pPr>
              <a:defRPr/>
            </a:pPr>
            <a:fld id="{53026E05-6486-4059-B10D-01B8E53F6A24}" type="datetime1">
              <a:rPr lang="en-CA" smtClean="0"/>
              <a:t>2020-06-01</a:t>
            </a:fld>
            <a:endParaRPr lang="en-CA"/>
          </a:p>
        </p:txBody>
      </p:sp>
      <p:sp>
        <p:nvSpPr>
          <p:cNvPr id="4" name="Footer Placeholder 3">
            <a:extLst>
              <a:ext uri="{FF2B5EF4-FFF2-40B4-BE49-F238E27FC236}">
                <a16:creationId xmlns:a16="http://schemas.microsoft.com/office/drawing/2014/main" id="{7013F1F3-92FA-467E-BA78-D0D99A45FC7B}"/>
              </a:ext>
            </a:extLst>
          </p:cNvPr>
          <p:cNvSpPr>
            <a:spLocks noGrp="1"/>
          </p:cNvSpPr>
          <p:nvPr>
            <p:ph type="ftr" sz="quarter" idx="11"/>
          </p:nvPr>
        </p:nvSpPr>
        <p:spPr/>
        <p:txBody>
          <a:bodyPr/>
          <a:lstStyle/>
          <a:p>
            <a:pPr>
              <a:defRPr/>
            </a:pPr>
            <a:r>
              <a:rPr lang="en-CA"/>
              <a:t>Hailemariam Abiy</a:t>
            </a:r>
          </a:p>
        </p:txBody>
      </p:sp>
      <p:sp>
        <p:nvSpPr>
          <p:cNvPr id="5" name="Slide Number Placeholder 4">
            <a:extLst>
              <a:ext uri="{FF2B5EF4-FFF2-40B4-BE49-F238E27FC236}">
                <a16:creationId xmlns:a16="http://schemas.microsoft.com/office/drawing/2014/main" id="{E31B450F-4FF3-4BC4-A841-4FC172A11A7D}"/>
              </a:ext>
            </a:extLst>
          </p:cNvPr>
          <p:cNvSpPr>
            <a:spLocks noGrp="1"/>
          </p:cNvSpPr>
          <p:nvPr>
            <p:ph type="sldNum" sz="quarter" idx="12"/>
          </p:nvPr>
        </p:nvSpPr>
        <p:spPr/>
        <p:txBody>
          <a:bodyPr/>
          <a:lstStyle/>
          <a:p>
            <a:pPr>
              <a:defRPr/>
            </a:pPr>
            <a:fld id="{2FACE25C-16CC-482C-9B3D-1F177E5C16C7}" type="slidenum">
              <a:rPr lang="en-CA" smtClean="0"/>
              <a:pPr>
                <a:defRPr/>
              </a:pPr>
              <a:t>14</a:t>
            </a:fld>
            <a:endParaRPr lang="en-CA"/>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91339" y="558863"/>
            <a:ext cx="5287262" cy="566822"/>
          </a:xfrm>
          <a:prstGeom prst="rect">
            <a:avLst/>
          </a:prstGeom>
        </p:spPr>
        <p:txBody>
          <a:bodyPr vert="horz" wrap="square" lIns="0" tIns="12700" rIns="0" bIns="0" rtlCol="0">
            <a:spAutoFit/>
          </a:bodyPr>
          <a:lstStyle/>
          <a:p>
            <a:pPr marL="12700">
              <a:lnSpc>
                <a:spcPct val="100000"/>
              </a:lnSpc>
              <a:spcBef>
                <a:spcPts val="100"/>
              </a:spcBef>
            </a:pPr>
            <a:r>
              <a:rPr sz="3600" b="1" dirty="0">
                <a:latin typeface="Times New Roman" panose="02020603050405020304" pitchFamily="18" charset="0"/>
                <a:cs typeface="Times New Roman" panose="02020603050405020304" pitchFamily="18" charset="0"/>
              </a:rPr>
              <a:t>Clinical</a:t>
            </a:r>
            <a:r>
              <a:rPr sz="3600" b="1" spc="-509" dirty="0">
                <a:latin typeface="Times New Roman" panose="02020603050405020304" pitchFamily="18" charset="0"/>
                <a:cs typeface="Times New Roman" panose="02020603050405020304" pitchFamily="18" charset="0"/>
              </a:rPr>
              <a:t> </a:t>
            </a:r>
            <a:r>
              <a:rPr sz="3600" b="1" dirty="0">
                <a:latin typeface="Times New Roman" panose="02020603050405020304" pitchFamily="18" charset="0"/>
                <a:cs typeface="Times New Roman" panose="02020603050405020304" pitchFamily="18" charset="0"/>
              </a:rPr>
              <a:t>approach</a:t>
            </a:r>
            <a:endParaRPr sz="3600" dirty="0">
              <a:latin typeface="Times New Roman" panose="02020603050405020304" pitchFamily="18" charset="0"/>
              <a:cs typeface="Times New Roman" panose="02020603050405020304" pitchFamily="18" charset="0"/>
            </a:endParaRPr>
          </a:p>
        </p:txBody>
      </p:sp>
      <p:sp>
        <p:nvSpPr>
          <p:cNvPr id="3" name="object 3"/>
          <p:cNvSpPr/>
          <p:nvPr/>
        </p:nvSpPr>
        <p:spPr>
          <a:xfrm>
            <a:off x="0" y="3427475"/>
            <a:ext cx="9144000" cy="3426460"/>
          </a:xfrm>
          <a:custGeom>
            <a:avLst/>
            <a:gdLst/>
            <a:ahLst/>
            <a:cxnLst/>
            <a:rect l="l" t="t" r="r" b="b"/>
            <a:pathLst>
              <a:path w="9144000" h="3426459">
                <a:moveTo>
                  <a:pt x="9144000" y="0"/>
                </a:moveTo>
                <a:lnTo>
                  <a:pt x="0" y="0"/>
                </a:lnTo>
                <a:lnTo>
                  <a:pt x="0" y="3425952"/>
                </a:lnTo>
                <a:lnTo>
                  <a:pt x="9144000" y="3425952"/>
                </a:lnTo>
                <a:lnTo>
                  <a:pt x="9144000" y="0"/>
                </a:lnTo>
                <a:close/>
              </a:path>
            </a:pathLst>
          </a:custGeom>
          <a:solidFill>
            <a:srgbClr val="FFFFFF"/>
          </a:solidFill>
        </p:spPr>
        <p:txBody>
          <a:bodyPr wrap="square" lIns="0" tIns="0" rIns="0" bIns="0" rtlCol="0"/>
          <a:lstStyle/>
          <a:p>
            <a:endParaRPr/>
          </a:p>
        </p:txBody>
      </p:sp>
      <p:sp>
        <p:nvSpPr>
          <p:cNvPr id="4" name="object 4"/>
          <p:cNvSpPr txBox="1"/>
          <p:nvPr/>
        </p:nvSpPr>
        <p:spPr>
          <a:xfrm>
            <a:off x="307237" y="1599127"/>
            <a:ext cx="7845425" cy="4164965"/>
          </a:xfrm>
          <a:prstGeom prst="rect">
            <a:avLst/>
          </a:prstGeom>
        </p:spPr>
        <p:txBody>
          <a:bodyPr vert="horz" wrap="square" lIns="0" tIns="55244" rIns="0" bIns="0" rtlCol="0">
            <a:spAutoFit/>
          </a:bodyPr>
          <a:lstStyle/>
          <a:p>
            <a:pPr marL="355600" indent="-343535">
              <a:lnSpc>
                <a:spcPct val="100000"/>
              </a:lnSpc>
              <a:spcBef>
                <a:spcPts val="434"/>
              </a:spcBef>
              <a:buFont typeface="DejaVu Sans"/>
              <a:buChar char="•"/>
              <a:tabLst>
                <a:tab pos="355600" algn="l"/>
                <a:tab pos="356235" algn="l"/>
              </a:tabLst>
            </a:pPr>
            <a:r>
              <a:rPr sz="2800" b="1" dirty="0">
                <a:latin typeface="Times New Roman" panose="02020603050405020304" pitchFamily="18" charset="0"/>
                <a:cs typeface="Times New Roman" panose="02020603050405020304" pitchFamily="18" charset="0"/>
              </a:rPr>
              <a:t>Advantages:-</a:t>
            </a:r>
            <a:endParaRPr sz="2800" dirty="0">
              <a:latin typeface="Times New Roman" panose="02020603050405020304" pitchFamily="18" charset="0"/>
              <a:cs typeface="Times New Roman" panose="02020603050405020304" pitchFamily="18" charset="0"/>
            </a:endParaRPr>
          </a:p>
          <a:p>
            <a:pPr marL="469900">
              <a:lnSpc>
                <a:spcPct val="100000"/>
              </a:lnSpc>
              <a:spcBef>
                <a:spcPts val="335"/>
              </a:spcBef>
            </a:pPr>
            <a:r>
              <a:rPr sz="2800" dirty="0">
                <a:latin typeface="Times New Roman" panose="02020603050405020304" pitchFamily="18" charset="0"/>
                <a:cs typeface="Times New Roman" panose="02020603050405020304" pitchFamily="18" charset="0"/>
              </a:rPr>
              <a:t>Saves time for patients</a:t>
            </a:r>
          </a:p>
          <a:p>
            <a:pPr marL="469900">
              <a:lnSpc>
                <a:spcPct val="100000"/>
              </a:lnSpc>
              <a:spcBef>
                <a:spcPts val="340"/>
              </a:spcBef>
            </a:pPr>
            <a:r>
              <a:rPr sz="2800" dirty="0">
                <a:latin typeface="Times New Roman" panose="02020603050405020304" pitchFamily="18" charset="0"/>
                <a:cs typeface="Times New Roman" panose="02020603050405020304" pitchFamily="18" charset="0"/>
              </a:rPr>
              <a:t>Reduces laboratory expenses</a:t>
            </a:r>
          </a:p>
          <a:p>
            <a:pPr marL="355600" indent="-343535">
              <a:lnSpc>
                <a:spcPct val="100000"/>
              </a:lnSpc>
              <a:spcBef>
                <a:spcPts val="330"/>
              </a:spcBef>
              <a:buFont typeface="DejaVu Sans"/>
              <a:buChar char="•"/>
              <a:tabLst>
                <a:tab pos="355600" algn="l"/>
                <a:tab pos="356235" algn="l"/>
              </a:tabLst>
            </a:pPr>
            <a:r>
              <a:rPr sz="2800" b="1" dirty="0">
                <a:latin typeface="Times New Roman" panose="02020603050405020304" pitchFamily="18" charset="0"/>
                <a:cs typeface="Times New Roman" panose="02020603050405020304" pitchFamily="18" charset="0"/>
              </a:rPr>
              <a:t>Disadvantages:-</a:t>
            </a:r>
            <a:endParaRPr sz="2800" dirty="0">
              <a:latin typeface="Times New Roman" panose="02020603050405020304" pitchFamily="18" charset="0"/>
              <a:cs typeface="Times New Roman" panose="02020603050405020304" pitchFamily="18" charset="0"/>
            </a:endParaRPr>
          </a:p>
          <a:p>
            <a:pPr marL="469900">
              <a:lnSpc>
                <a:spcPct val="100000"/>
              </a:lnSpc>
              <a:spcBef>
                <a:spcPts val="340"/>
              </a:spcBef>
            </a:pPr>
            <a:r>
              <a:rPr sz="2800" dirty="0">
                <a:latin typeface="Times New Roman" panose="02020603050405020304" pitchFamily="18" charset="0"/>
                <a:cs typeface="Times New Roman" panose="02020603050405020304" pitchFamily="18" charset="0"/>
              </a:rPr>
              <a:t>Requires high clinical accuracy</a:t>
            </a:r>
          </a:p>
          <a:p>
            <a:pPr marL="469900">
              <a:lnSpc>
                <a:spcPct val="100000"/>
              </a:lnSpc>
              <a:spcBef>
                <a:spcPts val="335"/>
              </a:spcBef>
            </a:pPr>
            <a:r>
              <a:rPr sz="2800" dirty="0">
                <a:latin typeface="Times New Roman" panose="02020603050405020304" pitchFamily="18" charset="0"/>
                <a:cs typeface="Times New Roman" panose="02020603050405020304" pitchFamily="18" charset="0"/>
              </a:rPr>
              <a:t>Most STIs cause similar symptoms</a:t>
            </a:r>
          </a:p>
          <a:p>
            <a:pPr marL="756285" marR="5080" indent="-287020">
              <a:lnSpc>
                <a:spcPts val="3030"/>
              </a:lnSpc>
              <a:spcBef>
                <a:spcPts val="710"/>
              </a:spcBef>
            </a:pPr>
            <a:r>
              <a:rPr sz="2800" dirty="0">
                <a:latin typeface="Times New Roman" panose="02020603050405020304" pitchFamily="18" charset="0"/>
                <a:cs typeface="Times New Roman" panose="02020603050405020304" pitchFamily="18" charset="0"/>
              </a:rPr>
              <a:t>Mixed infections are common and failure to treat  may lead to serious complications</a:t>
            </a:r>
          </a:p>
          <a:p>
            <a:pPr marL="469900">
              <a:lnSpc>
                <a:spcPct val="100000"/>
              </a:lnSpc>
              <a:spcBef>
                <a:spcPts val="285"/>
              </a:spcBef>
            </a:pPr>
            <a:r>
              <a:rPr sz="2800" dirty="0">
                <a:latin typeface="Times New Roman" panose="02020603050405020304" pitchFamily="18" charset="0"/>
                <a:cs typeface="Times New Roman" panose="02020603050405020304" pitchFamily="18" charset="0"/>
              </a:rPr>
              <a:t>Doesn’t identify asymtomatic STIs</a:t>
            </a:r>
          </a:p>
        </p:txBody>
      </p:sp>
      <p:sp>
        <p:nvSpPr>
          <p:cNvPr id="5" name="Date Placeholder 4">
            <a:extLst>
              <a:ext uri="{FF2B5EF4-FFF2-40B4-BE49-F238E27FC236}">
                <a16:creationId xmlns:a16="http://schemas.microsoft.com/office/drawing/2014/main" id="{A66C7567-272C-49EC-A6FC-6E80ACAFF6BB}"/>
              </a:ext>
            </a:extLst>
          </p:cNvPr>
          <p:cNvSpPr>
            <a:spLocks noGrp="1"/>
          </p:cNvSpPr>
          <p:nvPr>
            <p:ph type="dt" sz="half" idx="10"/>
          </p:nvPr>
        </p:nvSpPr>
        <p:spPr/>
        <p:txBody>
          <a:bodyPr/>
          <a:lstStyle/>
          <a:p>
            <a:pPr>
              <a:defRPr/>
            </a:pPr>
            <a:fld id="{F056405A-5910-40E8-B521-875E0E010236}" type="datetime1">
              <a:rPr lang="en-CA" smtClean="0"/>
              <a:t>2020-06-01</a:t>
            </a:fld>
            <a:endParaRPr lang="en-CA"/>
          </a:p>
        </p:txBody>
      </p:sp>
      <p:sp>
        <p:nvSpPr>
          <p:cNvPr id="6" name="Footer Placeholder 5">
            <a:extLst>
              <a:ext uri="{FF2B5EF4-FFF2-40B4-BE49-F238E27FC236}">
                <a16:creationId xmlns:a16="http://schemas.microsoft.com/office/drawing/2014/main" id="{2FD27FD4-68ED-4A40-9B66-B4ECCC07D65F}"/>
              </a:ext>
            </a:extLst>
          </p:cNvPr>
          <p:cNvSpPr>
            <a:spLocks noGrp="1"/>
          </p:cNvSpPr>
          <p:nvPr>
            <p:ph type="ftr" sz="quarter" idx="11"/>
          </p:nvPr>
        </p:nvSpPr>
        <p:spPr/>
        <p:txBody>
          <a:bodyPr/>
          <a:lstStyle/>
          <a:p>
            <a:pPr>
              <a:defRPr/>
            </a:pPr>
            <a:r>
              <a:rPr lang="en-CA"/>
              <a:t>Hailemariam Abiy</a:t>
            </a:r>
          </a:p>
        </p:txBody>
      </p:sp>
      <p:sp>
        <p:nvSpPr>
          <p:cNvPr id="7" name="Slide Number Placeholder 6">
            <a:extLst>
              <a:ext uri="{FF2B5EF4-FFF2-40B4-BE49-F238E27FC236}">
                <a16:creationId xmlns:a16="http://schemas.microsoft.com/office/drawing/2014/main" id="{F99F59E3-F5A0-475B-A0D3-4FEC2B64657D}"/>
              </a:ext>
            </a:extLst>
          </p:cNvPr>
          <p:cNvSpPr>
            <a:spLocks noGrp="1"/>
          </p:cNvSpPr>
          <p:nvPr>
            <p:ph type="sldNum" sz="quarter" idx="12"/>
          </p:nvPr>
        </p:nvSpPr>
        <p:spPr/>
        <p:txBody>
          <a:bodyPr/>
          <a:lstStyle/>
          <a:p>
            <a:pPr>
              <a:defRPr/>
            </a:pPr>
            <a:fld id="{A415B259-A592-4C14-A112-938197F929A2}" type="slidenum">
              <a:rPr lang="en-CA" smtClean="0"/>
              <a:pPr>
                <a:defRPr/>
              </a:pPr>
              <a:t>15</a:t>
            </a:fld>
            <a:endParaRPr lang="en-CA"/>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51004" y="589785"/>
            <a:ext cx="5700189" cy="443711"/>
          </a:xfrm>
          <a:prstGeom prst="rect">
            <a:avLst/>
          </a:prstGeom>
        </p:spPr>
        <p:txBody>
          <a:bodyPr vert="horz" wrap="square" lIns="0" tIns="12700" rIns="0" bIns="0" rtlCol="0">
            <a:spAutoFit/>
          </a:bodyPr>
          <a:lstStyle/>
          <a:p>
            <a:pPr marL="12700">
              <a:lnSpc>
                <a:spcPct val="100000"/>
              </a:lnSpc>
              <a:spcBef>
                <a:spcPts val="100"/>
              </a:spcBef>
            </a:pPr>
            <a:r>
              <a:rPr sz="2800" b="1" dirty="0">
                <a:latin typeface="Times New Roman" panose="02020603050405020304" pitchFamily="18" charset="0"/>
                <a:cs typeface="Times New Roman" panose="02020603050405020304" pitchFamily="18" charset="0"/>
              </a:rPr>
              <a:t>Syndromic Approach</a:t>
            </a:r>
            <a:endParaRPr sz="2800" dirty="0">
              <a:latin typeface="Times New Roman" panose="02020603050405020304" pitchFamily="18" charset="0"/>
              <a:cs typeface="Times New Roman" panose="02020603050405020304" pitchFamily="18" charset="0"/>
            </a:endParaRPr>
          </a:p>
        </p:txBody>
      </p:sp>
      <p:sp>
        <p:nvSpPr>
          <p:cNvPr id="3" name="object 3"/>
          <p:cNvSpPr txBox="1"/>
          <p:nvPr/>
        </p:nvSpPr>
        <p:spPr>
          <a:xfrm>
            <a:off x="231037" y="1328509"/>
            <a:ext cx="8061959" cy="3198054"/>
          </a:xfrm>
          <a:prstGeom prst="rect">
            <a:avLst/>
          </a:prstGeom>
        </p:spPr>
        <p:txBody>
          <a:bodyPr vert="horz" wrap="square" lIns="0" tIns="61594" rIns="0" bIns="0" rtlCol="0">
            <a:spAutoFit/>
          </a:bodyPr>
          <a:lstStyle/>
          <a:p>
            <a:pPr marL="355600" marR="5080" indent="-343535">
              <a:lnSpc>
                <a:spcPct val="90000"/>
              </a:lnSpc>
              <a:spcBef>
                <a:spcPts val="484"/>
              </a:spcBef>
              <a:buChar char="•"/>
              <a:tabLst>
                <a:tab pos="355600" algn="l"/>
                <a:tab pos="356235" algn="l"/>
              </a:tabLst>
            </a:pPr>
            <a:r>
              <a:rPr sz="2800" dirty="0">
                <a:latin typeface="Times New Roman" panose="02020603050405020304" pitchFamily="18" charset="0"/>
                <a:cs typeface="Times New Roman" panose="02020603050405020304" pitchFamily="18" charset="0"/>
              </a:rPr>
              <a:t>Syndrome – is group of symptoms patient  complains about and clinical signs you observe  during examination</a:t>
            </a:r>
          </a:p>
          <a:p>
            <a:pPr marL="355600" marR="39370" indent="-343535">
              <a:lnSpc>
                <a:spcPts val="3460"/>
              </a:lnSpc>
              <a:spcBef>
                <a:spcPts val="815"/>
              </a:spcBef>
              <a:buChar char="•"/>
              <a:tabLst>
                <a:tab pos="355600" algn="l"/>
                <a:tab pos="356235" algn="l"/>
              </a:tabLst>
            </a:pPr>
            <a:r>
              <a:rPr sz="2800" dirty="0">
                <a:latin typeface="Times New Roman" panose="02020603050405020304" pitchFamily="18" charset="0"/>
                <a:cs typeface="Times New Roman" panose="02020603050405020304" pitchFamily="18" charset="0"/>
              </a:rPr>
              <a:t>Different organisms that cause STIs give rise to  only limited number of syndromes</a:t>
            </a:r>
          </a:p>
          <a:p>
            <a:pPr marL="355600" marR="222885" indent="-343535">
              <a:lnSpc>
                <a:spcPts val="3460"/>
              </a:lnSpc>
              <a:spcBef>
                <a:spcPts val="760"/>
              </a:spcBef>
              <a:buChar char="•"/>
              <a:tabLst>
                <a:tab pos="355600" algn="l"/>
                <a:tab pos="356235" algn="l"/>
              </a:tabLst>
            </a:pPr>
            <a:r>
              <a:rPr sz="2800" dirty="0">
                <a:latin typeface="Times New Roman" panose="02020603050405020304" pitchFamily="18" charset="0"/>
                <a:cs typeface="Times New Roman" panose="02020603050405020304" pitchFamily="18" charset="0"/>
              </a:rPr>
              <a:t>There are seven syndromes (aim is to identify  and manage accordingly</a:t>
            </a:r>
            <a:r>
              <a:rPr sz="2800" spc="-340" dirty="0">
                <a:latin typeface="Times New Roman" panose="02020603050405020304" pitchFamily="18" charset="0"/>
                <a:cs typeface="Times New Roman" panose="02020603050405020304" pitchFamily="18" charset="0"/>
              </a:rPr>
              <a:t>)</a:t>
            </a:r>
            <a:endParaRPr sz="2800" dirty="0">
              <a:latin typeface="Times New Roman" panose="02020603050405020304" pitchFamily="18" charset="0"/>
              <a:cs typeface="Times New Roman" panose="02020603050405020304" pitchFamily="18" charset="0"/>
            </a:endParaRPr>
          </a:p>
        </p:txBody>
      </p:sp>
      <p:sp>
        <p:nvSpPr>
          <p:cNvPr id="4" name="Date Placeholder 3">
            <a:extLst>
              <a:ext uri="{FF2B5EF4-FFF2-40B4-BE49-F238E27FC236}">
                <a16:creationId xmlns:a16="http://schemas.microsoft.com/office/drawing/2014/main" id="{9B6D66E9-B2FF-4564-A928-8433F16CD103}"/>
              </a:ext>
            </a:extLst>
          </p:cNvPr>
          <p:cNvSpPr>
            <a:spLocks noGrp="1"/>
          </p:cNvSpPr>
          <p:nvPr>
            <p:ph type="dt" sz="half" idx="10"/>
          </p:nvPr>
        </p:nvSpPr>
        <p:spPr/>
        <p:txBody>
          <a:bodyPr/>
          <a:lstStyle/>
          <a:p>
            <a:pPr>
              <a:defRPr/>
            </a:pPr>
            <a:fld id="{161D4587-829B-49ED-8C24-CC6882F18DEC}" type="datetime1">
              <a:rPr lang="en-CA" smtClean="0"/>
              <a:t>2020-06-01</a:t>
            </a:fld>
            <a:endParaRPr lang="en-CA"/>
          </a:p>
        </p:txBody>
      </p:sp>
      <p:sp>
        <p:nvSpPr>
          <p:cNvPr id="5" name="Footer Placeholder 4">
            <a:extLst>
              <a:ext uri="{FF2B5EF4-FFF2-40B4-BE49-F238E27FC236}">
                <a16:creationId xmlns:a16="http://schemas.microsoft.com/office/drawing/2014/main" id="{BF9CAB55-E9A7-4DE5-A5B4-6E18C42BCD90}"/>
              </a:ext>
            </a:extLst>
          </p:cNvPr>
          <p:cNvSpPr>
            <a:spLocks noGrp="1"/>
          </p:cNvSpPr>
          <p:nvPr>
            <p:ph type="ftr" sz="quarter" idx="11"/>
          </p:nvPr>
        </p:nvSpPr>
        <p:spPr/>
        <p:txBody>
          <a:bodyPr/>
          <a:lstStyle/>
          <a:p>
            <a:pPr>
              <a:defRPr/>
            </a:pPr>
            <a:r>
              <a:rPr lang="en-CA"/>
              <a:t>Hailemariam Abiy</a:t>
            </a:r>
          </a:p>
        </p:txBody>
      </p:sp>
      <p:sp>
        <p:nvSpPr>
          <p:cNvPr id="6" name="Slide Number Placeholder 5">
            <a:extLst>
              <a:ext uri="{FF2B5EF4-FFF2-40B4-BE49-F238E27FC236}">
                <a16:creationId xmlns:a16="http://schemas.microsoft.com/office/drawing/2014/main" id="{F231513B-5C9B-46B9-ABE9-CE5B019B534C}"/>
              </a:ext>
            </a:extLst>
          </p:cNvPr>
          <p:cNvSpPr>
            <a:spLocks noGrp="1"/>
          </p:cNvSpPr>
          <p:nvPr>
            <p:ph type="sldNum" sz="quarter" idx="12"/>
          </p:nvPr>
        </p:nvSpPr>
        <p:spPr/>
        <p:txBody>
          <a:bodyPr/>
          <a:lstStyle/>
          <a:p>
            <a:pPr>
              <a:defRPr/>
            </a:pPr>
            <a:fld id="{A415B259-A592-4C14-A112-938197F929A2}" type="slidenum">
              <a:rPr lang="en-CA" smtClean="0"/>
              <a:pPr>
                <a:defRPr/>
              </a:pPr>
              <a:t>16</a:t>
            </a:fld>
            <a:endParaRPr lang="en-CA"/>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94588" y="665992"/>
            <a:ext cx="8191716" cy="382156"/>
          </a:xfrm>
          <a:prstGeom prst="rect">
            <a:avLst/>
          </a:prstGeom>
        </p:spPr>
        <p:txBody>
          <a:bodyPr vert="horz" wrap="square" lIns="0" tIns="12700" rIns="0" bIns="0" rtlCol="0">
            <a:spAutoFit/>
          </a:bodyPr>
          <a:lstStyle/>
          <a:p>
            <a:pPr marL="12700">
              <a:lnSpc>
                <a:spcPct val="100000"/>
              </a:lnSpc>
              <a:spcBef>
                <a:spcPts val="100"/>
              </a:spcBef>
            </a:pPr>
            <a:r>
              <a:rPr sz="2400" b="1" dirty="0">
                <a:latin typeface="Times New Roman" panose="02020603050405020304" pitchFamily="18" charset="0"/>
                <a:cs typeface="Times New Roman" panose="02020603050405020304" pitchFamily="18" charset="0"/>
              </a:rPr>
              <a:t>Key Features of Syndromic Management</a:t>
            </a:r>
            <a:endParaRPr sz="2400" dirty="0">
              <a:latin typeface="Times New Roman" panose="02020603050405020304" pitchFamily="18" charset="0"/>
              <a:cs typeface="Times New Roman" panose="02020603050405020304" pitchFamily="18" charset="0"/>
            </a:endParaRPr>
          </a:p>
        </p:txBody>
      </p:sp>
      <p:sp>
        <p:nvSpPr>
          <p:cNvPr id="3" name="object 3"/>
          <p:cNvSpPr/>
          <p:nvPr/>
        </p:nvSpPr>
        <p:spPr>
          <a:xfrm>
            <a:off x="0" y="3427475"/>
            <a:ext cx="9144000" cy="3426460"/>
          </a:xfrm>
          <a:custGeom>
            <a:avLst/>
            <a:gdLst/>
            <a:ahLst/>
            <a:cxnLst/>
            <a:rect l="l" t="t" r="r" b="b"/>
            <a:pathLst>
              <a:path w="9144000" h="3426459">
                <a:moveTo>
                  <a:pt x="9144000" y="0"/>
                </a:moveTo>
                <a:lnTo>
                  <a:pt x="0" y="0"/>
                </a:lnTo>
                <a:lnTo>
                  <a:pt x="0" y="3425952"/>
                </a:lnTo>
                <a:lnTo>
                  <a:pt x="9144000" y="3425952"/>
                </a:lnTo>
                <a:lnTo>
                  <a:pt x="9144000" y="0"/>
                </a:lnTo>
                <a:close/>
              </a:path>
            </a:pathLst>
          </a:custGeom>
          <a:solidFill>
            <a:srgbClr val="FFFFFF"/>
          </a:solidFill>
        </p:spPr>
        <p:txBody>
          <a:bodyPr wrap="square" lIns="0" tIns="0" rIns="0" bIns="0" rtlCol="0"/>
          <a:lstStyle/>
          <a:p>
            <a:endParaRPr/>
          </a:p>
        </p:txBody>
      </p:sp>
      <p:sp>
        <p:nvSpPr>
          <p:cNvPr id="4" name="object 4"/>
          <p:cNvSpPr txBox="1"/>
          <p:nvPr/>
        </p:nvSpPr>
        <p:spPr>
          <a:xfrm>
            <a:off x="78854" y="1280494"/>
            <a:ext cx="8807450" cy="3640099"/>
          </a:xfrm>
          <a:prstGeom prst="rect">
            <a:avLst/>
          </a:prstGeom>
        </p:spPr>
        <p:txBody>
          <a:bodyPr vert="horz" wrap="square" lIns="0" tIns="109855" rIns="0" bIns="0" rtlCol="0">
            <a:spAutoFit/>
          </a:bodyPr>
          <a:lstStyle/>
          <a:p>
            <a:pPr marL="354965" indent="-342900">
              <a:lnSpc>
                <a:spcPct val="100000"/>
              </a:lnSpc>
              <a:spcBef>
                <a:spcPts val="865"/>
              </a:spcBef>
              <a:buChar char="•"/>
              <a:tabLst>
                <a:tab pos="354965" algn="l"/>
                <a:tab pos="355600" algn="l"/>
              </a:tabLst>
            </a:pPr>
            <a:r>
              <a:rPr sz="2800" dirty="0">
                <a:latin typeface="Times New Roman" panose="02020603050405020304" pitchFamily="18" charset="0"/>
                <a:cs typeface="Times New Roman" panose="02020603050405020304" pitchFamily="18" charset="0"/>
              </a:rPr>
              <a:t>Problem oriented (responds to patient’s symptoms</a:t>
            </a:r>
          </a:p>
          <a:p>
            <a:pPr marL="354965" indent="-342900">
              <a:lnSpc>
                <a:spcPct val="100000"/>
              </a:lnSpc>
              <a:spcBef>
                <a:spcPts val="765"/>
              </a:spcBef>
              <a:buChar char="•"/>
              <a:tabLst>
                <a:tab pos="354965" algn="l"/>
                <a:tab pos="355600" algn="l"/>
              </a:tabLst>
            </a:pPr>
            <a:r>
              <a:rPr sz="2800" dirty="0">
                <a:latin typeface="Times New Roman" panose="02020603050405020304" pitchFamily="18" charset="0"/>
                <a:cs typeface="Times New Roman" panose="02020603050405020304" pitchFamily="18" charset="0"/>
              </a:rPr>
              <a:t>Highly sensitive and does not miss mixed infections</a:t>
            </a:r>
          </a:p>
          <a:p>
            <a:pPr marL="354965" indent="-342900">
              <a:lnSpc>
                <a:spcPct val="100000"/>
              </a:lnSpc>
              <a:spcBef>
                <a:spcPts val="770"/>
              </a:spcBef>
              <a:buChar char="•"/>
              <a:tabLst>
                <a:tab pos="354965" algn="l"/>
                <a:tab pos="355600" algn="l"/>
              </a:tabLst>
            </a:pPr>
            <a:r>
              <a:rPr sz="2800" dirty="0">
                <a:latin typeface="Times New Roman" panose="02020603050405020304" pitchFamily="18" charset="0"/>
                <a:cs typeface="Times New Roman" panose="02020603050405020304" pitchFamily="18" charset="0"/>
              </a:rPr>
              <a:t>Treats the patient at first visit</a:t>
            </a:r>
          </a:p>
          <a:p>
            <a:pPr marL="354965" indent="-342900">
              <a:lnSpc>
                <a:spcPct val="100000"/>
              </a:lnSpc>
              <a:spcBef>
                <a:spcPts val="765"/>
              </a:spcBef>
              <a:buChar char="•"/>
              <a:tabLst>
                <a:tab pos="354965" algn="l"/>
                <a:tab pos="355600" algn="l"/>
              </a:tabLst>
            </a:pPr>
            <a:r>
              <a:rPr sz="2800" dirty="0">
                <a:latin typeface="Times New Roman" panose="02020603050405020304" pitchFamily="18" charset="0"/>
                <a:cs typeface="Times New Roman" panose="02020603050405020304" pitchFamily="18" charset="0"/>
              </a:rPr>
              <a:t>Can be implemented at primary health care level</a:t>
            </a:r>
          </a:p>
          <a:p>
            <a:pPr marL="354965" indent="-342900">
              <a:lnSpc>
                <a:spcPct val="100000"/>
              </a:lnSpc>
              <a:spcBef>
                <a:spcPts val="770"/>
              </a:spcBef>
              <a:buChar char="•"/>
              <a:tabLst>
                <a:tab pos="354965" algn="l"/>
                <a:tab pos="355600" algn="l"/>
              </a:tabLst>
            </a:pPr>
            <a:r>
              <a:rPr sz="2800" dirty="0">
                <a:latin typeface="Times New Roman" panose="02020603050405020304" pitchFamily="18" charset="0"/>
                <a:cs typeface="Times New Roman" panose="02020603050405020304" pitchFamily="18" charset="0"/>
              </a:rPr>
              <a:t>Use flow charts with logical steps</a:t>
            </a:r>
          </a:p>
          <a:p>
            <a:pPr marL="354965" marR="287655" indent="-342900">
              <a:lnSpc>
                <a:spcPct val="100000"/>
              </a:lnSpc>
              <a:spcBef>
                <a:spcPts val="770"/>
              </a:spcBef>
              <a:buChar char="•"/>
              <a:tabLst>
                <a:tab pos="354965" algn="l"/>
                <a:tab pos="355600" algn="l"/>
              </a:tabLst>
            </a:pPr>
            <a:r>
              <a:rPr sz="2800" dirty="0">
                <a:latin typeface="Times New Roman" panose="02020603050405020304" pitchFamily="18" charset="0"/>
                <a:cs typeface="Times New Roman" panose="02020603050405020304" pitchFamily="18" charset="0"/>
              </a:rPr>
              <a:t>Provides opportunity and time for education and  counseling</a:t>
            </a:r>
          </a:p>
        </p:txBody>
      </p:sp>
      <p:sp>
        <p:nvSpPr>
          <p:cNvPr id="5" name="Date Placeholder 4">
            <a:extLst>
              <a:ext uri="{FF2B5EF4-FFF2-40B4-BE49-F238E27FC236}">
                <a16:creationId xmlns:a16="http://schemas.microsoft.com/office/drawing/2014/main" id="{A324451A-B143-4616-B511-984629E2932E}"/>
              </a:ext>
            </a:extLst>
          </p:cNvPr>
          <p:cNvSpPr>
            <a:spLocks noGrp="1"/>
          </p:cNvSpPr>
          <p:nvPr>
            <p:ph type="dt" sz="half" idx="10"/>
          </p:nvPr>
        </p:nvSpPr>
        <p:spPr/>
        <p:txBody>
          <a:bodyPr/>
          <a:lstStyle/>
          <a:p>
            <a:pPr>
              <a:defRPr/>
            </a:pPr>
            <a:fld id="{575E6F40-866F-415D-9330-B98F80909D69}" type="datetime1">
              <a:rPr lang="en-CA" smtClean="0"/>
              <a:t>2020-06-01</a:t>
            </a:fld>
            <a:endParaRPr lang="en-CA"/>
          </a:p>
        </p:txBody>
      </p:sp>
      <p:sp>
        <p:nvSpPr>
          <p:cNvPr id="6" name="Footer Placeholder 5">
            <a:extLst>
              <a:ext uri="{FF2B5EF4-FFF2-40B4-BE49-F238E27FC236}">
                <a16:creationId xmlns:a16="http://schemas.microsoft.com/office/drawing/2014/main" id="{72191D11-7541-40BF-81CE-C2F5C8ED15E4}"/>
              </a:ext>
            </a:extLst>
          </p:cNvPr>
          <p:cNvSpPr>
            <a:spLocks noGrp="1"/>
          </p:cNvSpPr>
          <p:nvPr>
            <p:ph type="ftr" sz="quarter" idx="11"/>
          </p:nvPr>
        </p:nvSpPr>
        <p:spPr/>
        <p:txBody>
          <a:bodyPr/>
          <a:lstStyle/>
          <a:p>
            <a:pPr>
              <a:defRPr/>
            </a:pPr>
            <a:r>
              <a:rPr lang="en-CA"/>
              <a:t>Hailemariam Abiy</a:t>
            </a:r>
          </a:p>
        </p:txBody>
      </p:sp>
      <p:sp>
        <p:nvSpPr>
          <p:cNvPr id="7" name="Slide Number Placeholder 6">
            <a:extLst>
              <a:ext uri="{FF2B5EF4-FFF2-40B4-BE49-F238E27FC236}">
                <a16:creationId xmlns:a16="http://schemas.microsoft.com/office/drawing/2014/main" id="{461A7417-30A5-46B9-9FC4-626C26F627E8}"/>
              </a:ext>
            </a:extLst>
          </p:cNvPr>
          <p:cNvSpPr>
            <a:spLocks noGrp="1"/>
          </p:cNvSpPr>
          <p:nvPr>
            <p:ph type="sldNum" sz="quarter" idx="12"/>
          </p:nvPr>
        </p:nvSpPr>
        <p:spPr/>
        <p:txBody>
          <a:bodyPr/>
          <a:lstStyle/>
          <a:p>
            <a:pPr>
              <a:defRPr/>
            </a:pPr>
            <a:fld id="{A415B259-A592-4C14-A112-938197F929A2}" type="slidenum">
              <a:rPr lang="en-CA" smtClean="0"/>
              <a:pPr>
                <a:defRPr/>
              </a:pPr>
              <a:t>17</a:t>
            </a:fld>
            <a:endParaRPr lang="en-CA"/>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822239"/>
            <a:ext cx="8229600" cy="583512"/>
          </a:xfrm>
        </p:spPr>
        <p:txBody>
          <a:bodyPr/>
          <a:lstStyle/>
          <a:p>
            <a:r>
              <a:rPr lang="en-US" b="1" dirty="0">
                <a:solidFill>
                  <a:srgbClr val="C00000"/>
                </a:solidFill>
                <a:latin typeface="Times New Roman" pitchFamily="18" charset="0"/>
                <a:cs typeface="Times New Roman" pitchFamily="18" charset="0"/>
              </a:rPr>
              <a:t>Approaches to STI Case Management</a:t>
            </a:r>
            <a:r>
              <a:rPr lang="en-US" dirty="0">
                <a:solidFill>
                  <a:srgbClr val="C00000"/>
                </a:solidFill>
                <a:latin typeface="Times New Roman" pitchFamily="18" charset="0"/>
                <a:cs typeface="Times New Roman" pitchFamily="18" charset="0"/>
              </a:rPr>
              <a:t>…</a:t>
            </a:r>
            <a:endParaRPr lang="en-US" dirty="0"/>
          </a:p>
        </p:txBody>
      </p:sp>
      <p:sp>
        <p:nvSpPr>
          <p:cNvPr id="3" name="Content Placeholder 2"/>
          <p:cNvSpPr>
            <a:spLocks noGrp="1"/>
          </p:cNvSpPr>
          <p:nvPr>
            <p:ph idx="1"/>
          </p:nvPr>
        </p:nvSpPr>
        <p:spPr>
          <a:xfrm>
            <a:off x="457200" y="1524765"/>
            <a:ext cx="8399327" cy="4510995"/>
          </a:xfrm>
        </p:spPr>
        <p:txBody>
          <a:bodyPr/>
          <a:lstStyle/>
          <a:p>
            <a:pPr lvl="1"/>
            <a:r>
              <a:rPr lang="en-US" dirty="0">
                <a:latin typeface="Times New Roman" pitchFamily="18" charset="0"/>
                <a:cs typeface="Times New Roman" pitchFamily="18" charset="0"/>
              </a:rPr>
              <a:t>Traditionally, a presumed STI has been diagnosed by either clinical alone (which is often inaccurate) or etiologic approach </a:t>
            </a:r>
          </a:p>
          <a:p>
            <a:pPr lvl="2"/>
            <a:r>
              <a:rPr lang="en-US" sz="2314" dirty="0">
                <a:latin typeface="Times New Roman" pitchFamily="18" charset="0"/>
                <a:cs typeface="Times New Roman" pitchFamily="18" charset="0"/>
              </a:rPr>
              <a:t>laboratory-based test, which can be complicated and expensive and commonly delays in treatment. </a:t>
            </a:r>
          </a:p>
          <a:p>
            <a:pPr lvl="2"/>
            <a:r>
              <a:rPr lang="en-US" sz="2314" dirty="0">
                <a:latin typeface="Times New Roman" pitchFamily="18" charset="0"/>
                <a:cs typeface="Times New Roman" pitchFamily="18" charset="0"/>
              </a:rPr>
              <a:t>Clinical- many STI has similar clinical manifestation which are confusing to determine and may delay/and missing in treatment </a:t>
            </a:r>
          </a:p>
          <a:p>
            <a:pPr lvl="1"/>
            <a:r>
              <a:rPr lang="en-US" sz="1653" b="1" dirty="0"/>
              <a:t>Limitations of </a:t>
            </a:r>
            <a:r>
              <a:rPr lang="en-US" sz="1653" b="1" dirty="0" err="1"/>
              <a:t>Syndromic</a:t>
            </a:r>
            <a:r>
              <a:rPr lang="en-US" sz="1653" b="1" dirty="0"/>
              <a:t> management</a:t>
            </a:r>
            <a:endParaRPr lang="en-US" sz="1653" dirty="0"/>
          </a:p>
          <a:p>
            <a:pPr lvl="2"/>
            <a:r>
              <a:rPr lang="en-US" dirty="0"/>
              <a:t>Misses sub-clinical infection</a:t>
            </a:r>
          </a:p>
          <a:p>
            <a:pPr lvl="2"/>
            <a:r>
              <a:rPr lang="en-US" dirty="0"/>
              <a:t>Needs validation study – Require prior research to determine the common causes of particular syndromes</a:t>
            </a:r>
          </a:p>
          <a:p>
            <a:pPr lvl="2"/>
            <a:r>
              <a:rPr lang="en-US" dirty="0"/>
              <a:t>Needs training</a:t>
            </a:r>
          </a:p>
          <a:p>
            <a:pPr lvl="3"/>
            <a:endParaRPr lang="en-US" dirty="0">
              <a:latin typeface="Times New Roman" pitchFamily="18" charset="0"/>
              <a:cs typeface="Times New Roman" pitchFamily="18" charset="0"/>
            </a:endParaRPr>
          </a:p>
          <a:p>
            <a:endParaRPr lang="en-US" sz="2314" dirty="0"/>
          </a:p>
        </p:txBody>
      </p:sp>
      <p:sp>
        <p:nvSpPr>
          <p:cNvPr id="4" name="Date Placeholder 3"/>
          <p:cNvSpPr>
            <a:spLocks noGrp="1"/>
          </p:cNvSpPr>
          <p:nvPr>
            <p:ph type="dt" sz="half" idx="10"/>
          </p:nvPr>
        </p:nvSpPr>
        <p:spPr/>
        <p:txBody>
          <a:bodyPr/>
          <a:lstStyle/>
          <a:p>
            <a:pPr defTabSz="755660">
              <a:defRPr/>
            </a:pPr>
            <a:fld id="{C9F206FA-2C7D-4466-BEE0-348F09D6A40C}" type="datetime1">
              <a:rPr lang="en-CA" smtClean="0">
                <a:solidFill>
                  <a:prstClr val="black">
                    <a:tint val="75000"/>
                  </a:prstClr>
                </a:solidFill>
                <a:latin typeface="Kartika"/>
              </a:rPr>
              <a:t>2020-06-01</a:t>
            </a:fld>
            <a:endParaRPr lang="en-CA">
              <a:solidFill>
                <a:prstClr val="black">
                  <a:tint val="75000"/>
                </a:prstClr>
              </a:solidFill>
              <a:latin typeface="Kartika"/>
            </a:endParaRPr>
          </a:p>
        </p:txBody>
      </p:sp>
      <p:sp>
        <p:nvSpPr>
          <p:cNvPr id="5" name="Slide Number Placeholder 4"/>
          <p:cNvSpPr>
            <a:spLocks noGrp="1"/>
          </p:cNvSpPr>
          <p:nvPr>
            <p:ph type="sldNum" sz="quarter" idx="12"/>
          </p:nvPr>
        </p:nvSpPr>
        <p:spPr/>
        <p:txBody>
          <a:bodyPr/>
          <a:lstStyle/>
          <a:p>
            <a:pPr defTabSz="755660">
              <a:defRPr/>
            </a:pPr>
            <a:fld id="{A415B259-A592-4C14-A112-938197F929A2}" type="slidenum">
              <a:rPr lang="en-CA">
                <a:solidFill>
                  <a:prstClr val="black">
                    <a:tint val="75000"/>
                  </a:prstClr>
                </a:solidFill>
                <a:latin typeface="Kartika"/>
              </a:rPr>
              <a:pPr defTabSz="755660">
                <a:defRPr/>
              </a:pPr>
              <a:t>18</a:t>
            </a:fld>
            <a:endParaRPr lang="en-CA">
              <a:solidFill>
                <a:prstClr val="black">
                  <a:tint val="75000"/>
                </a:prstClr>
              </a:solidFill>
              <a:latin typeface="Kartika"/>
            </a:endParaRPr>
          </a:p>
        </p:txBody>
      </p:sp>
      <p:sp>
        <p:nvSpPr>
          <p:cNvPr id="6" name="Footer Placeholder 5">
            <a:extLst>
              <a:ext uri="{FF2B5EF4-FFF2-40B4-BE49-F238E27FC236}">
                <a16:creationId xmlns:a16="http://schemas.microsoft.com/office/drawing/2014/main" id="{91D5D570-98D6-4401-A24F-77D7044AC265}"/>
              </a:ext>
            </a:extLst>
          </p:cNvPr>
          <p:cNvSpPr>
            <a:spLocks noGrp="1"/>
          </p:cNvSpPr>
          <p:nvPr>
            <p:ph type="ftr" sz="quarter" idx="11"/>
          </p:nvPr>
        </p:nvSpPr>
        <p:spPr/>
        <p:txBody>
          <a:bodyPr/>
          <a:lstStyle/>
          <a:p>
            <a:pPr>
              <a:defRPr/>
            </a:pPr>
            <a:r>
              <a:rPr lang="en-CA"/>
              <a:t>Hailemariam Abiy</a:t>
            </a:r>
          </a:p>
        </p:txBody>
      </p:sp>
    </p:spTree>
    <p:extLst>
      <p:ext uri="{BB962C8B-B14F-4D97-AF65-F5344CB8AC3E}">
        <p14:creationId xmlns:p14="http://schemas.microsoft.com/office/powerpoint/2010/main" val="10702512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822239"/>
            <a:ext cx="8229600" cy="422419"/>
          </a:xfrm>
        </p:spPr>
        <p:txBody>
          <a:bodyPr/>
          <a:lstStyle/>
          <a:p>
            <a:br>
              <a:rPr lang="en-US" b="1" dirty="0"/>
            </a:br>
            <a:r>
              <a:rPr lang="en-US" b="1" dirty="0">
                <a:solidFill>
                  <a:srgbClr val="C00000"/>
                </a:solidFill>
              </a:rPr>
              <a:t>Approaches to STI Case Management</a:t>
            </a:r>
            <a:br>
              <a:rPr lang="en-US" dirty="0"/>
            </a:br>
            <a:endParaRPr lang="en-US" dirty="0"/>
          </a:p>
        </p:txBody>
      </p:sp>
      <p:sp>
        <p:nvSpPr>
          <p:cNvPr id="3" name="Content Placeholder 2"/>
          <p:cNvSpPr>
            <a:spLocks noGrp="1"/>
          </p:cNvSpPr>
          <p:nvPr>
            <p:ph idx="1"/>
          </p:nvPr>
        </p:nvSpPr>
        <p:spPr>
          <a:xfrm>
            <a:off x="457201" y="1480803"/>
            <a:ext cx="8229600" cy="4177131"/>
          </a:xfrm>
        </p:spPr>
        <p:txBody>
          <a:bodyPr/>
          <a:lstStyle/>
          <a:p>
            <a:r>
              <a:rPr lang="en-US" sz="2314" dirty="0"/>
              <a:t>Recently </a:t>
            </a:r>
            <a:r>
              <a:rPr lang="en-US" sz="2314" dirty="0" err="1"/>
              <a:t>Syndromic</a:t>
            </a:r>
            <a:r>
              <a:rPr lang="en-US" sz="2314" dirty="0"/>
              <a:t> management is based on the </a:t>
            </a:r>
          </a:p>
          <a:p>
            <a:pPr lvl="1"/>
            <a:r>
              <a:rPr lang="en-US" dirty="0"/>
              <a:t>identification of a group of symptoms and </a:t>
            </a:r>
          </a:p>
          <a:p>
            <a:pPr lvl="1"/>
            <a:r>
              <a:rPr lang="en-US" dirty="0"/>
              <a:t>easily recognized signs associated with infection with well-defined pathogens.</a:t>
            </a:r>
          </a:p>
          <a:p>
            <a:r>
              <a:rPr lang="en-US" sz="2314" dirty="0"/>
              <a:t> Taking this into account, Ethiopia has been implementing </a:t>
            </a:r>
            <a:r>
              <a:rPr lang="en-US" sz="2314" dirty="0" err="1"/>
              <a:t>syndromic</a:t>
            </a:r>
            <a:r>
              <a:rPr lang="en-US" sz="2314" dirty="0"/>
              <a:t> approach since 2001 by adopting the WHO generated guidelines to serve as a national guideline for the management of STIs.</a:t>
            </a:r>
          </a:p>
          <a:p>
            <a:endParaRPr lang="en-US" dirty="0"/>
          </a:p>
        </p:txBody>
      </p:sp>
      <p:sp>
        <p:nvSpPr>
          <p:cNvPr id="4" name="Date Placeholder 3"/>
          <p:cNvSpPr>
            <a:spLocks noGrp="1"/>
          </p:cNvSpPr>
          <p:nvPr>
            <p:ph type="dt" sz="half" idx="10"/>
          </p:nvPr>
        </p:nvSpPr>
        <p:spPr/>
        <p:txBody>
          <a:bodyPr/>
          <a:lstStyle/>
          <a:p>
            <a:pPr defTabSz="755660">
              <a:defRPr/>
            </a:pPr>
            <a:fld id="{F65BC2C5-0AC2-42F4-9BE6-3BF3FEF6FF9B}" type="datetime1">
              <a:rPr lang="en-CA" smtClean="0">
                <a:solidFill>
                  <a:prstClr val="black">
                    <a:tint val="75000"/>
                  </a:prstClr>
                </a:solidFill>
                <a:latin typeface="Kartika"/>
              </a:rPr>
              <a:t>2020-06-01</a:t>
            </a:fld>
            <a:endParaRPr lang="en-CA">
              <a:solidFill>
                <a:prstClr val="black">
                  <a:tint val="75000"/>
                </a:prstClr>
              </a:solidFill>
              <a:latin typeface="Kartika"/>
            </a:endParaRPr>
          </a:p>
        </p:txBody>
      </p:sp>
      <p:sp>
        <p:nvSpPr>
          <p:cNvPr id="5" name="Slide Number Placeholder 4"/>
          <p:cNvSpPr>
            <a:spLocks noGrp="1"/>
          </p:cNvSpPr>
          <p:nvPr>
            <p:ph type="sldNum" sz="quarter" idx="12"/>
          </p:nvPr>
        </p:nvSpPr>
        <p:spPr/>
        <p:txBody>
          <a:bodyPr/>
          <a:lstStyle/>
          <a:p>
            <a:pPr defTabSz="755660">
              <a:defRPr/>
            </a:pPr>
            <a:fld id="{A415B259-A592-4C14-A112-938197F929A2}" type="slidenum">
              <a:rPr lang="en-CA">
                <a:solidFill>
                  <a:prstClr val="black">
                    <a:tint val="75000"/>
                  </a:prstClr>
                </a:solidFill>
                <a:latin typeface="Kartika"/>
              </a:rPr>
              <a:pPr defTabSz="755660">
                <a:defRPr/>
              </a:pPr>
              <a:t>19</a:t>
            </a:fld>
            <a:endParaRPr lang="en-CA">
              <a:solidFill>
                <a:prstClr val="black">
                  <a:tint val="75000"/>
                </a:prstClr>
              </a:solidFill>
              <a:latin typeface="Kartika"/>
            </a:endParaRPr>
          </a:p>
        </p:txBody>
      </p:sp>
      <p:sp>
        <p:nvSpPr>
          <p:cNvPr id="6" name="Footer Placeholder 5"/>
          <p:cNvSpPr>
            <a:spLocks noGrp="1"/>
          </p:cNvSpPr>
          <p:nvPr>
            <p:ph type="ftr" sz="quarter" idx="11"/>
          </p:nvPr>
        </p:nvSpPr>
        <p:spPr/>
        <p:txBody>
          <a:bodyPr/>
          <a:lstStyle/>
          <a:p>
            <a:pPr defTabSz="755660">
              <a:defRPr/>
            </a:pPr>
            <a:r>
              <a:rPr lang="en-CA">
                <a:solidFill>
                  <a:prstClr val="black">
                    <a:tint val="75000"/>
                  </a:prstClr>
                </a:solidFill>
                <a:latin typeface="Kartika"/>
              </a:rPr>
              <a:t>Hailemariam Abiy</a:t>
            </a:r>
          </a:p>
        </p:txBody>
      </p:sp>
    </p:spTree>
    <p:extLst>
      <p:ext uri="{BB962C8B-B14F-4D97-AF65-F5344CB8AC3E}">
        <p14:creationId xmlns:p14="http://schemas.microsoft.com/office/powerpoint/2010/main" val="14426911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713331"/>
            <a:ext cx="8229600" cy="472290"/>
          </a:xfrm>
        </p:spPr>
        <p:txBody>
          <a:bodyPr/>
          <a:lstStyle/>
          <a:p>
            <a:r>
              <a:rPr lang="en-US" b="1" dirty="0">
                <a:solidFill>
                  <a:srgbClr val="0070C0"/>
                </a:solidFill>
              </a:rPr>
              <a:t>Sexually transmitted diseases</a:t>
            </a:r>
            <a:endParaRPr lang="en-US" dirty="0">
              <a:solidFill>
                <a:srgbClr val="0070C0"/>
              </a:solidFill>
            </a:endParaRPr>
          </a:p>
        </p:txBody>
      </p:sp>
      <p:sp>
        <p:nvSpPr>
          <p:cNvPr id="3" name="Content Placeholder 2"/>
          <p:cNvSpPr>
            <a:spLocks noGrp="1"/>
          </p:cNvSpPr>
          <p:nvPr>
            <p:ph idx="1"/>
          </p:nvPr>
        </p:nvSpPr>
        <p:spPr>
          <a:xfrm>
            <a:off x="457200" y="1303694"/>
            <a:ext cx="8424448" cy="4486757"/>
          </a:xfrm>
        </p:spPr>
        <p:txBody>
          <a:bodyPr/>
          <a:lstStyle/>
          <a:p>
            <a:r>
              <a:rPr lang="en-US" sz="2800" dirty="0">
                <a:latin typeface="Times New Roman" panose="02020603050405020304" pitchFamily="18" charset="0"/>
                <a:cs typeface="Times New Roman" panose="02020603050405020304" pitchFamily="18" charset="0"/>
              </a:rPr>
              <a:t>At the end of the session you will be able to</a:t>
            </a:r>
          </a:p>
          <a:p>
            <a:pPr lvl="2"/>
            <a:r>
              <a:rPr lang="en-US" sz="2800" dirty="0">
                <a:latin typeface="Times New Roman" panose="02020603050405020304" pitchFamily="18" charset="0"/>
                <a:cs typeface="Times New Roman" panose="02020603050405020304" pitchFamily="18" charset="0"/>
              </a:rPr>
              <a:t>Explain the routes of transmission for the common sexually transmitted infections (STIs). </a:t>
            </a:r>
          </a:p>
          <a:p>
            <a:pPr lvl="2"/>
            <a:r>
              <a:rPr lang="en-US" sz="2800" dirty="0">
                <a:latin typeface="Times New Roman" panose="02020603050405020304" pitchFamily="18" charset="0"/>
                <a:cs typeface="Times New Roman" panose="02020603050405020304" pitchFamily="18" charset="0"/>
              </a:rPr>
              <a:t> Describe  factors that influence STIs transmission</a:t>
            </a:r>
          </a:p>
          <a:p>
            <a:pPr lvl="2"/>
            <a:r>
              <a:rPr lang="en-US" sz="2800" dirty="0">
                <a:latin typeface="Times New Roman" panose="02020603050405020304" pitchFamily="18" charset="0"/>
                <a:cs typeface="Times New Roman" panose="02020603050405020304" pitchFamily="18" charset="0"/>
              </a:rPr>
              <a:t> Describe the magnitude of STIs </a:t>
            </a:r>
          </a:p>
          <a:p>
            <a:pPr lvl="2"/>
            <a:r>
              <a:rPr lang="en-US" sz="2800" dirty="0">
                <a:latin typeface="Times New Roman" panose="02020603050405020304" pitchFamily="18" charset="0"/>
                <a:cs typeface="Times New Roman" panose="02020603050405020304" pitchFamily="18" charset="0"/>
              </a:rPr>
              <a:t>Discuss about the public health impacts of STIs </a:t>
            </a:r>
          </a:p>
          <a:p>
            <a:pPr lvl="2"/>
            <a:r>
              <a:rPr lang="en-US" sz="2800" dirty="0">
                <a:latin typeface="Times New Roman" panose="02020603050405020304" pitchFamily="18" charset="0"/>
                <a:cs typeface="Times New Roman" panose="02020603050405020304" pitchFamily="18" charset="0"/>
              </a:rPr>
              <a:t>Describe the name and pharmacological treatment of the seven syndrome </a:t>
            </a:r>
            <a:r>
              <a:rPr lang="en-US" sz="2800" dirty="0" err="1">
                <a:latin typeface="Times New Roman" panose="02020603050405020304" pitchFamily="18" charset="0"/>
                <a:cs typeface="Times New Roman" panose="02020603050405020304" pitchFamily="18" charset="0"/>
              </a:rPr>
              <a:t>managment</a:t>
            </a:r>
            <a:r>
              <a:rPr lang="en-US" sz="2800" dirty="0">
                <a:latin typeface="Times New Roman" panose="02020603050405020304" pitchFamily="18" charset="0"/>
                <a:cs typeface="Times New Roman" panose="02020603050405020304" pitchFamily="18" charset="0"/>
              </a:rPr>
              <a:t>. </a:t>
            </a:r>
          </a:p>
          <a:p>
            <a:pPr marL="0" indent="0">
              <a:buNone/>
            </a:pPr>
            <a:endParaRPr lang="en-US" sz="1983" dirty="0"/>
          </a:p>
          <a:p>
            <a:endParaRPr lang="en-US" sz="1983" dirty="0"/>
          </a:p>
          <a:p>
            <a:endParaRPr lang="en-US" dirty="0"/>
          </a:p>
        </p:txBody>
      </p:sp>
      <p:sp>
        <p:nvSpPr>
          <p:cNvPr id="4" name="Date Placeholder 3"/>
          <p:cNvSpPr>
            <a:spLocks noGrp="1"/>
          </p:cNvSpPr>
          <p:nvPr>
            <p:ph type="dt" sz="half" idx="10"/>
          </p:nvPr>
        </p:nvSpPr>
        <p:spPr/>
        <p:txBody>
          <a:bodyPr/>
          <a:lstStyle/>
          <a:p>
            <a:pPr defTabSz="755660">
              <a:defRPr/>
            </a:pPr>
            <a:fld id="{F62D3F6E-C6F4-4C91-810F-B2DEB1EEBC9E}" type="datetime1">
              <a:rPr lang="en-CA" smtClean="0">
                <a:solidFill>
                  <a:prstClr val="black">
                    <a:tint val="75000"/>
                  </a:prstClr>
                </a:solidFill>
                <a:latin typeface="Kartika"/>
              </a:rPr>
              <a:t>2020-06-01</a:t>
            </a:fld>
            <a:endParaRPr lang="en-CA">
              <a:solidFill>
                <a:prstClr val="black">
                  <a:tint val="75000"/>
                </a:prstClr>
              </a:solidFill>
              <a:latin typeface="Kartika"/>
            </a:endParaRPr>
          </a:p>
        </p:txBody>
      </p:sp>
      <p:sp>
        <p:nvSpPr>
          <p:cNvPr id="5" name="Slide Number Placeholder 4"/>
          <p:cNvSpPr>
            <a:spLocks noGrp="1"/>
          </p:cNvSpPr>
          <p:nvPr>
            <p:ph type="sldNum" sz="quarter" idx="12"/>
          </p:nvPr>
        </p:nvSpPr>
        <p:spPr/>
        <p:txBody>
          <a:bodyPr/>
          <a:lstStyle/>
          <a:p>
            <a:pPr defTabSz="755660">
              <a:defRPr/>
            </a:pPr>
            <a:fld id="{A415B259-A592-4C14-A112-938197F929A2}" type="slidenum">
              <a:rPr lang="en-CA">
                <a:solidFill>
                  <a:prstClr val="black">
                    <a:tint val="75000"/>
                  </a:prstClr>
                </a:solidFill>
                <a:latin typeface="Kartika"/>
              </a:rPr>
              <a:pPr defTabSz="755660">
                <a:defRPr/>
              </a:pPr>
              <a:t>2</a:t>
            </a:fld>
            <a:endParaRPr lang="en-CA">
              <a:solidFill>
                <a:prstClr val="black">
                  <a:tint val="75000"/>
                </a:prstClr>
              </a:solidFill>
              <a:latin typeface="Kartika"/>
            </a:endParaRPr>
          </a:p>
        </p:txBody>
      </p:sp>
      <p:sp>
        <p:nvSpPr>
          <p:cNvPr id="6" name="Footer Placeholder 5">
            <a:extLst>
              <a:ext uri="{FF2B5EF4-FFF2-40B4-BE49-F238E27FC236}">
                <a16:creationId xmlns:a16="http://schemas.microsoft.com/office/drawing/2014/main" id="{F0E107F8-D615-4DCF-A8AB-83B951DFBB5B}"/>
              </a:ext>
            </a:extLst>
          </p:cNvPr>
          <p:cNvSpPr>
            <a:spLocks noGrp="1"/>
          </p:cNvSpPr>
          <p:nvPr>
            <p:ph type="ftr" sz="quarter" idx="11"/>
          </p:nvPr>
        </p:nvSpPr>
        <p:spPr/>
        <p:txBody>
          <a:bodyPr/>
          <a:lstStyle/>
          <a:p>
            <a:pPr>
              <a:defRPr/>
            </a:pPr>
            <a:r>
              <a:rPr lang="en-CA"/>
              <a:t>Hailemariam Abiy</a:t>
            </a:r>
          </a:p>
        </p:txBody>
      </p:sp>
    </p:spTree>
    <p:extLst>
      <p:ext uri="{BB962C8B-B14F-4D97-AF65-F5344CB8AC3E}">
        <p14:creationId xmlns:p14="http://schemas.microsoft.com/office/powerpoint/2010/main" val="12910193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822239"/>
            <a:ext cx="8229600" cy="540491"/>
          </a:xfrm>
        </p:spPr>
        <p:txBody>
          <a:bodyPr/>
          <a:lstStyle/>
          <a:p>
            <a:r>
              <a:rPr lang="en-US" b="1" dirty="0">
                <a:solidFill>
                  <a:srgbClr val="C00000"/>
                </a:solidFill>
              </a:rPr>
              <a:t>Approaches to STI Case Management</a:t>
            </a:r>
            <a:endParaRPr lang="en-US" dirty="0"/>
          </a:p>
        </p:txBody>
      </p:sp>
      <p:sp>
        <p:nvSpPr>
          <p:cNvPr id="3" name="Content Placeholder 2"/>
          <p:cNvSpPr>
            <a:spLocks noGrp="1"/>
          </p:cNvSpPr>
          <p:nvPr>
            <p:ph idx="1"/>
          </p:nvPr>
        </p:nvSpPr>
        <p:spPr>
          <a:xfrm>
            <a:off x="321389" y="1703288"/>
            <a:ext cx="8535140" cy="3954647"/>
          </a:xfrm>
        </p:spPr>
        <p:txBody>
          <a:bodyPr/>
          <a:lstStyle/>
          <a:p>
            <a:r>
              <a:rPr lang="en-US" sz="2314" b="1" dirty="0"/>
              <a:t>Why Syndromic Approach is preferred in our setting?</a:t>
            </a:r>
            <a:endParaRPr lang="en-US" sz="2314" dirty="0"/>
          </a:p>
          <a:p>
            <a:pPr lvl="1"/>
            <a:r>
              <a:rPr lang="en-US" dirty="0"/>
              <a:t>S/S of STI are rarely specific to a particular causative agent</a:t>
            </a:r>
          </a:p>
          <a:p>
            <a:pPr lvl="1"/>
            <a:r>
              <a:rPr lang="en-US" dirty="0"/>
              <a:t>Laboratories are either non-existent or non functional due to resources</a:t>
            </a:r>
          </a:p>
          <a:p>
            <a:pPr lvl="1"/>
            <a:r>
              <a:rPr lang="en-US" dirty="0"/>
              <a:t>Dual infections are quite common and both clinician and laboratory may miss one of them</a:t>
            </a:r>
          </a:p>
          <a:p>
            <a:pPr lvl="1"/>
            <a:r>
              <a:rPr lang="en-US" dirty="0"/>
              <a:t>Waiting time for lab. results may discourage some patients</a:t>
            </a:r>
          </a:p>
          <a:p>
            <a:pPr lvl="1"/>
            <a:r>
              <a:rPr lang="en-US" dirty="0"/>
              <a:t>To reduce Failure of cure at first contact</a:t>
            </a:r>
          </a:p>
          <a:p>
            <a:br>
              <a:rPr lang="en-US" dirty="0"/>
            </a:br>
            <a:endParaRPr lang="en-US" dirty="0"/>
          </a:p>
        </p:txBody>
      </p:sp>
      <p:sp>
        <p:nvSpPr>
          <p:cNvPr id="4" name="Date Placeholder 3"/>
          <p:cNvSpPr>
            <a:spLocks noGrp="1"/>
          </p:cNvSpPr>
          <p:nvPr>
            <p:ph type="dt" sz="half" idx="10"/>
          </p:nvPr>
        </p:nvSpPr>
        <p:spPr/>
        <p:txBody>
          <a:bodyPr/>
          <a:lstStyle/>
          <a:p>
            <a:pPr defTabSz="755660">
              <a:defRPr/>
            </a:pPr>
            <a:fld id="{BFE5BF94-A2D4-499B-B523-D5C819284044}" type="datetime1">
              <a:rPr lang="en-CA" smtClean="0">
                <a:solidFill>
                  <a:prstClr val="black">
                    <a:tint val="75000"/>
                  </a:prstClr>
                </a:solidFill>
                <a:latin typeface="Kartika"/>
              </a:rPr>
              <a:t>2020-06-01</a:t>
            </a:fld>
            <a:endParaRPr lang="en-CA">
              <a:solidFill>
                <a:prstClr val="black">
                  <a:tint val="75000"/>
                </a:prstClr>
              </a:solidFill>
              <a:latin typeface="Kartika"/>
            </a:endParaRPr>
          </a:p>
        </p:txBody>
      </p:sp>
      <p:sp>
        <p:nvSpPr>
          <p:cNvPr id="5" name="Slide Number Placeholder 4"/>
          <p:cNvSpPr>
            <a:spLocks noGrp="1"/>
          </p:cNvSpPr>
          <p:nvPr>
            <p:ph type="sldNum" sz="quarter" idx="12"/>
          </p:nvPr>
        </p:nvSpPr>
        <p:spPr/>
        <p:txBody>
          <a:bodyPr/>
          <a:lstStyle/>
          <a:p>
            <a:pPr defTabSz="755660">
              <a:defRPr/>
            </a:pPr>
            <a:fld id="{A415B259-A592-4C14-A112-938197F929A2}" type="slidenum">
              <a:rPr lang="en-CA">
                <a:solidFill>
                  <a:prstClr val="black">
                    <a:tint val="75000"/>
                  </a:prstClr>
                </a:solidFill>
                <a:latin typeface="Kartika"/>
              </a:rPr>
              <a:pPr defTabSz="755660">
                <a:defRPr/>
              </a:pPr>
              <a:t>20</a:t>
            </a:fld>
            <a:endParaRPr lang="en-CA">
              <a:solidFill>
                <a:prstClr val="black">
                  <a:tint val="75000"/>
                </a:prstClr>
              </a:solidFill>
              <a:latin typeface="Kartika"/>
            </a:endParaRPr>
          </a:p>
        </p:txBody>
      </p:sp>
      <p:sp>
        <p:nvSpPr>
          <p:cNvPr id="6" name="Footer Placeholder 5"/>
          <p:cNvSpPr>
            <a:spLocks noGrp="1"/>
          </p:cNvSpPr>
          <p:nvPr>
            <p:ph type="ftr" sz="quarter" idx="11"/>
          </p:nvPr>
        </p:nvSpPr>
        <p:spPr/>
        <p:txBody>
          <a:bodyPr/>
          <a:lstStyle/>
          <a:p>
            <a:pPr defTabSz="755660">
              <a:defRPr/>
            </a:pPr>
            <a:r>
              <a:rPr lang="en-CA">
                <a:solidFill>
                  <a:prstClr val="black">
                    <a:tint val="75000"/>
                  </a:prstClr>
                </a:solidFill>
                <a:latin typeface="Kartika"/>
              </a:rPr>
              <a:t>Hailemariam Abiy</a:t>
            </a:r>
          </a:p>
        </p:txBody>
      </p:sp>
    </p:spTree>
    <p:extLst>
      <p:ext uri="{BB962C8B-B14F-4D97-AF65-F5344CB8AC3E}">
        <p14:creationId xmlns:p14="http://schemas.microsoft.com/office/powerpoint/2010/main" val="27161401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40586" y="318156"/>
            <a:ext cx="7501255" cy="4821833"/>
          </a:xfrm>
          <a:prstGeom prst="rect">
            <a:avLst/>
          </a:prstGeom>
        </p:spPr>
        <p:txBody>
          <a:bodyPr vert="horz" wrap="square" lIns="0" tIns="12700" rIns="0" bIns="0" rtlCol="0">
            <a:spAutoFit/>
          </a:bodyPr>
          <a:lstStyle/>
          <a:p>
            <a:pPr marL="2600325" marR="694055" indent="-1938655">
              <a:lnSpc>
                <a:spcPct val="100000"/>
              </a:lnSpc>
              <a:spcBef>
                <a:spcPts val="100"/>
              </a:spcBef>
            </a:pPr>
            <a:r>
              <a:rPr sz="2800" b="1" dirty="0">
                <a:latin typeface="Times New Roman" panose="02020603050405020304" pitchFamily="18" charset="0"/>
                <a:cs typeface="Times New Roman" panose="02020603050405020304" pitchFamily="18" charset="0"/>
              </a:rPr>
              <a:t>The Five Steps in Syndromic STI Case  Management</a:t>
            </a:r>
            <a:endParaRPr sz="2800" dirty="0">
              <a:latin typeface="Times New Roman" panose="02020603050405020304" pitchFamily="18" charset="0"/>
              <a:cs typeface="Times New Roman" panose="02020603050405020304" pitchFamily="18" charset="0"/>
            </a:endParaRPr>
          </a:p>
          <a:p>
            <a:pPr marL="355600" indent="-343535">
              <a:lnSpc>
                <a:spcPct val="100000"/>
              </a:lnSpc>
              <a:spcBef>
                <a:spcPts val="875"/>
              </a:spcBef>
              <a:buChar char="•"/>
              <a:tabLst>
                <a:tab pos="355600" algn="l"/>
                <a:tab pos="356235" algn="l"/>
              </a:tabLst>
            </a:pPr>
            <a:r>
              <a:rPr sz="2800" dirty="0">
                <a:latin typeface="Times New Roman" panose="02020603050405020304" pitchFamily="18" charset="0"/>
                <a:cs typeface="Times New Roman" panose="02020603050405020304" pitchFamily="18" charset="0"/>
              </a:rPr>
              <a:t>History taking and examination</a:t>
            </a:r>
          </a:p>
          <a:p>
            <a:pPr marL="355600" marR="230504" indent="-343535">
              <a:lnSpc>
                <a:spcPts val="3460"/>
              </a:lnSpc>
              <a:spcBef>
                <a:spcPts val="815"/>
              </a:spcBef>
              <a:buChar char="•"/>
              <a:tabLst>
                <a:tab pos="355600" algn="l"/>
                <a:tab pos="356235" algn="l"/>
              </a:tabLst>
            </a:pPr>
            <a:r>
              <a:rPr sz="2800" dirty="0">
                <a:latin typeface="Times New Roman" panose="02020603050405020304" pitchFamily="18" charset="0"/>
                <a:cs typeface="Times New Roman" panose="02020603050405020304" pitchFamily="18" charset="0"/>
              </a:rPr>
              <a:t>Syndromic diagnosis and treatment, using  flow charts</a:t>
            </a:r>
          </a:p>
          <a:p>
            <a:pPr marL="355600" marR="5080" indent="-343535">
              <a:lnSpc>
                <a:spcPts val="3460"/>
              </a:lnSpc>
              <a:spcBef>
                <a:spcPts val="760"/>
              </a:spcBef>
              <a:buChar char="•"/>
              <a:tabLst>
                <a:tab pos="355600" algn="l"/>
                <a:tab pos="356235" algn="l"/>
              </a:tabLst>
            </a:pPr>
            <a:r>
              <a:rPr sz="2800" dirty="0">
                <a:latin typeface="Times New Roman" panose="02020603050405020304" pitchFamily="18" charset="0"/>
                <a:cs typeface="Times New Roman" panose="02020603050405020304" pitchFamily="18" charset="0"/>
              </a:rPr>
              <a:t>Education and counseling on HIV testing  and safer sex, including condom promotion  and provision</a:t>
            </a:r>
          </a:p>
          <a:p>
            <a:pPr marL="355600" indent="-343535">
              <a:lnSpc>
                <a:spcPct val="100000"/>
              </a:lnSpc>
              <a:spcBef>
                <a:spcPts val="325"/>
              </a:spcBef>
              <a:buChar char="•"/>
              <a:tabLst>
                <a:tab pos="355600" algn="l"/>
                <a:tab pos="356235" algn="l"/>
              </a:tabLst>
            </a:pPr>
            <a:r>
              <a:rPr sz="2800" dirty="0">
                <a:latin typeface="Times New Roman" panose="02020603050405020304" pitchFamily="18" charset="0"/>
                <a:cs typeface="Times New Roman" panose="02020603050405020304" pitchFamily="18" charset="0"/>
              </a:rPr>
              <a:t>Management of sexual partners</a:t>
            </a:r>
          </a:p>
          <a:p>
            <a:pPr marL="355600" indent="-343535">
              <a:lnSpc>
                <a:spcPct val="100000"/>
              </a:lnSpc>
              <a:spcBef>
                <a:spcPts val="385"/>
              </a:spcBef>
              <a:buChar char="•"/>
              <a:tabLst>
                <a:tab pos="355600" algn="l"/>
                <a:tab pos="356235" algn="l"/>
              </a:tabLst>
            </a:pPr>
            <a:r>
              <a:rPr sz="2800" dirty="0">
                <a:latin typeface="Times New Roman" panose="02020603050405020304" pitchFamily="18" charset="0"/>
                <a:cs typeface="Times New Roman" panose="02020603050405020304" pitchFamily="18" charset="0"/>
              </a:rPr>
              <a:t>Recording and reporting</a:t>
            </a:r>
          </a:p>
        </p:txBody>
      </p:sp>
      <p:sp>
        <p:nvSpPr>
          <p:cNvPr id="3" name="Date Placeholder 2">
            <a:extLst>
              <a:ext uri="{FF2B5EF4-FFF2-40B4-BE49-F238E27FC236}">
                <a16:creationId xmlns:a16="http://schemas.microsoft.com/office/drawing/2014/main" id="{27EAEF13-915C-4468-A628-B0729056DF84}"/>
              </a:ext>
            </a:extLst>
          </p:cNvPr>
          <p:cNvSpPr>
            <a:spLocks noGrp="1"/>
          </p:cNvSpPr>
          <p:nvPr>
            <p:ph type="dt" sz="half" idx="10"/>
          </p:nvPr>
        </p:nvSpPr>
        <p:spPr/>
        <p:txBody>
          <a:bodyPr/>
          <a:lstStyle/>
          <a:p>
            <a:pPr>
              <a:defRPr/>
            </a:pPr>
            <a:fld id="{A2DB0069-5633-4A1A-B667-951934892EB8}" type="datetime1">
              <a:rPr lang="en-CA" smtClean="0"/>
              <a:t>2020-06-01</a:t>
            </a:fld>
            <a:endParaRPr lang="en-CA"/>
          </a:p>
        </p:txBody>
      </p:sp>
      <p:sp>
        <p:nvSpPr>
          <p:cNvPr id="4" name="Footer Placeholder 3">
            <a:extLst>
              <a:ext uri="{FF2B5EF4-FFF2-40B4-BE49-F238E27FC236}">
                <a16:creationId xmlns:a16="http://schemas.microsoft.com/office/drawing/2014/main" id="{D2F15CC9-9441-4F70-B982-F7809A1154CF}"/>
              </a:ext>
            </a:extLst>
          </p:cNvPr>
          <p:cNvSpPr>
            <a:spLocks noGrp="1"/>
          </p:cNvSpPr>
          <p:nvPr>
            <p:ph type="ftr" sz="quarter" idx="11"/>
          </p:nvPr>
        </p:nvSpPr>
        <p:spPr/>
        <p:txBody>
          <a:bodyPr/>
          <a:lstStyle/>
          <a:p>
            <a:pPr>
              <a:defRPr/>
            </a:pPr>
            <a:r>
              <a:rPr lang="en-CA"/>
              <a:t>Hailemariam Abiy</a:t>
            </a:r>
          </a:p>
        </p:txBody>
      </p:sp>
      <p:sp>
        <p:nvSpPr>
          <p:cNvPr id="5" name="Slide Number Placeholder 4">
            <a:extLst>
              <a:ext uri="{FF2B5EF4-FFF2-40B4-BE49-F238E27FC236}">
                <a16:creationId xmlns:a16="http://schemas.microsoft.com/office/drawing/2014/main" id="{6E2C98EE-DFBC-4C66-875F-E1361F13E1FC}"/>
              </a:ext>
            </a:extLst>
          </p:cNvPr>
          <p:cNvSpPr>
            <a:spLocks noGrp="1"/>
          </p:cNvSpPr>
          <p:nvPr>
            <p:ph type="sldNum" sz="quarter" idx="12"/>
          </p:nvPr>
        </p:nvSpPr>
        <p:spPr/>
        <p:txBody>
          <a:bodyPr/>
          <a:lstStyle/>
          <a:p>
            <a:pPr>
              <a:defRPr/>
            </a:pPr>
            <a:fld id="{2FACE25C-16CC-482C-9B3D-1F177E5C16C7}" type="slidenum">
              <a:rPr lang="en-CA" smtClean="0"/>
              <a:pPr>
                <a:defRPr/>
              </a:pPr>
              <a:t>21</a:t>
            </a:fld>
            <a:endParaRPr lang="en-CA"/>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64540" y="627221"/>
            <a:ext cx="7769860" cy="505908"/>
          </a:xfrm>
          <a:prstGeom prst="rect">
            <a:avLst/>
          </a:prstGeom>
        </p:spPr>
        <p:txBody>
          <a:bodyPr vert="horz" wrap="square" lIns="0" tIns="13335" rIns="0" bIns="0" rtlCol="0">
            <a:spAutoFit/>
          </a:bodyPr>
          <a:lstStyle/>
          <a:p>
            <a:pPr marL="12700">
              <a:lnSpc>
                <a:spcPct val="100000"/>
              </a:lnSpc>
              <a:spcBef>
                <a:spcPts val="105"/>
              </a:spcBef>
            </a:pPr>
            <a:r>
              <a:rPr sz="3200" b="1" dirty="0">
                <a:latin typeface="Times New Roman" panose="02020603050405020304" pitchFamily="18" charset="0"/>
                <a:cs typeface="Times New Roman" panose="02020603050405020304" pitchFamily="18" charset="0"/>
              </a:rPr>
              <a:t>Criteria for the selection of STI drugs</a:t>
            </a:r>
            <a:endParaRPr sz="3200" dirty="0">
              <a:latin typeface="Times New Roman" panose="02020603050405020304" pitchFamily="18" charset="0"/>
              <a:cs typeface="Times New Roman" panose="02020603050405020304" pitchFamily="18" charset="0"/>
            </a:endParaRPr>
          </a:p>
        </p:txBody>
      </p:sp>
      <p:sp>
        <p:nvSpPr>
          <p:cNvPr id="3" name="object 3"/>
          <p:cNvSpPr/>
          <p:nvPr/>
        </p:nvSpPr>
        <p:spPr>
          <a:xfrm>
            <a:off x="0" y="3427475"/>
            <a:ext cx="9144000" cy="3426460"/>
          </a:xfrm>
          <a:custGeom>
            <a:avLst/>
            <a:gdLst/>
            <a:ahLst/>
            <a:cxnLst/>
            <a:rect l="l" t="t" r="r" b="b"/>
            <a:pathLst>
              <a:path w="9144000" h="3426459">
                <a:moveTo>
                  <a:pt x="9144000" y="0"/>
                </a:moveTo>
                <a:lnTo>
                  <a:pt x="0" y="0"/>
                </a:lnTo>
                <a:lnTo>
                  <a:pt x="0" y="3425952"/>
                </a:lnTo>
                <a:lnTo>
                  <a:pt x="9144000" y="3425952"/>
                </a:lnTo>
                <a:lnTo>
                  <a:pt x="9144000" y="0"/>
                </a:lnTo>
                <a:close/>
              </a:path>
            </a:pathLst>
          </a:custGeom>
          <a:solidFill>
            <a:srgbClr val="FFFFFF"/>
          </a:solidFill>
        </p:spPr>
        <p:txBody>
          <a:bodyPr wrap="square" lIns="0" tIns="0" rIns="0" bIns="0" rtlCol="0"/>
          <a:lstStyle/>
          <a:p>
            <a:endParaRPr/>
          </a:p>
        </p:txBody>
      </p:sp>
      <p:sp>
        <p:nvSpPr>
          <p:cNvPr id="4" name="object 4"/>
          <p:cNvSpPr txBox="1"/>
          <p:nvPr/>
        </p:nvSpPr>
        <p:spPr>
          <a:xfrm>
            <a:off x="764540" y="1538795"/>
            <a:ext cx="7000240" cy="3609321"/>
          </a:xfrm>
          <a:prstGeom prst="rect">
            <a:avLst/>
          </a:prstGeom>
        </p:spPr>
        <p:txBody>
          <a:bodyPr vert="horz" wrap="square" lIns="0" tIns="48895" rIns="0" bIns="0" rtlCol="0">
            <a:spAutoFit/>
          </a:bodyPr>
          <a:lstStyle/>
          <a:p>
            <a:pPr marL="355600" indent="-342900">
              <a:lnSpc>
                <a:spcPct val="100000"/>
              </a:lnSpc>
              <a:spcBef>
                <a:spcPts val="385"/>
              </a:spcBef>
              <a:buChar char="•"/>
              <a:tabLst>
                <a:tab pos="354965" algn="l"/>
                <a:tab pos="355600" algn="l"/>
              </a:tabLst>
            </a:pPr>
            <a:r>
              <a:rPr sz="2400" dirty="0">
                <a:latin typeface="Times New Roman" panose="02020603050405020304" pitchFamily="18" charset="0"/>
                <a:cs typeface="Times New Roman" panose="02020603050405020304" pitchFamily="18" charset="0"/>
              </a:rPr>
              <a:t>Availability</a:t>
            </a:r>
          </a:p>
          <a:p>
            <a:pPr marL="355600" indent="-342900">
              <a:lnSpc>
                <a:spcPct val="100000"/>
              </a:lnSpc>
              <a:spcBef>
                <a:spcPts val="290"/>
              </a:spcBef>
              <a:buChar char="•"/>
              <a:tabLst>
                <a:tab pos="354965" algn="l"/>
                <a:tab pos="355600" algn="l"/>
              </a:tabLst>
            </a:pPr>
            <a:r>
              <a:rPr sz="2400" dirty="0">
                <a:latin typeface="Times New Roman" panose="02020603050405020304" pitchFamily="18" charset="0"/>
                <a:cs typeface="Times New Roman" panose="02020603050405020304" pitchFamily="18" charset="0"/>
              </a:rPr>
              <a:t>Low cost</a:t>
            </a:r>
          </a:p>
          <a:p>
            <a:pPr marL="355600" indent="-342900">
              <a:lnSpc>
                <a:spcPct val="100000"/>
              </a:lnSpc>
              <a:spcBef>
                <a:spcPts val="285"/>
              </a:spcBef>
              <a:buChar char="•"/>
              <a:tabLst>
                <a:tab pos="354965" algn="l"/>
                <a:tab pos="355600" algn="l"/>
              </a:tabLst>
            </a:pPr>
            <a:r>
              <a:rPr sz="2400" dirty="0">
                <a:latin typeface="Times New Roman" panose="02020603050405020304" pitchFamily="18" charset="0"/>
                <a:cs typeface="Times New Roman" panose="02020603050405020304" pitchFamily="18" charset="0"/>
              </a:rPr>
              <a:t>High efficacy (at least 95%)</a:t>
            </a:r>
          </a:p>
          <a:p>
            <a:pPr marL="355600" indent="-342900">
              <a:lnSpc>
                <a:spcPct val="100000"/>
              </a:lnSpc>
              <a:spcBef>
                <a:spcPts val="290"/>
              </a:spcBef>
              <a:buChar char="•"/>
              <a:tabLst>
                <a:tab pos="354965" algn="l"/>
                <a:tab pos="355600" algn="l"/>
              </a:tabLst>
            </a:pPr>
            <a:r>
              <a:rPr sz="2400" dirty="0">
                <a:latin typeface="Times New Roman" panose="02020603050405020304" pitchFamily="18" charset="0"/>
                <a:cs typeface="Times New Roman" panose="02020603050405020304" pitchFamily="18" charset="0"/>
              </a:rPr>
              <a:t>Acceptable toxicity and tolerance (safety)</a:t>
            </a:r>
          </a:p>
          <a:p>
            <a:pPr marL="354965" marR="5080" indent="-342900">
              <a:lnSpc>
                <a:spcPts val="2590"/>
              </a:lnSpc>
              <a:spcBef>
                <a:spcPts val="615"/>
              </a:spcBef>
              <a:buChar char="•"/>
              <a:tabLst>
                <a:tab pos="354965" algn="l"/>
                <a:tab pos="355600" algn="l"/>
              </a:tabLst>
            </a:pPr>
            <a:r>
              <a:rPr sz="2400" dirty="0">
                <a:latin typeface="Times New Roman" panose="02020603050405020304" pitchFamily="18" charset="0"/>
                <a:cs typeface="Times New Roman" panose="02020603050405020304" pitchFamily="18" charset="0"/>
              </a:rPr>
              <a:t>Organism resistance unlikely to develop or likely to be  delayed</a:t>
            </a:r>
          </a:p>
          <a:p>
            <a:pPr marL="355600" indent="-342900">
              <a:lnSpc>
                <a:spcPct val="100000"/>
              </a:lnSpc>
              <a:spcBef>
                <a:spcPts val="254"/>
              </a:spcBef>
              <a:buChar char="•"/>
              <a:tabLst>
                <a:tab pos="354965" algn="l"/>
                <a:tab pos="355600" algn="l"/>
              </a:tabLst>
            </a:pPr>
            <a:r>
              <a:rPr sz="2400" dirty="0">
                <a:latin typeface="Times New Roman" panose="02020603050405020304" pitchFamily="18" charset="0"/>
                <a:cs typeface="Times New Roman" panose="02020603050405020304" pitchFamily="18" charset="0"/>
              </a:rPr>
              <a:t>Single dose</a:t>
            </a:r>
          </a:p>
          <a:p>
            <a:pPr marL="355600" indent="-342900">
              <a:lnSpc>
                <a:spcPct val="100000"/>
              </a:lnSpc>
              <a:spcBef>
                <a:spcPts val="285"/>
              </a:spcBef>
              <a:buChar char="•"/>
              <a:tabLst>
                <a:tab pos="354965" algn="l"/>
                <a:tab pos="355600" algn="l"/>
              </a:tabLst>
            </a:pPr>
            <a:r>
              <a:rPr sz="2400" dirty="0">
                <a:latin typeface="Times New Roman" panose="02020603050405020304" pitchFamily="18" charset="0"/>
                <a:cs typeface="Times New Roman" panose="02020603050405020304" pitchFamily="18" charset="0"/>
              </a:rPr>
              <a:t>Oral administration</a:t>
            </a:r>
          </a:p>
          <a:p>
            <a:pPr marL="355600" indent="-342900">
              <a:lnSpc>
                <a:spcPct val="100000"/>
              </a:lnSpc>
              <a:spcBef>
                <a:spcPts val="290"/>
              </a:spcBef>
              <a:buChar char="•"/>
              <a:tabLst>
                <a:tab pos="354965" algn="l"/>
                <a:tab pos="355600" algn="l"/>
              </a:tabLst>
            </a:pPr>
            <a:r>
              <a:rPr sz="2400" dirty="0">
                <a:latin typeface="Times New Roman" panose="02020603050405020304" pitchFamily="18" charset="0"/>
                <a:cs typeface="Times New Roman" panose="02020603050405020304" pitchFamily="18" charset="0"/>
              </a:rPr>
              <a:t>Not contraindicated for pregnant or lactating women</a:t>
            </a:r>
            <a:r>
              <a:rPr sz="2400" spc="-275" dirty="0">
                <a:latin typeface="Times New Roman" panose="02020603050405020304" pitchFamily="18" charset="0"/>
                <a:cs typeface="Times New Roman" panose="02020603050405020304" pitchFamily="18" charset="0"/>
              </a:rPr>
              <a:t>.</a:t>
            </a:r>
            <a:endParaRPr sz="2400" dirty="0">
              <a:latin typeface="Times New Roman" panose="02020603050405020304" pitchFamily="18" charset="0"/>
              <a:cs typeface="Times New Roman" panose="02020603050405020304" pitchFamily="18" charset="0"/>
            </a:endParaRPr>
          </a:p>
        </p:txBody>
      </p:sp>
      <p:sp>
        <p:nvSpPr>
          <p:cNvPr id="5" name="Date Placeholder 4">
            <a:extLst>
              <a:ext uri="{FF2B5EF4-FFF2-40B4-BE49-F238E27FC236}">
                <a16:creationId xmlns:a16="http://schemas.microsoft.com/office/drawing/2014/main" id="{12435815-CCC8-4481-A017-38D5C1699267}"/>
              </a:ext>
            </a:extLst>
          </p:cNvPr>
          <p:cNvSpPr>
            <a:spLocks noGrp="1"/>
          </p:cNvSpPr>
          <p:nvPr>
            <p:ph type="dt" sz="half" idx="10"/>
          </p:nvPr>
        </p:nvSpPr>
        <p:spPr/>
        <p:txBody>
          <a:bodyPr/>
          <a:lstStyle/>
          <a:p>
            <a:pPr>
              <a:defRPr/>
            </a:pPr>
            <a:fld id="{F5B9BA3A-B0B2-4B81-8CDD-07261940709D}" type="datetime1">
              <a:rPr lang="en-CA" smtClean="0"/>
              <a:t>2020-06-01</a:t>
            </a:fld>
            <a:endParaRPr lang="en-CA"/>
          </a:p>
        </p:txBody>
      </p:sp>
      <p:sp>
        <p:nvSpPr>
          <p:cNvPr id="6" name="Footer Placeholder 5">
            <a:extLst>
              <a:ext uri="{FF2B5EF4-FFF2-40B4-BE49-F238E27FC236}">
                <a16:creationId xmlns:a16="http://schemas.microsoft.com/office/drawing/2014/main" id="{E01F0693-36F3-4945-BEA6-A6BF06925862}"/>
              </a:ext>
            </a:extLst>
          </p:cNvPr>
          <p:cNvSpPr>
            <a:spLocks noGrp="1"/>
          </p:cNvSpPr>
          <p:nvPr>
            <p:ph type="ftr" sz="quarter" idx="11"/>
          </p:nvPr>
        </p:nvSpPr>
        <p:spPr/>
        <p:txBody>
          <a:bodyPr/>
          <a:lstStyle/>
          <a:p>
            <a:pPr>
              <a:defRPr/>
            </a:pPr>
            <a:r>
              <a:rPr lang="en-CA"/>
              <a:t>Hailemariam Abiy</a:t>
            </a:r>
          </a:p>
        </p:txBody>
      </p:sp>
      <p:sp>
        <p:nvSpPr>
          <p:cNvPr id="7" name="Slide Number Placeholder 6">
            <a:extLst>
              <a:ext uri="{FF2B5EF4-FFF2-40B4-BE49-F238E27FC236}">
                <a16:creationId xmlns:a16="http://schemas.microsoft.com/office/drawing/2014/main" id="{873F8D5C-21D4-48CC-841E-E548C5A2E805}"/>
              </a:ext>
            </a:extLst>
          </p:cNvPr>
          <p:cNvSpPr>
            <a:spLocks noGrp="1"/>
          </p:cNvSpPr>
          <p:nvPr>
            <p:ph type="sldNum" sz="quarter" idx="12"/>
          </p:nvPr>
        </p:nvSpPr>
        <p:spPr/>
        <p:txBody>
          <a:bodyPr/>
          <a:lstStyle/>
          <a:p>
            <a:pPr>
              <a:defRPr/>
            </a:pPr>
            <a:fld id="{A415B259-A592-4C14-A112-938197F929A2}" type="slidenum">
              <a:rPr lang="en-CA" smtClean="0"/>
              <a:pPr>
                <a:defRPr/>
              </a:pPr>
              <a:t>22</a:t>
            </a:fld>
            <a:endParaRPr lang="en-CA"/>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6487" y="691663"/>
            <a:ext cx="8229600" cy="599528"/>
          </a:xfrm>
        </p:spPr>
        <p:txBody>
          <a:bodyPr/>
          <a:lstStyle/>
          <a:p>
            <a:r>
              <a:rPr lang="en-US" b="1" dirty="0" err="1">
                <a:solidFill>
                  <a:srgbClr val="C00000"/>
                </a:solidFill>
              </a:rPr>
              <a:t>Syndromic</a:t>
            </a:r>
            <a:r>
              <a:rPr lang="en-US" b="1" dirty="0">
                <a:solidFill>
                  <a:srgbClr val="C00000"/>
                </a:solidFill>
              </a:rPr>
              <a:t> Approach</a:t>
            </a:r>
            <a:endParaRPr lang="en-US" dirty="0">
              <a:solidFill>
                <a:srgbClr val="C00000"/>
              </a:solidFill>
            </a:endParaRPr>
          </a:p>
        </p:txBody>
      </p:sp>
      <p:sp>
        <p:nvSpPr>
          <p:cNvPr id="3" name="Content Placeholder 2"/>
          <p:cNvSpPr>
            <a:spLocks noGrp="1"/>
          </p:cNvSpPr>
          <p:nvPr>
            <p:ph idx="1"/>
          </p:nvPr>
        </p:nvSpPr>
        <p:spPr>
          <a:xfrm>
            <a:off x="227965" y="1346244"/>
            <a:ext cx="8747577" cy="4403542"/>
          </a:xfrm>
        </p:spPr>
        <p:txBody>
          <a:bodyPr/>
          <a:lstStyle/>
          <a:p>
            <a:r>
              <a:rPr lang="en-US" sz="1983" dirty="0"/>
              <a:t>The following syndromes are</a:t>
            </a:r>
            <a:r>
              <a:rPr lang="en-US" sz="1983" b="1" dirty="0"/>
              <a:t> commonly encountered STI syndromes</a:t>
            </a:r>
            <a:r>
              <a:rPr lang="en-US" sz="1983" dirty="0"/>
              <a:t> expected in patients with STI and the history should address questions related to each specific syndrome. </a:t>
            </a:r>
          </a:p>
          <a:p>
            <a:pPr marL="800265" lvl="2" indent="-326666">
              <a:buFont typeface="+mj-lt"/>
              <a:buAutoNum type="arabicPeriod"/>
            </a:pPr>
            <a:r>
              <a:rPr lang="en-US" sz="1488" b="1" dirty="0"/>
              <a:t>Urethral discharge or burning sensation</a:t>
            </a:r>
            <a:r>
              <a:rPr lang="en-US" sz="1488" dirty="0"/>
              <a:t> on urination in </a:t>
            </a:r>
            <a:r>
              <a:rPr lang="en-US" sz="1488" b="1" dirty="0"/>
              <a:t>men</a:t>
            </a:r>
            <a:r>
              <a:rPr lang="en-US" sz="1488" dirty="0"/>
              <a:t>: Onset, history of unprotected casual sex, the amount of discharge. </a:t>
            </a:r>
          </a:p>
          <a:p>
            <a:pPr marL="800265" lvl="2" indent="-326666">
              <a:buFont typeface="+mj-lt"/>
              <a:buAutoNum type="arabicPeriod"/>
            </a:pPr>
            <a:r>
              <a:rPr lang="en-US" sz="1488" b="1" dirty="0"/>
              <a:t>Vaginal discharge:</a:t>
            </a:r>
            <a:r>
              <a:rPr lang="en-US" sz="1488" dirty="0"/>
              <a:t> change of color, amount and odor of vaginal discharge, history of STI in the partner, multiple sexual partners and change in sexual partner. </a:t>
            </a:r>
          </a:p>
          <a:p>
            <a:pPr marL="800265" lvl="2" indent="-326666">
              <a:buFont typeface="+mj-lt"/>
              <a:buAutoNum type="arabicPeriod"/>
            </a:pPr>
            <a:r>
              <a:rPr lang="en-US" sz="1488" b="1" dirty="0"/>
              <a:t>Genital ulcer in men and women:</a:t>
            </a:r>
            <a:r>
              <a:rPr lang="en-US" sz="1488" dirty="0"/>
              <a:t> The onset, history of recurrence, presence of pain, location and whether the ulcer is single or multiple.</a:t>
            </a:r>
          </a:p>
          <a:p>
            <a:pPr marL="800265" lvl="2" indent="-326666">
              <a:buFont typeface="+mj-lt"/>
              <a:buAutoNum type="arabicPeriod"/>
            </a:pPr>
            <a:r>
              <a:rPr lang="en-US" sz="1488" b="1" dirty="0"/>
              <a:t>Lower abdominal pain in women:</a:t>
            </a:r>
            <a:r>
              <a:rPr lang="en-US" sz="1488" dirty="0"/>
              <a:t> The onset, type of pain, radiation, severity, presence of vaginal discharge, last menstrual period, and systemic symptoms like fever, nausea and vomiting.</a:t>
            </a:r>
          </a:p>
          <a:p>
            <a:pPr marL="800265" lvl="2" indent="-326666">
              <a:buFont typeface="+mj-lt"/>
              <a:buAutoNum type="arabicPeriod"/>
            </a:pPr>
            <a:r>
              <a:rPr lang="en-US" sz="1488" b="1" dirty="0"/>
              <a:t>Scrotal swelling:</a:t>
            </a:r>
            <a:r>
              <a:rPr lang="en-US" sz="1488" dirty="0"/>
              <a:t> The onset, presence of pain, history of trauma and history of concomitant urethral discharge.</a:t>
            </a:r>
          </a:p>
          <a:p>
            <a:pPr marL="800265" lvl="2" indent="-326666">
              <a:buFont typeface="+mj-lt"/>
              <a:buAutoNum type="arabicPeriod"/>
            </a:pPr>
            <a:r>
              <a:rPr lang="en-US" sz="1488" b="1" dirty="0"/>
              <a:t>Inguinal Bubo:</a:t>
            </a:r>
            <a:r>
              <a:rPr lang="en-US" sz="1488" dirty="0"/>
              <a:t> Presence of pain, ulceration, discharges and the locations of the swelling. </a:t>
            </a:r>
          </a:p>
          <a:p>
            <a:pPr marL="800265" lvl="2" indent="-326666">
              <a:buFont typeface="+mj-lt"/>
              <a:buAutoNum type="arabicPeriod"/>
            </a:pPr>
            <a:r>
              <a:rPr lang="en-US" sz="1488" b="1" dirty="0"/>
              <a:t>Neonatal conjunctivitis; </a:t>
            </a:r>
            <a:r>
              <a:rPr lang="en-US" sz="1488" dirty="0"/>
              <a:t>onset, presence of unilateral or bilateral eye </a:t>
            </a:r>
            <a:r>
              <a:rPr lang="en-US" sz="1488" dirty="0" err="1"/>
              <a:t>distharge</a:t>
            </a:r>
            <a:r>
              <a:rPr lang="en-US" sz="1488" dirty="0"/>
              <a:t>, sticky eyes and swollen eyelids</a:t>
            </a:r>
          </a:p>
          <a:p>
            <a:endParaRPr lang="en-US" dirty="0"/>
          </a:p>
        </p:txBody>
      </p:sp>
      <p:sp>
        <p:nvSpPr>
          <p:cNvPr id="4" name="Date Placeholder 3"/>
          <p:cNvSpPr>
            <a:spLocks noGrp="1"/>
          </p:cNvSpPr>
          <p:nvPr>
            <p:ph type="dt" sz="half" idx="10"/>
          </p:nvPr>
        </p:nvSpPr>
        <p:spPr/>
        <p:txBody>
          <a:bodyPr/>
          <a:lstStyle/>
          <a:p>
            <a:pPr defTabSz="755660">
              <a:defRPr/>
            </a:pPr>
            <a:fld id="{CAA5327C-7BD6-4335-9710-AC954957E01F}" type="datetime1">
              <a:rPr lang="en-CA" smtClean="0">
                <a:solidFill>
                  <a:prstClr val="black">
                    <a:tint val="75000"/>
                  </a:prstClr>
                </a:solidFill>
                <a:latin typeface="Kartika"/>
              </a:rPr>
              <a:t>2020-06-01</a:t>
            </a:fld>
            <a:endParaRPr lang="en-CA">
              <a:solidFill>
                <a:prstClr val="black">
                  <a:tint val="75000"/>
                </a:prstClr>
              </a:solidFill>
              <a:latin typeface="Kartika"/>
            </a:endParaRPr>
          </a:p>
        </p:txBody>
      </p:sp>
      <p:sp>
        <p:nvSpPr>
          <p:cNvPr id="5" name="Slide Number Placeholder 4"/>
          <p:cNvSpPr>
            <a:spLocks noGrp="1"/>
          </p:cNvSpPr>
          <p:nvPr>
            <p:ph type="sldNum" sz="quarter" idx="12"/>
          </p:nvPr>
        </p:nvSpPr>
        <p:spPr/>
        <p:txBody>
          <a:bodyPr/>
          <a:lstStyle/>
          <a:p>
            <a:pPr defTabSz="755660">
              <a:defRPr/>
            </a:pPr>
            <a:fld id="{A415B259-A592-4C14-A112-938197F929A2}" type="slidenum">
              <a:rPr lang="en-CA">
                <a:solidFill>
                  <a:prstClr val="black">
                    <a:tint val="75000"/>
                  </a:prstClr>
                </a:solidFill>
                <a:latin typeface="Kartika"/>
              </a:rPr>
              <a:pPr defTabSz="755660">
                <a:defRPr/>
              </a:pPr>
              <a:t>23</a:t>
            </a:fld>
            <a:endParaRPr lang="en-CA">
              <a:solidFill>
                <a:prstClr val="black">
                  <a:tint val="75000"/>
                </a:prstClr>
              </a:solidFill>
              <a:latin typeface="Kartika"/>
            </a:endParaRPr>
          </a:p>
        </p:txBody>
      </p:sp>
      <p:sp>
        <p:nvSpPr>
          <p:cNvPr id="6" name="Footer Placeholder 5"/>
          <p:cNvSpPr>
            <a:spLocks noGrp="1"/>
          </p:cNvSpPr>
          <p:nvPr>
            <p:ph type="ftr" sz="quarter" idx="11"/>
          </p:nvPr>
        </p:nvSpPr>
        <p:spPr/>
        <p:txBody>
          <a:bodyPr/>
          <a:lstStyle/>
          <a:p>
            <a:pPr defTabSz="755660">
              <a:defRPr/>
            </a:pPr>
            <a:r>
              <a:rPr lang="en-CA">
                <a:solidFill>
                  <a:prstClr val="black">
                    <a:tint val="75000"/>
                  </a:prstClr>
                </a:solidFill>
                <a:latin typeface="Kartika"/>
              </a:rPr>
              <a:t>Hailemariam Abiy</a:t>
            </a:r>
          </a:p>
        </p:txBody>
      </p:sp>
    </p:spTree>
    <p:extLst>
      <p:ext uri="{BB962C8B-B14F-4D97-AF65-F5344CB8AC3E}">
        <p14:creationId xmlns:p14="http://schemas.microsoft.com/office/powerpoint/2010/main" val="29645476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90600" y="363730"/>
            <a:ext cx="7086600" cy="505908"/>
          </a:xfrm>
          <a:prstGeom prst="rect">
            <a:avLst/>
          </a:prstGeom>
        </p:spPr>
        <p:txBody>
          <a:bodyPr vert="horz" wrap="square" lIns="0" tIns="13335" rIns="0" bIns="0" rtlCol="0">
            <a:spAutoFit/>
          </a:bodyPr>
          <a:lstStyle/>
          <a:p>
            <a:pPr marL="12700">
              <a:lnSpc>
                <a:spcPct val="100000"/>
              </a:lnSpc>
              <a:spcBef>
                <a:spcPts val="105"/>
              </a:spcBef>
            </a:pPr>
            <a:r>
              <a:rPr sz="3200" b="1" dirty="0">
                <a:latin typeface="DejaVu Sans"/>
                <a:cs typeface="DejaVu Sans"/>
              </a:rPr>
              <a:t>Common STI Syndromes</a:t>
            </a:r>
            <a:endParaRPr sz="3200" dirty="0">
              <a:latin typeface="DejaVu Sans"/>
              <a:cs typeface="DejaVu Sans"/>
            </a:endParaRPr>
          </a:p>
        </p:txBody>
      </p:sp>
      <p:sp>
        <p:nvSpPr>
          <p:cNvPr id="3" name="object 3"/>
          <p:cNvSpPr/>
          <p:nvPr/>
        </p:nvSpPr>
        <p:spPr>
          <a:xfrm>
            <a:off x="0" y="3427475"/>
            <a:ext cx="9144000" cy="3426460"/>
          </a:xfrm>
          <a:custGeom>
            <a:avLst/>
            <a:gdLst/>
            <a:ahLst/>
            <a:cxnLst/>
            <a:rect l="l" t="t" r="r" b="b"/>
            <a:pathLst>
              <a:path w="9144000" h="3426459">
                <a:moveTo>
                  <a:pt x="9144000" y="0"/>
                </a:moveTo>
                <a:lnTo>
                  <a:pt x="0" y="0"/>
                </a:lnTo>
                <a:lnTo>
                  <a:pt x="0" y="3425952"/>
                </a:lnTo>
                <a:lnTo>
                  <a:pt x="9144000" y="3425952"/>
                </a:lnTo>
                <a:lnTo>
                  <a:pt x="9144000" y="0"/>
                </a:lnTo>
                <a:close/>
              </a:path>
            </a:pathLst>
          </a:custGeom>
          <a:solidFill>
            <a:srgbClr val="FFFFFF"/>
          </a:solidFill>
        </p:spPr>
        <p:txBody>
          <a:bodyPr wrap="square" lIns="0" tIns="0" rIns="0" bIns="0" rtlCol="0"/>
          <a:lstStyle/>
          <a:p>
            <a:endParaRPr/>
          </a:p>
        </p:txBody>
      </p:sp>
      <p:graphicFrame>
        <p:nvGraphicFramePr>
          <p:cNvPr id="4" name="object 4"/>
          <p:cNvGraphicFramePr>
            <a:graphicFrameLocks noGrp="1"/>
          </p:cNvGraphicFramePr>
          <p:nvPr/>
        </p:nvGraphicFramePr>
        <p:xfrm>
          <a:off x="367284" y="1280159"/>
          <a:ext cx="8229600" cy="5305040"/>
        </p:xfrm>
        <a:graphic>
          <a:graphicData uri="http://schemas.openxmlformats.org/drawingml/2006/table">
            <a:tbl>
              <a:tblPr firstRow="1" bandRow="1">
                <a:tableStyleId>{2D5ABB26-0587-4C30-8999-92F81FD0307C}</a:tableStyleId>
              </a:tblPr>
              <a:tblGrid>
                <a:gridCol w="3747516">
                  <a:extLst>
                    <a:ext uri="{9D8B030D-6E8A-4147-A177-3AD203B41FA5}">
                      <a16:colId xmlns:a16="http://schemas.microsoft.com/office/drawing/2014/main" val="20000"/>
                    </a:ext>
                  </a:extLst>
                </a:gridCol>
                <a:gridCol w="4482084">
                  <a:extLst>
                    <a:ext uri="{9D8B030D-6E8A-4147-A177-3AD203B41FA5}">
                      <a16:colId xmlns:a16="http://schemas.microsoft.com/office/drawing/2014/main" val="20001"/>
                    </a:ext>
                  </a:extLst>
                </a:gridCol>
              </a:tblGrid>
              <a:tr h="488441">
                <a:tc>
                  <a:txBody>
                    <a:bodyPr/>
                    <a:lstStyle/>
                    <a:p>
                      <a:pPr marL="90170">
                        <a:lnSpc>
                          <a:spcPct val="100000"/>
                        </a:lnSpc>
                        <a:spcBef>
                          <a:spcPts val="295"/>
                        </a:spcBef>
                      </a:pPr>
                      <a:r>
                        <a:rPr sz="2000" b="1" dirty="0">
                          <a:latin typeface="Nimbus Sans L"/>
                          <a:cs typeface="Nimbus Sans L"/>
                        </a:rPr>
                        <a:t>SYNDROME</a:t>
                      </a:r>
                      <a:endParaRPr sz="2000">
                        <a:latin typeface="Nimbus Sans L"/>
                        <a:cs typeface="Nimbus Sans L"/>
                      </a:endParaRPr>
                    </a:p>
                  </a:txBody>
                  <a:tcPr marL="0" marR="0" marT="37465" marB="0">
                    <a:lnL w="38100">
                      <a:solidFill>
                        <a:srgbClr val="000000"/>
                      </a:solidFill>
                      <a:prstDash val="solid"/>
                    </a:lnL>
                    <a:lnR w="19050">
                      <a:solidFill>
                        <a:srgbClr val="000000"/>
                      </a:solidFill>
                      <a:prstDash val="solid"/>
                    </a:lnR>
                    <a:lnT w="38100">
                      <a:solidFill>
                        <a:srgbClr val="000000"/>
                      </a:solidFill>
                      <a:prstDash val="solid"/>
                    </a:lnT>
                    <a:lnB w="12700">
                      <a:solidFill>
                        <a:srgbClr val="000000"/>
                      </a:solidFill>
                      <a:prstDash val="solid"/>
                    </a:lnB>
                  </a:tcPr>
                </a:tc>
                <a:tc>
                  <a:txBody>
                    <a:bodyPr/>
                    <a:lstStyle/>
                    <a:p>
                      <a:pPr marL="90170">
                        <a:lnSpc>
                          <a:spcPct val="100000"/>
                        </a:lnSpc>
                        <a:spcBef>
                          <a:spcPts val="295"/>
                        </a:spcBef>
                      </a:pPr>
                      <a:r>
                        <a:rPr sz="2000" b="1" dirty="0">
                          <a:latin typeface="Nimbus Sans L"/>
                          <a:cs typeface="Nimbus Sans L"/>
                        </a:rPr>
                        <a:t>MOST COMMON</a:t>
                      </a:r>
                      <a:r>
                        <a:rPr sz="2000" b="1" spc="-85" dirty="0">
                          <a:latin typeface="Nimbus Sans L"/>
                          <a:cs typeface="Nimbus Sans L"/>
                        </a:rPr>
                        <a:t> </a:t>
                      </a:r>
                      <a:r>
                        <a:rPr sz="2000" b="1" dirty="0">
                          <a:latin typeface="Nimbus Sans L"/>
                          <a:cs typeface="Nimbus Sans L"/>
                        </a:rPr>
                        <a:t>CAUSE</a:t>
                      </a:r>
                      <a:endParaRPr sz="2000">
                        <a:latin typeface="Nimbus Sans L"/>
                        <a:cs typeface="Nimbus Sans L"/>
                      </a:endParaRPr>
                    </a:p>
                  </a:txBody>
                  <a:tcPr marL="0" marR="0" marT="37465" marB="0">
                    <a:lnL w="19050">
                      <a:solidFill>
                        <a:srgbClr val="000000"/>
                      </a:solidFill>
                      <a:prstDash val="solid"/>
                    </a:lnL>
                    <a:lnR w="38100">
                      <a:solidFill>
                        <a:srgbClr val="000000"/>
                      </a:solidFill>
                      <a:prstDash val="solid"/>
                    </a:lnR>
                    <a:lnT w="38100">
                      <a:solidFill>
                        <a:srgbClr val="000000"/>
                      </a:solidFill>
                      <a:prstDash val="solid"/>
                    </a:lnT>
                    <a:lnB w="12700">
                      <a:solidFill>
                        <a:srgbClr val="000000"/>
                      </a:solidFill>
                      <a:prstDash val="solid"/>
                    </a:lnB>
                  </a:tcPr>
                </a:tc>
                <a:extLst>
                  <a:ext uri="{0D108BD9-81ED-4DB2-BD59-A6C34878D82A}">
                    <a16:rowId xmlns:a16="http://schemas.microsoft.com/office/drawing/2014/main" val="10000"/>
                  </a:ext>
                </a:extLst>
              </a:tr>
              <a:tr h="762000">
                <a:tc>
                  <a:txBody>
                    <a:bodyPr/>
                    <a:lstStyle/>
                    <a:p>
                      <a:pPr marL="90170">
                        <a:lnSpc>
                          <a:spcPct val="100000"/>
                        </a:lnSpc>
                        <a:spcBef>
                          <a:spcPts val="305"/>
                        </a:spcBef>
                      </a:pPr>
                      <a:r>
                        <a:rPr sz="2000" spc="-120" dirty="0">
                          <a:latin typeface="DejaVu Sans"/>
                          <a:cs typeface="DejaVu Sans"/>
                        </a:rPr>
                        <a:t>Genital</a:t>
                      </a:r>
                      <a:r>
                        <a:rPr sz="2000" spc="-114" dirty="0">
                          <a:latin typeface="DejaVu Sans"/>
                          <a:cs typeface="DejaVu Sans"/>
                        </a:rPr>
                        <a:t> </a:t>
                      </a:r>
                      <a:r>
                        <a:rPr sz="2000" spc="-130" dirty="0">
                          <a:latin typeface="DejaVu Sans"/>
                          <a:cs typeface="DejaVu Sans"/>
                        </a:rPr>
                        <a:t>ulcer</a:t>
                      </a:r>
                      <a:endParaRPr sz="2000">
                        <a:latin typeface="DejaVu Sans"/>
                        <a:cs typeface="DejaVu Sans"/>
                      </a:endParaRPr>
                    </a:p>
                  </a:txBody>
                  <a:tcPr marL="0" marR="0" marT="38735" marB="0">
                    <a:lnL w="38100">
                      <a:solidFill>
                        <a:srgbClr val="000000"/>
                      </a:solidFill>
                      <a:prstDash val="solid"/>
                    </a:lnL>
                    <a:lnR w="19050">
                      <a:solidFill>
                        <a:srgbClr val="000000"/>
                      </a:solidFill>
                      <a:prstDash val="solid"/>
                    </a:lnR>
                    <a:lnT w="12700">
                      <a:solidFill>
                        <a:srgbClr val="000000"/>
                      </a:solidFill>
                      <a:prstDash val="solid"/>
                    </a:lnT>
                    <a:lnB w="12700">
                      <a:solidFill>
                        <a:srgbClr val="000000"/>
                      </a:solidFill>
                      <a:prstDash val="solid"/>
                    </a:lnB>
                  </a:tcPr>
                </a:tc>
                <a:tc>
                  <a:txBody>
                    <a:bodyPr/>
                    <a:lstStyle/>
                    <a:p>
                      <a:pPr marL="90170">
                        <a:lnSpc>
                          <a:spcPts val="2135"/>
                        </a:lnSpc>
                        <a:spcBef>
                          <a:spcPts val="310"/>
                        </a:spcBef>
                      </a:pPr>
                      <a:r>
                        <a:rPr sz="1800" spc="-100" dirty="0">
                          <a:latin typeface="DejaVu Sans"/>
                          <a:cs typeface="DejaVu Sans"/>
                        </a:rPr>
                        <a:t>Syphilis, </a:t>
                      </a:r>
                      <a:r>
                        <a:rPr sz="1800" spc="-120" dirty="0">
                          <a:latin typeface="DejaVu Sans"/>
                          <a:cs typeface="DejaVu Sans"/>
                        </a:rPr>
                        <a:t>chancroid,</a:t>
                      </a:r>
                      <a:r>
                        <a:rPr sz="1800" spc="-5" dirty="0">
                          <a:latin typeface="DejaVu Sans"/>
                          <a:cs typeface="DejaVu Sans"/>
                        </a:rPr>
                        <a:t> </a:t>
                      </a:r>
                      <a:r>
                        <a:rPr sz="1800" spc="-120" dirty="0">
                          <a:latin typeface="DejaVu Sans"/>
                          <a:cs typeface="DejaVu Sans"/>
                        </a:rPr>
                        <a:t>herpes</a:t>
                      </a:r>
                      <a:endParaRPr sz="1800" dirty="0">
                        <a:latin typeface="DejaVu Sans"/>
                        <a:cs typeface="DejaVu Sans"/>
                      </a:endParaRPr>
                    </a:p>
                    <a:p>
                      <a:pPr marL="90170">
                        <a:lnSpc>
                          <a:spcPts val="2135"/>
                        </a:lnSpc>
                      </a:pPr>
                      <a:r>
                        <a:rPr sz="1800" b="1" spc="0" dirty="0">
                          <a:latin typeface="DejaVu Sans"/>
                          <a:cs typeface="DejaVu Sans"/>
                        </a:rPr>
                        <a:t>lymphgranuloma venerium(LGV)</a:t>
                      </a:r>
                      <a:endParaRPr sz="1800" spc="0" dirty="0">
                        <a:latin typeface="DejaVu Sans"/>
                        <a:cs typeface="DejaVu Sans"/>
                      </a:endParaRPr>
                    </a:p>
                  </a:txBody>
                  <a:tcPr marL="0" marR="0" marT="39370" marB="0">
                    <a:lnL w="19050">
                      <a:solidFill>
                        <a:srgbClr val="000000"/>
                      </a:solidFill>
                      <a:prstDash val="solid"/>
                    </a:lnL>
                    <a:lnR w="381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565403">
                <a:tc>
                  <a:txBody>
                    <a:bodyPr/>
                    <a:lstStyle/>
                    <a:p>
                      <a:pPr marL="90170">
                        <a:lnSpc>
                          <a:spcPct val="100000"/>
                        </a:lnSpc>
                        <a:spcBef>
                          <a:spcPts val="305"/>
                        </a:spcBef>
                      </a:pPr>
                      <a:r>
                        <a:rPr sz="2000" spc="-135" dirty="0">
                          <a:latin typeface="DejaVu Sans"/>
                          <a:cs typeface="DejaVu Sans"/>
                        </a:rPr>
                        <a:t>Urethral</a:t>
                      </a:r>
                      <a:r>
                        <a:rPr sz="2000" spc="-125" dirty="0">
                          <a:latin typeface="DejaVu Sans"/>
                          <a:cs typeface="DejaVu Sans"/>
                        </a:rPr>
                        <a:t> discharge</a:t>
                      </a:r>
                      <a:endParaRPr sz="2000">
                        <a:latin typeface="DejaVu Sans"/>
                        <a:cs typeface="DejaVu Sans"/>
                      </a:endParaRPr>
                    </a:p>
                  </a:txBody>
                  <a:tcPr marL="0" marR="0" marT="38735" marB="0">
                    <a:lnL w="38100">
                      <a:solidFill>
                        <a:srgbClr val="000000"/>
                      </a:solidFill>
                      <a:prstDash val="solid"/>
                    </a:lnL>
                    <a:lnR w="19050">
                      <a:solidFill>
                        <a:srgbClr val="000000"/>
                      </a:solidFill>
                      <a:prstDash val="solid"/>
                    </a:lnR>
                    <a:lnT w="12700">
                      <a:solidFill>
                        <a:srgbClr val="000000"/>
                      </a:solidFill>
                      <a:prstDash val="solid"/>
                    </a:lnT>
                    <a:lnB w="12700">
                      <a:solidFill>
                        <a:srgbClr val="000000"/>
                      </a:solidFill>
                      <a:prstDash val="solid"/>
                    </a:lnB>
                  </a:tcPr>
                </a:tc>
                <a:tc>
                  <a:txBody>
                    <a:bodyPr/>
                    <a:lstStyle/>
                    <a:p>
                      <a:pPr marL="90170">
                        <a:lnSpc>
                          <a:spcPct val="100000"/>
                        </a:lnSpc>
                        <a:spcBef>
                          <a:spcPts val="310"/>
                        </a:spcBef>
                      </a:pPr>
                      <a:r>
                        <a:rPr sz="1800" spc="-110" dirty="0">
                          <a:latin typeface="DejaVu Sans"/>
                          <a:cs typeface="DejaVu Sans"/>
                        </a:rPr>
                        <a:t>Gonorrhea,</a:t>
                      </a:r>
                      <a:r>
                        <a:rPr sz="1800" spc="-70" dirty="0">
                          <a:latin typeface="DejaVu Sans"/>
                          <a:cs typeface="DejaVu Sans"/>
                        </a:rPr>
                        <a:t> </a:t>
                      </a:r>
                      <a:r>
                        <a:rPr sz="1800" spc="-140" dirty="0">
                          <a:latin typeface="DejaVu Sans"/>
                          <a:cs typeface="DejaVu Sans"/>
                        </a:rPr>
                        <a:t>chlamydia</a:t>
                      </a:r>
                      <a:endParaRPr sz="1800">
                        <a:latin typeface="DejaVu Sans"/>
                        <a:cs typeface="DejaVu Sans"/>
                      </a:endParaRPr>
                    </a:p>
                  </a:txBody>
                  <a:tcPr marL="0" marR="0" marT="39370" marB="0">
                    <a:lnL w="19050">
                      <a:solidFill>
                        <a:srgbClr val="000000"/>
                      </a:solidFill>
                      <a:prstDash val="solid"/>
                    </a:lnL>
                    <a:lnR w="381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1024128">
                <a:tc>
                  <a:txBody>
                    <a:bodyPr/>
                    <a:lstStyle/>
                    <a:p>
                      <a:pPr marL="90170">
                        <a:lnSpc>
                          <a:spcPct val="100000"/>
                        </a:lnSpc>
                        <a:spcBef>
                          <a:spcPts val="300"/>
                        </a:spcBef>
                      </a:pPr>
                      <a:r>
                        <a:rPr sz="2000" spc="-140" dirty="0">
                          <a:latin typeface="DejaVu Sans"/>
                          <a:cs typeface="DejaVu Sans"/>
                        </a:rPr>
                        <a:t>Vaginal</a:t>
                      </a:r>
                      <a:r>
                        <a:rPr sz="2000" spc="-105" dirty="0">
                          <a:latin typeface="DejaVu Sans"/>
                          <a:cs typeface="DejaVu Sans"/>
                        </a:rPr>
                        <a:t> </a:t>
                      </a:r>
                      <a:r>
                        <a:rPr sz="2000" spc="-125" dirty="0">
                          <a:latin typeface="DejaVu Sans"/>
                          <a:cs typeface="DejaVu Sans"/>
                        </a:rPr>
                        <a:t>discharge</a:t>
                      </a:r>
                      <a:endParaRPr sz="2000">
                        <a:latin typeface="DejaVu Sans"/>
                        <a:cs typeface="DejaVu Sans"/>
                      </a:endParaRPr>
                    </a:p>
                  </a:txBody>
                  <a:tcPr marL="0" marR="0" marT="38100" marB="0">
                    <a:lnL w="38100">
                      <a:solidFill>
                        <a:srgbClr val="000000"/>
                      </a:solidFill>
                      <a:prstDash val="solid"/>
                    </a:lnL>
                    <a:lnR w="19050">
                      <a:solidFill>
                        <a:srgbClr val="000000"/>
                      </a:solidFill>
                      <a:prstDash val="solid"/>
                    </a:lnR>
                    <a:lnT w="12700">
                      <a:solidFill>
                        <a:srgbClr val="000000"/>
                      </a:solidFill>
                      <a:prstDash val="solid"/>
                    </a:lnT>
                    <a:lnB w="12700">
                      <a:solidFill>
                        <a:srgbClr val="000000"/>
                      </a:solidFill>
                      <a:prstDash val="solid"/>
                    </a:lnB>
                  </a:tcPr>
                </a:tc>
                <a:tc>
                  <a:txBody>
                    <a:bodyPr/>
                    <a:lstStyle/>
                    <a:p>
                      <a:pPr marL="153035" marR="633730" indent="-62865">
                        <a:lnSpc>
                          <a:spcPts val="2590"/>
                        </a:lnSpc>
                        <a:spcBef>
                          <a:spcPts val="40"/>
                        </a:spcBef>
                      </a:pPr>
                      <a:r>
                        <a:rPr sz="1800" spc="-125" dirty="0">
                          <a:latin typeface="DejaVu Sans"/>
                          <a:cs typeface="DejaVu Sans"/>
                        </a:rPr>
                        <a:t>Vaginitis(trichomniasis, </a:t>
                      </a:r>
                      <a:r>
                        <a:rPr sz="1800" spc="-105" dirty="0">
                          <a:latin typeface="DejaVu Sans"/>
                          <a:cs typeface="DejaVu Sans"/>
                        </a:rPr>
                        <a:t>candidisis  </a:t>
                      </a:r>
                      <a:r>
                        <a:rPr sz="1800" spc="-125" dirty="0">
                          <a:latin typeface="DejaVu Sans"/>
                          <a:cs typeface="DejaVu Sans"/>
                        </a:rPr>
                        <a:t>gonorrhea,</a:t>
                      </a:r>
                      <a:r>
                        <a:rPr sz="1800" spc="-65" dirty="0">
                          <a:latin typeface="DejaVu Sans"/>
                          <a:cs typeface="DejaVu Sans"/>
                        </a:rPr>
                        <a:t> </a:t>
                      </a:r>
                      <a:r>
                        <a:rPr sz="1800" spc="-140" dirty="0">
                          <a:latin typeface="DejaVu Sans"/>
                          <a:cs typeface="DejaVu Sans"/>
                        </a:rPr>
                        <a:t>chlamydia)</a:t>
                      </a:r>
                      <a:endParaRPr sz="1800" dirty="0">
                        <a:latin typeface="DejaVu Sans"/>
                        <a:cs typeface="DejaVu Sans"/>
                      </a:endParaRPr>
                    </a:p>
                  </a:txBody>
                  <a:tcPr marL="0" marR="0" marT="5080" marB="0">
                    <a:lnL w="19050">
                      <a:solidFill>
                        <a:srgbClr val="000000"/>
                      </a:solidFill>
                      <a:prstDash val="solid"/>
                    </a:lnL>
                    <a:lnR w="381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3"/>
                  </a:ext>
                </a:extLst>
              </a:tr>
              <a:tr h="640079">
                <a:tc>
                  <a:txBody>
                    <a:bodyPr/>
                    <a:lstStyle/>
                    <a:p>
                      <a:pPr marL="90170">
                        <a:lnSpc>
                          <a:spcPct val="100000"/>
                        </a:lnSpc>
                        <a:spcBef>
                          <a:spcPts val="300"/>
                        </a:spcBef>
                      </a:pPr>
                      <a:r>
                        <a:rPr sz="2000" spc="-120" dirty="0">
                          <a:latin typeface="DejaVu Sans"/>
                          <a:cs typeface="DejaVu Sans"/>
                        </a:rPr>
                        <a:t>Lower </a:t>
                      </a:r>
                      <a:r>
                        <a:rPr sz="2000" spc="-145" dirty="0">
                          <a:latin typeface="DejaVu Sans"/>
                          <a:cs typeface="DejaVu Sans"/>
                        </a:rPr>
                        <a:t>abdominal</a:t>
                      </a:r>
                      <a:r>
                        <a:rPr sz="2000" spc="-105" dirty="0">
                          <a:latin typeface="DejaVu Sans"/>
                          <a:cs typeface="DejaVu Sans"/>
                        </a:rPr>
                        <a:t> </a:t>
                      </a:r>
                      <a:r>
                        <a:rPr sz="2000" spc="-140" dirty="0">
                          <a:latin typeface="DejaVu Sans"/>
                          <a:cs typeface="DejaVu Sans"/>
                        </a:rPr>
                        <a:t>pain</a:t>
                      </a:r>
                      <a:endParaRPr sz="2000">
                        <a:latin typeface="DejaVu Sans"/>
                        <a:cs typeface="DejaVu Sans"/>
                      </a:endParaRPr>
                    </a:p>
                  </a:txBody>
                  <a:tcPr marL="0" marR="0" marT="38100" marB="0">
                    <a:lnL w="38100">
                      <a:solidFill>
                        <a:srgbClr val="000000"/>
                      </a:solidFill>
                      <a:prstDash val="solid"/>
                    </a:lnL>
                    <a:lnR w="19050">
                      <a:solidFill>
                        <a:srgbClr val="000000"/>
                      </a:solidFill>
                      <a:prstDash val="solid"/>
                    </a:lnR>
                    <a:lnT w="12700">
                      <a:solidFill>
                        <a:srgbClr val="000000"/>
                      </a:solidFill>
                      <a:prstDash val="solid"/>
                    </a:lnT>
                    <a:lnB w="12700">
                      <a:solidFill>
                        <a:srgbClr val="000000"/>
                      </a:solidFill>
                      <a:prstDash val="solid"/>
                    </a:lnB>
                  </a:tcPr>
                </a:tc>
                <a:tc>
                  <a:txBody>
                    <a:bodyPr/>
                    <a:lstStyle/>
                    <a:p>
                      <a:pPr marL="90170" marR="1035685">
                        <a:lnSpc>
                          <a:spcPct val="100000"/>
                        </a:lnSpc>
                        <a:spcBef>
                          <a:spcPts val="310"/>
                        </a:spcBef>
                      </a:pPr>
                      <a:r>
                        <a:rPr sz="1800" spc="-110" dirty="0">
                          <a:latin typeface="DejaVu Sans"/>
                          <a:cs typeface="DejaVu Sans"/>
                        </a:rPr>
                        <a:t>Gonorrhea, </a:t>
                      </a:r>
                      <a:r>
                        <a:rPr sz="1800" spc="-135" dirty="0">
                          <a:latin typeface="DejaVu Sans"/>
                          <a:cs typeface="DejaVu Sans"/>
                        </a:rPr>
                        <a:t>chlamydia, </a:t>
                      </a:r>
                      <a:r>
                        <a:rPr sz="1800" spc="-160" dirty="0">
                          <a:latin typeface="DejaVu Sans"/>
                          <a:cs typeface="DejaVu Sans"/>
                        </a:rPr>
                        <a:t>mixed  </a:t>
                      </a:r>
                      <a:r>
                        <a:rPr sz="1800" spc="-114" dirty="0">
                          <a:latin typeface="DejaVu Sans"/>
                          <a:cs typeface="DejaVu Sans"/>
                        </a:rPr>
                        <a:t>anaerobes</a:t>
                      </a:r>
                      <a:endParaRPr sz="1800">
                        <a:latin typeface="DejaVu Sans"/>
                        <a:cs typeface="DejaVu Sans"/>
                      </a:endParaRPr>
                    </a:p>
                  </a:txBody>
                  <a:tcPr marL="0" marR="0" marT="39370" marB="0">
                    <a:lnL w="19050">
                      <a:solidFill>
                        <a:srgbClr val="000000"/>
                      </a:solidFill>
                      <a:prstDash val="solid"/>
                    </a:lnL>
                    <a:lnR w="381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4"/>
                  </a:ext>
                </a:extLst>
              </a:tr>
              <a:tr h="565404">
                <a:tc>
                  <a:txBody>
                    <a:bodyPr/>
                    <a:lstStyle/>
                    <a:p>
                      <a:pPr marL="90170">
                        <a:lnSpc>
                          <a:spcPct val="100000"/>
                        </a:lnSpc>
                        <a:spcBef>
                          <a:spcPts val="300"/>
                        </a:spcBef>
                      </a:pPr>
                      <a:r>
                        <a:rPr sz="2000" spc="-110" dirty="0">
                          <a:latin typeface="DejaVu Sans"/>
                          <a:cs typeface="DejaVu Sans"/>
                        </a:rPr>
                        <a:t>Scrotal</a:t>
                      </a:r>
                      <a:r>
                        <a:rPr sz="2000" spc="-120" dirty="0">
                          <a:latin typeface="DejaVu Sans"/>
                          <a:cs typeface="DejaVu Sans"/>
                        </a:rPr>
                        <a:t> </a:t>
                      </a:r>
                      <a:r>
                        <a:rPr sz="2000" spc="-130" dirty="0">
                          <a:latin typeface="DejaVu Sans"/>
                          <a:cs typeface="DejaVu Sans"/>
                        </a:rPr>
                        <a:t>swelling</a:t>
                      </a:r>
                      <a:endParaRPr sz="2000">
                        <a:latin typeface="DejaVu Sans"/>
                        <a:cs typeface="DejaVu Sans"/>
                      </a:endParaRPr>
                    </a:p>
                  </a:txBody>
                  <a:tcPr marL="0" marR="0" marT="38100" marB="0">
                    <a:lnL w="38100">
                      <a:solidFill>
                        <a:srgbClr val="000000"/>
                      </a:solidFill>
                      <a:prstDash val="solid"/>
                    </a:lnL>
                    <a:lnR w="19050">
                      <a:solidFill>
                        <a:srgbClr val="000000"/>
                      </a:solidFill>
                      <a:prstDash val="solid"/>
                    </a:lnR>
                    <a:lnT w="12700">
                      <a:solidFill>
                        <a:srgbClr val="000000"/>
                      </a:solidFill>
                      <a:prstDash val="solid"/>
                    </a:lnT>
                    <a:lnB w="12700">
                      <a:solidFill>
                        <a:srgbClr val="000000"/>
                      </a:solidFill>
                      <a:prstDash val="solid"/>
                    </a:lnB>
                  </a:tcPr>
                </a:tc>
                <a:tc>
                  <a:txBody>
                    <a:bodyPr/>
                    <a:lstStyle/>
                    <a:p>
                      <a:pPr marL="90170">
                        <a:lnSpc>
                          <a:spcPct val="100000"/>
                        </a:lnSpc>
                        <a:spcBef>
                          <a:spcPts val="310"/>
                        </a:spcBef>
                      </a:pPr>
                      <a:r>
                        <a:rPr sz="1800" spc="-110" dirty="0">
                          <a:latin typeface="DejaVu Sans"/>
                          <a:cs typeface="DejaVu Sans"/>
                        </a:rPr>
                        <a:t>Gonorrhea,</a:t>
                      </a:r>
                      <a:r>
                        <a:rPr sz="1800" spc="-75" dirty="0">
                          <a:latin typeface="DejaVu Sans"/>
                          <a:cs typeface="DejaVu Sans"/>
                        </a:rPr>
                        <a:t> </a:t>
                      </a:r>
                      <a:r>
                        <a:rPr sz="1800" spc="-140" dirty="0">
                          <a:latin typeface="DejaVu Sans"/>
                          <a:cs typeface="DejaVu Sans"/>
                        </a:rPr>
                        <a:t>chlamydia</a:t>
                      </a:r>
                      <a:endParaRPr sz="1800">
                        <a:latin typeface="DejaVu Sans"/>
                        <a:cs typeface="DejaVu Sans"/>
                      </a:endParaRPr>
                    </a:p>
                  </a:txBody>
                  <a:tcPr marL="0" marR="0" marT="39370" marB="0">
                    <a:lnL w="19050">
                      <a:solidFill>
                        <a:srgbClr val="000000"/>
                      </a:solidFill>
                      <a:prstDash val="solid"/>
                    </a:lnL>
                    <a:lnR w="381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5"/>
                  </a:ext>
                </a:extLst>
              </a:tr>
              <a:tr h="694944">
                <a:tc>
                  <a:txBody>
                    <a:bodyPr/>
                    <a:lstStyle/>
                    <a:p>
                      <a:pPr marL="90170">
                        <a:lnSpc>
                          <a:spcPct val="100000"/>
                        </a:lnSpc>
                        <a:spcBef>
                          <a:spcPts val="305"/>
                        </a:spcBef>
                      </a:pPr>
                      <a:r>
                        <a:rPr sz="2000" spc="-125" dirty="0">
                          <a:latin typeface="DejaVu Sans"/>
                          <a:cs typeface="DejaVu Sans"/>
                        </a:rPr>
                        <a:t>Inguinal</a:t>
                      </a:r>
                      <a:r>
                        <a:rPr sz="2000" spc="-114" dirty="0">
                          <a:latin typeface="DejaVu Sans"/>
                          <a:cs typeface="DejaVu Sans"/>
                        </a:rPr>
                        <a:t> </a:t>
                      </a:r>
                      <a:r>
                        <a:rPr sz="2000" spc="-150" dirty="0">
                          <a:latin typeface="DejaVu Sans"/>
                          <a:cs typeface="DejaVu Sans"/>
                        </a:rPr>
                        <a:t>bubo</a:t>
                      </a:r>
                      <a:endParaRPr sz="2000">
                        <a:latin typeface="DejaVu Sans"/>
                        <a:cs typeface="DejaVu Sans"/>
                      </a:endParaRPr>
                    </a:p>
                  </a:txBody>
                  <a:tcPr marL="0" marR="0" marT="38735" marB="0">
                    <a:lnL w="38100">
                      <a:solidFill>
                        <a:srgbClr val="000000"/>
                      </a:solidFill>
                      <a:prstDash val="solid"/>
                    </a:lnL>
                    <a:lnR w="19050">
                      <a:solidFill>
                        <a:srgbClr val="000000"/>
                      </a:solidFill>
                      <a:prstDash val="solid"/>
                    </a:lnR>
                    <a:lnT w="12700">
                      <a:solidFill>
                        <a:srgbClr val="000000"/>
                      </a:solidFill>
                      <a:prstDash val="solid"/>
                    </a:lnT>
                    <a:lnB w="12700">
                      <a:solidFill>
                        <a:srgbClr val="000000"/>
                      </a:solidFill>
                      <a:prstDash val="solid"/>
                    </a:lnB>
                  </a:tcPr>
                </a:tc>
                <a:tc>
                  <a:txBody>
                    <a:bodyPr/>
                    <a:lstStyle/>
                    <a:p>
                      <a:pPr marL="90170">
                        <a:lnSpc>
                          <a:spcPct val="100000"/>
                        </a:lnSpc>
                        <a:spcBef>
                          <a:spcPts val="310"/>
                        </a:spcBef>
                      </a:pPr>
                      <a:r>
                        <a:rPr sz="1800" spc="-100" dirty="0">
                          <a:latin typeface="DejaVu Sans"/>
                          <a:cs typeface="DejaVu Sans"/>
                        </a:rPr>
                        <a:t>Syphilis, </a:t>
                      </a:r>
                      <a:r>
                        <a:rPr sz="1800" spc="-125" dirty="0">
                          <a:latin typeface="DejaVu Sans"/>
                          <a:cs typeface="DejaVu Sans"/>
                        </a:rPr>
                        <a:t>chancroid</a:t>
                      </a:r>
                      <a:r>
                        <a:rPr sz="1800" spc="-5" dirty="0">
                          <a:latin typeface="DejaVu Sans"/>
                          <a:cs typeface="DejaVu Sans"/>
                        </a:rPr>
                        <a:t> </a:t>
                      </a:r>
                      <a:r>
                        <a:rPr sz="1800" spc="-135" dirty="0">
                          <a:latin typeface="DejaVu Sans"/>
                          <a:cs typeface="DejaVu Sans"/>
                        </a:rPr>
                        <a:t>,chlamydia</a:t>
                      </a:r>
                      <a:endParaRPr sz="1800">
                        <a:latin typeface="DejaVu Sans"/>
                        <a:cs typeface="DejaVu Sans"/>
                      </a:endParaRPr>
                    </a:p>
                  </a:txBody>
                  <a:tcPr marL="0" marR="0" marT="39370" marB="0">
                    <a:lnL w="19050">
                      <a:solidFill>
                        <a:srgbClr val="000000"/>
                      </a:solidFill>
                      <a:prstDash val="solid"/>
                    </a:lnL>
                    <a:lnR w="381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6"/>
                  </a:ext>
                </a:extLst>
              </a:tr>
              <a:tr h="564641">
                <a:tc>
                  <a:txBody>
                    <a:bodyPr/>
                    <a:lstStyle/>
                    <a:p>
                      <a:pPr marL="90170">
                        <a:lnSpc>
                          <a:spcPct val="100000"/>
                        </a:lnSpc>
                        <a:spcBef>
                          <a:spcPts val="300"/>
                        </a:spcBef>
                      </a:pPr>
                      <a:r>
                        <a:rPr sz="2000" spc="-130" dirty="0">
                          <a:latin typeface="DejaVu Sans"/>
                          <a:cs typeface="DejaVu Sans"/>
                        </a:rPr>
                        <a:t>Neonatal</a:t>
                      </a:r>
                      <a:r>
                        <a:rPr sz="2000" spc="-114" dirty="0">
                          <a:latin typeface="DejaVu Sans"/>
                          <a:cs typeface="DejaVu Sans"/>
                        </a:rPr>
                        <a:t> </a:t>
                      </a:r>
                      <a:r>
                        <a:rPr sz="2000" spc="-140" dirty="0">
                          <a:latin typeface="DejaVu Sans"/>
                          <a:cs typeface="DejaVu Sans"/>
                        </a:rPr>
                        <a:t>conjunctivitis</a:t>
                      </a:r>
                      <a:endParaRPr sz="2000">
                        <a:latin typeface="DejaVu Sans"/>
                        <a:cs typeface="DejaVu Sans"/>
                      </a:endParaRPr>
                    </a:p>
                  </a:txBody>
                  <a:tcPr marL="0" marR="0" marT="38100" marB="0">
                    <a:lnL w="38100">
                      <a:solidFill>
                        <a:srgbClr val="000000"/>
                      </a:solidFill>
                      <a:prstDash val="solid"/>
                    </a:lnL>
                    <a:lnR w="19050">
                      <a:solidFill>
                        <a:srgbClr val="000000"/>
                      </a:solidFill>
                      <a:prstDash val="solid"/>
                    </a:lnR>
                    <a:lnT w="12700">
                      <a:solidFill>
                        <a:srgbClr val="000000"/>
                      </a:solidFill>
                      <a:prstDash val="solid"/>
                    </a:lnT>
                    <a:lnB w="38100">
                      <a:solidFill>
                        <a:srgbClr val="000000"/>
                      </a:solidFill>
                      <a:prstDash val="solid"/>
                    </a:lnB>
                  </a:tcPr>
                </a:tc>
                <a:tc>
                  <a:txBody>
                    <a:bodyPr/>
                    <a:lstStyle/>
                    <a:p>
                      <a:pPr marL="90170">
                        <a:lnSpc>
                          <a:spcPct val="100000"/>
                        </a:lnSpc>
                        <a:spcBef>
                          <a:spcPts val="310"/>
                        </a:spcBef>
                      </a:pPr>
                      <a:r>
                        <a:rPr sz="1800" spc="-110" dirty="0">
                          <a:latin typeface="DejaVu Sans"/>
                          <a:cs typeface="DejaVu Sans"/>
                        </a:rPr>
                        <a:t>Gonorrhea,</a:t>
                      </a:r>
                      <a:r>
                        <a:rPr sz="1800" spc="-75" dirty="0">
                          <a:latin typeface="DejaVu Sans"/>
                          <a:cs typeface="DejaVu Sans"/>
                        </a:rPr>
                        <a:t> </a:t>
                      </a:r>
                      <a:r>
                        <a:rPr sz="1800" spc="-140" dirty="0">
                          <a:latin typeface="DejaVu Sans"/>
                          <a:cs typeface="DejaVu Sans"/>
                        </a:rPr>
                        <a:t>chlamydia</a:t>
                      </a:r>
                      <a:endParaRPr sz="1800" dirty="0">
                        <a:latin typeface="DejaVu Sans"/>
                        <a:cs typeface="DejaVu Sans"/>
                      </a:endParaRPr>
                    </a:p>
                  </a:txBody>
                  <a:tcPr marL="0" marR="0" marT="39370" marB="0">
                    <a:lnL w="19050">
                      <a:solidFill>
                        <a:srgbClr val="000000"/>
                      </a:solidFill>
                      <a:prstDash val="solid"/>
                    </a:lnL>
                    <a:lnR w="38100">
                      <a:solidFill>
                        <a:srgbClr val="000000"/>
                      </a:solidFill>
                      <a:prstDash val="solid"/>
                    </a:lnR>
                    <a:lnT w="12700">
                      <a:solidFill>
                        <a:srgbClr val="000000"/>
                      </a:solidFill>
                      <a:prstDash val="solid"/>
                    </a:lnT>
                    <a:lnB w="38100">
                      <a:solidFill>
                        <a:srgbClr val="000000"/>
                      </a:solidFill>
                      <a:prstDash val="solid"/>
                    </a:lnB>
                  </a:tcPr>
                </a:tc>
                <a:extLst>
                  <a:ext uri="{0D108BD9-81ED-4DB2-BD59-A6C34878D82A}">
                    <a16:rowId xmlns:a16="http://schemas.microsoft.com/office/drawing/2014/main" val="10007"/>
                  </a:ext>
                </a:extLst>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5995" y="691663"/>
            <a:ext cx="8229600" cy="404990"/>
          </a:xfrm>
        </p:spPr>
        <p:txBody>
          <a:bodyPr/>
          <a:lstStyle/>
          <a:p>
            <a:pPr lvl="0"/>
            <a:r>
              <a:rPr lang="en-US" b="1" dirty="0">
                <a:latin typeface="Times New Roman" pitchFamily="18" charset="0"/>
                <a:ea typeface="Times New Roman" pitchFamily="18" charset="0"/>
                <a:cs typeface="Times New Roman" pitchFamily="18" charset="0"/>
              </a:rPr>
              <a:t>Complications of STIs:</a:t>
            </a:r>
            <a:endParaRPr lang="en-US" dirty="0"/>
          </a:p>
        </p:txBody>
      </p:sp>
      <p:graphicFrame>
        <p:nvGraphicFramePr>
          <p:cNvPr id="7" name="Content Placeholder 6"/>
          <p:cNvGraphicFramePr>
            <a:graphicFrameLocks noGrp="1"/>
          </p:cNvGraphicFramePr>
          <p:nvPr>
            <p:ph idx="1"/>
          </p:nvPr>
        </p:nvGraphicFramePr>
        <p:xfrm>
          <a:off x="465994" y="1167722"/>
          <a:ext cx="8271518" cy="4284529"/>
        </p:xfrm>
        <a:graphic>
          <a:graphicData uri="http://schemas.openxmlformats.org/drawingml/2006/table">
            <a:tbl>
              <a:tblPr>
                <a:tableStyleId>{5C22544A-7EE6-4342-B048-85BDC9FD1C3A}</a:tableStyleId>
              </a:tblPr>
              <a:tblGrid>
                <a:gridCol w="4340968">
                  <a:extLst>
                    <a:ext uri="{9D8B030D-6E8A-4147-A177-3AD203B41FA5}">
                      <a16:colId xmlns:a16="http://schemas.microsoft.com/office/drawing/2014/main" val="20000"/>
                    </a:ext>
                  </a:extLst>
                </a:gridCol>
                <a:gridCol w="3930550">
                  <a:extLst>
                    <a:ext uri="{9D8B030D-6E8A-4147-A177-3AD203B41FA5}">
                      <a16:colId xmlns:a16="http://schemas.microsoft.com/office/drawing/2014/main" val="20001"/>
                    </a:ext>
                  </a:extLst>
                </a:gridCol>
              </a:tblGrid>
              <a:tr h="317437">
                <a:tc>
                  <a:txBody>
                    <a:bodyPr/>
                    <a:lstStyle/>
                    <a:p>
                      <a:pPr marL="0" marR="0" algn="ctr">
                        <a:lnSpc>
                          <a:spcPct val="115000"/>
                        </a:lnSpc>
                        <a:spcBef>
                          <a:spcPts val="0"/>
                        </a:spcBef>
                        <a:spcAft>
                          <a:spcPts val="0"/>
                        </a:spcAft>
                        <a:tabLst>
                          <a:tab pos="4914900" algn="l"/>
                        </a:tabLst>
                      </a:pPr>
                      <a:r>
                        <a:rPr lang="en-US" sz="1000" dirty="0">
                          <a:effectLst/>
                        </a:rPr>
                        <a:t>CAUSE</a:t>
                      </a:r>
                      <a:endParaRPr lang="en-US" sz="900" dirty="0">
                        <a:effectLst/>
                        <a:latin typeface="Calibri"/>
                        <a:ea typeface="Times New Roman"/>
                        <a:cs typeface="Times New Roman"/>
                      </a:endParaRPr>
                    </a:p>
                  </a:txBody>
                  <a:tcPr marL="0" marR="0" marT="0" marB="0"/>
                </a:tc>
                <a:tc>
                  <a:txBody>
                    <a:bodyPr/>
                    <a:lstStyle/>
                    <a:p>
                      <a:pPr marL="0" marR="0" algn="ctr">
                        <a:lnSpc>
                          <a:spcPct val="115000"/>
                        </a:lnSpc>
                        <a:spcBef>
                          <a:spcPts val="0"/>
                        </a:spcBef>
                        <a:spcAft>
                          <a:spcPts val="0"/>
                        </a:spcAft>
                        <a:tabLst>
                          <a:tab pos="4914900" algn="l"/>
                        </a:tabLst>
                      </a:pPr>
                      <a:r>
                        <a:rPr lang="en-US" sz="1300" dirty="0">
                          <a:effectLst/>
                        </a:rPr>
                        <a:t>COMPLICATIONS</a:t>
                      </a:r>
                      <a:endParaRPr lang="en-US" sz="1300" dirty="0">
                        <a:effectLst/>
                        <a:latin typeface="Calibri"/>
                        <a:ea typeface="Times New Roman"/>
                        <a:cs typeface="Times New Roman"/>
                      </a:endParaRPr>
                    </a:p>
                  </a:txBody>
                  <a:tcPr marL="0" marR="0" marT="0" marB="0"/>
                </a:tc>
                <a:extLst>
                  <a:ext uri="{0D108BD9-81ED-4DB2-BD59-A6C34878D82A}">
                    <a16:rowId xmlns:a16="http://schemas.microsoft.com/office/drawing/2014/main" val="10000"/>
                  </a:ext>
                </a:extLst>
              </a:tr>
              <a:tr h="952311">
                <a:tc>
                  <a:txBody>
                    <a:bodyPr/>
                    <a:lstStyle/>
                    <a:p>
                      <a:pPr marL="0" marR="0">
                        <a:lnSpc>
                          <a:spcPct val="115000"/>
                        </a:lnSpc>
                        <a:spcBef>
                          <a:spcPts val="0"/>
                        </a:spcBef>
                        <a:spcAft>
                          <a:spcPts val="0"/>
                        </a:spcAft>
                        <a:tabLst>
                          <a:tab pos="4914900" algn="l"/>
                        </a:tabLst>
                      </a:pPr>
                      <a:r>
                        <a:rPr lang="en-US" sz="1500" dirty="0">
                          <a:effectLst/>
                          <a:latin typeface="Times New Roman" pitchFamily="18" charset="0"/>
                          <a:cs typeface="Times New Roman" pitchFamily="18" charset="0"/>
                        </a:rPr>
                        <a:t>   </a:t>
                      </a:r>
                      <a:r>
                        <a:rPr lang="en-US" sz="1500" dirty="0" err="1">
                          <a:effectLst/>
                          <a:latin typeface="Times New Roman" pitchFamily="18" charset="0"/>
                          <a:cs typeface="Times New Roman" pitchFamily="18" charset="0"/>
                        </a:rPr>
                        <a:t>Gonococcal</a:t>
                      </a:r>
                      <a:r>
                        <a:rPr lang="en-US" sz="1500" dirty="0">
                          <a:effectLst/>
                          <a:latin typeface="Times New Roman" pitchFamily="18" charset="0"/>
                          <a:cs typeface="Times New Roman" pitchFamily="18" charset="0"/>
                        </a:rPr>
                        <a:t> &amp; chlamydial</a:t>
                      </a:r>
                    </a:p>
                    <a:p>
                      <a:pPr marL="0" marR="0">
                        <a:lnSpc>
                          <a:spcPct val="115000"/>
                        </a:lnSpc>
                        <a:spcBef>
                          <a:spcPts val="0"/>
                        </a:spcBef>
                        <a:spcAft>
                          <a:spcPts val="0"/>
                        </a:spcAft>
                        <a:tabLst>
                          <a:tab pos="4914900" algn="l"/>
                        </a:tabLst>
                      </a:pPr>
                      <a:r>
                        <a:rPr lang="en-US" sz="1500" dirty="0">
                          <a:effectLst/>
                          <a:latin typeface="Times New Roman" pitchFamily="18" charset="0"/>
                          <a:cs typeface="Times New Roman" pitchFamily="18" charset="0"/>
                        </a:rPr>
                        <a:t>   infections</a:t>
                      </a:r>
                      <a:endParaRPr lang="en-US" sz="1500" dirty="0">
                        <a:effectLst/>
                        <a:latin typeface="Times New Roman" pitchFamily="18" charset="0"/>
                        <a:ea typeface="Times New Roman"/>
                        <a:cs typeface="Times New Roman" pitchFamily="18" charset="0"/>
                      </a:endParaRPr>
                    </a:p>
                  </a:txBody>
                  <a:tcPr marL="0" marR="0" marT="0" marB="0"/>
                </a:tc>
                <a:tc>
                  <a:txBody>
                    <a:bodyPr/>
                    <a:lstStyle/>
                    <a:p>
                      <a:pPr marL="0" marR="0">
                        <a:lnSpc>
                          <a:spcPct val="115000"/>
                        </a:lnSpc>
                        <a:spcBef>
                          <a:spcPts val="0"/>
                        </a:spcBef>
                        <a:spcAft>
                          <a:spcPts val="0"/>
                        </a:spcAft>
                        <a:tabLst>
                          <a:tab pos="4914900" algn="l"/>
                        </a:tabLst>
                      </a:pPr>
                      <a:r>
                        <a:rPr lang="en-US" sz="1300" dirty="0">
                          <a:effectLst/>
                        </a:rPr>
                        <a:t>   Infertility in men &amp; women, Epididymitis, </a:t>
                      </a:r>
                    </a:p>
                    <a:p>
                      <a:pPr marL="0" marR="0">
                        <a:lnSpc>
                          <a:spcPct val="115000"/>
                        </a:lnSpc>
                        <a:spcBef>
                          <a:spcPts val="0"/>
                        </a:spcBef>
                        <a:spcAft>
                          <a:spcPts val="0"/>
                        </a:spcAft>
                        <a:tabLst>
                          <a:tab pos="4914900" algn="l"/>
                        </a:tabLst>
                      </a:pPr>
                      <a:r>
                        <a:rPr lang="en-US" sz="1300" dirty="0">
                          <a:effectLst/>
                        </a:rPr>
                        <a:t>   Ectopic pregnancy, Chronic pelvic pain, </a:t>
                      </a:r>
                    </a:p>
                    <a:p>
                      <a:pPr marL="0" marR="0">
                        <a:lnSpc>
                          <a:spcPct val="115000"/>
                        </a:lnSpc>
                        <a:spcBef>
                          <a:spcPts val="0"/>
                        </a:spcBef>
                        <a:spcAft>
                          <a:spcPts val="0"/>
                        </a:spcAft>
                        <a:tabLst>
                          <a:tab pos="4914900" algn="l"/>
                        </a:tabLst>
                      </a:pPr>
                      <a:r>
                        <a:rPr lang="en-US" sz="1300" dirty="0">
                          <a:effectLst/>
                        </a:rPr>
                        <a:t>   Urethral stricture, hepatitis</a:t>
                      </a:r>
                      <a:endParaRPr lang="en-US" sz="1300" dirty="0">
                        <a:effectLst/>
                        <a:latin typeface="Calibri"/>
                        <a:ea typeface="Times New Roman"/>
                        <a:cs typeface="Times New Roman"/>
                      </a:endParaRPr>
                    </a:p>
                  </a:txBody>
                  <a:tcPr marL="0" marR="0" marT="0" marB="0"/>
                </a:tc>
                <a:extLst>
                  <a:ext uri="{0D108BD9-81ED-4DB2-BD59-A6C34878D82A}">
                    <a16:rowId xmlns:a16="http://schemas.microsoft.com/office/drawing/2014/main" val="10001"/>
                  </a:ext>
                </a:extLst>
              </a:tr>
              <a:tr h="634874">
                <a:tc>
                  <a:txBody>
                    <a:bodyPr/>
                    <a:lstStyle/>
                    <a:p>
                      <a:pPr marL="0" marR="0">
                        <a:lnSpc>
                          <a:spcPct val="115000"/>
                        </a:lnSpc>
                        <a:spcBef>
                          <a:spcPts val="0"/>
                        </a:spcBef>
                        <a:spcAft>
                          <a:spcPts val="0"/>
                        </a:spcAft>
                        <a:tabLst>
                          <a:tab pos="4914900" algn="l"/>
                        </a:tabLst>
                      </a:pPr>
                      <a:r>
                        <a:rPr lang="en-US" sz="1500" dirty="0">
                          <a:effectLst/>
                          <a:latin typeface="Times New Roman" pitchFamily="18" charset="0"/>
                          <a:cs typeface="Times New Roman" pitchFamily="18" charset="0"/>
                        </a:rPr>
                        <a:t>   Gonorrhea</a:t>
                      </a:r>
                      <a:endParaRPr lang="en-US" sz="1500" dirty="0">
                        <a:effectLst/>
                        <a:latin typeface="Times New Roman" pitchFamily="18" charset="0"/>
                        <a:ea typeface="Times New Roman"/>
                        <a:cs typeface="Times New Roman" pitchFamily="18" charset="0"/>
                      </a:endParaRPr>
                    </a:p>
                  </a:txBody>
                  <a:tcPr marL="0" marR="0" marT="0" marB="0"/>
                </a:tc>
                <a:tc>
                  <a:txBody>
                    <a:bodyPr/>
                    <a:lstStyle/>
                    <a:p>
                      <a:pPr marL="0" marR="0">
                        <a:lnSpc>
                          <a:spcPct val="115000"/>
                        </a:lnSpc>
                        <a:spcBef>
                          <a:spcPts val="0"/>
                        </a:spcBef>
                        <a:spcAft>
                          <a:spcPts val="0"/>
                        </a:spcAft>
                        <a:tabLst>
                          <a:tab pos="4914900" algn="l"/>
                        </a:tabLst>
                      </a:pPr>
                      <a:r>
                        <a:rPr lang="en-US" sz="1300">
                          <a:effectLst/>
                        </a:rPr>
                        <a:t>   Blindness in infants, </a:t>
                      </a:r>
                    </a:p>
                    <a:p>
                      <a:pPr marL="0" marR="0">
                        <a:lnSpc>
                          <a:spcPct val="115000"/>
                        </a:lnSpc>
                        <a:spcBef>
                          <a:spcPts val="0"/>
                        </a:spcBef>
                        <a:spcAft>
                          <a:spcPts val="0"/>
                        </a:spcAft>
                        <a:tabLst>
                          <a:tab pos="4914900" algn="l"/>
                        </a:tabLst>
                      </a:pPr>
                      <a:r>
                        <a:rPr lang="en-US" sz="1300">
                          <a:effectLst/>
                        </a:rPr>
                        <a:t>   Disseminated gonococcal infection</a:t>
                      </a:r>
                      <a:endParaRPr lang="en-US" sz="1300">
                        <a:effectLst/>
                        <a:latin typeface="Calibri"/>
                        <a:ea typeface="Times New Roman"/>
                        <a:cs typeface="Times New Roman"/>
                      </a:endParaRPr>
                    </a:p>
                  </a:txBody>
                  <a:tcPr marL="0" marR="0" marT="0" marB="0"/>
                </a:tc>
                <a:extLst>
                  <a:ext uri="{0D108BD9-81ED-4DB2-BD59-A6C34878D82A}">
                    <a16:rowId xmlns:a16="http://schemas.microsoft.com/office/drawing/2014/main" val="10002"/>
                  </a:ext>
                </a:extLst>
              </a:tr>
              <a:tr h="357117">
                <a:tc>
                  <a:txBody>
                    <a:bodyPr/>
                    <a:lstStyle/>
                    <a:p>
                      <a:pPr marL="0" marR="0">
                        <a:lnSpc>
                          <a:spcPct val="115000"/>
                        </a:lnSpc>
                        <a:spcBef>
                          <a:spcPts val="0"/>
                        </a:spcBef>
                        <a:spcAft>
                          <a:spcPts val="0"/>
                        </a:spcAft>
                        <a:tabLst>
                          <a:tab pos="4914900" algn="l"/>
                        </a:tabLst>
                      </a:pPr>
                      <a:r>
                        <a:rPr lang="en-US" sz="1500" dirty="0">
                          <a:effectLst/>
                          <a:latin typeface="Times New Roman" pitchFamily="18" charset="0"/>
                          <a:cs typeface="Times New Roman" pitchFamily="18" charset="0"/>
                        </a:rPr>
                        <a:t>   Chlamydia</a:t>
                      </a:r>
                      <a:endParaRPr lang="en-US" sz="1500" dirty="0">
                        <a:effectLst/>
                        <a:latin typeface="Times New Roman" pitchFamily="18" charset="0"/>
                        <a:ea typeface="Times New Roman"/>
                        <a:cs typeface="Times New Roman" pitchFamily="18" charset="0"/>
                      </a:endParaRPr>
                    </a:p>
                  </a:txBody>
                  <a:tcPr marL="0" marR="0" marT="0" marB="0"/>
                </a:tc>
                <a:tc>
                  <a:txBody>
                    <a:bodyPr/>
                    <a:lstStyle/>
                    <a:p>
                      <a:pPr marL="0" marR="0">
                        <a:lnSpc>
                          <a:spcPct val="115000"/>
                        </a:lnSpc>
                        <a:spcBef>
                          <a:spcPts val="0"/>
                        </a:spcBef>
                        <a:spcAft>
                          <a:spcPts val="0"/>
                        </a:spcAft>
                        <a:tabLst>
                          <a:tab pos="4914900" algn="l"/>
                        </a:tabLst>
                      </a:pPr>
                      <a:r>
                        <a:rPr lang="en-US" sz="1300">
                          <a:effectLst/>
                        </a:rPr>
                        <a:t>   Chlamydial pneumonitus in infants</a:t>
                      </a:r>
                      <a:endParaRPr lang="en-US" sz="1300">
                        <a:effectLst/>
                        <a:latin typeface="Calibri"/>
                        <a:ea typeface="Times New Roman"/>
                        <a:cs typeface="Times New Roman"/>
                      </a:endParaRPr>
                    </a:p>
                  </a:txBody>
                  <a:tcPr marL="0" marR="0" marT="0" marB="0"/>
                </a:tc>
                <a:extLst>
                  <a:ext uri="{0D108BD9-81ED-4DB2-BD59-A6C34878D82A}">
                    <a16:rowId xmlns:a16="http://schemas.microsoft.com/office/drawing/2014/main" val="10003"/>
                  </a:ext>
                </a:extLst>
              </a:tr>
              <a:tr h="714233">
                <a:tc>
                  <a:txBody>
                    <a:bodyPr/>
                    <a:lstStyle/>
                    <a:p>
                      <a:pPr marL="0" marR="0">
                        <a:lnSpc>
                          <a:spcPct val="115000"/>
                        </a:lnSpc>
                        <a:spcBef>
                          <a:spcPts val="0"/>
                        </a:spcBef>
                        <a:spcAft>
                          <a:spcPts val="0"/>
                        </a:spcAft>
                        <a:tabLst>
                          <a:tab pos="4914900" algn="l"/>
                        </a:tabLst>
                      </a:pPr>
                      <a:r>
                        <a:rPr lang="en-US" sz="1500" dirty="0">
                          <a:effectLst/>
                          <a:latin typeface="Times New Roman" pitchFamily="18" charset="0"/>
                          <a:cs typeface="Times New Roman" pitchFamily="18" charset="0"/>
                        </a:rPr>
                        <a:t>   </a:t>
                      </a:r>
                      <a:r>
                        <a:rPr lang="en-US" sz="1500" dirty="0" err="1">
                          <a:effectLst/>
                          <a:latin typeface="Times New Roman" pitchFamily="18" charset="0"/>
                          <a:cs typeface="Times New Roman" pitchFamily="18" charset="0"/>
                        </a:rPr>
                        <a:t>Gonococcal</a:t>
                      </a:r>
                      <a:r>
                        <a:rPr lang="en-US" sz="1500" dirty="0">
                          <a:effectLst/>
                          <a:latin typeface="Times New Roman" pitchFamily="18" charset="0"/>
                          <a:cs typeface="Times New Roman" pitchFamily="18" charset="0"/>
                        </a:rPr>
                        <a:t>, chlamydial &amp;</a:t>
                      </a:r>
                    </a:p>
                    <a:p>
                      <a:pPr marL="0" marR="0">
                        <a:lnSpc>
                          <a:spcPct val="115000"/>
                        </a:lnSpc>
                        <a:spcBef>
                          <a:spcPts val="0"/>
                        </a:spcBef>
                        <a:spcAft>
                          <a:spcPts val="0"/>
                        </a:spcAft>
                        <a:tabLst>
                          <a:tab pos="4914900" algn="l"/>
                        </a:tabLst>
                      </a:pPr>
                      <a:r>
                        <a:rPr lang="en-US" sz="1500" dirty="0">
                          <a:effectLst/>
                          <a:latin typeface="Times New Roman" pitchFamily="18" charset="0"/>
                          <a:cs typeface="Times New Roman" pitchFamily="18" charset="0"/>
                        </a:rPr>
                        <a:t>   anaerobic infection</a:t>
                      </a:r>
                      <a:endParaRPr lang="en-US" sz="1500" dirty="0">
                        <a:effectLst/>
                        <a:latin typeface="Times New Roman" pitchFamily="18" charset="0"/>
                        <a:ea typeface="Times New Roman"/>
                        <a:cs typeface="Times New Roman" pitchFamily="18" charset="0"/>
                      </a:endParaRPr>
                    </a:p>
                  </a:txBody>
                  <a:tcPr marL="0" marR="0" marT="0" marB="0"/>
                </a:tc>
                <a:tc>
                  <a:txBody>
                    <a:bodyPr/>
                    <a:lstStyle/>
                    <a:p>
                      <a:pPr marL="0" marR="0">
                        <a:lnSpc>
                          <a:spcPct val="115000"/>
                        </a:lnSpc>
                        <a:spcBef>
                          <a:spcPts val="0"/>
                        </a:spcBef>
                        <a:spcAft>
                          <a:spcPts val="0"/>
                        </a:spcAft>
                        <a:tabLst>
                          <a:tab pos="4914900" algn="l"/>
                        </a:tabLst>
                      </a:pPr>
                      <a:r>
                        <a:rPr lang="en-US" sz="1300" dirty="0">
                          <a:effectLst/>
                        </a:rPr>
                        <a:t>   Pelvic &amp; generalized peritonitis</a:t>
                      </a:r>
                      <a:endParaRPr lang="en-US" sz="1300" dirty="0">
                        <a:effectLst/>
                        <a:latin typeface="Calibri"/>
                        <a:ea typeface="Times New Roman"/>
                        <a:cs typeface="Times New Roman"/>
                      </a:endParaRPr>
                    </a:p>
                  </a:txBody>
                  <a:tcPr marL="0" marR="0" marT="0" marB="0"/>
                </a:tc>
                <a:extLst>
                  <a:ext uri="{0D108BD9-81ED-4DB2-BD59-A6C34878D82A}">
                    <a16:rowId xmlns:a16="http://schemas.microsoft.com/office/drawing/2014/main" val="10004"/>
                  </a:ext>
                </a:extLst>
              </a:tr>
              <a:tr h="475720">
                <a:tc>
                  <a:txBody>
                    <a:bodyPr/>
                    <a:lstStyle/>
                    <a:p>
                      <a:pPr marL="0" marR="0">
                        <a:lnSpc>
                          <a:spcPct val="115000"/>
                        </a:lnSpc>
                        <a:spcBef>
                          <a:spcPts val="0"/>
                        </a:spcBef>
                        <a:spcAft>
                          <a:spcPts val="0"/>
                        </a:spcAft>
                        <a:tabLst>
                          <a:tab pos="4914900" algn="l"/>
                        </a:tabLst>
                      </a:pPr>
                      <a:r>
                        <a:rPr lang="en-US" sz="1500" dirty="0">
                          <a:effectLst/>
                          <a:latin typeface="Times New Roman" pitchFamily="18" charset="0"/>
                          <a:cs typeface="Times New Roman" pitchFamily="18" charset="0"/>
                        </a:rPr>
                        <a:t>   Acquired syphilis</a:t>
                      </a:r>
                      <a:endParaRPr lang="en-US" sz="1500" dirty="0">
                        <a:effectLst/>
                        <a:latin typeface="Times New Roman" pitchFamily="18" charset="0"/>
                        <a:ea typeface="Times New Roman"/>
                        <a:cs typeface="Times New Roman" pitchFamily="18" charset="0"/>
                      </a:endParaRPr>
                    </a:p>
                  </a:txBody>
                  <a:tcPr marL="0" marR="0" marT="0" marB="0"/>
                </a:tc>
                <a:tc>
                  <a:txBody>
                    <a:bodyPr/>
                    <a:lstStyle/>
                    <a:p>
                      <a:pPr marL="0" marR="0">
                        <a:lnSpc>
                          <a:spcPct val="115000"/>
                        </a:lnSpc>
                        <a:spcBef>
                          <a:spcPts val="0"/>
                        </a:spcBef>
                        <a:spcAft>
                          <a:spcPts val="0"/>
                        </a:spcAft>
                        <a:tabLst>
                          <a:tab pos="4914900" algn="l"/>
                        </a:tabLst>
                      </a:pPr>
                      <a:r>
                        <a:rPr lang="en-US" sz="1300">
                          <a:effectLst/>
                        </a:rPr>
                        <a:t>   Permanent brain &amp; Heart disease</a:t>
                      </a:r>
                      <a:endParaRPr lang="en-US" sz="1300">
                        <a:effectLst/>
                        <a:latin typeface="Calibri"/>
                        <a:ea typeface="Times New Roman"/>
                        <a:cs typeface="Times New Roman"/>
                      </a:endParaRPr>
                    </a:p>
                  </a:txBody>
                  <a:tcPr marL="0" marR="0" marT="0" marB="0"/>
                </a:tc>
                <a:extLst>
                  <a:ext uri="{0D108BD9-81ED-4DB2-BD59-A6C34878D82A}">
                    <a16:rowId xmlns:a16="http://schemas.microsoft.com/office/drawing/2014/main" val="10005"/>
                  </a:ext>
                </a:extLst>
              </a:tr>
              <a:tr h="475720">
                <a:tc>
                  <a:txBody>
                    <a:bodyPr/>
                    <a:lstStyle/>
                    <a:p>
                      <a:pPr marL="0" marR="0">
                        <a:lnSpc>
                          <a:spcPct val="115000"/>
                        </a:lnSpc>
                        <a:spcBef>
                          <a:spcPts val="0"/>
                        </a:spcBef>
                        <a:spcAft>
                          <a:spcPts val="0"/>
                        </a:spcAft>
                        <a:tabLst>
                          <a:tab pos="4914900" algn="l"/>
                        </a:tabLst>
                      </a:pPr>
                      <a:r>
                        <a:rPr lang="en-US" sz="1500" dirty="0">
                          <a:effectLst/>
                          <a:latin typeface="Times New Roman" pitchFamily="18" charset="0"/>
                          <a:cs typeface="Times New Roman" pitchFamily="18" charset="0"/>
                        </a:rPr>
                        <a:t>   Congenital syphilis</a:t>
                      </a:r>
                      <a:endParaRPr lang="en-US" sz="1500" dirty="0">
                        <a:effectLst/>
                        <a:latin typeface="Times New Roman" pitchFamily="18" charset="0"/>
                        <a:ea typeface="Times New Roman"/>
                        <a:cs typeface="Times New Roman" pitchFamily="18" charset="0"/>
                      </a:endParaRPr>
                    </a:p>
                  </a:txBody>
                  <a:tcPr marL="0" marR="0" marT="0" marB="0"/>
                </a:tc>
                <a:tc>
                  <a:txBody>
                    <a:bodyPr/>
                    <a:lstStyle/>
                    <a:p>
                      <a:pPr marL="0" marR="0">
                        <a:lnSpc>
                          <a:spcPct val="115000"/>
                        </a:lnSpc>
                        <a:spcBef>
                          <a:spcPts val="0"/>
                        </a:spcBef>
                        <a:spcAft>
                          <a:spcPts val="0"/>
                        </a:spcAft>
                        <a:tabLst>
                          <a:tab pos="4914900" algn="l"/>
                        </a:tabLst>
                      </a:pPr>
                      <a:r>
                        <a:rPr lang="en-US" sz="1300">
                          <a:effectLst/>
                        </a:rPr>
                        <a:t>   Extensive organ &amp; Tissue damage </a:t>
                      </a:r>
                      <a:endParaRPr lang="en-US" sz="1300">
                        <a:effectLst/>
                        <a:latin typeface="Calibri"/>
                        <a:ea typeface="Times New Roman"/>
                        <a:cs typeface="Times New Roman"/>
                      </a:endParaRPr>
                    </a:p>
                  </a:txBody>
                  <a:tcPr marL="0" marR="0" marT="0" marB="0"/>
                </a:tc>
                <a:extLst>
                  <a:ext uri="{0D108BD9-81ED-4DB2-BD59-A6C34878D82A}">
                    <a16:rowId xmlns:a16="http://schemas.microsoft.com/office/drawing/2014/main" val="10006"/>
                  </a:ext>
                </a:extLst>
              </a:tr>
              <a:tr h="357117">
                <a:tc>
                  <a:txBody>
                    <a:bodyPr/>
                    <a:lstStyle/>
                    <a:p>
                      <a:pPr marL="0" marR="0">
                        <a:lnSpc>
                          <a:spcPct val="115000"/>
                        </a:lnSpc>
                        <a:spcBef>
                          <a:spcPts val="0"/>
                        </a:spcBef>
                        <a:spcAft>
                          <a:spcPts val="0"/>
                        </a:spcAft>
                        <a:tabLst>
                          <a:tab pos="4914900" algn="l"/>
                        </a:tabLst>
                      </a:pPr>
                      <a:r>
                        <a:rPr lang="en-US" sz="1500" dirty="0">
                          <a:effectLst/>
                          <a:latin typeface="Times New Roman" pitchFamily="18" charset="0"/>
                          <a:cs typeface="Times New Roman" pitchFamily="18" charset="0"/>
                        </a:rPr>
                        <a:t>   Human papilloma virus</a:t>
                      </a:r>
                      <a:endParaRPr lang="en-US" sz="1500" dirty="0">
                        <a:effectLst/>
                        <a:latin typeface="Times New Roman" pitchFamily="18" charset="0"/>
                        <a:ea typeface="Times New Roman"/>
                        <a:cs typeface="Times New Roman" pitchFamily="18" charset="0"/>
                      </a:endParaRPr>
                    </a:p>
                  </a:txBody>
                  <a:tcPr marL="0" marR="0" marT="0" marB="0"/>
                </a:tc>
                <a:tc>
                  <a:txBody>
                    <a:bodyPr/>
                    <a:lstStyle/>
                    <a:p>
                      <a:pPr marL="0" marR="0">
                        <a:lnSpc>
                          <a:spcPct val="115000"/>
                        </a:lnSpc>
                        <a:spcBef>
                          <a:spcPts val="0"/>
                        </a:spcBef>
                        <a:spcAft>
                          <a:spcPts val="0"/>
                        </a:spcAft>
                        <a:tabLst>
                          <a:tab pos="4914900" algn="l"/>
                        </a:tabLst>
                      </a:pPr>
                      <a:r>
                        <a:rPr lang="en-US" sz="1300" dirty="0">
                          <a:effectLst/>
                        </a:rPr>
                        <a:t>  Genital cancer, Obstructed labor</a:t>
                      </a:r>
                      <a:endParaRPr lang="en-US" sz="1300" dirty="0">
                        <a:effectLst/>
                        <a:latin typeface="Calibri"/>
                        <a:ea typeface="Times New Roman"/>
                        <a:cs typeface="Times New Roman"/>
                      </a:endParaRPr>
                    </a:p>
                  </a:txBody>
                  <a:tcPr marL="0" marR="0" marT="0" marB="0"/>
                </a:tc>
                <a:extLst>
                  <a:ext uri="{0D108BD9-81ED-4DB2-BD59-A6C34878D82A}">
                    <a16:rowId xmlns:a16="http://schemas.microsoft.com/office/drawing/2014/main" val="10007"/>
                  </a:ext>
                </a:extLst>
              </a:tr>
            </a:tbl>
          </a:graphicData>
        </a:graphic>
      </p:graphicFrame>
      <p:sp>
        <p:nvSpPr>
          <p:cNvPr id="4" name="Date Placeholder 3"/>
          <p:cNvSpPr>
            <a:spLocks noGrp="1"/>
          </p:cNvSpPr>
          <p:nvPr>
            <p:ph type="dt" sz="half" idx="10"/>
          </p:nvPr>
        </p:nvSpPr>
        <p:spPr/>
        <p:txBody>
          <a:bodyPr/>
          <a:lstStyle/>
          <a:p>
            <a:pPr defTabSz="755660">
              <a:defRPr/>
            </a:pPr>
            <a:fld id="{C9144E42-8CFE-42F8-96A6-18378154FB87}" type="datetime1">
              <a:rPr lang="en-CA" smtClean="0">
                <a:solidFill>
                  <a:prstClr val="black">
                    <a:tint val="75000"/>
                  </a:prstClr>
                </a:solidFill>
                <a:latin typeface="Kartika"/>
              </a:rPr>
              <a:t>2020-06-01</a:t>
            </a:fld>
            <a:endParaRPr lang="en-CA">
              <a:solidFill>
                <a:prstClr val="black">
                  <a:tint val="75000"/>
                </a:prstClr>
              </a:solidFill>
              <a:latin typeface="Kartika"/>
            </a:endParaRPr>
          </a:p>
        </p:txBody>
      </p:sp>
      <p:sp>
        <p:nvSpPr>
          <p:cNvPr id="5" name="Footer Placeholder 4"/>
          <p:cNvSpPr>
            <a:spLocks noGrp="1"/>
          </p:cNvSpPr>
          <p:nvPr>
            <p:ph type="ftr" sz="quarter" idx="11"/>
          </p:nvPr>
        </p:nvSpPr>
        <p:spPr/>
        <p:txBody>
          <a:bodyPr/>
          <a:lstStyle/>
          <a:p>
            <a:pPr defTabSz="755660">
              <a:defRPr/>
            </a:pPr>
            <a:r>
              <a:rPr lang="en-CA">
                <a:solidFill>
                  <a:prstClr val="black">
                    <a:tint val="75000"/>
                  </a:prstClr>
                </a:solidFill>
                <a:latin typeface="Kartika"/>
              </a:rPr>
              <a:t>Hailemariam Abiy</a:t>
            </a:r>
          </a:p>
        </p:txBody>
      </p:sp>
      <p:sp>
        <p:nvSpPr>
          <p:cNvPr id="6" name="Slide Number Placeholder 5"/>
          <p:cNvSpPr>
            <a:spLocks noGrp="1"/>
          </p:cNvSpPr>
          <p:nvPr>
            <p:ph type="sldNum" sz="quarter" idx="12"/>
          </p:nvPr>
        </p:nvSpPr>
        <p:spPr/>
        <p:txBody>
          <a:bodyPr/>
          <a:lstStyle/>
          <a:p>
            <a:pPr defTabSz="755660">
              <a:defRPr/>
            </a:pPr>
            <a:fld id="{A415B259-A592-4C14-A112-938197F929A2}" type="slidenum">
              <a:rPr lang="en-CA">
                <a:solidFill>
                  <a:prstClr val="black">
                    <a:tint val="75000"/>
                  </a:prstClr>
                </a:solidFill>
                <a:latin typeface="Kartika"/>
              </a:rPr>
              <a:pPr defTabSz="755660">
                <a:defRPr/>
              </a:pPr>
              <a:t>25</a:t>
            </a:fld>
            <a:endParaRPr lang="en-CA">
              <a:solidFill>
                <a:prstClr val="black">
                  <a:tint val="75000"/>
                </a:prstClr>
              </a:solidFill>
              <a:latin typeface="Kartika"/>
            </a:endParaRPr>
          </a:p>
        </p:txBody>
      </p:sp>
    </p:spTree>
    <p:extLst>
      <p:ext uri="{BB962C8B-B14F-4D97-AF65-F5344CB8AC3E}">
        <p14:creationId xmlns:p14="http://schemas.microsoft.com/office/powerpoint/2010/main" val="27624753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822239"/>
            <a:ext cx="8229600" cy="583512"/>
          </a:xfrm>
        </p:spPr>
        <p:txBody>
          <a:bodyPr/>
          <a:lstStyle/>
          <a:p>
            <a:pPr lvl="0"/>
            <a:r>
              <a:rPr lang="en-US" b="1" dirty="0">
                <a:solidFill>
                  <a:srgbClr val="C00000"/>
                </a:solidFill>
                <a:latin typeface="Times New Roman" pitchFamily="18" charset="0"/>
                <a:ea typeface="Times New Roman" pitchFamily="18" charset="0"/>
                <a:cs typeface="Times New Roman" pitchFamily="18" charset="0"/>
              </a:rPr>
              <a:t>Prevention and Control of STIs Involves</a:t>
            </a:r>
            <a:endParaRPr lang="en-US" dirty="0">
              <a:solidFill>
                <a:srgbClr val="C00000"/>
              </a:solidFill>
            </a:endParaRPr>
          </a:p>
        </p:txBody>
      </p:sp>
      <p:sp>
        <p:nvSpPr>
          <p:cNvPr id="3" name="Content Placeholder 2"/>
          <p:cNvSpPr>
            <a:spLocks noGrp="1"/>
          </p:cNvSpPr>
          <p:nvPr>
            <p:ph idx="1"/>
          </p:nvPr>
        </p:nvSpPr>
        <p:spPr>
          <a:xfrm>
            <a:off x="457201" y="1584274"/>
            <a:ext cx="8229600" cy="4073660"/>
          </a:xfrm>
        </p:spPr>
        <p:txBody>
          <a:bodyPr/>
          <a:lstStyle/>
          <a:p>
            <a:pPr marL="0" indent="377830">
              <a:spcBef>
                <a:spcPct val="0"/>
              </a:spcBef>
              <a:buFontTx/>
              <a:buChar char="•"/>
              <a:tabLst>
                <a:tab pos="4061673" algn="l"/>
              </a:tabLst>
            </a:pPr>
            <a:r>
              <a:rPr lang="en-US" dirty="0">
                <a:latin typeface="Times New Roman" pitchFamily="18" charset="0"/>
                <a:ea typeface="Times New Roman" pitchFamily="18" charset="0"/>
                <a:cs typeface="Times New Roman" pitchFamily="18" charset="0"/>
              </a:rPr>
              <a:t>Early diagnosis and treatment</a:t>
            </a:r>
            <a:endParaRPr lang="en-US" dirty="0">
              <a:latin typeface="Times New Roman" pitchFamily="18" charset="0"/>
              <a:cs typeface="Times New Roman" pitchFamily="18" charset="0"/>
            </a:endParaRPr>
          </a:p>
          <a:p>
            <a:pPr marL="0" indent="377830">
              <a:spcBef>
                <a:spcPct val="0"/>
              </a:spcBef>
              <a:buFontTx/>
              <a:buChar char="•"/>
              <a:tabLst>
                <a:tab pos="4061673" algn="l"/>
              </a:tabLst>
            </a:pPr>
            <a:r>
              <a:rPr lang="en-US" dirty="0">
                <a:latin typeface="Times New Roman" pitchFamily="18" charset="0"/>
                <a:ea typeface="Times New Roman" pitchFamily="18" charset="0"/>
                <a:cs typeface="Times New Roman" pitchFamily="18" charset="0"/>
              </a:rPr>
              <a:t>Promotion of safer sexual behavior</a:t>
            </a:r>
            <a:endParaRPr lang="en-US" dirty="0">
              <a:latin typeface="Times New Roman" pitchFamily="18" charset="0"/>
              <a:cs typeface="Times New Roman" pitchFamily="18" charset="0"/>
            </a:endParaRPr>
          </a:p>
          <a:p>
            <a:pPr marL="0" indent="377830">
              <a:spcBef>
                <a:spcPct val="0"/>
              </a:spcBef>
              <a:buFontTx/>
              <a:buChar char="•"/>
              <a:tabLst>
                <a:tab pos="4061673" algn="l"/>
              </a:tabLst>
            </a:pPr>
            <a:r>
              <a:rPr lang="en-US" dirty="0">
                <a:latin typeface="Times New Roman" pitchFamily="18" charset="0"/>
                <a:ea typeface="Times New Roman" pitchFamily="18" charset="0"/>
                <a:cs typeface="Times New Roman" pitchFamily="18" charset="0"/>
              </a:rPr>
              <a:t>Promotion of health care-seeking behavior,</a:t>
            </a:r>
            <a:endParaRPr lang="en-US" dirty="0">
              <a:latin typeface="Times New Roman" pitchFamily="18" charset="0"/>
              <a:cs typeface="Times New Roman" pitchFamily="18" charset="0"/>
            </a:endParaRPr>
          </a:p>
          <a:p>
            <a:pPr marL="0" indent="377830">
              <a:spcBef>
                <a:spcPct val="0"/>
              </a:spcBef>
              <a:buFontTx/>
              <a:buChar char="•"/>
              <a:tabLst>
                <a:tab pos="4061673" algn="l"/>
              </a:tabLst>
            </a:pPr>
            <a:r>
              <a:rPr lang="en-US" dirty="0">
                <a:latin typeface="Times New Roman" pitchFamily="18" charset="0"/>
                <a:ea typeface="Times New Roman" pitchFamily="18" charset="0"/>
                <a:cs typeface="Times New Roman" pitchFamily="18" charset="0"/>
              </a:rPr>
              <a:t>Targeting vulnerable groups</a:t>
            </a:r>
            <a:endParaRPr lang="en-US" dirty="0">
              <a:latin typeface="Times New Roman" pitchFamily="18" charset="0"/>
              <a:cs typeface="Times New Roman" pitchFamily="18" charset="0"/>
            </a:endParaRPr>
          </a:p>
          <a:p>
            <a:endParaRPr lang="en-US" dirty="0"/>
          </a:p>
        </p:txBody>
      </p:sp>
      <p:sp>
        <p:nvSpPr>
          <p:cNvPr id="4" name="Date Placeholder 3"/>
          <p:cNvSpPr>
            <a:spLocks noGrp="1"/>
          </p:cNvSpPr>
          <p:nvPr>
            <p:ph type="dt" sz="half" idx="10"/>
          </p:nvPr>
        </p:nvSpPr>
        <p:spPr/>
        <p:txBody>
          <a:bodyPr/>
          <a:lstStyle/>
          <a:p>
            <a:pPr defTabSz="755660">
              <a:defRPr/>
            </a:pPr>
            <a:fld id="{BA8DE685-1800-41CD-A010-EDA678A90247}" type="datetime1">
              <a:rPr lang="en-CA" smtClean="0">
                <a:solidFill>
                  <a:prstClr val="black">
                    <a:tint val="75000"/>
                  </a:prstClr>
                </a:solidFill>
                <a:latin typeface="Kartika"/>
              </a:rPr>
              <a:t>2020-06-01</a:t>
            </a:fld>
            <a:endParaRPr lang="en-CA">
              <a:solidFill>
                <a:prstClr val="black">
                  <a:tint val="75000"/>
                </a:prstClr>
              </a:solidFill>
              <a:latin typeface="Kartika"/>
            </a:endParaRPr>
          </a:p>
        </p:txBody>
      </p:sp>
      <p:sp>
        <p:nvSpPr>
          <p:cNvPr id="5" name="Slide Number Placeholder 4"/>
          <p:cNvSpPr>
            <a:spLocks noGrp="1"/>
          </p:cNvSpPr>
          <p:nvPr>
            <p:ph type="sldNum" sz="quarter" idx="12"/>
          </p:nvPr>
        </p:nvSpPr>
        <p:spPr/>
        <p:txBody>
          <a:bodyPr/>
          <a:lstStyle/>
          <a:p>
            <a:pPr defTabSz="755660">
              <a:defRPr/>
            </a:pPr>
            <a:fld id="{A415B259-A592-4C14-A112-938197F929A2}" type="slidenum">
              <a:rPr lang="en-CA">
                <a:solidFill>
                  <a:prstClr val="black">
                    <a:tint val="75000"/>
                  </a:prstClr>
                </a:solidFill>
                <a:latin typeface="Kartika"/>
              </a:rPr>
              <a:pPr defTabSz="755660">
                <a:defRPr/>
              </a:pPr>
              <a:t>26</a:t>
            </a:fld>
            <a:endParaRPr lang="en-CA">
              <a:solidFill>
                <a:prstClr val="black">
                  <a:tint val="75000"/>
                </a:prstClr>
              </a:solidFill>
              <a:latin typeface="Kartika"/>
            </a:endParaRPr>
          </a:p>
        </p:txBody>
      </p:sp>
      <p:sp>
        <p:nvSpPr>
          <p:cNvPr id="6" name="Footer Placeholder 5">
            <a:extLst>
              <a:ext uri="{FF2B5EF4-FFF2-40B4-BE49-F238E27FC236}">
                <a16:creationId xmlns:a16="http://schemas.microsoft.com/office/drawing/2014/main" id="{1F169762-CA18-4DCA-83D2-2D3232909DD8}"/>
              </a:ext>
            </a:extLst>
          </p:cNvPr>
          <p:cNvSpPr>
            <a:spLocks noGrp="1"/>
          </p:cNvSpPr>
          <p:nvPr>
            <p:ph type="ftr" sz="quarter" idx="11"/>
          </p:nvPr>
        </p:nvSpPr>
        <p:spPr/>
        <p:txBody>
          <a:bodyPr/>
          <a:lstStyle/>
          <a:p>
            <a:pPr>
              <a:defRPr/>
            </a:pPr>
            <a:r>
              <a:rPr lang="en-CA"/>
              <a:t>Hailemariam Abiy</a:t>
            </a:r>
          </a:p>
        </p:txBody>
      </p:sp>
    </p:spTree>
    <p:extLst>
      <p:ext uri="{BB962C8B-B14F-4D97-AF65-F5344CB8AC3E}">
        <p14:creationId xmlns:p14="http://schemas.microsoft.com/office/powerpoint/2010/main" val="38256482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9461" y="713331"/>
            <a:ext cx="8229600" cy="599528"/>
          </a:xfrm>
        </p:spPr>
        <p:txBody>
          <a:bodyPr/>
          <a:lstStyle/>
          <a:p>
            <a:r>
              <a:rPr lang="en-US" sz="2975" b="1" dirty="0">
                <a:solidFill>
                  <a:srgbClr val="C00000"/>
                </a:solidFill>
              </a:rPr>
              <a:t>1. MALE URETHRAL DISCHARGE SYNDROME </a:t>
            </a:r>
            <a:endParaRPr lang="en-US" sz="2975" dirty="0">
              <a:solidFill>
                <a:srgbClr val="C00000"/>
              </a:solidFill>
            </a:endParaRPr>
          </a:p>
        </p:txBody>
      </p:sp>
      <p:sp>
        <p:nvSpPr>
          <p:cNvPr id="3" name="Content Placeholder 2"/>
          <p:cNvSpPr>
            <a:spLocks noGrp="1"/>
          </p:cNvSpPr>
          <p:nvPr>
            <p:ph idx="1"/>
          </p:nvPr>
        </p:nvSpPr>
        <p:spPr>
          <a:xfrm>
            <a:off x="321388" y="1421766"/>
            <a:ext cx="8654155" cy="4722903"/>
          </a:xfrm>
        </p:spPr>
        <p:txBody>
          <a:bodyPr/>
          <a:lstStyle/>
          <a:p>
            <a:r>
              <a:rPr lang="en-US" sz="2400" dirty="0">
                <a:latin typeface="Times New Roman" panose="02020603050405020304" pitchFamily="18" charset="0"/>
                <a:ea typeface="Arial Unicode MS" pitchFamily="34" charset="-128"/>
                <a:cs typeface="Times New Roman" panose="02020603050405020304" pitchFamily="18" charset="0"/>
              </a:rPr>
              <a:t>The causative agents are many; but the two most common agents are </a:t>
            </a:r>
          </a:p>
          <a:p>
            <a:pPr lvl="1"/>
            <a:r>
              <a:rPr lang="en-US" sz="2400" dirty="0" err="1">
                <a:solidFill>
                  <a:srgbClr val="FF0000"/>
                </a:solidFill>
                <a:latin typeface="Times New Roman" panose="02020603050405020304" pitchFamily="18" charset="0"/>
                <a:ea typeface="Arial Unicode MS" pitchFamily="34" charset="-128"/>
                <a:cs typeface="Times New Roman" panose="02020603050405020304" pitchFamily="18" charset="0"/>
              </a:rPr>
              <a:t>Neisseria</a:t>
            </a:r>
            <a:r>
              <a:rPr lang="en-US" sz="2400" dirty="0">
                <a:solidFill>
                  <a:srgbClr val="FF0000"/>
                </a:solidFill>
                <a:latin typeface="Times New Roman" panose="02020603050405020304" pitchFamily="18" charset="0"/>
                <a:ea typeface="Arial Unicode MS" pitchFamily="34" charset="-128"/>
                <a:cs typeface="Times New Roman" panose="02020603050405020304" pitchFamily="18" charset="0"/>
              </a:rPr>
              <a:t> gonorrhea</a:t>
            </a:r>
            <a:r>
              <a:rPr lang="en-US" sz="2400" dirty="0">
                <a:latin typeface="Times New Roman" panose="02020603050405020304" pitchFamily="18" charset="0"/>
                <a:ea typeface="Arial Unicode MS" pitchFamily="34" charset="-128"/>
                <a:cs typeface="Times New Roman" panose="02020603050405020304" pitchFamily="18" charset="0"/>
              </a:rPr>
              <a:t>(acute onset purulent discharge ) and </a:t>
            </a:r>
          </a:p>
          <a:p>
            <a:pPr lvl="1"/>
            <a:r>
              <a:rPr lang="en-US" sz="2400" dirty="0">
                <a:solidFill>
                  <a:srgbClr val="FF0000"/>
                </a:solidFill>
                <a:latin typeface="Times New Roman" panose="02020603050405020304" pitchFamily="18" charset="0"/>
                <a:ea typeface="Arial Unicode MS" pitchFamily="34" charset="-128"/>
                <a:cs typeface="Times New Roman" panose="02020603050405020304" pitchFamily="18" charset="0"/>
              </a:rPr>
              <a:t>Chlamydia </a:t>
            </a:r>
            <a:r>
              <a:rPr lang="en-US" sz="2400" dirty="0" err="1">
                <a:solidFill>
                  <a:srgbClr val="FF0000"/>
                </a:solidFill>
                <a:latin typeface="Times New Roman" panose="02020603050405020304" pitchFamily="18" charset="0"/>
                <a:ea typeface="Arial Unicode MS" pitchFamily="34" charset="-128"/>
                <a:cs typeface="Times New Roman" panose="02020603050405020304" pitchFamily="18" charset="0"/>
              </a:rPr>
              <a:t>trachomatis</a:t>
            </a:r>
            <a:r>
              <a:rPr lang="en-US" sz="2400" dirty="0">
                <a:latin typeface="Times New Roman" panose="02020603050405020304" pitchFamily="18" charset="0"/>
                <a:ea typeface="Arial Unicode MS" pitchFamily="34" charset="-128"/>
                <a:cs typeface="Times New Roman" panose="02020603050405020304" pitchFamily="18" charset="0"/>
              </a:rPr>
              <a:t>(scant </a:t>
            </a:r>
            <a:r>
              <a:rPr lang="en-US" sz="2400" dirty="0" err="1">
                <a:latin typeface="Times New Roman" panose="02020603050405020304" pitchFamily="18" charset="0"/>
                <a:ea typeface="Arial Unicode MS" pitchFamily="34" charset="-128"/>
                <a:cs typeface="Times New Roman" panose="02020603050405020304" pitchFamily="18" charset="0"/>
              </a:rPr>
              <a:t>mucopurulent</a:t>
            </a:r>
            <a:r>
              <a:rPr lang="en-US" sz="2400" dirty="0">
                <a:latin typeface="Times New Roman" panose="02020603050405020304" pitchFamily="18" charset="0"/>
                <a:ea typeface="Arial Unicode MS" pitchFamily="34" charset="-128"/>
                <a:cs typeface="Times New Roman" panose="02020603050405020304" pitchFamily="18" charset="0"/>
              </a:rPr>
              <a:t> discharge) ( 81% and 36.8% respectively according the 2014 EPHI</a:t>
            </a:r>
          </a:p>
          <a:p>
            <a:r>
              <a:rPr lang="en-US" sz="2400" dirty="0">
                <a:latin typeface="Times New Roman" panose="02020603050405020304" pitchFamily="18" charset="0"/>
                <a:ea typeface="Arial Unicode MS" pitchFamily="34" charset="-128"/>
                <a:cs typeface="Times New Roman" panose="02020603050405020304" pitchFamily="18" charset="0"/>
              </a:rPr>
              <a:t>Some of the other causative micro-organisms are </a:t>
            </a:r>
          </a:p>
          <a:p>
            <a:pPr lvl="1"/>
            <a:r>
              <a:rPr lang="en-US" sz="2400" dirty="0" err="1">
                <a:latin typeface="Times New Roman" panose="02020603050405020304" pitchFamily="18" charset="0"/>
                <a:ea typeface="Arial Unicode MS" pitchFamily="34" charset="-128"/>
                <a:cs typeface="Times New Roman" panose="02020603050405020304" pitchFamily="18" charset="0"/>
              </a:rPr>
              <a:t>mycoplasma</a:t>
            </a:r>
            <a:r>
              <a:rPr lang="en-US" sz="2400" dirty="0">
                <a:latin typeface="Times New Roman" panose="02020603050405020304" pitchFamily="18" charset="0"/>
                <a:ea typeface="Arial Unicode MS" pitchFamily="34" charset="-128"/>
                <a:cs typeface="Times New Roman" panose="02020603050405020304" pitchFamily="18" charset="0"/>
              </a:rPr>
              <a:t> </a:t>
            </a:r>
            <a:r>
              <a:rPr lang="en-US" sz="2400" dirty="0" err="1">
                <a:latin typeface="Times New Roman" panose="02020603050405020304" pitchFamily="18" charset="0"/>
                <a:ea typeface="Arial Unicode MS" pitchFamily="34" charset="-128"/>
                <a:cs typeface="Times New Roman" panose="02020603050405020304" pitchFamily="18" charset="0"/>
              </a:rPr>
              <a:t>genitalium</a:t>
            </a:r>
            <a:r>
              <a:rPr lang="en-US" sz="2400" dirty="0">
                <a:latin typeface="Times New Roman" panose="02020603050405020304" pitchFamily="18" charset="0"/>
                <a:ea typeface="Arial Unicode MS" pitchFamily="34" charset="-128"/>
                <a:cs typeface="Times New Roman" panose="02020603050405020304" pitchFamily="18" charset="0"/>
              </a:rPr>
              <a:t>,</a:t>
            </a:r>
          </a:p>
          <a:p>
            <a:pPr lvl="1"/>
            <a:r>
              <a:rPr lang="en-US" sz="2400" dirty="0" err="1">
                <a:latin typeface="Times New Roman" panose="02020603050405020304" pitchFamily="18" charset="0"/>
                <a:ea typeface="Arial Unicode MS" pitchFamily="34" charset="-128"/>
                <a:cs typeface="Times New Roman" panose="02020603050405020304" pitchFamily="18" charset="0"/>
              </a:rPr>
              <a:t>Trichomonas</a:t>
            </a:r>
            <a:r>
              <a:rPr lang="en-US" sz="2400" dirty="0">
                <a:latin typeface="Times New Roman" panose="02020603050405020304" pitchFamily="18" charset="0"/>
                <a:ea typeface="Arial Unicode MS" pitchFamily="34" charset="-128"/>
                <a:cs typeface="Times New Roman" panose="02020603050405020304" pitchFamily="18" charset="0"/>
              </a:rPr>
              <a:t> </a:t>
            </a:r>
            <a:r>
              <a:rPr lang="en-US" sz="2400" dirty="0" err="1">
                <a:latin typeface="Times New Roman" panose="02020603050405020304" pitchFamily="18" charset="0"/>
                <a:ea typeface="Arial Unicode MS" pitchFamily="34" charset="-128"/>
                <a:cs typeface="Times New Roman" panose="02020603050405020304" pitchFamily="18" charset="0"/>
              </a:rPr>
              <a:t>vaginalis</a:t>
            </a:r>
            <a:r>
              <a:rPr lang="en-US" sz="2400" dirty="0">
                <a:latin typeface="Times New Roman" panose="02020603050405020304" pitchFamily="18" charset="0"/>
                <a:ea typeface="Arial Unicode MS" pitchFamily="34" charset="-128"/>
                <a:cs typeface="Times New Roman" panose="02020603050405020304" pitchFamily="18" charset="0"/>
              </a:rPr>
              <a:t>, and </a:t>
            </a:r>
          </a:p>
          <a:p>
            <a:pPr lvl="1"/>
            <a:r>
              <a:rPr lang="en-US" sz="2400" dirty="0" err="1">
                <a:latin typeface="Times New Roman" panose="02020603050405020304" pitchFamily="18" charset="0"/>
                <a:ea typeface="Arial Unicode MS" pitchFamily="34" charset="-128"/>
                <a:cs typeface="Times New Roman" panose="02020603050405020304" pitchFamily="18" charset="0"/>
              </a:rPr>
              <a:t>Ureaplasma</a:t>
            </a:r>
            <a:r>
              <a:rPr lang="en-US" sz="2400" dirty="0">
                <a:latin typeface="Times New Roman" panose="02020603050405020304" pitchFamily="18" charset="0"/>
                <a:ea typeface="Arial Unicode MS" pitchFamily="34" charset="-128"/>
                <a:cs typeface="Times New Roman" panose="02020603050405020304" pitchFamily="18" charset="0"/>
              </a:rPr>
              <a:t> </a:t>
            </a:r>
            <a:r>
              <a:rPr lang="en-US" sz="2400" dirty="0" err="1">
                <a:latin typeface="Times New Roman" panose="02020603050405020304" pitchFamily="18" charset="0"/>
                <a:ea typeface="Arial Unicode MS" pitchFamily="34" charset="-128"/>
                <a:cs typeface="Times New Roman" panose="02020603050405020304" pitchFamily="18" charset="0"/>
              </a:rPr>
              <a:t>urealyticum</a:t>
            </a:r>
            <a:r>
              <a:rPr lang="en-US" sz="2400" dirty="0">
                <a:latin typeface="Times New Roman" panose="02020603050405020304" pitchFamily="18" charset="0"/>
                <a:ea typeface="Arial Unicode MS" pitchFamily="34" charset="-128"/>
                <a:cs typeface="Times New Roman" panose="02020603050405020304" pitchFamily="18" charset="0"/>
              </a:rPr>
              <a:t>. </a:t>
            </a:r>
          </a:p>
          <a:p>
            <a:r>
              <a:rPr lang="en-US" sz="2400" dirty="0">
                <a:latin typeface="Times New Roman" panose="02020603050405020304" pitchFamily="18" charset="0"/>
                <a:ea typeface="Arial Unicode MS" pitchFamily="34" charset="-128"/>
                <a:cs typeface="Times New Roman" panose="02020603050405020304" pitchFamily="18" charset="0"/>
              </a:rPr>
              <a:t>Most of the time  occurs due to mixed infection of the two common agent</a:t>
            </a:r>
          </a:p>
        </p:txBody>
      </p:sp>
      <p:sp>
        <p:nvSpPr>
          <p:cNvPr id="4" name="Date Placeholder 3"/>
          <p:cNvSpPr>
            <a:spLocks noGrp="1"/>
          </p:cNvSpPr>
          <p:nvPr>
            <p:ph type="dt" sz="half" idx="10"/>
          </p:nvPr>
        </p:nvSpPr>
        <p:spPr/>
        <p:txBody>
          <a:bodyPr/>
          <a:lstStyle/>
          <a:p>
            <a:pPr defTabSz="755660">
              <a:defRPr/>
            </a:pPr>
            <a:fld id="{EA339BE4-ADF7-4AC6-BD9D-233C032AE3BE}" type="datetime1">
              <a:rPr lang="en-CA" smtClean="0">
                <a:solidFill>
                  <a:prstClr val="black">
                    <a:tint val="75000"/>
                  </a:prstClr>
                </a:solidFill>
                <a:latin typeface="Kartika"/>
              </a:rPr>
              <a:t>2020-06-01</a:t>
            </a:fld>
            <a:endParaRPr lang="en-CA" dirty="0">
              <a:solidFill>
                <a:prstClr val="black">
                  <a:tint val="75000"/>
                </a:prstClr>
              </a:solidFill>
              <a:latin typeface="Kartika"/>
            </a:endParaRPr>
          </a:p>
        </p:txBody>
      </p:sp>
      <p:sp>
        <p:nvSpPr>
          <p:cNvPr id="5" name="Slide Number Placeholder 4"/>
          <p:cNvSpPr>
            <a:spLocks noGrp="1"/>
          </p:cNvSpPr>
          <p:nvPr>
            <p:ph type="sldNum" sz="quarter" idx="12"/>
          </p:nvPr>
        </p:nvSpPr>
        <p:spPr/>
        <p:txBody>
          <a:bodyPr/>
          <a:lstStyle/>
          <a:p>
            <a:pPr defTabSz="755660">
              <a:defRPr/>
            </a:pPr>
            <a:fld id="{A415B259-A592-4C14-A112-938197F929A2}" type="slidenum">
              <a:rPr lang="en-CA">
                <a:solidFill>
                  <a:prstClr val="black">
                    <a:tint val="75000"/>
                  </a:prstClr>
                </a:solidFill>
                <a:latin typeface="Kartika"/>
              </a:rPr>
              <a:pPr defTabSz="755660">
                <a:defRPr/>
              </a:pPr>
              <a:t>27</a:t>
            </a:fld>
            <a:endParaRPr lang="en-CA">
              <a:solidFill>
                <a:prstClr val="black">
                  <a:tint val="75000"/>
                </a:prstClr>
              </a:solidFill>
              <a:latin typeface="Kartika"/>
            </a:endParaRPr>
          </a:p>
        </p:txBody>
      </p:sp>
      <p:sp>
        <p:nvSpPr>
          <p:cNvPr id="6" name="Footer Placeholder 5"/>
          <p:cNvSpPr>
            <a:spLocks noGrp="1"/>
          </p:cNvSpPr>
          <p:nvPr>
            <p:ph type="ftr" sz="quarter" idx="11"/>
          </p:nvPr>
        </p:nvSpPr>
        <p:spPr/>
        <p:txBody>
          <a:bodyPr/>
          <a:lstStyle/>
          <a:p>
            <a:pPr defTabSz="755660">
              <a:defRPr/>
            </a:pPr>
            <a:r>
              <a:rPr lang="en-CA">
                <a:solidFill>
                  <a:prstClr val="black">
                    <a:tint val="75000"/>
                  </a:prstClr>
                </a:solidFill>
                <a:latin typeface="Kartika"/>
              </a:rPr>
              <a:t>Hailemariam Abiy</a:t>
            </a:r>
          </a:p>
        </p:txBody>
      </p:sp>
    </p:spTree>
    <p:extLst>
      <p:ext uri="{BB962C8B-B14F-4D97-AF65-F5344CB8AC3E}">
        <p14:creationId xmlns:p14="http://schemas.microsoft.com/office/powerpoint/2010/main" val="29829225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26402-BFDF-437E-99B1-308FA3D10D02}"/>
              </a:ext>
            </a:extLst>
          </p:cNvPr>
          <p:cNvSpPr>
            <a:spLocks noGrp="1"/>
          </p:cNvSpPr>
          <p:nvPr>
            <p:ph type="title"/>
          </p:nvPr>
        </p:nvSpPr>
        <p:spPr/>
        <p:txBody>
          <a:bodyPr/>
          <a:lstStyle/>
          <a:p>
            <a:endParaRPr lang="en-US"/>
          </a:p>
        </p:txBody>
      </p:sp>
      <p:pic>
        <p:nvPicPr>
          <p:cNvPr id="7" name="Content Placeholder 6">
            <a:extLst>
              <a:ext uri="{FF2B5EF4-FFF2-40B4-BE49-F238E27FC236}">
                <a16:creationId xmlns:a16="http://schemas.microsoft.com/office/drawing/2014/main" id="{A2D2C6BA-800E-4A76-8FA6-DA24852BF2B1}"/>
              </a:ext>
            </a:extLst>
          </p:cNvPr>
          <p:cNvPicPr>
            <a:picLocks noGrp="1" noChangeAspect="1"/>
          </p:cNvPicPr>
          <p:nvPr>
            <p:ph idx="1"/>
          </p:nvPr>
        </p:nvPicPr>
        <p:blipFill>
          <a:blip r:embed="rId2"/>
          <a:stretch>
            <a:fillRect/>
          </a:stretch>
        </p:blipFill>
        <p:spPr>
          <a:xfrm>
            <a:off x="304801" y="274638"/>
            <a:ext cx="4648200" cy="3840162"/>
          </a:xfrm>
          <a:prstGeom prst="rect">
            <a:avLst/>
          </a:prstGeom>
        </p:spPr>
      </p:pic>
      <p:sp>
        <p:nvSpPr>
          <p:cNvPr id="4" name="Date Placeholder 3">
            <a:extLst>
              <a:ext uri="{FF2B5EF4-FFF2-40B4-BE49-F238E27FC236}">
                <a16:creationId xmlns:a16="http://schemas.microsoft.com/office/drawing/2014/main" id="{0457999C-AE2F-4348-96D4-601C24363726}"/>
              </a:ext>
            </a:extLst>
          </p:cNvPr>
          <p:cNvSpPr>
            <a:spLocks noGrp="1"/>
          </p:cNvSpPr>
          <p:nvPr>
            <p:ph type="dt" sz="half" idx="10"/>
          </p:nvPr>
        </p:nvSpPr>
        <p:spPr/>
        <p:txBody>
          <a:bodyPr/>
          <a:lstStyle/>
          <a:p>
            <a:pPr>
              <a:defRPr/>
            </a:pPr>
            <a:fld id="{D246857A-5EBE-4C10-BB67-7B878B8BAC2B}" type="datetime1">
              <a:rPr lang="en-CA" smtClean="0"/>
              <a:t>2020-06-01</a:t>
            </a:fld>
            <a:endParaRPr lang="en-CA"/>
          </a:p>
        </p:txBody>
      </p:sp>
      <p:sp>
        <p:nvSpPr>
          <p:cNvPr id="5" name="Footer Placeholder 4">
            <a:extLst>
              <a:ext uri="{FF2B5EF4-FFF2-40B4-BE49-F238E27FC236}">
                <a16:creationId xmlns:a16="http://schemas.microsoft.com/office/drawing/2014/main" id="{D6EC56A8-F731-45FF-B31C-594A41886724}"/>
              </a:ext>
            </a:extLst>
          </p:cNvPr>
          <p:cNvSpPr>
            <a:spLocks noGrp="1"/>
          </p:cNvSpPr>
          <p:nvPr>
            <p:ph type="ftr" sz="quarter" idx="11"/>
          </p:nvPr>
        </p:nvSpPr>
        <p:spPr/>
        <p:txBody>
          <a:bodyPr/>
          <a:lstStyle/>
          <a:p>
            <a:pPr>
              <a:defRPr/>
            </a:pPr>
            <a:r>
              <a:rPr lang="en-CA"/>
              <a:t>Hailemariam Abiy</a:t>
            </a:r>
          </a:p>
        </p:txBody>
      </p:sp>
      <p:sp>
        <p:nvSpPr>
          <p:cNvPr id="6" name="Slide Number Placeholder 5">
            <a:extLst>
              <a:ext uri="{FF2B5EF4-FFF2-40B4-BE49-F238E27FC236}">
                <a16:creationId xmlns:a16="http://schemas.microsoft.com/office/drawing/2014/main" id="{8BB502B6-323B-4FC3-984E-ABFDF4D4D75A}"/>
              </a:ext>
            </a:extLst>
          </p:cNvPr>
          <p:cNvSpPr>
            <a:spLocks noGrp="1"/>
          </p:cNvSpPr>
          <p:nvPr>
            <p:ph type="sldNum" sz="quarter" idx="12"/>
          </p:nvPr>
        </p:nvSpPr>
        <p:spPr/>
        <p:txBody>
          <a:bodyPr/>
          <a:lstStyle/>
          <a:p>
            <a:pPr>
              <a:defRPr/>
            </a:pPr>
            <a:fld id="{A415B259-A592-4C14-A112-938197F929A2}" type="slidenum">
              <a:rPr lang="en-CA" smtClean="0"/>
              <a:pPr>
                <a:defRPr/>
              </a:pPr>
              <a:t>28</a:t>
            </a:fld>
            <a:endParaRPr lang="en-CA"/>
          </a:p>
        </p:txBody>
      </p:sp>
      <p:pic>
        <p:nvPicPr>
          <p:cNvPr id="8" name="Picture 5" descr="udisch3">
            <a:extLst>
              <a:ext uri="{FF2B5EF4-FFF2-40B4-BE49-F238E27FC236}">
                <a16:creationId xmlns:a16="http://schemas.microsoft.com/office/drawing/2014/main" id="{5D42D47D-4EE1-41C6-BCE0-6DD73ECAE86C}"/>
              </a:ext>
            </a:extLst>
          </p:cNvPr>
          <p:cNvPicPr>
            <a:picLocks noChangeAspect="1" noChangeArrowheads="1"/>
          </p:cNvPicPr>
          <p:nvPr/>
        </p:nvPicPr>
        <p:blipFill>
          <a:blip r:embed="rId3" cstate="print"/>
          <a:srcRect/>
          <a:stretch>
            <a:fillRect/>
          </a:stretch>
        </p:blipFill>
        <p:spPr bwMode="auto">
          <a:xfrm>
            <a:off x="4953001" y="274638"/>
            <a:ext cx="4038599" cy="5871289"/>
          </a:xfrm>
          <a:prstGeom prst="rect">
            <a:avLst/>
          </a:prstGeom>
          <a:noFill/>
          <a:ln w="9525">
            <a:noFill/>
            <a:miter lim="800000"/>
            <a:headEnd/>
            <a:tailEnd/>
          </a:ln>
        </p:spPr>
      </p:pic>
      <p:sp>
        <p:nvSpPr>
          <p:cNvPr id="9" name="object 3">
            <a:extLst>
              <a:ext uri="{FF2B5EF4-FFF2-40B4-BE49-F238E27FC236}">
                <a16:creationId xmlns:a16="http://schemas.microsoft.com/office/drawing/2014/main" id="{15F6BD1D-62F1-42A6-8D68-2D73776D07B1}"/>
              </a:ext>
            </a:extLst>
          </p:cNvPr>
          <p:cNvSpPr/>
          <p:nvPr/>
        </p:nvSpPr>
        <p:spPr>
          <a:xfrm>
            <a:off x="304801" y="3978282"/>
            <a:ext cx="4457700" cy="2743195"/>
          </a:xfrm>
          <a:prstGeom prst="rect">
            <a:avLst/>
          </a:prstGeom>
          <a:blipFill>
            <a:blip r:embed="rId4"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936849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822239"/>
            <a:ext cx="8229600" cy="481455"/>
          </a:xfrm>
        </p:spPr>
        <p:txBody>
          <a:bodyPr/>
          <a:lstStyle/>
          <a:p>
            <a:r>
              <a:rPr lang="en-US" b="1" dirty="0">
                <a:solidFill>
                  <a:srgbClr val="C00000"/>
                </a:solidFill>
              </a:rPr>
              <a:t>MALE URETHRAL DISCHARGE…</a:t>
            </a:r>
            <a:endParaRPr lang="en-US" dirty="0"/>
          </a:p>
        </p:txBody>
      </p:sp>
      <p:sp>
        <p:nvSpPr>
          <p:cNvPr id="3" name="Content Placeholder 2"/>
          <p:cNvSpPr>
            <a:spLocks noGrp="1"/>
          </p:cNvSpPr>
          <p:nvPr>
            <p:ph idx="1"/>
          </p:nvPr>
        </p:nvSpPr>
        <p:spPr>
          <a:xfrm>
            <a:off x="321388" y="1480803"/>
            <a:ext cx="8560261" cy="4191576"/>
          </a:xfrm>
        </p:spPr>
        <p:txBody>
          <a:bodyPr/>
          <a:lstStyle/>
          <a:p>
            <a:r>
              <a:rPr lang="en-US" sz="1818" b="1" dirty="0"/>
              <a:t>Treatment  </a:t>
            </a:r>
          </a:p>
          <a:p>
            <a:pPr lvl="1"/>
            <a:r>
              <a:rPr lang="en-US" sz="1818" b="1" dirty="0"/>
              <a:t> </a:t>
            </a:r>
            <a:r>
              <a:rPr lang="en-US" sz="1818" dirty="0"/>
              <a:t>Ceftriaxone /</a:t>
            </a:r>
            <a:r>
              <a:rPr lang="en-US" sz="1818" dirty="0" err="1"/>
              <a:t>Spectinomycin</a:t>
            </a:r>
            <a:r>
              <a:rPr lang="en-US" sz="1818" dirty="0"/>
              <a:t>  IM stat Plus</a:t>
            </a:r>
          </a:p>
          <a:p>
            <a:pPr lvl="1"/>
            <a:r>
              <a:rPr lang="en-US" sz="1818" dirty="0"/>
              <a:t>Azithromycin 1gm </a:t>
            </a:r>
            <a:r>
              <a:rPr lang="en-US" sz="1818" dirty="0" err="1"/>
              <a:t>po</a:t>
            </a:r>
            <a:r>
              <a:rPr lang="en-US" sz="1818" dirty="0"/>
              <a:t> stat/Doxycycline/Tetracycline for 7 days/Erythromycin for 7 days in cases of contraindications for Tetracycline (children and pregnancy) </a:t>
            </a:r>
          </a:p>
          <a:p>
            <a:pPr lvl="2"/>
            <a:r>
              <a:rPr lang="en-US" sz="1818" dirty="0"/>
              <a:t>Note: The preferred regimen is Ceftriaxone IM stat plus Azithromycin 1gm </a:t>
            </a:r>
            <a:r>
              <a:rPr lang="en-US" sz="1818" dirty="0" err="1"/>
              <a:t>po</a:t>
            </a:r>
            <a:r>
              <a:rPr lang="en-US" sz="1818" dirty="0"/>
              <a:t> stat.</a:t>
            </a:r>
            <a:endParaRPr lang="en-US" sz="1818" b="1" dirty="0"/>
          </a:p>
          <a:p>
            <a:r>
              <a:rPr lang="en-US" sz="1818" b="1" dirty="0"/>
              <a:t>Educate /council about:</a:t>
            </a:r>
            <a:r>
              <a:rPr lang="en-US" sz="1818" dirty="0"/>
              <a:t> </a:t>
            </a:r>
          </a:p>
          <a:p>
            <a:pPr lvl="1"/>
            <a:r>
              <a:rPr lang="en-US" sz="1818" dirty="0"/>
              <a:t>Risk reduction </a:t>
            </a:r>
          </a:p>
          <a:p>
            <a:pPr lvl="1"/>
            <a:r>
              <a:rPr lang="en-US" sz="1818" dirty="0"/>
              <a:t>Treatment compliance </a:t>
            </a:r>
          </a:p>
          <a:p>
            <a:pPr lvl="1"/>
            <a:r>
              <a:rPr lang="en-US" sz="1818" dirty="0"/>
              <a:t>Proper and consistent use of condom </a:t>
            </a:r>
          </a:p>
          <a:p>
            <a:pPr lvl="1"/>
            <a:r>
              <a:rPr lang="en-US" sz="1818" dirty="0"/>
              <a:t>Partner notification and management </a:t>
            </a:r>
          </a:p>
          <a:p>
            <a:pPr lvl="1"/>
            <a:r>
              <a:rPr lang="en-US" sz="1818" dirty="0"/>
              <a:t>Importance of HIV testing </a:t>
            </a:r>
          </a:p>
          <a:p>
            <a:pPr lvl="1"/>
            <a:r>
              <a:rPr lang="en-US" sz="1818" dirty="0"/>
              <a:t>Abstinence from sex till all symptoms resolve.</a:t>
            </a:r>
          </a:p>
          <a:p>
            <a:endParaRPr lang="en-US" sz="1818" dirty="0"/>
          </a:p>
          <a:p>
            <a:endParaRPr lang="en-US" dirty="0"/>
          </a:p>
        </p:txBody>
      </p:sp>
      <p:sp>
        <p:nvSpPr>
          <p:cNvPr id="4" name="Date Placeholder 3"/>
          <p:cNvSpPr>
            <a:spLocks noGrp="1"/>
          </p:cNvSpPr>
          <p:nvPr>
            <p:ph type="dt" sz="half" idx="10"/>
          </p:nvPr>
        </p:nvSpPr>
        <p:spPr/>
        <p:txBody>
          <a:bodyPr/>
          <a:lstStyle/>
          <a:p>
            <a:pPr defTabSz="755660">
              <a:defRPr/>
            </a:pPr>
            <a:fld id="{CEED5CBF-34B9-477F-9479-5E2551EAA793}" type="datetime1">
              <a:rPr lang="en-CA" smtClean="0">
                <a:solidFill>
                  <a:prstClr val="black">
                    <a:tint val="75000"/>
                  </a:prstClr>
                </a:solidFill>
                <a:latin typeface="Kartika"/>
              </a:rPr>
              <a:t>2020-06-01</a:t>
            </a:fld>
            <a:endParaRPr lang="en-CA">
              <a:solidFill>
                <a:prstClr val="black">
                  <a:tint val="75000"/>
                </a:prstClr>
              </a:solidFill>
              <a:latin typeface="Kartika"/>
            </a:endParaRPr>
          </a:p>
        </p:txBody>
      </p:sp>
      <p:sp>
        <p:nvSpPr>
          <p:cNvPr id="5" name="Slide Number Placeholder 4"/>
          <p:cNvSpPr>
            <a:spLocks noGrp="1"/>
          </p:cNvSpPr>
          <p:nvPr>
            <p:ph type="sldNum" sz="quarter" idx="12"/>
          </p:nvPr>
        </p:nvSpPr>
        <p:spPr/>
        <p:txBody>
          <a:bodyPr/>
          <a:lstStyle/>
          <a:p>
            <a:pPr defTabSz="755660">
              <a:defRPr/>
            </a:pPr>
            <a:fld id="{A415B259-A592-4C14-A112-938197F929A2}" type="slidenum">
              <a:rPr lang="en-CA">
                <a:solidFill>
                  <a:prstClr val="black">
                    <a:tint val="75000"/>
                  </a:prstClr>
                </a:solidFill>
                <a:latin typeface="Kartika"/>
              </a:rPr>
              <a:pPr defTabSz="755660">
                <a:defRPr/>
              </a:pPr>
              <a:t>29</a:t>
            </a:fld>
            <a:endParaRPr lang="en-CA">
              <a:solidFill>
                <a:prstClr val="black">
                  <a:tint val="75000"/>
                </a:prstClr>
              </a:solidFill>
              <a:latin typeface="Kartika"/>
            </a:endParaRPr>
          </a:p>
        </p:txBody>
      </p:sp>
      <p:sp>
        <p:nvSpPr>
          <p:cNvPr id="6" name="Footer Placeholder 5"/>
          <p:cNvSpPr>
            <a:spLocks noGrp="1"/>
          </p:cNvSpPr>
          <p:nvPr>
            <p:ph type="ftr" sz="quarter" idx="11"/>
          </p:nvPr>
        </p:nvSpPr>
        <p:spPr/>
        <p:txBody>
          <a:bodyPr/>
          <a:lstStyle/>
          <a:p>
            <a:pPr defTabSz="755660">
              <a:defRPr/>
            </a:pPr>
            <a:r>
              <a:rPr lang="en-CA">
                <a:solidFill>
                  <a:prstClr val="black">
                    <a:tint val="75000"/>
                  </a:prstClr>
                </a:solidFill>
                <a:latin typeface="Kartika"/>
              </a:rPr>
              <a:t>Hailemariam Abiy</a:t>
            </a:r>
          </a:p>
        </p:txBody>
      </p:sp>
    </p:spTree>
    <p:extLst>
      <p:ext uri="{BB962C8B-B14F-4D97-AF65-F5344CB8AC3E}">
        <p14:creationId xmlns:p14="http://schemas.microsoft.com/office/powerpoint/2010/main" val="30225904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1388" y="309836"/>
            <a:ext cx="8229600" cy="599528"/>
          </a:xfrm>
        </p:spPr>
        <p:txBody>
          <a:bodyPr vert="horz" wrap="square" lIns="54634" tIns="27317" rIns="54634" bIns="45720" numCol="1" anchor="ctr" anchorCtr="0" compatLnSpc="1">
            <a:prstTxWarp prst="textNoShape">
              <a:avLst/>
            </a:prstTxWarp>
            <a:normAutofit fontScale="90000"/>
          </a:bodyPr>
          <a:lstStyle/>
          <a:p>
            <a:r>
              <a:rPr lang="en-US" dirty="0"/>
              <a:t> </a:t>
            </a:r>
            <a:r>
              <a:rPr lang="en-US" b="1" dirty="0">
                <a:solidFill>
                  <a:srgbClr val="C00000"/>
                </a:solidFill>
              </a:rPr>
              <a:t> </a:t>
            </a:r>
            <a:r>
              <a:rPr lang="en-US" b="1" dirty="0">
                <a:solidFill>
                  <a:srgbClr val="0070C0"/>
                </a:solidFill>
              </a:rPr>
              <a:t>Sexually transmitted diseases </a:t>
            </a:r>
          </a:p>
        </p:txBody>
      </p:sp>
      <p:sp>
        <p:nvSpPr>
          <p:cNvPr id="3" name="Content Placeholder 2"/>
          <p:cNvSpPr>
            <a:spLocks noGrp="1"/>
          </p:cNvSpPr>
          <p:nvPr>
            <p:ph sz="quarter" idx="1"/>
          </p:nvPr>
        </p:nvSpPr>
        <p:spPr>
          <a:xfrm>
            <a:off x="457200" y="1066801"/>
            <a:ext cx="8483484" cy="5181600"/>
          </a:xfrm>
        </p:spPr>
        <p:txBody>
          <a:bodyPr vert="horz" wrap="square" lIns="54634" tIns="27317" rIns="54634" bIns="27317" numCol="1" anchor="t" anchorCtr="0" compatLnSpc="1">
            <a:prstTxWarp prst="textNoShape">
              <a:avLst/>
            </a:prstTxWarp>
            <a:normAutofit fontScale="25000" lnSpcReduction="20000"/>
          </a:bodyPr>
          <a:lstStyle/>
          <a:p>
            <a:pPr>
              <a:lnSpc>
                <a:spcPct val="150000"/>
              </a:lnSpc>
            </a:pPr>
            <a:r>
              <a:rPr lang="en-GB" dirty="0"/>
              <a:t> </a:t>
            </a:r>
            <a:r>
              <a:rPr lang="en-US" sz="6611" b="1" dirty="0"/>
              <a:t>What is STIs?,</a:t>
            </a:r>
            <a:r>
              <a:rPr lang="en-US" sz="6611" b="1" i="1" dirty="0"/>
              <a:t>  what type of organisms cause STI?</a:t>
            </a:r>
          </a:p>
          <a:p>
            <a:pPr>
              <a:lnSpc>
                <a:spcPct val="150000"/>
              </a:lnSpc>
            </a:pPr>
            <a:endParaRPr lang="en-US" b="1" i="1" dirty="0"/>
          </a:p>
          <a:p>
            <a:pPr>
              <a:lnSpc>
                <a:spcPct val="150000"/>
              </a:lnSpc>
            </a:pPr>
            <a:endParaRPr lang="en-US" b="1" i="1" dirty="0"/>
          </a:p>
          <a:p>
            <a:pPr>
              <a:lnSpc>
                <a:spcPct val="150000"/>
              </a:lnSpc>
            </a:pPr>
            <a:endParaRPr lang="en-US" b="1" i="1" dirty="0"/>
          </a:p>
          <a:p>
            <a:pPr>
              <a:lnSpc>
                <a:spcPct val="150000"/>
              </a:lnSpc>
            </a:pPr>
            <a:endParaRPr lang="en-US" dirty="0"/>
          </a:p>
          <a:p>
            <a:pPr>
              <a:lnSpc>
                <a:spcPct val="150000"/>
              </a:lnSpc>
            </a:pPr>
            <a:endParaRPr lang="en-US" dirty="0"/>
          </a:p>
          <a:p>
            <a:pPr algn="just">
              <a:lnSpc>
                <a:spcPct val="150000"/>
              </a:lnSpc>
              <a:buNone/>
            </a:pPr>
            <a:endParaRPr lang="en-GB" dirty="0"/>
          </a:p>
          <a:p>
            <a:pPr algn="just">
              <a:lnSpc>
                <a:spcPct val="150000"/>
              </a:lnSpc>
              <a:buNone/>
            </a:pPr>
            <a:endParaRPr lang="en-GB" dirty="0"/>
          </a:p>
          <a:p>
            <a:pPr algn="just">
              <a:lnSpc>
                <a:spcPct val="150000"/>
              </a:lnSpc>
              <a:buNone/>
            </a:pPr>
            <a:endParaRPr lang="en-GB" sz="7933" dirty="0"/>
          </a:p>
          <a:p>
            <a:pPr algn="just">
              <a:lnSpc>
                <a:spcPct val="150000"/>
              </a:lnSpc>
              <a:buFont typeface="Wingdings" pitchFamily="2" charset="2"/>
              <a:buChar char="§"/>
            </a:pPr>
            <a:endParaRPr lang="en-GB" dirty="0"/>
          </a:p>
          <a:p>
            <a:pPr eaLnBrk="1" hangingPunct="1">
              <a:lnSpc>
                <a:spcPct val="90000"/>
              </a:lnSpc>
            </a:pPr>
            <a:r>
              <a:rPr lang="en-GB" sz="5124" b="1" dirty="0"/>
              <a:t> </a:t>
            </a:r>
            <a:r>
              <a:rPr lang="en-US" altLang="en-US" sz="9600" dirty="0">
                <a:latin typeface="Times New Roman" panose="02020603050405020304" pitchFamily="18" charset="0"/>
                <a:cs typeface="Times New Roman" panose="02020603050405020304" pitchFamily="18" charset="0"/>
              </a:rPr>
              <a:t>The most common mode of transmission  is </a:t>
            </a:r>
            <a:r>
              <a:rPr lang="en-US" altLang="en-US" sz="9600" b="1" dirty="0">
                <a:latin typeface="Times New Roman" panose="02020603050405020304" pitchFamily="18" charset="0"/>
                <a:cs typeface="Times New Roman" panose="02020603050405020304" pitchFamily="18" charset="0"/>
              </a:rPr>
              <a:t>unprotected sex</a:t>
            </a:r>
            <a:endParaRPr lang="en-US" altLang="en-US" sz="9600" dirty="0">
              <a:latin typeface="Times New Roman" panose="02020603050405020304" pitchFamily="18" charset="0"/>
              <a:cs typeface="Times New Roman" panose="02020603050405020304" pitchFamily="18" charset="0"/>
            </a:endParaRPr>
          </a:p>
          <a:p>
            <a:pPr eaLnBrk="1" hangingPunct="1">
              <a:lnSpc>
                <a:spcPct val="90000"/>
              </a:lnSpc>
            </a:pPr>
            <a:r>
              <a:rPr lang="en-US" altLang="en-US" sz="9600" dirty="0">
                <a:latin typeface="Times New Roman" panose="02020603050405020304" pitchFamily="18" charset="0"/>
                <a:cs typeface="Times New Roman" panose="02020603050405020304" pitchFamily="18" charset="0"/>
              </a:rPr>
              <a:t>Other forms of transmission are</a:t>
            </a:r>
          </a:p>
          <a:p>
            <a:pPr lvl="1" eaLnBrk="1" hangingPunct="1">
              <a:lnSpc>
                <a:spcPct val="90000"/>
              </a:lnSpc>
              <a:buFont typeface="Wingdings" pitchFamily="2" charset="2"/>
              <a:buChar char="§"/>
            </a:pPr>
            <a:r>
              <a:rPr lang="en-US" altLang="en-US" sz="9600" dirty="0">
                <a:latin typeface="Times New Roman" panose="02020603050405020304" pitchFamily="18" charset="0"/>
                <a:cs typeface="Times New Roman" panose="02020603050405020304" pitchFamily="18" charset="0"/>
              </a:rPr>
              <a:t>Mother to child</a:t>
            </a:r>
          </a:p>
          <a:p>
            <a:pPr lvl="2" eaLnBrk="1" hangingPunct="1">
              <a:lnSpc>
                <a:spcPct val="90000"/>
              </a:lnSpc>
              <a:buFont typeface="Wingdings" pitchFamily="2" charset="2"/>
              <a:buChar char="Ø"/>
            </a:pPr>
            <a:r>
              <a:rPr lang="en-US" altLang="en-US" sz="9600" dirty="0">
                <a:latin typeface="Times New Roman" panose="02020603050405020304" pitchFamily="18" charset="0"/>
                <a:cs typeface="Times New Roman" panose="02020603050405020304" pitchFamily="18" charset="0"/>
              </a:rPr>
              <a:t>During pregnancy (HIV &amp; </a:t>
            </a:r>
            <a:r>
              <a:rPr lang="en-US" altLang="en-US" sz="9600" dirty="0" err="1">
                <a:latin typeface="Times New Roman" panose="02020603050405020304" pitchFamily="18" charset="0"/>
                <a:cs typeface="Times New Roman" panose="02020603050405020304" pitchFamily="18" charset="0"/>
              </a:rPr>
              <a:t>syphillis</a:t>
            </a:r>
            <a:r>
              <a:rPr lang="en-US" altLang="en-US" sz="9600" dirty="0">
                <a:latin typeface="Times New Roman" panose="02020603050405020304" pitchFamily="18" charset="0"/>
                <a:cs typeface="Times New Roman" panose="02020603050405020304" pitchFamily="18" charset="0"/>
              </a:rPr>
              <a:t>)</a:t>
            </a:r>
          </a:p>
          <a:p>
            <a:pPr lvl="2" eaLnBrk="1" hangingPunct="1">
              <a:lnSpc>
                <a:spcPct val="90000"/>
              </a:lnSpc>
              <a:buFont typeface="Wingdings" pitchFamily="2" charset="2"/>
              <a:buChar char="Ø"/>
            </a:pPr>
            <a:r>
              <a:rPr lang="en-US" altLang="en-US" sz="9600" dirty="0">
                <a:latin typeface="Times New Roman" panose="02020603050405020304" pitchFamily="18" charset="0"/>
                <a:cs typeface="Times New Roman" panose="02020603050405020304" pitchFamily="18" charset="0"/>
              </a:rPr>
              <a:t>At delivery (gonorrhea ,</a:t>
            </a:r>
            <a:r>
              <a:rPr lang="en-US" altLang="en-US" sz="9600" dirty="0" err="1">
                <a:latin typeface="Times New Roman" panose="02020603050405020304" pitchFamily="18" charset="0"/>
                <a:cs typeface="Times New Roman" panose="02020603050405020304" pitchFamily="18" charset="0"/>
              </a:rPr>
              <a:t>chlamydia</a:t>
            </a:r>
            <a:r>
              <a:rPr lang="en-US" altLang="en-US" sz="9600" dirty="0">
                <a:latin typeface="Times New Roman" panose="02020603050405020304" pitchFamily="18" charset="0"/>
                <a:cs typeface="Times New Roman" panose="02020603050405020304" pitchFamily="18" charset="0"/>
              </a:rPr>
              <a:t> &amp;HIV)</a:t>
            </a:r>
          </a:p>
          <a:p>
            <a:pPr lvl="2" eaLnBrk="1" hangingPunct="1">
              <a:lnSpc>
                <a:spcPct val="90000"/>
              </a:lnSpc>
              <a:buFont typeface="Wingdings" pitchFamily="2" charset="2"/>
              <a:buChar char="Ø"/>
            </a:pPr>
            <a:r>
              <a:rPr lang="en-US" altLang="en-US" sz="9600" dirty="0">
                <a:latin typeface="Times New Roman" panose="02020603050405020304" pitchFamily="18" charset="0"/>
                <a:cs typeface="Times New Roman" panose="02020603050405020304" pitchFamily="18" charset="0"/>
              </a:rPr>
              <a:t>Through breast feeding</a:t>
            </a:r>
          </a:p>
          <a:p>
            <a:pPr lvl="1" eaLnBrk="1" hangingPunct="1">
              <a:buFont typeface="Wingdings" pitchFamily="2" charset="2"/>
              <a:buChar char="§"/>
            </a:pPr>
            <a:r>
              <a:rPr lang="en-US" altLang="en-US" sz="9600" dirty="0">
                <a:latin typeface="Times New Roman" panose="02020603050405020304" pitchFamily="18" charset="0"/>
                <a:cs typeface="Times New Roman" panose="02020603050405020304" pitchFamily="18" charset="0"/>
              </a:rPr>
              <a:t>Unsafe (unsterile ) use of needles or injections </a:t>
            </a:r>
          </a:p>
          <a:p>
            <a:pPr lvl="1" eaLnBrk="1" hangingPunct="1">
              <a:buFont typeface="Wingdings" pitchFamily="2" charset="2"/>
              <a:buChar char="§"/>
            </a:pPr>
            <a:r>
              <a:rPr lang="en-US" altLang="en-US" sz="9600" dirty="0">
                <a:latin typeface="Times New Roman" panose="02020603050405020304" pitchFamily="18" charset="0"/>
                <a:cs typeface="Times New Roman" panose="02020603050405020304" pitchFamily="18" charset="0"/>
              </a:rPr>
              <a:t>Contact with blood or blood products (syphilis, HIV &amp; hepatitis B,C )</a:t>
            </a:r>
            <a:r>
              <a:rPr lang="en-GB" sz="9600" b="1" dirty="0">
                <a:latin typeface="Times New Roman" panose="02020603050405020304" pitchFamily="18" charset="0"/>
                <a:cs typeface="Times New Roman" panose="02020603050405020304" pitchFamily="18" charset="0"/>
              </a:rPr>
              <a:t> </a:t>
            </a:r>
            <a:endParaRPr lang="en-GB" sz="9600" dirty="0">
              <a:latin typeface="Times New Roman" panose="02020603050405020304" pitchFamily="18" charset="0"/>
              <a:cs typeface="Times New Roman" panose="02020603050405020304" pitchFamily="18" charset="0"/>
            </a:endParaRPr>
          </a:p>
          <a:p>
            <a:endParaRPr lang="en-US" sz="5124" dirty="0"/>
          </a:p>
        </p:txBody>
      </p:sp>
      <p:sp>
        <p:nvSpPr>
          <p:cNvPr id="4" name="Rounded Rectangle 3"/>
          <p:cNvSpPr/>
          <p:nvPr/>
        </p:nvSpPr>
        <p:spPr>
          <a:xfrm>
            <a:off x="302849" y="1447800"/>
            <a:ext cx="8383951" cy="172167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75554" tIns="37776" rIns="75554" bIns="37776" rtlCol="0" anchor="ctr"/>
          <a:lstStyle/>
          <a:p>
            <a:pPr marL="342900" indent="-342900" defTabSz="755660" fontAlgn="base">
              <a:spcBef>
                <a:spcPct val="0"/>
              </a:spcBef>
              <a:spcAft>
                <a:spcPct val="0"/>
              </a:spcAft>
              <a:buFont typeface="Arial" panose="020B0604020202020204" pitchFamily="34" charset="0"/>
              <a:buChar char="•"/>
            </a:pPr>
            <a:r>
              <a:rPr lang="en-US" sz="2000" dirty="0">
                <a:solidFill>
                  <a:prstClr val="black"/>
                </a:solidFill>
                <a:latin typeface="Times New Roman" panose="02020603050405020304" pitchFamily="18" charset="0"/>
                <a:cs typeface="Times New Roman" panose="02020603050405020304" pitchFamily="18" charset="0"/>
              </a:rPr>
              <a:t>STIs are infectious diseases that are transmitted by intimate contact, mainly sexual intercourse .</a:t>
            </a:r>
          </a:p>
          <a:p>
            <a:pPr marL="342900" indent="-342900" defTabSz="755660" fontAlgn="base">
              <a:spcBef>
                <a:spcPct val="0"/>
              </a:spcBef>
              <a:spcAft>
                <a:spcPct val="0"/>
              </a:spcAft>
              <a:buFont typeface="Arial" panose="020B0604020202020204" pitchFamily="34" charset="0"/>
              <a:buChar char="•"/>
            </a:pPr>
            <a:r>
              <a:rPr lang="en-US" sz="2000" dirty="0">
                <a:solidFill>
                  <a:prstClr val="black"/>
                </a:solidFill>
                <a:latin typeface="Times New Roman" panose="02020603050405020304" pitchFamily="18" charset="0"/>
                <a:cs typeface="Times New Roman" panose="02020603050405020304" pitchFamily="18" charset="0"/>
              </a:rPr>
              <a:t>STIs are caused by more than 30 different pathogens including bacteria, viruses, protozoa, fungus and </a:t>
            </a:r>
            <a:r>
              <a:rPr lang="en-US" sz="2000" dirty="0" err="1">
                <a:solidFill>
                  <a:prstClr val="black"/>
                </a:solidFill>
                <a:latin typeface="Times New Roman" panose="02020603050405020304" pitchFamily="18" charset="0"/>
                <a:cs typeface="Times New Roman" panose="02020603050405020304" pitchFamily="18" charset="0"/>
              </a:rPr>
              <a:t>ecto</a:t>
            </a:r>
            <a:r>
              <a:rPr lang="en-US" sz="2000" dirty="0">
                <a:solidFill>
                  <a:prstClr val="black"/>
                </a:solidFill>
                <a:latin typeface="Times New Roman" panose="02020603050405020304" pitchFamily="18" charset="0"/>
                <a:cs typeface="Times New Roman" panose="02020603050405020304" pitchFamily="18" charset="0"/>
              </a:rPr>
              <a:t> - parasites</a:t>
            </a:r>
            <a:endParaRPr lang="en-GB" sz="2000" dirty="0">
              <a:solidFill>
                <a:prstClr val="black"/>
              </a:solidFill>
              <a:latin typeface="Times New Roman" panose="02020603050405020304" pitchFamily="18" charset="0"/>
              <a:cs typeface="Times New Roman" panose="02020603050405020304" pitchFamily="18" charset="0"/>
            </a:endParaRPr>
          </a:p>
        </p:txBody>
      </p:sp>
      <p:sp>
        <p:nvSpPr>
          <p:cNvPr id="8" name="Date Placeholder 7"/>
          <p:cNvSpPr>
            <a:spLocks noGrp="1"/>
          </p:cNvSpPr>
          <p:nvPr>
            <p:ph type="dt" sz="half" idx="10"/>
          </p:nvPr>
        </p:nvSpPr>
        <p:spPr/>
        <p:txBody>
          <a:bodyPr vert="horz" lIns="54634" tIns="27317" rIns="54634" bIns="27317" rtlCol="0" anchor="ctr"/>
          <a:lstStyle/>
          <a:p>
            <a:pPr defTabSz="755660"/>
            <a:fld id="{5E14DD5B-9F10-438A-AD20-D58199657F28}" type="datetime1">
              <a:rPr lang="en-CA" smtClean="0">
                <a:solidFill>
                  <a:prstClr val="black">
                    <a:tint val="75000"/>
                  </a:prstClr>
                </a:solidFill>
                <a:latin typeface="Kartika"/>
              </a:rPr>
              <a:t>2020-06-01</a:t>
            </a:fld>
            <a:endParaRPr lang="en-US">
              <a:solidFill>
                <a:prstClr val="black">
                  <a:tint val="75000"/>
                </a:prstClr>
              </a:solidFill>
              <a:latin typeface="Kartika"/>
            </a:endParaRPr>
          </a:p>
        </p:txBody>
      </p:sp>
      <p:sp>
        <p:nvSpPr>
          <p:cNvPr id="9" name="Slide Number Placeholder 8"/>
          <p:cNvSpPr>
            <a:spLocks noGrp="1"/>
          </p:cNvSpPr>
          <p:nvPr>
            <p:ph type="sldNum" sz="quarter" idx="12"/>
          </p:nvPr>
        </p:nvSpPr>
        <p:spPr/>
        <p:txBody>
          <a:bodyPr/>
          <a:lstStyle/>
          <a:p>
            <a:pPr defTabSz="755660"/>
            <a:fld id="{B6F15528-21DE-4FAA-801E-634DDDAF4B2B}" type="slidenum">
              <a:rPr lang="en-US">
                <a:solidFill>
                  <a:prstClr val="black">
                    <a:tint val="75000"/>
                  </a:prstClr>
                </a:solidFill>
                <a:latin typeface="Kartika"/>
              </a:rPr>
              <a:pPr defTabSz="755660"/>
              <a:t>3</a:t>
            </a:fld>
            <a:endParaRPr lang="en-US">
              <a:solidFill>
                <a:prstClr val="black">
                  <a:tint val="75000"/>
                </a:prstClr>
              </a:solidFill>
              <a:latin typeface="Kartika"/>
            </a:endParaRPr>
          </a:p>
        </p:txBody>
      </p:sp>
      <p:sp>
        <p:nvSpPr>
          <p:cNvPr id="10" name="Footer Placeholder 9"/>
          <p:cNvSpPr>
            <a:spLocks noGrp="1"/>
          </p:cNvSpPr>
          <p:nvPr>
            <p:ph type="ftr" sz="quarter" idx="11"/>
          </p:nvPr>
        </p:nvSpPr>
        <p:spPr/>
        <p:txBody>
          <a:bodyPr/>
          <a:lstStyle/>
          <a:p>
            <a:pPr defTabSz="755660"/>
            <a:r>
              <a:rPr lang="en-US">
                <a:solidFill>
                  <a:prstClr val="black">
                    <a:tint val="75000"/>
                  </a:prstClr>
                </a:solidFill>
                <a:latin typeface="Kartika"/>
              </a:rPr>
              <a:t>Hailemariam Abiy</a:t>
            </a:r>
            <a:endParaRPr lang="en-US" dirty="0">
              <a:solidFill>
                <a:prstClr val="black">
                  <a:tint val="75000"/>
                </a:prstClr>
              </a:solidFill>
              <a:latin typeface="Kartika"/>
            </a:endParaRPr>
          </a:p>
        </p:txBody>
      </p:sp>
    </p:spTree>
    <p:extLst>
      <p:ext uri="{BB962C8B-B14F-4D97-AF65-F5344CB8AC3E}">
        <p14:creationId xmlns:p14="http://schemas.microsoft.com/office/powerpoint/2010/main" val="275070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C00000"/>
                </a:solidFill>
              </a:rPr>
              <a:t>MALE URETHRAL DISCHARGE…</a:t>
            </a:r>
            <a:endParaRPr lang="en-US" dirty="0"/>
          </a:p>
        </p:txBody>
      </p:sp>
      <p:sp>
        <p:nvSpPr>
          <p:cNvPr id="3" name="Content Placeholder 2"/>
          <p:cNvSpPr>
            <a:spLocks noGrp="1"/>
          </p:cNvSpPr>
          <p:nvPr>
            <p:ph idx="1"/>
          </p:nvPr>
        </p:nvSpPr>
        <p:spPr>
          <a:xfrm>
            <a:off x="287473" y="1703288"/>
            <a:ext cx="8569055" cy="3954646"/>
          </a:xfrm>
        </p:spPr>
        <p:txBody>
          <a:bodyPr/>
          <a:lstStyle/>
          <a:p>
            <a:r>
              <a:rPr lang="en-US" sz="1983" b="1" dirty="0">
                <a:latin typeface="Times New Roman" pitchFamily="18" charset="0"/>
                <a:cs typeface="Times New Roman" pitchFamily="18" charset="0"/>
              </a:rPr>
              <a:t>Recurrent/Persistent Urethral Discharge Syndrome </a:t>
            </a:r>
            <a:r>
              <a:rPr lang="en-US" sz="1983" dirty="0">
                <a:latin typeface="Times New Roman" pitchFamily="18" charset="0"/>
                <a:cs typeface="Times New Roman" pitchFamily="18" charset="0"/>
              </a:rPr>
              <a:t>- not responds on the above Rx</a:t>
            </a:r>
          </a:p>
          <a:p>
            <a:pPr lvl="1"/>
            <a:r>
              <a:rPr lang="en-US" sz="1983" dirty="0">
                <a:latin typeface="Times New Roman" pitchFamily="18" charset="0"/>
                <a:cs typeface="Times New Roman" pitchFamily="18" charset="0"/>
              </a:rPr>
              <a:t>If non-compliant or re-exposure occurs ,re-treat with the initial regimen with due </a:t>
            </a:r>
            <a:r>
              <a:rPr lang="en-US" sz="1983" dirty="0">
                <a:solidFill>
                  <a:srgbClr val="FF0000"/>
                </a:solidFill>
                <a:latin typeface="Times New Roman" pitchFamily="18" charset="0"/>
                <a:cs typeface="Times New Roman" pitchFamily="18" charset="0"/>
              </a:rPr>
              <a:t>emphasis</a:t>
            </a:r>
            <a:r>
              <a:rPr lang="en-US" sz="1983" dirty="0">
                <a:latin typeface="Times New Roman" pitchFamily="18" charset="0"/>
                <a:cs typeface="Times New Roman" pitchFamily="18" charset="0"/>
              </a:rPr>
              <a:t> on drug compliance and/or partner management.</a:t>
            </a:r>
          </a:p>
          <a:p>
            <a:pPr marL="755660" lvl="2" indent="0">
              <a:buNone/>
            </a:pPr>
            <a:r>
              <a:rPr lang="en-US" dirty="0">
                <a:latin typeface="Times New Roman" pitchFamily="18" charset="0"/>
                <a:cs typeface="Times New Roman" pitchFamily="18" charset="0"/>
              </a:rPr>
              <a:t>If they have compliance - Cover Mycoplasma </a:t>
            </a:r>
            <a:r>
              <a:rPr lang="en-US" dirty="0" err="1">
                <a:latin typeface="Times New Roman" pitchFamily="18" charset="0"/>
                <a:cs typeface="Times New Roman" pitchFamily="18" charset="0"/>
              </a:rPr>
              <a:t>genitalium</a:t>
            </a:r>
            <a:r>
              <a:rPr lang="en-US" dirty="0">
                <a:latin typeface="Times New Roman" pitchFamily="18" charset="0"/>
                <a:cs typeface="Times New Roman" pitchFamily="18" charset="0"/>
              </a:rPr>
              <a:t>  and T. </a:t>
            </a:r>
            <a:r>
              <a:rPr lang="en-US" dirty="0" err="1">
                <a:latin typeface="Times New Roman" pitchFamily="18" charset="0"/>
                <a:cs typeface="Times New Roman" pitchFamily="18" charset="0"/>
              </a:rPr>
              <a:t>vaginalis</a:t>
            </a:r>
            <a:r>
              <a:rPr lang="en-US" dirty="0">
                <a:latin typeface="Times New Roman" pitchFamily="18" charset="0"/>
                <a:cs typeface="Times New Roman" pitchFamily="18" charset="0"/>
              </a:rPr>
              <a:t> </a:t>
            </a:r>
          </a:p>
          <a:p>
            <a:pPr lvl="1"/>
            <a:r>
              <a:rPr lang="en-US" sz="1983" dirty="0">
                <a:latin typeface="Times New Roman" pitchFamily="18" charset="0"/>
                <a:cs typeface="Times New Roman" pitchFamily="18" charset="0"/>
              </a:rPr>
              <a:t>  the recommended drug for persistent or recurrent urethral discharge syndrome in Ethiopia is: </a:t>
            </a:r>
          </a:p>
          <a:p>
            <a:pPr lvl="2"/>
            <a:r>
              <a:rPr lang="en-US" dirty="0">
                <a:latin typeface="Times New Roman" pitchFamily="18" charset="0"/>
                <a:cs typeface="Times New Roman" pitchFamily="18" charset="0"/>
              </a:rPr>
              <a:t>Metronidazole 2 gm </a:t>
            </a:r>
            <a:r>
              <a:rPr lang="en-US" dirty="0" err="1">
                <a:latin typeface="Times New Roman" pitchFamily="18" charset="0"/>
                <a:cs typeface="Times New Roman" pitchFamily="18" charset="0"/>
              </a:rPr>
              <a:t>po</a:t>
            </a:r>
            <a:r>
              <a:rPr lang="en-US" dirty="0">
                <a:latin typeface="Times New Roman" pitchFamily="18" charset="0"/>
                <a:cs typeface="Times New Roman" pitchFamily="18" charset="0"/>
              </a:rPr>
              <a:t>. stat/</a:t>
            </a:r>
            <a:r>
              <a:rPr lang="en-US" dirty="0" err="1">
                <a:latin typeface="Times New Roman" pitchFamily="18" charset="0"/>
                <a:cs typeface="Times New Roman" pitchFamily="18" charset="0"/>
              </a:rPr>
              <a:t>Tinidazole</a:t>
            </a:r>
            <a:r>
              <a:rPr lang="en-US" dirty="0">
                <a:latin typeface="Times New Roman" pitchFamily="18" charset="0"/>
                <a:cs typeface="Times New Roman" pitchFamily="18" charset="0"/>
              </a:rPr>
              <a:t> 1gm </a:t>
            </a:r>
            <a:r>
              <a:rPr lang="en-US" dirty="0" err="1">
                <a:latin typeface="Times New Roman" pitchFamily="18" charset="0"/>
                <a:cs typeface="Times New Roman" pitchFamily="18" charset="0"/>
              </a:rPr>
              <a:t>po</a:t>
            </a:r>
            <a:r>
              <a:rPr lang="en-US" dirty="0">
                <a:latin typeface="Times New Roman" pitchFamily="18" charset="0"/>
                <a:cs typeface="Times New Roman" pitchFamily="18" charset="0"/>
              </a:rPr>
              <a:t> once for 3 days (Avoid Alcohol!) PLUS </a:t>
            </a:r>
          </a:p>
          <a:p>
            <a:pPr lvl="2"/>
            <a:r>
              <a:rPr lang="en-US" dirty="0">
                <a:latin typeface="Times New Roman" pitchFamily="18" charset="0"/>
                <a:cs typeface="Times New Roman" pitchFamily="18" charset="0"/>
              </a:rPr>
              <a:t>Azithromycin 1 g orally in a single dose (only if not used during the initial episode to address doxycycline resistant </a:t>
            </a:r>
            <a:r>
              <a:rPr lang="en-US" dirty="0" err="1">
                <a:latin typeface="Times New Roman" pitchFamily="18" charset="0"/>
                <a:cs typeface="Times New Roman" pitchFamily="18" charset="0"/>
              </a:rPr>
              <a:t>M.genitalium</a:t>
            </a:r>
            <a:r>
              <a:rPr lang="en-US" dirty="0">
                <a:latin typeface="Times New Roman" pitchFamily="18" charset="0"/>
                <a:cs typeface="Times New Roman" pitchFamily="18" charset="0"/>
              </a:rPr>
              <a:t>) </a:t>
            </a:r>
          </a:p>
          <a:p>
            <a:pPr lvl="1"/>
            <a:r>
              <a:rPr lang="en-US" sz="1983" dirty="0">
                <a:latin typeface="Times New Roman" pitchFamily="18" charset="0"/>
                <a:cs typeface="Times New Roman" pitchFamily="18" charset="0"/>
              </a:rPr>
              <a:t>Referral - </a:t>
            </a:r>
            <a:r>
              <a:rPr lang="en-US" dirty="0">
                <a:latin typeface="Times New Roman" pitchFamily="18" charset="0"/>
                <a:cs typeface="Times New Roman" pitchFamily="18" charset="0"/>
              </a:rPr>
              <a:t>If men require treatment with a new antibiotic regimen </a:t>
            </a:r>
          </a:p>
          <a:p>
            <a:endParaRPr lang="en-US" dirty="0"/>
          </a:p>
        </p:txBody>
      </p:sp>
      <p:sp>
        <p:nvSpPr>
          <p:cNvPr id="4" name="Date Placeholder 3"/>
          <p:cNvSpPr>
            <a:spLocks noGrp="1"/>
          </p:cNvSpPr>
          <p:nvPr>
            <p:ph type="dt" sz="half" idx="10"/>
          </p:nvPr>
        </p:nvSpPr>
        <p:spPr/>
        <p:txBody>
          <a:bodyPr/>
          <a:lstStyle/>
          <a:p>
            <a:pPr defTabSz="755660">
              <a:defRPr/>
            </a:pPr>
            <a:fld id="{997C7C70-540B-4E8B-B508-A8F0E319B8BD}" type="datetime1">
              <a:rPr lang="en-CA" smtClean="0">
                <a:solidFill>
                  <a:prstClr val="black">
                    <a:tint val="75000"/>
                  </a:prstClr>
                </a:solidFill>
                <a:latin typeface="Kartika"/>
              </a:rPr>
              <a:t>2020-06-01</a:t>
            </a:fld>
            <a:endParaRPr lang="en-CA">
              <a:solidFill>
                <a:prstClr val="black">
                  <a:tint val="75000"/>
                </a:prstClr>
              </a:solidFill>
              <a:latin typeface="Kartika"/>
            </a:endParaRPr>
          </a:p>
        </p:txBody>
      </p:sp>
      <p:sp>
        <p:nvSpPr>
          <p:cNvPr id="5" name="Slide Number Placeholder 4"/>
          <p:cNvSpPr>
            <a:spLocks noGrp="1"/>
          </p:cNvSpPr>
          <p:nvPr>
            <p:ph type="sldNum" sz="quarter" idx="12"/>
          </p:nvPr>
        </p:nvSpPr>
        <p:spPr/>
        <p:txBody>
          <a:bodyPr/>
          <a:lstStyle/>
          <a:p>
            <a:pPr defTabSz="755660">
              <a:defRPr/>
            </a:pPr>
            <a:fld id="{A415B259-A592-4C14-A112-938197F929A2}" type="slidenum">
              <a:rPr lang="en-CA">
                <a:solidFill>
                  <a:prstClr val="black">
                    <a:tint val="75000"/>
                  </a:prstClr>
                </a:solidFill>
                <a:latin typeface="Kartika"/>
              </a:rPr>
              <a:pPr defTabSz="755660">
                <a:defRPr/>
              </a:pPr>
              <a:t>30</a:t>
            </a:fld>
            <a:endParaRPr lang="en-CA">
              <a:solidFill>
                <a:prstClr val="black">
                  <a:tint val="75000"/>
                </a:prstClr>
              </a:solidFill>
              <a:latin typeface="Kartika"/>
            </a:endParaRPr>
          </a:p>
        </p:txBody>
      </p:sp>
      <p:sp>
        <p:nvSpPr>
          <p:cNvPr id="6" name="Footer Placeholder 5"/>
          <p:cNvSpPr>
            <a:spLocks noGrp="1"/>
          </p:cNvSpPr>
          <p:nvPr>
            <p:ph type="ftr" sz="quarter" idx="11"/>
          </p:nvPr>
        </p:nvSpPr>
        <p:spPr/>
        <p:txBody>
          <a:bodyPr/>
          <a:lstStyle/>
          <a:p>
            <a:pPr defTabSz="755660">
              <a:defRPr/>
            </a:pPr>
            <a:r>
              <a:rPr lang="en-CA">
                <a:solidFill>
                  <a:prstClr val="black">
                    <a:tint val="75000"/>
                  </a:prstClr>
                </a:solidFill>
                <a:latin typeface="Kartika"/>
              </a:rPr>
              <a:t>Hailemariam Abiy</a:t>
            </a:r>
          </a:p>
        </p:txBody>
      </p:sp>
    </p:spTree>
    <p:extLst>
      <p:ext uri="{BB962C8B-B14F-4D97-AF65-F5344CB8AC3E}">
        <p14:creationId xmlns:p14="http://schemas.microsoft.com/office/powerpoint/2010/main" val="10890233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822239"/>
            <a:ext cx="8229600" cy="540491"/>
          </a:xfrm>
        </p:spPr>
        <p:txBody>
          <a:bodyPr/>
          <a:lstStyle/>
          <a:p>
            <a:r>
              <a:rPr lang="en-US" b="1" dirty="0">
                <a:solidFill>
                  <a:srgbClr val="C00000"/>
                </a:solidFill>
              </a:rPr>
              <a:t>2. Genital Ulcer Syndrome</a:t>
            </a:r>
            <a:endParaRPr lang="en-US" dirty="0">
              <a:solidFill>
                <a:srgbClr val="C00000"/>
              </a:solidFill>
            </a:endParaRPr>
          </a:p>
        </p:txBody>
      </p:sp>
      <p:sp>
        <p:nvSpPr>
          <p:cNvPr id="3" name="Content Placeholder 2"/>
          <p:cNvSpPr>
            <a:spLocks noGrp="1"/>
          </p:cNvSpPr>
          <p:nvPr>
            <p:ph idx="1"/>
          </p:nvPr>
        </p:nvSpPr>
        <p:spPr>
          <a:xfrm>
            <a:off x="439460" y="1480803"/>
            <a:ext cx="8442188" cy="4250612"/>
          </a:xfrm>
        </p:spPr>
        <p:txBody>
          <a:bodyPr/>
          <a:lstStyle/>
          <a:p>
            <a:r>
              <a:rPr lang="en-US" sz="1983" dirty="0">
                <a:latin typeface="Times New Roman" pitchFamily="18" charset="0"/>
                <a:cs typeface="Times New Roman" pitchFamily="18" charset="0"/>
              </a:rPr>
              <a:t>It is an open sore or a break in the continuity of the skin or mucous membrane of the genitalia as a result of sexually acquired infections.</a:t>
            </a:r>
          </a:p>
          <a:p>
            <a:pPr lvl="1"/>
            <a:r>
              <a:rPr lang="en-US" sz="1653" dirty="0">
                <a:latin typeface="Times New Roman" pitchFamily="18" charset="0"/>
                <a:cs typeface="Times New Roman" pitchFamily="18" charset="0"/>
              </a:rPr>
              <a:t> Commonly genital ulcer is caused by </a:t>
            </a:r>
            <a:r>
              <a:rPr lang="en-US" sz="1653" dirty="0">
                <a:solidFill>
                  <a:srgbClr val="FF0000"/>
                </a:solidFill>
                <a:latin typeface="Times New Roman" pitchFamily="18" charset="0"/>
                <a:cs typeface="Times New Roman" pitchFamily="18" charset="0"/>
              </a:rPr>
              <a:t>bacteria and viruses</a:t>
            </a:r>
            <a:r>
              <a:rPr lang="en-US" sz="1653" dirty="0">
                <a:latin typeface="Times New Roman" pitchFamily="18" charset="0"/>
                <a:cs typeface="Times New Roman" pitchFamily="18" charset="0"/>
              </a:rPr>
              <a:t>.</a:t>
            </a:r>
          </a:p>
          <a:p>
            <a:pPr lvl="0"/>
            <a:r>
              <a:rPr lang="en-US" sz="1983" b="1" dirty="0">
                <a:latin typeface="Times New Roman" pitchFamily="18" charset="0"/>
                <a:cs typeface="Times New Roman" pitchFamily="18" charset="0"/>
              </a:rPr>
              <a:t>Etiologies of genital ulcer syndrome</a:t>
            </a:r>
            <a:r>
              <a:rPr lang="en-US" sz="1983" dirty="0">
                <a:latin typeface="Times New Roman" pitchFamily="18" charset="0"/>
                <a:cs typeface="Times New Roman" pitchFamily="18" charset="0"/>
              </a:rPr>
              <a:t> are:</a:t>
            </a:r>
          </a:p>
          <a:p>
            <a:pPr lvl="1"/>
            <a:r>
              <a:rPr lang="en-US" sz="1653" dirty="0">
                <a:latin typeface="Times New Roman" pitchFamily="18" charset="0"/>
                <a:cs typeface="Times New Roman" pitchFamily="18" charset="0"/>
              </a:rPr>
              <a:t>Herpes simplex virus (HSV-1 and HSV-2)</a:t>
            </a:r>
          </a:p>
          <a:p>
            <a:pPr lvl="1"/>
            <a:r>
              <a:rPr lang="en-US" sz="1653" dirty="0">
                <a:latin typeface="Times New Roman" pitchFamily="18" charset="0"/>
                <a:cs typeface="Times New Roman" pitchFamily="18" charset="0"/>
              </a:rPr>
              <a:t>Treponema pallidum –syphilis  </a:t>
            </a:r>
          </a:p>
          <a:p>
            <a:pPr lvl="1"/>
            <a:r>
              <a:rPr lang="en-US" sz="1653" dirty="0" err="1">
                <a:solidFill>
                  <a:srgbClr val="FF0000"/>
                </a:solidFill>
                <a:latin typeface="Times New Roman" pitchFamily="18" charset="0"/>
                <a:cs typeface="Times New Roman" pitchFamily="18" charset="0"/>
              </a:rPr>
              <a:t>Haemophilius</a:t>
            </a:r>
            <a:r>
              <a:rPr lang="en-US" sz="1653" dirty="0">
                <a:solidFill>
                  <a:srgbClr val="FF0000"/>
                </a:solidFill>
                <a:latin typeface="Times New Roman" pitchFamily="18" charset="0"/>
                <a:cs typeface="Times New Roman" pitchFamily="18" charset="0"/>
              </a:rPr>
              <a:t> </a:t>
            </a:r>
            <a:r>
              <a:rPr lang="en-US" sz="1653" dirty="0" err="1">
                <a:solidFill>
                  <a:srgbClr val="FF0000"/>
                </a:solidFill>
                <a:latin typeface="Times New Roman" pitchFamily="18" charset="0"/>
                <a:cs typeface="Times New Roman" pitchFamily="18" charset="0"/>
              </a:rPr>
              <a:t>ducreyia</a:t>
            </a:r>
            <a:r>
              <a:rPr lang="en-US" sz="1653" dirty="0">
                <a:solidFill>
                  <a:srgbClr val="FF0000"/>
                </a:solidFill>
                <a:latin typeface="Times New Roman" pitchFamily="18" charset="0"/>
                <a:cs typeface="Times New Roman" pitchFamily="18" charset="0"/>
              </a:rPr>
              <a:t>- Chancroid </a:t>
            </a:r>
          </a:p>
          <a:p>
            <a:pPr lvl="1"/>
            <a:r>
              <a:rPr lang="en-US" sz="1653" dirty="0">
                <a:latin typeface="Times New Roman" pitchFamily="18" charset="0"/>
                <a:cs typeface="Times New Roman" pitchFamily="18" charset="0"/>
              </a:rPr>
              <a:t>Chlamydia trachomatis- LGV</a:t>
            </a:r>
          </a:p>
          <a:p>
            <a:pPr lvl="1"/>
            <a:r>
              <a:rPr lang="en-US" sz="1653" dirty="0">
                <a:latin typeface="Times New Roman" pitchFamily="18" charset="0"/>
                <a:cs typeface="Times New Roman" pitchFamily="18" charset="0"/>
              </a:rPr>
              <a:t>Klebsiella </a:t>
            </a:r>
            <a:r>
              <a:rPr lang="en-US" sz="1653" dirty="0" err="1">
                <a:latin typeface="Times New Roman" pitchFamily="18" charset="0"/>
                <a:cs typeface="Times New Roman" pitchFamily="18" charset="0"/>
              </a:rPr>
              <a:t>granulomatis</a:t>
            </a:r>
            <a:r>
              <a:rPr lang="en-US" sz="1653" dirty="0">
                <a:latin typeface="Times New Roman" pitchFamily="18" charset="0"/>
                <a:cs typeface="Times New Roman" pitchFamily="18" charset="0"/>
              </a:rPr>
              <a:t> (</a:t>
            </a:r>
            <a:r>
              <a:rPr lang="en-US" sz="1653" dirty="0" err="1">
                <a:latin typeface="Times New Roman" pitchFamily="18" charset="0"/>
                <a:cs typeface="Times New Roman" pitchFamily="18" charset="0"/>
              </a:rPr>
              <a:t>donovanosis</a:t>
            </a:r>
            <a:r>
              <a:rPr lang="en-US" sz="1653" dirty="0">
                <a:latin typeface="Times New Roman" pitchFamily="18" charset="0"/>
                <a:cs typeface="Times New Roman" pitchFamily="18" charset="0"/>
              </a:rPr>
              <a:t>) </a:t>
            </a:r>
          </a:p>
          <a:p>
            <a:pPr lvl="1"/>
            <a:r>
              <a:rPr lang="en-US" sz="1653" dirty="0">
                <a:latin typeface="Times New Roman" pitchFamily="18" charset="0"/>
                <a:cs typeface="Times New Roman" pitchFamily="18" charset="0"/>
              </a:rPr>
              <a:t>,</a:t>
            </a:r>
            <a:r>
              <a:rPr lang="en-US" sz="1653" dirty="0" err="1">
                <a:latin typeface="Times New Roman" pitchFamily="18" charset="0"/>
                <a:cs typeface="Times New Roman" pitchFamily="18" charset="0"/>
              </a:rPr>
              <a:t>Lymphogranuloma</a:t>
            </a:r>
            <a:r>
              <a:rPr lang="en-US" sz="1653" dirty="0">
                <a:latin typeface="Times New Roman" pitchFamily="18" charset="0"/>
                <a:cs typeface="Times New Roman" pitchFamily="18" charset="0"/>
              </a:rPr>
              <a:t> </a:t>
            </a:r>
            <a:r>
              <a:rPr lang="en-US" sz="1653" dirty="0" err="1">
                <a:latin typeface="Times New Roman" pitchFamily="18" charset="0"/>
                <a:cs typeface="Times New Roman" pitchFamily="18" charset="0"/>
              </a:rPr>
              <a:t>Venereum</a:t>
            </a:r>
            <a:r>
              <a:rPr lang="en-US" sz="1653" dirty="0">
                <a:latin typeface="Times New Roman" pitchFamily="18" charset="0"/>
                <a:cs typeface="Times New Roman" pitchFamily="18" charset="0"/>
              </a:rPr>
              <a:t> (LGV- Caused by </a:t>
            </a:r>
            <a:r>
              <a:rPr lang="en-US" sz="1653" i="1" dirty="0">
                <a:latin typeface="Times New Roman" pitchFamily="18" charset="0"/>
                <a:cs typeface="Times New Roman" pitchFamily="18" charset="0"/>
              </a:rPr>
              <a:t>C. </a:t>
            </a:r>
            <a:r>
              <a:rPr lang="en-US" sz="1653" i="1" dirty="0" err="1">
                <a:latin typeface="Times New Roman" pitchFamily="18" charset="0"/>
                <a:cs typeface="Times New Roman" pitchFamily="18" charset="0"/>
              </a:rPr>
              <a:t>trachomatis</a:t>
            </a:r>
            <a:r>
              <a:rPr lang="en-US" sz="1653" i="1" dirty="0">
                <a:latin typeface="Times New Roman" pitchFamily="18" charset="0"/>
                <a:cs typeface="Times New Roman" pitchFamily="18" charset="0"/>
              </a:rPr>
              <a:t> </a:t>
            </a:r>
            <a:r>
              <a:rPr lang="en-US" sz="1653" dirty="0" err="1">
                <a:latin typeface="Times New Roman" pitchFamily="18" charset="0"/>
                <a:cs typeface="Times New Roman" pitchFamily="18" charset="0"/>
              </a:rPr>
              <a:t>serovars</a:t>
            </a:r>
            <a:r>
              <a:rPr lang="en-US" sz="1653" dirty="0">
                <a:latin typeface="Times New Roman" pitchFamily="18" charset="0"/>
                <a:cs typeface="Times New Roman" pitchFamily="18" charset="0"/>
              </a:rPr>
              <a:t> L1, L2, or L3 LGV primarily infects the </a:t>
            </a:r>
            <a:r>
              <a:rPr lang="en-US" sz="1653" dirty="0" err="1">
                <a:latin typeface="Times New Roman" pitchFamily="18" charset="0"/>
                <a:cs typeface="Times New Roman" pitchFamily="18" charset="0"/>
              </a:rPr>
              <a:t>lymphatics</a:t>
            </a:r>
            <a:r>
              <a:rPr lang="en-US" sz="1653" dirty="0">
                <a:latin typeface="Times New Roman" pitchFamily="18" charset="0"/>
                <a:cs typeface="Times New Roman" pitchFamily="18" charset="0"/>
              </a:rPr>
              <a:t>) </a:t>
            </a:r>
          </a:p>
          <a:p>
            <a:pPr lvl="1"/>
            <a:r>
              <a:rPr lang="en-US" sz="1653" dirty="0">
                <a:solidFill>
                  <a:srgbClr val="FF0000"/>
                </a:solidFill>
                <a:latin typeface="Times New Roman" pitchFamily="18" charset="0"/>
                <a:cs typeface="Times New Roman" pitchFamily="18" charset="0"/>
              </a:rPr>
              <a:t>HSV2</a:t>
            </a:r>
            <a:r>
              <a:rPr lang="en-US" sz="1653" dirty="0">
                <a:latin typeface="Times New Roman" pitchFamily="18" charset="0"/>
                <a:cs typeface="Times New Roman" pitchFamily="18" charset="0"/>
              </a:rPr>
              <a:t> alone was the leading cause of genital ulcer in both males and females constituting 44% and 76% of the cases respectively</a:t>
            </a:r>
          </a:p>
          <a:p>
            <a:endParaRPr lang="en-US" dirty="0"/>
          </a:p>
        </p:txBody>
      </p:sp>
      <p:sp>
        <p:nvSpPr>
          <p:cNvPr id="4" name="Date Placeholder 3"/>
          <p:cNvSpPr>
            <a:spLocks noGrp="1"/>
          </p:cNvSpPr>
          <p:nvPr>
            <p:ph type="dt" sz="half" idx="10"/>
          </p:nvPr>
        </p:nvSpPr>
        <p:spPr/>
        <p:txBody>
          <a:bodyPr/>
          <a:lstStyle/>
          <a:p>
            <a:pPr defTabSz="755660">
              <a:defRPr/>
            </a:pPr>
            <a:fld id="{2AA4C9F0-5CB3-4B36-831C-3E0848DBD28B}" type="datetime1">
              <a:rPr lang="en-CA" smtClean="0">
                <a:solidFill>
                  <a:prstClr val="black">
                    <a:tint val="75000"/>
                  </a:prstClr>
                </a:solidFill>
                <a:latin typeface="Kartika"/>
              </a:rPr>
              <a:t>2020-06-01</a:t>
            </a:fld>
            <a:endParaRPr lang="en-CA">
              <a:solidFill>
                <a:prstClr val="black">
                  <a:tint val="75000"/>
                </a:prstClr>
              </a:solidFill>
              <a:latin typeface="Kartika"/>
            </a:endParaRPr>
          </a:p>
        </p:txBody>
      </p:sp>
      <p:sp>
        <p:nvSpPr>
          <p:cNvPr id="5" name="Slide Number Placeholder 4"/>
          <p:cNvSpPr>
            <a:spLocks noGrp="1"/>
          </p:cNvSpPr>
          <p:nvPr>
            <p:ph type="sldNum" sz="quarter" idx="12"/>
          </p:nvPr>
        </p:nvSpPr>
        <p:spPr/>
        <p:txBody>
          <a:bodyPr/>
          <a:lstStyle/>
          <a:p>
            <a:pPr defTabSz="755660">
              <a:defRPr/>
            </a:pPr>
            <a:fld id="{A415B259-A592-4C14-A112-938197F929A2}" type="slidenum">
              <a:rPr lang="en-CA">
                <a:solidFill>
                  <a:prstClr val="black">
                    <a:tint val="75000"/>
                  </a:prstClr>
                </a:solidFill>
                <a:latin typeface="Kartika"/>
              </a:rPr>
              <a:pPr defTabSz="755660">
                <a:defRPr/>
              </a:pPr>
              <a:t>31</a:t>
            </a:fld>
            <a:endParaRPr lang="en-CA">
              <a:solidFill>
                <a:prstClr val="black">
                  <a:tint val="75000"/>
                </a:prstClr>
              </a:solidFill>
              <a:latin typeface="Kartika"/>
            </a:endParaRPr>
          </a:p>
        </p:txBody>
      </p:sp>
      <p:sp>
        <p:nvSpPr>
          <p:cNvPr id="6" name="Footer Placeholder 5"/>
          <p:cNvSpPr>
            <a:spLocks noGrp="1"/>
          </p:cNvSpPr>
          <p:nvPr>
            <p:ph type="ftr" sz="quarter" idx="11"/>
          </p:nvPr>
        </p:nvSpPr>
        <p:spPr/>
        <p:txBody>
          <a:bodyPr/>
          <a:lstStyle/>
          <a:p>
            <a:pPr defTabSz="755660">
              <a:defRPr/>
            </a:pPr>
            <a:r>
              <a:rPr lang="en-CA">
                <a:solidFill>
                  <a:prstClr val="black">
                    <a:tint val="75000"/>
                  </a:prstClr>
                </a:solidFill>
                <a:latin typeface="Kartika"/>
              </a:rPr>
              <a:t>Hailemariam Abiy</a:t>
            </a:r>
          </a:p>
        </p:txBody>
      </p:sp>
    </p:spTree>
    <p:extLst>
      <p:ext uri="{BB962C8B-B14F-4D97-AF65-F5344CB8AC3E}">
        <p14:creationId xmlns:p14="http://schemas.microsoft.com/office/powerpoint/2010/main" val="4957906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940" y="296155"/>
            <a:ext cx="7388760" cy="536685"/>
          </a:xfrm>
          <a:prstGeom prst="rect">
            <a:avLst/>
          </a:prstGeom>
        </p:spPr>
        <p:txBody>
          <a:bodyPr vert="horz" wrap="square" lIns="0" tIns="13335" rIns="0" bIns="0" rtlCol="0">
            <a:spAutoFit/>
          </a:bodyPr>
          <a:lstStyle/>
          <a:p>
            <a:pPr marL="108585" marR="5080" indent="-96520">
              <a:lnSpc>
                <a:spcPct val="99700"/>
              </a:lnSpc>
              <a:spcBef>
                <a:spcPts val="105"/>
              </a:spcBef>
            </a:pPr>
            <a:r>
              <a:rPr sz="3200" b="1" dirty="0">
                <a:latin typeface="Times New Roman" panose="02020603050405020304" pitchFamily="18" charset="0"/>
                <a:cs typeface="Times New Roman" panose="02020603050405020304" pitchFamily="18" charset="0"/>
              </a:rPr>
              <a:t>Clinical Features  Syphilis (Hard chancre</a:t>
            </a:r>
            <a:r>
              <a:rPr sz="3400" b="1" dirty="0">
                <a:latin typeface="Times New Roman" panose="02020603050405020304" pitchFamily="18" charset="0"/>
                <a:cs typeface="Times New Roman" panose="02020603050405020304" pitchFamily="18" charset="0"/>
              </a:rPr>
              <a:t>)</a:t>
            </a:r>
            <a:endParaRPr sz="3400" dirty="0">
              <a:latin typeface="Times New Roman" panose="02020603050405020304" pitchFamily="18" charset="0"/>
              <a:cs typeface="Times New Roman" panose="02020603050405020304" pitchFamily="18" charset="0"/>
            </a:endParaRPr>
          </a:p>
        </p:txBody>
      </p:sp>
      <p:sp>
        <p:nvSpPr>
          <p:cNvPr id="3" name="object 3"/>
          <p:cNvSpPr/>
          <p:nvPr/>
        </p:nvSpPr>
        <p:spPr>
          <a:xfrm>
            <a:off x="0" y="3427475"/>
            <a:ext cx="9144000" cy="3426460"/>
          </a:xfrm>
          <a:custGeom>
            <a:avLst/>
            <a:gdLst/>
            <a:ahLst/>
            <a:cxnLst/>
            <a:rect l="l" t="t" r="r" b="b"/>
            <a:pathLst>
              <a:path w="9144000" h="3426459">
                <a:moveTo>
                  <a:pt x="9144000" y="0"/>
                </a:moveTo>
                <a:lnTo>
                  <a:pt x="0" y="0"/>
                </a:lnTo>
                <a:lnTo>
                  <a:pt x="0" y="3425952"/>
                </a:lnTo>
                <a:lnTo>
                  <a:pt x="9144000" y="3425952"/>
                </a:lnTo>
                <a:lnTo>
                  <a:pt x="9144000" y="0"/>
                </a:lnTo>
                <a:close/>
              </a:path>
            </a:pathLst>
          </a:custGeom>
          <a:solidFill>
            <a:srgbClr val="FFFFFF"/>
          </a:solidFill>
        </p:spPr>
        <p:txBody>
          <a:bodyPr wrap="square" lIns="0" tIns="0" rIns="0" bIns="0" rtlCol="0"/>
          <a:lstStyle/>
          <a:p>
            <a:endParaRPr/>
          </a:p>
        </p:txBody>
      </p:sp>
      <p:sp>
        <p:nvSpPr>
          <p:cNvPr id="4" name="object 4"/>
          <p:cNvSpPr txBox="1"/>
          <p:nvPr/>
        </p:nvSpPr>
        <p:spPr>
          <a:xfrm>
            <a:off x="381000" y="1218831"/>
            <a:ext cx="8601810" cy="3760645"/>
          </a:xfrm>
          <a:prstGeom prst="rect">
            <a:avLst/>
          </a:prstGeom>
        </p:spPr>
        <p:txBody>
          <a:bodyPr vert="horz" wrap="square" lIns="0" tIns="92075" rIns="0" bIns="0" rtlCol="0">
            <a:spAutoFit/>
          </a:bodyPr>
          <a:lstStyle/>
          <a:p>
            <a:pPr marL="756285" marR="62865" indent="-287020">
              <a:lnSpc>
                <a:spcPts val="2590"/>
              </a:lnSpc>
              <a:spcBef>
                <a:spcPts val="725"/>
              </a:spcBef>
            </a:pPr>
            <a:r>
              <a:rPr sz="2700" spc="150" dirty="0">
                <a:latin typeface="DejaVu Sans"/>
                <a:cs typeface="DejaVu Sans"/>
              </a:rPr>
              <a:t>– </a:t>
            </a:r>
            <a:r>
              <a:rPr sz="2800" dirty="0">
                <a:latin typeface="Times New Roman" panose="02020603050405020304" pitchFamily="18" charset="0"/>
                <a:cs typeface="Times New Roman" panose="02020603050405020304" pitchFamily="18" charset="0"/>
              </a:rPr>
              <a:t>A disease characterized by a </a:t>
            </a:r>
            <a:r>
              <a:rPr sz="2800" dirty="0">
                <a:solidFill>
                  <a:srgbClr val="FF0000"/>
                </a:solidFill>
                <a:latin typeface="Times New Roman" panose="02020603050405020304" pitchFamily="18" charset="0"/>
                <a:cs typeface="Times New Roman" panose="02020603050405020304" pitchFamily="18" charset="0"/>
              </a:rPr>
              <a:t>primary lesion, a later  secondary eruption on the skin and mucus  membranes, then a long period of latency, and finally  late lesion, of skin, bones, viscera, CNS and CVS</a:t>
            </a:r>
            <a:endParaRPr sz="2800" dirty="0">
              <a:latin typeface="Times New Roman" panose="02020603050405020304" pitchFamily="18" charset="0"/>
              <a:cs typeface="Times New Roman" panose="02020603050405020304" pitchFamily="18" charset="0"/>
            </a:endParaRPr>
          </a:p>
          <a:p>
            <a:pPr marL="12700" indent="86360">
              <a:lnSpc>
                <a:spcPct val="100000"/>
              </a:lnSpc>
              <a:spcBef>
                <a:spcPts val="15"/>
              </a:spcBef>
            </a:pPr>
            <a:r>
              <a:rPr sz="2800" b="1" dirty="0">
                <a:latin typeface="Times New Roman" panose="02020603050405020304" pitchFamily="18" charset="0"/>
                <a:cs typeface="Times New Roman" panose="02020603050405020304" pitchFamily="18" charset="0"/>
              </a:rPr>
              <a:t>Etioiopy </a:t>
            </a:r>
            <a:r>
              <a:rPr sz="2800" dirty="0">
                <a:latin typeface="Times New Roman" panose="02020603050405020304" pitchFamily="18" charset="0"/>
                <a:cs typeface="Times New Roman" panose="02020603050405020304" pitchFamily="18" charset="0"/>
              </a:rPr>
              <a:t>– Treponema pallidum, a spirochete</a:t>
            </a:r>
          </a:p>
          <a:p>
            <a:pPr marL="354965" marR="382905" indent="-342900">
              <a:lnSpc>
                <a:spcPct val="80000"/>
              </a:lnSpc>
              <a:spcBef>
                <a:spcPts val="745"/>
              </a:spcBef>
              <a:buChar char="•"/>
              <a:tabLst>
                <a:tab pos="354965" algn="l"/>
                <a:tab pos="355600" algn="l"/>
              </a:tabLst>
            </a:pPr>
            <a:r>
              <a:rPr sz="2800" dirty="0">
                <a:latin typeface="Times New Roman" panose="02020603050405020304" pitchFamily="18" charset="0"/>
                <a:cs typeface="Times New Roman" panose="02020603050405020304" pitchFamily="18" charset="0"/>
              </a:rPr>
              <a:t>Genital ulcer occurs in the primary stage of the  disease.</a:t>
            </a:r>
          </a:p>
          <a:p>
            <a:pPr marL="354965" marR="5080" indent="-342900">
              <a:lnSpc>
                <a:spcPct val="80000"/>
              </a:lnSpc>
              <a:spcBef>
                <a:spcPts val="745"/>
              </a:spcBef>
              <a:buChar char="•"/>
              <a:tabLst>
                <a:tab pos="354965" algn="l"/>
                <a:tab pos="355600" algn="l"/>
              </a:tabLst>
            </a:pPr>
            <a:r>
              <a:rPr sz="2800" dirty="0">
                <a:latin typeface="Times New Roman" panose="02020603050405020304" pitchFamily="18" charset="0"/>
                <a:cs typeface="Times New Roman" panose="02020603050405020304" pitchFamily="18" charset="0"/>
              </a:rPr>
              <a:t>It starts as a small </a:t>
            </a:r>
            <a:r>
              <a:rPr sz="2800" dirty="0">
                <a:solidFill>
                  <a:srgbClr val="FF0000"/>
                </a:solidFill>
                <a:latin typeface="Times New Roman" panose="02020603050405020304" pitchFamily="18" charset="0"/>
                <a:cs typeface="Times New Roman" panose="02020603050405020304" pitchFamily="18" charset="0"/>
              </a:rPr>
              <a:t>papular lesion that rapidly  ulcerates to produce a non –tender, indurated  lesion </a:t>
            </a:r>
            <a:r>
              <a:rPr sz="2800" dirty="0">
                <a:latin typeface="Times New Roman" panose="02020603050405020304" pitchFamily="18" charset="0"/>
                <a:cs typeface="Times New Roman" panose="02020603050405020304" pitchFamily="18" charset="0"/>
              </a:rPr>
              <a:t>with a clean base and a raised edge known  as</a:t>
            </a:r>
            <a:r>
              <a:rPr sz="2800" dirty="0">
                <a:solidFill>
                  <a:srgbClr val="FF0000"/>
                </a:solidFill>
                <a:latin typeface="Times New Roman" panose="02020603050405020304" pitchFamily="18" charset="0"/>
                <a:cs typeface="Times New Roman" panose="02020603050405020304" pitchFamily="18" charset="0"/>
              </a:rPr>
              <a:t> </a:t>
            </a:r>
            <a:r>
              <a:rPr sz="2800" u="heavy" dirty="0">
                <a:solidFill>
                  <a:srgbClr val="FF0000"/>
                </a:solidFill>
                <a:uFill>
                  <a:solidFill>
                    <a:srgbClr val="FF0000"/>
                  </a:solidFill>
                </a:uFill>
                <a:latin typeface="Times New Roman" panose="02020603050405020304" pitchFamily="18" charset="0"/>
                <a:cs typeface="Times New Roman" panose="02020603050405020304" pitchFamily="18" charset="0"/>
              </a:rPr>
              <a:t>hard chancre</a:t>
            </a:r>
            <a:r>
              <a:rPr sz="2800" dirty="0">
                <a:latin typeface="Times New Roman" panose="02020603050405020304" pitchFamily="18" charset="0"/>
                <a:cs typeface="Times New Roman" panose="02020603050405020304" pitchFamily="18" charset="0"/>
              </a:rPr>
              <a:t>.</a:t>
            </a:r>
          </a:p>
        </p:txBody>
      </p:sp>
      <p:sp>
        <p:nvSpPr>
          <p:cNvPr id="5" name="object 5"/>
          <p:cNvSpPr txBox="1">
            <a:spLocks noGrp="1"/>
          </p:cNvSpPr>
          <p:nvPr>
            <p:ph type="ftr" sz="quarter" idx="5"/>
          </p:nvPr>
        </p:nvSpPr>
        <p:spPr>
          <a:xfrm>
            <a:off x="535940" y="6462839"/>
            <a:ext cx="866775" cy="177800"/>
          </a:xfrm>
          <a:prstGeom prst="rect">
            <a:avLst/>
          </a:prstGeom>
        </p:spPr>
        <p:txBody>
          <a:bodyPr vert="horz" wrap="square" lIns="0" tIns="0" rIns="0" bIns="0" rtlCol="0">
            <a:spAutoFit/>
          </a:bodyPr>
          <a:lstStyle>
            <a:defPPr>
              <a:defRPr lang="en-US"/>
            </a:defPPr>
            <a:lvl1pPr marL="0" algn="l" defTabSz="914400" rtl="0" eaLnBrk="1" latinLnBrk="0" hangingPunct="1">
              <a:defRPr sz="1200" b="0" i="0" kern="1200">
                <a:solidFill>
                  <a:srgbClr val="898989"/>
                </a:solidFill>
                <a:latin typeface="DejaVu Sans"/>
                <a:ea typeface="+mn-ea"/>
                <a:cs typeface="DejaVu San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lnSpc>
                <a:spcPts val="1240"/>
              </a:lnSpc>
            </a:pPr>
            <a:r>
              <a:rPr lang="en-US" spc="-120"/>
              <a:t>May </a:t>
            </a:r>
            <a:r>
              <a:rPr lang="en-US" spc="-130"/>
              <a:t>11,</a:t>
            </a:r>
            <a:r>
              <a:rPr lang="en-US" spc="-195"/>
              <a:t> </a:t>
            </a:r>
            <a:r>
              <a:rPr lang="en-US" spc="-155"/>
              <a:t>2020</a:t>
            </a:r>
            <a:endParaRPr spc="-155" dirty="0"/>
          </a:p>
        </p:txBody>
      </p:sp>
      <p:sp>
        <p:nvSpPr>
          <p:cNvPr id="6" name="object 6"/>
          <p:cNvSpPr txBox="1">
            <a:spLocks noGrp="1"/>
          </p:cNvSpPr>
          <p:nvPr>
            <p:ph type="sldNum" sz="quarter" idx="7"/>
          </p:nvPr>
        </p:nvSpPr>
        <p:spPr>
          <a:xfrm>
            <a:off x="8400288" y="6462839"/>
            <a:ext cx="231140" cy="177800"/>
          </a:xfrm>
          <a:prstGeom prst="rect">
            <a:avLst/>
          </a:prstGeom>
        </p:spPr>
        <p:txBody>
          <a:bodyPr vert="horz" wrap="square" lIns="0" tIns="0" rIns="0" bIns="0" rtlCol="0">
            <a:spAutoFit/>
          </a:bodyPr>
          <a:lstStyle>
            <a:defPPr>
              <a:defRPr lang="en-US"/>
            </a:defPPr>
            <a:lvl1pPr marL="0" algn="l" defTabSz="914400" rtl="0" eaLnBrk="1" latinLnBrk="0" hangingPunct="1">
              <a:defRPr sz="1200" b="0" i="0" kern="1200">
                <a:solidFill>
                  <a:srgbClr val="898989"/>
                </a:solidFill>
                <a:latin typeface="DejaVu Sans"/>
                <a:ea typeface="+mn-ea"/>
                <a:cs typeface="DejaVu San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a:lnSpc>
                <a:spcPts val="1240"/>
              </a:lnSpc>
            </a:pPr>
            <a:fld id="{81D60167-4931-47E6-BA6A-407CBD079E47}" type="slidenum">
              <a:rPr lang="en-US" spc="-160" smtClean="0"/>
              <a:pPr marL="38100">
                <a:lnSpc>
                  <a:spcPts val="1240"/>
                </a:lnSpc>
              </a:pPr>
              <a:t>32</a:t>
            </a:fld>
            <a:endParaRPr spc="-16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480BAE-D3BA-4949-B617-D70220D899B5}"/>
              </a:ext>
            </a:extLst>
          </p:cNvPr>
          <p:cNvSpPr>
            <a:spLocks noGrp="1"/>
          </p:cNvSpPr>
          <p:nvPr>
            <p:ph type="title"/>
          </p:nvPr>
        </p:nvSpPr>
        <p:spPr/>
        <p:txBody>
          <a:bodyPr/>
          <a:lstStyle/>
          <a:p>
            <a:endParaRPr lang="en-US"/>
          </a:p>
        </p:txBody>
      </p:sp>
      <p:sp>
        <p:nvSpPr>
          <p:cNvPr id="4" name="Date Placeholder 3">
            <a:extLst>
              <a:ext uri="{FF2B5EF4-FFF2-40B4-BE49-F238E27FC236}">
                <a16:creationId xmlns:a16="http://schemas.microsoft.com/office/drawing/2014/main" id="{B4800350-0795-4932-A419-751A18632CBE}"/>
              </a:ext>
            </a:extLst>
          </p:cNvPr>
          <p:cNvSpPr>
            <a:spLocks noGrp="1"/>
          </p:cNvSpPr>
          <p:nvPr>
            <p:ph type="dt" sz="half" idx="10"/>
          </p:nvPr>
        </p:nvSpPr>
        <p:spPr/>
        <p:txBody>
          <a:bodyPr/>
          <a:lstStyle/>
          <a:p>
            <a:pPr>
              <a:defRPr/>
            </a:pPr>
            <a:fld id="{D246857A-5EBE-4C10-BB67-7B878B8BAC2B}" type="datetime1">
              <a:rPr lang="en-CA" smtClean="0"/>
              <a:t>2020-06-01</a:t>
            </a:fld>
            <a:endParaRPr lang="en-CA"/>
          </a:p>
        </p:txBody>
      </p:sp>
      <p:sp>
        <p:nvSpPr>
          <p:cNvPr id="5" name="Footer Placeholder 4">
            <a:extLst>
              <a:ext uri="{FF2B5EF4-FFF2-40B4-BE49-F238E27FC236}">
                <a16:creationId xmlns:a16="http://schemas.microsoft.com/office/drawing/2014/main" id="{07C7976D-6590-4B1C-A5A6-5C761A17BEE0}"/>
              </a:ext>
            </a:extLst>
          </p:cNvPr>
          <p:cNvSpPr>
            <a:spLocks noGrp="1"/>
          </p:cNvSpPr>
          <p:nvPr>
            <p:ph type="ftr" sz="quarter" idx="11"/>
          </p:nvPr>
        </p:nvSpPr>
        <p:spPr/>
        <p:txBody>
          <a:bodyPr/>
          <a:lstStyle/>
          <a:p>
            <a:pPr>
              <a:defRPr/>
            </a:pPr>
            <a:r>
              <a:rPr lang="en-CA"/>
              <a:t>Hailemariam Abiy</a:t>
            </a:r>
          </a:p>
        </p:txBody>
      </p:sp>
      <p:sp>
        <p:nvSpPr>
          <p:cNvPr id="6" name="Slide Number Placeholder 5">
            <a:extLst>
              <a:ext uri="{FF2B5EF4-FFF2-40B4-BE49-F238E27FC236}">
                <a16:creationId xmlns:a16="http://schemas.microsoft.com/office/drawing/2014/main" id="{4557C746-7446-444C-825F-F3AC59B052B3}"/>
              </a:ext>
            </a:extLst>
          </p:cNvPr>
          <p:cNvSpPr>
            <a:spLocks noGrp="1"/>
          </p:cNvSpPr>
          <p:nvPr>
            <p:ph type="sldNum" sz="quarter" idx="12"/>
          </p:nvPr>
        </p:nvSpPr>
        <p:spPr/>
        <p:txBody>
          <a:bodyPr/>
          <a:lstStyle/>
          <a:p>
            <a:pPr>
              <a:defRPr/>
            </a:pPr>
            <a:fld id="{A415B259-A592-4C14-A112-938197F929A2}" type="slidenum">
              <a:rPr lang="en-CA" smtClean="0"/>
              <a:pPr>
                <a:defRPr/>
              </a:pPr>
              <a:t>33</a:t>
            </a:fld>
            <a:endParaRPr lang="en-CA"/>
          </a:p>
        </p:txBody>
      </p:sp>
      <p:sp>
        <p:nvSpPr>
          <p:cNvPr id="7" name="object 10">
            <a:extLst>
              <a:ext uri="{FF2B5EF4-FFF2-40B4-BE49-F238E27FC236}">
                <a16:creationId xmlns:a16="http://schemas.microsoft.com/office/drawing/2014/main" id="{725259EB-581D-4CF6-8AD6-E7D51B3E08D2}"/>
              </a:ext>
            </a:extLst>
          </p:cNvPr>
          <p:cNvSpPr txBox="1">
            <a:spLocks noGrp="1"/>
          </p:cNvSpPr>
          <p:nvPr>
            <p:ph idx="1"/>
          </p:nvPr>
        </p:nvSpPr>
        <p:spPr>
          <a:xfrm>
            <a:off x="457200" y="1600200"/>
            <a:ext cx="8229600" cy="4819268"/>
          </a:xfrm>
          <a:prstGeom prst="rect">
            <a:avLst/>
          </a:prstGeom>
        </p:spPr>
        <p:txBody>
          <a:bodyPr vert="horz" wrap="square" lIns="0" tIns="66040" rIns="0" bIns="0" rtlCol="0">
            <a:spAutoFit/>
          </a:bodyPr>
          <a:lstStyle/>
          <a:p>
            <a:pPr marL="368300" indent="-342900">
              <a:lnSpc>
                <a:spcPct val="100000"/>
              </a:lnSpc>
              <a:spcBef>
                <a:spcPts val="520"/>
              </a:spcBef>
              <a:buFont typeface="DejaVu Sans"/>
              <a:buChar char="•"/>
              <a:tabLst>
                <a:tab pos="367665" algn="l"/>
                <a:tab pos="368300" algn="l"/>
              </a:tabLst>
            </a:pPr>
            <a:r>
              <a:rPr sz="1800" b="1" dirty="0">
                <a:solidFill>
                  <a:srgbClr val="FF0000"/>
                </a:solidFill>
                <a:latin typeface="Nimbus Sans L"/>
                <a:cs typeface="Nimbus Sans L"/>
              </a:rPr>
              <a:t>Infectious </a:t>
            </a:r>
            <a:r>
              <a:rPr sz="1800" b="1" spc="-5" dirty="0">
                <a:solidFill>
                  <a:srgbClr val="FF0000"/>
                </a:solidFill>
                <a:latin typeface="Nimbus Sans L"/>
                <a:cs typeface="Nimbus Sans L"/>
              </a:rPr>
              <a:t>Dose: </a:t>
            </a:r>
            <a:r>
              <a:rPr sz="1800" b="1" dirty="0">
                <a:solidFill>
                  <a:srgbClr val="FF0000"/>
                </a:solidFill>
                <a:latin typeface="Nimbus Sans L"/>
                <a:cs typeface="Nimbus Sans L"/>
              </a:rPr>
              <a:t>~57</a:t>
            </a:r>
            <a:r>
              <a:rPr sz="1800" b="1" spc="-35" dirty="0">
                <a:solidFill>
                  <a:srgbClr val="FF0000"/>
                </a:solidFill>
                <a:latin typeface="Nimbus Sans L"/>
                <a:cs typeface="Nimbus Sans L"/>
              </a:rPr>
              <a:t> </a:t>
            </a:r>
            <a:r>
              <a:rPr sz="1800" b="1" dirty="0">
                <a:solidFill>
                  <a:srgbClr val="FF0000"/>
                </a:solidFill>
                <a:latin typeface="Nimbus Sans L"/>
                <a:cs typeface="Nimbus Sans L"/>
              </a:rPr>
              <a:t>organisms</a:t>
            </a:r>
            <a:r>
              <a:rPr sz="1800" b="1" baseline="25462" dirty="0">
                <a:solidFill>
                  <a:srgbClr val="FF0000"/>
                </a:solidFill>
                <a:latin typeface="Nimbus Sans L"/>
                <a:cs typeface="Nimbus Sans L"/>
              </a:rPr>
              <a:t>1</a:t>
            </a:r>
            <a:endParaRPr sz="1800" baseline="25462" dirty="0">
              <a:latin typeface="Nimbus Sans L"/>
              <a:cs typeface="Nimbus Sans L"/>
            </a:endParaRPr>
          </a:p>
          <a:p>
            <a:pPr marL="368300" indent="-342900">
              <a:lnSpc>
                <a:spcPct val="100000"/>
              </a:lnSpc>
              <a:spcBef>
                <a:spcPts val="565"/>
              </a:spcBef>
              <a:buFont typeface="DejaVu Sans"/>
              <a:buChar char="•"/>
              <a:tabLst>
                <a:tab pos="367665" algn="l"/>
                <a:tab pos="368300" algn="l"/>
              </a:tabLst>
            </a:pPr>
            <a:r>
              <a:rPr sz="2400" spc="-5" dirty="0">
                <a:latin typeface="Nimbus Sans L"/>
                <a:cs typeface="Nimbus Sans L"/>
              </a:rPr>
              <a:t>Incubation </a:t>
            </a:r>
            <a:r>
              <a:rPr sz="2400" dirty="0">
                <a:latin typeface="Nimbus Sans L"/>
                <a:cs typeface="Nimbus Sans L"/>
              </a:rPr>
              <a:t>Period </a:t>
            </a:r>
            <a:r>
              <a:rPr sz="2400" spc="130" dirty="0">
                <a:latin typeface="DejaVu Sans"/>
                <a:cs typeface="DejaVu Sans"/>
              </a:rPr>
              <a:t>– </a:t>
            </a:r>
            <a:r>
              <a:rPr sz="2400" dirty="0">
                <a:latin typeface="Nimbus Sans L"/>
                <a:cs typeface="Nimbus Sans L"/>
              </a:rPr>
              <a:t>21 days</a:t>
            </a:r>
            <a:r>
              <a:rPr sz="2400" spc="-215" dirty="0">
                <a:latin typeface="Nimbus Sans L"/>
                <a:cs typeface="Nimbus Sans L"/>
              </a:rPr>
              <a:t> </a:t>
            </a:r>
            <a:r>
              <a:rPr sz="2400" spc="-5" dirty="0">
                <a:latin typeface="Nimbus Sans L"/>
                <a:cs typeface="Nimbus Sans L"/>
              </a:rPr>
              <a:t>(median)</a:t>
            </a:r>
            <a:endParaRPr sz="2400" dirty="0">
              <a:latin typeface="Nimbus Sans L"/>
              <a:cs typeface="Nimbus Sans L"/>
            </a:endParaRPr>
          </a:p>
          <a:p>
            <a:pPr marL="368300" indent="-342900">
              <a:lnSpc>
                <a:spcPct val="100000"/>
              </a:lnSpc>
              <a:spcBef>
                <a:spcPts val="575"/>
              </a:spcBef>
              <a:buFont typeface="DejaVu Sans"/>
              <a:buChar char="•"/>
              <a:tabLst>
                <a:tab pos="367665" algn="l"/>
                <a:tab pos="368300" algn="l"/>
              </a:tabLst>
            </a:pPr>
            <a:r>
              <a:rPr sz="2400" dirty="0">
                <a:latin typeface="Nimbus Sans L"/>
                <a:cs typeface="Nimbus Sans L"/>
              </a:rPr>
              <a:t>3 </a:t>
            </a:r>
            <a:r>
              <a:rPr sz="2400" spc="-5" dirty="0">
                <a:latin typeface="Nimbus Sans L"/>
                <a:cs typeface="Nimbus Sans L"/>
              </a:rPr>
              <a:t>clinical </a:t>
            </a:r>
            <a:r>
              <a:rPr sz="2400" dirty="0">
                <a:latin typeface="Nimbus Sans L"/>
                <a:cs typeface="Nimbus Sans L"/>
              </a:rPr>
              <a:t>stages of</a:t>
            </a:r>
            <a:r>
              <a:rPr sz="2400" spc="15" dirty="0">
                <a:latin typeface="Nimbus Sans L"/>
                <a:cs typeface="Nimbus Sans L"/>
              </a:rPr>
              <a:t> </a:t>
            </a:r>
            <a:r>
              <a:rPr sz="2400" spc="-5" dirty="0">
                <a:latin typeface="Nimbus Sans L"/>
                <a:cs typeface="Nimbus Sans L"/>
              </a:rPr>
              <a:t>syphilis</a:t>
            </a:r>
            <a:endParaRPr sz="2400" dirty="0">
              <a:latin typeface="Nimbus Sans L"/>
              <a:cs typeface="Nimbus Sans L"/>
            </a:endParaRPr>
          </a:p>
          <a:p>
            <a:pPr marL="768985" lvl="1" indent="-287020">
              <a:lnSpc>
                <a:spcPct val="100000"/>
              </a:lnSpc>
              <a:spcBef>
                <a:spcPts val="660"/>
              </a:spcBef>
              <a:buFont typeface="DejaVu Sans"/>
              <a:buChar char="–"/>
              <a:tabLst>
                <a:tab pos="769620" algn="l"/>
              </a:tabLst>
            </a:pPr>
            <a:r>
              <a:rPr sz="2800" b="1" spc="-5" dirty="0">
                <a:solidFill>
                  <a:srgbClr val="FF0000"/>
                </a:solidFill>
                <a:latin typeface="Nimbus Sans L"/>
                <a:cs typeface="Nimbus Sans L"/>
              </a:rPr>
              <a:t>Primary:</a:t>
            </a:r>
            <a:endParaRPr sz="2800" dirty="0">
              <a:latin typeface="Nimbus Sans L"/>
              <a:cs typeface="Nimbus Sans L"/>
            </a:endParaRPr>
          </a:p>
          <a:p>
            <a:pPr marL="1168400" lvl="2" indent="-229235">
              <a:lnSpc>
                <a:spcPct val="100000"/>
              </a:lnSpc>
              <a:spcBef>
                <a:spcPts val="590"/>
              </a:spcBef>
              <a:buFont typeface="DejaVu Sans"/>
              <a:buChar char="•"/>
              <a:tabLst>
                <a:tab pos="1169035" algn="l"/>
              </a:tabLst>
            </a:pPr>
            <a:r>
              <a:rPr sz="2400" spc="-5" dirty="0">
                <a:latin typeface="Nimbus Sans L"/>
                <a:cs typeface="Nimbus Sans L"/>
              </a:rPr>
              <a:t>Painless </a:t>
            </a:r>
            <a:r>
              <a:rPr sz="2400" dirty="0">
                <a:latin typeface="Nimbus Sans L"/>
                <a:cs typeface="Nimbus Sans L"/>
              </a:rPr>
              <a:t>sore </a:t>
            </a:r>
            <a:r>
              <a:rPr sz="2400" spc="-5" dirty="0">
                <a:latin typeface="Nimbus Sans L"/>
                <a:cs typeface="Nimbus Sans L"/>
              </a:rPr>
              <a:t>(chancre) </a:t>
            </a:r>
            <a:r>
              <a:rPr sz="2400" dirty="0">
                <a:latin typeface="Nimbus Sans L"/>
                <a:cs typeface="Nimbus Sans L"/>
              </a:rPr>
              <a:t>at </a:t>
            </a:r>
            <a:r>
              <a:rPr sz="2400" spc="-5" dirty="0">
                <a:latin typeface="Nimbus Sans L"/>
                <a:cs typeface="Nimbus Sans L"/>
              </a:rPr>
              <a:t>inoculation</a:t>
            </a:r>
            <a:r>
              <a:rPr sz="2400" spc="30" dirty="0">
                <a:latin typeface="Nimbus Sans L"/>
                <a:cs typeface="Nimbus Sans L"/>
              </a:rPr>
              <a:t> </a:t>
            </a:r>
            <a:r>
              <a:rPr sz="2400" dirty="0">
                <a:latin typeface="Nimbus Sans L"/>
                <a:cs typeface="Nimbus Sans L"/>
              </a:rPr>
              <a:t>site</a:t>
            </a:r>
            <a:endParaRPr lang="en-US" sz="2400" dirty="0">
              <a:latin typeface="Nimbus Sans L"/>
              <a:cs typeface="Nimbus Sans L"/>
            </a:endParaRPr>
          </a:p>
          <a:p>
            <a:pPr marL="1168400" lvl="2" indent="-229235">
              <a:lnSpc>
                <a:spcPct val="100000"/>
              </a:lnSpc>
              <a:spcBef>
                <a:spcPts val="590"/>
              </a:spcBef>
              <a:buFont typeface="DejaVu Sans"/>
              <a:buChar char="•"/>
              <a:tabLst>
                <a:tab pos="1169035" algn="l"/>
              </a:tabLst>
            </a:pPr>
            <a:r>
              <a:rPr lang="en-US" sz="2000" dirty="0">
                <a:latin typeface="Times New Roman" panose="02020603050405020304" pitchFamily="18" charset="0"/>
                <a:cs typeface="Times New Roman" panose="02020603050405020304" pitchFamily="18" charset="0"/>
              </a:rPr>
              <a:t>Resolves in 1-5 weeks</a:t>
            </a:r>
          </a:p>
          <a:p>
            <a:pPr marL="768985" lvl="1" indent="-287020">
              <a:lnSpc>
                <a:spcPct val="100000"/>
              </a:lnSpc>
              <a:spcBef>
                <a:spcPts val="580"/>
              </a:spcBef>
              <a:buFont typeface="DejaVu Sans"/>
              <a:buChar char="–"/>
              <a:tabLst>
                <a:tab pos="769620" algn="l"/>
              </a:tabLst>
            </a:pPr>
            <a:r>
              <a:rPr sz="2400" b="1" spc="-5" dirty="0">
                <a:solidFill>
                  <a:srgbClr val="FF0000"/>
                </a:solidFill>
                <a:latin typeface="Nimbus Sans L"/>
                <a:cs typeface="Nimbus Sans L"/>
              </a:rPr>
              <a:t>Secondary:</a:t>
            </a:r>
            <a:endParaRPr sz="2400" dirty="0">
              <a:latin typeface="Nimbus Sans L"/>
              <a:cs typeface="Nimbus Sans L"/>
            </a:endParaRPr>
          </a:p>
          <a:p>
            <a:pPr marL="1168400" lvl="2" indent="-229235">
              <a:lnSpc>
                <a:spcPct val="100000"/>
              </a:lnSpc>
              <a:spcBef>
                <a:spcPts val="575"/>
              </a:spcBef>
              <a:buFont typeface="DejaVu Sans"/>
              <a:buChar char="•"/>
              <a:tabLst>
                <a:tab pos="1169035" algn="l"/>
              </a:tabLst>
            </a:pPr>
            <a:r>
              <a:rPr sz="2400" b="1" spc="-5" dirty="0">
                <a:latin typeface="Nimbus Sans L"/>
                <a:cs typeface="Nimbus Sans L"/>
              </a:rPr>
              <a:t>Rash, </a:t>
            </a:r>
            <a:r>
              <a:rPr sz="2400" b="1" spc="-25" dirty="0">
                <a:latin typeface="Nimbus Sans L"/>
                <a:cs typeface="Nimbus Sans L"/>
              </a:rPr>
              <a:t>Fever</a:t>
            </a:r>
            <a:r>
              <a:rPr sz="2400" b="1" spc="-25" dirty="0">
                <a:solidFill>
                  <a:srgbClr val="FF0000"/>
                </a:solidFill>
                <a:latin typeface="Nimbus Sans L"/>
                <a:cs typeface="Nimbus Sans L"/>
              </a:rPr>
              <a:t>, </a:t>
            </a:r>
            <a:r>
              <a:rPr sz="2400" spc="-20" dirty="0">
                <a:latin typeface="Nimbus Sans L"/>
                <a:cs typeface="Nimbus Sans L"/>
              </a:rPr>
              <a:t>Lymphadenopathy,</a:t>
            </a:r>
            <a:r>
              <a:rPr sz="2400" spc="40" dirty="0">
                <a:latin typeface="Nimbus Sans L"/>
                <a:cs typeface="Nimbus Sans L"/>
              </a:rPr>
              <a:t> </a:t>
            </a:r>
            <a:r>
              <a:rPr sz="2400" spc="-5" dirty="0">
                <a:latin typeface="Nimbus Sans L"/>
                <a:cs typeface="Nimbus Sans L"/>
              </a:rPr>
              <a:t>Malaise</a:t>
            </a:r>
            <a:endParaRPr sz="2400" dirty="0">
              <a:latin typeface="Nimbus Sans L"/>
              <a:cs typeface="Nimbus Sans L"/>
            </a:endParaRPr>
          </a:p>
          <a:p>
            <a:pPr marL="768985" lvl="1" indent="-287020">
              <a:lnSpc>
                <a:spcPct val="100000"/>
              </a:lnSpc>
              <a:spcBef>
                <a:spcPts val="575"/>
              </a:spcBef>
              <a:buFont typeface="DejaVu Sans"/>
              <a:buChar char="–"/>
              <a:tabLst>
                <a:tab pos="769620" algn="l"/>
              </a:tabLst>
            </a:pPr>
            <a:r>
              <a:rPr sz="2400" b="1" spc="-15" dirty="0">
                <a:solidFill>
                  <a:srgbClr val="FF0000"/>
                </a:solidFill>
                <a:latin typeface="Nimbus Sans L"/>
                <a:cs typeface="Nimbus Sans L"/>
              </a:rPr>
              <a:t>Tertiary/Latent:</a:t>
            </a:r>
            <a:endParaRPr sz="2400" dirty="0">
              <a:latin typeface="Nimbus Sans L"/>
              <a:cs typeface="Nimbus Sans L"/>
            </a:endParaRPr>
          </a:p>
          <a:p>
            <a:pPr marL="1168400" lvl="2" indent="-229235">
              <a:lnSpc>
                <a:spcPct val="100000"/>
              </a:lnSpc>
              <a:spcBef>
                <a:spcPts val="580"/>
              </a:spcBef>
              <a:buFont typeface="DejaVu Sans"/>
              <a:buChar char="•"/>
              <a:tabLst>
                <a:tab pos="1169035" algn="l"/>
              </a:tabLst>
            </a:pPr>
            <a:r>
              <a:rPr sz="2400" spc="-5" dirty="0">
                <a:latin typeface="Nimbus Sans L"/>
                <a:cs typeface="Nimbus Sans L"/>
              </a:rPr>
              <a:t>CNS invasion, </a:t>
            </a:r>
            <a:r>
              <a:rPr sz="2400" dirty="0">
                <a:latin typeface="Nimbus Sans L"/>
                <a:cs typeface="Nimbus Sans L"/>
              </a:rPr>
              <a:t>organ</a:t>
            </a:r>
            <a:r>
              <a:rPr sz="2400" spc="30" dirty="0">
                <a:latin typeface="Nimbus Sans L"/>
                <a:cs typeface="Nimbus Sans L"/>
              </a:rPr>
              <a:t> </a:t>
            </a:r>
            <a:r>
              <a:rPr sz="2400" dirty="0">
                <a:latin typeface="Nimbus Sans L"/>
                <a:cs typeface="Nimbus Sans L"/>
              </a:rPr>
              <a:t>damage</a:t>
            </a:r>
          </a:p>
          <a:p>
            <a:pPr marL="25400" marR="905510">
              <a:lnSpc>
                <a:spcPct val="100000"/>
              </a:lnSpc>
              <a:spcBef>
                <a:spcPts val="575"/>
              </a:spcBef>
              <a:tabLst>
                <a:tab pos="367665" algn="l"/>
                <a:tab pos="368300" algn="l"/>
              </a:tabLst>
            </a:pPr>
            <a:endParaRPr sz="2400" dirty="0">
              <a:latin typeface="Nimbus Sans L"/>
              <a:cs typeface="Nimbus Sans L"/>
            </a:endParaRPr>
          </a:p>
        </p:txBody>
      </p:sp>
    </p:spTree>
    <p:extLst>
      <p:ext uri="{BB962C8B-B14F-4D97-AF65-F5344CB8AC3E}">
        <p14:creationId xmlns:p14="http://schemas.microsoft.com/office/powerpoint/2010/main" val="31242892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ftr" sz="quarter" idx="5"/>
          </p:nvPr>
        </p:nvSpPr>
        <p:spPr>
          <a:xfrm>
            <a:off x="535940" y="6462839"/>
            <a:ext cx="866775" cy="177800"/>
          </a:xfrm>
          <a:prstGeom prst="rect">
            <a:avLst/>
          </a:prstGeom>
        </p:spPr>
        <p:txBody>
          <a:bodyPr vert="horz" wrap="square" lIns="0" tIns="0" rIns="0" bIns="0" rtlCol="0">
            <a:spAutoFit/>
          </a:bodyPr>
          <a:lstStyle>
            <a:defPPr>
              <a:defRPr lang="en-US"/>
            </a:defPPr>
            <a:lvl1pPr marL="0" algn="l" defTabSz="914400" rtl="0" eaLnBrk="1" latinLnBrk="0" hangingPunct="1">
              <a:defRPr sz="1200" b="0" i="0" kern="1200">
                <a:solidFill>
                  <a:srgbClr val="898989"/>
                </a:solidFill>
                <a:latin typeface="DejaVu Sans"/>
                <a:ea typeface="+mn-ea"/>
                <a:cs typeface="DejaVu San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lnSpc>
                <a:spcPts val="1240"/>
              </a:lnSpc>
            </a:pPr>
            <a:r>
              <a:rPr lang="en-US" spc="-120"/>
              <a:t>May </a:t>
            </a:r>
            <a:r>
              <a:rPr lang="en-US" spc="-130"/>
              <a:t>11,</a:t>
            </a:r>
            <a:r>
              <a:rPr lang="en-US" spc="-195"/>
              <a:t> </a:t>
            </a:r>
            <a:r>
              <a:rPr lang="en-US" spc="-155"/>
              <a:t>2020</a:t>
            </a:r>
            <a:endParaRPr spc="-155" dirty="0"/>
          </a:p>
        </p:txBody>
      </p:sp>
      <p:sp>
        <p:nvSpPr>
          <p:cNvPr id="4" name="object 4"/>
          <p:cNvSpPr txBox="1">
            <a:spLocks noGrp="1"/>
          </p:cNvSpPr>
          <p:nvPr>
            <p:ph type="sldNum" sz="quarter" idx="7"/>
          </p:nvPr>
        </p:nvSpPr>
        <p:spPr>
          <a:xfrm>
            <a:off x="8400288" y="6462839"/>
            <a:ext cx="231140" cy="177800"/>
          </a:xfrm>
          <a:prstGeom prst="rect">
            <a:avLst/>
          </a:prstGeom>
        </p:spPr>
        <p:txBody>
          <a:bodyPr vert="horz" wrap="square" lIns="0" tIns="0" rIns="0" bIns="0" rtlCol="0">
            <a:spAutoFit/>
          </a:bodyPr>
          <a:lstStyle>
            <a:defPPr>
              <a:defRPr lang="en-US"/>
            </a:defPPr>
            <a:lvl1pPr marL="0" algn="l" defTabSz="914400" rtl="0" eaLnBrk="1" latinLnBrk="0" hangingPunct="1">
              <a:defRPr sz="1200" b="0" i="0" kern="1200">
                <a:solidFill>
                  <a:srgbClr val="898989"/>
                </a:solidFill>
                <a:latin typeface="DejaVu Sans"/>
                <a:ea typeface="+mn-ea"/>
                <a:cs typeface="DejaVu San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a:lnSpc>
                <a:spcPts val="1240"/>
              </a:lnSpc>
            </a:pPr>
            <a:fld id="{81D60167-4931-47E6-BA6A-407CBD079E47}" type="slidenum">
              <a:rPr lang="en-US" spc="-160" smtClean="0"/>
              <a:pPr marL="38100">
                <a:lnSpc>
                  <a:spcPts val="1240"/>
                </a:lnSpc>
              </a:pPr>
              <a:t>34</a:t>
            </a:fld>
            <a:endParaRPr spc="-160" dirty="0"/>
          </a:p>
        </p:txBody>
      </p:sp>
      <p:sp>
        <p:nvSpPr>
          <p:cNvPr id="2" name="object 2"/>
          <p:cNvSpPr txBox="1"/>
          <p:nvPr/>
        </p:nvSpPr>
        <p:spPr>
          <a:xfrm>
            <a:off x="381001" y="220306"/>
            <a:ext cx="8534399" cy="4862869"/>
          </a:xfrm>
          <a:prstGeom prst="rect">
            <a:avLst/>
          </a:prstGeom>
        </p:spPr>
        <p:txBody>
          <a:bodyPr vert="horz" wrap="square" lIns="0" tIns="104139" rIns="0" bIns="0" rtlCol="0">
            <a:spAutoFit/>
          </a:bodyPr>
          <a:lstStyle/>
          <a:p>
            <a:pPr marL="12700">
              <a:lnSpc>
                <a:spcPct val="100000"/>
              </a:lnSpc>
              <a:spcBef>
                <a:spcPts val="819"/>
              </a:spcBef>
            </a:pPr>
            <a:r>
              <a:rPr lang="en-US" sz="2800" b="1" dirty="0">
                <a:latin typeface="Times New Roman" panose="02020603050405020304" pitchFamily="18" charset="0"/>
                <a:cs typeface="Times New Roman" panose="02020603050405020304" pitchFamily="18" charset="0"/>
              </a:rPr>
              <a:t>Clinical manifestations</a:t>
            </a:r>
            <a:endParaRPr lang="en-US" sz="2800" dirty="0">
              <a:latin typeface="Times New Roman" panose="02020603050405020304" pitchFamily="18" charset="0"/>
              <a:cs typeface="Times New Roman" panose="02020603050405020304" pitchFamily="18" charset="0"/>
            </a:endParaRPr>
          </a:p>
          <a:p>
            <a:pPr marL="355600" marR="773430" indent="-342900">
              <a:lnSpc>
                <a:spcPct val="100000"/>
              </a:lnSpc>
              <a:spcBef>
                <a:spcPts val="720"/>
              </a:spcBef>
            </a:pPr>
            <a:r>
              <a:rPr lang="en-US" sz="2800" b="1" dirty="0">
                <a:latin typeface="Times New Roman" panose="02020603050405020304" pitchFamily="18" charset="0"/>
                <a:cs typeface="Times New Roman" panose="02020603050405020304" pitchFamily="18" charset="0"/>
              </a:rPr>
              <a:t>The clinical presentation is divided in to three  </a:t>
            </a:r>
            <a:endParaRPr lang="en-US" sz="2800" dirty="0">
              <a:latin typeface="Times New Roman" panose="02020603050405020304" pitchFamily="18" charset="0"/>
              <a:cs typeface="Times New Roman" panose="02020603050405020304" pitchFamily="18" charset="0"/>
            </a:endParaRPr>
          </a:p>
          <a:p>
            <a:pPr marL="12700">
              <a:lnSpc>
                <a:spcPct val="100000"/>
              </a:lnSpc>
              <a:spcBef>
                <a:spcPts val="720"/>
              </a:spcBef>
            </a:pPr>
            <a:r>
              <a:rPr lang="en-US" sz="2800" b="1" dirty="0">
                <a:latin typeface="Times New Roman" panose="02020603050405020304" pitchFamily="18" charset="0"/>
                <a:cs typeface="Times New Roman" panose="02020603050405020304" pitchFamily="18" charset="0"/>
              </a:rPr>
              <a:t>Primary syphilis</a:t>
            </a:r>
            <a:endParaRPr lang="en-US" sz="2800" dirty="0">
              <a:latin typeface="Times New Roman" panose="02020603050405020304" pitchFamily="18" charset="0"/>
              <a:cs typeface="Times New Roman" panose="02020603050405020304" pitchFamily="18" charset="0"/>
            </a:endParaRPr>
          </a:p>
          <a:p>
            <a:pPr marL="355600" marR="452120" indent="-342900">
              <a:lnSpc>
                <a:spcPct val="100000"/>
              </a:lnSpc>
              <a:spcBef>
                <a:spcPts val="720"/>
              </a:spcBef>
              <a:buChar char="•"/>
              <a:tabLst>
                <a:tab pos="354965" algn="l"/>
                <a:tab pos="355600" algn="l"/>
              </a:tabLst>
            </a:pPr>
            <a:r>
              <a:rPr lang="en-US" sz="2800" dirty="0">
                <a:latin typeface="Times New Roman" panose="02020603050405020304" pitchFamily="18" charset="0"/>
                <a:cs typeface="Times New Roman" panose="02020603050405020304" pitchFamily="18" charset="0"/>
              </a:rPr>
              <a:t>Consists of </a:t>
            </a:r>
            <a:r>
              <a:rPr lang="en-US" sz="2800" dirty="0">
                <a:solidFill>
                  <a:srgbClr val="FF0000"/>
                </a:solidFill>
                <a:latin typeface="Times New Roman" panose="02020603050405020304" pitchFamily="18" charset="0"/>
                <a:cs typeface="Times New Roman" panose="02020603050405020304" pitchFamily="18" charset="0"/>
              </a:rPr>
              <a:t>hard chancre</a:t>
            </a:r>
            <a:r>
              <a:rPr lang="en-US" sz="2800" dirty="0">
                <a:latin typeface="Times New Roman" panose="02020603050405020304" pitchFamily="18" charset="0"/>
                <a:cs typeface="Times New Roman" panose="02020603050405020304" pitchFamily="18" charset="0"/>
              </a:rPr>
              <a:t>, the primary lesion of  syphilis, together with </a:t>
            </a:r>
            <a:r>
              <a:rPr lang="en-US" sz="2800" dirty="0">
                <a:solidFill>
                  <a:srgbClr val="FF0000"/>
                </a:solidFill>
                <a:latin typeface="Times New Roman" panose="02020603050405020304" pitchFamily="18" charset="0"/>
                <a:cs typeface="Times New Roman" panose="02020603050405020304" pitchFamily="18" charset="0"/>
              </a:rPr>
              <a:t>regional lymphadenitis</a:t>
            </a:r>
            <a:r>
              <a:rPr lang="en-US" sz="2800" dirty="0">
                <a:latin typeface="Times New Roman" panose="02020603050405020304" pitchFamily="18" charset="0"/>
                <a:cs typeface="Times New Roman" panose="02020603050405020304" pitchFamily="18" charset="0"/>
              </a:rPr>
              <a:t>.</a:t>
            </a:r>
          </a:p>
          <a:p>
            <a:pPr marL="355600" marR="5080" indent="-342900">
              <a:lnSpc>
                <a:spcPct val="100000"/>
              </a:lnSpc>
              <a:spcBef>
                <a:spcPts val="720"/>
              </a:spcBef>
              <a:buChar char="•"/>
              <a:tabLst>
                <a:tab pos="354965" algn="l"/>
                <a:tab pos="355600" algn="l"/>
              </a:tabLst>
            </a:pPr>
            <a:r>
              <a:rPr lang="en-US" sz="2800" dirty="0">
                <a:latin typeface="Times New Roman" panose="02020603050405020304" pitchFamily="18" charset="0"/>
                <a:cs typeface="Times New Roman" panose="02020603050405020304" pitchFamily="18" charset="0"/>
              </a:rPr>
              <a:t>The hard chancre is a </a:t>
            </a:r>
            <a:r>
              <a:rPr lang="en-US" sz="2800" dirty="0">
                <a:solidFill>
                  <a:srgbClr val="FF0000"/>
                </a:solidFill>
                <a:latin typeface="Times New Roman" panose="02020603050405020304" pitchFamily="18" charset="0"/>
                <a:cs typeface="Times New Roman" panose="02020603050405020304" pitchFamily="18" charset="0"/>
              </a:rPr>
              <a:t>single, painless ulcer on the  genitalia or elsewhere </a:t>
            </a:r>
            <a:r>
              <a:rPr lang="en-US" sz="2800" dirty="0">
                <a:latin typeface="Times New Roman" panose="02020603050405020304" pitchFamily="18" charset="0"/>
                <a:cs typeface="Times New Roman" panose="02020603050405020304" pitchFamily="18" charset="0"/>
              </a:rPr>
              <a:t>(lips, tongue, breasts) and </a:t>
            </a:r>
            <a:r>
              <a:rPr lang="en-US" sz="2800" dirty="0">
                <a:solidFill>
                  <a:srgbClr val="FF0000"/>
                </a:solidFill>
                <a:latin typeface="Times New Roman" panose="02020603050405020304" pitchFamily="18" charset="0"/>
                <a:cs typeface="Times New Roman" panose="02020603050405020304" pitchFamily="18" charset="0"/>
              </a:rPr>
              <a:t> heals spontaneously in a1-5 weeks with out Rx.</a:t>
            </a:r>
            <a:endParaRPr lang="en-US" sz="2800" dirty="0">
              <a:latin typeface="Times New Roman" panose="02020603050405020304" pitchFamily="18" charset="0"/>
              <a:cs typeface="Times New Roman" panose="02020603050405020304" pitchFamily="18" charset="0"/>
            </a:endParaRPr>
          </a:p>
          <a:p>
            <a:pPr marL="355600" marR="527050" indent="-342900">
              <a:lnSpc>
                <a:spcPct val="100000"/>
              </a:lnSpc>
              <a:spcBef>
                <a:spcPts val="720"/>
              </a:spcBef>
              <a:buFont typeface="DejaVu Sans"/>
              <a:buChar char="•"/>
              <a:tabLst>
                <a:tab pos="438784" algn="l"/>
                <a:tab pos="439420" algn="l"/>
              </a:tabLst>
            </a:pPr>
            <a:r>
              <a:rPr sz="2800" dirty="0">
                <a:latin typeface="Times New Roman" panose="02020603050405020304" pitchFamily="18" charset="0"/>
                <a:cs typeface="Times New Roman" panose="02020603050405020304" pitchFamily="18" charset="0"/>
              </a:rPr>
              <a:t>	The </a:t>
            </a:r>
            <a:r>
              <a:rPr sz="2800" dirty="0">
                <a:solidFill>
                  <a:srgbClr val="FF0000"/>
                </a:solidFill>
                <a:latin typeface="Times New Roman" panose="02020603050405020304" pitchFamily="18" charset="0"/>
                <a:cs typeface="Times New Roman" panose="02020603050405020304" pitchFamily="18" charset="0"/>
              </a:rPr>
              <a:t>lymph glands are bilaterally enlarged </a:t>
            </a:r>
            <a:r>
              <a:rPr sz="2800" dirty="0">
                <a:latin typeface="Times New Roman" panose="02020603050405020304" pitchFamily="18" charset="0"/>
                <a:cs typeface="Times New Roman" panose="02020603050405020304" pitchFamily="18" charset="0"/>
              </a:rPr>
              <a:t>and </a:t>
            </a:r>
            <a:r>
              <a:rPr sz="2800" dirty="0">
                <a:solidFill>
                  <a:srgbClr val="FF0000"/>
                </a:solidFill>
                <a:latin typeface="Times New Roman" panose="02020603050405020304" pitchFamily="18" charset="0"/>
                <a:cs typeface="Times New Roman" panose="02020603050405020304" pitchFamily="18" charset="0"/>
              </a:rPr>
              <a:t> not painful. </a:t>
            </a:r>
            <a:r>
              <a:rPr sz="2800" dirty="0">
                <a:latin typeface="Times New Roman" panose="02020603050405020304" pitchFamily="18" charset="0"/>
                <a:cs typeface="Times New Roman" panose="02020603050405020304" pitchFamily="18" charset="0"/>
              </a:rPr>
              <a:t>There will </a:t>
            </a:r>
            <a:r>
              <a:rPr sz="2800" dirty="0">
                <a:solidFill>
                  <a:srgbClr val="FF0000"/>
                </a:solidFill>
                <a:latin typeface="Times New Roman" panose="02020603050405020304" pitchFamily="18" charset="0"/>
                <a:cs typeface="Times New Roman" panose="02020603050405020304" pitchFamily="18" charset="0"/>
              </a:rPr>
              <a:t>not be suppuration.</a:t>
            </a:r>
            <a:endParaRPr sz="28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ECF479C-0C93-4974-832A-552B0C980536}"/>
              </a:ext>
            </a:extLst>
          </p:cNvPr>
          <p:cNvSpPr>
            <a:spLocks noGrp="1"/>
          </p:cNvSpPr>
          <p:nvPr>
            <p:ph type="dt" sz="half" idx="10"/>
          </p:nvPr>
        </p:nvSpPr>
        <p:spPr/>
        <p:txBody>
          <a:bodyPr/>
          <a:lstStyle/>
          <a:p>
            <a:pPr>
              <a:defRPr/>
            </a:pPr>
            <a:fld id="{858446B2-8046-4DF9-BC49-CED00862C473}" type="datetime1">
              <a:rPr lang="en-CA" smtClean="0"/>
              <a:t>2020-06-01</a:t>
            </a:fld>
            <a:endParaRPr lang="en-CA"/>
          </a:p>
        </p:txBody>
      </p:sp>
      <p:sp>
        <p:nvSpPr>
          <p:cNvPr id="3" name="Footer Placeholder 2">
            <a:extLst>
              <a:ext uri="{FF2B5EF4-FFF2-40B4-BE49-F238E27FC236}">
                <a16:creationId xmlns:a16="http://schemas.microsoft.com/office/drawing/2014/main" id="{3D6F5AE7-5B6E-4476-91F1-E4394ED8CE28}"/>
              </a:ext>
            </a:extLst>
          </p:cNvPr>
          <p:cNvSpPr>
            <a:spLocks noGrp="1"/>
          </p:cNvSpPr>
          <p:nvPr>
            <p:ph type="ftr" sz="quarter" idx="11"/>
          </p:nvPr>
        </p:nvSpPr>
        <p:spPr/>
        <p:txBody>
          <a:bodyPr/>
          <a:lstStyle/>
          <a:p>
            <a:pPr>
              <a:defRPr/>
            </a:pPr>
            <a:r>
              <a:rPr lang="en-CA"/>
              <a:t>Hailemariam Abiy</a:t>
            </a:r>
          </a:p>
        </p:txBody>
      </p:sp>
      <p:sp>
        <p:nvSpPr>
          <p:cNvPr id="4" name="Slide Number Placeholder 3">
            <a:extLst>
              <a:ext uri="{FF2B5EF4-FFF2-40B4-BE49-F238E27FC236}">
                <a16:creationId xmlns:a16="http://schemas.microsoft.com/office/drawing/2014/main" id="{60FC4B42-403E-4226-9896-CB4EFF823637}"/>
              </a:ext>
            </a:extLst>
          </p:cNvPr>
          <p:cNvSpPr>
            <a:spLocks noGrp="1"/>
          </p:cNvSpPr>
          <p:nvPr>
            <p:ph type="sldNum" sz="quarter" idx="12"/>
          </p:nvPr>
        </p:nvSpPr>
        <p:spPr/>
        <p:txBody>
          <a:bodyPr/>
          <a:lstStyle/>
          <a:p>
            <a:pPr>
              <a:defRPr/>
            </a:pPr>
            <a:fld id="{2FACE25C-16CC-482C-9B3D-1F177E5C16C7}" type="slidenum">
              <a:rPr lang="en-CA" smtClean="0"/>
              <a:pPr>
                <a:defRPr/>
              </a:pPr>
              <a:t>35</a:t>
            </a:fld>
            <a:endParaRPr lang="en-CA"/>
          </a:p>
        </p:txBody>
      </p:sp>
      <p:pic>
        <p:nvPicPr>
          <p:cNvPr id="6" name="Picture 5">
            <a:extLst>
              <a:ext uri="{FF2B5EF4-FFF2-40B4-BE49-F238E27FC236}">
                <a16:creationId xmlns:a16="http://schemas.microsoft.com/office/drawing/2014/main" id="{4390FD25-4198-4EC5-BD86-B6912D085345}"/>
              </a:ext>
            </a:extLst>
          </p:cNvPr>
          <p:cNvPicPr>
            <a:picLocks noChangeAspect="1"/>
          </p:cNvPicPr>
          <p:nvPr/>
        </p:nvPicPr>
        <p:blipFill>
          <a:blip r:embed="rId2"/>
          <a:stretch>
            <a:fillRect/>
          </a:stretch>
        </p:blipFill>
        <p:spPr>
          <a:xfrm>
            <a:off x="228223" y="304801"/>
            <a:ext cx="8687553" cy="3124200"/>
          </a:xfrm>
          <a:prstGeom prst="rect">
            <a:avLst/>
          </a:prstGeom>
        </p:spPr>
      </p:pic>
      <p:pic>
        <p:nvPicPr>
          <p:cNvPr id="7" name="Picture 6">
            <a:extLst>
              <a:ext uri="{FF2B5EF4-FFF2-40B4-BE49-F238E27FC236}">
                <a16:creationId xmlns:a16="http://schemas.microsoft.com/office/drawing/2014/main" id="{B47FC2C0-6759-44E9-AE36-4D18407C58F3}"/>
              </a:ext>
            </a:extLst>
          </p:cNvPr>
          <p:cNvPicPr>
            <a:picLocks noChangeAspect="1"/>
          </p:cNvPicPr>
          <p:nvPr/>
        </p:nvPicPr>
        <p:blipFill>
          <a:blip r:embed="rId3"/>
          <a:stretch>
            <a:fillRect/>
          </a:stretch>
        </p:blipFill>
        <p:spPr>
          <a:xfrm>
            <a:off x="0" y="3276600"/>
            <a:ext cx="4953000" cy="2871215"/>
          </a:xfrm>
          <a:prstGeom prst="rect">
            <a:avLst/>
          </a:prstGeom>
        </p:spPr>
      </p:pic>
      <p:pic>
        <p:nvPicPr>
          <p:cNvPr id="8" name="Picture 7">
            <a:extLst>
              <a:ext uri="{FF2B5EF4-FFF2-40B4-BE49-F238E27FC236}">
                <a16:creationId xmlns:a16="http://schemas.microsoft.com/office/drawing/2014/main" id="{9CC66911-9408-4B2C-9518-3FC6DCCA586E}"/>
              </a:ext>
            </a:extLst>
          </p:cNvPr>
          <p:cNvPicPr>
            <a:picLocks noChangeAspect="1"/>
          </p:cNvPicPr>
          <p:nvPr/>
        </p:nvPicPr>
        <p:blipFill>
          <a:blip r:embed="rId4"/>
          <a:stretch>
            <a:fillRect/>
          </a:stretch>
        </p:blipFill>
        <p:spPr>
          <a:xfrm>
            <a:off x="5013602" y="3300986"/>
            <a:ext cx="4115157" cy="2871215"/>
          </a:xfrm>
          <a:prstGeom prst="rect">
            <a:avLst/>
          </a:prstGeom>
        </p:spPr>
      </p:pic>
    </p:spTree>
    <p:extLst>
      <p:ext uri="{BB962C8B-B14F-4D97-AF65-F5344CB8AC3E}">
        <p14:creationId xmlns:p14="http://schemas.microsoft.com/office/powerpoint/2010/main" val="31367784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8B83E02-0251-4C80-BAAB-128BEEB18416}"/>
              </a:ext>
            </a:extLst>
          </p:cNvPr>
          <p:cNvSpPr>
            <a:spLocks noGrp="1"/>
          </p:cNvSpPr>
          <p:nvPr>
            <p:ph type="dt" sz="half" idx="10"/>
          </p:nvPr>
        </p:nvSpPr>
        <p:spPr/>
        <p:txBody>
          <a:bodyPr/>
          <a:lstStyle/>
          <a:p>
            <a:pPr>
              <a:defRPr/>
            </a:pPr>
            <a:fld id="{858446B2-8046-4DF9-BC49-CED00862C473}" type="datetime1">
              <a:rPr lang="en-CA" smtClean="0"/>
              <a:t>2020-06-01</a:t>
            </a:fld>
            <a:endParaRPr lang="en-CA"/>
          </a:p>
        </p:txBody>
      </p:sp>
      <p:sp>
        <p:nvSpPr>
          <p:cNvPr id="3" name="Footer Placeholder 2">
            <a:extLst>
              <a:ext uri="{FF2B5EF4-FFF2-40B4-BE49-F238E27FC236}">
                <a16:creationId xmlns:a16="http://schemas.microsoft.com/office/drawing/2014/main" id="{12D827E3-241E-46C9-B9DE-F63CE887B4C9}"/>
              </a:ext>
            </a:extLst>
          </p:cNvPr>
          <p:cNvSpPr>
            <a:spLocks noGrp="1"/>
          </p:cNvSpPr>
          <p:nvPr>
            <p:ph type="ftr" sz="quarter" idx="11"/>
          </p:nvPr>
        </p:nvSpPr>
        <p:spPr/>
        <p:txBody>
          <a:bodyPr/>
          <a:lstStyle/>
          <a:p>
            <a:pPr>
              <a:defRPr/>
            </a:pPr>
            <a:r>
              <a:rPr lang="en-CA"/>
              <a:t>Hailemariam Abiy</a:t>
            </a:r>
          </a:p>
        </p:txBody>
      </p:sp>
      <p:sp>
        <p:nvSpPr>
          <p:cNvPr id="4" name="Slide Number Placeholder 3">
            <a:extLst>
              <a:ext uri="{FF2B5EF4-FFF2-40B4-BE49-F238E27FC236}">
                <a16:creationId xmlns:a16="http://schemas.microsoft.com/office/drawing/2014/main" id="{6760C2FE-0D6F-438C-BEB8-CFA0F695B2D4}"/>
              </a:ext>
            </a:extLst>
          </p:cNvPr>
          <p:cNvSpPr>
            <a:spLocks noGrp="1"/>
          </p:cNvSpPr>
          <p:nvPr>
            <p:ph type="sldNum" sz="quarter" idx="12"/>
          </p:nvPr>
        </p:nvSpPr>
        <p:spPr/>
        <p:txBody>
          <a:bodyPr/>
          <a:lstStyle/>
          <a:p>
            <a:pPr>
              <a:defRPr/>
            </a:pPr>
            <a:fld id="{2FACE25C-16CC-482C-9B3D-1F177E5C16C7}" type="slidenum">
              <a:rPr lang="en-CA" smtClean="0"/>
              <a:pPr>
                <a:defRPr/>
              </a:pPr>
              <a:t>36</a:t>
            </a:fld>
            <a:endParaRPr lang="en-CA"/>
          </a:p>
        </p:txBody>
      </p:sp>
      <p:sp>
        <p:nvSpPr>
          <p:cNvPr id="5" name="object 2">
            <a:extLst>
              <a:ext uri="{FF2B5EF4-FFF2-40B4-BE49-F238E27FC236}">
                <a16:creationId xmlns:a16="http://schemas.microsoft.com/office/drawing/2014/main" id="{E2934098-C2CF-40BC-AA1E-24E0ED5074FB}"/>
              </a:ext>
            </a:extLst>
          </p:cNvPr>
          <p:cNvSpPr/>
          <p:nvPr/>
        </p:nvSpPr>
        <p:spPr>
          <a:xfrm>
            <a:off x="0" y="355092"/>
            <a:ext cx="5257800" cy="5815584"/>
          </a:xfrm>
          <a:prstGeom prst="rect">
            <a:avLst/>
          </a:prstGeom>
          <a:blipFill>
            <a:blip r:embed="rId2" cstate="print"/>
            <a:stretch>
              <a:fillRect/>
            </a:stretch>
          </a:blipFill>
        </p:spPr>
        <p:txBody>
          <a:bodyPr wrap="square" lIns="0" tIns="0" rIns="0" bIns="0" rtlCol="0"/>
          <a:lstStyle/>
          <a:p>
            <a:endParaRPr/>
          </a:p>
        </p:txBody>
      </p:sp>
      <p:sp>
        <p:nvSpPr>
          <p:cNvPr id="6" name="object 3">
            <a:extLst>
              <a:ext uri="{FF2B5EF4-FFF2-40B4-BE49-F238E27FC236}">
                <a16:creationId xmlns:a16="http://schemas.microsoft.com/office/drawing/2014/main" id="{77A6C7AC-8CEA-4D48-8B5A-2B15591BE9AF}"/>
              </a:ext>
            </a:extLst>
          </p:cNvPr>
          <p:cNvSpPr/>
          <p:nvPr/>
        </p:nvSpPr>
        <p:spPr>
          <a:xfrm>
            <a:off x="5257800" y="609601"/>
            <a:ext cx="3429000" cy="5561074"/>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242734006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C37A81F-4BDB-42A5-B26D-1FE05DAA3E7F}"/>
              </a:ext>
            </a:extLst>
          </p:cNvPr>
          <p:cNvSpPr>
            <a:spLocks noGrp="1"/>
          </p:cNvSpPr>
          <p:nvPr>
            <p:ph type="dt" sz="half" idx="10"/>
          </p:nvPr>
        </p:nvSpPr>
        <p:spPr/>
        <p:txBody>
          <a:bodyPr/>
          <a:lstStyle/>
          <a:p>
            <a:pPr>
              <a:defRPr/>
            </a:pPr>
            <a:fld id="{858446B2-8046-4DF9-BC49-CED00862C473}" type="datetime1">
              <a:rPr lang="en-CA" smtClean="0"/>
              <a:t>2020-06-01</a:t>
            </a:fld>
            <a:endParaRPr lang="en-CA"/>
          </a:p>
        </p:txBody>
      </p:sp>
      <p:sp>
        <p:nvSpPr>
          <p:cNvPr id="3" name="Footer Placeholder 2">
            <a:extLst>
              <a:ext uri="{FF2B5EF4-FFF2-40B4-BE49-F238E27FC236}">
                <a16:creationId xmlns:a16="http://schemas.microsoft.com/office/drawing/2014/main" id="{7729C205-3A10-4B42-A311-700544D3D3E8}"/>
              </a:ext>
            </a:extLst>
          </p:cNvPr>
          <p:cNvSpPr>
            <a:spLocks noGrp="1"/>
          </p:cNvSpPr>
          <p:nvPr>
            <p:ph type="ftr" sz="quarter" idx="11"/>
          </p:nvPr>
        </p:nvSpPr>
        <p:spPr/>
        <p:txBody>
          <a:bodyPr/>
          <a:lstStyle/>
          <a:p>
            <a:pPr>
              <a:defRPr/>
            </a:pPr>
            <a:r>
              <a:rPr lang="en-CA"/>
              <a:t>Hailemariam Abiy</a:t>
            </a:r>
          </a:p>
        </p:txBody>
      </p:sp>
      <p:sp>
        <p:nvSpPr>
          <p:cNvPr id="4" name="Slide Number Placeholder 3">
            <a:extLst>
              <a:ext uri="{FF2B5EF4-FFF2-40B4-BE49-F238E27FC236}">
                <a16:creationId xmlns:a16="http://schemas.microsoft.com/office/drawing/2014/main" id="{335F4178-866A-4D29-A500-984E2F79B9D7}"/>
              </a:ext>
            </a:extLst>
          </p:cNvPr>
          <p:cNvSpPr>
            <a:spLocks noGrp="1"/>
          </p:cNvSpPr>
          <p:nvPr>
            <p:ph type="sldNum" sz="quarter" idx="12"/>
          </p:nvPr>
        </p:nvSpPr>
        <p:spPr/>
        <p:txBody>
          <a:bodyPr/>
          <a:lstStyle/>
          <a:p>
            <a:pPr>
              <a:defRPr/>
            </a:pPr>
            <a:fld id="{2FACE25C-16CC-482C-9B3D-1F177E5C16C7}" type="slidenum">
              <a:rPr lang="en-CA" smtClean="0"/>
              <a:pPr>
                <a:defRPr/>
              </a:pPr>
              <a:t>37</a:t>
            </a:fld>
            <a:endParaRPr lang="en-CA"/>
          </a:p>
        </p:txBody>
      </p:sp>
      <p:sp>
        <p:nvSpPr>
          <p:cNvPr id="5" name="Rectangle 4">
            <a:extLst>
              <a:ext uri="{FF2B5EF4-FFF2-40B4-BE49-F238E27FC236}">
                <a16:creationId xmlns:a16="http://schemas.microsoft.com/office/drawing/2014/main" id="{5A5EF57A-EFCF-4C4D-80B8-A66C9E4ACE50}"/>
              </a:ext>
            </a:extLst>
          </p:cNvPr>
          <p:cNvSpPr/>
          <p:nvPr/>
        </p:nvSpPr>
        <p:spPr>
          <a:xfrm>
            <a:off x="457200" y="457200"/>
            <a:ext cx="8229600" cy="6104235"/>
          </a:xfrm>
          <a:prstGeom prst="rect">
            <a:avLst/>
          </a:prstGeom>
        </p:spPr>
        <p:txBody>
          <a:bodyPr wrap="square">
            <a:spAutoFit/>
          </a:bodyPr>
          <a:lstStyle/>
          <a:p>
            <a:pPr marL="12700">
              <a:lnSpc>
                <a:spcPct val="100000"/>
              </a:lnSpc>
              <a:spcBef>
                <a:spcPts val="865"/>
              </a:spcBef>
            </a:pPr>
            <a:r>
              <a:rPr lang="en-US" sz="2800" b="1" dirty="0">
                <a:latin typeface="Times New Roman" panose="02020603050405020304" pitchFamily="18" charset="0"/>
                <a:cs typeface="Times New Roman" panose="02020603050405020304" pitchFamily="18" charset="0"/>
              </a:rPr>
              <a:t>Secondary syphilis</a:t>
            </a:r>
            <a:endParaRPr lang="en-US" sz="2800" dirty="0">
              <a:latin typeface="Times New Roman" panose="02020603050405020304" pitchFamily="18" charset="0"/>
              <a:cs typeface="Times New Roman" panose="02020603050405020304" pitchFamily="18" charset="0"/>
            </a:endParaRPr>
          </a:p>
          <a:p>
            <a:pPr marL="355600" marR="86360" indent="-343535">
              <a:spcBef>
                <a:spcPts val="765"/>
              </a:spcBef>
              <a:buFontTx/>
              <a:buChar char="•"/>
              <a:tabLst>
                <a:tab pos="355600" algn="l"/>
                <a:tab pos="356235" algn="l"/>
              </a:tabLst>
            </a:pPr>
            <a:r>
              <a:rPr lang="en-US" sz="2400" b="1" dirty="0">
                <a:latin typeface="Times New Roman" panose="02020603050405020304" pitchFamily="18" charset="0"/>
                <a:cs typeface="Times New Roman" panose="02020603050405020304" pitchFamily="18" charset="0"/>
              </a:rPr>
              <a:t>It </a:t>
            </a:r>
            <a:r>
              <a:rPr lang="en-US" sz="2400" dirty="0">
                <a:latin typeface="Times New Roman" panose="02020603050405020304" pitchFamily="18" charset="0"/>
                <a:cs typeface="Times New Roman" panose="02020603050405020304" pitchFamily="18" charset="0"/>
              </a:rPr>
              <a:t>is </a:t>
            </a:r>
            <a:r>
              <a:rPr lang="en-US" sz="2400" dirty="0" err="1">
                <a:latin typeface="Times New Roman" panose="02020603050405020304" pitchFamily="18" charset="0"/>
                <a:cs typeface="Times New Roman" panose="02020603050405020304" pitchFamily="18" charset="0"/>
              </a:rPr>
              <a:t>characterised</a:t>
            </a:r>
            <a:r>
              <a:rPr lang="en-US" sz="2400" dirty="0">
                <a:latin typeface="Times New Roman" panose="02020603050405020304" pitchFamily="18" charset="0"/>
                <a:cs typeface="Times New Roman" panose="02020603050405020304" pitchFamily="18" charset="0"/>
              </a:rPr>
              <a:t> by a non-itchy rash over the trunk and the extremities, arising 1 to 6 months after primary syphilis.</a:t>
            </a:r>
          </a:p>
          <a:p>
            <a:pPr marL="355600" marR="86360" indent="-343535">
              <a:spcBef>
                <a:spcPts val="765"/>
              </a:spcBef>
              <a:buFontTx/>
              <a:buChar char="•"/>
              <a:tabLst>
                <a:tab pos="355600" algn="l"/>
                <a:tab pos="356235" algn="l"/>
              </a:tabLst>
            </a:pPr>
            <a:r>
              <a:rPr lang="en-US" sz="2400" dirty="0">
                <a:latin typeface="Times New Roman" panose="02020603050405020304" pitchFamily="18" charset="0"/>
                <a:cs typeface="Times New Roman" panose="02020603050405020304" pitchFamily="18" charset="0"/>
              </a:rPr>
              <a:t> a </a:t>
            </a:r>
            <a:r>
              <a:rPr lang="en-US" sz="2400" dirty="0">
                <a:solidFill>
                  <a:srgbClr val="FF0000"/>
                </a:solidFill>
                <a:latin typeface="Times New Roman" panose="02020603050405020304" pitchFamily="18" charset="0"/>
                <a:cs typeface="Times New Roman" panose="02020603050405020304" pitchFamily="18" charset="0"/>
              </a:rPr>
              <a:t> generalized secondary eruption appears</a:t>
            </a:r>
            <a:r>
              <a:rPr lang="en-US" sz="2400" dirty="0">
                <a:latin typeface="Times New Roman" panose="02020603050405020304" pitchFamily="18" charset="0"/>
                <a:cs typeface="Times New Roman" panose="02020603050405020304" pitchFamily="18" charset="0"/>
              </a:rPr>
              <a:t>,  often accompanied by </a:t>
            </a:r>
            <a:r>
              <a:rPr lang="en-US" sz="2400" dirty="0">
                <a:solidFill>
                  <a:srgbClr val="FF0000"/>
                </a:solidFill>
                <a:latin typeface="Times New Roman" panose="02020603050405020304" pitchFamily="18" charset="0"/>
                <a:cs typeface="Times New Roman" panose="02020603050405020304" pitchFamily="18" charset="0"/>
              </a:rPr>
              <a:t>mild constitutional  symptoms.</a:t>
            </a:r>
            <a:endParaRPr lang="en-US" sz="2400" dirty="0">
              <a:latin typeface="Times New Roman" panose="02020603050405020304" pitchFamily="18" charset="0"/>
              <a:cs typeface="Times New Roman" panose="02020603050405020304" pitchFamily="18" charset="0"/>
            </a:endParaRPr>
          </a:p>
          <a:p>
            <a:pPr marL="355600" marR="22860" indent="-343535">
              <a:lnSpc>
                <a:spcPct val="100000"/>
              </a:lnSpc>
              <a:spcBef>
                <a:spcPts val="770"/>
              </a:spcBef>
              <a:buChar char="•"/>
              <a:tabLst>
                <a:tab pos="355600" algn="l"/>
                <a:tab pos="356235" algn="l"/>
              </a:tabLst>
            </a:pPr>
            <a:r>
              <a:rPr lang="en-US" sz="2400" dirty="0">
                <a:latin typeface="Times New Roman" panose="02020603050405020304" pitchFamily="18" charset="0"/>
                <a:cs typeface="Times New Roman" panose="02020603050405020304" pitchFamily="18" charset="0"/>
              </a:rPr>
              <a:t>These early rashes tend to be </a:t>
            </a:r>
            <a:r>
              <a:rPr lang="en-US" sz="2400" dirty="0">
                <a:solidFill>
                  <a:srgbClr val="FF0000"/>
                </a:solidFill>
                <a:latin typeface="Times New Roman" panose="02020603050405020304" pitchFamily="18" charset="0"/>
                <a:cs typeface="Times New Roman" panose="02020603050405020304" pitchFamily="18" charset="0"/>
              </a:rPr>
              <a:t>symmetrical,  quickly passing and don’t itch.</a:t>
            </a:r>
            <a:endParaRPr lang="en-US" sz="2400" dirty="0">
              <a:latin typeface="Times New Roman" panose="02020603050405020304" pitchFamily="18" charset="0"/>
              <a:cs typeface="Times New Roman" panose="02020603050405020304" pitchFamily="18" charset="0"/>
            </a:endParaRPr>
          </a:p>
          <a:p>
            <a:pPr marL="355600" marR="5080" indent="-343535" algn="just">
              <a:lnSpc>
                <a:spcPct val="100000"/>
              </a:lnSpc>
              <a:spcBef>
                <a:spcPts val="770"/>
              </a:spcBef>
              <a:buChar char="•"/>
              <a:tabLst>
                <a:tab pos="356235" algn="l"/>
              </a:tabLst>
            </a:pPr>
            <a:r>
              <a:rPr lang="en-US" sz="2400" dirty="0">
                <a:latin typeface="Times New Roman" panose="02020603050405020304" pitchFamily="18" charset="0"/>
                <a:cs typeface="Times New Roman" panose="02020603050405020304" pitchFamily="18" charset="0"/>
              </a:rPr>
              <a:t>These early skin lesions are</a:t>
            </a:r>
            <a:r>
              <a:rPr lang="en-US" sz="2400" dirty="0">
                <a:solidFill>
                  <a:srgbClr val="FF0000"/>
                </a:solidFill>
                <a:latin typeface="Times New Roman" panose="02020603050405020304" pitchFamily="18" charset="0"/>
                <a:cs typeface="Times New Roman" panose="02020603050405020304" pitchFamily="18" charset="0"/>
              </a:rPr>
              <a:t> </a:t>
            </a:r>
            <a:r>
              <a:rPr lang="en-US" sz="2400" u="heavy" dirty="0">
                <a:solidFill>
                  <a:srgbClr val="FF0000"/>
                </a:solidFill>
                <a:uFill>
                  <a:solidFill>
                    <a:srgbClr val="FF0000"/>
                  </a:solidFill>
                </a:uFill>
                <a:latin typeface="Times New Roman" panose="02020603050405020304" pitchFamily="18" charset="0"/>
                <a:cs typeface="Times New Roman" panose="02020603050405020304" pitchFamily="18" charset="0"/>
              </a:rPr>
              <a:t>highly infective </a:t>
            </a:r>
            <a:r>
              <a:rPr lang="en-US" sz="2400" dirty="0">
                <a:latin typeface="Times New Roman" panose="02020603050405020304" pitchFamily="18" charset="0"/>
                <a:cs typeface="Times New Roman" panose="02020603050405020304" pitchFamily="18" charset="0"/>
              </a:rPr>
              <a:t> and many spirochetes are demonstrated in  them.</a:t>
            </a:r>
          </a:p>
          <a:p>
            <a:pPr marL="355600" indent="-343535" algn="just">
              <a:lnSpc>
                <a:spcPct val="100000"/>
              </a:lnSpc>
              <a:spcBef>
                <a:spcPts val="770"/>
              </a:spcBef>
              <a:buChar char="•"/>
              <a:tabLst>
                <a:tab pos="356235" algn="l"/>
              </a:tabLst>
            </a:pPr>
            <a:r>
              <a:rPr lang="en-US" sz="2400" dirty="0" err="1">
                <a:latin typeface="Times New Roman" panose="02020603050405020304" pitchFamily="18" charset="0"/>
                <a:cs typeface="Times New Roman" panose="02020603050405020304" pitchFamily="18" charset="0"/>
              </a:rPr>
              <a:t>Condylomata</a:t>
            </a:r>
            <a:r>
              <a:rPr lang="en-US" sz="2400" dirty="0">
                <a:latin typeface="Times New Roman" panose="02020603050405020304" pitchFamily="18" charset="0"/>
                <a:cs typeface="Times New Roman" panose="02020603050405020304" pitchFamily="18" charset="0"/>
              </a:rPr>
              <a:t> Lata-highly infectious</a:t>
            </a:r>
          </a:p>
          <a:p>
            <a:pPr marL="355600" indent="-343535" algn="just">
              <a:spcBef>
                <a:spcPts val="770"/>
              </a:spcBef>
              <a:buFontTx/>
              <a:buChar char="•"/>
              <a:tabLst>
                <a:tab pos="356235" algn="l"/>
              </a:tabLst>
            </a:pPr>
            <a:r>
              <a:rPr lang="en-US" sz="2400" b="1" dirty="0">
                <a:latin typeface="Times New Roman" panose="02020603050405020304" pitchFamily="18" charset="0"/>
                <a:cs typeface="Times New Roman" panose="02020603050405020304" pitchFamily="18" charset="0"/>
              </a:rPr>
              <a:t>Latent syphilis</a:t>
            </a:r>
            <a:r>
              <a:rPr lang="en-US" sz="2400" dirty="0">
                <a:latin typeface="Times New Roman" panose="02020603050405020304" pitchFamily="18" charset="0"/>
                <a:cs typeface="Times New Roman" panose="02020603050405020304" pitchFamily="18" charset="0"/>
              </a:rPr>
              <a:t> is the stage between secondary and tertiary syphilis in which an infected patient shows few or no symptoms.</a:t>
            </a:r>
          </a:p>
          <a:p>
            <a:pPr marL="355600" indent="-343535" algn="just">
              <a:lnSpc>
                <a:spcPct val="100000"/>
              </a:lnSpc>
              <a:spcBef>
                <a:spcPts val="770"/>
              </a:spcBef>
              <a:buChar char="•"/>
              <a:tabLst>
                <a:tab pos="356235" algn="l"/>
              </a:tabLst>
            </a:pP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3378396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F5FCFDB-720E-4BE1-9458-27410B6F9AD9}"/>
              </a:ext>
            </a:extLst>
          </p:cNvPr>
          <p:cNvSpPr>
            <a:spLocks noGrp="1"/>
          </p:cNvSpPr>
          <p:nvPr>
            <p:ph type="dt" sz="half" idx="10"/>
          </p:nvPr>
        </p:nvSpPr>
        <p:spPr/>
        <p:txBody>
          <a:bodyPr/>
          <a:lstStyle/>
          <a:p>
            <a:pPr>
              <a:defRPr/>
            </a:pPr>
            <a:fld id="{858446B2-8046-4DF9-BC49-CED00862C473}" type="datetime1">
              <a:rPr lang="en-CA" smtClean="0"/>
              <a:t>2020-06-01</a:t>
            </a:fld>
            <a:endParaRPr lang="en-CA"/>
          </a:p>
        </p:txBody>
      </p:sp>
      <p:sp>
        <p:nvSpPr>
          <p:cNvPr id="3" name="Footer Placeholder 2">
            <a:extLst>
              <a:ext uri="{FF2B5EF4-FFF2-40B4-BE49-F238E27FC236}">
                <a16:creationId xmlns:a16="http://schemas.microsoft.com/office/drawing/2014/main" id="{780E91DA-E939-4BF9-B604-F81BE722D961}"/>
              </a:ext>
            </a:extLst>
          </p:cNvPr>
          <p:cNvSpPr>
            <a:spLocks noGrp="1"/>
          </p:cNvSpPr>
          <p:nvPr>
            <p:ph type="ftr" sz="quarter" idx="11"/>
          </p:nvPr>
        </p:nvSpPr>
        <p:spPr/>
        <p:txBody>
          <a:bodyPr/>
          <a:lstStyle/>
          <a:p>
            <a:pPr>
              <a:defRPr/>
            </a:pPr>
            <a:r>
              <a:rPr lang="en-CA"/>
              <a:t>Hailemariam Abiy</a:t>
            </a:r>
          </a:p>
        </p:txBody>
      </p:sp>
      <p:sp>
        <p:nvSpPr>
          <p:cNvPr id="4" name="Slide Number Placeholder 3">
            <a:extLst>
              <a:ext uri="{FF2B5EF4-FFF2-40B4-BE49-F238E27FC236}">
                <a16:creationId xmlns:a16="http://schemas.microsoft.com/office/drawing/2014/main" id="{47DB5FCA-8912-4ED7-9F64-3DB026D618C2}"/>
              </a:ext>
            </a:extLst>
          </p:cNvPr>
          <p:cNvSpPr>
            <a:spLocks noGrp="1"/>
          </p:cNvSpPr>
          <p:nvPr>
            <p:ph type="sldNum" sz="quarter" idx="12"/>
          </p:nvPr>
        </p:nvSpPr>
        <p:spPr/>
        <p:txBody>
          <a:bodyPr/>
          <a:lstStyle/>
          <a:p>
            <a:pPr>
              <a:defRPr/>
            </a:pPr>
            <a:fld id="{2FACE25C-16CC-482C-9B3D-1F177E5C16C7}" type="slidenum">
              <a:rPr lang="en-CA" smtClean="0"/>
              <a:pPr>
                <a:defRPr/>
              </a:pPr>
              <a:t>38</a:t>
            </a:fld>
            <a:endParaRPr lang="en-CA"/>
          </a:p>
        </p:txBody>
      </p:sp>
      <p:sp>
        <p:nvSpPr>
          <p:cNvPr id="6" name="object 5">
            <a:extLst>
              <a:ext uri="{FF2B5EF4-FFF2-40B4-BE49-F238E27FC236}">
                <a16:creationId xmlns:a16="http://schemas.microsoft.com/office/drawing/2014/main" id="{00B0BC7C-682A-4920-997C-AC6BFD47A5E9}"/>
              </a:ext>
            </a:extLst>
          </p:cNvPr>
          <p:cNvSpPr/>
          <p:nvPr/>
        </p:nvSpPr>
        <p:spPr>
          <a:xfrm>
            <a:off x="30480" y="15240"/>
            <a:ext cx="5715000" cy="3870960"/>
          </a:xfrm>
          <a:prstGeom prst="rect">
            <a:avLst/>
          </a:prstGeom>
          <a:blipFill>
            <a:blip r:embed="rId2" cstate="print"/>
            <a:stretch>
              <a:fillRect/>
            </a:stretch>
          </a:blipFill>
        </p:spPr>
        <p:txBody>
          <a:bodyPr wrap="square" lIns="0" tIns="0" rIns="0" bIns="0" rtlCol="0"/>
          <a:lstStyle/>
          <a:p>
            <a:endParaRPr/>
          </a:p>
        </p:txBody>
      </p:sp>
      <p:sp>
        <p:nvSpPr>
          <p:cNvPr id="7" name="object 3">
            <a:extLst>
              <a:ext uri="{FF2B5EF4-FFF2-40B4-BE49-F238E27FC236}">
                <a16:creationId xmlns:a16="http://schemas.microsoft.com/office/drawing/2014/main" id="{52DA2119-E6B5-4F42-9B2E-E50A20157B91}"/>
              </a:ext>
            </a:extLst>
          </p:cNvPr>
          <p:cNvSpPr/>
          <p:nvPr/>
        </p:nvSpPr>
        <p:spPr>
          <a:xfrm>
            <a:off x="5730240" y="-45719"/>
            <a:ext cx="3383280" cy="3870960"/>
          </a:xfrm>
          <a:prstGeom prst="rect">
            <a:avLst/>
          </a:prstGeom>
          <a:blipFill>
            <a:blip r:embed="rId3" cstate="print"/>
            <a:stretch>
              <a:fillRect/>
            </a:stretch>
          </a:blipFill>
        </p:spPr>
        <p:txBody>
          <a:bodyPr wrap="square" lIns="0" tIns="0" rIns="0" bIns="0" rtlCol="0"/>
          <a:lstStyle/>
          <a:p>
            <a:endParaRPr/>
          </a:p>
        </p:txBody>
      </p:sp>
      <p:sp>
        <p:nvSpPr>
          <p:cNvPr id="8" name="object 3">
            <a:extLst>
              <a:ext uri="{FF2B5EF4-FFF2-40B4-BE49-F238E27FC236}">
                <a16:creationId xmlns:a16="http://schemas.microsoft.com/office/drawing/2014/main" id="{AEA7DD40-7C85-46E0-8E07-D80FDECCC63A}"/>
              </a:ext>
            </a:extLst>
          </p:cNvPr>
          <p:cNvSpPr/>
          <p:nvPr/>
        </p:nvSpPr>
        <p:spPr>
          <a:xfrm>
            <a:off x="0" y="3947159"/>
            <a:ext cx="2819400" cy="2910838"/>
          </a:xfrm>
          <a:prstGeom prst="rect">
            <a:avLst/>
          </a:prstGeom>
          <a:blipFill>
            <a:blip r:embed="rId4" cstate="print"/>
            <a:stretch>
              <a:fillRect/>
            </a:stretch>
          </a:blipFill>
        </p:spPr>
        <p:txBody>
          <a:bodyPr wrap="square" lIns="0" tIns="0" rIns="0" bIns="0" rtlCol="0"/>
          <a:lstStyle/>
          <a:p>
            <a:endParaRPr/>
          </a:p>
        </p:txBody>
      </p:sp>
      <p:pic>
        <p:nvPicPr>
          <p:cNvPr id="9" name="Picture 8">
            <a:extLst>
              <a:ext uri="{FF2B5EF4-FFF2-40B4-BE49-F238E27FC236}">
                <a16:creationId xmlns:a16="http://schemas.microsoft.com/office/drawing/2014/main" id="{39179322-206A-48AF-8E21-CF4D37FCD998}"/>
              </a:ext>
            </a:extLst>
          </p:cNvPr>
          <p:cNvPicPr>
            <a:picLocks noChangeAspect="1"/>
          </p:cNvPicPr>
          <p:nvPr/>
        </p:nvPicPr>
        <p:blipFill>
          <a:blip r:embed="rId5"/>
          <a:stretch>
            <a:fillRect/>
          </a:stretch>
        </p:blipFill>
        <p:spPr>
          <a:xfrm>
            <a:off x="3047604" y="3840481"/>
            <a:ext cx="5334396" cy="3429297"/>
          </a:xfrm>
          <a:prstGeom prst="rect">
            <a:avLst/>
          </a:prstGeom>
        </p:spPr>
      </p:pic>
    </p:spTree>
    <p:extLst>
      <p:ext uri="{BB962C8B-B14F-4D97-AF65-F5344CB8AC3E}">
        <p14:creationId xmlns:p14="http://schemas.microsoft.com/office/powerpoint/2010/main" val="200354064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EA4B81E-0B4E-4356-8AA6-7F80E8C2E945}"/>
              </a:ext>
            </a:extLst>
          </p:cNvPr>
          <p:cNvSpPr>
            <a:spLocks noGrp="1"/>
          </p:cNvSpPr>
          <p:nvPr>
            <p:ph type="dt" sz="half" idx="10"/>
          </p:nvPr>
        </p:nvSpPr>
        <p:spPr/>
        <p:txBody>
          <a:bodyPr/>
          <a:lstStyle/>
          <a:p>
            <a:pPr>
              <a:defRPr/>
            </a:pPr>
            <a:fld id="{858446B2-8046-4DF9-BC49-CED00862C473}" type="datetime1">
              <a:rPr lang="en-CA" smtClean="0"/>
              <a:t>2020-06-01</a:t>
            </a:fld>
            <a:endParaRPr lang="en-CA"/>
          </a:p>
        </p:txBody>
      </p:sp>
      <p:sp>
        <p:nvSpPr>
          <p:cNvPr id="3" name="Footer Placeholder 2">
            <a:extLst>
              <a:ext uri="{FF2B5EF4-FFF2-40B4-BE49-F238E27FC236}">
                <a16:creationId xmlns:a16="http://schemas.microsoft.com/office/drawing/2014/main" id="{E81F14DF-CA99-4004-BFF4-159E1383D3A0}"/>
              </a:ext>
            </a:extLst>
          </p:cNvPr>
          <p:cNvSpPr>
            <a:spLocks noGrp="1"/>
          </p:cNvSpPr>
          <p:nvPr>
            <p:ph type="ftr" sz="quarter" idx="11"/>
          </p:nvPr>
        </p:nvSpPr>
        <p:spPr/>
        <p:txBody>
          <a:bodyPr/>
          <a:lstStyle/>
          <a:p>
            <a:pPr>
              <a:defRPr/>
            </a:pPr>
            <a:r>
              <a:rPr lang="en-CA"/>
              <a:t>Hailemariam Abiy</a:t>
            </a:r>
          </a:p>
        </p:txBody>
      </p:sp>
      <p:sp>
        <p:nvSpPr>
          <p:cNvPr id="4" name="Slide Number Placeholder 3">
            <a:extLst>
              <a:ext uri="{FF2B5EF4-FFF2-40B4-BE49-F238E27FC236}">
                <a16:creationId xmlns:a16="http://schemas.microsoft.com/office/drawing/2014/main" id="{8B950D98-7133-4098-82E0-174A71F92774}"/>
              </a:ext>
            </a:extLst>
          </p:cNvPr>
          <p:cNvSpPr>
            <a:spLocks noGrp="1"/>
          </p:cNvSpPr>
          <p:nvPr>
            <p:ph type="sldNum" sz="quarter" idx="12"/>
          </p:nvPr>
        </p:nvSpPr>
        <p:spPr/>
        <p:txBody>
          <a:bodyPr/>
          <a:lstStyle/>
          <a:p>
            <a:pPr>
              <a:defRPr/>
            </a:pPr>
            <a:fld id="{2FACE25C-16CC-482C-9B3D-1F177E5C16C7}" type="slidenum">
              <a:rPr lang="en-CA" smtClean="0"/>
              <a:pPr>
                <a:defRPr/>
              </a:pPr>
              <a:t>39</a:t>
            </a:fld>
            <a:endParaRPr lang="en-CA"/>
          </a:p>
        </p:txBody>
      </p:sp>
      <p:sp>
        <p:nvSpPr>
          <p:cNvPr id="5" name="Rectangle 4">
            <a:extLst>
              <a:ext uri="{FF2B5EF4-FFF2-40B4-BE49-F238E27FC236}">
                <a16:creationId xmlns:a16="http://schemas.microsoft.com/office/drawing/2014/main" id="{F0BA111D-059D-4162-A715-12E73113179C}"/>
              </a:ext>
            </a:extLst>
          </p:cNvPr>
          <p:cNvSpPr/>
          <p:nvPr/>
        </p:nvSpPr>
        <p:spPr>
          <a:xfrm>
            <a:off x="457200" y="457200"/>
            <a:ext cx="8229600" cy="5678157"/>
          </a:xfrm>
          <a:prstGeom prst="rect">
            <a:avLst/>
          </a:prstGeom>
        </p:spPr>
        <p:txBody>
          <a:bodyPr wrap="square">
            <a:spAutoFit/>
          </a:bodyPr>
          <a:lstStyle/>
          <a:p>
            <a:pPr marL="355600" marR="73660" indent="-343535">
              <a:lnSpc>
                <a:spcPct val="100000"/>
              </a:lnSpc>
              <a:spcBef>
                <a:spcPts val="765"/>
              </a:spcBef>
              <a:buFont typeface="DejaVu Sans"/>
              <a:buChar char="•"/>
              <a:tabLst>
                <a:tab pos="445134" algn="l"/>
                <a:tab pos="445770" algn="l"/>
              </a:tabLst>
            </a:pPr>
            <a:r>
              <a:rPr lang="en-US" sz="2800" b="1" dirty="0">
                <a:latin typeface="Times New Roman" panose="02020603050405020304" pitchFamily="18" charset="0"/>
                <a:ea typeface="Calibri" panose="020F0502020204030204" pitchFamily="34" charset="0"/>
                <a:cs typeface="Times New Roman" panose="02020603050405020304" pitchFamily="18" charset="0"/>
              </a:rPr>
              <a:t>Tertiary syphilis </a:t>
            </a:r>
            <a:r>
              <a:rPr lang="en-US" sz="2800" dirty="0">
                <a:latin typeface="Times New Roman" panose="02020603050405020304" pitchFamily="18" charset="0"/>
                <a:ea typeface="Calibri" panose="020F0502020204030204" pitchFamily="34" charset="0"/>
                <a:cs typeface="Times New Roman" panose="02020603050405020304" pitchFamily="18" charset="0"/>
              </a:rPr>
              <a:t>is a rare phenomenon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characterised</a:t>
            </a:r>
            <a:r>
              <a:rPr lang="en-US" sz="2800" dirty="0">
                <a:latin typeface="Times New Roman" panose="02020603050405020304" pitchFamily="18" charset="0"/>
                <a:ea typeface="Calibri" panose="020F0502020204030204" pitchFamily="34" charset="0"/>
                <a:cs typeface="Times New Roman" panose="02020603050405020304" pitchFamily="18" charset="0"/>
              </a:rPr>
              <a:t> mainly by soft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tumour</a:t>
            </a:r>
            <a:r>
              <a:rPr lang="en-US" sz="2800" dirty="0">
                <a:latin typeface="Times New Roman" panose="02020603050405020304" pitchFamily="18" charset="0"/>
                <a:ea typeface="Calibri" panose="020F0502020204030204" pitchFamily="34" charset="0"/>
                <a:cs typeface="Times New Roman" panose="02020603050405020304" pitchFamily="18" charset="0"/>
              </a:rPr>
              <a:t>-like balls of inflammation </a:t>
            </a:r>
            <a:r>
              <a:rPr lang="en-US" sz="2800" dirty="0">
                <a:solidFill>
                  <a:srgbClr val="FF0000"/>
                </a:solidFill>
                <a:latin typeface="Times New Roman" panose="02020603050405020304" pitchFamily="18" charset="0"/>
                <a:cs typeface="Times New Roman" panose="02020603050405020304" pitchFamily="18" charset="0"/>
              </a:rPr>
              <a:t>destructive, non-  infectious lesions of the skin, bones, viscera,  and mucosal surfaces.</a:t>
            </a:r>
            <a:endParaRPr lang="en-US" sz="2800" dirty="0">
              <a:latin typeface="Times New Roman" panose="02020603050405020304" pitchFamily="18"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2800" dirty="0">
                <a:latin typeface="Times New Roman" panose="02020603050405020304" pitchFamily="18" charset="0"/>
                <a:ea typeface="Calibri" panose="020F0502020204030204" pitchFamily="34" charset="0"/>
                <a:cs typeface="Times New Roman" panose="02020603050405020304" pitchFamily="18" charset="0"/>
              </a:rPr>
              <a:t>Some individuals with tertiary syphilis may show serious neurological (nervous system) or cardiovascular problems (heart and blood vessels).</a:t>
            </a:r>
          </a:p>
          <a:p>
            <a:pPr marL="342900" indent="-342900">
              <a:lnSpc>
                <a:spcPct val="107000"/>
              </a:lnSpc>
              <a:spcAft>
                <a:spcPts val="800"/>
              </a:spcAft>
              <a:buSzPts val="1000"/>
              <a:buFont typeface="Symbol" panose="05050102010706020507" pitchFamily="18" charset="2"/>
              <a:buChar char=""/>
              <a:tabLst>
                <a:tab pos="457200" algn="l"/>
              </a:tabLst>
            </a:pPr>
            <a:r>
              <a:rPr lang="en-US" sz="2800" dirty="0">
                <a:solidFill>
                  <a:srgbClr val="FF0000"/>
                </a:solidFill>
                <a:latin typeface="Times New Roman" panose="02020603050405020304" pitchFamily="18" charset="0"/>
                <a:cs typeface="Times New Roman" panose="02020603050405020304" pitchFamily="18" charset="0"/>
              </a:rPr>
              <a:t>Like disabling in the CVS </a:t>
            </a:r>
            <a:r>
              <a:rPr lang="en-US" sz="2800" dirty="0">
                <a:latin typeface="Times New Roman" panose="02020603050405020304" pitchFamily="18" charset="0"/>
                <a:cs typeface="Times New Roman" panose="02020603050405020304" pitchFamily="18" charset="0"/>
              </a:rPr>
              <a:t> (</a:t>
            </a:r>
            <a:r>
              <a:rPr lang="en-US" sz="2800" dirty="0">
                <a:solidFill>
                  <a:srgbClr val="FF0000"/>
                </a:solidFill>
                <a:latin typeface="Times New Roman" panose="02020603050405020304" pitchFamily="18" charset="0"/>
                <a:cs typeface="Times New Roman" panose="02020603050405020304" pitchFamily="18" charset="0"/>
              </a:rPr>
              <a:t>aortic incompetence, aneurysms</a:t>
            </a:r>
            <a:r>
              <a:rPr lang="en-US" sz="2800" dirty="0">
                <a:latin typeface="Times New Roman" panose="02020603050405020304" pitchFamily="18" charset="0"/>
                <a:cs typeface="Times New Roman" panose="02020603050405020304" pitchFamily="18" charset="0"/>
              </a:rPr>
              <a:t>) or </a:t>
            </a:r>
            <a:r>
              <a:rPr lang="en-US" sz="2800" dirty="0">
                <a:solidFill>
                  <a:srgbClr val="FF0000"/>
                </a:solidFill>
                <a:latin typeface="Times New Roman" panose="02020603050405020304" pitchFamily="18" charset="0"/>
                <a:cs typeface="Times New Roman" panose="02020603050405020304" pitchFamily="18" charset="0"/>
              </a:rPr>
              <a:t>CNS  (dementia, paralytica, </a:t>
            </a:r>
            <a:r>
              <a:rPr lang="en-US" sz="2800" dirty="0" err="1">
                <a:solidFill>
                  <a:srgbClr val="FF0000"/>
                </a:solidFill>
                <a:latin typeface="Times New Roman" panose="02020603050405020304" pitchFamily="18" charset="0"/>
                <a:cs typeface="Times New Roman" panose="02020603050405020304" pitchFamily="18" charset="0"/>
              </a:rPr>
              <a:t>tabes</a:t>
            </a:r>
            <a:r>
              <a:rPr lang="en-US" sz="2800" dirty="0">
                <a:solidFill>
                  <a:srgbClr val="FF0000"/>
                </a:solidFill>
                <a:latin typeface="Times New Roman" panose="02020603050405020304" pitchFamily="18" charset="0"/>
                <a:cs typeface="Times New Roman" panose="02020603050405020304" pitchFamily="18" charset="0"/>
              </a:rPr>
              <a:t> dorsalis)</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2800" dirty="0">
                <a:latin typeface="Times New Roman" panose="02020603050405020304" pitchFamily="18" charset="0"/>
                <a:ea typeface="Calibri" panose="020F0502020204030204" pitchFamily="34" charset="0"/>
                <a:cs typeface="Times New Roman" panose="02020603050405020304" pitchFamily="18" charset="0"/>
              </a:rPr>
              <a:t> Tertiary syphilis takes 1 to 10 years to develop, but it can take up to 50 years.</a:t>
            </a:r>
          </a:p>
        </p:txBody>
      </p:sp>
    </p:spTree>
    <p:extLst>
      <p:ext uri="{BB962C8B-B14F-4D97-AF65-F5344CB8AC3E}">
        <p14:creationId xmlns:p14="http://schemas.microsoft.com/office/powerpoint/2010/main" val="29115321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822239"/>
            <a:ext cx="8229600" cy="599528"/>
          </a:xfrm>
        </p:spPr>
        <p:txBody>
          <a:bodyPr/>
          <a:lstStyle/>
          <a:p>
            <a:r>
              <a:rPr lang="en-US" b="1" dirty="0">
                <a:solidFill>
                  <a:srgbClr val="C00000"/>
                </a:solidFill>
              </a:rPr>
              <a:t>Public health impact of STI</a:t>
            </a:r>
          </a:p>
        </p:txBody>
      </p:sp>
      <p:sp>
        <p:nvSpPr>
          <p:cNvPr id="3" name="Content Placeholder 2"/>
          <p:cNvSpPr>
            <a:spLocks noGrp="1"/>
          </p:cNvSpPr>
          <p:nvPr>
            <p:ph idx="1"/>
          </p:nvPr>
        </p:nvSpPr>
        <p:spPr>
          <a:xfrm>
            <a:off x="457200" y="1539840"/>
            <a:ext cx="8399327" cy="4250611"/>
          </a:xfrm>
        </p:spPr>
        <p:txBody>
          <a:bodyPr/>
          <a:lstStyle/>
          <a:p>
            <a:pPr lvl="1"/>
            <a:r>
              <a:rPr lang="en-US" dirty="0">
                <a:latin typeface="Times New Roman" pitchFamily="18" charset="0"/>
                <a:cs typeface="Times New Roman" pitchFamily="18" charset="0"/>
              </a:rPr>
              <a:t>Public health impacts of failure to diagnose and treat STIs at an early stage may result in serious complications and </a:t>
            </a:r>
            <a:r>
              <a:rPr lang="en-US" b="1" dirty="0" err="1">
                <a:latin typeface="Times New Roman" pitchFamily="18" charset="0"/>
                <a:cs typeface="Times New Roman" pitchFamily="18" charset="0"/>
              </a:rPr>
              <a:t>sequela</a:t>
            </a:r>
            <a:r>
              <a:rPr lang="en-US" dirty="0">
                <a:latin typeface="Times New Roman" pitchFamily="18" charset="0"/>
                <a:cs typeface="Times New Roman" pitchFamily="18" charset="0"/>
              </a:rPr>
              <a:t>. </a:t>
            </a:r>
          </a:p>
          <a:p>
            <a:pPr lvl="1"/>
            <a:r>
              <a:rPr lang="en-US" dirty="0">
                <a:latin typeface="Times New Roman" pitchFamily="18" charset="0"/>
                <a:cs typeface="Times New Roman" pitchFamily="18" charset="0"/>
              </a:rPr>
              <a:t>The most serious health consequences of STIs, other than 	HIV/AIDS, tend to occur in women men and newborn children are .</a:t>
            </a:r>
          </a:p>
          <a:p>
            <a:pPr lvl="0"/>
            <a:r>
              <a:rPr lang="en-US" sz="2314" b="1" dirty="0">
                <a:latin typeface="Times New Roman" pitchFamily="18" charset="0"/>
                <a:cs typeface="Times New Roman" pitchFamily="18" charset="0"/>
              </a:rPr>
              <a:t>Complications in women include </a:t>
            </a:r>
            <a:r>
              <a:rPr lang="en-US" sz="2314" dirty="0">
                <a:latin typeface="Times New Roman" pitchFamily="18" charset="0"/>
                <a:cs typeface="Times New Roman" pitchFamily="18" charset="0"/>
              </a:rPr>
              <a:t>:</a:t>
            </a:r>
          </a:p>
          <a:p>
            <a:pPr lvl="3"/>
            <a:r>
              <a:rPr lang="en-US" sz="2314" dirty="0">
                <a:latin typeface="Times New Roman" pitchFamily="18" charset="0"/>
                <a:cs typeface="Times New Roman" pitchFamily="18" charset="0"/>
              </a:rPr>
              <a:t>Cervical cancer, pelvic inflammatory disease </a:t>
            </a:r>
          </a:p>
          <a:p>
            <a:pPr lvl="3"/>
            <a:r>
              <a:rPr lang="en-US" sz="2314" dirty="0">
                <a:latin typeface="Times New Roman" pitchFamily="18" charset="0"/>
                <a:cs typeface="Times New Roman" pitchFamily="18" charset="0"/>
              </a:rPr>
              <a:t>Infertility, chronic abdominal pain</a:t>
            </a:r>
          </a:p>
          <a:p>
            <a:pPr lvl="3"/>
            <a:r>
              <a:rPr lang="en-US" sz="2314" dirty="0">
                <a:latin typeface="Times New Roman" pitchFamily="18" charset="0"/>
                <a:cs typeface="Times New Roman" pitchFamily="18" charset="0"/>
              </a:rPr>
              <a:t>Ectopic pregnancy, preterm labor and related maternal mortality</a:t>
            </a:r>
          </a:p>
        </p:txBody>
      </p:sp>
      <p:sp>
        <p:nvSpPr>
          <p:cNvPr id="4" name="Date Placeholder 3"/>
          <p:cNvSpPr>
            <a:spLocks noGrp="1"/>
          </p:cNvSpPr>
          <p:nvPr>
            <p:ph type="dt" sz="half" idx="10"/>
          </p:nvPr>
        </p:nvSpPr>
        <p:spPr/>
        <p:txBody>
          <a:bodyPr/>
          <a:lstStyle/>
          <a:p>
            <a:pPr defTabSz="755660">
              <a:defRPr/>
            </a:pPr>
            <a:fld id="{AD59F375-42A0-4DE6-BDA1-36B8E1221C18}" type="datetime1">
              <a:rPr lang="en-CA" smtClean="0">
                <a:solidFill>
                  <a:prstClr val="black">
                    <a:tint val="75000"/>
                  </a:prstClr>
                </a:solidFill>
                <a:latin typeface="Kartika"/>
              </a:rPr>
              <a:t>2020-06-01</a:t>
            </a:fld>
            <a:endParaRPr lang="en-CA" dirty="0">
              <a:solidFill>
                <a:prstClr val="black">
                  <a:tint val="75000"/>
                </a:prstClr>
              </a:solidFill>
              <a:latin typeface="Kartika"/>
            </a:endParaRPr>
          </a:p>
        </p:txBody>
      </p:sp>
      <p:sp>
        <p:nvSpPr>
          <p:cNvPr id="5" name="Slide Number Placeholder 4"/>
          <p:cNvSpPr>
            <a:spLocks noGrp="1"/>
          </p:cNvSpPr>
          <p:nvPr>
            <p:ph type="sldNum" sz="quarter" idx="12"/>
          </p:nvPr>
        </p:nvSpPr>
        <p:spPr/>
        <p:txBody>
          <a:bodyPr/>
          <a:lstStyle/>
          <a:p>
            <a:pPr defTabSz="755660">
              <a:defRPr/>
            </a:pPr>
            <a:fld id="{A415B259-A592-4C14-A112-938197F929A2}" type="slidenum">
              <a:rPr lang="en-CA">
                <a:solidFill>
                  <a:prstClr val="black">
                    <a:tint val="75000"/>
                  </a:prstClr>
                </a:solidFill>
                <a:latin typeface="Kartika"/>
              </a:rPr>
              <a:pPr defTabSz="755660">
                <a:defRPr/>
              </a:pPr>
              <a:t>4</a:t>
            </a:fld>
            <a:endParaRPr lang="en-CA">
              <a:solidFill>
                <a:prstClr val="black">
                  <a:tint val="75000"/>
                </a:prstClr>
              </a:solidFill>
              <a:latin typeface="Kartika"/>
            </a:endParaRPr>
          </a:p>
        </p:txBody>
      </p:sp>
      <p:sp>
        <p:nvSpPr>
          <p:cNvPr id="6" name="Footer Placeholder 5"/>
          <p:cNvSpPr>
            <a:spLocks noGrp="1"/>
          </p:cNvSpPr>
          <p:nvPr>
            <p:ph type="ftr" sz="quarter" idx="11"/>
          </p:nvPr>
        </p:nvSpPr>
        <p:spPr/>
        <p:txBody>
          <a:bodyPr/>
          <a:lstStyle/>
          <a:p>
            <a:pPr defTabSz="755660">
              <a:defRPr/>
            </a:pPr>
            <a:r>
              <a:rPr lang="en-CA">
                <a:solidFill>
                  <a:prstClr val="black">
                    <a:tint val="75000"/>
                  </a:prstClr>
                </a:solidFill>
                <a:latin typeface="Kartika"/>
              </a:rPr>
              <a:t>Hailemariam Abiy</a:t>
            </a:r>
          </a:p>
        </p:txBody>
      </p:sp>
    </p:spTree>
    <p:extLst>
      <p:ext uri="{BB962C8B-B14F-4D97-AF65-F5344CB8AC3E}">
        <p14:creationId xmlns:p14="http://schemas.microsoft.com/office/powerpoint/2010/main" val="104212385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ftr" sz="quarter" idx="5"/>
          </p:nvPr>
        </p:nvSpPr>
        <p:spPr>
          <a:xfrm>
            <a:off x="4135373" y="6464909"/>
            <a:ext cx="871854" cy="177800"/>
          </a:xfrm>
          <a:prstGeom prst="rect">
            <a:avLst/>
          </a:prstGeom>
        </p:spPr>
        <p:txBody>
          <a:bodyPr vert="horz" wrap="square" lIns="0" tIns="0" rIns="0" bIns="0" rtlCol="0">
            <a:spAutoFit/>
          </a:bodyPr>
          <a:lstStyle>
            <a:defPPr>
              <a:defRPr lang="en-US"/>
            </a:defPPr>
            <a:lvl1pPr marL="0" algn="l" defTabSz="914400" rtl="0" eaLnBrk="1" latinLnBrk="0" hangingPunct="1">
              <a:defRPr sz="1200" b="0" i="0" kern="1200">
                <a:solidFill>
                  <a:srgbClr val="888888"/>
                </a:solidFill>
                <a:latin typeface="DejaVu Sans"/>
                <a:ea typeface="+mn-ea"/>
                <a:cs typeface="DejaVu San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lnSpc>
                <a:spcPts val="1240"/>
              </a:lnSpc>
            </a:pPr>
            <a:r>
              <a:rPr lang="en-US" spc="-180"/>
              <a:t>Dr.T.V.Rao</a:t>
            </a:r>
            <a:r>
              <a:rPr lang="en-US" spc="-200"/>
              <a:t> </a:t>
            </a:r>
            <a:r>
              <a:rPr lang="en-US" spc="-100"/>
              <a:t>MD</a:t>
            </a:r>
            <a:endParaRPr spc="-100" dirty="0"/>
          </a:p>
        </p:txBody>
      </p:sp>
      <p:sp>
        <p:nvSpPr>
          <p:cNvPr id="4" name="object 4"/>
          <p:cNvSpPr txBox="1">
            <a:spLocks noGrp="1"/>
          </p:cNvSpPr>
          <p:nvPr>
            <p:ph type="sldNum" sz="quarter" idx="7"/>
          </p:nvPr>
        </p:nvSpPr>
        <p:spPr>
          <a:xfrm>
            <a:off x="8358885" y="6431508"/>
            <a:ext cx="274320" cy="224790"/>
          </a:xfrm>
          <a:prstGeom prst="rect">
            <a:avLst/>
          </a:prstGeom>
        </p:spPr>
        <p:txBody>
          <a:bodyPr vert="horz" wrap="square" lIns="0" tIns="0" rIns="0" bIns="0" rtlCol="0">
            <a:spAutoFit/>
          </a:bodyPr>
          <a:lstStyle>
            <a:defPPr>
              <a:defRPr lang="en-US"/>
            </a:defPPr>
            <a:lvl1pPr marL="0" algn="l" defTabSz="914400" rtl="0" eaLnBrk="1" latinLnBrk="0" hangingPunct="1">
              <a:defRPr sz="1200" b="0" i="0" kern="1200">
                <a:solidFill>
                  <a:srgbClr val="888888"/>
                </a:solidFill>
                <a:latin typeface="DejaVu Sans"/>
                <a:ea typeface="+mn-ea"/>
                <a:cs typeface="DejaVu San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80645">
              <a:lnSpc>
                <a:spcPts val="1240"/>
              </a:lnSpc>
            </a:pPr>
            <a:fld id="{81D60167-4931-47E6-BA6A-407CBD079E47}" type="slidenum">
              <a:rPr lang="en-US" spc="-160" smtClean="0"/>
              <a:pPr marL="80645">
                <a:lnSpc>
                  <a:spcPts val="1240"/>
                </a:lnSpc>
              </a:pPr>
              <a:t>40</a:t>
            </a:fld>
            <a:endParaRPr spc="-160" dirty="0"/>
          </a:p>
        </p:txBody>
      </p:sp>
      <p:sp>
        <p:nvSpPr>
          <p:cNvPr id="2" name="object 2"/>
          <p:cNvSpPr txBox="1"/>
          <p:nvPr/>
        </p:nvSpPr>
        <p:spPr>
          <a:xfrm>
            <a:off x="764540" y="334721"/>
            <a:ext cx="7692390" cy="5669915"/>
          </a:xfrm>
          <a:prstGeom prst="rect">
            <a:avLst/>
          </a:prstGeom>
        </p:spPr>
        <p:txBody>
          <a:bodyPr vert="horz" wrap="square" lIns="0" tIns="74930" rIns="0" bIns="0" rtlCol="0">
            <a:spAutoFit/>
          </a:bodyPr>
          <a:lstStyle/>
          <a:p>
            <a:pPr marL="1618615" marR="859790" indent="-929640">
              <a:lnSpc>
                <a:spcPts val="3890"/>
              </a:lnSpc>
              <a:spcBef>
                <a:spcPts val="590"/>
              </a:spcBef>
            </a:pPr>
            <a:r>
              <a:rPr sz="3600" b="1" spc="-5" dirty="0">
                <a:solidFill>
                  <a:srgbClr val="1F487C"/>
                </a:solidFill>
                <a:latin typeface="Nimbus Sans L"/>
                <a:cs typeface="Nimbus Sans L"/>
              </a:rPr>
              <a:t>Serologic </a:t>
            </a:r>
            <a:r>
              <a:rPr sz="3600" b="1" spc="-55" dirty="0">
                <a:solidFill>
                  <a:srgbClr val="1F487C"/>
                </a:solidFill>
                <a:latin typeface="Nimbus Sans L"/>
                <a:cs typeface="Nimbus Sans L"/>
              </a:rPr>
              <a:t>Tests </a:t>
            </a:r>
            <a:r>
              <a:rPr sz="3600" b="1" dirty="0">
                <a:solidFill>
                  <a:srgbClr val="1F487C"/>
                </a:solidFill>
                <a:latin typeface="Nimbus Sans L"/>
                <a:cs typeface="Nimbus Sans L"/>
              </a:rPr>
              <a:t>for </a:t>
            </a:r>
            <a:r>
              <a:rPr sz="3600" b="1" spc="-5" dirty="0">
                <a:solidFill>
                  <a:srgbClr val="1F487C"/>
                </a:solidFill>
                <a:latin typeface="Nimbus Sans L"/>
                <a:cs typeface="Nimbus Sans L"/>
              </a:rPr>
              <a:t>Syphilis:  </a:t>
            </a:r>
            <a:r>
              <a:rPr sz="3600" b="1" spc="-25" dirty="0">
                <a:solidFill>
                  <a:srgbClr val="FF0000"/>
                </a:solidFill>
                <a:latin typeface="Nimbus Sans L"/>
                <a:cs typeface="Nimbus Sans L"/>
              </a:rPr>
              <a:t>Treponemal</a:t>
            </a:r>
            <a:r>
              <a:rPr sz="3600" b="1" spc="-150" dirty="0">
                <a:solidFill>
                  <a:srgbClr val="FF0000"/>
                </a:solidFill>
                <a:latin typeface="Nimbus Sans L"/>
                <a:cs typeface="Nimbus Sans L"/>
              </a:rPr>
              <a:t> </a:t>
            </a:r>
            <a:r>
              <a:rPr sz="3600" b="1" dirty="0">
                <a:solidFill>
                  <a:srgbClr val="FF0000"/>
                </a:solidFill>
                <a:latin typeface="Nimbus Sans L"/>
                <a:cs typeface="Nimbus Sans L"/>
              </a:rPr>
              <a:t>Assays</a:t>
            </a:r>
            <a:endParaRPr sz="3600" dirty="0">
              <a:latin typeface="Nimbus Sans L"/>
              <a:cs typeface="Nimbus Sans L"/>
            </a:endParaRPr>
          </a:p>
          <a:p>
            <a:pPr marL="355600" indent="-343535">
              <a:lnSpc>
                <a:spcPct val="100000"/>
              </a:lnSpc>
              <a:spcBef>
                <a:spcPts val="645"/>
              </a:spcBef>
              <a:buFont typeface="DejaVu Sans"/>
              <a:buChar char="•"/>
              <a:tabLst>
                <a:tab pos="356235" algn="l"/>
              </a:tabLst>
            </a:pPr>
            <a:r>
              <a:rPr sz="4000" spc="-5" dirty="0">
                <a:latin typeface="Nimbus Sans L"/>
                <a:cs typeface="Nimbus Sans L"/>
              </a:rPr>
              <a:t>Principle:</a:t>
            </a:r>
            <a:endParaRPr sz="4000" dirty="0">
              <a:latin typeface="Nimbus Sans L"/>
              <a:cs typeface="Nimbus Sans L"/>
            </a:endParaRPr>
          </a:p>
          <a:p>
            <a:pPr marL="756285" marR="5080" indent="-287020">
              <a:lnSpc>
                <a:spcPct val="100000"/>
              </a:lnSpc>
              <a:spcBef>
                <a:spcPts val="960"/>
              </a:spcBef>
            </a:pPr>
            <a:r>
              <a:rPr sz="4000" spc="25" dirty="0">
                <a:latin typeface="DejaVu Sans"/>
                <a:cs typeface="DejaVu Sans"/>
              </a:rPr>
              <a:t>–</a:t>
            </a:r>
            <a:r>
              <a:rPr sz="4000" spc="25" dirty="0">
                <a:latin typeface="Nimbus Sans L"/>
                <a:cs typeface="Nimbus Sans L"/>
              </a:rPr>
              <a:t>Infection </a:t>
            </a:r>
            <a:r>
              <a:rPr sz="4000" spc="-5" dirty="0">
                <a:latin typeface="Nimbus Sans L"/>
                <a:cs typeface="Nimbus Sans L"/>
              </a:rPr>
              <a:t>leads to </a:t>
            </a:r>
            <a:r>
              <a:rPr sz="4000" dirty="0">
                <a:latin typeface="Nimbus Sans L"/>
                <a:cs typeface="Nimbus Sans L"/>
              </a:rPr>
              <a:t>production</a:t>
            </a:r>
            <a:r>
              <a:rPr sz="4000" spc="-55" dirty="0">
                <a:latin typeface="Nimbus Sans L"/>
                <a:cs typeface="Nimbus Sans L"/>
              </a:rPr>
              <a:t> </a:t>
            </a:r>
            <a:r>
              <a:rPr sz="4000" spc="-5" dirty="0">
                <a:latin typeface="Nimbus Sans L"/>
                <a:cs typeface="Nimbus Sans L"/>
              </a:rPr>
              <a:t>of  specific antibodies directed  against </a:t>
            </a:r>
            <a:r>
              <a:rPr sz="4000" i="1" spc="-225" dirty="0">
                <a:latin typeface="URW Bookman L"/>
                <a:cs typeface="URW Bookman L"/>
              </a:rPr>
              <a:t>T.</a:t>
            </a:r>
            <a:r>
              <a:rPr sz="4000" i="1" spc="-95" dirty="0">
                <a:latin typeface="URW Bookman L"/>
                <a:cs typeface="URW Bookman L"/>
              </a:rPr>
              <a:t> </a:t>
            </a:r>
            <a:r>
              <a:rPr sz="4000" i="1" spc="-240" dirty="0">
                <a:latin typeface="URW Bookman L"/>
                <a:cs typeface="URW Bookman L"/>
              </a:rPr>
              <a:t>pallidum</a:t>
            </a:r>
            <a:endParaRPr sz="4000" dirty="0">
              <a:latin typeface="URW Bookman L"/>
              <a:cs typeface="URW Bookman L"/>
            </a:endParaRPr>
          </a:p>
          <a:p>
            <a:pPr marL="355600" marR="12065" indent="-343535">
              <a:lnSpc>
                <a:spcPct val="100000"/>
              </a:lnSpc>
              <a:spcBef>
                <a:spcPts val="965"/>
              </a:spcBef>
              <a:buFont typeface="DejaVu Sans"/>
              <a:buChar char="•"/>
              <a:tabLst>
                <a:tab pos="356235" algn="l"/>
              </a:tabLst>
            </a:pPr>
            <a:r>
              <a:rPr sz="4000" spc="-20" dirty="0">
                <a:latin typeface="Nimbus Sans L"/>
                <a:cs typeface="Nimbus Sans L"/>
              </a:rPr>
              <a:t>Treponemal </a:t>
            </a:r>
            <a:r>
              <a:rPr sz="4000" dirty="0">
                <a:latin typeface="Nimbus Sans L"/>
                <a:cs typeface="Nimbus Sans L"/>
              </a:rPr>
              <a:t>tests </a:t>
            </a:r>
            <a:r>
              <a:rPr sz="4000" spc="-5" dirty="0">
                <a:latin typeface="Nimbus Sans L"/>
                <a:cs typeface="Nimbus Sans L"/>
              </a:rPr>
              <a:t>detect </a:t>
            </a:r>
            <a:r>
              <a:rPr sz="4000" dirty="0">
                <a:latin typeface="Nimbus Sans L"/>
                <a:cs typeface="Nimbus Sans L"/>
              </a:rPr>
              <a:t>IgG </a:t>
            </a:r>
            <a:r>
              <a:rPr sz="4000" spc="-5" dirty="0">
                <a:latin typeface="Nimbus Sans L"/>
                <a:cs typeface="Nimbus Sans L"/>
              </a:rPr>
              <a:t>or  total IgM/IgG antibodies directed  against </a:t>
            </a:r>
            <a:r>
              <a:rPr sz="4000" i="1" spc="-225" dirty="0">
                <a:latin typeface="URW Bookman L"/>
                <a:cs typeface="URW Bookman L"/>
              </a:rPr>
              <a:t>T.</a:t>
            </a:r>
            <a:r>
              <a:rPr sz="4000" i="1" spc="-90" dirty="0">
                <a:latin typeface="URW Bookman L"/>
                <a:cs typeface="URW Bookman L"/>
              </a:rPr>
              <a:t> </a:t>
            </a:r>
            <a:r>
              <a:rPr sz="4000" i="1" spc="-240" dirty="0">
                <a:latin typeface="URW Bookman L"/>
                <a:cs typeface="URW Bookman L"/>
              </a:rPr>
              <a:t>pallidum</a:t>
            </a:r>
            <a:endParaRPr sz="4000" dirty="0">
              <a:latin typeface="URW Bookman L"/>
              <a:cs typeface="URW Bookman 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ftr" sz="quarter" idx="5"/>
          </p:nvPr>
        </p:nvSpPr>
        <p:spPr>
          <a:xfrm>
            <a:off x="4135373" y="6464909"/>
            <a:ext cx="871854" cy="177800"/>
          </a:xfrm>
          <a:prstGeom prst="rect">
            <a:avLst/>
          </a:prstGeom>
        </p:spPr>
        <p:txBody>
          <a:bodyPr vert="horz" wrap="square" lIns="0" tIns="0" rIns="0" bIns="0" rtlCol="0">
            <a:spAutoFit/>
          </a:bodyPr>
          <a:lstStyle>
            <a:defPPr>
              <a:defRPr lang="en-US"/>
            </a:defPPr>
            <a:lvl1pPr marL="0" algn="l" defTabSz="914400" rtl="0" eaLnBrk="1" latinLnBrk="0" hangingPunct="1">
              <a:defRPr sz="1200" b="0" i="0" kern="1200">
                <a:solidFill>
                  <a:srgbClr val="888888"/>
                </a:solidFill>
                <a:latin typeface="DejaVu Sans"/>
                <a:ea typeface="+mn-ea"/>
                <a:cs typeface="DejaVu San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lnSpc>
                <a:spcPts val="1240"/>
              </a:lnSpc>
            </a:pPr>
            <a:r>
              <a:rPr lang="en-US" spc="-180"/>
              <a:t>Dr.T.V.Rao</a:t>
            </a:r>
            <a:r>
              <a:rPr lang="en-US" spc="-200"/>
              <a:t> </a:t>
            </a:r>
            <a:r>
              <a:rPr lang="en-US" spc="-100"/>
              <a:t>MD</a:t>
            </a:r>
            <a:endParaRPr spc="-100" dirty="0"/>
          </a:p>
        </p:txBody>
      </p:sp>
      <p:sp>
        <p:nvSpPr>
          <p:cNvPr id="5" name="object 5"/>
          <p:cNvSpPr txBox="1">
            <a:spLocks noGrp="1"/>
          </p:cNvSpPr>
          <p:nvPr>
            <p:ph type="sldNum" sz="quarter" idx="7"/>
          </p:nvPr>
        </p:nvSpPr>
        <p:spPr>
          <a:xfrm>
            <a:off x="8358885" y="6431508"/>
            <a:ext cx="274320" cy="224790"/>
          </a:xfrm>
          <a:prstGeom prst="rect">
            <a:avLst/>
          </a:prstGeom>
        </p:spPr>
        <p:txBody>
          <a:bodyPr vert="horz" wrap="square" lIns="0" tIns="0" rIns="0" bIns="0" rtlCol="0">
            <a:spAutoFit/>
          </a:bodyPr>
          <a:lstStyle>
            <a:defPPr>
              <a:defRPr lang="en-US"/>
            </a:defPPr>
            <a:lvl1pPr marL="0" algn="l" defTabSz="914400" rtl="0" eaLnBrk="1" latinLnBrk="0" hangingPunct="1">
              <a:defRPr sz="1200" b="0" i="0" kern="1200">
                <a:solidFill>
                  <a:srgbClr val="888888"/>
                </a:solidFill>
                <a:latin typeface="DejaVu Sans"/>
                <a:ea typeface="+mn-ea"/>
                <a:cs typeface="DejaVu San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80645">
              <a:lnSpc>
                <a:spcPts val="1240"/>
              </a:lnSpc>
            </a:pPr>
            <a:fld id="{81D60167-4931-47E6-BA6A-407CBD079E47}" type="slidenum">
              <a:rPr lang="en-US" spc="-160" smtClean="0"/>
              <a:pPr marL="80645">
                <a:lnSpc>
                  <a:spcPts val="1240"/>
                </a:lnSpc>
              </a:pPr>
              <a:t>41</a:t>
            </a:fld>
            <a:endParaRPr spc="-160" dirty="0"/>
          </a:p>
        </p:txBody>
      </p:sp>
      <p:sp>
        <p:nvSpPr>
          <p:cNvPr id="2" name="object 2"/>
          <p:cNvSpPr txBox="1">
            <a:spLocks noGrp="1"/>
          </p:cNvSpPr>
          <p:nvPr>
            <p:ph type="title"/>
          </p:nvPr>
        </p:nvSpPr>
        <p:spPr>
          <a:xfrm>
            <a:off x="2051050" y="272237"/>
            <a:ext cx="4943475" cy="635000"/>
          </a:xfrm>
          <a:prstGeom prst="rect">
            <a:avLst/>
          </a:prstGeom>
        </p:spPr>
        <p:txBody>
          <a:bodyPr vert="horz" wrap="square" lIns="0" tIns="12065" rIns="0" bIns="0" rtlCol="0">
            <a:spAutoFit/>
          </a:bodyPr>
          <a:lstStyle/>
          <a:p>
            <a:pPr marL="12700">
              <a:lnSpc>
                <a:spcPct val="100000"/>
              </a:lnSpc>
              <a:spcBef>
                <a:spcPts val="95"/>
              </a:spcBef>
            </a:pPr>
            <a:r>
              <a:rPr sz="4000" spc="-30" dirty="0">
                <a:latin typeface="Nimbus Sans L"/>
                <a:cs typeface="Nimbus Sans L"/>
              </a:rPr>
              <a:t>Treponemal</a:t>
            </a:r>
            <a:r>
              <a:rPr sz="4000" spc="-175" dirty="0">
                <a:latin typeface="Nimbus Sans L"/>
                <a:cs typeface="Nimbus Sans L"/>
              </a:rPr>
              <a:t> </a:t>
            </a:r>
            <a:r>
              <a:rPr sz="4000" spc="-5" dirty="0">
                <a:latin typeface="Nimbus Sans L"/>
                <a:cs typeface="Nimbus Sans L"/>
              </a:rPr>
              <a:t>Assays:</a:t>
            </a:r>
            <a:endParaRPr sz="4000">
              <a:latin typeface="Nimbus Sans L"/>
              <a:cs typeface="Nimbus Sans L"/>
            </a:endParaRPr>
          </a:p>
        </p:txBody>
      </p:sp>
      <p:sp>
        <p:nvSpPr>
          <p:cNvPr id="3" name="object 3"/>
          <p:cNvSpPr txBox="1"/>
          <p:nvPr/>
        </p:nvSpPr>
        <p:spPr>
          <a:xfrm>
            <a:off x="764540" y="726060"/>
            <a:ext cx="7871459" cy="5744210"/>
          </a:xfrm>
          <a:prstGeom prst="rect">
            <a:avLst/>
          </a:prstGeom>
        </p:spPr>
        <p:txBody>
          <a:bodyPr vert="horz" wrap="square" lIns="0" tIns="114935" rIns="0" bIns="0" rtlCol="0">
            <a:spAutoFit/>
          </a:bodyPr>
          <a:lstStyle/>
          <a:p>
            <a:pPr marL="2540000">
              <a:lnSpc>
                <a:spcPct val="100000"/>
              </a:lnSpc>
              <a:spcBef>
                <a:spcPts val="905"/>
              </a:spcBef>
            </a:pPr>
            <a:r>
              <a:rPr sz="3600" b="1" spc="-5" dirty="0">
                <a:solidFill>
                  <a:srgbClr val="FF0000"/>
                </a:solidFill>
                <a:latin typeface="Nimbus Sans L"/>
                <a:cs typeface="Nimbus Sans L"/>
              </a:rPr>
              <a:t>Limitations</a:t>
            </a:r>
            <a:endParaRPr sz="3600">
              <a:latin typeface="Nimbus Sans L"/>
              <a:cs typeface="Nimbus Sans L"/>
            </a:endParaRPr>
          </a:p>
          <a:p>
            <a:pPr marL="355600" indent="-343535">
              <a:lnSpc>
                <a:spcPct val="100000"/>
              </a:lnSpc>
              <a:spcBef>
                <a:spcPts val="725"/>
              </a:spcBef>
              <a:buFont typeface="DejaVu Sans"/>
              <a:buChar char="•"/>
              <a:tabLst>
                <a:tab pos="355600" algn="l"/>
                <a:tab pos="356235" algn="l"/>
              </a:tabLst>
            </a:pPr>
            <a:r>
              <a:rPr sz="3200" spc="-5" dirty="0">
                <a:latin typeface="Nimbus Sans L"/>
                <a:cs typeface="Nimbus Sans L"/>
              </a:rPr>
              <a:t>Remain </a:t>
            </a:r>
            <a:r>
              <a:rPr sz="3200" dirty="0">
                <a:latin typeface="Nimbus Sans L"/>
                <a:cs typeface="Nimbus Sans L"/>
              </a:rPr>
              <a:t>positive despite</a:t>
            </a:r>
            <a:r>
              <a:rPr sz="3200" spc="-65" dirty="0">
                <a:latin typeface="Nimbus Sans L"/>
                <a:cs typeface="Nimbus Sans L"/>
              </a:rPr>
              <a:t> </a:t>
            </a:r>
            <a:r>
              <a:rPr sz="3200" spc="-5" dirty="0">
                <a:latin typeface="Nimbus Sans L"/>
                <a:cs typeface="Nimbus Sans L"/>
              </a:rPr>
              <a:t>treatment</a:t>
            </a:r>
            <a:endParaRPr sz="3200">
              <a:latin typeface="Nimbus Sans L"/>
              <a:cs typeface="Nimbus Sans L"/>
            </a:endParaRPr>
          </a:p>
          <a:p>
            <a:pPr marL="756285" marR="5080" lvl="1" indent="-287020">
              <a:lnSpc>
                <a:spcPct val="100000"/>
              </a:lnSpc>
              <a:spcBef>
                <a:spcPts val="770"/>
              </a:spcBef>
              <a:buFont typeface="DejaVu Sans"/>
              <a:buChar char="–"/>
              <a:tabLst>
                <a:tab pos="756920" algn="l"/>
              </a:tabLst>
            </a:pPr>
            <a:r>
              <a:rPr sz="3200" b="1" dirty="0">
                <a:latin typeface="Nimbus Sans L"/>
                <a:cs typeface="Nimbus Sans L"/>
              </a:rPr>
              <a:t>Cannot </a:t>
            </a:r>
            <a:r>
              <a:rPr sz="3200" dirty="0">
                <a:latin typeface="Nimbus Sans L"/>
                <a:cs typeface="Nimbus Sans L"/>
              </a:rPr>
              <a:t>be used to </a:t>
            </a:r>
            <a:r>
              <a:rPr sz="3200" spc="-5" dirty="0">
                <a:latin typeface="Nimbus Sans L"/>
                <a:cs typeface="Nimbus Sans L"/>
              </a:rPr>
              <a:t>monitor response</a:t>
            </a:r>
            <a:r>
              <a:rPr sz="3200" spc="-150" dirty="0">
                <a:latin typeface="Nimbus Sans L"/>
                <a:cs typeface="Nimbus Sans L"/>
              </a:rPr>
              <a:t> </a:t>
            </a:r>
            <a:r>
              <a:rPr sz="3200" dirty="0">
                <a:latin typeface="Nimbus Sans L"/>
                <a:cs typeface="Nimbus Sans L"/>
              </a:rPr>
              <a:t>to  </a:t>
            </a:r>
            <a:r>
              <a:rPr sz="3200" spc="-5" dirty="0">
                <a:latin typeface="Nimbus Sans L"/>
                <a:cs typeface="Nimbus Sans L"/>
              </a:rPr>
              <a:t>therapy</a:t>
            </a:r>
            <a:endParaRPr sz="3200">
              <a:latin typeface="Nimbus Sans L"/>
              <a:cs typeface="Nimbus Sans L"/>
            </a:endParaRPr>
          </a:p>
          <a:p>
            <a:pPr marL="355600" indent="-343535">
              <a:lnSpc>
                <a:spcPct val="100000"/>
              </a:lnSpc>
              <a:spcBef>
                <a:spcPts val="770"/>
              </a:spcBef>
              <a:buFont typeface="DejaVu Sans"/>
              <a:buChar char="•"/>
              <a:tabLst>
                <a:tab pos="355600" algn="l"/>
                <a:tab pos="356235" algn="l"/>
              </a:tabLst>
            </a:pPr>
            <a:r>
              <a:rPr sz="3200" spc="-5" dirty="0">
                <a:latin typeface="Nimbus Sans L"/>
                <a:cs typeface="Nimbus Sans L"/>
              </a:rPr>
              <a:t>Conventional</a:t>
            </a:r>
            <a:r>
              <a:rPr sz="3200" spc="-35" dirty="0">
                <a:latin typeface="Nimbus Sans L"/>
                <a:cs typeface="Nimbus Sans L"/>
              </a:rPr>
              <a:t> </a:t>
            </a:r>
            <a:r>
              <a:rPr sz="3200" spc="-5" dirty="0">
                <a:latin typeface="Nimbus Sans L"/>
                <a:cs typeface="Nimbus Sans L"/>
              </a:rPr>
              <a:t>Methods</a:t>
            </a:r>
            <a:endParaRPr sz="3200">
              <a:latin typeface="Nimbus Sans L"/>
              <a:cs typeface="Nimbus Sans L"/>
            </a:endParaRPr>
          </a:p>
          <a:p>
            <a:pPr marL="756285" marR="1061720" lvl="1" indent="-287020">
              <a:lnSpc>
                <a:spcPct val="100000"/>
              </a:lnSpc>
              <a:spcBef>
                <a:spcPts val="770"/>
              </a:spcBef>
              <a:buFont typeface="DejaVu Sans"/>
              <a:buChar char="–"/>
              <a:tabLst>
                <a:tab pos="756920" algn="l"/>
              </a:tabLst>
            </a:pPr>
            <a:r>
              <a:rPr sz="3200" dirty="0">
                <a:latin typeface="Nimbus Sans L"/>
                <a:cs typeface="Nimbus Sans L"/>
              </a:rPr>
              <a:t>Subjective </a:t>
            </a:r>
            <a:r>
              <a:rPr sz="3200" spc="-5" dirty="0">
                <a:latin typeface="Nimbus Sans L"/>
                <a:cs typeface="Nimbus Sans L"/>
              </a:rPr>
              <a:t>interpretation</a:t>
            </a:r>
            <a:r>
              <a:rPr sz="3200" spc="-75" dirty="0">
                <a:latin typeface="Nimbus Sans L"/>
                <a:cs typeface="Nimbus Sans L"/>
              </a:rPr>
              <a:t> </a:t>
            </a:r>
            <a:r>
              <a:rPr sz="3200" spc="-5" dirty="0">
                <a:latin typeface="Nimbus Sans L"/>
                <a:cs typeface="Nimbus Sans L"/>
              </a:rPr>
              <a:t>requiring  </a:t>
            </a:r>
            <a:r>
              <a:rPr sz="3200" dirty="0">
                <a:latin typeface="Nimbus Sans L"/>
                <a:cs typeface="Nimbus Sans L"/>
              </a:rPr>
              <a:t>technician expertise to</a:t>
            </a:r>
            <a:r>
              <a:rPr sz="3200" spc="-105" dirty="0">
                <a:latin typeface="Nimbus Sans L"/>
                <a:cs typeface="Nimbus Sans L"/>
              </a:rPr>
              <a:t> </a:t>
            </a:r>
            <a:r>
              <a:rPr sz="3200" spc="-5" dirty="0">
                <a:latin typeface="Nimbus Sans L"/>
                <a:cs typeface="Nimbus Sans L"/>
              </a:rPr>
              <a:t>read</a:t>
            </a:r>
            <a:endParaRPr sz="3200">
              <a:latin typeface="Nimbus Sans L"/>
              <a:cs typeface="Nimbus Sans L"/>
            </a:endParaRPr>
          </a:p>
          <a:p>
            <a:pPr marL="355600" indent="-343535">
              <a:lnSpc>
                <a:spcPct val="100000"/>
              </a:lnSpc>
              <a:spcBef>
                <a:spcPts val="770"/>
              </a:spcBef>
              <a:buFont typeface="DejaVu Sans"/>
              <a:buChar char="•"/>
              <a:tabLst>
                <a:tab pos="355600" algn="l"/>
                <a:tab pos="356235" algn="l"/>
              </a:tabLst>
            </a:pPr>
            <a:r>
              <a:rPr sz="3200" dirty="0">
                <a:latin typeface="Nimbus Sans L"/>
                <a:cs typeface="Nimbus Sans L"/>
              </a:rPr>
              <a:t>Newer</a:t>
            </a:r>
            <a:r>
              <a:rPr sz="3200" spc="-30" dirty="0">
                <a:latin typeface="Nimbus Sans L"/>
                <a:cs typeface="Nimbus Sans L"/>
              </a:rPr>
              <a:t> </a:t>
            </a:r>
            <a:r>
              <a:rPr sz="3200" spc="-5" dirty="0">
                <a:latin typeface="Nimbus Sans L"/>
                <a:cs typeface="Nimbus Sans L"/>
              </a:rPr>
              <a:t>Methods</a:t>
            </a:r>
            <a:endParaRPr sz="3200">
              <a:latin typeface="Nimbus Sans L"/>
              <a:cs typeface="Nimbus Sans L"/>
            </a:endParaRPr>
          </a:p>
          <a:p>
            <a:pPr marL="756285" lvl="1" indent="-287020">
              <a:lnSpc>
                <a:spcPct val="100000"/>
              </a:lnSpc>
              <a:spcBef>
                <a:spcPts val="770"/>
              </a:spcBef>
              <a:buFont typeface="DejaVu Sans"/>
              <a:buChar char="–"/>
              <a:tabLst>
                <a:tab pos="756920" algn="l"/>
              </a:tabLst>
            </a:pPr>
            <a:r>
              <a:rPr sz="3200" dirty="0">
                <a:latin typeface="Nimbus Sans L"/>
                <a:cs typeface="Nimbus Sans L"/>
              </a:rPr>
              <a:t>Expensive</a:t>
            </a:r>
            <a:r>
              <a:rPr sz="3200" spc="-45" dirty="0">
                <a:latin typeface="Nimbus Sans L"/>
                <a:cs typeface="Nimbus Sans L"/>
              </a:rPr>
              <a:t> </a:t>
            </a:r>
            <a:r>
              <a:rPr sz="3200" spc="-5" dirty="0">
                <a:latin typeface="Nimbus Sans L"/>
                <a:cs typeface="Nimbus Sans L"/>
              </a:rPr>
              <a:t>instrumentation</a:t>
            </a:r>
            <a:endParaRPr sz="3200">
              <a:latin typeface="Nimbus Sans L"/>
              <a:cs typeface="Nimbus Sans L"/>
            </a:endParaRPr>
          </a:p>
          <a:p>
            <a:pPr marL="756285" lvl="1" indent="-287020">
              <a:lnSpc>
                <a:spcPct val="100000"/>
              </a:lnSpc>
              <a:spcBef>
                <a:spcPts val="765"/>
              </a:spcBef>
              <a:buFont typeface="DejaVu Sans"/>
              <a:buChar char="–"/>
              <a:tabLst>
                <a:tab pos="756920" algn="l"/>
              </a:tabLst>
            </a:pPr>
            <a:r>
              <a:rPr sz="3200" spc="-5" dirty="0">
                <a:latin typeface="Nimbus Sans L"/>
                <a:cs typeface="Nimbus Sans L"/>
              </a:rPr>
              <a:t>Higher</a:t>
            </a:r>
            <a:r>
              <a:rPr sz="3200" spc="-30" dirty="0">
                <a:latin typeface="Nimbus Sans L"/>
                <a:cs typeface="Nimbus Sans L"/>
              </a:rPr>
              <a:t> </a:t>
            </a:r>
            <a:r>
              <a:rPr sz="3200" dirty="0">
                <a:latin typeface="Nimbus Sans L"/>
                <a:cs typeface="Nimbus Sans L"/>
              </a:rPr>
              <a:t>cost/test</a:t>
            </a:r>
            <a:endParaRPr sz="3200">
              <a:latin typeface="Nimbus Sans L"/>
              <a:cs typeface="Nimbus Sans 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475025" y="525604"/>
            <a:ext cx="6111240" cy="919480"/>
            <a:chOff x="1475025" y="525604"/>
            <a:chExt cx="6111240" cy="919480"/>
          </a:xfrm>
        </p:grpSpPr>
        <p:sp>
          <p:nvSpPr>
            <p:cNvPr id="3" name="object 3"/>
            <p:cNvSpPr/>
            <p:nvPr/>
          </p:nvSpPr>
          <p:spPr>
            <a:xfrm>
              <a:off x="1475025" y="525604"/>
              <a:ext cx="6110904" cy="473807"/>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1909572" y="783336"/>
              <a:ext cx="1330452" cy="661415"/>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2700527" y="783336"/>
              <a:ext cx="675131" cy="661415"/>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2836163" y="783336"/>
              <a:ext cx="4332732" cy="661415"/>
            </a:xfrm>
            <a:prstGeom prst="rect">
              <a:avLst/>
            </a:prstGeom>
            <a:blipFill>
              <a:blip r:embed="rId5" cstate="print"/>
              <a:stretch>
                <a:fillRect/>
              </a:stretch>
            </a:blipFill>
          </p:spPr>
          <p:txBody>
            <a:bodyPr wrap="square" lIns="0" tIns="0" rIns="0" bIns="0" rtlCol="0"/>
            <a:lstStyle/>
            <a:p>
              <a:endParaRPr/>
            </a:p>
          </p:txBody>
        </p:sp>
      </p:grpSp>
      <p:sp>
        <p:nvSpPr>
          <p:cNvPr id="7" name="object 7"/>
          <p:cNvSpPr txBox="1">
            <a:spLocks noGrp="1"/>
          </p:cNvSpPr>
          <p:nvPr>
            <p:ph type="title"/>
          </p:nvPr>
        </p:nvSpPr>
        <p:spPr>
          <a:xfrm>
            <a:off x="1441450" y="389585"/>
            <a:ext cx="6160770" cy="574675"/>
          </a:xfrm>
          <a:prstGeom prst="rect">
            <a:avLst/>
          </a:prstGeom>
        </p:spPr>
        <p:txBody>
          <a:bodyPr vert="horz" wrap="square" lIns="0" tIns="12700" rIns="0" bIns="0" rtlCol="0">
            <a:spAutoFit/>
          </a:bodyPr>
          <a:lstStyle/>
          <a:p>
            <a:pPr marL="12700">
              <a:lnSpc>
                <a:spcPct val="100000"/>
              </a:lnSpc>
              <a:spcBef>
                <a:spcPts val="100"/>
              </a:spcBef>
            </a:pPr>
            <a:r>
              <a:rPr sz="3600" spc="-5" dirty="0">
                <a:latin typeface="Nimbus Sans L"/>
                <a:cs typeface="Nimbus Sans L"/>
              </a:rPr>
              <a:t>Serologic </a:t>
            </a:r>
            <a:r>
              <a:rPr sz="3600" spc="-55" dirty="0">
                <a:latin typeface="Nimbus Sans L"/>
                <a:cs typeface="Nimbus Sans L"/>
              </a:rPr>
              <a:t>Tests </a:t>
            </a:r>
            <a:r>
              <a:rPr sz="3600" dirty="0">
                <a:latin typeface="Nimbus Sans L"/>
                <a:cs typeface="Nimbus Sans L"/>
              </a:rPr>
              <a:t>for</a:t>
            </a:r>
            <a:r>
              <a:rPr sz="3600" spc="5" dirty="0">
                <a:latin typeface="Nimbus Sans L"/>
                <a:cs typeface="Nimbus Sans L"/>
              </a:rPr>
              <a:t> </a:t>
            </a:r>
            <a:r>
              <a:rPr sz="3600" spc="-5" dirty="0">
                <a:latin typeface="Nimbus Sans L"/>
                <a:cs typeface="Nimbus Sans L"/>
              </a:rPr>
              <a:t>Syphilis:</a:t>
            </a:r>
            <a:endParaRPr sz="3600">
              <a:latin typeface="Nimbus Sans L"/>
              <a:cs typeface="Nimbus Sans L"/>
            </a:endParaRPr>
          </a:p>
        </p:txBody>
      </p:sp>
      <p:sp>
        <p:nvSpPr>
          <p:cNvPr id="8" name="object 8"/>
          <p:cNvSpPr txBox="1"/>
          <p:nvPr/>
        </p:nvSpPr>
        <p:spPr>
          <a:xfrm>
            <a:off x="459740" y="774252"/>
            <a:ext cx="7890509" cy="4962525"/>
          </a:xfrm>
          <a:prstGeom prst="rect">
            <a:avLst/>
          </a:prstGeom>
        </p:spPr>
        <p:txBody>
          <a:bodyPr vert="horz" wrap="square" lIns="0" tIns="128270" rIns="0" bIns="0" rtlCol="0">
            <a:spAutoFit/>
          </a:bodyPr>
          <a:lstStyle/>
          <a:p>
            <a:pPr marL="237490" algn="ctr">
              <a:lnSpc>
                <a:spcPct val="100000"/>
              </a:lnSpc>
              <a:spcBef>
                <a:spcPts val="1010"/>
              </a:spcBef>
            </a:pPr>
            <a:r>
              <a:rPr sz="3200" b="1" spc="-15" dirty="0">
                <a:solidFill>
                  <a:srgbClr val="FF0000"/>
                </a:solidFill>
                <a:latin typeface="Nimbus Sans L"/>
                <a:cs typeface="Nimbus Sans L"/>
              </a:rPr>
              <a:t>Non-Treponemal</a:t>
            </a:r>
            <a:r>
              <a:rPr sz="3200" b="1" spc="-180" dirty="0">
                <a:solidFill>
                  <a:srgbClr val="FF0000"/>
                </a:solidFill>
                <a:latin typeface="Nimbus Sans L"/>
                <a:cs typeface="Nimbus Sans L"/>
              </a:rPr>
              <a:t> </a:t>
            </a:r>
            <a:r>
              <a:rPr sz="3200" b="1" spc="-5" dirty="0">
                <a:solidFill>
                  <a:srgbClr val="FF0000"/>
                </a:solidFill>
                <a:latin typeface="Nimbus Sans L"/>
                <a:cs typeface="Nimbus Sans L"/>
              </a:rPr>
              <a:t>Assays</a:t>
            </a:r>
            <a:endParaRPr sz="3200">
              <a:latin typeface="Nimbus Sans L"/>
              <a:cs typeface="Nimbus Sans L"/>
            </a:endParaRPr>
          </a:p>
          <a:p>
            <a:pPr marL="355600" indent="-342900">
              <a:lnSpc>
                <a:spcPct val="100000"/>
              </a:lnSpc>
              <a:spcBef>
                <a:spcPts val="745"/>
              </a:spcBef>
              <a:buFont typeface="DejaVu Sans"/>
              <a:buChar char="•"/>
              <a:tabLst>
                <a:tab pos="354965" algn="l"/>
                <a:tab pos="355600" algn="l"/>
              </a:tabLst>
            </a:pPr>
            <a:r>
              <a:rPr sz="2600" dirty="0">
                <a:latin typeface="Nimbus Sans L"/>
                <a:cs typeface="Nimbus Sans L"/>
              </a:rPr>
              <a:t>Principle:</a:t>
            </a:r>
            <a:endParaRPr sz="2600">
              <a:latin typeface="Nimbus Sans L"/>
              <a:cs typeface="Nimbus Sans L"/>
            </a:endParaRPr>
          </a:p>
          <a:p>
            <a:pPr marL="756285" lvl="1" indent="-287020">
              <a:lnSpc>
                <a:spcPct val="100000"/>
              </a:lnSpc>
              <a:spcBef>
                <a:spcPts val="585"/>
              </a:spcBef>
              <a:buFont typeface="DejaVu Sans"/>
              <a:buChar char="–"/>
              <a:tabLst>
                <a:tab pos="756920" algn="l"/>
              </a:tabLst>
            </a:pPr>
            <a:r>
              <a:rPr sz="2400" i="1" spc="-135" dirty="0">
                <a:latin typeface="URW Bookman L"/>
                <a:cs typeface="URW Bookman L"/>
              </a:rPr>
              <a:t>T. </a:t>
            </a:r>
            <a:r>
              <a:rPr sz="2400" i="1" spc="-150" dirty="0">
                <a:latin typeface="URW Bookman L"/>
                <a:cs typeface="URW Bookman L"/>
              </a:rPr>
              <a:t>pallidum </a:t>
            </a:r>
            <a:r>
              <a:rPr sz="2400" spc="-5" dirty="0">
                <a:latin typeface="Nimbus Sans L"/>
                <a:cs typeface="Nimbus Sans L"/>
              </a:rPr>
              <a:t>infection leads </a:t>
            </a:r>
            <a:r>
              <a:rPr sz="2400" dirty="0">
                <a:latin typeface="Nimbus Sans L"/>
                <a:cs typeface="Nimbus Sans L"/>
              </a:rPr>
              <a:t>to the production of</a:t>
            </a:r>
            <a:r>
              <a:rPr sz="2400" spc="220" dirty="0">
                <a:latin typeface="Nimbus Sans L"/>
                <a:cs typeface="Nimbus Sans L"/>
              </a:rPr>
              <a:t> </a:t>
            </a:r>
            <a:r>
              <a:rPr sz="2400" spc="-5" dirty="0">
                <a:latin typeface="Nimbus Sans L"/>
                <a:cs typeface="Nimbus Sans L"/>
              </a:rPr>
              <a:t>reagin</a:t>
            </a:r>
            <a:endParaRPr sz="2400">
              <a:latin typeface="Nimbus Sans L"/>
              <a:cs typeface="Nimbus Sans L"/>
            </a:endParaRPr>
          </a:p>
          <a:p>
            <a:pPr marL="1155700" marR="97790" lvl="2" indent="-228600">
              <a:lnSpc>
                <a:spcPct val="100000"/>
              </a:lnSpc>
              <a:spcBef>
                <a:spcPts val="580"/>
              </a:spcBef>
              <a:buFont typeface="DejaVu Sans"/>
              <a:buChar char="•"/>
              <a:tabLst>
                <a:tab pos="1156335" algn="l"/>
              </a:tabLst>
            </a:pPr>
            <a:r>
              <a:rPr sz="2400" spc="-5" dirty="0">
                <a:solidFill>
                  <a:srgbClr val="1F487C"/>
                </a:solidFill>
                <a:latin typeface="Nimbus Sans L"/>
                <a:cs typeface="Nimbus Sans L"/>
              </a:rPr>
              <a:t>Reagin </a:t>
            </a:r>
            <a:r>
              <a:rPr sz="2400" spc="130" dirty="0">
                <a:latin typeface="DejaVu Sans"/>
                <a:cs typeface="DejaVu Sans"/>
              </a:rPr>
              <a:t>– </a:t>
            </a:r>
            <a:r>
              <a:rPr sz="2400" spc="-5" dirty="0">
                <a:latin typeface="Nimbus Sans L"/>
                <a:cs typeface="Nimbus Sans L"/>
              </a:rPr>
              <a:t>Antibodies </a:t>
            </a:r>
            <a:r>
              <a:rPr sz="2400" dirty="0">
                <a:latin typeface="Nimbus Sans L"/>
                <a:cs typeface="Nimbus Sans L"/>
              </a:rPr>
              <a:t>to </a:t>
            </a:r>
            <a:r>
              <a:rPr sz="2400" spc="-5" dirty="0">
                <a:latin typeface="Nimbus Sans L"/>
                <a:cs typeface="Nimbus Sans L"/>
              </a:rPr>
              <a:t>substances released</a:t>
            </a:r>
            <a:r>
              <a:rPr sz="2400" spc="-270" dirty="0">
                <a:latin typeface="Nimbus Sans L"/>
                <a:cs typeface="Nimbus Sans L"/>
              </a:rPr>
              <a:t> </a:t>
            </a:r>
            <a:r>
              <a:rPr sz="2400" dirty="0">
                <a:latin typeface="Nimbus Sans L"/>
                <a:cs typeface="Nimbus Sans L"/>
              </a:rPr>
              <a:t>from  </a:t>
            </a:r>
            <a:r>
              <a:rPr sz="2400" spc="-5" dirty="0">
                <a:latin typeface="Nimbus Sans L"/>
                <a:cs typeface="Nimbus Sans L"/>
              </a:rPr>
              <a:t>cells damaged </a:t>
            </a:r>
            <a:r>
              <a:rPr sz="2400" dirty="0">
                <a:latin typeface="Nimbus Sans L"/>
                <a:cs typeface="Nimbus Sans L"/>
              </a:rPr>
              <a:t>by </a:t>
            </a:r>
            <a:r>
              <a:rPr sz="2400" i="1" spc="-135" dirty="0">
                <a:latin typeface="URW Bookman L"/>
                <a:cs typeface="URW Bookman L"/>
              </a:rPr>
              <a:t>T.</a:t>
            </a:r>
            <a:r>
              <a:rPr sz="2400" i="1" spc="-55" dirty="0">
                <a:latin typeface="URW Bookman L"/>
                <a:cs typeface="URW Bookman L"/>
              </a:rPr>
              <a:t> </a:t>
            </a:r>
            <a:r>
              <a:rPr sz="2400" i="1" spc="-145" dirty="0">
                <a:latin typeface="URW Bookman L"/>
                <a:cs typeface="URW Bookman L"/>
              </a:rPr>
              <a:t>pallidum</a:t>
            </a:r>
            <a:endParaRPr sz="2400">
              <a:latin typeface="URW Bookman L"/>
              <a:cs typeface="URW Bookman L"/>
            </a:endParaRPr>
          </a:p>
          <a:p>
            <a:pPr marL="756285" lvl="1" indent="-287020">
              <a:lnSpc>
                <a:spcPct val="100000"/>
              </a:lnSpc>
              <a:spcBef>
                <a:spcPts val="575"/>
              </a:spcBef>
              <a:buFont typeface="DejaVu Sans"/>
              <a:buChar char="–"/>
              <a:tabLst>
                <a:tab pos="756920" algn="l"/>
              </a:tabLst>
            </a:pPr>
            <a:r>
              <a:rPr sz="2400" spc="-5" dirty="0">
                <a:latin typeface="Nimbus Sans L"/>
                <a:cs typeface="Nimbus Sans L"/>
              </a:rPr>
              <a:t>Reagin </a:t>
            </a:r>
            <a:r>
              <a:rPr sz="2400" dirty="0">
                <a:latin typeface="Nimbus Sans L"/>
                <a:cs typeface="Nimbus Sans L"/>
              </a:rPr>
              <a:t>reacts </a:t>
            </a:r>
            <a:r>
              <a:rPr sz="2400" spc="-5" dirty="0">
                <a:latin typeface="Nimbus Sans L"/>
                <a:cs typeface="Nimbus Sans L"/>
              </a:rPr>
              <a:t>with</a:t>
            </a:r>
            <a:r>
              <a:rPr sz="2400" spc="20" dirty="0">
                <a:latin typeface="Nimbus Sans L"/>
                <a:cs typeface="Nimbus Sans L"/>
              </a:rPr>
              <a:t> </a:t>
            </a:r>
            <a:r>
              <a:rPr sz="2400" spc="-5" dirty="0">
                <a:latin typeface="Nimbus Sans L"/>
                <a:cs typeface="Nimbus Sans L"/>
              </a:rPr>
              <a:t>cardiolipin</a:t>
            </a:r>
            <a:endParaRPr sz="2400">
              <a:latin typeface="Nimbus Sans L"/>
              <a:cs typeface="Nimbus Sans L"/>
            </a:endParaRPr>
          </a:p>
          <a:p>
            <a:pPr marL="1155700" lvl="2" indent="-229235">
              <a:lnSpc>
                <a:spcPct val="100000"/>
              </a:lnSpc>
              <a:spcBef>
                <a:spcPts val="580"/>
              </a:spcBef>
              <a:buFont typeface="DejaVu Sans"/>
              <a:buChar char="•"/>
              <a:tabLst>
                <a:tab pos="1156335" algn="l"/>
              </a:tabLst>
            </a:pPr>
            <a:r>
              <a:rPr sz="2400" spc="-5" dirty="0">
                <a:solidFill>
                  <a:srgbClr val="1F487C"/>
                </a:solidFill>
                <a:latin typeface="Nimbus Sans L"/>
                <a:cs typeface="Nimbus Sans L"/>
              </a:rPr>
              <a:t>Cardiolipin </a:t>
            </a:r>
            <a:r>
              <a:rPr sz="2400" spc="135" dirty="0">
                <a:latin typeface="DejaVu Sans"/>
                <a:cs typeface="DejaVu Sans"/>
              </a:rPr>
              <a:t>– </a:t>
            </a:r>
            <a:r>
              <a:rPr sz="2400" dirty="0">
                <a:latin typeface="Nimbus Sans L"/>
                <a:cs typeface="Nimbus Sans L"/>
              </a:rPr>
              <a:t>a </a:t>
            </a:r>
            <a:r>
              <a:rPr sz="2400" spc="-5" dirty="0">
                <a:latin typeface="Nimbus Sans L"/>
                <a:cs typeface="Nimbus Sans L"/>
              </a:rPr>
              <a:t>phospholipid component </a:t>
            </a:r>
            <a:r>
              <a:rPr sz="2400" dirty="0">
                <a:latin typeface="Nimbus Sans L"/>
                <a:cs typeface="Nimbus Sans L"/>
              </a:rPr>
              <a:t>of</a:t>
            </a:r>
            <a:r>
              <a:rPr sz="2400" spc="-125" dirty="0">
                <a:latin typeface="Nimbus Sans L"/>
                <a:cs typeface="Nimbus Sans L"/>
              </a:rPr>
              <a:t> </a:t>
            </a:r>
            <a:r>
              <a:rPr sz="2400" dirty="0">
                <a:latin typeface="Nimbus Sans L"/>
                <a:cs typeface="Nimbus Sans L"/>
              </a:rPr>
              <a:t>certain</a:t>
            </a:r>
            <a:endParaRPr sz="2400">
              <a:latin typeface="Nimbus Sans L"/>
              <a:cs typeface="Nimbus Sans L"/>
            </a:endParaRPr>
          </a:p>
          <a:p>
            <a:pPr marL="1155700">
              <a:lnSpc>
                <a:spcPct val="100000"/>
              </a:lnSpc>
            </a:pPr>
            <a:r>
              <a:rPr sz="2400" spc="-5" dirty="0">
                <a:latin typeface="Nimbus Sans L"/>
                <a:cs typeface="Nimbus Sans L"/>
              </a:rPr>
              <a:t>eukaryotic </a:t>
            </a:r>
            <a:r>
              <a:rPr sz="2400" dirty="0">
                <a:latin typeface="Nimbus Sans L"/>
                <a:cs typeface="Nimbus Sans L"/>
              </a:rPr>
              <a:t>and prokaryotic</a:t>
            </a:r>
            <a:r>
              <a:rPr sz="2400" spc="-5" dirty="0">
                <a:latin typeface="Nimbus Sans L"/>
                <a:cs typeface="Nimbus Sans L"/>
              </a:rPr>
              <a:t> </a:t>
            </a:r>
            <a:r>
              <a:rPr sz="2400" dirty="0">
                <a:latin typeface="Nimbus Sans L"/>
                <a:cs typeface="Nimbus Sans L"/>
              </a:rPr>
              <a:t>membranes</a:t>
            </a:r>
            <a:endParaRPr sz="2400">
              <a:latin typeface="Nimbus Sans L"/>
              <a:cs typeface="Nimbus Sans L"/>
            </a:endParaRPr>
          </a:p>
          <a:p>
            <a:pPr marL="355600" indent="-342900">
              <a:lnSpc>
                <a:spcPct val="100000"/>
              </a:lnSpc>
              <a:spcBef>
                <a:spcPts val="615"/>
              </a:spcBef>
              <a:buFont typeface="DejaVu Sans"/>
              <a:buChar char="•"/>
              <a:tabLst>
                <a:tab pos="354965" algn="l"/>
                <a:tab pos="355600" algn="l"/>
              </a:tabLst>
            </a:pPr>
            <a:r>
              <a:rPr sz="2600" dirty="0">
                <a:latin typeface="Nimbus Sans L"/>
                <a:cs typeface="Nimbus Sans L"/>
              </a:rPr>
              <a:t>Examples of non-treponemal</a:t>
            </a:r>
            <a:r>
              <a:rPr sz="2600" spc="-80" dirty="0">
                <a:latin typeface="Nimbus Sans L"/>
                <a:cs typeface="Nimbus Sans L"/>
              </a:rPr>
              <a:t> </a:t>
            </a:r>
            <a:r>
              <a:rPr sz="2600" dirty="0">
                <a:latin typeface="Nimbus Sans L"/>
                <a:cs typeface="Nimbus Sans L"/>
              </a:rPr>
              <a:t>tests:</a:t>
            </a:r>
            <a:endParaRPr sz="2600">
              <a:latin typeface="Nimbus Sans L"/>
              <a:cs typeface="Nimbus Sans L"/>
            </a:endParaRPr>
          </a:p>
          <a:p>
            <a:pPr marL="756285" lvl="1" indent="-287020">
              <a:lnSpc>
                <a:spcPct val="100000"/>
              </a:lnSpc>
              <a:spcBef>
                <a:spcPts val="585"/>
              </a:spcBef>
              <a:buFont typeface="DejaVu Sans"/>
              <a:buChar char="–"/>
              <a:tabLst>
                <a:tab pos="756920" algn="l"/>
              </a:tabLst>
            </a:pPr>
            <a:r>
              <a:rPr sz="2400" spc="-5" dirty="0">
                <a:latin typeface="Nimbus Sans L"/>
                <a:cs typeface="Nimbus Sans L"/>
              </a:rPr>
              <a:t>Rapid Plasma Reagin</a:t>
            </a:r>
            <a:r>
              <a:rPr sz="2400" spc="50" dirty="0">
                <a:latin typeface="Nimbus Sans L"/>
                <a:cs typeface="Nimbus Sans L"/>
              </a:rPr>
              <a:t> </a:t>
            </a:r>
            <a:r>
              <a:rPr sz="2400" spc="-5" dirty="0">
                <a:latin typeface="Nimbus Sans L"/>
                <a:cs typeface="Nimbus Sans L"/>
              </a:rPr>
              <a:t>(RPR)</a:t>
            </a:r>
            <a:endParaRPr sz="2400">
              <a:latin typeface="Nimbus Sans L"/>
              <a:cs typeface="Nimbus Sans L"/>
            </a:endParaRPr>
          </a:p>
          <a:p>
            <a:pPr marL="756285" lvl="1" indent="-287020">
              <a:lnSpc>
                <a:spcPct val="100000"/>
              </a:lnSpc>
              <a:spcBef>
                <a:spcPts val="575"/>
              </a:spcBef>
              <a:buFont typeface="DejaVu Sans"/>
              <a:buChar char="–"/>
              <a:tabLst>
                <a:tab pos="756920" algn="l"/>
              </a:tabLst>
            </a:pPr>
            <a:r>
              <a:rPr sz="2400" spc="-20" dirty="0">
                <a:latin typeface="Nimbus Sans L"/>
                <a:cs typeface="Nimbus Sans L"/>
              </a:rPr>
              <a:t>Venereal </a:t>
            </a:r>
            <a:r>
              <a:rPr sz="2400" spc="-5" dirty="0">
                <a:latin typeface="Nimbus Sans L"/>
                <a:cs typeface="Nimbus Sans L"/>
              </a:rPr>
              <a:t>Disease Research Laboratory</a:t>
            </a:r>
            <a:r>
              <a:rPr sz="2400" spc="80" dirty="0">
                <a:latin typeface="Nimbus Sans L"/>
                <a:cs typeface="Nimbus Sans L"/>
              </a:rPr>
              <a:t> </a:t>
            </a:r>
            <a:r>
              <a:rPr sz="2400" spc="-5" dirty="0">
                <a:latin typeface="Nimbus Sans L"/>
                <a:cs typeface="Nimbus Sans L"/>
              </a:rPr>
              <a:t>(VDRL)</a:t>
            </a:r>
            <a:endParaRPr sz="2400">
              <a:latin typeface="Nimbus Sans L"/>
              <a:cs typeface="Nimbus Sans L"/>
            </a:endParaRPr>
          </a:p>
        </p:txBody>
      </p:sp>
      <p:sp>
        <p:nvSpPr>
          <p:cNvPr id="9" name="object 9"/>
          <p:cNvSpPr txBox="1"/>
          <p:nvPr/>
        </p:nvSpPr>
        <p:spPr>
          <a:xfrm>
            <a:off x="4135373" y="6426809"/>
            <a:ext cx="871855" cy="208279"/>
          </a:xfrm>
          <a:prstGeom prst="rect">
            <a:avLst/>
          </a:prstGeom>
        </p:spPr>
        <p:txBody>
          <a:bodyPr vert="horz" wrap="square" lIns="0" tIns="12700" rIns="0" bIns="0" rtlCol="0">
            <a:spAutoFit/>
          </a:bodyPr>
          <a:lstStyle/>
          <a:p>
            <a:pPr marL="12700">
              <a:lnSpc>
                <a:spcPct val="100000"/>
              </a:lnSpc>
              <a:spcBef>
                <a:spcPts val="100"/>
              </a:spcBef>
            </a:pPr>
            <a:r>
              <a:rPr sz="1200" spc="-180" dirty="0">
                <a:solidFill>
                  <a:srgbClr val="888888"/>
                </a:solidFill>
                <a:latin typeface="DejaVu Sans"/>
                <a:cs typeface="DejaVu Sans"/>
              </a:rPr>
              <a:t>Dr.T.V.Rao</a:t>
            </a:r>
            <a:r>
              <a:rPr sz="1200" spc="-200" dirty="0">
                <a:solidFill>
                  <a:srgbClr val="888888"/>
                </a:solidFill>
                <a:latin typeface="DejaVu Sans"/>
                <a:cs typeface="DejaVu Sans"/>
              </a:rPr>
              <a:t> </a:t>
            </a:r>
            <a:r>
              <a:rPr sz="1200" spc="-100" dirty="0">
                <a:solidFill>
                  <a:srgbClr val="888888"/>
                </a:solidFill>
                <a:latin typeface="DejaVu Sans"/>
                <a:cs typeface="DejaVu Sans"/>
              </a:rPr>
              <a:t>MD</a:t>
            </a:r>
            <a:endParaRPr sz="1200">
              <a:latin typeface="DejaVu Sans"/>
              <a:cs typeface="DejaVu Sans"/>
            </a:endParaRPr>
          </a:p>
        </p:txBody>
      </p:sp>
      <p:sp>
        <p:nvSpPr>
          <p:cNvPr id="10" name="object 10"/>
          <p:cNvSpPr txBox="1"/>
          <p:nvPr/>
        </p:nvSpPr>
        <p:spPr>
          <a:xfrm>
            <a:off x="8426957" y="6426809"/>
            <a:ext cx="180975" cy="208279"/>
          </a:xfrm>
          <a:prstGeom prst="rect">
            <a:avLst/>
          </a:prstGeom>
        </p:spPr>
        <p:txBody>
          <a:bodyPr vert="horz" wrap="square" lIns="0" tIns="12700" rIns="0" bIns="0" rtlCol="0">
            <a:spAutoFit/>
          </a:bodyPr>
          <a:lstStyle/>
          <a:p>
            <a:pPr marL="12700">
              <a:lnSpc>
                <a:spcPct val="100000"/>
              </a:lnSpc>
              <a:spcBef>
                <a:spcPts val="100"/>
              </a:spcBef>
            </a:pPr>
            <a:r>
              <a:rPr sz="1200" spc="-160" dirty="0">
                <a:solidFill>
                  <a:srgbClr val="888888"/>
                </a:solidFill>
                <a:latin typeface="DejaVu Sans"/>
                <a:cs typeface="DejaVu Sans"/>
              </a:rPr>
              <a:t>33</a:t>
            </a:r>
            <a:endParaRPr sz="1200">
              <a:latin typeface="DejaVu Sans"/>
              <a:cs typeface="DejaVu Sans"/>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717797" y="228346"/>
            <a:ext cx="1708785" cy="939800"/>
          </a:xfrm>
          <a:prstGeom prst="rect">
            <a:avLst/>
          </a:prstGeom>
        </p:spPr>
        <p:txBody>
          <a:bodyPr vert="horz" wrap="square" lIns="0" tIns="12700" rIns="0" bIns="0" rtlCol="0">
            <a:spAutoFit/>
          </a:bodyPr>
          <a:lstStyle/>
          <a:p>
            <a:pPr marL="12700">
              <a:lnSpc>
                <a:spcPct val="100000"/>
              </a:lnSpc>
              <a:spcBef>
                <a:spcPts val="100"/>
              </a:spcBef>
            </a:pPr>
            <a:r>
              <a:rPr sz="6000" spc="-1200" dirty="0">
                <a:solidFill>
                  <a:srgbClr val="C00000"/>
                </a:solidFill>
              </a:rPr>
              <a:t>VD</a:t>
            </a:r>
            <a:r>
              <a:rPr sz="6000" spc="-1140" dirty="0">
                <a:solidFill>
                  <a:srgbClr val="C00000"/>
                </a:solidFill>
              </a:rPr>
              <a:t>R</a:t>
            </a:r>
            <a:r>
              <a:rPr sz="6000" spc="-1290" dirty="0">
                <a:solidFill>
                  <a:srgbClr val="C00000"/>
                </a:solidFill>
              </a:rPr>
              <a:t>L</a:t>
            </a:r>
            <a:endParaRPr sz="6000"/>
          </a:p>
        </p:txBody>
      </p:sp>
      <p:grpSp>
        <p:nvGrpSpPr>
          <p:cNvPr id="3" name="object 3"/>
          <p:cNvGrpSpPr/>
          <p:nvPr/>
        </p:nvGrpSpPr>
        <p:grpSpPr>
          <a:xfrm>
            <a:off x="518159" y="1219200"/>
            <a:ext cx="3992879" cy="4091940"/>
            <a:chOff x="518159" y="1219200"/>
            <a:chExt cx="3992879" cy="4091940"/>
          </a:xfrm>
        </p:grpSpPr>
        <p:sp>
          <p:nvSpPr>
            <p:cNvPr id="4" name="object 4"/>
            <p:cNvSpPr/>
            <p:nvPr/>
          </p:nvSpPr>
          <p:spPr>
            <a:xfrm>
              <a:off x="518159" y="4332730"/>
              <a:ext cx="3992879" cy="977829"/>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533399" y="1219200"/>
              <a:ext cx="3962400" cy="3124200"/>
            </a:xfrm>
            <a:custGeom>
              <a:avLst/>
              <a:gdLst/>
              <a:ahLst/>
              <a:cxnLst/>
              <a:rect l="l" t="t" r="r" b="b"/>
              <a:pathLst>
                <a:path w="3962400" h="3124200">
                  <a:moveTo>
                    <a:pt x="3693922" y="0"/>
                  </a:moveTo>
                  <a:lnTo>
                    <a:pt x="268490" y="0"/>
                  </a:lnTo>
                  <a:lnTo>
                    <a:pt x="220228" y="4327"/>
                  </a:lnTo>
                  <a:lnTo>
                    <a:pt x="174804" y="16804"/>
                  </a:lnTo>
                  <a:lnTo>
                    <a:pt x="132977" y="36670"/>
                  </a:lnTo>
                  <a:lnTo>
                    <a:pt x="95504" y="63164"/>
                  </a:lnTo>
                  <a:lnTo>
                    <a:pt x="63145" y="95528"/>
                  </a:lnTo>
                  <a:lnTo>
                    <a:pt x="36656" y="133001"/>
                  </a:lnTo>
                  <a:lnTo>
                    <a:pt x="16797" y="174824"/>
                  </a:lnTo>
                  <a:lnTo>
                    <a:pt x="4325" y="220236"/>
                  </a:lnTo>
                  <a:lnTo>
                    <a:pt x="0" y="268477"/>
                  </a:lnTo>
                  <a:lnTo>
                    <a:pt x="0" y="2855722"/>
                  </a:lnTo>
                  <a:lnTo>
                    <a:pt x="4325" y="2903963"/>
                  </a:lnTo>
                  <a:lnTo>
                    <a:pt x="16797" y="2949375"/>
                  </a:lnTo>
                  <a:lnTo>
                    <a:pt x="36656" y="2991198"/>
                  </a:lnTo>
                  <a:lnTo>
                    <a:pt x="63145" y="3028671"/>
                  </a:lnTo>
                  <a:lnTo>
                    <a:pt x="95504" y="3061035"/>
                  </a:lnTo>
                  <a:lnTo>
                    <a:pt x="132977" y="3087529"/>
                  </a:lnTo>
                  <a:lnTo>
                    <a:pt x="174804" y="3107395"/>
                  </a:lnTo>
                  <a:lnTo>
                    <a:pt x="220228" y="3119872"/>
                  </a:lnTo>
                  <a:lnTo>
                    <a:pt x="268490" y="3124200"/>
                  </a:lnTo>
                  <a:lnTo>
                    <a:pt x="3693922" y="3124200"/>
                  </a:lnTo>
                  <a:lnTo>
                    <a:pt x="3742163" y="3119872"/>
                  </a:lnTo>
                  <a:lnTo>
                    <a:pt x="3787575" y="3107395"/>
                  </a:lnTo>
                  <a:lnTo>
                    <a:pt x="3829398" y="3087529"/>
                  </a:lnTo>
                  <a:lnTo>
                    <a:pt x="3866871" y="3061035"/>
                  </a:lnTo>
                  <a:lnTo>
                    <a:pt x="3899235" y="3028671"/>
                  </a:lnTo>
                  <a:lnTo>
                    <a:pt x="3925729" y="2991198"/>
                  </a:lnTo>
                  <a:lnTo>
                    <a:pt x="3945595" y="2949375"/>
                  </a:lnTo>
                  <a:lnTo>
                    <a:pt x="3958072" y="2903963"/>
                  </a:lnTo>
                  <a:lnTo>
                    <a:pt x="3962400" y="2855722"/>
                  </a:lnTo>
                  <a:lnTo>
                    <a:pt x="3962400" y="268477"/>
                  </a:lnTo>
                  <a:lnTo>
                    <a:pt x="3958072" y="220236"/>
                  </a:lnTo>
                  <a:lnTo>
                    <a:pt x="3945595" y="174824"/>
                  </a:lnTo>
                  <a:lnTo>
                    <a:pt x="3925729" y="133001"/>
                  </a:lnTo>
                  <a:lnTo>
                    <a:pt x="3899235" y="95528"/>
                  </a:lnTo>
                  <a:lnTo>
                    <a:pt x="3866871" y="63164"/>
                  </a:lnTo>
                  <a:lnTo>
                    <a:pt x="3829398" y="36670"/>
                  </a:lnTo>
                  <a:lnTo>
                    <a:pt x="3787575" y="16804"/>
                  </a:lnTo>
                  <a:lnTo>
                    <a:pt x="3742163" y="4327"/>
                  </a:lnTo>
                  <a:lnTo>
                    <a:pt x="3693922" y="0"/>
                  </a:lnTo>
                  <a:close/>
                </a:path>
              </a:pathLst>
            </a:custGeom>
            <a:solidFill>
              <a:srgbClr val="ECECEC"/>
            </a:solidFill>
          </p:spPr>
          <p:txBody>
            <a:bodyPr wrap="square" lIns="0" tIns="0" rIns="0" bIns="0" rtlCol="0"/>
            <a:lstStyle/>
            <a:p>
              <a:endParaRPr/>
            </a:p>
          </p:txBody>
        </p:sp>
        <p:sp>
          <p:nvSpPr>
            <p:cNvPr id="6" name="object 6"/>
            <p:cNvSpPr/>
            <p:nvPr/>
          </p:nvSpPr>
          <p:spPr>
            <a:xfrm>
              <a:off x="533399" y="1219200"/>
              <a:ext cx="3962400" cy="3124200"/>
            </a:xfrm>
            <a:prstGeom prst="rect">
              <a:avLst/>
            </a:prstGeom>
            <a:blipFill>
              <a:blip r:embed="rId3" cstate="print"/>
              <a:stretch>
                <a:fillRect/>
              </a:stretch>
            </a:blipFill>
          </p:spPr>
          <p:txBody>
            <a:bodyPr wrap="square" lIns="0" tIns="0" rIns="0" bIns="0" rtlCol="0"/>
            <a:lstStyle/>
            <a:p>
              <a:endParaRPr/>
            </a:p>
          </p:txBody>
        </p:sp>
      </p:grpSp>
      <p:grpSp>
        <p:nvGrpSpPr>
          <p:cNvPr id="7" name="object 7"/>
          <p:cNvGrpSpPr/>
          <p:nvPr/>
        </p:nvGrpSpPr>
        <p:grpSpPr>
          <a:xfrm>
            <a:off x="4937759" y="1371600"/>
            <a:ext cx="3459479" cy="3891915"/>
            <a:chOff x="4937759" y="1371600"/>
            <a:chExt cx="3459479" cy="3891915"/>
          </a:xfrm>
        </p:grpSpPr>
        <p:sp>
          <p:nvSpPr>
            <p:cNvPr id="8" name="object 8"/>
            <p:cNvSpPr/>
            <p:nvPr/>
          </p:nvSpPr>
          <p:spPr>
            <a:xfrm>
              <a:off x="4937759" y="4332730"/>
              <a:ext cx="3459480" cy="930362"/>
            </a:xfrm>
            <a:prstGeom prst="rect">
              <a:avLst/>
            </a:prstGeom>
            <a:blipFill>
              <a:blip r:embed="rId4" cstate="print"/>
              <a:stretch>
                <a:fillRect/>
              </a:stretch>
            </a:blipFill>
          </p:spPr>
          <p:txBody>
            <a:bodyPr wrap="square" lIns="0" tIns="0" rIns="0" bIns="0" rtlCol="0"/>
            <a:lstStyle/>
            <a:p>
              <a:endParaRPr/>
            </a:p>
          </p:txBody>
        </p:sp>
        <p:sp>
          <p:nvSpPr>
            <p:cNvPr id="9" name="object 9"/>
            <p:cNvSpPr/>
            <p:nvPr/>
          </p:nvSpPr>
          <p:spPr>
            <a:xfrm>
              <a:off x="4952999" y="1371600"/>
              <a:ext cx="3429000" cy="2971800"/>
            </a:xfrm>
            <a:custGeom>
              <a:avLst/>
              <a:gdLst/>
              <a:ahLst/>
              <a:cxnLst/>
              <a:rect l="l" t="t" r="r" b="b"/>
              <a:pathLst>
                <a:path w="3429000" h="2971800">
                  <a:moveTo>
                    <a:pt x="3173603" y="0"/>
                  </a:moveTo>
                  <a:lnTo>
                    <a:pt x="255397" y="0"/>
                  </a:lnTo>
                  <a:lnTo>
                    <a:pt x="209477" y="4113"/>
                  </a:lnTo>
                  <a:lnTo>
                    <a:pt x="166262" y="15973"/>
                  </a:lnTo>
                  <a:lnTo>
                    <a:pt x="126473" y="34859"/>
                  </a:lnTo>
                  <a:lnTo>
                    <a:pt x="90829" y="60051"/>
                  </a:lnTo>
                  <a:lnTo>
                    <a:pt x="60051" y="90829"/>
                  </a:lnTo>
                  <a:lnTo>
                    <a:pt x="34859" y="126473"/>
                  </a:lnTo>
                  <a:lnTo>
                    <a:pt x="15973" y="166262"/>
                  </a:lnTo>
                  <a:lnTo>
                    <a:pt x="4113" y="209477"/>
                  </a:lnTo>
                  <a:lnTo>
                    <a:pt x="0" y="255397"/>
                  </a:lnTo>
                  <a:lnTo>
                    <a:pt x="0" y="2716403"/>
                  </a:lnTo>
                  <a:lnTo>
                    <a:pt x="4113" y="2762322"/>
                  </a:lnTo>
                  <a:lnTo>
                    <a:pt x="15973" y="2805537"/>
                  </a:lnTo>
                  <a:lnTo>
                    <a:pt x="34859" y="2845326"/>
                  </a:lnTo>
                  <a:lnTo>
                    <a:pt x="60051" y="2880970"/>
                  </a:lnTo>
                  <a:lnTo>
                    <a:pt x="90829" y="2911748"/>
                  </a:lnTo>
                  <a:lnTo>
                    <a:pt x="126473" y="2936940"/>
                  </a:lnTo>
                  <a:lnTo>
                    <a:pt x="166262" y="2955826"/>
                  </a:lnTo>
                  <a:lnTo>
                    <a:pt x="209477" y="2967686"/>
                  </a:lnTo>
                  <a:lnTo>
                    <a:pt x="255397" y="2971800"/>
                  </a:lnTo>
                  <a:lnTo>
                    <a:pt x="3173603" y="2971800"/>
                  </a:lnTo>
                  <a:lnTo>
                    <a:pt x="3219522" y="2967686"/>
                  </a:lnTo>
                  <a:lnTo>
                    <a:pt x="3262737" y="2955826"/>
                  </a:lnTo>
                  <a:lnTo>
                    <a:pt x="3302526" y="2936940"/>
                  </a:lnTo>
                  <a:lnTo>
                    <a:pt x="3338170" y="2911748"/>
                  </a:lnTo>
                  <a:lnTo>
                    <a:pt x="3368948" y="2880970"/>
                  </a:lnTo>
                  <a:lnTo>
                    <a:pt x="3394140" y="2845326"/>
                  </a:lnTo>
                  <a:lnTo>
                    <a:pt x="3413026" y="2805537"/>
                  </a:lnTo>
                  <a:lnTo>
                    <a:pt x="3424886" y="2762322"/>
                  </a:lnTo>
                  <a:lnTo>
                    <a:pt x="3429000" y="2716403"/>
                  </a:lnTo>
                  <a:lnTo>
                    <a:pt x="3429000" y="255397"/>
                  </a:lnTo>
                  <a:lnTo>
                    <a:pt x="3424886" y="209477"/>
                  </a:lnTo>
                  <a:lnTo>
                    <a:pt x="3413026" y="166262"/>
                  </a:lnTo>
                  <a:lnTo>
                    <a:pt x="3394140" y="126473"/>
                  </a:lnTo>
                  <a:lnTo>
                    <a:pt x="3368948" y="90829"/>
                  </a:lnTo>
                  <a:lnTo>
                    <a:pt x="3338170" y="60051"/>
                  </a:lnTo>
                  <a:lnTo>
                    <a:pt x="3302526" y="34859"/>
                  </a:lnTo>
                  <a:lnTo>
                    <a:pt x="3262737" y="15973"/>
                  </a:lnTo>
                  <a:lnTo>
                    <a:pt x="3219522" y="4113"/>
                  </a:lnTo>
                  <a:lnTo>
                    <a:pt x="3173603" y="0"/>
                  </a:lnTo>
                  <a:close/>
                </a:path>
              </a:pathLst>
            </a:custGeom>
            <a:solidFill>
              <a:srgbClr val="ECECEC"/>
            </a:solidFill>
          </p:spPr>
          <p:txBody>
            <a:bodyPr wrap="square" lIns="0" tIns="0" rIns="0" bIns="0" rtlCol="0"/>
            <a:lstStyle/>
            <a:p>
              <a:endParaRPr/>
            </a:p>
          </p:txBody>
        </p:sp>
        <p:sp>
          <p:nvSpPr>
            <p:cNvPr id="10" name="object 10"/>
            <p:cNvSpPr/>
            <p:nvPr/>
          </p:nvSpPr>
          <p:spPr>
            <a:xfrm>
              <a:off x="4952999" y="1371600"/>
              <a:ext cx="3429000" cy="2971800"/>
            </a:xfrm>
            <a:prstGeom prst="rect">
              <a:avLst/>
            </a:prstGeom>
            <a:blipFill>
              <a:blip r:embed="rId5" cstate="print"/>
              <a:stretch>
                <a:fillRect/>
              </a:stretch>
            </a:blipFill>
          </p:spPr>
          <p:txBody>
            <a:bodyPr wrap="square" lIns="0" tIns="0" rIns="0" bIns="0" rtlCol="0"/>
            <a:lstStyle/>
            <a:p>
              <a:endParaRPr/>
            </a:p>
          </p:txBody>
        </p:sp>
      </p:grpSp>
      <p:sp>
        <p:nvSpPr>
          <p:cNvPr id="11" name="object 11"/>
          <p:cNvSpPr txBox="1"/>
          <p:nvPr/>
        </p:nvSpPr>
        <p:spPr>
          <a:xfrm>
            <a:off x="535940" y="4482465"/>
            <a:ext cx="7911465" cy="1824989"/>
          </a:xfrm>
          <a:prstGeom prst="rect">
            <a:avLst/>
          </a:prstGeom>
        </p:spPr>
        <p:txBody>
          <a:bodyPr vert="horz" wrap="square" lIns="0" tIns="47625" rIns="0" bIns="0" rtlCol="0">
            <a:spAutoFit/>
          </a:bodyPr>
          <a:lstStyle/>
          <a:p>
            <a:pPr marL="355600" marR="589280" indent="-342900">
              <a:lnSpc>
                <a:spcPts val="2160"/>
              </a:lnSpc>
              <a:spcBef>
                <a:spcPts val="375"/>
              </a:spcBef>
              <a:buChar char="•"/>
              <a:tabLst>
                <a:tab pos="354965" algn="l"/>
                <a:tab pos="355600" algn="l"/>
              </a:tabLst>
            </a:pPr>
            <a:r>
              <a:rPr sz="2000" spc="-265" dirty="0">
                <a:latin typeface="DejaVu Sans"/>
                <a:cs typeface="DejaVu Sans"/>
              </a:rPr>
              <a:t>Each </a:t>
            </a:r>
            <a:r>
              <a:rPr sz="2000" spc="-195" dirty="0">
                <a:latin typeface="DejaVu Sans"/>
                <a:cs typeface="DejaVu Sans"/>
              </a:rPr>
              <a:t>preparation </a:t>
            </a:r>
            <a:r>
              <a:rPr sz="2000" spc="-135" dirty="0">
                <a:latin typeface="DejaVu Sans"/>
                <a:cs typeface="DejaVu Sans"/>
              </a:rPr>
              <a:t>of </a:t>
            </a:r>
            <a:r>
              <a:rPr sz="2000" spc="-215" dirty="0">
                <a:latin typeface="DejaVu Sans"/>
                <a:cs typeface="DejaVu Sans"/>
              </a:rPr>
              <a:t>antigen </a:t>
            </a:r>
            <a:r>
              <a:rPr sz="2000" spc="-220" dirty="0">
                <a:latin typeface="DejaVu Sans"/>
                <a:cs typeface="DejaVu Sans"/>
              </a:rPr>
              <a:t>suspension </a:t>
            </a:r>
            <a:r>
              <a:rPr sz="2000" spc="-200" dirty="0">
                <a:latin typeface="DejaVu Sans"/>
                <a:cs typeface="DejaVu Sans"/>
              </a:rPr>
              <a:t>should </a:t>
            </a:r>
            <a:r>
              <a:rPr sz="2000" spc="-155" dirty="0">
                <a:latin typeface="DejaVu Sans"/>
                <a:cs typeface="DejaVu Sans"/>
              </a:rPr>
              <a:t>first </a:t>
            </a:r>
            <a:r>
              <a:rPr sz="2000" spc="-229" dirty="0">
                <a:latin typeface="DejaVu Sans"/>
                <a:cs typeface="DejaVu Sans"/>
              </a:rPr>
              <a:t>be </a:t>
            </a:r>
            <a:r>
              <a:rPr sz="2000" spc="-254" dirty="0">
                <a:latin typeface="DejaVu Sans"/>
                <a:cs typeface="DejaVu Sans"/>
              </a:rPr>
              <a:t>examined by  </a:t>
            </a:r>
            <a:r>
              <a:rPr sz="2000" spc="-204" dirty="0">
                <a:latin typeface="DejaVu Sans"/>
                <a:cs typeface="DejaVu Sans"/>
              </a:rPr>
              <a:t>testing </a:t>
            </a:r>
            <a:r>
              <a:rPr sz="2000" spc="-160" dirty="0">
                <a:latin typeface="DejaVu Sans"/>
                <a:cs typeface="DejaVu Sans"/>
              </a:rPr>
              <a:t>with </a:t>
            </a:r>
            <a:r>
              <a:rPr sz="2000" spc="-215" dirty="0">
                <a:latin typeface="DejaVu Sans"/>
                <a:cs typeface="DejaVu Sans"/>
              </a:rPr>
              <a:t>known </a:t>
            </a:r>
            <a:r>
              <a:rPr sz="2000" spc="-195" dirty="0">
                <a:latin typeface="DejaVu Sans"/>
                <a:cs typeface="DejaVu Sans"/>
              </a:rPr>
              <a:t>positive </a:t>
            </a:r>
            <a:r>
              <a:rPr sz="2000" spc="-150" dirty="0">
                <a:latin typeface="DejaVu Sans"/>
                <a:cs typeface="DejaVu Sans"/>
              </a:rPr>
              <a:t>or </a:t>
            </a:r>
            <a:r>
              <a:rPr sz="2000" spc="-235" dirty="0">
                <a:latin typeface="DejaVu Sans"/>
                <a:cs typeface="DejaVu Sans"/>
              </a:rPr>
              <a:t>negative </a:t>
            </a:r>
            <a:r>
              <a:rPr sz="2000" spc="-245" dirty="0">
                <a:latin typeface="DejaVu Sans"/>
                <a:cs typeface="DejaVu Sans"/>
              </a:rPr>
              <a:t>serum</a:t>
            </a:r>
            <a:r>
              <a:rPr sz="2000" spc="-114" dirty="0">
                <a:latin typeface="DejaVu Sans"/>
                <a:cs typeface="DejaVu Sans"/>
              </a:rPr>
              <a:t> </a:t>
            </a:r>
            <a:r>
              <a:rPr sz="2000" spc="-185" dirty="0">
                <a:latin typeface="DejaVu Sans"/>
                <a:cs typeface="DejaVu Sans"/>
              </a:rPr>
              <a:t>controls.</a:t>
            </a:r>
            <a:endParaRPr sz="2000">
              <a:latin typeface="DejaVu Sans"/>
              <a:cs typeface="DejaVu Sans"/>
            </a:endParaRPr>
          </a:p>
          <a:p>
            <a:pPr marL="355600" marR="5080" indent="-342900">
              <a:lnSpc>
                <a:spcPct val="90100"/>
              </a:lnSpc>
              <a:spcBef>
                <a:spcPts val="445"/>
              </a:spcBef>
              <a:buChar char="•"/>
              <a:tabLst>
                <a:tab pos="354965" algn="l"/>
                <a:tab pos="355600" algn="l"/>
              </a:tabLst>
            </a:pPr>
            <a:r>
              <a:rPr sz="2000" spc="-235" dirty="0">
                <a:latin typeface="DejaVu Sans"/>
                <a:cs typeface="DejaVu Sans"/>
              </a:rPr>
              <a:t>The </a:t>
            </a:r>
            <a:r>
              <a:rPr sz="2000" spc="-215" dirty="0">
                <a:latin typeface="DejaVu Sans"/>
                <a:cs typeface="DejaVu Sans"/>
              </a:rPr>
              <a:t>antigen </a:t>
            </a:r>
            <a:r>
              <a:rPr sz="2000" spc="-190" dirty="0">
                <a:latin typeface="DejaVu Sans"/>
                <a:cs typeface="DejaVu Sans"/>
              </a:rPr>
              <a:t>particles </a:t>
            </a:r>
            <a:r>
              <a:rPr sz="2000" spc="-220" dirty="0">
                <a:latin typeface="DejaVu Sans"/>
                <a:cs typeface="DejaVu Sans"/>
              </a:rPr>
              <a:t>appear </a:t>
            </a:r>
            <a:r>
              <a:rPr sz="2000" spc="-265" dirty="0">
                <a:latin typeface="DejaVu Sans"/>
                <a:cs typeface="DejaVu Sans"/>
              </a:rPr>
              <a:t>as </a:t>
            </a:r>
            <a:r>
              <a:rPr sz="2000" spc="-185" dirty="0">
                <a:latin typeface="DejaVu Sans"/>
                <a:cs typeface="DejaVu Sans"/>
              </a:rPr>
              <a:t>short rod </a:t>
            </a:r>
            <a:r>
              <a:rPr sz="2000" spc="-215" dirty="0">
                <a:latin typeface="DejaVu Sans"/>
                <a:cs typeface="DejaVu Sans"/>
              </a:rPr>
              <a:t>forms </a:t>
            </a:r>
            <a:r>
              <a:rPr sz="2000" spc="-204" dirty="0">
                <a:latin typeface="DejaVu Sans"/>
                <a:cs typeface="DejaVu Sans"/>
              </a:rPr>
              <a:t>at </a:t>
            </a:r>
            <a:r>
              <a:rPr sz="2000" spc="-200" dirty="0">
                <a:latin typeface="DejaVu Sans"/>
                <a:cs typeface="DejaVu Sans"/>
              </a:rPr>
              <a:t>magnification </a:t>
            </a:r>
            <a:r>
              <a:rPr sz="2000" spc="-135" dirty="0">
                <a:latin typeface="DejaVu Sans"/>
                <a:cs typeface="DejaVu Sans"/>
              </a:rPr>
              <a:t>of </a:t>
            </a:r>
            <a:r>
              <a:rPr sz="2000" spc="-200" dirty="0">
                <a:latin typeface="DejaVu Sans"/>
                <a:cs typeface="DejaVu Sans"/>
              </a:rPr>
              <a:t>about  </a:t>
            </a:r>
            <a:r>
              <a:rPr sz="2000" spc="-245" dirty="0">
                <a:latin typeface="DejaVu Sans"/>
                <a:cs typeface="DejaVu Sans"/>
              </a:rPr>
              <a:t>100x. </a:t>
            </a:r>
            <a:r>
              <a:rPr sz="2000" spc="-225" dirty="0">
                <a:latin typeface="DejaVu Sans"/>
                <a:cs typeface="DejaVu Sans"/>
              </a:rPr>
              <a:t>Aggregation </a:t>
            </a:r>
            <a:r>
              <a:rPr sz="2000" spc="-135" dirty="0">
                <a:latin typeface="DejaVu Sans"/>
                <a:cs typeface="DejaVu Sans"/>
              </a:rPr>
              <a:t>of </a:t>
            </a:r>
            <a:r>
              <a:rPr sz="2000" spc="-215" dirty="0">
                <a:latin typeface="DejaVu Sans"/>
                <a:cs typeface="DejaVu Sans"/>
              </a:rPr>
              <a:t>these </a:t>
            </a:r>
            <a:r>
              <a:rPr sz="2000" spc="-190" dirty="0">
                <a:latin typeface="DejaVu Sans"/>
                <a:cs typeface="DejaVu Sans"/>
              </a:rPr>
              <a:t>particles </a:t>
            </a:r>
            <a:r>
              <a:rPr sz="2000" spc="-165" dirty="0">
                <a:latin typeface="DejaVu Sans"/>
                <a:cs typeface="DejaVu Sans"/>
              </a:rPr>
              <a:t>into </a:t>
            </a:r>
            <a:r>
              <a:rPr sz="2000" spc="-220" dirty="0">
                <a:latin typeface="DejaVu Sans"/>
                <a:cs typeface="DejaVu Sans"/>
              </a:rPr>
              <a:t>large </a:t>
            </a:r>
            <a:r>
              <a:rPr sz="2000" spc="-150" dirty="0">
                <a:latin typeface="DejaVu Sans"/>
                <a:cs typeface="DejaVu Sans"/>
              </a:rPr>
              <a:t>or </a:t>
            </a:r>
            <a:r>
              <a:rPr sz="2000" spc="-220" dirty="0">
                <a:latin typeface="DejaVu Sans"/>
                <a:cs typeface="DejaVu Sans"/>
              </a:rPr>
              <a:t>small </a:t>
            </a:r>
            <a:r>
              <a:rPr sz="2000" spc="-235" dirty="0">
                <a:latin typeface="DejaVu Sans"/>
                <a:cs typeface="DejaVu Sans"/>
              </a:rPr>
              <a:t>clumps </a:t>
            </a:r>
            <a:r>
              <a:rPr sz="2000" spc="-180" dirty="0">
                <a:latin typeface="DejaVu Sans"/>
                <a:cs typeface="DejaVu Sans"/>
              </a:rPr>
              <a:t>is  </a:t>
            </a:r>
            <a:r>
              <a:rPr sz="2000" spc="-190" dirty="0">
                <a:latin typeface="DejaVu Sans"/>
                <a:cs typeface="DejaVu Sans"/>
              </a:rPr>
              <a:t>interpreted </a:t>
            </a:r>
            <a:r>
              <a:rPr sz="2000" spc="-265" dirty="0">
                <a:latin typeface="DejaVu Sans"/>
                <a:cs typeface="DejaVu Sans"/>
              </a:rPr>
              <a:t>as </a:t>
            </a:r>
            <a:r>
              <a:rPr sz="2000" spc="-240" dirty="0">
                <a:latin typeface="DejaVu Sans"/>
                <a:cs typeface="DejaVu Sans"/>
              </a:rPr>
              <a:t>degrees </a:t>
            </a:r>
            <a:r>
              <a:rPr sz="2000" spc="-135" dirty="0">
                <a:latin typeface="DejaVu Sans"/>
                <a:cs typeface="DejaVu Sans"/>
              </a:rPr>
              <a:t>of</a:t>
            </a:r>
            <a:r>
              <a:rPr sz="2000" spc="-40" dirty="0">
                <a:latin typeface="DejaVu Sans"/>
                <a:cs typeface="DejaVu Sans"/>
              </a:rPr>
              <a:t> </a:t>
            </a:r>
            <a:r>
              <a:rPr sz="2000" spc="-175" dirty="0">
                <a:latin typeface="DejaVu Sans"/>
                <a:cs typeface="DejaVu Sans"/>
              </a:rPr>
              <a:t>positivity</a:t>
            </a:r>
            <a:endParaRPr sz="2000">
              <a:latin typeface="DejaVu Sans"/>
              <a:cs typeface="DejaVu Sans"/>
            </a:endParaRPr>
          </a:p>
          <a:p>
            <a:pPr marL="355600" indent="-342900">
              <a:lnSpc>
                <a:spcPct val="100000"/>
              </a:lnSpc>
              <a:spcBef>
                <a:spcPts val="240"/>
              </a:spcBef>
              <a:buChar char="•"/>
              <a:tabLst>
                <a:tab pos="354965" algn="l"/>
                <a:tab pos="355600" algn="l"/>
              </a:tabLst>
            </a:pPr>
            <a:r>
              <a:rPr sz="2000" spc="-235" dirty="0">
                <a:latin typeface="DejaVu Sans"/>
                <a:cs typeface="DejaVu Sans"/>
              </a:rPr>
              <a:t>Reactive </a:t>
            </a:r>
            <a:r>
              <a:rPr sz="2000" spc="-195" dirty="0">
                <a:latin typeface="DejaVu Sans"/>
                <a:cs typeface="DejaVu Sans"/>
              </a:rPr>
              <a:t>on </a:t>
            </a:r>
            <a:r>
              <a:rPr sz="2000" spc="-145" dirty="0">
                <a:latin typeface="DejaVu Sans"/>
                <a:cs typeface="DejaVu Sans"/>
              </a:rPr>
              <a:t>left, </a:t>
            </a:r>
            <a:r>
              <a:rPr sz="2000" spc="-200" dirty="0">
                <a:latin typeface="DejaVu Sans"/>
                <a:cs typeface="DejaVu Sans"/>
              </a:rPr>
              <a:t>non-reactive </a:t>
            </a:r>
            <a:r>
              <a:rPr sz="2000" spc="-195" dirty="0">
                <a:latin typeface="DejaVu Sans"/>
                <a:cs typeface="DejaVu Sans"/>
              </a:rPr>
              <a:t>on</a:t>
            </a:r>
            <a:r>
              <a:rPr sz="2000" spc="-155" dirty="0">
                <a:latin typeface="DejaVu Sans"/>
                <a:cs typeface="DejaVu Sans"/>
              </a:rPr>
              <a:t> </a:t>
            </a:r>
            <a:r>
              <a:rPr sz="2000" spc="-185" dirty="0">
                <a:latin typeface="DejaVu Sans"/>
                <a:cs typeface="DejaVu Sans"/>
              </a:rPr>
              <a:t>right</a:t>
            </a:r>
            <a:endParaRPr sz="2000">
              <a:latin typeface="DejaVu Sans"/>
              <a:cs typeface="DejaVu Sans"/>
            </a:endParaRPr>
          </a:p>
        </p:txBody>
      </p:sp>
      <p:sp>
        <p:nvSpPr>
          <p:cNvPr id="12" name="object 12"/>
          <p:cNvSpPr txBox="1">
            <a:spLocks noGrp="1"/>
          </p:cNvSpPr>
          <p:nvPr>
            <p:ph type="ftr" sz="quarter" idx="5"/>
          </p:nvPr>
        </p:nvSpPr>
        <p:spPr>
          <a:xfrm>
            <a:off x="4135373" y="6464909"/>
            <a:ext cx="871854" cy="177800"/>
          </a:xfrm>
          <a:prstGeom prst="rect">
            <a:avLst/>
          </a:prstGeom>
        </p:spPr>
        <p:txBody>
          <a:bodyPr vert="horz" wrap="square" lIns="0" tIns="0" rIns="0" bIns="0" rtlCol="0">
            <a:spAutoFit/>
          </a:bodyPr>
          <a:lstStyle>
            <a:defPPr>
              <a:defRPr lang="en-US"/>
            </a:defPPr>
            <a:lvl1pPr marL="0" algn="l" defTabSz="914400" rtl="0" eaLnBrk="1" latinLnBrk="0" hangingPunct="1">
              <a:defRPr sz="1200" b="0" i="0" kern="1200">
                <a:solidFill>
                  <a:srgbClr val="888888"/>
                </a:solidFill>
                <a:latin typeface="DejaVu Sans"/>
                <a:ea typeface="+mn-ea"/>
                <a:cs typeface="DejaVu San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lnSpc>
                <a:spcPts val="1240"/>
              </a:lnSpc>
            </a:pPr>
            <a:r>
              <a:rPr lang="en-US" spc="-180"/>
              <a:t>Dr.T.V.Rao</a:t>
            </a:r>
            <a:r>
              <a:rPr lang="en-US" spc="-200"/>
              <a:t> </a:t>
            </a:r>
            <a:r>
              <a:rPr lang="en-US" spc="-100"/>
              <a:t>MD</a:t>
            </a:r>
            <a:endParaRPr spc="-100" dirty="0"/>
          </a:p>
        </p:txBody>
      </p:sp>
      <p:sp>
        <p:nvSpPr>
          <p:cNvPr id="13" name="object 13"/>
          <p:cNvSpPr txBox="1">
            <a:spLocks noGrp="1"/>
          </p:cNvSpPr>
          <p:nvPr>
            <p:ph type="sldNum" sz="quarter" idx="7"/>
          </p:nvPr>
        </p:nvSpPr>
        <p:spPr>
          <a:xfrm>
            <a:off x="8358885" y="6431508"/>
            <a:ext cx="274320" cy="224790"/>
          </a:xfrm>
          <a:prstGeom prst="rect">
            <a:avLst/>
          </a:prstGeom>
        </p:spPr>
        <p:txBody>
          <a:bodyPr vert="horz" wrap="square" lIns="0" tIns="0" rIns="0" bIns="0" rtlCol="0">
            <a:spAutoFit/>
          </a:bodyPr>
          <a:lstStyle>
            <a:defPPr>
              <a:defRPr lang="en-US"/>
            </a:defPPr>
            <a:lvl1pPr marL="0" algn="l" defTabSz="914400" rtl="0" eaLnBrk="1" latinLnBrk="0" hangingPunct="1">
              <a:defRPr sz="1200" b="0" i="0" kern="1200">
                <a:solidFill>
                  <a:srgbClr val="888888"/>
                </a:solidFill>
                <a:latin typeface="DejaVu Sans"/>
                <a:ea typeface="+mn-ea"/>
                <a:cs typeface="DejaVu San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80645">
              <a:lnSpc>
                <a:spcPts val="1240"/>
              </a:lnSpc>
            </a:pPr>
            <a:fld id="{81D60167-4931-47E6-BA6A-407CBD079E47}" type="slidenum">
              <a:rPr lang="en-US" spc="-160" smtClean="0"/>
              <a:pPr marL="80645">
                <a:lnSpc>
                  <a:spcPts val="1240"/>
                </a:lnSpc>
              </a:pPr>
              <a:t>43</a:t>
            </a:fld>
            <a:endParaRPr spc="-160"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ftr" sz="quarter" idx="5"/>
          </p:nvPr>
        </p:nvSpPr>
        <p:spPr>
          <a:xfrm>
            <a:off x="4135373" y="6464909"/>
            <a:ext cx="871854" cy="177800"/>
          </a:xfrm>
          <a:prstGeom prst="rect">
            <a:avLst/>
          </a:prstGeom>
        </p:spPr>
        <p:txBody>
          <a:bodyPr vert="horz" wrap="square" lIns="0" tIns="0" rIns="0" bIns="0" rtlCol="0">
            <a:spAutoFit/>
          </a:bodyPr>
          <a:lstStyle>
            <a:defPPr>
              <a:defRPr lang="en-US"/>
            </a:defPPr>
            <a:lvl1pPr marL="0" algn="l" defTabSz="914400" rtl="0" eaLnBrk="1" latinLnBrk="0" hangingPunct="1">
              <a:defRPr sz="1200" b="0" i="0" kern="1200">
                <a:solidFill>
                  <a:srgbClr val="888888"/>
                </a:solidFill>
                <a:latin typeface="DejaVu Sans"/>
                <a:ea typeface="+mn-ea"/>
                <a:cs typeface="DejaVu San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lnSpc>
                <a:spcPts val="1240"/>
              </a:lnSpc>
            </a:pPr>
            <a:r>
              <a:rPr lang="en-US" spc="-180"/>
              <a:t>Dr.T.V.Rao</a:t>
            </a:r>
            <a:r>
              <a:rPr lang="en-US" spc="-200"/>
              <a:t> </a:t>
            </a:r>
            <a:r>
              <a:rPr lang="en-US" spc="-100"/>
              <a:t>MD</a:t>
            </a:r>
            <a:endParaRPr spc="-100" dirty="0"/>
          </a:p>
        </p:txBody>
      </p:sp>
      <p:sp>
        <p:nvSpPr>
          <p:cNvPr id="5" name="object 5"/>
          <p:cNvSpPr txBox="1">
            <a:spLocks noGrp="1"/>
          </p:cNvSpPr>
          <p:nvPr>
            <p:ph type="sldNum" sz="quarter" idx="7"/>
          </p:nvPr>
        </p:nvSpPr>
        <p:spPr>
          <a:xfrm>
            <a:off x="8358885" y="6431508"/>
            <a:ext cx="274320" cy="224790"/>
          </a:xfrm>
          <a:prstGeom prst="rect">
            <a:avLst/>
          </a:prstGeom>
        </p:spPr>
        <p:txBody>
          <a:bodyPr vert="horz" wrap="square" lIns="0" tIns="0" rIns="0" bIns="0" rtlCol="0">
            <a:spAutoFit/>
          </a:bodyPr>
          <a:lstStyle>
            <a:defPPr>
              <a:defRPr lang="en-US"/>
            </a:defPPr>
            <a:lvl1pPr marL="0" algn="l" defTabSz="914400" rtl="0" eaLnBrk="1" latinLnBrk="0" hangingPunct="1">
              <a:defRPr sz="1200" b="0" i="0" kern="1200">
                <a:solidFill>
                  <a:srgbClr val="888888"/>
                </a:solidFill>
                <a:latin typeface="DejaVu Sans"/>
                <a:ea typeface="+mn-ea"/>
                <a:cs typeface="DejaVu San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80645">
              <a:lnSpc>
                <a:spcPts val="1240"/>
              </a:lnSpc>
            </a:pPr>
            <a:fld id="{81D60167-4931-47E6-BA6A-407CBD079E47}" type="slidenum">
              <a:rPr lang="en-US" spc="-160" smtClean="0"/>
              <a:pPr marL="80645">
                <a:lnSpc>
                  <a:spcPts val="1240"/>
                </a:lnSpc>
              </a:pPr>
              <a:t>44</a:t>
            </a:fld>
            <a:endParaRPr spc="-160" dirty="0"/>
          </a:p>
        </p:txBody>
      </p:sp>
      <p:sp>
        <p:nvSpPr>
          <p:cNvPr id="2" name="object 2"/>
          <p:cNvSpPr txBox="1">
            <a:spLocks noGrp="1"/>
          </p:cNvSpPr>
          <p:nvPr>
            <p:ph type="title"/>
          </p:nvPr>
        </p:nvSpPr>
        <p:spPr>
          <a:xfrm>
            <a:off x="955954" y="424266"/>
            <a:ext cx="7231380" cy="572977"/>
          </a:xfrm>
          <a:prstGeom prst="rect">
            <a:avLst/>
          </a:prstGeom>
        </p:spPr>
        <p:txBody>
          <a:bodyPr vert="horz" wrap="square" lIns="0" tIns="13335" rIns="0" bIns="0" rtlCol="0">
            <a:spAutoFit/>
          </a:bodyPr>
          <a:lstStyle/>
          <a:p>
            <a:pPr marL="12700">
              <a:lnSpc>
                <a:spcPct val="100000"/>
              </a:lnSpc>
              <a:spcBef>
                <a:spcPts val="105"/>
              </a:spcBef>
            </a:pPr>
            <a:r>
              <a:rPr dirty="0"/>
              <a:t>Rapid Plasma Reagin Test - </a:t>
            </a:r>
            <a:r>
              <a:rPr dirty="0">
                <a:solidFill>
                  <a:srgbClr val="C00000"/>
                </a:solidFill>
              </a:rPr>
              <a:t>RPR</a:t>
            </a:r>
          </a:p>
        </p:txBody>
      </p:sp>
      <p:sp>
        <p:nvSpPr>
          <p:cNvPr id="3" name="object 3"/>
          <p:cNvSpPr txBox="1"/>
          <p:nvPr/>
        </p:nvSpPr>
        <p:spPr>
          <a:xfrm>
            <a:off x="535940" y="1415542"/>
            <a:ext cx="7967980" cy="5318700"/>
          </a:xfrm>
          <a:prstGeom prst="rect">
            <a:avLst/>
          </a:prstGeom>
        </p:spPr>
        <p:txBody>
          <a:bodyPr vert="horz" wrap="square" lIns="0" tIns="60960" rIns="0" bIns="0" rtlCol="0">
            <a:spAutoFit/>
          </a:bodyPr>
          <a:lstStyle/>
          <a:p>
            <a:pPr marL="355600" marR="1607820" indent="-342900">
              <a:lnSpc>
                <a:spcPts val="3020"/>
              </a:lnSpc>
              <a:spcBef>
                <a:spcPts val="480"/>
              </a:spcBef>
              <a:buChar char="•"/>
              <a:tabLst>
                <a:tab pos="354965" algn="l"/>
                <a:tab pos="355600" algn="l"/>
              </a:tabLst>
            </a:pPr>
            <a:r>
              <a:rPr sz="2000" dirty="0">
                <a:latin typeface="DejaVu Sans"/>
                <a:cs typeface="DejaVu Sans"/>
              </a:rPr>
              <a:t>General screening test, can be adapted to  automation.</a:t>
            </a:r>
          </a:p>
          <a:p>
            <a:pPr marL="355600" indent="-342900">
              <a:lnSpc>
                <a:spcPct val="100000"/>
              </a:lnSpc>
              <a:spcBef>
                <a:spcPts val="295"/>
              </a:spcBef>
              <a:buChar char="•"/>
              <a:tabLst>
                <a:tab pos="354965" algn="l"/>
                <a:tab pos="355600" algn="l"/>
              </a:tabLst>
            </a:pPr>
            <a:r>
              <a:rPr sz="2000" dirty="0">
                <a:solidFill>
                  <a:srgbClr val="FF0000"/>
                </a:solidFill>
                <a:latin typeface="DejaVu Sans"/>
                <a:cs typeface="DejaVu Sans"/>
              </a:rPr>
              <a:t>CANNOT be performed on CSF.</a:t>
            </a:r>
            <a:endParaRPr sz="2000" dirty="0">
              <a:latin typeface="DejaVu Sans"/>
              <a:cs typeface="DejaVu Sans"/>
            </a:endParaRPr>
          </a:p>
          <a:p>
            <a:pPr marL="355600" indent="-342900">
              <a:lnSpc>
                <a:spcPct val="100000"/>
              </a:lnSpc>
              <a:spcBef>
                <a:spcPts val="340"/>
              </a:spcBef>
              <a:buChar char="•"/>
              <a:tabLst>
                <a:tab pos="354965" algn="l"/>
                <a:tab pos="355600" algn="l"/>
              </a:tabLst>
            </a:pPr>
            <a:r>
              <a:rPr sz="2000" dirty="0">
                <a:latin typeface="DejaVu Sans"/>
                <a:cs typeface="DejaVu Sans"/>
              </a:rPr>
              <a:t>Antigen</a:t>
            </a:r>
          </a:p>
          <a:p>
            <a:pPr marL="756285" lvl="1" indent="-287020">
              <a:lnSpc>
                <a:spcPts val="2735"/>
              </a:lnSpc>
              <a:spcBef>
                <a:spcPts val="315"/>
              </a:spcBef>
              <a:buChar char="–"/>
              <a:tabLst>
                <a:tab pos="756920" algn="l"/>
              </a:tabLst>
            </a:pPr>
            <a:r>
              <a:rPr sz="2000" dirty="0">
                <a:latin typeface="DejaVu Sans"/>
                <a:cs typeface="DejaVu Sans"/>
              </a:rPr>
              <a:t>VDRL cardiolipin antigen is </a:t>
            </a:r>
            <a:r>
              <a:rPr sz="2000" b="1" dirty="0">
                <a:latin typeface="DejaVu Sans"/>
                <a:cs typeface="DejaVu Sans"/>
              </a:rPr>
              <a:t>modified with choline chloride</a:t>
            </a:r>
            <a:endParaRPr sz="2000" dirty="0">
              <a:latin typeface="DejaVu Sans"/>
              <a:cs typeface="DejaVu Sans"/>
            </a:endParaRPr>
          </a:p>
          <a:p>
            <a:pPr marL="756285">
              <a:lnSpc>
                <a:spcPts val="2735"/>
              </a:lnSpc>
            </a:pPr>
            <a:r>
              <a:rPr sz="2000" dirty="0">
                <a:latin typeface="DejaVu Sans"/>
                <a:cs typeface="DejaVu Sans"/>
              </a:rPr>
              <a:t>to make it more stable</a:t>
            </a:r>
          </a:p>
          <a:p>
            <a:pPr marL="756285" marR="892810" lvl="1" indent="-287020">
              <a:lnSpc>
                <a:spcPts val="2590"/>
              </a:lnSpc>
              <a:spcBef>
                <a:spcPts val="615"/>
              </a:spcBef>
              <a:buChar char="–"/>
              <a:tabLst>
                <a:tab pos="756920" algn="l"/>
              </a:tabLst>
            </a:pPr>
            <a:r>
              <a:rPr sz="2000" dirty="0">
                <a:latin typeface="DejaVu Sans"/>
                <a:cs typeface="DejaVu Sans"/>
              </a:rPr>
              <a:t>attached to charcoal particles to allow macroscopic  reading</a:t>
            </a:r>
          </a:p>
          <a:p>
            <a:pPr marL="756285" lvl="1" indent="-287020">
              <a:lnSpc>
                <a:spcPct val="100000"/>
              </a:lnSpc>
              <a:spcBef>
                <a:spcPts val="254"/>
              </a:spcBef>
              <a:buChar char="–"/>
              <a:tabLst>
                <a:tab pos="756920" algn="l"/>
              </a:tabLst>
            </a:pPr>
            <a:r>
              <a:rPr sz="2000" dirty="0">
                <a:latin typeface="DejaVu Sans"/>
                <a:cs typeface="DejaVu Sans"/>
              </a:rPr>
              <a:t>antigen comes prepared and is very stable.</a:t>
            </a:r>
          </a:p>
          <a:p>
            <a:pPr marL="355600" indent="-342900">
              <a:lnSpc>
                <a:spcPts val="3195"/>
              </a:lnSpc>
              <a:spcBef>
                <a:spcPts val="305"/>
              </a:spcBef>
              <a:buFont typeface="DejaVu Sans"/>
              <a:buChar char="•"/>
              <a:tabLst>
                <a:tab pos="354965" algn="l"/>
                <a:tab pos="355600" algn="l"/>
              </a:tabLst>
            </a:pPr>
            <a:r>
              <a:rPr sz="2000" b="1" dirty="0">
                <a:latin typeface="DejaVu Sans"/>
                <a:cs typeface="DejaVu Sans"/>
              </a:rPr>
              <a:t>Serum or plasma </a:t>
            </a:r>
            <a:r>
              <a:rPr sz="2000" dirty="0">
                <a:latin typeface="DejaVu Sans"/>
                <a:cs typeface="DejaVu Sans"/>
              </a:rPr>
              <a:t>may be used for testing, serum is</a:t>
            </a:r>
          </a:p>
          <a:p>
            <a:pPr marL="355600">
              <a:lnSpc>
                <a:spcPts val="3195"/>
              </a:lnSpc>
            </a:pPr>
            <a:r>
              <a:rPr sz="2000" b="1" dirty="0">
                <a:latin typeface="DejaVu Sans"/>
                <a:cs typeface="DejaVu Sans"/>
              </a:rPr>
              <a:t>not </a:t>
            </a:r>
            <a:r>
              <a:rPr sz="2000" dirty="0">
                <a:latin typeface="DejaVu Sans"/>
                <a:cs typeface="DejaVu Sans"/>
              </a:rPr>
              <a:t>heated.</a:t>
            </a:r>
            <a:endParaRPr lang="en-US" sz="2000" dirty="0">
              <a:latin typeface="DejaVu Sans"/>
              <a:cs typeface="DejaVu Sans"/>
            </a:endParaRPr>
          </a:p>
          <a:p>
            <a:pPr marL="355600">
              <a:lnSpc>
                <a:spcPts val="3195"/>
              </a:lnSpc>
            </a:pPr>
            <a:r>
              <a:rPr lang="en-US" sz="2000" dirty="0">
                <a:latin typeface="DejaVu Sans"/>
                <a:cs typeface="DejaVu Sans"/>
              </a:rPr>
              <a:t>RPR appears to be more sensitive than the VDRL.</a:t>
            </a:r>
          </a:p>
          <a:p>
            <a:pPr marL="355600">
              <a:lnSpc>
                <a:spcPts val="3195"/>
              </a:lnSpc>
            </a:pPr>
            <a:endParaRPr sz="2000" dirty="0">
              <a:latin typeface="DejaVu Sans"/>
              <a:cs typeface="DejaVu Sans"/>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ftr" sz="quarter" idx="5"/>
          </p:nvPr>
        </p:nvSpPr>
        <p:spPr>
          <a:xfrm>
            <a:off x="4135373" y="6464909"/>
            <a:ext cx="871854" cy="177800"/>
          </a:xfrm>
          <a:prstGeom prst="rect">
            <a:avLst/>
          </a:prstGeom>
        </p:spPr>
        <p:txBody>
          <a:bodyPr vert="horz" wrap="square" lIns="0" tIns="0" rIns="0" bIns="0" rtlCol="0">
            <a:spAutoFit/>
          </a:bodyPr>
          <a:lstStyle>
            <a:defPPr>
              <a:defRPr lang="en-US"/>
            </a:defPPr>
            <a:lvl1pPr marL="0" algn="l" defTabSz="914400" rtl="0" eaLnBrk="1" latinLnBrk="0" hangingPunct="1">
              <a:defRPr sz="1200" b="0" i="0" kern="1200">
                <a:solidFill>
                  <a:srgbClr val="888888"/>
                </a:solidFill>
                <a:latin typeface="DejaVu Sans"/>
                <a:ea typeface="+mn-ea"/>
                <a:cs typeface="DejaVu San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lnSpc>
                <a:spcPts val="1240"/>
              </a:lnSpc>
            </a:pPr>
            <a:r>
              <a:rPr lang="en-US" spc="-180"/>
              <a:t>Dr.T.V.Rao</a:t>
            </a:r>
            <a:r>
              <a:rPr lang="en-US" spc="-200"/>
              <a:t> </a:t>
            </a:r>
            <a:r>
              <a:rPr lang="en-US" spc="-100"/>
              <a:t>MD</a:t>
            </a:r>
            <a:endParaRPr spc="-100" dirty="0"/>
          </a:p>
        </p:txBody>
      </p:sp>
      <p:sp>
        <p:nvSpPr>
          <p:cNvPr id="5" name="object 5"/>
          <p:cNvSpPr txBox="1">
            <a:spLocks noGrp="1"/>
          </p:cNvSpPr>
          <p:nvPr>
            <p:ph type="sldNum" sz="quarter" idx="7"/>
          </p:nvPr>
        </p:nvSpPr>
        <p:spPr>
          <a:xfrm>
            <a:off x="8358885" y="6431508"/>
            <a:ext cx="274320" cy="224790"/>
          </a:xfrm>
          <a:prstGeom prst="rect">
            <a:avLst/>
          </a:prstGeom>
        </p:spPr>
        <p:txBody>
          <a:bodyPr vert="horz" wrap="square" lIns="0" tIns="0" rIns="0" bIns="0" rtlCol="0">
            <a:spAutoFit/>
          </a:bodyPr>
          <a:lstStyle>
            <a:defPPr>
              <a:defRPr lang="en-US"/>
            </a:defPPr>
            <a:lvl1pPr marL="0" algn="l" defTabSz="914400" rtl="0" eaLnBrk="1" latinLnBrk="0" hangingPunct="1">
              <a:defRPr sz="1200" b="0" i="0" kern="1200">
                <a:solidFill>
                  <a:srgbClr val="888888"/>
                </a:solidFill>
                <a:latin typeface="DejaVu Sans"/>
                <a:ea typeface="+mn-ea"/>
                <a:cs typeface="DejaVu San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80645">
              <a:lnSpc>
                <a:spcPts val="1240"/>
              </a:lnSpc>
            </a:pPr>
            <a:fld id="{81D60167-4931-47E6-BA6A-407CBD079E47}" type="slidenum">
              <a:rPr lang="en-US" spc="-160" smtClean="0"/>
              <a:pPr marL="80645">
                <a:lnSpc>
                  <a:spcPts val="1240"/>
                </a:lnSpc>
              </a:pPr>
              <a:t>45</a:t>
            </a:fld>
            <a:endParaRPr spc="-160" dirty="0"/>
          </a:p>
        </p:txBody>
      </p:sp>
      <p:sp>
        <p:nvSpPr>
          <p:cNvPr id="2" name="object 2"/>
          <p:cNvSpPr txBox="1">
            <a:spLocks noGrp="1"/>
          </p:cNvSpPr>
          <p:nvPr>
            <p:ph type="title"/>
          </p:nvPr>
        </p:nvSpPr>
        <p:spPr>
          <a:xfrm>
            <a:off x="1426210" y="264617"/>
            <a:ext cx="6197600" cy="697230"/>
          </a:xfrm>
          <a:prstGeom prst="rect">
            <a:avLst/>
          </a:prstGeom>
        </p:spPr>
        <p:txBody>
          <a:bodyPr vert="horz" wrap="square" lIns="0" tIns="13335" rIns="0" bIns="0" rtlCol="0">
            <a:spAutoFit/>
          </a:bodyPr>
          <a:lstStyle/>
          <a:p>
            <a:pPr marL="12700">
              <a:lnSpc>
                <a:spcPct val="100000"/>
              </a:lnSpc>
              <a:spcBef>
                <a:spcPts val="105"/>
              </a:spcBef>
            </a:pPr>
            <a:r>
              <a:rPr spc="-15" dirty="0">
                <a:latin typeface="Nimbus Sans L"/>
                <a:cs typeface="Nimbus Sans L"/>
              </a:rPr>
              <a:t>Non-Treponemal</a:t>
            </a:r>
            <a:r>
              <a:rPr spc="-105" dirty="0">
                <a:latin typeface="Nimbus Sans L"/>
                <a:cs typeface="Nimbus Sans L"/>
              </a:rPr>
              <a:t> </a:t>
            </a:r>
            <a:r>
              <a:rPr spc="-55" dirty="0">
                <a:latin typeface="Nimbus Sans L"/>
                <a:cs typeface="Nimbus Sans L"/>
              </a:rPr>
              <a:t>Tests:</a:t>
            </a:r>
          </a:p>
        </p:txBody>
      </p:sp>
      <p:sp>
        <p:nvSpPr>
          <p:cNvPr id="3" name="object 3"/>
          <p:cNvSpPr txBox="1"/>
          <p:nvPr/>
        </p:nvSpPr>
        <p:spPr>
          <a:xfrm>
            <a:off x="764540" y="808923"/>
            <a:ext cx="7527290" cy="5514975"/>
          </a:xfrm>
          <a:prstGeom prst="rect">
            <a:avLst/>
          </a:prstGeom>
        </p:spPr>
        <p:txBody>
          <a:bodyPr vert="horz" wrap="square" lIns="0" tIns="93980" rIns="0" bIns="0" rtlCol="0">
            <a:spAutoFit/>
          </a:bodyPr>
          <a:lstStyle/>
          <a:p>
            <a:pPr marL="2606675">
              <a:lnSpc>
                <a:spcPct val="100000"/>
              </a:lnSpc>
              <a:spcBef>
                <a:spcPts val="740"/>
              </a:spcBef>
            </a:pPr>
            <a:r>
              <a:rPr sz="3200" b="1" dirty="0">
                <a:solidFill>
                  <a:srgbClr val="0F243E"/>
                </a:solidFill>
                <a:latin typeface="Nimbus Sans L"/>
                <a:cs typeface="Nimbus Sans L"/>
              </a:rPr>
              <a:t>Advantages</a:t>
            </a:r>
            <a:endParaRPr sz="3200">
              <a:latin typeface="Nimbus Sans L"/>
              <a:cs typeface="Nimbus Sans L"/>
            </a:endParaRPr>
          </a:p>
          <a:p>
            <a:pPr marL="355600" indent="-343535">
              <a:lnSpc>
                <a:spcPct val="100000"/>
              </a:lnSpc>
              <a:spcBef>
                <a:spcPts val="715"/>
              </a:spcBef>
              <a:buFont typeface="DejaVu Sans"/>
              <a:buChar char="•"/>
              <a:tabLst>
                <a:tab pos="356235" algn="l"/>
              </a:tabLst>
            </a:pPr>
            <a:r>
              <a:rPr sz="3600" dirty="0">
                <a:latin typeface="Nimbus Sans L"/>
                <a:cs typeface="Nimbus Sans L"/>
              </a:rPr>
              <a:t>Rapid turnaround time </a:t>
            </a:r>
            <a:r>
              <a:rPr sz="3600" spc="200" dirty="0">
                <a:latin typeface="DejaVu Sans"/>
                <a:cs typeface="DejaVu Sans"/>
              </a:rPr>
              <a:t>–</a:t>
            </a:r>
            <a:r>
              <a:rPr sz="3600" spc="-240" dirty="0">
                <a:latin typeface="DejaVu Sans"/>
                <a:cs typeface="DejaVu Sans"/>
              </a:rPr>
              <a:t> </a:t>
            </a:r>
            <a:r>
              <a:rPr sz="3600" dirty="0">
                <a:latin typeface="Nimbus Sans L"/>
                <a:cs typeface="Nimbus Sans L"/>
              </a:rPr>
              <a:t>Minutes</a:t>
            </a:r>
            <a:endParaRPr sz="3600">
              <a:latin typeface="Nimbus Sans L"/>
              <a:cs typeface="Nimbus Sans L"/>
            </a:endParaRPr>
          </a:p>
          <a:p>
            <a:pPr marL="355600" indent="-343535">
              <a:lnSpc>
                <a:spcPct val="100000"/>
              </a:lnSpc>
              <a:spcBef>
                <a:spcPts val="865"/>
              </a:spcBef>
              <a:buFont typeface="DejaVu Sans"/>
              <a:buChar char="•"/>
              <a:tabLst>
                <a:tab pos="356235" algn="l"/>
              </a:tabLst>
            </a:pPr>
            <a:r>
              <a:rPr sz="3600" dirty="0">
                <a:latin typeface="Nimbus Sans L"/>
                <a:cs typeface="Nimbus Sans L"/>
              </a:rPr>
              <a:t>Inexpensive</a:t>
            </a:r>
            <a:endParaRPr sz="3600">
              <a:latin typeface="Nimbus Sans L"/>
              <a:cs typeface="Nimbus Sans L"/>
            </a:endParaRPr>
          </a:p>
          <a:p>
            <a:pPr marL="355600" marR="940435" indent="-343535">
              <a:lnSpc>
                <a:spcPct val="100000"/>
              </a:lnSpc>
              <a:spcBef>
                <a:spcPts val="865"/>
              </a:spcBef>
              <a:buFont typeface="DejaVu Sans"/>
              <a:buChar char="•"/>
              <a:tabLst>
                <a:tab pos="356235" algn="l"/>
                <a:tab pos="1066800" algn="l"/>
              </a:tabLst>
            </a:pPr>
            <a:r>
              <a:rPr sz="3600" dirty="0">
                <a:latin typeface="Nimbus Sans L"/>
                <a:cs typeface="Nimbus Sans L"/>
              </a:rPr>
              <a:t>No	specialized</a:t>
            </a:r>
            <a:r>
              <a:rPr sz="3600" spc="-125" dirty="0">
                <a:latin typeface="Nimbus Sans L"/>
                <a:cs typeface="Nimbus Sans L"/>
              </a:rPr>
              <a:t> </a:t>
            </a:r>
            <a:r>
              <a:rPr sz="3600" dirty="0">
                <a:latin typeface="Nimbus Sans L"/>
                <a:cs typeface="Nimbus Sans L"/>
              </a:rPr>
              <a:t>instrumentation  required</a:t>
            </a:r>
            <a:endParaRPr sz="3600">
              <a:latin typeface="Nimbus Sans L"/>
              <a:cs typeface="Nimbus Sans L"/>
            </a:endParaRPr>
          </a:p>
          <a:p>
            <a:pPr marL="355600" marR="100965" indent="-343535">
              <a:lnSpc>
                <a:spcPct val="100000"/>
              </a:lnSpc>
              <a:spcBef>
                <a:spcPts val="865"/>
              </a:spcBef>
              <a:buFont typeface="DejaVu Sans"/>
              <a:buChar char="•"/>
              <a:tabLst>
                <a:tab pos="356235" algn="l"/>
                <a:tab pos="3275965" algn="l"/>
                <a:tab pos="3783965" algn="l"/>
              </a:tabLst>
            </a:pPr>
            <a:r>
              <a:rPr sz="3600" dirty="0">
                <a:latin typeface="Nimbus Sans L"/>
                <a:cs typeface="Nimbus Sans L"/>
              </a:rPr>
              <a:t>Usually</a:t>
            </a:r>
            <a:r>
              <a:rPr sz="3600" spc="-20" dirty="0">
                <a:latin typeface="Nimbus Sans L"/>
                <a:cs typeface="Nimbus Sans L"/>
              </a:rPr>
              <a:t> </a:t>
            </a:r>
            <a:r>
              <a:rPr sz="3600" dirty="0">
                <a:latin typeface="Nimbus Sans L"/>
                <a:cs typeface="Nimbus Sans L"/>
              </a:rPr>
              <a:t>revert	to	negative</a:t>
            </a:r>
            <a:r>
              <a:rPr sz="3600" spc="-105" dirty="0">
                <a:latin typeface="Nimbus Sans L"/>
                <a:cs typeface="Nimbus Sans L"/>
              </a:rPr>
              <a:t> </a:t>
            </a:r>
            <a:r>
              <a:rPr sz="3600" dirty="0">
                <a:latin typeface="Nimbus Sans L"/>
                <a:cs typeface="Nimbus Sans L"/>
              </a:rPr>
              <a:t>following  therapy</a:t>
            </a:r>
            <a:endParaRPr sz="3600">
              <a:latin typeface="Nimbus Sans L"/>
              <a:cs typeface="Nimbus Sans L"/>
            </a:endParaRPr>
          </a:p>
          <a:p>
            <a:pPr marL="756285" marR="5080" indent="-287020">
              <a:lnSpc>
                <a:spcPct val="100000"/>
              </a:lnSpc>
              <a:spcBef>
                <a:spcPts val="869"/>
              </a:spcBef>
            </a:pPr>
            <a:r>
              <a:rPr sz="3600" spc="110" dirty="0">
                <a:latin typeface="DejaVu Sans"/>
                <a:cs typeface="DejaVu Sans"/>
              </a:rPr>
              <a:t>–</a:t>
            </a:r>
            <a:r>
              <a:rPr sz="3600" spc="110" dirty="0">
                <a:latin typeface="Nimbus Sans L"/>
                <a:cs typeface="Nimbus Sans L"/>
              </a:rPr>
              <a:t>Can </a:t>
            </a:r>
            <a:r>
              <a:rPr sz="3600" dirty="0">
                <a:latin typeface="Nimbus Sans L"/>
                <a:cs typeface="Nimbus Sans L"/>
              </a:rPr>
              <a:t>be used to monitor</a:t>
            </a:r>
            <a:r>
              <a:rPr sz="3600" spc="-225" dirty="0">
                <a:latin typeface="Nimbus Sans L"/>
                <a:cs typeface="Nimbus Sans L"/>
              </a:rPr>
              <a:t> </a:t>
            </a:r>
            <a:r>
              <a:rPr sz="3600" dirty="0">
                <a:latin typeface="Nimbus Sans L"/>
                <a:cs typeface="Nimbus Sans L"/>
              </a:rPr>
              <a:t>response  to</a:t>
            </a:r>
            <a:r>
              <a:rPr sz="3600" spc="-25" dirty="0">
                <a:latin typeface="Nimbus Sans L"/>
                <a:cs typeface="Nimbus Sans L"/>
              </a:rPr>
              <a:t> </a:t>
            </a:r>
            <a:r>
              <a:rPr sz="3600" dirty="0">
                <a:latin typeface="Nimbus Sans L"/>
                <a:cs typeface="Nimbus Sans L"/>
              </a:rPr>
              <a:t>therapy</a:t>
            </a:r>
            <a:endParaRPr sz="3600">
              <a:latin typeface="Nimbus Sans L"/>
              <a:cs typeface="Nimbus Sans 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473468" y="6095"/>
            <a:ext cx="6518909" cy="1445260"/>
            <a:chOff x="1473468" y="6095"/>
            <a:chExt cx="6518909" cy="1445260"/>
          </a:xfrm>
        </p:grpSpPr>
        <p:sp>
          <p:nvSpPr>
            <p:cNvPr id="3" name="object 3"/>
            <p:cNvSpPr/>
            <p:nvPr/>
          </p:nvSpPr>
          <p:spPr>
            <a:xfrm>
              <a:off x="1473468" y="321223"/>
              <a:ext cx="1056610" cy="458367"/>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2179319" y="6095"/>
              <a:ext cx="917447" cy="897636"/>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2365247" y="6095"/>
              <a:ext cx="5626608" cy="897636"/>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2854451" y="630936"/>
              <a:ext cx="3374136" cy="819912"/>
            </a:xfrm>
            <a:prstGeom prst="rect">
              <a:avLst/>
            </a:prstGeom>
            <a:blipFill>
              <a:blip r:embed="rId5" cstate="print"/>
              <a:stretch>
                <a:fillRect/>
              </a:stretch>
            </a:blipFill>
          </p:spPr>
          <p:txBody>
            <a:bodyPr wrap="square" lIns="0" tIns="0" rIns="0" bIns="0" rtlCol="0"/>
            <a:lstStyle/>
            <a:p>
              <a:endParaRPr/>
            </a:p>
          </p:txBody>
        </p:sp>
      </p:grpSp>
      <p:sp>
        <p:nvSpPr>
          <p:cNvPr id="7" name="object 7"/>
          <p:cNvSpPr txBox="1">
            <a:spLocks noGrp="1"/>
          </p:cNvSpPr>
          <p:nvPr>
            <p:ph type="title"/>
          </p:nvPr>
        </p:nvSpPr>
        <p:spPr>
          <a:xfrm>
            <a:off x="1426210" y="154635"/>
            <a:ext cx="6197600" cy="697230"/>
          </a:xfrm>
          <a:prstGeom prst="rect">
            <a:avLst/>
          </a:prstGeom>
        </p:spPr>
        <p:txBody>
          <a:bodyPr vert="horz" wrap="square" lIns="0" tIns="13335" rIns="0" bIns="0" rtlCol="0">
            <a:spAutoFit/>
          </a:bodyPr>
          <a:lstStyle/>
          <a:p>
            <a:pPr marL="12700">
              <a:lnSpc>
                <a:spcPct val="100000"/>
              </a:lnSpc>
              <a:spcBef>
                <a:spcPts val="105"/>
              </a:spcBef>
            </a:pPr>
            <a:r>
              <a:rPr spc="-15" dirty="0">
                <a:solidFill>
                  <a:srgbClr val="1F487C"/>
                </a:solidFill>
                <a:latin typeface="Nimbus Sans L"/>
                <a:cs typeface="Nimbus Sans L"/>
              </a:rPr>
              <a:t>Non-Treponemal</a:t>
            </a:r>
            <a:r>
              <a:rPr spc="-105" dirty="0">
                <a:solidFill>
                  <a:srgbClr val="1F487C"/>
                </a:solidFill>
                <a:latin typeface="Nimbus Sans L"/>
                <a:cs typeface="Nimbus Sans L"/>
              </a:rPr>
              <a:t> </a:t>
            </a:r>
            <a:r>
              <a:rPr spc="-55" dirty="0">
                <a:solidFill>
                  <a:srgbClr val="1F487C"/>
                </a:solidFill>
                <a:latin typeface="Nimbus Sans L"/>
                <a:cs typeface="Nimbus Sans L"/>
              </a:rPr>
              <a:t>Tests:</a:t>
            </a:r>
          </a:p>
        </p:txBody>
      </p:sp>
      <p:sp>
        <p:nvSpPr>
          <p:cNvPr id="9" name="object 9"/>
          <p:cNvSpPr txBox="1">
            <a:spLocks noGrp="1"/>
          </p:cNvSpPr>
          <p:nvPr>
            <p:ph type="ftr" sz="quarter" idx="5"/>
          </p:nvPr>
        </p:nvSpPr>
        <p:spPr>
          <a:xfrm>
            <a:off x="4135373" y="6464909"/>
            <a:ext cx="871854" cy="177800"/>
          </a:xfrm>
          <a:prstGeom prst="rect">
            <a:avLst/>
          </a:prstGeom>
        </p:spPr>
        <p:txBody>
          <a:bodyPr vert="horz" wrap="square" lIns="0" tIns="0" rIns="0" bIns="0" rtlCol="0">
            <a:spAutoFit/>
          </a:bodyPr>
          <a:lstStyle>
            <a:defPPr>
              <a:defRPr lang="en-US"/>
            </a:defPPr>
            <a:lvl1pPr marL="0" algn="l" defTabSz="914400" rtl="0" eaLnBrk="1" latinLnBrk="0" hangingPunct="1">
              <a:defRPr sz="1200" b="0" i="0" kern="1200">
                <a:solidFill>
                  <a:srgbClr val="888888"/>
                </a:solidFill>
                <a:latin typeface="DejaVu Sans"/>
                <a:ea typeface="+mn-ea"/>
                <a:cs typeface="DejaVu San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lnSpc>
                <a:spcPts val="1240"/>
              </a:lnSpc>
            </a:pPr>
            <a:r>
              <a:rPr lang="en-US" spc="-180"/>
              <a:t>Dr.T.V.Rao</a:t>
            </a:r>
            <a:r>
              <a:rPr lang="en-US" spc="-200"/>
              <a:t> </a:t>
            </a:r>
            <a:r>
              <a:rPr lang="en-US" spc="-100"/>
              <a:t>MD</a:t>
            </a:r>
            <a:endParaRPr spc="-100" dirty="0"/>
          </a:p>
        </p:txBody>
      </p:sp>
      <p:sp>
        <p:nvSpPr>
          <p:cNvPr id="10" name="object 10"/>
          <p:cNvSpPr txBox="1">
            <a:spLocks noGrp="1"/>
          </p:cNvSpPr>
          <p:nvPr>
            <p:ph type="sldNum" sz="quarter" idx="7"/>
          </p:nvPr>
        </p:nvSpPr>
        <p:spPr>
          <a:xfrm>
            <a:off x="8358885" y="6431508"/>
            <a:ext cx="274320" cy="224790"/>
          </a:xfrm>
          <a:prstGeom prst="rect">
            <a:avLst/>
          </a:prstGeom>
        </p:spPr>
        <p:txBody>
          <a:bodyPr vert="horz" wrap="square" lIns="0" tIns="0" rIns="0" bIns="0" rtlCol="0">
            <a:spAutoFit/>
          </a:bodyPr>
          <a:lstStyle>
            <a:defPPr>
              <a:defRPr lang="en-US"/>
            </a:defPPr>
            <a:lvl1pPr marL="0" algn="l" defTabSz="914400" rtl="0" eaLnBrk="1" latinLnBrk="0" hangingPunct="1">
              <a:defRPr sz="1200" b="0" i="0" kern="1200">
                <a:solidFill>
                  <a:srgbClr val="888888"/>
                </a:solidFill>
                <a:latin typeface="DejaVu Sans"/>
                <a:ea typeface="+mn-ea"/>
                <a:cs typeface="DejaVu San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80645">
              <a:lnSpc>
                <a:spcPts val="1240"/>
              </a:lnSpc>
            </a:pPr>
            <a:fld id="{81D60167-4931-47E6-BA6A-407CBD079E47}" type="slidenum">
              <a:rPr lang="en-US" spc="-160" smtClean="0"/>
              <a:pPr marL="80645">
                <a:lnSpc>
                  <a:spcPts val="1240"/>
                </a:lnSpc>
              </a:pPr>
              <a:t>46</a:t>
            </a:fld>
            <a:endParaRPr spc="-160" dirty="0"/>
          </a:p>
        </p:txBody>
      </p:sp>
      <p:sp>
        <p:nvSpPr>
          <p:cNvPr id="8" name="object 8"/>
          <p:cNvSpPr txBox="1"/>
          <p:nvPr/>
        </p:nvSpPr>
        <p:spPr>
          <a:xfrm>
            <a:off x="78739" y="628227"/>
            <a:ext cx="8021955" cy="5734685"/>
          </a:xfrm>
          <a:prstGeom prst="rect">
            <a:avLst/>
          </a:prstGeom>
        </p:spPr>
        <p:txBody>
          <a:bodyPr vert="horz" wrap="square" lIns="0" tIns="149860" rIns="0" bIns="0" rtlCol="0">
            <a:spAutoFit/>
          </a:bodyPr>
          <a:lstStyle/>
          <a:p>
            <a:pPr marL="866775" algn="ctr">
              <a:lnSpc>
                <a:spcPct val="100000"/>
              </a:lnSpc>
              <a:spcBef>
                <a:spcPts val="1180"/>
              </a:spcBef>
            </a:pPr>
            <a:r>
              <a:rPr sz="4000" b="1" spc="-5" dirty="0">
                <a:solidFill>
                  <a:srgbClr val="C0504D"/>
                </a:solidFill>
                <a:latin typeface="Nimbus Sans L"/>
                <a:cs typeface="Nimbus Sans L"/>
              </a:rPr>
              <a:t>Limitations</a:t>
            </a:r>
            <a:endParaRPr sz="4000">
              <a:latin typeface="Nimbus Sans L"/>
              <a:cs typeface="Nimbus Sans L"/>
            </a:endParaRPr>
          </a:p>
          <a:p>
            <a:pPr marL="355600" indent="-342900">
              <a:lnSpc>
                <a:spcPct val="100000"/>
              </a:lnSpc>
              <a:spcBef>
                <a:spcPts val="760"/>
              </a:spcBef>
              <a:buFont typeface="DejaVu Sans"/>
              <a:buChar char="•"/>
              <a:tabLst>
                <a:tab pos="354965" algn="l"/>
                <a:tab pos="355600" algn="l"/>
              </a:tabLst>
            </a:pPr>
            <a:r>
              <a:rPr sz="2800" spc="-5" dirty="0">
                <a:latin typeface="Nimbus Sans L"/>
                <a:cs typeface="Nimbus Sans L"/>
              </a:rPr>
              <a:t>Results are</a:t>
            </a:r>
            <a:r>
              <a:rPr sz="2800" spc="-10" dirty="0">
                <a:latin typeface="Nimbus Sans L"/>
                <a:cs typeface="Nimbus Sans L"/>
              </a:rPr>
              <a:t> </a:t>
            </a:r>
            <a:r>
              <a:rPr sz="2800" dirty="0">
                <a:latin typeface="Nimbus Sans L"/>
                <a:cs typeface="Nimbus Sans L"/>
              </a:rPr>
              <a:t>subjective</a:t>
            </a:r>
            <a:endParaRPr sz="2800">
              <a:latin typeface="Nimbus Sans L"/>
              <a:cs typeface="Nimbus Sans L"/>
            </a:endParaRPr>
          </a:p>
          <a:p>
            <a:pPr marL="756285" lvl="1" indent="-287020">
              <a:lnSpc>
                <a:spcPct val="100000"/>
              </a:lnSpc>
              <a:spcBef>
                <a:spcPts val="675"/>
              </a:spcBef>
              <a:buFont typeface="DejaVu Sans"/>
              <a:buChar char="–"/>
              <a:tabLst>
                <a:tab pos="756920" algn="l"/>
              </a:tabLst>
            </a:pPr>
            <a:r>
              <a:rPr sz="2800" dirty="0">
                <a:latin typeface="Nimbus Sans L"/>
                <a:cs typeface="Nimbus Sans L"/>
              </a:rPr>
              <a:t>Intra- </a:t>
            </a:r>
            <a:r>
              <a:rPr sz="2800" spc="-5" dirty="0">
                <a:latin typeface="Nimbus Sans L"/>
                <a:cs typeface="Nimbus Sans L"/>
              </a:rPr>
              <a:t>and </a:t>
            </a:r>
            <a:r>
              <a:rPr sz="2800" dirty="0">
                <a:latin typeface="Nimbus Sans L"/>
                <a:cs typeface="Nimbus Sans L"/>
              </a:rPr>
              <a:t>Inter-laboratory</a:t>
            </a:r>
            <a:r>
              <a:rPr sz="2800" spc="-10" dirty="0">
                <a:latin typeface="Nimbus Sans L"/>
                <a:cs typeface="Nimbus Sans L"/>
              </a:rPr>
              <a:t> </a:t>
            </a:r>
            <a:r>
              <a:rPr sz="2800" dirty="0">
                <a:latin typeface="Nimbus Sans L"/>
                <a:cs typeface="Nimbus Sans L"/>
              </a:rPr>
              <a:t>variability</a:t>
            </a:r>
            <a:endParaRPr sz="2800">
              <a:latin typeface="Nimbus Sans L"/>
              <a:cs typeface="Nimbus Sans L"/>
            </a:endParaRPr>
          </a:p>
          <a:p>
            <a:pPr marL="355600" indent="-342900">
              <a:lnSpc>
                <a:spcPct val="100000"/>
              </a:lnSpc>
              <a:spcBef>
                <a:spcPts val="670"/>
              </a:spcBef>
              <a:buFont typeface="DejaVu Sans"/>
              <a:buChar char="•"/>
              <a:tabLst>
                <a:tab pos="354965" algn="l"/>
                <a:tab pos="355600" algn="l"/>
              </a:tabLst>
            </a:pPr>
            <a:r>
              <a:rPr sz="2800" dirty="0">
                <a:latin typeface="Nimbus Sans L"/>
                <a:cs typeface="Nimbus Sans L"/>
              </a:rPr>
              <a:t>Non-specific</a:t>
            </a:r>
            <a:endParaRPr sz="2800">
              <a:latin typeface="Nimbus Sans L"/>
              <a:cs typeface="Nimbus Sans L"/>
            </a:endParaRPr>
          </a:p>
          <a:p>
            <a:pPr marL="756285" marR="573405" lvl="1" indent="-287020">
              <a:lnSpc>
                <a:spcPct val="100000"/>
              </a:lnSpc>
              <a:spcBef>
                <a:spcPts val="670"/>
              </a:spcBef>
              <a:buFont typeface="DejaVu Sans"/>
              <a:buChar char="–"/>
              <a:tabLst>
                <a:tab pos="756920" algn="l"/>
              </a:tabLst>
            </a:pPr>
            <a:r>
              <a:rPr sz="2800" spc="-5" dirty="0">
                <a:latin typeface="Nimbus Sans L"/>
                <a:cs typeface="Nimbus Sans L"/>
              </a:rPr>
              <a:t>False </a:t>
            </a:r>
            <a:r>
              <a:rPr sz="2800" dirty="0">
                <a:latin typeface="Nimbus Sans L"/>
                <a:cs typeface="Nimbus Sans L"/>
              </a:rPr>
              <a:t>positive results </a:t>
            </a:r>
            <a:r>
              <a:rPr sz="2800" spc="-5" dirty="0">
                <a:latin typeface="Nimbus Sans L"/>
                <a:cs typeface="Nimbus Sans L"/>
              </a:rPr>
              <a:t>can </a:t>
            </a:r>
            <a:r>
              <a:rPr sz="2800" dirty="0">
                <a:latin typeface="Nimbus Sans L"/>
                <a:cs typeface="Nimbus Sans L"/>
              </a:rPr>
              <a:t>result </a:t>
            </a:r>
            <a:r>
              <a:rPr sz="2800" spc="-5" dirty="0">
                <a:latin typeface="Nimbus Sans L"/>
                <a:cs typeface="Nimbus Sans L"/>
              </a:rPr>
              <a:t>from </a:t>
            </a:r>
            <a:r>
              <a:rPr sz="2800" dirty="0">
                <a:latin typeface="Nimbus Sans L"/>
                <a:cs typeface="Nimbus Sans L"/>
              </a:rPr>
              <a:t>other  infectious </a:t>
            </a:r>
            <a:r>
              <a:rPr sz="2800" spc="-5" dirty="0">
                <a:latin typeface="Nimbus Sans L"/>
                <a:cs typeface="Nimbus Sans L"/>
              </a:rPr>
              <a:t>or </a:t>
            </a:r>
            <a:r>
              <a:rPr sz="2800" dirty="0">
                <a:latin typeface="Nimbus Sans L"/>
                <a:cs typeface="Nimbus Sans L"/>
              </a:rPr>
              <a:t>non-infectious</a:t>
            </a:r>
            <a:r>
              <a:rPr sz="2800" spc="-25" dirty="0">
                <a:latin typeface="Nimbus Sans L"/>
                <a:cs typeface="Nimbus Sans L"/>
              </a:rPr>
              <a:t> </a:t>
            </a:r>
            <a:r>
              <a:rPr sz="2800" dirty="0">
                <a:latin typeface="Nimbus Sans L"/>
                <a:cs typeface="Nimbus Sans L"/>
              </a:rPr>
              <a:t>conditions</a:t>
            </a:r>
            <a:endParaRPr sz="2800">
              <a:latin typeface="Nimbus Sans L"/>
              <a:cs typeface="Nimbus Sans L"/>
            </a:endParaRPr>
          </a:p>
          <a:p>
            <a:pPr marL="1155700" lvl="2" indent="-229235">
              <a:lnSpc>
                <a:spcPct val="100000"/>
              </a:lnSpc>
              <a:spcBef>
                <a:spcPts val="675"/>
              </a:spcBef>
              <a:buFont typeface="DejaVu Sans"/>
              <a:buChar char="•"/>
              <a:tabLst>
                <a:tab pos="1156335" algn="l"/>
              </a:tabLst>
            </a:pPr>
            <a:r>
              <a:rPr sz="2800" spc="-75" dirty="0">
                <a:latin typeface="Nimbus Sans L"/>
                <a:cs typeface="Nimbus Sans L"/>
              </a:rPr>
              <a:t>EBV, </a:t>
            </a:r>
            <a:r>
              <a:rPr sz="2800" spc="-5" dirty="0">
                <a:latin typeface="Nimbus Sans L"/>
                <a:cs typeface="Nimbus Sans L"/>
              </a:rPr>
              <a:t>Lupus,</a:t>
            </a:r>
            <a:r>
              <a:rPr sz="2800" spc="45" dirty="0">
                <a:latin typeface="Nimbus Sans L"/>
                <a:cs typeface="Nimbus Sans L"/>
              </a:rPr>
              <a:t> </a:t>
            </a:r>
            <a:r>
              <a:rPr sz="2800" spc="-5" dirty="0">
                <a:latin typeface="Nimbus Sans L"/>
                <a:cs typeface="Nimbus Sans L"/>
              </a:rPr>
              <a:t>etc.</a:t>
            </a:r>
            <a:endParaRPr sz="2800">
              <a:latin typeface="Nimbus Sans L"/>
              <a:cs typeface="Nimbus Sans L"/>
            </a:endParaRPr>
          </a:p>
          <a:p>
            <a:pPr marL="355600" marR="5080" indent="-342900">
              <a:lnSpc>
                <a:spcPct val="100000"/>
              </a:lnSpc>
              <a:spcBef>
                <a:spcPts val="675"/>
              </a:spcBef>
              <a:buFont typeface="DejaVu Sans"/>
              <a:buChar char="•"/>
              <a:tabLst>
                <a:tab pos="354965" algn="l"/>
                <a:tab pos="355600" algn="l"/>
              </a:tabLst>
            </a:pPr>
            <a:r>
              <a:rPr sz="2800" spc="-5" dirty="0">
                <a:latin typeface="Nimbus Sans L"/>
                <a:cs typeface="Nimbus Sans L"/>
              </a:rPr>
              <a:t>Limited </a:t>
            </a:r>
            <a:r>
              <a:rPr sz="2800" dirty="0">
                <a:latin typeface="Nimbus Sans L"/>
                <a:cs typeface="Nimbus Sans L"/>
              </a:rPr>
              <a:t>sensitivity </a:t>
            </a:r>
            <a:r>
              <a:rPr sz="2800" spc="-5" dirty="0">
                <a:latin typeface="Nimbus Sans L"/>
                <a:cs typeface="Nimbus Sans L"/>
              </a:rPr>
              <a:t>in </a:t>
            </a:r>
            <a:r>
              <a:rPr sz="2800" dirty="0">
                <a:latin typeface="Nimbus Sans L"/>
                <a:cs typeface="Nimbus Sans L"/>
              </a:rPr>
              <a:t>early/primary syphilis </a:t>
            </a:r>
            <a:r>
              <a:rPr sz="2800" spc="-5" dirty="0">
                <a:latin typeface="Nimbus Sans L"/>
                <a:cs typeface="Nimbus Sans L"/>
              </a:rPr>
              <a:t>and </a:t>
            </a:r>
            <a:r>
              <a:rPr sz="2800" dirty="0">
                <a:latin typeface="Nimbus Sans L"/>
                <a:cs typeface="Nimbus Sans L"/>
              </a:rPr>
              <a:t>in  late/latent</a:t>
            </a:r>
            <a:r>
              <a:rPr sz="2800" spc="-30" dirty="0">
                <a:latin typeface="Nimbus Sans L"/>
                <a:cs typeface="Nimbus Sans L"/>
              </a:rPr>
              <a:t> </a:t>
            </a:r>
            <a:r>
              <a:rPr sz="2800" dirty="0">
                <a:latin typeface="Nimbus Sans L"/>
                <a:cs typeface="Nimbus Sans L"/>
              </a:rPr>
              <a:t>syphilis</a:t>
            </a:r>
            <a:endParaRPr sz="2800">
              <a:latin typeface="Nimbus Sans L"/>
              <a:cs typeface="Nimbus Sans L"/>
            </a:endParaRPr>
          </a:p>
          <a:p>
            <a:pPr marL="355600" indent="-342900">
              <a:lnSpc>
                <a:spcPct val="100000"/>
              </a:lnSpc>
              <a:spcBef>
                <a:spcPts val="670"/>
              </a:spcBef>
              <a:buFont typeface="DejaVu Sans"/>
              <a:buChar char="•"/>
              <a:tabLst>
                <a:tab pos="354965" algn="l"/>
                <a:tab pos="355600" algn="l"/>
              </a:tabLst>
            </a:pPr>
            <a:r>
              <a:rPr sz="2800" spc="-5" dirty="0">
                <a:latin typeface="Nimbus Sans L"/>
                <a:cs typeface="Nimbus Sans L"/>
              </a:rPr>
              <a:t>Low</a:t>
            </a:r>
            <a:r>
              <a:rPr sz="2800" spc="-10" dirty="0">
                <a:latin typeface="Nimbus Sans L"/>
                <a:cs typeface="Nimbus Sans L"/>
              </a:rPr>
              <a:t> </a:t>
            </a:r>
            <a:r>
              <a:rPr sz="2800" dirty="0">
                <a:latin typeface="Nimbus Sans L"/>
                <a:cs typeface="Nimbus Sans L"/>
              </a:rPr>
              <a:t>throughput</a:t>
            </a:r>
            <a:endParaRPr sz="2800">
              <a:latin typeface="Nimbus Sans L"/>
              <a:cs typeface="Nimbus Sans L"/>
            </a:endParaRPr>
          </a:p>
          <a:p>
            <a:pPr marL="756285" lvl="1" indent="-287020">
              <a:lnSpc>
                <a:spcPct val="100000"/>
              </a:lnSpc>
              <a:spcBef>
                <a:spcPts val="675"/>
              </a:spcBef>
              <a:buFont typeface="DejaVu Sans"/>
              <a:buChar char="–"/>
              <a:tabLst>
                <a:tab pos="756920" algn="l"/>
              </a:tabLst>
            </a:pPr>
            <a:r>
              <a:rPr sz="2800" spc="-5" dirty="0">
                <a:latin typeface="Nimbus Sans L"/>
                <a:cs typeface="Nimbus Sans L"/>
              </a:rPr>
              <a:t>Problematic for high volume</a:t>
            </a:r>
            <a:r>
              <a:rPr sz="2800" spc="45" dirty="0">
                <a:latin typeface="Nimbus Sans L"/>
                <a:cs typeface="Nimbus Sans L"/>
              </a:rPr>
              <a:t> </a:t>
            </a:r>
            <a:r>
              <a:rPr sz="2800" dirty="0">
                <a:latin typeface="Nimbus Sans L"/>
                <a:cs typeface="Nimbus Sans L"/>
              </a:rPr>
              <a:t>laboratories</a:t>
            </a:r>
            <a:endParaRPr sz="2800">
              <a:latin typeface="Nimbus Sans L"/>
              <a:cs typeface="Nimbus Sans 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87548" y="43688"/>
            <a:ext cx="4069079" cy="574040"/>
          </a:xfrm>
          <a:prstGeom prst="rect">
            <a:avLst/>
          </a:prstGeom>
        </p:spPr>
        <p:txBody>
          <a:bodyPr vert="horz" wrap="square" lIns="0" tIns="12700" rIns="0" bIns="0" rtlCol="0">
            <a:spAutoFit/>
          </a:bodyPr>
          <a:lstStyle/>
          <a:p>
            <a:pPr marL="12700">
              <a:lnSpc>
                <a:spcPct val="100000"/>
              </a:lnSpc>
              <a:spcBef>
                <a:spcPts val="100"/>
              </a:spcBef>
            </a:pPr>
            <a:r>
              <a:rPr sz="3600" dirty="0">
                <a:latin typeface="Nimbus Sans L"/>
                <a:cs typeface="Nimbus Sans L"/>
              </a:rPr>
              <a:t>Reverse</a:t>
            </a:r>
            <a:r>
              <a:rPr sz="3600" spc="-229" dirty="0">
                <a:latin typeface="Nimbus Sans L"/>
                <a:cs typeface="Nimbus Sans L"/>
              </a:rPr>
              <a:t> </a:t>
            </a:r>
            <a:r>
              <a:rPr sz="3600" spc="-5" dirty="0">
                <a:latin typeface="Nimbus Sans L"/>
                <a:cs typeface="Nimbus Sans L"/>
              </a:rPr>
              <a:t>Algorithm</a:t>
            </a:r>
            <a:endParaRPr sz="3600">
              <a:latin typeface="Nimbus Sans L"/>
              <a:cs typeface="Nimbus Sans L"/>
            </a:endParaRPr>
          </a:p>
        </p:txBody>
      </p:sp>
      <p:sp>
        <p:nvSpPr>
          <p:cNvPr id="3" name="object 3"/>
          <p:cNvSpPr txBox="1"/>
          <p:nvPr/>
        </p:nvSpPr>
        <p:spPr>
          <a:xfrm>
            <a:off x="2947797" y="1032128"/>
            <a:ext cx="2760980" cy="299720"/>
          </a:xfrm>
          <a:prstGeom prst="rect">
            <a:avLst/>
          </a:prstGeom>
        </p:spPr>
        <p:txBody>
          <a:bodyPr vert="horz" wrap="square" lIns="0" tIns="12700" rIns="0" bIns="0" rtlCol="0">
            <a:spAutoFit/>
          </a:bodyPr>
          <a:lstStyle/>
          <a:p>
            <a:pPr marL="12700">
              <a:lnSpc>
                <a:spcPct val="100000"/>
              </a:lnSpc>
              <a:spcBef>
                <a:spcPts val="100"/>
              </a:spcBef>
            </a:pPr>
            <a:r>
              <a:rPr sz="1800" b="1" spc="-15" dirty="0">
                <a:latin typeface="Nimbus Sans L"/>
                <a:cs typeface="Nimbus Sans L"/>
              </a:rPr>
              <a:t>Treponemal </a:t>
            </a:r>
            <a:r>
              <a:rPr sz="1800" b="1" spc="-5" dirty="0">
                <a:latin typeface="Nimbus Sans L"/>
                <a:cs typeface="Nimbus Sans L"/>
              </a:rPr>
              <a:t>test </a:t>
            </a:r>
            <a:r>
              <a:rPr sz="1800" b="1" dirty="0">
                <a:latin typeface="Nimbus Sans L"/>
                <a:cs typeface="Nimbus Sans L"/>
              </a:rPr>
              <a:t>(eg,</a:t>
            </a:r>
            <a:r>
              <a:rPr sz="1800" b="1" spc="-40" dirty="0">
                <a:latin typeface="Nimbus Sans L"/>
                <a:cs typeface="Nimbus Sans L"/>
              </a:rPr>
              <a:t> </a:t>
            </a:r>
            <a:r>
              <a:rPr sz="1800" b="1" spc="-15" dirty="0">
                <a:latin typeface="Nimbus Sans L"/>
                <a:cs typeface="Nimbus Sans L"/>
              </a:rPr>
              <a:t>EIA)</a:t>
            </a:r>
            <a:endParaRPr sz="1800">
              <a:latin typeface="Nimbus Sans L"/>
              <a:cs typeface="Nimbus Sans L"/>
            </a:endParaRPr>
          </a:p>
        </p:txBody>
      </p:sp>
      <p:sp>
        <p:nvSpPr>
          <p:cNvPr id="4" name="object 4"/>
          <p:cNvSpPr txBox="1"/>
          <p:nvPr/>
        </p:nvSpPr>
        <p:spPr>
          <a:xfrm>
            <a:off x="1222044" y="2098928"/>
            <a:ext cx="3388995" cy="299720"/>
          </a:xfrm>
          <a:prstGeom prst="rect">
            <a:avLst/>
          </a:prstGeom>
        </p:spPr>
        <p:txBody>
          <a:bodyPr vert="horz" wrap="square" lIns="0" tIns="12700" rIns="0" bIns="0" rtlCol="0">
            <a:spAutoFit/>
          </a:bodyPr>
          <a:lstStyle/>
          <a:p>
            <a:pPr marL="12700">
              <a:lnSpc>
                <a:spcPct val="100000"/>
              </a:lnSpc>
              <a:spcBef>
                <a:spcPts val="100"/>
              </a:spcBef>
            </a:pPr>
            <a:r>
              <a:rPr sz="1800" b="1" spc="-10" dirty="0">
                <a:latin typeface="Nimbus Sans L"/>
                <a:cs typeface="Nimbus Sans L"/>
              </a:rPr>
              <a:t>Non-Treponemal </a:t>
            </a:r>
            <a:r>
              <a:rPr sz="1800" b="1" spc="-5" dirty="0">
                <a:latin typeface="Nimbus Sans L"/>
                <a:cs typeface="Nimbus Sans L"/>
              </a:rPr>
              <a:t>test </a:t>
            </a:r>
            <a:r>
              <a:rPr sz="1800" b="1" dirty="0">
                <a:latin typeface="Nimbus Sans L"/>
                <a:cs typeface="Nimbus Sans L"/>
              </a:rPr>
              <a:t>(eg,</a:t>
            </a:r>
            <a:r>
              <a:rPr sz="1800" b="1" spc="-60" dirty="0">
                <a:latin typeface="Nimbus Sans L"/>
                <a:cs typeface="Nimbus Sans L"/>
              </a:rPr>
              <a:t> </a:t>
            </a:r>
            <a:r>
              <a:rPr sz="1800" b="1" dirty="0">
                <a:latin typeface="Nimbus Sans L"/>
                <a:cs typeface="Nimbus Sans L"/>
              </a:rPr>
              <a:t>RPR)</a:t>
            </a:r>
            <a:endParaRPr sz="1800">
              <a:latin typeface="Nimbus Sans L"/>
              <a:cs typeface="Nimbus Sans L"/>
            </a:endParaRPr>
          </a:p>
        </p:txBody>
      </p:sp>
      <p:sp>
        <p:nvSpPr>
          <p:cNvPr id="5" name="object 5"/>
          <p:cNvSpPr txBox="1"/>
          <p:nvPr/>
        </p:nvSpPr>
        <p:spPr>
          <a:xfrm>
            <a:off x="5413628" y="2098928"/>
            <a:ext cx="2258060" cy="299720"/>
          </a:xfrm>
          <a:prstGeom prst="rect">
            <a:avLst/>
          </a:prstGeom>
        </p:spPr>
        <p:txBody>
          <a:bodyPr vert="horz" wrap="square" lIns="0" tIns="12700" rIns="0" bIns="0" rtlCol="0">
            <a:spAutoFit/>
          </a:bodyPr>
          <a:lstStyle/>
          <a:p>
            <a:pPr marL="12700">
              <a:lnSpc>
                <a:spcPct val="100000"/>
              </a:lnSpc>
              <a:spcBef>
                <a:spcPts val="100"/>
              </a:spcBef>
            </a:pPr>
            <a:r>
              <a:rPr sz="1800" b="1" spc="-10" dirty="0">
                <a:latin typeface="Nimbus Sans L"/>
                <a:cs typeface="Nimbus Sans L"/>
              </a:rPr>
              <a:t>Negative </a:t>
            </a:r>
            <a:r>
              <a:rPr sz="1800" b="1" dirty="0">
                <a:latin typeface="Nimbus Sans L"/>
                <a:cs typeface="Nimbus Sans L"/>
              </a:rPr>
              <a:t>for</a:t>
            </a:r>
            <a:r>
              <a:rPr sz="1800" b="1" spc="-15" dirty="0">
                <a:latin typeface="Nimbus Sans L"/>
                <a:cs typeface="Nimbus Sans L"/>
              </a:rPr>
              <a:t> </a:t>
            </a:r>
            <a:r>
              <a:rPr sz="1800" b="1" spc="-5" dirty="0">
                <a:latin typeface="Nimbus Sans L"/>
                <a:cs typeface="Nimbus Sans L"/>
              </a:rPr>
              <a:t>syphilis</a:t>
            </a:r>
            <a:endParaRPr sz="1800">
              <a:latin typeface="Nimbus Sans L"/>
              <a:cs typeface="Nimbus Sans L"/>
            </a:endParaRPr>
          </a:p>
        </p:txBody>
      </p:sp>
      <p:sp>
        <p:nvSpPr>
          <p:cNvPr id="6" name="object 6"/>
          <p:cNvSpPr txBox="1"/>
          <p:nvPr/>
        </p:nvSpPr>
        <p:spPr>
          <a:xfrm>
            <a:off x="5794628" y="1413128"/>
            <a:ext cx="1318895" cy="299720"/>
          </a:xfrm>
          <a:prstGeom prst="rect">
            <a:avLst/>
          </a:prstGeom>
        </p:spPr>
        <p:txBody>
          <a:bodyPr vert="horz" wrap="square" lIns="0" tIns="12700" rIns="0" bIns="0" rtlCol="0">
            <a:spAutoFit/>
          </a:bodyPr>
          <a:lstStyle/>
          <a:p>
            <a:pPr marL="12700">
              <a:lnSpc>
                <a:spcPct val="100000"/>
              </a:lnSpc>
              <a:spcBef>
                <a:spcPts val="100"/>
              </a:spcBef>
            </a:pPr>
            <a:r>
              <a:rPr sz="1800" spc="-5" dirty="0">
                <a:solidFill>
                  <a:srgbClr val="12841D"/>
                </a:solidFill>
                <a:latin typeface="Nimbus Sans L"/>
                <a:cs typeface="Nimbus Sans L"/>
              </a:rPr>
              <a:t>Non-reactive</a:t>
            </a:r>
            <a:endParaRPr sz="1800">
              <a:latin typeface="Nimbus Sans L"/>
              <a:cs typeface="Nimbus Sans L"/>
            </a:endParaRPr>
          </a:p>
        </p:txBody>
      </p:sp>
      <p:grpSp>
        <p:nvGrpSpPr>
          <p:cNvPr id="7" name="object 7"/>
          <p:cNvGrpSpPr/>
          <p:nvPr/>
        </p:nvGrpSpPr>
        <p:grpSpPr>
          <a:xfrm>
            <a:off x="2624073" y="1309750"/>
            <a:ext cx="3819525" cy="838200"/>
            <a:chOff x="2624073" y="1309750"/>
            <a:chExt cx="3819525" cy="838200"/>
          </a:xfrm>
        </p:grpSpPr>
        <p:sp>
          <p:nvSpPr>
            <p:cNvPr id="8" name="object 8"/>
            <p:cNvSpPr/>
            <p:nvPr/>
          </p:nvSpPr>
          <p:spPr>
            <a:xfrm>
              <a:off x="4495800" y="1309750"/>
              <a:ext cx="1905000" cy="457200"/>
            </a:xfrm>
            <a:custGeom>
              <a:avLst/>
              <a:gdLst/>
              <a:ahLst/>
              <a:cxnLst/>
              <a:rect l="l" t="t" r="r" b="b"/>
              <a:pathLst>
                <a:path w="1905000" h="457200">
                  <a:moveTo>
                    <a:pt x="0" y="0"/>
                  </a:moveTo>
                  <a:lnTo>
                    <a:pt x="0" y="457200"/>
                  </a:lnTo>
                </a:path>
                <a:path w="1905000" h="457200">
                  <a:moveTo>
                    <a:pt x="0" y="457200"/>
                  </a:moveTo>
                  <a:lnTo>
                    <a:pt x="1905000" y="457200"/>
                  </a:lnTo>
                </a:path>
              </a:pathLst>
            </a:custGeom>
            <a:ln w="28575">
              <a:solidFill>
                <a:srgbClr val="1F487C"/>
              </a:solidFill>
            </a:ln>
          </p:spPr>
          <p:txBody>
            <a:bodyPr wrap="square" lIns="0" tIns="0" rIns="0" bIns="0" rtlCol="0"/>
            <a:lstStyle/>
            <a:p>
              <a:endParaRPr/>
            </a:p>
          </p:txBody>
        </p:sp>
        <p:sp>
          <p:nvSpPr>
            <p:cNvPr id="9" name="object 9"/>
            <p:cNvSpPr/>
            <p:nvPr/>
          </p:nvSpPr>
          <p:spPr>
            <a:xfrm>
              <a:off x="2624074" y="1766823"/>
              <a:ext cx="3819525" cy="381000"/>
            </a:xfrm>
            <a:custGeom>
              <a:avLst/>
              <a:gdLst/>
              <a:ahLst/>
              <a:cxnLst/>
              <a:rect l="l" t="t" r="r" b="b"/>
              <a:pathLst>
                <a:path w="3819525" h="381000">
                  <a:moveTo>
                    <a:pt x="85725" y="295275"/>
                  </a:moveTo>
                  <a:lnTo>
                    <a:pt x="57150" y="295275"/>
                  </a:lnTo>
                  <a:lnTo>
                    <a:pt x="57150" y="0"/>
                  </a:lnTo>
                  <a:lnTo>
                    <a:pt x="28575" y="0"/>
                  </a:lnTo>
                  <a:lnTo>
                    <a:pt x="28575" y="295275"/>
                  </a:lnTo>
                  <a:lnTo>
                    <a:pt x="0" y="295275"/>
                  </a:lnTo>
                  <a:lnTo>
                    <a:pt x="42926" y="381000"/>
                  </a:lnTo>
                  <a:lnTo>
                    <a:pt x="78549" y="309626"/>
                  </a:lnTo>
                  <a:lnTo>
                    <a:pt x="85725" y="295275"/>
                  </a:lnTo>
                  <a:close/>
                </a:path>
                <a:path w="3819525" h="381000">
                  <a:moveTo>
                    <a:pt x="3819525" y="295275"/>
                  </a:moveTo>
                  <a:lnTo>
                    <a:pt x="3790950" y="295275"/>
                  </a:lnTo>
                  <a:lnTo>
                    <a:pt x="3790950" y="0"/>
                  </a:lnTo>
                  <a:lnTo>
                    <a:pt x="3762375" y="0"/>
                  </a:lnTo>
                  <a:lnTo>
                    <a:pt x="3762375" y="295275"/>
                  </a:lnTo>
                  <a:lnTo>
                    <a:pt x="3733800" y="295275"/>
                  </a:lnTo>
                  <a:lnTo>
                    <a:pt x="3776726" y="381000"/>
                  </a:lnTo>
                  <a:lnTo>
                    <a:pt x="3812349" y="309626"/>
                  </a:lnTo>
                  <a:lnTo>
                    <a:pt x="3819525" y="295275"/>
                  </a:lnTo>
                  <a:close/>
                </a:path>
              </a:pathLst>
            </a:custGeom>
            <a:solidFill>
              <a:srgbClr val="1F487C"/>
            </a:solidFill>
          </p:spPr>
          <p:txBody>
            <a:bodyPr wrap="square" lIns="0" tIns="0" rIns="0" bIns="0" rtlCol="0"/>
            <a:lstStyle/>
            <a:p>
              <a:endParaRPr/>
            </a:p>
          </p:txBody>
        </p:sp>
        <p:sp>
          <p:nvSpPr>
            <p:cNvPr id="10" name="object 10"/>
            <p:cNvSpPr/>
            <p:nvPr/>
          </p:nvSpPr>
          <p:spPr>
            <a:xfrm>
              <a:off x="2666999" y="1766950"/>
              <a:ext cx="1905000" cy="0"/>
            </a:xfrm>
            <a:custGeom>
              <a:avLst/>
              <a:gdLst/>
              <a:ahLst/>
              <a:cxnLst/>
              <a:rect l="l" t="t" r="r" b="b"/>
              <a:pathLst>
                <a:path w="1905000">
                  <a:moveTo>
                    <a:pt x="0" y="0"/>
                  </a:moveTo>
                  <a:lnTo>
                    <a:pt x="1905000" y="0"/>
                  </a:lnTo>
                </a:path>
              </a:pathLst>
            </a:custGeom>
            <a:ln w="28575">
              <a:solidFill>
                <a:srgbClr val="1F487C"/>
              </a:solidFill>
            </a:ln>
          </p:spPr>
          <p:txBody>
            <a:bodyPr wrap="square" lIns="0" tIns="0" rIns="0" bIns="0" rtlCol="0"/>
            <a:lstStyle/>
            <a:p>
              <a:endParaRPr/>
            </a:p>
          </p:txBody>
        </p:sp>
      </p:grpSp>
      <p:sp>
        <p:nvSpPr>
          <p:cNvPr id="11" name="object 11"/>
          <p:cNvSpPr txBox="1"/>
          <p:nvPr/>
        </p:nvSpPr>
        <p:spPr>
          <a:xfrm>
            <a:off x="3959097" y="3180334"/>
            <a:ext cx="1318895" cy="299720"/>
          </a:xfrm>
          <a:prstGeom prst="rect">
            <a:avLst/>
          </a:prstGeom>
        </p:spPr>
        <p:txBody>
          <a:bodyPr vert="horz" wrap="square" lIns="0" tIns="12700" rIns="0" bIns="0" rtlCol="0">
            <a:spAutoFit/>
          </a:bodyPr>
          <a:lstStyle/>
          <a:p>
            <a:pPr marL="12700">
              <a:lnSpc>
                <a:spcPct val="100000"/>
              </a:lnSpc>
              <a:spcBef>
                <a:spcPts val="100"/>
              </a:spcBef>
            </a:pPr>
            <a:r>
              <a:rPr sz="1800" spc="-5" dirty="0">
                <a:solidFill>
                  <a:srgbClr val="12841D"/>
                </a:solidFill>
                <a:latin typeface="Nimbus Sans L"/>
                <a:cs typeface="Nimbus Sans L"/>
              </a:rPr>
              <a:t>Non-reactive</a:t>
            </a:r>
            <a:endParaRPr sz="1800">
              <a:latin typeface="Nimbus Sans L"/>
              <a:cs typeface="Nimbus Sans L"/>
            </a:endParaRPr>
          </a:p>
        </p:txBody>
      </p:sp>
      <p:grpSp>
        <p:nvGrpSpPr>
          <p:cNvPr id="12" name="object 12"/>
          <p:cNvGrpSpPr/>
          <p:nvPr/>
        </p:nvGrpSpPr>
        <p:grpSpPr>
          <a:xfrm>
            <a:off x="2652712" y="2362263"/>
            <a:ext cx="2119630" cy="852805"/>
            <a:chOff x="2652712" y="2362263"/>
            <a:chExt cx="2119630" cy="852805"/>
          </a:xfrm>
        </p:grpSpPr>
        <p:sp>
          <p:nvSpPr>
            <p:cNvPr id="13" name="object 13"/>
            <p:cNvSpPr/>
            <p:nvPr/>
          </p:nvSpPr>
          <p:spPr>
            <a:xfrm>
              <a:off x="2667000" y="2833624"/>
              <a:ext cx="2062480" cy="0"/>
            </a:xfrm>
            <a:custGeom>
              <a:avLst/>
              <a:gdLst/>
              <a:ahLst/>
              <a:cxnLst/>
              <a:rect l="l" t="t" r="r" b="b"/>
              <a:pathLst>
                <a:path w="2062479">
                  <a:moveTo>
                    <a:pt x="0" y="0"/>
                  </a:moveTo>
                  <a:lnTo>
                    <a:pt x="2062226" y="0"/>
                  </a:lnTo>
                </a:path>
              </a:pathLst>
            </a:custGeom>
            <a:ln w="28575">
              <a:solidFill>
                <a:srgbClr val="1F487C"/>
              </a:solidFill>
            </a:ln>
          </p:spPr>
          <p:txBody>
            <a:bodyPr wrap="square" lIns="0" tIns="0" rIns="0" bIns="0" rtlCol="0"/>
            <a:lstStyle/>
            <a:p>
              <a:endParaRPr/>
            </a:p>
          </p:txBody>
        </p:sp>
        <p:sp>
          <p:nvSpPr>
            <p:cNvPr id="14" name="object 14"/>
            <p:cNvSpPr/>
            <p:nvPr/>
          </p:nvSpPr>
          <p:spPr>
            <a:xfrm>
              <a:off x="4686300" y="2833624"/>
              <a:ext cx="85725" cy="381000"/>
            </a:xfrm>
            <a:custGeom>
              <a:avLst/>
              <a:gdLst/>
              <a:ahLst/>
              <a:cxnLst/>
              <a:rect l="l" t="t" r="r" b="b"/>
              <a:pathLst>
                <a:path w="85725" h="381000">
                  <a:moveTo>
                    <a:pt x="28575" y="295275"/>
                  </a:moveTo>
                  <a:lnTo>
                    <a:pt x="0" y="295275"/>
                  </a:lnTo>
                  <a:lnTo>
                    <a:pt x="42799" y="381000"/>
                  </a:lnTo>
                  <a:lnTo>
                    <a:pt x="78538" y="309625"/>
                  </a:lnTo>
                  <a:lnTo>
                    <a:pt x="28575" y="309625"/>
                  </a:lnTo>
                  <a:lnTo>
                    <a:pt x="28575" y="295275"/>
                  </a:lnTo>
                  <a:close/>
                </a:path>
                <a:path w="85725" h="381000">
                  <a:moveTo>
                    <a:pt x="57150" y="0"/>
                  </a:moveTo>
                  <a:lnTo>
                    <a:pt x="28575" y="0"/>
                  </a:lnTo>
                  <a:lnTo>
                    <a:pt x="28575" y="309625"/>
                  </a:lnTo>
                  <a:lnTo>
                    <a:pt x="57150" y="309625"/>
                  </a:lnTo>
                  <a:lnTo>
                    <a:pt x="57150" y="0"/>
                  </a:lnTo>
                  <a:close/>
                </a:path>
                <a:path w="85725" h="381000">
                  <a:moveTo>
                    <a:pt x="85725" y="295275"/>
                  </a:moveTo>
                  <a:lnTo>
                    <a:pt x="57150" y="295275"/>
                  </a:lnTo>
                  <a:lnTo>
                    <a:pt x="57150" y="309625"/>
                  </a:lnTo>
                  <a:lnTo>
                    <a:pt x="78538" y="309625"/>
                  </a:lnTo>
                  <a:lnTo>
                    <a:pt x="85725" y="295275"/>
                  </a:lnTo>
                  <a:close/>
                </a:path>
              </a:pathLst>
            </a:custGeom>
            <a:solidFill>
              <a:srgbClr val="1F487C"/>
            </a:solidFill>
          </p:spPr>
          <p:txBody>
            <a:bodyPr wrap="square" lIns="0" tIns="0" rIns="0" bIns="0" rtlCol="0"/>
            <a:lstStyle/>
            <a:p>
              <a:endParaRPr/>
            </a:p>
          </p:txBody>
        </p:sp>
        <p:sp>
          <p:nvSpPr>
            <p:cNvPr id="15" name="object 15"/>
            <p:cNvSpPr/>
            <p:nvPr/>
          </p:nvSpPr>
          <p:spPr>
            <a:xfrm>
              <a:off x="2667000" y="2376551"/>
              <a:ext cx="0" cy="457200"/>
            </a:xfrm>
            <a:custGeom>
              <a:avLst/>
              <a:gdLst/>
              <a:ahLst/>
              <a:cxnLst/>
              <a:rect l="l" t="t" r="r" b="b"/>
              <a:pathLst>
                <a:path h="457200">
                  <a:moveTo>
                    <a:pt x="0" y="0"/>
                  </a:moveTo>
                  <a:lnTo>
                    <a:pt x="0" y="457073"/>
                  </a:lnTo>
                </a:path>
              </a:pathLst>
            </a:custGeom>
            <a:ln w="28575">
              <a:solidFill>
                <a:srgbClr val="1F487C"/>
              </a:solidFill>
            </a:ln>
          </p:spPr>
          <p:txBody>
            <a:bodyPr wrap="square" lIns="0" tIns="0" rIns="0" bIns="0" rtlCol="0"/>
            <a:lstStyle/>
            <a:p>
              <a:endParaRPr/>
            </a:p>
          </p:txBody>
        </p:sp>
      </p:grpSp>
      <p:sp>
        <p:nvSpPr>
          <p:cNvPr id="16" name="object 16"/>
          <p:cNvSpPr txBox="1"/>
          <p:nvPr/>
        </p:nvSpPr>
        <p:spPr>
          <a:xfrm>
            <a:off x="1012342" y="3928059"/>
            <a:ext cx="808355" cy="300355"/>
          </a:xfrm>
          <a:prstGeom prst="rect">
            <a:avLst/>
          </a:prstGeom>
        </p:spPr>
        <p:txBody>
          <a:bodyPr vert="horz" wrap="square" lIns="0" tIns="12700" rIns="0" bIns="0" rtlCol="0">
            <a:spAutoFit/>
          </a:bodyPr>
          <a:lstStyle/>
          <a:p>
            <a:pPr marL="12700">
              <a:lnSpc>
                <a:spcPct val="100000"/>
              </a:lnSpc>
              <a:spcBef>
                <a:spcPts val="100"/>
              </a:spcBef>
            </a:pPr>
            <a:r>
              <a:rPr sz="1800" spc="-10" dirty="0">
                <a:latin typeface="Nimbus Sans L"/>
                <a:cs typeface="Nimbus Sans L"/>
              </a:rPr>
              <a:t>Syphilis</a:t>
            </a:r>
            <a:endParaRPr sz="1800">
              <a:latin typeface="Nimbus Sans L"/>
              <a:cs typeface="Nimbus Sans L"/>
            </a:endParaRPr>
          </a:p>
        </p:txBody>
      </p:sp>
      <p:sp>
        <p:nvSpPr>
          <p:cNvPr id="17" name="object 17"/>
          <p:cNvSpPr/>
          <p:nvPr/>
        </p:nvSpPr>
        <p:spPr>
          <a:xfrm>
            <a:off x="1328674" y="3519423"/>
            <a:ext cx="85725" cy="381000"/>
          </a:xfrm>
          <a:custGeom>
            <a:avLst/>
            <a:gdLst/>
            <a:ahLst/>
            <a:cxnLst/>
            <a:rect l="l" t="t" r="r" b="b"/>
            <a:pathLst>
              <a:path w="85725" h="381000">
                <a:moveTo>
                  <a:pt x="28575" y="295275"/>
                </a:moveTo>
                <a:lnTo>
                  <a:pt x="0" y="295275"/>
                </a:lnTo>
                <a:lnTo>
                  <a:pt x="42925" y="381000"/>
                </a:lnTo>
                <a:lnTo>
                  <a:pt x="78560" y="309625"/>
                </a:lnTo>
                <a:lnTo>
                  <a:pt x="28575" y="309625"/>
                </a:lnTo>
                <a:lnTo>
                  <a:pt x="28575" y="295275"/>
                </a:lnTo>
                <a:close/>
              </a:path>
              <a:path w="85725" h="381000">
                <a:moveTo>
                  <a:pt x="57150" y="0"/>
                </a:moveTo>
                <a:lnTo>
                  <a:pt x="28575" y="0"/>
                </a:lnTo>
                <a:lnTo>
                  <a:pt x="28575" y="309625"/>
                </a:lnTo>
                <a:lnTo>
                  <a:pt x="57150" y="309625"/>
                </a:lnTo>
                <a:lnTo>
                  <a:pt x="57150" y="0"/>
                </a:lnTo>
                <a:close/>
              </a:path>
              <a:path w="85725" h="381000">
                <a:moveTo>
                  <a:pt x="85725" y="295275"/>
                </a:moveTo>
                <a:lnTo>
                  <a:pt x="57150" y="295275"/>
                </a:lnTo>
                <a:lnTo>
                  <a:pt x="57150" y="309625"/>
                </a:lnTo>
                <a:lnTo>
                  <a:pt x="78560" y="309625"/>
                </a:lnTo>
                <a:lnTo>
                  <a:pt x="85725" y="295275"/>
                </a:lnTo>
                <a:close/>
              </a:path>
            </a:pathLst>
          </a:custGeom>
          <a:solidFill>
            <a:srgbClr val="1F487C"/>
          </a:solidFill>
        </p:spPr>
        <p:txBody>
          <a:bodyPr wrap="square" lIns="0" tIns="0" rIns="0" bIns="0" rtlCol="0"/>
          <a:lstStyle/>
          <a:p>
            <a:endParaRPr/>
          </a:p>
        </p:txBody>
      </p:sp>
      <p:sp>
        <p:nvSpPr>
          <p:cNvPr id="18" name="object 18"/>
          <p:cNvSpPr/>
          <p:nvPr/>
        </p:nvSpPr>
        <p:spPr>
          <a:xfrm>
            <a:off x="4681473" y="3505200"/>
            <a:ext cx="85725" cy="381000"/>
          </a:xfrm>
          <a:custGeom>
            <a:avLst/>
            <a:gdLst/>
            <a:ahLst/>
            <a:cxnLst/>
            <a:rect l="l" t="t" r="r" b="b"/>
            <a:pathLst>
              <a:path w="85725" h="381000">
                <a:moveTo>
                  <a:pt x="28575" y="295275"/>
                </a:moveTo>
                <a:lnTo>
                  <a:pt x="0" y="295275"/>
                </a:lnTo>
                <a:lnTo>
                  <a:pt x="42925" y="381000"/>
                </a:lnTo>
                <a:lnTo>
                  <a:pt x="78623" y="309499"/>
                </a:lnTo>
                <a:lnTo>
                  <a:pt x="28575" y="309499"/>
                </a:lnTo>
                <a:lnTo>
                  <a:pt x="28575" y="295275"/>
                </a:lnTo>
                <a:close/>
              </a:path>
              <a:path w="85725" h="381000">
                <a:moveTo>
                  <a:pt x="57150" y="0"/>
                </a:moveTo>
                <a:lnTo>
                  <a:pt x="28575" y="0"/>
                </a:lnTo>
                <a:lnTo>
                  <a:pt x="28575" y="309499"/>
                </a:lnTo>
                <a:lnTo>
                  <a:pt x="57150" y="309499"/>
                </a:lnTo>
                <a:lnTo>
                  <a:pt x="57150" y="0"/>
                </a:lnTo>
                <a:close/>
              </a:path>
              <a:path w="85725" h="381000">
                <a:moveTo>
                  <a:pt x="85725" y="295275"/>
                </a:moveTo>
                <a:lnTo>
                  <a:pt x="57150" y="295275"/>
                </a:lnTo>
                <a:lnTo>
                  <a:pt x="57150" y="309499"/>
                </a:lnTo>
                <a:lnTo>
                  <a:pt x="78623" y="309499"/>
                </a:lnTo>
                <a:lnTo>
                  <a:pt x="85725" y="295275"/>
                </a:lnTo>
                <a:close/>
              </a:path>
            </a:pathLst>
          </a:custGeom>
          <a:solidFill>
            <a:srgbClr val="1F487C"/>
          </a:solidFill>
        </p:spPr>
        <p:txBody>
          <a:bodyPr wrap="square" lIns="0" tIns="0" rIns="0" bIns="0" rtlCol="0"/>
          <a:lstStyle/>
          <a:p>
            <a:endParaRPr/>
          </a:p>
        </p:txBody>
      </p:sp>
      <p:sp>
        <p:nvSpPr>
          <p:cNvPr id="19" name="object 19"/>
          <p:cNvSpPr txBox="1"/>
          <p:nvPr/>
        </p:nvSpPr>
        <p:spPr>
          <a:xfrm>
            <a:off x="2490597" y="1413128"/>
            <a:ext cx="913765" cy="299720"/>
          </a:xfrm>
          <a:prstGeom prst="rect">
            <a:avLst/>
          </a:prstGeom>
        </p:spPr>
        <p:txBody>
          <a:bodyPr vert="horz" wrap="square" lIns="0" tIns="12700" rIns="0" bIns="0" rtlCol="0">
            <a:spAutoFit/>
          </a:bodyPr>
          <a:lstStyle/>
          <a:p>
            <a:pPr marL="12700">
              <a:lnSpc>
                <a:spcPct val="100000"/>
              </a:lnSpc>
              <a:spcBef>
                <a:spcPts val="100"/>
              </a:spcBef>
            </a:pPr>
            <a:r>
              <a:rPr sz="1800" dirty="0">
                <a:solidFill>
                  <a:srgbClr val="A40020"/>
                </a:solidFill>
                <a:latin typeface="Nimbus Sans L"/>
                <a:cs typeface="Nimbus Sans L"/>
              </a:rPr>
              <a:t>R</a:t>
            </a:r>
            <a:r>
              <a:rPr sz="1800" spc="-10" dirty="0">
                <a:solidFill>
                  <a:srgbClr val="A40020"/>
                </a:solidFill>
                <a:latin typeface="Nimbus Sans L"/>
                <a:cs typeface="Nimbus Sans L"/>
              </a:rPr>
              <a:t>e</a:t>
            </a:r>
            <a:r>
              <a:rPr sz="1800" dirty="0">
                <a:solidFill>
                  <a:srgbClr val="A40020"/>
                </a:solidFill>
                <a:latin typeface="Nimbus Sans L"/>
                <a:cs typeface="Nimbus Sans L"/>
              </a:rPr>
              <a:t>active</a:t>
            </a:r>
            <a:endParaRPr sz="1800">
              <a:latin typeface="Nimbus Sans L"/>
              <a:cs typeface="Nimbus Sans L"/>
            </a:endParaRPr>
          </a:p>
        </p:txBody>
      </p:sp>
      <p:sp>
        <p:nvSpPr>
          <p:cNvPr id="20" name="object 20"/>
          <p:cNvSpPr txBox="1"/>
          <p:nvPr/>
        </p:nvSpPr>
        <p:spPr>
          <a:xfrm>
            <a:off x="959916" y="3180334"/>
            <a:ext cx="913765" cy="299720"/>
          </a:xfrm>
          <a:prstGeom prst="rect">
            <a:avLst/>
          </a:prstGeom>
        </p:spPr>
        <p:txBody>
          <a:bodyPr vert="horz" wrap="square" lIns="0" tIns="12700" rIns="0" bIns="0" rtlCol="0">
            <a:spAutoFit/>
          </a:bodyPr>
          <a:lstStyle/>
          <a:p>
            <a:pPr marL="12700">
              <a:lnSpc>
                <a:spcPct val="100000"/>
              </a:lnSpc>
              <a:spcBef>
                <a:spcPts val="100"/>
              </a:spcBef>
            </a:pPr>
            <a:r>
              <a:rPr sz="1800" dirty="0">
                <a:solidFill>
                  <a:srgbClr val="A40020"/>
                </a:solidFill>
                <a:latin typeface="Nimbus Sans L"/>
                <a:cs typeface="Nimbus Sans L"/>
              </a:rPr>
              <a:t>R</a:t>
            </a:r>
            <a:r>
              <a:rPr sz="1800" spc="-10" dirty="0">
                <a:solidFill>
                  <a:srgbClr val="A40020"/>
                </a:solidFill>
                <a:latin typeface="Nimbus Sans L"/>
                <a:cs typeface="Nimbus Sans L"/>
              </a:rPr>
              <a:t>e</a:t>
            </a:r>
            <a:r>
              <a:rPr sz="1800" dirty="0">
                <a:solidFill>
                  <a:srgbClr val="A40020"/>
                </a:solidFill>
                <a:latin typeface="Nimbus Sans L"/>
                <a:cs typeface="Nimbus Sans L"/>
              </a:rPr>
              <a:t>active</a:t>
            </a:r>
            <a:endParaRPr sz="1800">
              <a:latin typeface="Nimbus Sans L"/>
              <a:cs typeface="Nimbus Sans L"/>
            </a:endParaRPr>
          </a:p>
        </p:txBody>
      </p:sp>
      <p:grpSp>
        <p:nvGrpSpPr>
          <p:cNvPr id="21" name="object 21"/>
          <p:cNvGrpSpPr/>
          <p:nvPr/>
        </p:nvGrpSpPr>
        <p:grpSpPr>
          <a:xfrm>
            <a:off x="1328674" y="2819336"/>
            <a:ext cx="1338580" cy="395605"/>
            <a:chOff x="1328674" y="2819336"/>
            <a:chExt cx="1338580" cy="395605"/>
          </a:xfrm>
        </p:grpSpPr>
        <p:sp>
          <p:nvSpPr>
            <p:cNvPr id="22" name="object 22"/>
            <p:cNvSpPr/>
            <p:nvPr/>
          </p:nvSpPr>
          <p:spPr>
            <a:xfrm>
              <a:off x="1328674" y="2833623"/>
              <a:ext cx="85725" cy="381000"/>
            </a:xfrm>
            <a:custGeom>
              <a:avLst/>
              <a:gdLst/>
              <a:ahLst/>
              <a:cxnLst/>
              <a:rect l="l" t="t" r="r" b="b"/>
              <a:pathLst>
                <a:path w="85725" h="381000">
                  <a:moveTo>
                    <a:pt x="28575" y="295275"/>
                  </a:moveTo>
                  <a:lnTo>
                    <a:pt x="0" y="295275"/>
                  </a:lnTo>
                  <a:lnTo>
                    <a:pt x="42925" y="381000"/>
                  </a:lnTo>
                  <a:lnTo>
                    <a:pt x="78560" y="309625"/>
                  </a:lnTo>
                  <a:lnTo>
                    <a:pt x="28575" y="309625"/>
                  </a:lnTo>
                  <a:lnTo>
                    <a:pt x="28575" y="295275"/>
                  </a:lnTo>
                  <a:close/>
                </a:path>
                <a:path w="85725" h="381000">
                  <a:moveTo>
                    <a:pt x="57150" y="0"/>
                  </a:moveTo>
                  <a:lnTo>
                    <a:pt x="28575" y="0"/>
                  </a:lnTo>
                  <a:lnTo>
                    <a:pt x="28575" y="309625"/>
                  </a:lnTo>
                  <a:lnTo>
                    <a:pt x="57150" y="309625"/>
                  </a:lnTo>
                  <a:lnTo>
                    <a:pt x="57150" y="0"/>
                  </a:lnTo>
                  <a:close/>
                </a:path>
                <a:path w="85725" h="381000">
                  <a:moveTo>
                    <a:pt x="85725" y="295275"/>
                  </a:moveTo>
                  <a:lnTo>
                    <a:pt x="57150" y="295275"/>
                  </a:lnTo>
                  <a:lnTo>
                    <a:pt x="57150" y="309625"/>
                  </a:lnTo>
                  <a:lnTo>
                    <a:pt x="78560" y="309625"/>
                  </a:lnTo>
                  <a:lnTo>
                    <a:pt x="85725" y="295275"/>
                  </a:lnTo>
                  <a:close/>
                </a:path>
              </a:pathLst>
            </a:custGeom>
            <a:solidFill>
              <a:srgbClr val="1F487C"/>
            </a:solidFill>
          </p:spPr>
          <p:txBody>
            <a:bodyPr wrap="square" lIns="0" tIns="0" rIns="0" bIns="0" rtlCol="0"/>
            <a:lstStyle/>
            <a:p>
              <a:endParaRPr/>
            </a:p>
          </p:txBody>
        </p:sp>
        <p:sp>
          <p:nvSpPr>
            <p:cNvPr id="23" name="object 23"/>
            <p:cNvSpPr/>
            <p:nvPr/>
          </p:nvSpPr>
          <p:spPr>
            <a:xfrm>
              <a:off x="1371600" y="2833623"/>
              <a:ext cx="1295400" cy="0"/>
            </a:xfrm>
            <a:custGeom>
              <a:avLst/>
              <a:gdLst/>
              <a:ahLst/>
              <a:cxnLst/>
              <a:rect l="l" t="t" r="r" b="b"/>
              <a:pathLst>
                <a:path w="1295400">
                  <a:moveTo>
                    <a:pt x="0" y="0"/>
                  </a:moveTo>
                  <a:lnTo>
                    <a:pt x="1295400" y="0"/>
                  </a:lnTo>
                </a:path>
              </a:pathLst>
            </a:custGeom>
            <a:ln w="28575">
              <a:solidFill>
                <a:srgbClr val="1F487C"/>
              </a:solidFill>
            </a:ln>
          </p:spPr>
          <p:txBody>
            <a:bodyPr wrap="square" lIns="0" tIns="0" rIns="0" bIns="0" rtlCol="0"/>
            <a:lstStyle/>
            <a:p>
              <a:endParaRPr/>
            </a:p>
          </p:txBody>
        </p:sp>
      </p:grpSp>
      <p:grpSp>
        <p:nvGrpSpPr>
          <p:cNvPr id="24" name="object 24"/>
          <p:cNvGrpSpPr/>
          <p:nvPr/>
        </p:nvGrpSpPr>
        <p:grpSpPr>
          <a:xfrm>
            <a:off x="3419475" y="4191000"/>
            <a:ext cx="2752725" cy="838200"/>
            <a:chOff x="3419475" y="4191000"/>
            <a:chExt cx="2752725" cy="838200"/>
          </a:xfrm>
        </p:grpSpPr>
        <p:sp>
          <p:nvSpPr>
            <p:cNvPr id="25" name="object 25"/>
            <p:cNvSpPr/>
            <p:nvPr/>
          </p:nvSpPr>
          <p:spPr>
            <a:xfrm>
              <a:off x="4757800" y="4191000"/>
              <a:ext cx="1371600" cy="457200"/>
            </a:xfrm>
            <a:custGeom>
              <a:avLst/>
              <a:gdLst/>
              <a:ahLst/>
              <a:cxnLst/>
              <a:rect l="l" t="t" r="r" b="b"/>
              <a:pathLst>
                <a:path w="1371600" h="457200">
                  <a:moveTo>
                    <a:pt x="0" y="0"/>
                  </a:moveTo>
                  <a:lnTo>
                    <a:pt x="0" y="457200"/>
                  </a:lnTo>
                </a:path>
                <a:path w="1371600" h="457200">
                  <a:moveTo>
                    <a:pt x="0" y="457200"/>
                  </a:moveTo>
                  <a:lnTo>
                    <a:pt x="1371600" y="457200"/>
                  </a:lnTo>
                </a:path>
              </a:pathLst>
            </a:custGeom>
            <a:ln w="28575">
              <a:solidFill>
                <a:srgbClr val="1F487C"/>
              </a:solidFill>
            </a:ln>
          </p:spPr>
          <p:txBody>
            <a:bodyPr wrap="square" lIns="0" tIns="0" rIns="0" bIns="0" rtlCol="0"/>
            <a:lstStyle/>
            <a:p>
              <a:endParaRPr/>
            </a:p>
          </p:txBody>
        </p:sp>
        <p:sp>
          <p:nvSpPr>
            <p:cNvPr id="26" name="object 26"/>
            <p:cNvSpPr/>
            <p:nvPr/>
          </p:nvSpPr>
          <p:spPr>
            <a:xfrm>
              <a:off x="3419475" y="4648199"/>
              <a:ext cx="2752725" cy="381000"/>
            </a:xfrm>
            <a:custGeom>
              <a:avLst/>
              <a:gdLst/>
              <a:ahLst/>
              <a:cxnLst/>
              <a:rect l="l" t="t" r="r" b="b"/>
              <a:pathLst>
                <a:path w="2752725" h="381000">
                  <a:moveTo>
                    <a:pt x="85725" y="295275"/>
                  </a:moveTo>
                  <a:lnTo>
                    <a:pt x="57150" y="295275"/>
                  </a:lnTo>
                  <a:lnTo>
                    <a:pt x="57150" y="0"/>
                  </a:lnTo>
                  <a:lnTo>
                    <a:pt x="28575" y="0"/>
                  </a:lnTo>
                  <a:lnTo>
                    <a:pt x="28575" y="295275"/>
                  </a:lnTo>
                  <a:lnTo>
                    <a:pt x="0" y="295275"/>
                  </a:lnTo>
                  <a:lnTo>
                    <a:pt x="42799" y="381000"/>
                  </a:lnTo>
                  <a:lnTo>
                    <a:pt x="78600" y="309499"/>
                  </a:lnTo>
                  <a:lnTo>
                    <a:pt x="85725" y="295275"/>
                  </a:lnTo>
                  <a:close/>
                </a:path>
                <a:path w="2752725" h="381000">
                  <a:moveTo>
                    <a:pt x="2752725" y="295275"/>
                  </a:moveTo>
                  <a:lnTo>
                    <a:pt x="2724150" y="295275"/>
                  </a:lnTo>
                  <a:lnTo>
                    <a:pt x="2724150" y="0"/>
                  </a:lnTo>
                  <a:lnTo>
                    <a:pt x="2695575" y="0"/>
                  </a:lnTo>
                  <a:lnTo>
                    <a:pt x="2695575" y="295275"/>
                  </a:lnTo>
                  <a:lnTo>
                    <a:pt x="2667000" y="295275"/>
                  </a:lnTo>
                  <a:lnTo>
                    <a:pt x="2709799" y="381000"/>
                  </a:lnTo>
                  <a:lnTo>
                    <a:pt x="2745600" y="309499"/>
                  </a:lnTo>
                  <a:lnTo>
                    <a:pt x="2752725" y="295275"/>
                  </a:lnTo>
                  <a:close/>
                </a:path>
              </a:pathLst>
            </a:custGeom>
            <a:solidFill>
              <a:srgbClr val="1F487C"/>
            </a:solidFill>
          </p:spPr>
          <p:txBody>
            <a:bodyPr wrap="square" lIns="0" tIns="0" rIns="0" bIns="0" rtlCol="0"/>
            <a:lstStyle/>
            <a:p>
              <a:endParaRPr/>
            </a:p>
          </p:txBody>
        </p:sp>
        <p:sp>
          <p:nvSpPr>
            <p:cNvPr id="27" name="object 27"/>
            <p:cNvSpPr/>
            <p:nvPr/>
          </p:nvSpPr>
          <p:spPr>
            <a:xfrm>
              <a:off x="3462401" y="4648200"/>
              <a:ext cx="1295400" cy="0"/>
            </a:xfrm>
            <a:custGeom>
              <a:avLst/>
              <a:gdLst/>
              <a:ahLst/>
              <a:cxnLst/>
              <a:rect l="l" t="t" r="r" b="b"/>
              <a:pathLst>
                <a:path w="1295400">
                  <a:moveTo>
                    <a:pt x="0" y="0"/>
                  </a:moveTo>
                  <a:lnTo>
                    <a:pt x="1295400" y="0"/>
                  </a:lnTo>
                </a:path>
              </a:pathLst>
            </a:custGeom>
            <a:ln w="28575">
              <a:solidFill>
                <a:srgbClr val="1F487C"/>
              </a:solidFill>
            </a:ln>
          </p:spPr>
          <p:txBody>
            <a:bodyPr wrap="square" lIns="0" tIns="0" rIns="0" bIns="0" rtlCol="0"/>
            <a:lstStyle/>
            <a:p>
              <a:endParaRPr/>
            </a:p>
          </p:txBody>
        </p:sp>
      </p:grpSp>
      <p:sp>
        <p:nvSpPr>
          <p:cNvPr id="28" name="object 28"/>
          <p:cNvSpPr txBox="1"/>
          <p:nvPr/>
        </p:nvSpPr>
        <p:spPr>
          <a:xfrm>
            <a:off x="2549144" y="3851859"/>
            <a:ext cx="4578985" cy="1428750"/>
          </a:xfrm>
          <a:prstGeom prst="rect">
            <a:avLst/>
          </a:prstGeom>
        </p:spPr>
        <p:txBody>
          <a:bodyPr vert="horz" wrap="square" lIns="0" tIns="12700" rIns="0" bIns="0" rtlCol="0">
            <a:spAutoFit/>
          </a:bodyPr>
          <a:lstStyle/>
          <a:p>
            <a:pPr marL="285750">
              <a:lnSpc>
                <a:spcPct val="100000"/>
              </a:lnSpc>
              <a:spcBef>
                <a:spcPts val="100"/>
              </a:spcBef>
            </a:pPr>
            <a:r>
              <a:rPr sz="1800" b="1" spc="-5" dirty="0">
                <a:latin typeface="Nimbus Sans L"/>
                <a:cs typeface="Nimbus Sans L"/>
              </a:rPr>
              <a:t>Second </a:t>
            </a:r>
            <a:r>
              <a:rPr sz="1800" b="1" spc="-15" dirty="0">
                <a:latin typeface="Nimbus Sans L"/>
                <a:cs typeface="Nimbus Sans L"/>
              </a:rPr>
              <a:t>Treponemal </a:t>
            </a:r>
            <a:r>
              <a:rPr sz="1800" b="1" spc="-40" dirty="0">
                <a:latin typeface="Nimbus Sans L"/>
                <a:cs typeface="Nimbus Sans L"/>
              </a:rPr>
              <a:t>Test </a:t>
            </a:r>
            <a:r>
              <a:rPr sz="1800" b="1" dirty="0">
                <a:latin typeface="Nimbus Sans L"/>
                <a:cs typeface="Nimbus Sans L"/>
              </a:rPr>
              <a:t>(e.g.,</a:t>
            </a:r>
            <a:r>
              <a:rPr sz="1800" b="1" spc="5" dirty="0">
                <a:latin typeface="Nimbus Sans L"/>
                <a:cs typeface="Nimbus Sans L"/>
              </a:rPr>
              <a:t> </a:t>
            </a:r>
            <a:r>
              <a:rPr sz="1800" b="1" spc="-30" dirty="0">
                <a:latin typeface="Nimbus Sans L"/>
                <a:cs typeface="Nimbus Sans L"/>
              </a:rPr>
              <a:t>TP-PA)</a:t>
            </a:r>
            <a:endParaRPr sz="1800">
              <a:latin typeface="Nimbus Sans L"/>
              <a:cs typeface="Nimbus Sans L"/>
            </a:endParaRPr>
          </a:p>
          <a:p>
            <a:pPr marL="257810" algn="ctr">
              <a:lnSpc>
                <a:spcPct val="100000"/>
              </a:lnSpc>
              <a:spcBef>
                <a:spcPts val="1330"/>
              </a:spcBef>
              <a:tabLst>
                <a:tab pos="2620645" algn="l"/>
              </a:tabLst>
            </a:pPr>
            <a:r>
              <a:rPr sz="1800" spc="-5" dirty="0">
                <a:solidFill>
                  <a:srgbClr val="A40020"/>
                </a:solidFill>
                <a:latin typeface="Nimbus Sans L"/>
                <a:cs typeface="Nimbus Sans L"/>
              </a:rPr>
              <a:t>Reactive	</a:t>
            </a:r>
            <a:r>
              <a:rPr sz="1800" spc="-5" dirty="0">
                <a:solidFill>
                  <a:srgbClr val="12841D"/>
                </a:solidFill>
                <a:latin typeface="Nimbus Sans L"/>
                <a:cs typeface="Nimbus Sans L"/>
              </a:rPr>
              <a:t>Non-reactive</a:t>
            </a:r>
            <a:endParaRPr sz="1800">
              <a:latin typeface="Nimbus Sans L"/>
              <a:cs typeface="Nimbus Sans L"/>
            </a:endParaRPr>
          </a:p>
          <a:p>
            <a:pPr>
              <a:lnSpc>
                <a:spcPct val="100000"/>
              </a:lnSpc>
              <a:spcBef>
                <a:spcPts val="20"/>
              </a:spcBef>
            </a:pPr>
            <a:endParaRPr sz="2600">
              <a:latin typeface="Nimbus Sans L"/>
              <a:cs typeface="Nimbus Sans L"/>
            </a:endParaRPr>
          </a:p>
          <a:p>
            <a:pPr marL="12700">
              <a:lnSpc>
                <a:spcPct val="100000"/>
              </a:lnSpc>
              <a:tabLst>
                <a:tab pos="2527300" algn="l"/>
              </a:tabLst>
            </a:pPr>
            <a:r>
              <a:rPr sz="1800" spc="-5" dirty="0">
                <a:solidFill>
                  <a:srgbClr val="A40020"/>
                </a:solidFill>
                <a:latin typeface="Nimbus Sans L"/>
                <a:cs typeface="Nimbus Sans L"/>
              </a:rPr>
              <a:t>Evaluation</a:t>
            </a:r>
            <a:r>
              <a:rPr sz="1800" spc="15" dirty="0">
                <a:solidFill>
                  <a:srgbClr val="A40020"/>
                </a:solidFill>
                <a:latin typeface="Nimbus Sans L"/>
                <a:cs typeface="Nimbus Sans L"/>
              </a:rPr>
              <a:t> </a:t>
            </a:r>
            <a:r>
              <a:rPr sz="1800" spc="-5" dirty="0">
                <a:solidFill>
                  <a:srgbClr val="A40020"/>
                </a:solidFill>
                <a:latin typeface="Nimbus Sans L"/>
                <a:cs typeface="Nimbus Sans L"/>
              </a:rPr>
              <a:t>Required*	</a:t>
            </a:r>
            <a:r>
              <a:rPr sz="1800" spc="-5" dirty="0">
                <a:solidFill>
                  <a:srgbClr val="12841D"/>
                </a:solidFill>
                <a:latin typeface="Nimbus Sans L"/>
                <a:cs typeface="Nimbus Sans L"/>
              </a:rPr>
              <a:t>Negative </a:t>
            </a:r>
            <a:r>
              <a:rPr sz="1800" dirty="0">
                <a:solidFill>
                  <a:srgbClr val="12841D"/>
                </a:solidFill>
                <a:latin typeface="Nimbus Sans L"/>
                <a:cs typeface="Nimbus Sans L"/>
              </a:rPr>
              <a:t>for</a:t>
            </a:r>
            <a:r>
              <a:rPr sz="1800" spc="-35" dirty="0">
                <a:solidFill>
                  <a:srgbClr val="12841D"/>
                </a:solidFill>
                <a:latin typeface="Nimbus Sans L"/>
                <a:cs typeface="Nimbus Sans L"/>
              </a:rPr>
              <a:t> </a:t>
            </a:r>
            <a:r>
              <a:rPr sz="1800" spc="-10" dirty="0">
                <a:solidFill>
                  <a:srgbClr val="12841D"/>
                </a:solidFill>
                <a:latin typeface="Nimbus Sans L"/>
                <a:cs typeface="Nimbus Sans L"/>
              </a:rPr>
              <a:t>syphilis</a:t>
            </a:r>
            <a:endParaRPr sz="1800">
              <a:latin typeface="Nimbus Sans L"/>
              <a:cs typeface="Nimbus Sans L"/>
            </a:endParaRPr>
          </a:p>
        </p:txBody>
      </p:sp>
      <p:sp>
        <p:nvSpPr>
          <p:cNvPr id="29" name="object 29"/>
          <p:cNvSpPr txBox="1">
            <a:spLocks noGrp="1"/>
          </p:cNvSpPr>
          <p:nvPr>
            <p:ph type="ftr" sz="quarter" idx="5"/>
          </p:nvPr>
        </p:nvSpPr>
        <p:spPr>
          <a:xfrm>
            <a:off x="4135373" y="6464909"/>
            <a:ext cx="871854" cy="177800"/>
          </a:xfrm>
          <a:prstGeom prst="rect">
            <a:avLst/>
          </a:prstGeom>
        </p:spPr>
        <p:txBody>
          <a:bodyPr vert="horz" wrap="square" lIns="0" tIns="0" rIns="0" bIns="0" rtlCol="0">
            <a:spAutoFit/>
          </a:bodyPr>
          <a:lstStyle>
            <a:defPPr>
              <a:defRPr lang="en-US"/>
            </a:defPPr>
            <a:lvl1pPr marL="0" algn="l" defTabSz="914400" rtl="0" eaLnBrk="1" latinLnBrk="0" hangingPunct="1">
              <a:defRPr sz="1200" b="0" i="0" kern="1200">
                <a:solidFill>
                  <a:srgbClr val="888888"/>
                </a:solidFill>
                <a:latin typeface="DejaVu Sans"/>
                <a:ea typeface="+mn-ea"/>
                <a:cs typeface="DejaVu San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lnSpc>
                <a:spcPts val="1240"/>
              </a:lnSpc>
            </a:pPr>
            <a:r>
              <a:rPr lang="en-US" spc="-180"/>
              <a:t>Dr.T.V.Rao</a:t>
            </a:r>
            <a:r>
              <a:rPr lang="en-US" spc="-200"/>
              <a:t> </a:t>
            </a:r>
            <a:r>
              <a:rPr lang="en-US" spc="-100"/>
              <a:t>MD</a:t>
            </a:r>
            <a:endParaRPr spc="-100" dirty="0"/>
          </a:p>
        </p:txBody>
      </p:sp>
      <p:sp>
        <p:nvSpPr>
          <p:cNvPr id="30" name="object 30"/>
          <p:cNvSpPr txBox="1">
            <a:spLocks noGrp="1"/>
          </p:cNvSpPr>
          <p:nvPr>
            <p:ph type="sldNum" sz="quarter" idx="7"/>
          </p:nvPr>
        </p:nvSpPr>
        <p:spPr>
          <a:xfrm>
            <a:off x="8358885" y="6431508"/>
            <a:ext cx="274320" cy="224790"/>
          </a:xfrm>
          <a:prstGeom prst="rect">
            <a:avLst/>
          </a:prstGeom>
        </p:spPr>
        <p:txBody>
          <a:bodyPr vert="horz" wrap="square" lIns="0" tIns="0" rIns="0" bIns="0" rtlCol="0">
            <a:spAutoFit/>
          </a:bodyPr>
          <a:lstStyle>
            <a:defPPr>
              <a:defRPr lang="en-US"/>
            </a:defPPr>
            <a:lvl1pPr marL="0" algn="l" defTabSz="914400" rtl="0" eaLnBrk="1" latinLnBrk="0" hangingPunct="1">
              <a:defRPr sz="1200" b="0" i="0" kern="1200">
                <a:solidFill>
                  <a:srgbClr val="888888"/>
                </a:solidFill>
                <a:latin typeface="DejaVu Sans"/>
                <a:ea typeface="+mn-ea"/>
                <a:cs typeface="DejaVu San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80645">
              <a:lnSpc>
                <a:spcPts val="1240"/>
              </a:lnSpc>
            </a:pPr>
            <a:fld id="{81D60167-4931-47E6-BA6A-407CBD079E47}" type="slidenum">
              <a:rPr lang="en-US" spc="-160" smtClean="0"/>
              <a:pPr marL="80645">
                <a:lnSpc>
                  <a:spcPts val="1240"/>
                </a:lnSpc>
              </a:pPr>
              <a:t>47</a:t>
            </a:fld>
            <a:endParaRPr spc="-160"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5A2863E-8EB2-411A-8D74-0F3D4604B4C7}"/>
              </a:ext>
            </a:extLst>
          </p:cNvPr>
          <p:cNvSpPr>
            <a:spLocks noGrp="1"/>
          </p:cNvSpPr>
          <p:nvPr>
            <p:ph type="dt" sz="half" idx="10"/>
          </p:nvPr>
        </p:nvSpPr>
        <p:spPr/>
        <p:txBody>
          <a:bodyPr/>
          <a:lstStyle/>
          <a:p>
            <a:pPr>
              <a:defRPr/>
            </a:pPr>
            <a:fld id="{858446B2-8046-4DF9-BC49-CED00862C473}" type="datetime1">
              <a:rPr lang="en-CA" smtClean="0"/>
              <a:t>2020-06-01</a:t>
            </a:fld>
            <a:endParaRPr lang="en-CA"/>
          </a:p>
        </p:txBody>
      </p:sp>
      <p:sp>
        <p:nvSpPr>
          <p:cNvPr id="3" name="Footer Placeholder 2">
            <a:extLst>
              <a:ext uri="{FF2B5EF4-FFF2-40B4-BE49-F238E27FC236}">
                <a16:creationId xmlns:a16="http://schemas.microsoft.com/office/drawing/2014/main" id="{BF0AF6F6-3E84-44F4-97CD-A0008D1F93FB}"/>
              </a:ext>
            </a:extLst>
          </p:cNvPr>
          <p:cNvSpPr>
            <a:spLocks noGrp="1"/>
          </p:cNvSpPr>
          <p:nvPr>
            <p:ph type="ftr" sz="quarter" idx="11"/>
          </p:nvPr>
        </p:nvSpPr>
        <p:spPr/>
        <p:txBody>
          <a:bodyPr/>
          <a:lstStyle/>
          <a:p>
            <a:pPr>
              <a:defRPr/>
            </a:pPr>
            <a:r>
              <a:rPr lang="en-CA"/>
              <a:t>Hailemariam Abiy</a:t>
            </a:r>
          </a:p>
        </p:txBody>
      </p:sp>
      <p:sp>
        <p:nvSpPr>
          <p:cNvPr id="4" name="Slide Number Placeholder 3">
            <a:extLst>
              <a:ext uri="{FF2B5EF4-FFF2-40B4-BE49-F238E27FC236}">
                <a16:creationId xmlns:a16="http://schemas.microsoft.com/office/drawing/2014/main" id="{B6686173-3074-4159-B11A-B1718C6E759E}"/>
              </a:ext>
            </a:extLst>
          </p:cNvPr>
          <p:cNvSpPr>
            <a:spLocks noGrp="1"/>
          </p:cNvSpPr>
          <p:nvPr>
            <p:ph type="sldNum" sz="quarter" idx="12"/>
          </p:nvPr>
        </p:nvSpPr>
        <p:spPr/>
        <p:txBody>
          <a:bodyPr/>
          <a:lstStyle/>
          <a:p>
            <a:pPr>
              <a:defRPr/>
            </a:pPr>
            <a:fld id="{2FACE25C-16CC-482C-9B3D-1F177E5C16C7}" type="slidenum">
              <a:rPr lang="en-CA" smtClean="0"/>
              <a:pPr>
                <a:defRPr/>
              </a:pPr>
              <a:t>48</a:t>
            </a:fld>
            <a:endParaRPr lang="en-CA"/>
          </a:p>
        </p:txBody>
      </p:sp>
      <p:sp>
        <p:nvSpPr>
          <p:cNvPr id="5" name="Rectangle 4">
            <a:extLst>
              <a:ext uri="{FF2B5EF4-FFF2-40B4-BE49-F238E27FC236}">
                <a16:creationId xmlns:a16="http://schemas.microsoft.com/office/drawing/2014/main" id="{63350C33-4935-4CFC-9F22-619D087DCB1C}"/>
              </a:ext>
            </a:extLst>
          </p:cNvPr>
          <p:cNvSpPr/>
          <p:nvPr/>
        </p:nvSpPr>
        <p:spPr>
          <a:xfrm>
            <a:off x="304800" y="996050"/>
            <a:ext cx="8534400" cy="5542864"/>
          </a:xfrm>
          <a:prstGeom prst="rect">
            <a:avLst/>
          </a:prstGeom>
        </p:spPr>
        <p:txBody>
          <a:bodyPr wrap="square">
            <a:spAutoFit/>
          </a:bodyPr>
          <a:lstStyle/>
          <a:p>
            <a:pPr marL="457200" indent="-457200">
              <a:lnSpc>
                <a:spcPct val="107000"/>
              </a:lnSpc>
              <a:spcAft>
                <a:spcPts val="800"/>
              </a:spcAft>
              <a:buFont typeface="Arial" panose="020B0604020202020204" pitchFamily="34" charset="0"/>
              <a:buChar char="•"/>
            </a:pPr>
            <a:r>
              <a:rPr lang="en-US" sz="2800" b="1" dirty="0">
                <a:latin typeface="Times New Roman" panose="02020603050405020304" pitchFamily="18" charset="0"/>
                <a:ea typeface="Calibri" panose="020F0502020204030204" pitchFamily="34" charset="0"/>
                <a:cs typeface="Times New Roman" panose="02020603050405020304" pitchFamily="18" charset="0"/>
              </a:rPr>
              <a:t>It </a:t>
            </a:r>
            <a:r>
              <a:rPr lang="en-US" sz="2800" dirty="0">
                <a:latin typeface="Times New Roman" panose="02020603050405020304" pitchFamily="18" charset="0"/>
                <a:ea typeface="Calibri" panose="020F0502020204030204" pitchFamily="34" charset="0"/>
                <a:cs typeface="Times New Roman" panose="02020603050405020304" pitchFamily="18" charset="0"/>
              </a:rPr>
              <a:t>is caused by bacteria termed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Haemophilus</a:t>
            </a:r>
            <a:r>
              <a:rPr lang="en-US" sz="2800" i="1"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ducreyi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p>
          <a:p>
            <a:pPr marL="457200" indent="-457200">
              <a:lnSpc>
                <a:spcPct val="107000"/>
              </a:lnSpc>
              <a:spcAft>
                <a:spcPts val="800"/>
              </a:spcAft>
              <a:buFont typeface="Arial" panose="020B0604020202020204" pitchFamily="34" charset="0"/>
              <a:buChar char="•"/>
            </a:pPr>
            <a:r>
              <a:rPr lang="en-US" sz="2800" dirty="0">
                <a:latin typeface="Times New Roman" panose="02020603050405020304" pitchFamily="18" charset="0"/>
                <a:ea typeface="Calibri" panose="020F0502020204030204" pitchFamily="34" charset="0"/>
                <a:cs typeface="Times New Roman" panose="02020603050405020304" pitchFamily="18" charset="0"/>
              </a:rPr>
              <a:t>In the majority of cases it presents with painful ulcers and sores in the genital area (particularly in the foreskin of the penis)  </a:t>
            </a:r>
          </a:p>
          <a:p>
            <a:pPr marL="457200" indent="-457200">
              <a:lnSpc>
                <a:spcPct val="107000"/>
              </a:lnSpc>
              <a:spcAft>
                <a:spcPts val="800"/>
              </a:spcAft>
              <a:buFont typeface="Arial" panose="020B0604020202020204" pitchFamily="34" charset="0"/>
              <a:buChar char="•"/>
            </a:pPr>
            <a:r>
              <a:rPr lang="en-US" sz="2800" dirty="0">
                <a:latin typeface="Times New Roman" panose="02020603050405020304" pitchFamily="18" charset="0"/>
                <a:ea typeface="Calibri" panose="020F0502020204030204" pitchFamily="34" charset="0"/>
                <a:cs typeface="Times New Roman" panose="02020603050405020304" pitchFamily="18" charset="0"/>
              </a:rPr>
              <a:t>Many patients also develop a bubo,</a:t>
            </a:r>
            <a:r>
              <a:rPr lang="en-US" sz="2800" spc="-290" dirty="0">
                <a:latin typeface="DejaVu Sans"/>
                <a:cs typeface="DejaVu Sans"/>
              </a:rPr>
              <a:t> </a:t>
            </a:r>
            <a:r>
              <a:rPr lang="en-US" sz="2800" dirty="0">
                <a:latin typeface="Times New Roman" panose="02020603050405020304" pitchFamily="18" charset="0"/>
                <a:cs typeface="Times New Roman" panose="02020603050405020304" pitchFamily="18" charset="0"/>
              </a:rPr>
              <a:t>Inguinal adenopathy that becomes </a:t>
            </a:r>
            <a:r>
              <a:rPr lang="en-US" sz="2800" dirty="0">
                <a:solidFill>
                  <a:srgbClr val="FF0000"/>
                </a:solidFill>
                <a:latin typeface="Times New Roman" panose="02020603050405020304" pitchFamily="18" charset="0"/>
                <a:cs typeface="Times New Roman" panose="02020603050405020304" pitchFamily="18" charset="0"/>
              </a:rPr>
              <a:t>necrotic and  fluctuant (buboes) follow the ulcer </a:t>
            </a:r>
            <a:r>
              <a:rPr lang="en-US" sz="2800" dirty="0">
                <a:latin typeface="Times New Roman" panose="02020603050405020304" pitchFamily="18" charset="0"/>
                <a:ea typeface="Calibri" panose="020F0502020204030204" pitchFamily="34" charset="0"/>
                <a:cs typeface="Times New Roman" panose="02020603050405020304" pitchFamily="18" charset="0"/>
              </a:rPr>
              <a:t>on one side of the groin that exudes liquid.</a:t>
            </a:r>
          </a:p>
          <a:p>
            <a:pPr marL="457200" indent="-457200">
              <a:lnSpc>
                <a:spcPct val="107000"/>
              </a:lnSpc>
              <a:spcAft>
                <a:spcPts val="800"/>
              </a:spcAft>
              <a:buFont typeface="Arial" panose="020B0604020202020204" pitchFamily="34" charset="0"/>
              <a:buChar char="•"/>
            </a:pPr>
            <a:r>
              <a:rPr lang="en-US" sz="2800" dirty="0">
                <a:latin typeface="Times New Roman" panose="02020603050405020304" pitchFamily="18" charset="0"/>
                <a:ea typeface="Calibri" panose="020F0502020204030204" pitchFamily="34" charset="0"/>
                <a:cs typeface="Times New Roman" panose="02020603050405020304" pitchFamily="18" charset="0"/>
              </a:rPr>
              <a:t> By contrast, most infected women do not show any symptoms.</a:t>
            </a:r>
          </a:p>
          <a:p>
            <a:pPr marL="457200" indent="-457200">
              <a:lnSpc>
                <a:spcPct val="107000"/>
              </a:lnSpc>
              <a:spcAft>
                <a:spcPts val="800"/>
              </a:spcAft>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Penile auto amputation complication</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object 2">
            <a:extLst>
              <a:ext uri="{FF2B5EF4-FFF2-40B4-BE49-F238E27FC236}">
                <a16:creationId xmlns:a16="http://schemas.microsoft.com/office/drawing/2014/main" id="{35F6E093-D2D3-4E1D-88FB-C836B05EBECC}"/>
              </a:ext>
            </a:extLst>
          </p:cNvPr>
          <p:cNvSpPr txBox="1">
            <a:spLocks/>
          </p:cNvSpPr>
          <p:nvPr/>
        </p:nvSpPr>
        <p:spPr>
          <a:xfrm>
            <a:off x="1600201" y="372705"/>
            <a:ext cx="6096978" cy="566181"/>
          </a:xfrm>
          <a:prstGeom prst="rect">
            <a:avLst/>
          </a:prstGeom>
        </p:spPr>
        <p:txBody>
          <a:bodyPr vert="horz" wrap="square" lIns="0" tIns="12065" rIns="0" bIns="0" rtlCol="0">
            <a:spAutoFit/>
          </a:bodyPr>
          <a:lstStyle>
            <a:lvl1pPr algn="ctr" rtl="0" eaLnBrk="0" fontAlgn="base" hangingPunct="0">
              <a:spcBef>
                <a:spcPct val="0"/>
              </a:spcBef>
              <a:spcAft>
                <a:spcPct val="0"/>
              </a:spcAft>
              <a:defRPr sz="3636" kern="1200">
                <a:solidFill>
                  <a:schemeClr val="tx1"/>
                </a:solidFill>
                <a:latin typeface="+mj-lt"/>
                <a:ea typeface="+mj-ea"/>
                <a:cs typeface="+mj-cs"/>
              </a:defRPr>
            </a:lvl1pPr>
            <a:lvl2pPr algn="ctr" rtl="0" eaLnBrk="0" fontAlgn="base" hangingPunct="0">
              <a:spcBef>
                <a:spcPct val="0"/>
              </a:spcBef>
              <a:spcAft>
                <a:spcPct val="0"/>
              </a:spcAft>
              <a:defRPr sz="3636">
                <a:solidFill>
                  <a:schemeClr val="tx1"/>
                </a:solidFill>
                <a:latin typeface="Calibri" pitchFamily="34" charset="0"/>
              </a:defRPr>
            </a:lvl2pPr>
            <a:lvl3pPr algn="ctr" rtl="0" eaLnBrk="0" fontAlgn="base" hangingPunct="0">
              <a:spcBef>
                <a:spcPct val="0"/>
              </a:spcBef>
              <a:spcAft>
                <a:spcPct val="0"/>
              </a:spcAft>
              <a:defRPr sz="3636">
                <a:solidFill>
                  <a:schemeClr val="tx1"/>
                </a:solidFill>
                <a:latin typeface="Calibri" pitchFamily="34" charset="0"/>
              </a:defRPr>
            </a:lvl3pPr>
            <a:lvl4pPr algn="ctr" rtl="0" eaLnBrk="0" fontAlgn="base" hangingPunct="0">
              <a:spcBef>
                <a:spcPct val="0"/>
              </a:spcBef>
              <a:spcAft>
                <a:spcPct val="0"/>
              </a:spcAft>
              <a:defRPr sz="3636">
                <a:solidFill>
                  <a:schemeClr val="tx1"/>
                </a:solidFill>
                <a:latin typeface="Calibri" pitchFamily="34" charset="0"/>
              </a:defRPr>
            </a:lvl4pPr>
            <a:lvl5pPr algn="ctr" rtl="0" eaLnBrk="0" fontAlgn="base" hangingPunct="0">
              <a:spcBef>
                <a:spcPct val="0"/>
              </a:spcBef>
              <a:spcAft>
                <a:spcPct val="0"/>
              </a:spcAft>
              <a:defRPr sz="3636">
                <a:solidFill>
                  <a:schemeClr val="tx1"/>
                </a:solidFill>
                <a:latin typeface="Calibri" pitchFamily="34" charset="0"/>
              </a:defRPr>
            </a:lvl5pPr>
            <a:lvl6pPr marL="377830" algn="ctr" rtl="0" fontAlgn="base">
              <a:spcBef>
                <a:spcPct val="0"/>
              </a:spcBef>
              <a:spcAft>
                <a:spcPct val="0"/>
              </a:spcAft>
              <a:defRPr sz="3636">
                <a:solidFill>
                  <a:schemeClr val="tx1"/>
                </a:solidFill>
                <a:latin typeface="Calibri" pitchFamily="34" charset="0"/>
              </a:defRPr>
            </a:lvl6pPr>
            <a:lvl7pPr marL="755660" algn="ctr" rtl="0" fontAlgn="base">
              <a:spcBef>
                <a:spcPct val="0"/>
              </a:spcBef>
              <a:spcAft>
                <a:spcPct val="0"/>
              </a:spcAft>
              <a:defRPr sz="3636">
                <a:solidFill>
                  <a:schemeClr val="tx1"/>
                </a:solidFill>
                <a:latin typeface="Calibri" pitchFamily="34" charset="0"/>
              </a:defRPr>
            </a:lvl7pPr>
            <a:lvl8pPr marL="1133490" algn="ctr" rtl="0" fontAlgn="base">
              <a:spcBef>
                <a:spcPct val="0"/>
              </a:spcBef>
              <a:spcAft>
                <a:spcPct val="0"/>
              </a:spcAft>
              <a:defRPr sz="3636">
                <a:solidFill>
                  <a:schemeClr val="tx1"/>
                </a:solidFill>
                <a:latin typeface="Calibri" pitchFamily="34" charset="0"/>
              </a:defRPr>
            </a:lvl8pPr>
            <a:lvl9pPr marL="1511320" algn="ctr" rtl="0" fontAlgn="base">
              <a:spcBef>
                <a:spcPct val="0"/>
              </a:spcBef>
              <a:spcAft>
                <a:spcPct val="0"/>
              </a:spcAft>
              <a:defRPr sz="3636">
                <a:solidFill>
                  <a:schemeClr val="tx1"/>
                </a:solidFill>
                <a:latin typeface="Calibri" pitchFamily="34" charset="0"/>
              </a:defRPr>
            </a:lvl9pPr>
          </a:lstStyle>
          <a:p>
            <a:pPr marL="12700">
              <a:spcBef>
                <a:spcPts val="95"/>
              </a:spcBef>
            </a:pPr>
            <a:r>
              <a:rPr lang="en-US" sz="3600" b="1" dirty="0">
                <a:latin typeface="Times New Roman" panose="02020603050405020304" pitchFamily="18" charset="0"/>
                <a:cs typeface="Times New Roman" panose="02020603050405020304" pitchFamily="18" charset="0"/>
              </a:rPr>
              <a:t>Chancroid /soft chancre/</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7409974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02043CD-D859-447B-A940-95199FFC5FEA}"/>
              </a:ext>
            </a:extLst>
          </p:cNvPr>
          <p:cNvSpPr>
            <a:spLocks noGrp="1"/>
          </p:cNvSpPr>
          <p:nvPr>
            <p:ph type="dt" sz="half" idx="10"/>
          </p:nvPr>
        </p:nvSpPr>
        <p:spPr/>
        <p:txBody>
          <a:bodyPr/>
          <a:lstStyle/>
          <a:p>
            <a:pPr>
              <a:defRPr/>
            </a:pPr>
            <a:fld id="{858446B2-8046-4DF9-BC49-CED00862C473}" type="datetime1">
              <a:rPr lang="en-CA" smtClean="0"/>
              <a:t>2020-06-01</a:t>
            </a:fld>
            <a:endParaRPr lang="en-CA"/>
          </a:p>
        </p:txBody>
      </p:sp>
      <p:sp>
        <p:nvSpPr>
          <p:cNvPr id="3" name="Footer Placeholder 2">
            <a:extLst>
              <a:ext uri="{FF2B5EF4-FFF2-40B4-BE49-F238E27FC236}">
                <a16:creationId xmlns:a16="http://schemas.microsoft.com/office/drawing/2014/main" id="{F1476891-09C1-4B2F-BC49-9D45FC12C513}"/>
              </a:ext>
            </a:extLst>
          </p:cNvPr>
          <p:cNvSpPr>
            <a:spLocks noGrp="1"/>
          </p:cNvSpPr>
          <p:nvPr>
            <p:ph type="ftr" sz="quarter" idx="11"/>
          </p:nvPr>
        </p:nvSpPr>
        <p:spPr/>
        <p:txBody>
          <a:bodyPr/>
          <a:lstStyle/>
          <a:p>
            <a:pPr>
              <a:defRPr/>
            </a:pPr>
            <a:r>
              <a:rPr lang="en-CA"/>
              <a:t>Hailemariam Abiy</a:t>
            </a:r>
          </a:p>
        </p:txBody>
      </p:sp>
      <p:sp>
        <p:nvSpPr>
          <p:cNvPr id="4" name="Slide Number Placeholder 3">
            <a:extLst>
              <a:ext uri="{FF2B5EF4-FFF2-40B4-BE49-F238E27FC236}">
                <a16:creationId xmlns:a16="http://schemas.microsoft.com/office/drawing/2014/main" id="{17546DB7-D7C5-4991-A88A-34ACF48C907E}"/>
              </a:ext>
            </a:extLst>
          </p:cNvPr>
          <p:cNvSpPr>
            <a:spLocks noGrp="1"/>
          </p:cNvSpPr>
          <p:nvPr>
            <p:ph type="sldNum" sz="quarter" idx="12"/>
          </p:nvPr>
        </p:nvSpPr>
        <p:spPr/>
        <p:txBody>
          <a:bodyPr/>
          <a:lstStyle/>
          <a:p>
            <a:pPr>
              <a:defRPr/>
            </a:pPr>
            <a:fld id="{2FACE25C-16CC-482C-9B3D-1F177E5C16C7}" type="slidenum">
              <a:rPr lang="en-CA" smtClean="0"/>
              <a:pPr>
                <a:defRPr/>
              </a:pPr>
              <a:t>49</a:t>
            </a:fld>
            <a:endParaRPr lang="en-CA"/>
          </a:p>
        </p:txBody>
      </p:sp>
      <p:sp>
        <p:nvSpPr>
          <p:cNvPr id="5" name="Rectangle 4">
            <a:extLst>
              <a:ext uri="{FF2B5EF4-FFF2-40B4-BE49-F238E27FC236}">
                <a16:creationId xmlns:a16="http://schemas.microsoft.com/office/drawing/2014/main" id="{378FB63E-5897-41DC-A710-EB2DCACBF41F}"/>
              </a:ext>
            </a:extLst>
          </p:cNvPr>
          <p:cNvSpPr/>
          <p:nvPr/>
        </p:nvSpPr>
        <p:spPr>
          <a:xfrm>
            <a:off x="457200" y="735955"/>
            <a:ext cx="8229600" cy="5583580"/>
          </a:xfrm>
          <a:prstGeom prst="rect">
            <a:avLst/>
          </a:prstGeom>
        </p:spPr>
        <p:txBody>
          <a:bodyPr wrap="square">
            <a:spAutoFit/>
          </a:bodyPr>
          <a:lstStyle/>
          <a:p>
            <a:pPr marL="355600" marR="5080" indent="-342900">
              <a:lnSpc>
                <a:spcPct val="100000"/>
              </a:lnSpc>
              <a:spcBef>
                <a:spcPts val="100"/>
              </a:spcBef>
              <a:buChar char="•"/>
              <a:tabLst>
                <a:tab pos="354965" algn="l"/>
                <a:tab pos="355600" algn="l"/>
              </a:tabLst>
            </a:pPr>
            <a:r>
              <a:rPr lang="en-US" sz="2400" dirty="0">
                <a:latin typeface="Times New Roman" panose="02020603050405020304" pitchFamily="18" charset="0"/>
                <a:cs typeface="Times New Roman" panose="02020603050405020304" pitchFamily="18" charset="0"/>
              </a:rPr>
              <a:t>Latency and frequent recurrence </a:t>
            </a:r>
          </a:p>
          <a:p>
            <a:pPr marL="355600" marR="5080" indent="-342900">
              <a:lnSpc>
                <a:spcPct val="100000"/>
              </a:lnSpc>
              <a:spcBef>
                <a:spcPts val="100"/>
              </a:spcBef>
              <a:buChar char="•"/>
              <a:tabLst>
                <a:tab pos="354965" algn="l"/>
                <a:tab pos="355600" algn="l"/>
              </a:tabLst>
            </a:pPr>
            <a:r>
              <a:rPr lang="en-US" sz="2400" dirty="0">
                <a:latin typeface="Times New Roman" panose="02020603050405020304" pitchFamily="18" charset="0"/>
                <a:cs typeface="Times New Roman" panose="02020603050405020304" pitchFamily="18" charset="0"/>
              </a:rPr>
              <a:t>characterize herpes </a:t>
            </a:r>
            <a:r>
              <a:rPr lang="en-US" sz="2400" dirty="0" err="1">
                <a:latin typeface="Times New Roman" panose="02020603050405020304" pitchFamily="18" charset="0"/>
                <a:cs typeface="Times New Roman" panose="02020603050405020304" pitchFamily="18" charset="0"/>
              </a:rPr>
              <a:t>genitalias</a:t>
            </a:r>
            <a:r>
              <a:rPr lang="en-US" sz="2400" dirty="0">
                <a:latin typeface="Times New Roman" panose="02020603050405020304" pitchFamily="18" charset="0"/>
                <a:cs typeface="Times New Roman" panose="02020603050405020304" pitchFamily="18" charset="0"/>
              </a:rPr>
              <a:t>  producing a </a:t>
            </a:r>
            <a:r>
              <a:rPr lang="en-US" sz="2400" dirty="0">
                <a:solidFill>
                  <a:srgbClr val="FF0000"/>
                </a:solidFill>
                <a:latin typeface="Times New Roman" panose="02020603050405020304" pitchFamily="18" charset="0"/>
                <a:cs typeface="Times New Roman" panose="02020603050405020304" pitchFamily="18" charset="0"/>
              </a:rPr>
              <a:t>life long infection after the primary infection.</a:t>
            </a:r>
            <a:endParaRPr lang="en-US" sz="2400" dirty="0">
              <a:latin typeface="Times New Roman" panose="02020603050405020304" pitchFamily="18" charset="0"/>
              <a:cs typeface="Times New Roman" panose="02020603050405020304" pitchFamily="18" charset="0"/>
            </a:endParaRPr>
          </a:p>
          <a:p>
            <a:pPr marL="355600" marR="184785" indent="-342900">
              <a:lnSpc>
                <a:spcPct val="100000"/>
              </a:lnSpc>
              <a:spcBef>
                <a:spcPts val="575"/>
              </a:spcBef>
              <a:buChar char="•"/>
              <a:tabLst>
                <a:tab pos="354965" algn="l"/>
                <a:tab pos="355600" algn="l"/>
              </a:tabLst>
            </a:pPr>
            <a:r>
              <a:rPr lang="en-US" sz="2400" dirty="0">
                <a:latin typeface="Times New Roman" panose="02020603050405020304" pitchFamily="18" charset="0"/>
                <a:cs typeface="Times New Roman" panose="02020603050405020304" pitchFamily="18" charset="0"/>
              </a:rPr>
              <a:t>The lesions are </a:t>
            </a:r>
            <a:r>
              <a:rPr lang="en-US" sz="2400" dirty="0">
                <a:solidFill>
                  <a:srgbClr val="FF0000"/>
                </a:solidFill>
                <a:latin typeface="Times New Roman" panose="02020603050405020304" pitchFamily="18" charset="0"/>
                <a:cs typeface="Times New Roman" panose="02020603050405020304" pitchFamily="18" charset="0"/>
              </a:rPr>
              <a:t>painful initially </a:t>
            </a:r>
            <a:r>
              <a:rPr lang="en-US" sz="2400" dirty="0">
                <a:latin typeface="Times New Roman" panose="02020603050405020304" pitchFamily="18" charset="0"/>
                <a:cs typeface="Times New Roman" panose="02020603050405020304" pitchFamily="18" charset="0"/>
              </a:rPr>
              <a:t>presenting </a:t>
            </a:r>
            <a:r>
              <a:rPr lang="en-US" sz="2400" dirty="0">
                <a:solidFill>
                  <a:srgbClr val="FF0000"/>
                </a:solidFill>
                <a:latin typeface="Times New Roman" panose="02020603050405020304" pitchFamily="18" charset="0"/>
                <a:cs typeface="Times New Roman" panose="02020603050405020304" pitchFamily="18" charset="0"/>
              </a:rPr>
              <a:t>erythematous  macules</a:t>
            </a:r>
            <a:r>
              <a:rPr lang="en-US" sz="2400" dirty="0">
                <a:latin typeface="Times New Roman" panose="02020603050405020304" pitchFamily="18" charset="0"/>
                <a:cs typeface="Times New Roman" panose="02020603050405020304" pitchFamily="18" charset="0"/>
              </a:rPr>
              <a:t>, which then progress to </a:t>
            </a:r>
            <a:r>
              <a:rPr lang="en-US" sz="2400" dirty="0">
                <a:solidFill>
                  <a:srgbClr val="FF0000"/>
                </a:solidFill>
                <a:latin typeface="Times New Roman" panose="02020603050405020304" pitchFamily="18" charset="0"/>
                <a:cs typeface="Times New Roman" panose="02020603050405020304" pitchFamily="18" charset="0"/>
              </a:rPr>
              <a:t>vesicles, pustules, ulcers and  finally crusts.</a:t>
            </a:r>
            <a:endParaRPr lang="en-US" sz="2400" dirty="0">
              <a:latin typeface="Times New Roman" panose="02020603050405020304" pitchFamily="18" charset="0"/>
              <a:cs typeface="Times New Roman" panose="02020603050405020304" pitchFamily="18" charset="0"/>
            </a:endParaRPr>
          </a:p>
          <a:p>
            <a:pPr marL="355600" marR="57150" indent="-342900">
              <a:lnSpc>
                <a:spcPct val="100000"/>
              </a:lnSpc>
              <a:spcBef>
                <a:spcPts val="575"/>
              </a:spcBef>
              <a:buChar char="•"/>
              <a:tabLst>
                <a:tab pos="354965" algn="l"/>
                <a:tab pos="355600" algn="l"/>
              </a:tabLst>
            </a:pPr>
            <a:r>
              <a:rPr lang="en-US" sz="2400" dirty="0">
                <a:latin typeface="Times New Roman" panose="02020603050405020304" pitchFamily="18" charset="0"/>
                <a:cs typeface="Times New Roman" panose="02020603050405020304" pitchFamily="18" charset="0"/>
              </a:rPr>
              <a:t>Prolonged and severe disease with extensive tissue  involvement and </a:t>
            </a:r>
            <a:r>
              <a:rPr lang="en-US" sz="2400" dirty="0">
                <a:solidFill>
                  <a:srgbClr val="FF0000"/>
                </a:solidFill>
                <a:latin typeface="Times New Roman" panose="02020603050405020304" pitchFamily="18" charset="0"/>
                <a:cs typeface="Times New Roman" panose="02020603050405020304" pitchFamily="18" charset="0"/>
              </a:rPr>
              <a:t>higher rate of dissemination occur in patients  with HIV infection.</a:t>
            </a:r>
            <a:endParaRPr lang="en-US" sz="2400" dirty="0">
              <a:latin typeface="Times New Roman" panose="02020603050405020304" pitchFamily="18" charset="0"/>
              <a:cs typeface="Times New Roman" panose="02020603050405020304" pitchFamily="18" charset="0"/>
            </a:endParaRPr>
          </a:p>
          <a:p>
            <a:pPr marL="355600" marR="578485" indent="-342900">
              <a:lnSpc>
                <a:spcPct val="100000"/>
              </a:lnSpc>
              <a:spcBef>
                <a:spcPts val="575"/>
              </a:spcBef>
              <a:buChar char="•"/>
              <a:tabLst>
                <a:tab pos="354965" algn="l"/>
                <a:tab pos="355600" algn="l"/>
              </a:tabLst>
            </a:pPr>
            <a:r>
              <a:rPr lang="en-US" sz="2400" dirty="0">
                <a:solidFill>
                  <a:srgbClr val="FF0000"/>
                </a:solidFill>
                <a:latin typeface="Times New Roman" panose="02020603050405020304" pitchFamily="18" charset="0"/>
                <a:cs typeface="Times New Roman" panose="02020603050405020304" pitchFamily="18" charset="0"/>
              </a:rPr>
              <a:t>First episode primary genital herpes </a:t>
            </a:r>
            <a:r>
              <a:rPr lang="en-US" sz="2400" dirty="0">
                <a:latin typeface="Times New Roman" panose="02020603050405020304" pitchFamily="18" charset="0"/>
                <a:cs typeface="Times New Roman" panose="02020603050405020304" pitchFamily="18" charset="0"/>
              </a:rPr>
              <a:t>is x-zed by </a:t>
            </a:r>
            <a:r>
              <a:rPr lang="en-US" sz="2400" dirty="0">
                <a:solidFill>
                  <a:srgbClr val="FF0000"/>
                </a:solidFill>
                <a:latin typeface="Times New Roman" panose="02020603050405020304" pitchFamily="18" charset="0"/>
                <a:cs typeface="Times New Roman" panose="02020603050405020304" pitchFamily="18" charset="0"/>
              </a:rPr>
              <a:t>fever, head  ache, malaise and myalgias.</a:t>
            </a:r>
            <a:endParaRPr lang="en-US" sz="2400" dirty="0">
              <a:latin typeface="Times New Roman" panose="02020603050405020304" pitchFamily="18" charset="0"/>
              <a:cs typeface="Times New Roman" panose="02020603050405020304" pitchFamily="18" charset="0"/>
            </a:endParaRPr>
          </a:p>
          <a:p>
            <a:pPr marL="355600" marR="250825" indent="-342900">
              <a:lnSpc>
                <a:spcPct val="100000"/>
              </a:lnSpc>
              <a:spcBef>
                <a:spcPts val="575"/>
              </a:spcBef>
              <a:buChar char="•"/>
              <a:tabLst>
                <a:tab pos="354965" algn="l"/>
                <a:tab pos="355600" algn="l"/>
              </a:tabLst>
            </a:pPr>
            <a:r>
              <a:rPr lang="en-US" sz="2400" dirty="0">
                <a:solidFill>
                  <a:srgbClr val="FF0000"/>
                </a:solidFill>
                <a:latin typeface="Times New Roman" panose="02020603050405020304" pitchFamily="18" charset="0"/>
                <a:cs typeface="Times New Roman" panose="02020603050405020304" pitchFamily="18" charset="0"/>
              </a:rPr>
              <a:t>Pain, itching, dysuria, vaginal and urethral discharge, and  tender inguinal lymph adenopathy </a:t>
            </a:r>
            <a:r>
              <a:rPr lang="en-US" sz="2400" dirty="0">
                <a:latin typeface="Times New Roman" panose="02020603050405020304" pitchFamily="18" charset="0"/>
                <a:cs typeface="Times New Roman" panose="02020603050405020304" pitchFamily="18" charset="0"/>
              </a:rPr>
              <a:t>are the predominant local  symptoms.</a:t>
            </a:r>
          </a:p>
        </p:txBody>
      </p:sp>
      <p:sp>
        <p:nvSpPr>
          <p:cNvPr id="6" name="object 2">
            <a:extLst>
              <a:ext uri="{FF2B5EF4-FFF2-40B4-BE49-F238E27FC236}">
                <a16:creationId xmlns:a16="http://schemas.microsoft.com/office/drawing/2014/main" id="{1B6D1280-CCCB-4776-930D-A73FACEA39D7}"/>
              </a:ext>
            </a:extLst>
          </p:cNvPr>
          <p:cNvSpPr txBox="1">
            <a:spLocks/>
          </p:cNvSpPr>
          <p:nvPr/>
        </p:nvSpPr>
        <p:spPr>
          <a:xfrm>
            <a:off x="1590467" y="144333"/>
            <a:ext cx="6953884" cy="566181"/>
          </a:xfrm>
          <a:prstGeom prst="rect">
            <a:avLst/>
          </a:prstGeom>
        </p:spPr>
        <p:txBody>
          <a:bodyPr vert="horz" wrap="square" lIns="0" tIns="12065" rIns="0" bIns="0" rtlCol="0">
            <a:spAutoFit/>
          </a:bodyPr>
          <a:lstStyle>
            <a:lvl1pPr algn="ctr" rtl="0" eaLnBrk="0" fontAlgn="base" hangingPunct="0">
              <a:spcBef>
                <a:spcPct val="0"/>
              </a:spcBef>
              <a:spcAft>
                <a:spcPct val="0"/>
              </a:spcAft>
              <a:defRPr sz="3636" kern="1200">
                <a:solidFill>
                  <a:schemeClr val="tx1"/>
                </a:solidFill>
                <a:latin typeface="+mj-lt"/>
                <a:ea typeface="+mj-ea"/>
                <a:cs typeface="+mj-cs"/>
              </a:defRPr>
            </a:lvl1pPr>
            <a:lvl2pPr algn="ctr" rtl="0" eaLnBrk="0" fontAlgn="base" hangingPunct="0">
              <a:spcBef>
                <a:spcPct val="0"/>
              </a:spcBef>
              <a:spcAft>
                <a:spcPct val="0"/>
              </a:spcAft>
              <a:defRPr sz="3636">
                <a:solidFill>
                  <a:schemeClr val="tx1"/>
                </a:solidFill>
                <a:latin typeface="Calibri" pitchFamily="34" charset="0"/>
              </a:defRPr>
            </a:lvl2pPr>
            <a:lvl3pPr algn="ctr" rtl="0" eaLnBrk="0" fontAlgn="base" hangingPunct="0">
              <a:spcBef>
                <a:spcPct val="0"/>
              </a:spcBef>
              <a:spcAft>
                <a:spcPct val="0"/>
              </a:spcAft>
              <a:defRPr sz="3636">
                <a:solidFill>
                  <a:schemeClr val="tx1"/>
                </a:solidFill>
                <a:latin typeface="Calibri" pitchFamily="34" charset="0"/>
              </a:defRPr>
            </a:lvl3pPr>
            <a:lvl4pPr algn="ctr" rtl="0" eaLnBrk="0" fontAlgn="base" hangingPunct="0">
              <a:spcBef>
                <a:spcPct val="0"/>
              </a:spcBef>
              <a:spcAft>
                <a:spcPct val="0"/>
              </a:spcAft>
              <a:defRPr sz="3636">
                <a:solidFill>
                  <a:schemeClr val="tx1"/>
                </a:solidFill>
                <a:latin typeface="Calibri" pitchFamily="34" charset="0"/>
              </a:defRPr>
            </a:lvl4pPr>
            <a:lvl5pPr algn="ctr" rtl="0" eaLnBrk="0" fontAlgn="base" hangingPunct="0">
              <a:spcBef>
                <a:spcPct val="0"/>
              </a:spcBef>
              <a:spcAft>
                <a:spcPct val="0"/>
              </a:spcAft>
              <a:defRPr sz="3636">
                <a:solidFill>
                  <a:schemeClr val="tx1"/>
                </a:solidFill>
                <a:latin typeface="Calibri" pitchFamily="34" charset="0"/>
              </a:defRPr>
            </a:lvl5pPr>
            <a:lvl6pPr marL="377830" algn="ctr" rtl="0" fontAlgn="base">
              <a:spcBef>
                <a:spcPct val="0"/>
              </a:spcBef>
              <a:spcAft>
                <a:spcPct val="0"/>
              </a:spcAft>
              <a:defRPr sz="3636">
                <a:solidFill>
                  <a:schemeClr val="tx1"/>
                </a:solidFill>
                <a:latin typeface="Calibri" pitchFamily="34" charset="0"/>
              </a:defRPr>
            </a:lvl6pPr>
            <a:lvl7pPr marL="755660" algn="ctr" rtl="0" fontAlgn="base">
              <a:spcBef>
                <a:spcPct val="0"/>
              </a:spcBef>
              <a:spcAft>
                <a:spcPct val="0"/>
              </a:spcAft>
              <a:defRPr sz="3636">
                <a:solidFill>
                  <a:schemeClr val="tx1"/>
                </a:solidFill>
                <a:latin typeface="Calibri" pitchFamily="34" charset="0"/>
              </a:defRPr>
            </a:lvl7pPr>
            <a:lvl8pPr marL="1133490" algn="ctr" rtl="0" fontAlgn="base">
              <a:spcBef>
                <a:spcPct val="0"/>
              </a:spcBef>
              <a:spcAft>
                <a:spcPct val="0"/>
              </a:spcAft>
              <a:defRPr sz="3636">
                <a:solidFill>
                  <a:schemeClr val="tx1"/>
                </a:solidFill>
                <a:latin typeface="Calibri" pitchFamily="34" charset="0"/>
              </a:defRPr>
            </a:lvl8pPr>
            <a:lvl9pPr marL="1511320" algn="ctr" rtl="0" fontAlgn="base">
              <a:spcBef>
                <a:spcPct val="0"/>
              </a:spcBef>
              <a:spcAft>
                <a:spcPct val="0"/>
              </a:spcAft>
              <a:defRPr sz="3636">
                <a:solidFill>
                  <a:schemeClr val="tx1"/>
                </a:solidFill>
                <a:latin typeface="Calibri" pitchFamily="34" charset="0"/>
              </a:defRPr>
            </a:lvl9pPr>
          </a:lstStyle>
          <a:p>
            <a:pPr marL="12700">
              <a:spcBef>
                <a:spcPts val="95"/>
              </a:spcBef>
            </a:pPr>
            <a:r>
              <a:rPr lang="en-US" sz="3600" b="1" dirty="0">
                <a:latin typeface="Times New Roman" panose="02020603050405020304" pitchFamily="18" charset="0"/>
                <a:cs typeface="Times New Roman" panose="02020603050405020304" pitchFamily="18" charset="0"/>
              </a:rPr>
              <a:t>Herpes genitalia (Genital herpes)</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172245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C00000"/>
                </a:solidFill>
              </a:rPr>
              <a:t>Public health impact of STI…</a:t>
            </a:r>
            <a:endParaRPr lang="en-US" dirty="0"/>
          </a:p>
        </p:txBody>
      </p:sp>
      <p:sp>
        <p:nvSpPr>
          <p:cNvPr id="3" name="Content Placeholder 2"/>
          <p:cNvSpPr>
            <a:spLocks noGrp="1"/>
          </p:cNvSpPr>
          <p:nvPr>
            <p:ph idx="1"/>
          </p:nvPr>
        </p:nvSpPr>
        <p:spPr/>
        <p:txBody>
          <a:bodyPr/>
          <a:lstStyle/>
          <a:p>
            <a:pPr lvl="0"/>
            <a:r>
              <a:rPr lang="en-US" sz="1983" b="1" dirty="0">
                <a:latin typeface="Times New Roman" pitchFamily="18" charset="0"/>
                <a:cs typeface="Times New Roman" pitchFamily="18" charset="0"/>
              </a:rPr>
              <a:t>Complications in newborns include </a:t>
            </a:r>
            <a:endParaRPr lang="en-US" sz="1983" dirty="0">
              <a:latin typeface="Times New Roman" pitchFamily="18" charset="0"/>
              <a:cs typeface="Times New Roman" pitchFamily="18" charset="0"/>
            </a:endParaRPr>
          </a:p>
          <a:p>
            <a:pPr lvl="3"/>
            <a:r>
              <a:rPr lang="en-US" sz="1983" dirty="0">
                <a:latin typeface="Times New Roman" pitchFamily="18" charset="0"/>
                <a:cs typeface="Times New Roman" pitchFamily="18" charset="0"/>
              </a:rPr>
              <a:t>Congenital syphilis</a:t>
            </a:r>
          </a:p>
          <a:p>
            <a:pPr lvl="3"/>
            <a:r>
              <a:rPr lang="en-US" sz="1983" dirty="0" err="1">
                <a:latin typeface="Times New Roman" pitchFamily="18" charset="0"/>
                <a:cs typeface="Times New Roman" pitchFamily="18" charset="0"/>
              </a:rPr>
              <a:t>Gonococcal</a:t>
            </a:r>
            <a:r>
              <a:rPr lang="en-US" sz="1983" dirty="0">
                <a:latin typeface="Times New Roman" pitchFamily="18" charset="0"/>
                <a:cs typeface="Times New Roman" pitchFamily="18" charset="0"/>
              </a:rPr>
              <a:t> infection of the conjunctiva - a potentially blinding condition</a:t>
            </a:r>
          </a:p>
          <a:p>
            <a:pPr lvl="3"/>
            <a:r>
              <a:rPr lang="en-US" sz="1983" dirty="0">
                <a:latin typeface="Times New Roman" pitchFamily="18" charset="0"/>
                <a:cs typeface="Times New Roman" pitchFamily="18" charset="0"/>
              </a:rPr>
              <a:t>Chlamydial pneumonia and perinatal hepatitis B infection </a:t>
            </a:r>
          </a:p>
          <a:p>
            <a:pPr lvl="3"/>
            <a:r>
              <a:rPr lang="en-US" sz="1983" dirty="0">
                <a:latin typeface="Times New Roman" pitchFamily="18" charset="0"/>
                <a:cs typeface="Times New Roman" pitchFamily="18" charset="0"/>
              </a:rPr>
              <a:t>Premature deliveries, low birth weight, growth retardation.</a:t>
            </a:r>
          </a:p>
          <a:p>
            <a:pPr lvl="0"/>
            <a:r>
              <a:rPr lang="en-US" sz="1983" b="1" dirty="0">
                <a:latin typeface="Times New Roman" pitchFamily="18" charset="0"/>
                <a:cs typeface="Times New Roman" pitchFamily="18" charset="0"/>
              </a:rPr>
              <a:t>Complications in men</a:t>
            </a:r>
            <a:r>
              <a:rPr lang="en-US" sz="1983" dirty="0">
                <a:latin typeface="Times New Roman" pitchFamily="18" charset="0"/>
                <a:cs typeface="Times New Roman" pitchFamily="18" charset="0"/>
              </a:rPr>
              <a:t>: </a:t>
            </a:r>
          </a:p>
          <a:p>
            <a:pPr lvl="2"/>
            <a:r>
              <a:rPr lang="en-US" dirty="0">
                <a:latin typeface="Times New Roman" pitchFamily="18" charset="0"/>
                <a:cs typeface="Times New Roman" pitchFamily="18" charset="0"/>
              </a:rPr>
              <a:t>Urethral stricture </a:t>
            </a:r>
          </a:p>
          <a:p>
            <a:pPr lvl="2"/>
            <a:r>
              <a:rPr lang="en-US" dirty="0">
                <a:latin typeface="Times New Roman" pitchFamily="18" charset="0"/>
                <a:cs typeface="Times New Roman" pitchFamily="18" charset="0"/>
              </a:rPr>
              <a:t>Infertility</a:t>
            </a:r>
          </a:p>
          <a:p>
            <a:endParaRPr lang="en-US" dirty="0"/>
          </a:p>
        </p:txBody>
      </p:sp>
      <p:sp>
        <p:nvSpPr>
          <p:cNvPr id="4" name="Date Placeholder 3"/>
          <p:cNvSpPr>
            <a:spLocks noGrp="1"/>
          </p:cNvSpPr>
          <p:nvPr>
            <p:ph type="dt" sz="half" idx="10"/>
          </p:nvPr>
        </p:nvSpPr>
        <p:spPr/>
        <p:txBody>
          <a:bodyPr/>
          <a:lstStyle/>
          <a:p>
            <a:pPr defTabSz="755660">
              <a:defRPr/>
            </a:pPr>
            <a:fld id="{A543DB16-C780-4059-8C42-3F85C7CA0D0E}" type="datetime1">
              <a:rPr lang="en-CA" smtClean="0">
                <a:solidFill>
                  <a:prstClr val="black">
                    <a:tint val="75000"/>
                  </a:prstClr>
                </a:solidFill>
                <a:latin typeface="Kartika"/>
              </a:rPr>
              <a:t>2020-06-01</a:t>
            </a:fld>
            <a:endParaRPr lang="en-CA">
              <a:solidFill>
                <a:prstClr val="black">
                  <a:tint val="75000"/>
                </a:prstClr>
              </a:solidFill>
              <a:latin typeface="Kartika"/>
            </a:endParaRPr>
          </a:p>
        </p:txBody>
      </p:sp>
      <p:sp>
        <p:nvSpPr>
          <p:cNvPr id="5" name="Slide Number Placeholder 4"/>
          <p:cNvSpPr>
            <a:spLocks noGrp="1"/>
          </p:cNvSpPr>
          <p:nvPr>
            <p:ph type="sldNum" sz="quarter" idx="12"/>
          </p:nvPr>
        </p:nvSpPr>
        <p:spPr/>
        <p:txBody>
          <a:bodyPr/>
          <a:lstStyle/>
          <a:p>
            <a:pPr defTabSz="755660">
              <a:defRPr/>
            </a:pPr>
            <a:fld id="{A415B259-A592-4C14-A112-938197F929A2}" type="slidenum">
              <a:rPr lang="en-CA">
                <a:solidFill>
                  <a:prstClr val="black">
                    <a:tint val="75000"/>
                  </a:prstClr>
                </a:solidFill>
                <a:latin typeface="Kartika"/>
              </a:rPr>
              <a:pPr defTabSz="755660">
                <a:defRPr/>
              </a:pPr>
              <a:t>5</a:t>
            </a:fld>
            <a:endParaRPr lang="en-CA">
              <a:solidFill>
                <a:prstClr val="black">
                  <a:tint val="75000"/>
                </a:prstClr>
              </a:solidFill>
              <a:latin typeface="Kartika"/>
            </a:endParaRPr>
          </a:p>
        </p:txBody>
      </p:sp>
      <p:sp>
        <p:nvSpPr>
          <p:cNvPr id="6" name="Footer Placeholder 5">
            <a:extLst>
              <a:ext uri="{FF2B5EF4-FFF2-40B4-BE49-F238E27FC236}">
                <a16:creationId xmlns:a16="http://schemas.microsoft.com/office/drawing/2014/main" id="{21F9E759-3FB8-4FB0-AAB9-B3D0F4053771}"/>
              </a:ext>
            </a:extLst>
          </p:cNvPr>
          <p:cNvSpPr>
            <a:spLocks noGrp="1"/>
          </p:cNvSpPr>
          <p:nvPr>
            <p:ph type="ftr" sz="quarter" idx="11"/>
          </p:nvPr>
        </p:nvSpPr>
        <p:spPr/>
        <p:txBody>
          <a:bodyPr/>
          <a:lstStyle/>
          <a:p>
            <a:pPr>
              <a:defRPr/>
            </a:pPr>
            <a:r>
              <a:rPr lang="en-CA"/>
              <a:t>Hailemariam Abiy</a:t>
            </a:r>
          </a:p>
        </p:txBody>
      </p:sp>
    </p:spTree>
    <p:extLst>
      <p:ext uri="{BB962C8B-B14F-4D97-AF65-F5344CB8AC3E}">
        <p14:creationId xmlns:p14="http://schemas.microsoft.com/office/powerpoint/2010/main" val="12033037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ftr" sz="quarter" idx="5"/>
          </p:nvPr>
        </p:nvSpPr>
        <p:spPr>
          <a:xfrm>
            <a:off x="535940" y="6462839"/>
            <a:ext cx="866775" cy="177800"/>
          </a:xfrm>
          <a:prstGeom prst="rect">
            <a:avLst/>
          </a:prstGeom>
        </p:spPr>
        <p:txBody>
          <a:bodyPr vert="horz" wrap="square" lIns="0" tIns="0" rIns="0" bIns="0" rtlCol="0">
            <a:spAutoFit/>
          </a:bodyPr>
          <a:lstStyle>
            <a:defPPr>
              <a:defRPr lang="en-US"/>
            </a:defPPr>
            <a:lvl1pPr marL="0" algn="l" defTabSz="914400" rtl="0" eaLnBrk="1" latinLnBrk="0" hangingPunct="1">
              <a:defRPr sz="1200" b="0" i="0" kern="1200">
                <a:solidFill>
                  <a:srgbClr val="898989"/>
                </a:solidFill>
                <a:latin typeface="DejaVu Sans"/>
                <a:ea typeface="+mn-ea"/>
                <a:cs typeface="DejaVu San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lnSpc>
                <a:spcPts val="1240"/>
              </a:lnSpc>
            </a:pPr>
            <a:r>
              <a:rPr lang="en-US" spc="-120"/>
              <a:t>May </a:t>
            </a:r>
            <a:r>
              <a:rPr lang="en-US" spc="-130"/>
              <a:t>11,</a:t>
            </a:r>
            <a:r>
              <a:rPr lang="en-US" spc="-195"/>
              <a:t> </a:t>
            </a:r>
            <a:r>
              <a:rPr lang="en-US" spc="-155"/>
              <a:t>2020</a:t>
            </a:r>
            <a:endParaRPr spc="-155" dirty="0"/>
          </a:p>
        </p:txBody>
      </p:sp>
      <p:sp>
        <p:nvSpPr>
          <p:cNvPr id="5" name="object 5"/>
          <p:cNvSpPr txBox="1">
            <a:spLocks noGrp="1"/>
          </p:cNvSpPr>
          <p:nvPr>
            <p:ph type="sldNum" sz="quarter" idx="7"/>
          </p:nvPr>
        </p:nvSpPr>
        <p:spPr>
          <a:xfrm>
            <a:off x="8400288" y="6462839"/>
            <a:ext cx="231140" cy="177800"/>
          </a:xfrm>
          <a:prstGeom prst="rect">
            <a:avLst/>
          </a:prstGeom>
        </p:spPr>
        <p:txBody>
          <a:bodyPr vert="horz" wrap="square" lIns="0" tIns="0" rIns="0" bIns="0" rtlCol="0">
            <a:spAutoFit/>
          </a:bodyPr>
          <a:lstStyle>
            <a:defPPr>
              <a:defRPr lang="en-US"/>
            </a:defPPr>
            <a:lvl1pPr marL="0" algn="l" defTabSz="914400" rtl="0" eaLnBrk="1" latinLnBrk="0" hangingPunct="1">
              <a:defRPr sz="1200" b="0" i="0" kern="1200">
                <a:solidFill>
                  <a:srgbClr val="898989"/>
                </a:solidFill>
                <a:latin typeface="DejaVu Sans"/>
                <a:ea typeface="+mn-ea"/>
                <a:cs typeface="DejaVu San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a:lnSpc>
                <a:spcPts val="1240"/>
              </a:lnSpc>
            </a:pPr>
            <a:fld id="{81D60167-4931-47E6-BA6A-407CBD079E47}" type="slidenum">
              <a:rPr lang="en-US" spc="-160" smtClean="0"/>
              <a:pPr marL="38100">
                <a:lnSpc>
                  <a:spcPts val="1240"/>
                </a:lnSpc>
              </a:pPr>
              <a:t>50</a:t>
            </a:fld>
            <a:endParaRPr spc="-160" dirty="0"/>
          </a:p>
        </p:txBody>
      </p:sp>
      <p:sp>
        <p:nvSpPr>
          <p:cNvPr id="2" name="object 2"/>
          <p:cNvSpPr txBox="1">
            <a:spLocks noGrp="1"/>
          </p:cNvSpPr>
          <p:nvPr>
            <p:ph type="title"/>
          </p:nvPr>
        </p:nvSpPr>
        <p:spPr>
          <a:xfrm>
            <a:off x="1829816" y="-14885"/>
            <a:ext cx="6320790" cy="1181734"/>
          </a:xfrm>
          <a:prstGeom prst="rect">
            <a:avLst/>
          </a:prstGeom>
        </p:spPr>
        <p:txBody>
          <a:bodyPr vert="horz" wrap="square" lIns="0" tIns="12065" rIns="0" bIns="0" rtlCol="0">
            <a:spAutoFit/>
          </a:bodyPr>
          <a:lstStyle/>
          <a:p>
            <a:pPr marL="12700">
              <a:lnSpc>
                <a:spcPct val="100000"/>
              </a:lnSpc>
              <a:spcBef>
                <a:spcPts val="95"/>
              </a:spcBef>
            </a:pPr>
            <a:r>
              <a:rPr sz="3600" b="1" dirty="0">
                <a:latin typeface="Times New Roman" panose="02020603050405020304" pitchFamily="18" charset="0"/>
                <a:cs typeface="Times New Roman" panose="02020603050405020304" pitchFamily="18" charset="0"/>
              </a:rPr>
              <a:t>LGV (lymphgranuloma venerium</a:t>
            </a:r>
            <a:r>
              <a:rPr sz="4000" b="1" dirty="0">
                <a:latin typeface="Times New Roman" panose="02020603050405020304" pitchFamily="18" charset="0"/>
                <a:cs typeface="Times New Roman" panose="02020603050405020304" pitchFamily="18" charset="0"/>
              </a:rPr>
              <a:t>)</a:t>
            </a:r>
            <a:endParaRPr sz="4000" dirty="0">
              <a:latin typeface="Times New Roman" panose="02020603050405020304" pitchFamily="18" charset="0"/>
              <a:cs typeface="Times New Roman" panose="02020603050405020304" pitchFamily="18" charset="0"/>
            </a:endParaRPr>
          </a:p>
        </p:txBody>
      </p:sp>
      <p:sp>
        <p:nvSpPr>
          <p:cNvPr id="3" name="object 3"/>
          <p:cNvSpPr txBox="1"/>
          <p:nvPr/>
        </p:nvSpPr>
        <p:spPr>
          <a:xfrm>
            <a:off x="381000" y="959599"/>
            <a:ext cx="8211223" cy="6576158"/>
          </a:xfrm>
          <a:prstGeom prst="rect">
            <a:avLst/>
          </a:prstGeom>
        </p:spPr>
        <p:txBody>
          <a:bodyPr vert="horz" wrap="square" lIns="0" tIns="58419" rIns="0" bIns="0" rtlCol="0">
            <a:spAutoFit/>
          </a:bodyPr>
          <a:lstStyle/>
          <a:p>
            <a:pPr marL="355600" marR="455930" indent="-342900">
              <a:lnSpc>
                <a:spcPts val="2920"/>
              </a:lnSpc>
              <a:spcBef>
                <a:spcPts val="459"/>
              </a:spcBef>
              <a:buChar char="•"/>
              <a:tabLst>
                <a:tab pos="354965" algn="l"/>
                <a:tab pos="355600" algn="l"/>
              </a:tabLst>
            </a:pPr>
            <a:r>
              <a:rPr sz="2700" spc="-320" dirty="0">
                <a:latin typeface="Times New Roman" panose="02020603050405020304" pitchFamily="18" charset="0"/>
                <a:cs typeface="Times New Roman" panose="02020603050405020304" pitchFamily="18" charset="0"/>
              </a:rPr>
              <a:t>Th</a:t>
            </a:r>
            <a:r>
              <a:rPr sz="2400" dirty="0">
                <a:latin typeface="Times New Roman" panose="02020603050405020304" pitchFamily="18" charset="0"/>
                <a:cs typeface="Times New Roman" panose="02020603050405020304" pitchFamily="18" charset="0"/>
              </a:rPr>
              <a:t>e diseaese starts as a </a:t>
            </a:r>
            <a:r>
              <a:rPr sz="2400" dirty="0">
                <a:solidFill>
                  <a:srgbClr val="FF0000"/>
                </a:solidFill>
                <a:latin typeface="Times New Roman" panose="02020603050405020304" pitchFamily="18" charset="0"/>
                <a:cs typeface="Times New Roman" panose="02020603050405020304" pitchFamily="18" charset="0"/>
              </a:rPr>
              <a:t>small painless papule that  develops to an ulcer.</a:t>
            </a:r>
            <a:endParaRPr lang="en-US" sz="2400" dirty="0">
              <a:solidFill>
                <a:srgbClr val="FF0000"/>
              </a:solidFill>
              <a:latin typeface="Times New Roman" panose="02020603050405020304" pitchFamily="18" charset="0"/>
              <a:cs typeface="Times New Roman" panose="02020603050405020304" pitchFamily="18" charset="0"/>
            </a:endParaRPr>
          </a:p>
          <a:p>
            <a:pPr marL="355600" marR="572135" indent="-342900">
              <a:lnSpc>
                <a:spcPct val="100000"/>
              </a:lnSpc>
              <a:spcBef>
                <a:spcPts val="100"/>
              </a:spcBef>
              <a:buChar char="•"/>
              <a:tabLst>
                <a:tab pos="355600" algn="l"/>
              </a:tabLst>
            </a:pPr>
            <a:r>
              <a:rPr lang="en-US" sz="2400" dirty="0">
                <a:latin typeface="Times New Roman" panose="02020603050405020304" pitchFamily="18" charset="0"/>
                <a:cs typeface="Times New Roman" panose="02020603050405020304" pitchFamily="18" charset="0"/>
              </a:rPr>
              <a:t>LGV is  caused by C. trachomatis serovars</a:t>
            </a:r>
          </a:p>
          <a:p>
            <a:pPr marL="355600" marR="5080">
              <a:lnSpc>
                <a:spcPct val="100000"/>
              </a:lnSpc>
            </a:pPr>
            <a:r>
              <a:rPr lang="en-US" sz="2400" dirty="0">
                <a:latin typeface="Times New Roman" panose="02020603050405020304" pitchFamily="18" charset="0"/>
                <a:cs typeface="Times New Roman" panose="02020603050405020304" pitchFamily="18" charset="0"/>
              </a:rPr>
              <a:t>L1, L2, or L3 . The most common clinical  manifestation of LGV among  heterosexuals is tender inguinal and/or  femoral lymphadenopathy that is  typically unilateral.</a:t>
            </a:r>
            <a:endParaRPr sz="2400" dirty="0">
              <a:latin typeface="Times New Roman" panose="02020603050405020304" pitchFamily="18" charset="0"/>
              <a:cs typeface="Times New Roman" panose="02020603050405020304" pitchFamily="18" charset="0"/>
            </a:endParaRPr>
          </a:p>
          <a:p>
            <a:pPr marL="355600" marR="5080" indent="-342900">
              <a:lnSpc>
                <a:spcPts val="2920"/>
              </a:lnSpc>
              <a:spcBef>
                <a:spcPts val="640"/>
              </a:spcBef>
              <a:buChar char="•"/>
              <a:tabLst>
                <a:tab pos="354965" algn="l"/>
                <a:tab pos="355600" algn="l"/>
              </a:tabLst>
            </a:pPr>
            <a:r>
              <a:rPr sz="2400" dirty="0">
                <a:latin typeface="Times New Roman" panose="02020603050405020304" pitchFamily="18" charset="0"/>
                <a:cs typeface="Times New Roman" panose="02020603050405020304" pitchFamily="18" charset="0"/>
              </a:rPr>
              <a:t>After a week or so </a:t>
            </a:r>
            <a:r>
              <a:rPr sz="2400" dirty="0">
                <a:solidFill>
                  <a:srgbClr val="FF0000"/>
                </a:solidFill>
                <a:latin typeface="Times New Roman" panose="02020603050405020304" pitchFamily="18" charset="0"/>
                <a:cs typeface="Times New Roman" panose="02020603050405020304" pitchFamily="18" charset="0"/>
              </a:rPr>
              <a:t>painful regional lymphadenopathy </a:t>
            </a:r>
            <a:r>
              <a:rPr sz="2400" dirty="0">
                <a:latin typeface="Times New Roman" panose="02020603050405020304" pitchFamily="18" charset="0"/>
                <a:cs typeface="Times New Roman" panose="02020603050405020304" pitchFamily="18" charset="0"/>
              </a:rPr>
              <a:t> develops with symptoms of </a:t>
            </a:r>
            <a:r>
              <a:rPr sz="2400" dirty="0">
                <a:solidFill>
                  <a:srgbClr val="FF0000"/>
                </a:solidFill>
                <a:latin typeface="Times New Roman" panose="02020603050405020304" pitchFamily="18" charset="0"/>
                <a:cs typeface="Times New Roman" panose="02020603050405020304" pitchFamily="18" charset="0"/>
              </a:rPr>
              <a:t>fever, chills, head ache,  malaise, anorexia and wt loss.</a:t>
            </a:r>
            <a:endParaRPr sz="2400" dirty="0">
              <a:latin typeface="Times New Roman" panose="02020603050405020304" pitchFamily="18" charset="0"/>
              <a:cs typeface="Times New Roman" panose="02020603050405020304" pitchFamily="18" charset="0"/>
            </a:endParaRPr>
          </a:p>
          <a:p>
            <a:pPr marL="355600" marR="51435" indent="-342900">
              <a:lnSpc>
                <a:spcPts val="2920"/>
              </a:lnSpc>
              <a:spcBef>
                <a:spcPts val="640"/>
              </a:spcBef>
              <a:buChar char="•"/>
              <a:tabLst>
                <a:tab pos="354965" algn="l"/>
                <a:tab pos="355600" algn="l"/>
              </a:tabLst>
            </a:pPr>
            <a:r>
              <a:rPr sz="2400" dirty="0">
                <a:solidFill>
                  <a:srgbClr val="FF0000"/>
                </a:solidFill>
                <a:latin typeface="Times New Roman" panose="02020603050405020304" pitchFamily="18" charset="0"/>
                <a:cs typeface="Times New Roman" panose="02020603050405020304" pitchFamily="18" charset="0"/>
              </a:rPr>
              <a:t>Elephantiasis of genitalia, scrotum and vulva occur in  either sex.</a:t>
            </a:r>
            <a:endParaRPr sz="2400" dirty="0">
              <a:latin typeface="Times New Roman" panose="02020603050405020304" pitchFamily="18" charset="0"/>
              <a:cs typeface="Times New Roman" panose="02020603050405020304" pitchFamily="18" charset="0"/>
            </a:endParaRPr>
          </a:p>
          <a:p>
            <a:pPr marL="12700">
              <a:lnSpc>
                <a:spcPct val="100000"/>
              </a:lnSpc>
              <a:spcBef>
                <a:spcPts val="275"/>
              </a:spcBef>
            </a:pPr>
            <a:r>
              <a:rPr sz="2700" b="1" dirty="0">
                <a:latin typeface="Times New Roman" panose="02020603050405020304" pitchFamily="18" charset="0"/>
                <a:cs typeface="Times New Roman" panose="02020603050405020304" pitchFamily="18" charset="0"/>
              </a:rPr>
              <a:t>Complication</a:t>
            </a:r>
            <a:endParaRPr sz="2700" dirty="0">
              <a:latin typeface="Times New Roman" panose="02020603050405020304" pitchFamily="18" charset="0"/>
              <a:cs typeface="Times New Roman" panose="02020603050405020304" pitchFamily="18" charset="0"/>
            </a:endParaRPr>
          </a:p>
          <a:p>
            <a:pPr marL="355600" indent="-342900">
              <a:lnSpc>
                <a:spcPct val="100000"/>
              </a:lnSpc>
              <a:spcBef>
                <a:spcPts val="325"/>
              </a:spcBef>
              <a:buChar char="•"/>
              <a:tabLst>
                <a:tab pos="354965" algn="l"/>
                <a:tab pos="355600" algn="l"/>
              </a:tabLst>
            </a:pPr>
            <a:r>
              <a:rPr sz="2400" dirty="0">
                <a:latin typeface="Times New Roman" panose="02020603050405020304" pitchFamily="18" charset="0"/>
                <a:cs typeface="Times New Roman" panose="02020603050405020304" pitchFamily="18" charset="0"/>
              </a:rPr>
              <a:t>Genital edema</a:t>
            </a:r>
          </a:p>
          <a:p>
            <a:pPr marL="431165" indent="-419100">
              <a:lnSpc>
                <a:spcPct val="100000"/>
              </a:lnSpc>
              <a:spcBef>
                <a:spcPts val="320"/>
              </a:spcBef>
              <a:buChar char="•"/>
              <a:tabLst>
                <a:tab pos="431165" algn="l"/>
                <a:tab pos="431800" algn="l"/>
              </a:tabLst>
            </a:pPr>
            <a:r>
              <a:rPr sz="2400" dirty="0">
                <a:latin typeface="Times New Roman" panose="02020603050405020304" pitchFamily="18" charset="0"/>
                <a:cs typeface="Times New Roman" panose="02020603050405020304" pitchFamily="18" charset="0"/>
              </a:rPr>
              <a:t>Salphingitis</a:t>
            </a:r>
          </a:p>
          <a:p>
            <a:pPr marL="431165" indent="-419100">
              <a:lnSpc>
                <a:spcPct val="100000"/>
              </a:lnSpc>
              <a:spcBef>
                <a:spcPts val="325"/>
              </a:spcBef>
              <a:buChar char="•"/>
              <a:tabLst>
                <a:tab pos="431165" algn="l"/>
                <a:tab pos="431800" algn="l"/>
              </a:tabLst>
            </a:pPr>
            <a:r>
              <a:rPr sz="2400" dirty="0">
                <a:latin typeface="Times New Roman" panose="02020603050405020304" pitchFamily="18" charset="0"/>
                <a:cs typeface="Times New Roman" panose="02020603050405020304" pitchFamily="18" charset="0"/>
              </a:rPr>
              <a:t>Infertility</a:t>
            </a:r>
          </a:p>
          <a:p>
            <a:pPr marL="509270" indent="-497205">
              <a:lnSpc>
                <a:spcPct val="100000"/>
              </a:lnSpc>
              <a:spcBef>
                <a:spcPts val="325"/>
              </a:spcBef>
              <a:buChar char="•"/>
              <a:tabLst>
                <a:tab pos="509270" algn="l"/>
                <a:tab pos="509905" algn="l"/>
              </a:tabLst>
            </a:pPr>
            <a:r>
              <a:rPr sz="2400" dirty="0">
                <a:latin typeface="Times New Roman" panose="02020603050405020304" pitchFamily="18" charset="0"/>
                <a:cs typeface="Times New Roman" panose="02020603050405020304" pitchFamily="18" charset="0"/>
              </a:rPr>
              <a:t>PID</a:t>
            </a:r>
          </a:p>
        </p:txBody>
      </p:sp>
    </p:spTree>
    <p:extLst>
      <p:ext uri="{BB962C8B-B14F-4D97-AF65-F5344CB8AC3E}">
        <p14:creationId xmlns:p14="http://schemas.microsoft.com/office/powerpoint/2010/main" val="303480099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C66E78-C761-4798-BC14-2B13F4796D68}"/>
              </a:ext>
            </a:extLst>
          </p:cNvPr>
          <p:cNvSpPr>
            <a:spLocks noGrp="1"/>
          </p:cNvSpPr>
          <p:nvPr>
            <p:ph type="title"/>
          </p:nvPr>
        </p:nvSpPr>
        <p:spPr>
          <a:xfrm>
            <a:off x="457200" y="274638"/>
            <a:ext cx="8229600" cy="715962"/>
          </a:xfrm>
        </p:spPr>
        <p:txBody>
          <a:bodyPr/>
          <a:lstStyle/>
          <a:p>
            <a:r>
              <a:rPr lang="en-US" sz="4000" dirty="0">
                <a:latin typeface="Times New Roman" pitchFamily="18" charset="0"/>
                <a:cs typeface="Times New Roman" pitchFamily="18" charset="0"/>
              </a:rPr>
              <a:t>Klebsiella </a:t>
            </a:r>
            <a:r>
              <a:rPr lang="en-US" sz="4000" dirty="0" err="1">
                <a:latin typeface="Times New Roman" pitchFamily="18" charset="0"/>
                <a:cs typeface="Times New Roman" pitchFamily="18" charset="0"/>
              </a:rPr>
              <a:t>granulomatis</a:t>
            </a:r>
            <a:r>
              <a:rPr lang="en-US" sz="4000" dirty="0">
                <a:latin typeface="Times New Roman" pitchFamily="18" charset="0"/>
                <a:cs typeface="Times New Roman" pitchFamily="18" charset="0"/>
              </a:rPr>
              <a:t> (donovanosis) </a:t>
            </a:r>
            <a:endParaRPr lang="en-US" dirty="0"/>
          </a:p>
        </p:txBody>
      </p:sp>
      <p:sp>
        <p:nvSpPr>
          <p:cNvPr id="3" name="Content Placeholder 2">
            <a:extLst>
              <a:ext uri="{FF2B5EF4-FFF2-40B4-BE49-F238E27FC236}">
                <a16:creationId xmlns:a16="http://schemas.microsoft.com/office/drawing/2014/main" id="{661C04E0-7624-4063-8258-5A2E0F720C85}"/>
              </a:ext>
            </a:extLst>
          </p:cNvPr>
          <p:cNvSpPr>
            <a:spLocks noGrp="1"/>
          </p:cNvSpPr>
          <p:nvPr>
            <p:ph idx="1"/>
          </p:nvPr>
        </p:nvSpPr>
        <p:spPr>
          <a:xfrm>
            <a:off x="533400" y="1242783"/>
            <a:ext cx="8229600" cy="4525963"/>
          </a:xfrm>
        </p:spPr>
        <p:txBody>
          <a:bodyPr/>
          <a:lstStyle/>
          <a:p>
            <a:r>
              <a:rPr lang="en-US" sz="2800" dirty="0">
                <a:latin typeface="Times New Roman" panose="02020603050405020304" pitchFamily="18" charset="0"/>
                <a:cs typeface="Times New Roman" panose="02020603050405020304" pitchFamily="18" charset="0"/>
              </a:rPr>
              <a:t>Granuloma inguinale is a genital ulcerative  disease caused by the intracellular gram-  negative bacterium Klebsiella </a:t>
            </a:r>
            <a:r>
              <a:rPr lang="en-US" sz="2800" dirty="0" err="1">
                <a:latin typeface="Times New Roman" panose="02020603050405020304" pitchFamily="18" charset="0"/>
                <a:cs typeface="Times New Roman" panose="02020603050405020304" pitchFamily="18" charset="0"/>
              </a:rPr>
              <a:t>granulomatis</a:t>
            </a:r>
            <a:r>
              <a:rPr lang="en-US" sz="2800" dirty="0">
                <a:latin typeface="Times New Roman" panose="02020603050405020304" pitchFamily="18" charset="0"/>
                <a:cs typeface="Times New Roman" panose="02020603050405020304" pitchFamily="18" charset="0"/>
              </a:rPr>
              <a:t>  (formerly known as </a:t>
            </a:r>
            <a:r>
              <a:rPr lang="en-US" sz="2800" dirty="0" err="1">
                <a:latin typeface="Times New Roman" panose="02020603050405020304" pitchFamily="18" charset="0"/>
                <a:cs typeface="Times New Roman" panose="02020603050405020304" pitchFamily="18" charset="0"/>
              </a:rPr>
              <a:t>Calymmatobacterium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granulomatis</a:t>
            </a:r>
            <a:r>
              <a:rPr lang="en-US" sz="2800" dirty="0">
                <a:latin typeface="Times New Roman" panose="02020603050405020304" pitchFamily="18" charset="0"/>
                <a:cs typeface="Times New Roman" panose="02020603050405020304" pitchFamily="18" charset="0"/>
              </a:rPr>
              <a:t>).   </a:t>
            </a:r>
          </a:p>
          <a:p>
            <a:endParaRPr lang="en-US" dirty="0"/>
          </a:p>
        </p:txBody>
      </p:sp>
      <p:sp>
        <p:nvSpPr>
          <p:cNvPr id="4" name="Date Placeholder 3">
            <a:extLst>
              <a:ext uri="{FF2B5EF4-FFF2-40B4-BE49-F238E27FC236}">
                <a16:creationId xmlns:a16="http://schemas.microsoft.com/office/drawing/2014/main" id="{55D52DFC-046C-4C0E-92F4-074C7FFC2463}"/>
              </a:ext>
            </a:extLst>
          </p:cNvPr>
          <p:cNvSpPr>
            <a:spLocks noGrp="1"/>
          </p:cNvSpPr>
          <p:nvPr>
            <p:ph type="dt" sz="half" idx="10"/>
          </p:nvPr>
        </p:nvSpPr>
        <p:spPr/>
        <p:txBody>
          <a:bodyPr/>
          <a:lstStyle/>
          <a:p>
            <a:pPr>
              <a:defRPr/>
            </a:pPr>
            <a:fld id="{D246857A-5EBE-4C10-BB67-7B878B8BAC2B}" type="datetime1">
              <a:rPr lang="en-CA" smtClean="0"/>
              <a:t>2020-06-01</a:t>
            </a:fld>
            <a:endParaRPr lang="en-CA"/>
          </a:p>
        </p:txBody>
      </p:sp>
      <p:sp>
        <p:nvSpPr>
          <p:cNvPr id="5" name="Footer Placeholder 4">
            <a:extLst>
              <a:ext uri="{FF2B5EF4-FFF2-40B4-BE49-F238E27FC236}">
                <a16:creationId xmlns:a16="http://schemas.microsoft.com/office/drawing/2014/main" id="{0E01A442-C9B4-42D8-8AD5-48A37F4FB438}"/>
              </a:ext>
            </a:extLst>
          </p:cNvPr>
          <p:cNvSpPr>
            <a:spLocks noGrp="1"/>
          </p:cNvSpPr>
          <p:nvPr>
            <p:ph type="ftr" sz="quarter" idx="11"/>
          </p:nvPr>
        </p:nvSpPr>
        <p:spPr/>
        <p:txBody>
          <a:bodyPr/>
          <a:lstStyle/>
          <a:p>
            <a:pPr>
              <a:defRPr/>
            </a:pPr>
            <a:r>
              <a:rPr lang="en-CA"/>
              <a:t>Hailemariam Abiy</a:t>
            </a:r>
          </a:p>
        </p:txBody>
      </p:sp>
      <p:sp>
        <p:nvSpPr>
          <p:cNvPr id="6" name="Slide Number Placeholder 5">
            <a:extLst>
              <a:ext uri="{FF2B5EF4-FFF2-40B4-BE49-F238E27FC236}">
                <a16:creationId xmlns:a16="http://schemas.microsoft.com/office/drawing/2014/main" id="{0D0D44FE-A5C2-490E-B7C5-566A2842608F}"/>
              </a:ext>
            </a:extLst>
          </p:cNvPr>
          <p:cNvSpPr>
            <a:spLocks noGrp="1"/>
          </p:cNvSpPr>
          <p:nvPr>
            <p:ph type="sldNum" sz="quarter" idx="12"/>
          </p:nvPr>
        </p:nvSpPr>
        <p:spPr/>
        <p:txBody>
          <a:bodyPr/>
          <a:lstStyle/>
          <a:p>
            <a:pPr>
              <a:defRPr/>
            </a:pPr>
            <a:fld id="{A415B259-A592-4C14-A112-938197F929A2}" type="slidenum">
              <a:rPr lang="en-CA" smtClean="0"/>
              <a:pPr>
                <a:defRPr/>
              </a:pPr>
              <a:t>51</a:t>
            </a:fld>
            <a:endParaRPr lang="en-CA"/>
          </a:p>
        </p:txBody>
      </p:sp>
    </p:spTree>
    <p:extLst>
      <p:ext uri="{BB962C8B-B14F-4D97-AF65-F5344CB8AC3E}">
        <p14:creationId xmlns:p14="http://schemas.microsoft.com/office/powerpoint/2010/main" val="71671185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BD57D00-FD9F-4F6E-8DCD-6B07F24A145E}"/>
              </a:ext>
            </a:extLst>
          </p:cNvPr>
          <p:cNvSpPr>
            <a:spLocks noGrp="1"/>
          </p:cNvSpPr>
          <p:nvPr>
            <p:ph type="dt" sz="half" idx="10"/>
          </p:nvPr>
        </p:nvSpPr>
        <p:spPr/>
        <p:txBody>
          <a:bodyPr/>
          <a:lstStyle/>
          <a:p>
            <a:pPr>
              <a:defRPr/>
            </a:pPr>
            <a:fld id="{858446B2-8046-4DF9-BC49-CED00862C473}" type="datetime1">
              <a:rPr lang="en-CA" smtClean="0"/>
              <a:t>2020-06-01</a:t>
            </a:fld>
            <a:endParaRPr lang="en-CA"/>
          </a:p>
        </p:txBody>
      </p:sp>
      <p:sp>
        <p:nvSpPr>
          <p:cNvPr id="3" name="Footer Placeholder 2">
            <a:extLst>
              <a:ext uri="{FF2B5EF4-FFF2-40B4-BE49-F238E27FC236}">
                <a16:creationId xmlns:a16="http://schemas.microsoft.com/office/drawing/2014/main" id="{335F0587-24B9-4AA7-8A9D-E9FE23DDD166}"/>
              </a:ext>
            </a:extLst>
          </p:cNvPr>
          <p:cNvSpPr>
            <a:spLocks noGrp="1"/>
          </p:cNvSpPr>
          <p:nvPr>
            <p:ph type="ftr" sz="quarter" idx="11"/>
          </p:nvPr>
        </p:nvSpPr>
        <p:spPr/>
        <p:txBody>
          <a:bodyPr/>
          <a:lstStyle/>
          <a:p>
            <a:pPr>
              <a:defRPr/>
            </a:pPr>
            <a:r>
              <a:rPr lang="en-CA"/>
              <a:t>Hailemariam Abiy</a:t>
            </a:r>
          </a:p>
        </p:txBody>
      </p:sp>
      <p:sp>
        <p:nvSpPr>
          <p:cNvPr id="4" name="Slide Number Placeholder 3">
            <a:extLst>
              <a:ext uri="{FF2B5EF4-FFF2-40B4-BE49-F238E27FC236}">
                <a16:creationId xmlns:a16="http://schemas.microsoft.com/office/drawing/2014/main" id="{F2848065-35C1-49F4-AB6C-5C0C76A5AB04}"/>
              </a:ext>
            </a:extLst>
          </p:cNvPr>
          <p:cNvSpPr>
            <a:spLocks noGrp="1"/>
          </p:cNvSpPr>
          <p:nvPr>
            <p:ph type="sldNum" sz="quarter" idx="12"/>
          </p:nvPr>
        </p:nvSpPr>
        <p:spPr/>
        <p:txBody>
          <a:bodyPr/>
          <a:lstStyle/>
          <a:p>
            <a:pPr>
              <a:defRPr/>
            </a:pPr>
            <a:fld id="{2FACE25C-16CC-482C-9B3D-1F177E5C16C7}" type="slidenum">
              <a:rPr lang="en-CA" smtClean="0"/>
              <a:pPr>
                <a:defRPr/>
              </a:pPr>
              <a:t>52</a:t>
            </a:fld>
            <a:endParaRPr lang="en-CA"/>
          </a:p>
        </p:txBody>
      </p:sp>
      <p:sp>
        <p:nvSpPr>
          <p:cNvPr id="5" name="object 2">
            <a:extLst>
              <a:ext uri="{FF2B5EF4-FFF2-40B4-BE49-F238E27FC236}">
                <a16:creationId xmlns:a16="http://schemas.microsoft.com/office/drawing/2014/main" id="{F36A54C2-7005-4915-A367-E967C9BC8C7B}"/>
              </a:ext>
            </a:extLst>
          </p:cNvPr>
          <p:cNvSpPr/>
          <p:nvPr/>
        </p:nvSpPr>
        <p:spPr>
          <a:xfrm>
            <a:off x="0" y="1"/>
            <a:ext cx="5334000" cy="3505200"/>
          </a:xfrm>
          <a:prstGeom prst="rect">
            <a:avLst/>
          </a:prstGeom>
          <a:blipFill>
            <a:blip r:embed="rId2" cstate="print"/>
            <a:stretch>
              <a:fillRect/>
            </a:stretch>
          </a:blipFill>
        </p:spPr>
        <p:txBody>
          <a:bodyPr wrap="square" lIns="0" tIns="0" rIns="0" bIns="0" rtlCol="0"/>
          <a:lstStyle/>
          <a:p>
            <a:endParaRPr/>
          </a:p>
        </p:txBody>
      </p:sp>
      <p:pic>
        <p:nvPicPr>
          <p:cNvPr id="6" name="Picture 5" descr="Extensive ulcers and sores caused by Herpes genitalis.">
            <a:extLst>
              <a:ext uri="{FF2B5EF4-FFF2-40B4-BE49-F238E27FC236}">
                <a16:creationId xmlns:a16="http://schemas.microsoft.com/office/drawing/2014/main" id="{DCDAD3C3-EA8C-4070-8B29-E642DDB638A5}"/>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5486400" y="136523"/>
            <a:ext cx="3429000" cy="3292477"/>
          </a:xfrm>
          <a:prstGeom prst="rect">
            <a:avLst/>
          </a:prstGeom>
          <a:noFill/>
          <a:ln>
            <a:noFill/>
          </a:ln>
        </p:spPr>
      </p:pic>
    </p:spTree>
    <p:extLst>
      <p:ext uri="{BB962C8B-B14F-4D97-AF65-F5344CB8AC3E}">
        <p14:creationId xmlns:p14="http://schemas.microsoft.com/office/powerpoint/2010/main" val="208204420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713331"/>
            <a:ext cx="8229600" cy="590363"/>
          </a:xfrm>
        </p:spPr>
        <p:txBody>
          <a:bodyPr/>
          <a:lstStyle/>
          <a:p>
            <a:r>
              <a:rPr lang="en-US" b="1" dirty="0">
                <a:solidFill>
                  <a:srgbClr val="C00000"/>
                </a:solidFill>
              </a:rPr>
              <a:t>2. Genital Ulcer Syndrome…</a:t>
            </a:r>
            <a:endParaRPr lang="en-US" dirty="0"/>
          </a:p>
        </p:txBody>
      </p:sp>
      <p:sp>
        <p:nvSpPr>
          <p:cNvPr id="3" name="Content Placeholder 2"/>
          <p:cNvSpPr>
            <a:spLocks noGrp="1"/>
          </p:cNvSpPr>
          <p:nvPr>
            <p:ph idx="1"/>
          </p:nvPr>
        </p:nvSpPr>
        <p:spPr>
          <a:xfrm>
            <a:off x="439460" y="1421766"/>
            <a:ext cx="8383152" cy="4427721"/>
          </a:xfrm>
        </p:spPr>
        <p:txBody>
          <a:bodyPr/>
          <a:lstStyle/>
          <a:p>
            <a:r>
              <a:rPr lang="en-US" sz="1983" b="1" dirty="0">
                <a:latin typeface="Times New Roman" pitchFamily="18" charset="0"/>
                <a:cs typeface="Times New Roman" pitchFamily="18" charset="0"/>
              </a:rPr>
              <a:t>Untreated  complications</a:t>
            </a:r>
            <a:r>
              <a:rPr lang="en-US" sz="1983" dirty="0">
                <a:latin typeface="Times New Roman" pitchFamily="18" charset="0"/>
                <a:cs typeface="Times New Roman" pitchFamily="18" charset="0"/>
              </a:rPr>
              <a:t>, life threatening so must be treated aggressively and promptly.</a:t>
            </a:r>
          </a:p>
          <a:p>
            <a:pPr>
              <a:buNone/>
            </a:pPr>
            <a:r>
              <a:rPr lang="en-US" sz="1983" dirty="0">
                <a:latin typeface="Times New Roman" pitchFamily="18" charset="0"/>
                <a:cs typeface="Times New Roman" pitchFamily="18" charset="0"/>
              </a:rPr>
              <a:t>1.Treatment for Non- Vesicular Genital Ulcer </a:t>
            </a:r>
          </a:p>
          <a:p>
            <a:pPr lvl="2"/>
            <a:r>
              <a:rPr lang="en-US" dirty="0" err="1">
                <a:latin typeface="Times New Roman" pitchFamily="18" charset="0"/>
                <a:cs typeface="Times New Roman" pitchFamily="18" charset="0"/>
              </a:rPr>
              <a:t>Benzathine</a:t>
            </a:r>
            <a:r>
              <a:rPr lang="en-US" dirty="0">
                <a:latin typeface="Times New Roman" pitchFamily="18" charset="0"/>
                <a:cs typeface="Times New Roman" pitchFamily="18" charset="0"/>
              </a:rPr>
              <a:t> penicillin 2.4 mu IM stat /Doxycycline(in penicillin allergy)for 14 days plus </a:t>
            </a:r>
          </a:p>
          <a:p>
            <a:pPr lvl="2"/>
            <a:r>
              <a:rPr lang="en-US" dirty="0">
                <a:latin typeface="Times New Roman" pitchFamily="18" charset="0"/>
                <a:cs typeface="Times New Roman" pitchFamily="18" charset="0"/>
              </a:rPr>
              <a:t>Ciprofloxacin  for 3 days /Erythromycin for 7 days Plus</a:t>
            </a:r>
          </a:p>
          <a:p>
            <a:pPr lvl="2"/>
            <a:r>
              <a:rPr lang="en-US" dirty="0">
                <a:latin typeface="Times New Roman" pitchFamily="18" charset="0"/>
                <a:cs typeface="Times New Roman" pitchFamily="18" charset="0"/>
              </a:rPr>
              <a:t>Acyclovir 400mg </a:t>
            </a:r>
            <a:r>
              <a:rPr lang="en-US" dirty="0" err="1">
                <a:latin typeface="Times New Roman" pitchFamily="18" charset="0"/>
                <a:cs typeface="Times New Roman" pitchFamily="18" charset="0"/>
              </a:rPr>
              <a:t>tid</a:t>
            </a:r>
            <a:r>
              <a:rPr lang="en-US" dirty="0">
                <a:latin typeface="Times New Roman" pitchFamily="18" charset="0"/>
                <a:cs typeface="Times New Roman" pitchFamily="18" charset="0"/>
              </a:rPr>
              <a:t> orally for 10 days (or 200mg five times per day of 10 day) </a:t>
            </a:r>
          </a:p>
          <a:p>
            <a:pPr>
              <a:buNone/>
            </a:pPr>
            <a:r>
              <a:rPr lang="en-US" sz="1983" dirty="0">
                <a:latin typeface="Times New Roman" pitchFamily="18" charset="0"/>
                <a:cs typeface="Times New Roman" pitchFamily="18" charset="0"/>
              </a:rPr>
              <a:t>2. Treatment for Vesicular, multiple or recurrent genital ulcer</a:t>
            </a:r>
          </a:p>
          <a:p>
            <a:pPr lvl="1"/>
            <a:r>
              <a:rPr lang="en-US" sz="1983" dirty="0">
                <a:latin typeface="Times New Roman" pitchFamily="18" charset="0"/>
                <a:cs typeface="Times New Roman" pitchFamily="18" charset="0"/>
              </a:rPr>
              <a:t> Acyclovir 200 mg five times per day for 10 days Or  Acyclovir 400 mg </a:t>
            </a:r>
            <a:r>
              <a:rPr lang="en-US" sz="1983" dirty="0" err="1">
                <a:latin typeface="Times New Roman" pitchFamily="18" charset="0"/>
                <a:cs typeface="Times New Roman" pitchFamily="18" charset="0"/>
              </a:rPr>
              <a:t>tid</a:t>
            </a:r>
            <a:r>
              <a:rPr lang="en-US" sz="1983" dirty="0">
                <a:latin typeface="Times New Roman" pitchFamily="18" charset="0"/>
                <a:cs typeface="Times New Roman" pitchFamily="18" charset="0"/>
              </a:rPr>
              <a:t> for 7 days </a:t>
            </a:r>
          </a:p>
          <a:p>
            <a:pPr>
              <a:buNone/>
            </a:pPr>
            <a:r>
              <a:rPr lang="en-US" sz="1983" dirty="0">
                <a:latin typeface="Times New Roman" pitchFamily="18" charset="0"/>
                <a:cs typeface="Times New Roman" pitchFamily="18" charset="0"/>
              </a:rPr>
              <a:t>3. Treatment for recurrent infection: Acyclovir 400 mg </a:t>
            </a:r>
            <a:r>
              <a:rPr lang="en-US" sz="1983" dirty="0" err="1">
                <a:latin typeface="Times New Roman" pitchFamily="18" charset="0"/>
                <a:cs typeface="Times New Roman" pitchFamily="18" charset="0"/>
              </a:rPr>
              <a:t>tid</a:t>
            </a:r>
            <a:r>
              <a:rPr lang="en-US" sz="1983" dirty="0">
                <a:latin typeface="Times New Roman" pitchFamily="18" charset="0"/>
                <a:cs typeface="Times New Roman" pitchFamily="18" charset="0"/>
              </a:rPr>
              <a:t> for 7 days.</a:t>
            </a:r>
          </a:p>
          <a:p>
            <a:endParaRPr lang="en-US" sz="1983" dirty="0">
              <a:latin typeface="Times New Roman" pitchFamily="18" charset="0"/>
              <a:cs typeface="Times New Roman" pitchFamily="18" charset="0"/>
            </a:endParaRPr>
          </a:p>
        </p:txBody>
      </p:sp>
      <p:sp>
        <p:nvSpPr>
          <p:cNvPr id="4" name="Date Placeholder 3"/>
          <p:cNvSpPr>
            <a:spLocks noGrp="1"/>
          </p:cNvSpPr>
          <p:nvPr>
            <p:ph type="dt" sz="half" idx="10"/>
          </p:nvPr>
        </p:nvSpPr>
        <p:spPr/>
        <p:txBody>
          <a:bodyPr/>
          <a:lstStyle/>
          <a:p>
            <a:pPr defTabSz="755660">
              <a:defRPr/>
            </a:pPr>
            <a:fld id="{465C97FA-9333-4923-B833-8E0F74AC73F1}" type="datetime1">
              <a:rPr lang="en-CA" smtClean="0">
                <a:solidFill>
                  <a:prstClr val="black">
                    <a:tint val="75000"/>
                  </a:prstClr>
                </a:solidFill>
                <a:latin typeface="Kartika"/>
              </a:rPr>
              <a:t>2020-06-01</a:t>
            </a:fld>
            <a:endParaRPr lang="en-CA">
              <a:solidFill>
                <a:prstClr val="black">
                  <a:tint val="75000"/>
                </a:prstClr>
              </a:solidFill>
              <a:latin typeface="Kartika"/>
            </a:endParaRPr>
          </a:p>
        </p:txBody>
      </p:sp>
      <p:sp>
        <p:nvSpPr>
          <p:cNvPr id="5" name="Slide Number Placeholder 4"/>
          <p:cNvSpPr>
            <a:spLocks noGrp="1"/>
          </p:cNvSpPr>
          <p:nvPr>
            <p:ph type="sldNum" sz="quarter" idx="12"/>
          </p:nvPr>
        </p:nvSpPr>
        <p:spPr/>
        <p:txBody>
          <a:bodyPr/>
          <a:lstStyle/>
          <a:p>
            <a:pPr defTabSz="755660">
              <a:defRPr/>
            </a:pPr>
            <a:fld id="{A415B259-A592-4C14-A112-938197F929A2}" type="slidenum">
              <a:rPr lang="en-CA">
                <a:solidFill>
                  <a:prstClr val="black">
                    <a:tint val="75000"/>
                  </a:prstClr>
                </a:solidFill>
                <a:latin typeface="Kartika"/>
              </a:rPr>
              <a:pPr defTabSz="755660">
                <a:defRPr/>
              </a:pPr>
              <a:t>53</a:t>
            </a:fld>
            <a:endParaRPr lang="en-CA">
              <a:solidFill>
                <a:prstClr val="black">
                  <a:tint val="75000"/>
                </a:prstClr>
              </a:solidFill>
              <a:latin typeface="Kartika"/>
            </a:endParaRPr>
          </a:p>
        </p:txBody>
      </p:sp>
      <p:sp>
        <p:nvSpPr>
          <p:cNvPr id="6" name="Footer Placeholder 5"/>
          <p:cNvSpPr>
            <a:spLocks noGrp="1"/>
          </p:cNvSpPr>
          <p:nvPr>
            <p:ph type="ftr" sz="quarter" idx="11"/>
          </p:nvPr>
        </p:nvSpPr>
        <p:spPr/>
        <p:txBody>
          <a:bodyPr/>
          <a:lstStyle/>
          <a:p>
            <a:pPr defTabSz="755660">
              <a:defRPr/>
            </a:pPr>
            <a:r>
              <a:rPr lang="en-CA">
                <a:solidFill>
                  <a:prstClr val="black">
                    <a:tint val="75000"/>
                  </a:prstClr>
                </a:solidFill>
                <a:latin typeface="Kartika"/>
              </a:rPr>
              <a:t>Hailemariam Abiy</a:t>
            </a:r>
          </a:p>
        </p:txBody>
      </p:sp>
    </p:spTree>
    <p:extLst>
      <p:ext uri="{BB962C8B-B14F-4D97-AF65-F5344CB8AC3E}">
        <p14:creationId xmlns:p14="http://schemas.microsoft.com/office/powerpoint/2010/main" val="161418015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713331"/>
            <a:ext cx="8229600" cy="531327"/>
          </a:xfrm>
        </p:spPr>
        <p:txBody>
          <a:bodyPr/>
          <a:lstStyle/>
          <a:p>
            <a:r>
              <a:rPr lang="en-US" b="1" dirty="0">
                <a:solidFill>
                  <a:srgbClr val="C00000"/>
                </a:solidFill>
              </a:rPr>
              <a:t>3. Vaginal Discharge Syndrome</a:t>
            </a:r>
            <a:endParaRPr lang="en-US" dirty="0">
              <a:solidFill>
                <a:srgbClr val="C00000"/>
              </a:solidFill>
            </a:endParaRPr>
          </a:p>
        </p:txBody>
      </p:sp>
      <p:sp>
        <p:nvSpPr>
          <p:cNvPr id="3" name="Content Placeholder 2"/>
          <p:cNvSpPr>
            <a:spLocks noGrp="1"/>
          </p:cNvSpPr>
          <p:nvPr>
            <p:ph idx="1"/>
          </p:nvPr>
        </p:nvSpPr>
        <p:spPr>
          <a:xfrm>
            <a:off x="321388" y="1303694"/>
            <a:ext cx="8560261" cy="4545794"/>
          </a:xfrm>
        </p:spPr>
        <p:txBody>
          <a:bodyPr/>
          <a:lstStyle/>
          <a:p>
            <a:r>
              <a:rPr lang="en-US" sz="2149" dirty="0">
                <a:latin typeface="Times New Roman" pitchFamily="18" charset="0"/>
                <a:cs typeface="Times New Roman" pitchFamily="18" charset="0"/>
              </a:rPr>
              <a:t>STI related discharge is </a:t>
            </a:r>
            <a:r>
              <a:rPr lang="en-US" sz="2149" dirty="0">
                <a:solidFill>
                  <a:srgbClr val="FF0000"/>
                </a:solidFill>
                <a:latin typeface="Times New Roman" pitchFamily="18" charset="0"/>
                <a:cs typeface="Times New Roman" pitchFamily="18" charset="0"/>
              </a:rPr>
              <a:t>abnormal in color, odor and amount</a:t>
            </a:r>
            <a:r>
              <a:rPr lang="en-US" sz="2149" dirty="0">
                <a:latin typeface="Times New Roman" pitchFamily="18" charset="0"/>
                <a:cs typeface="Times New Roman" pitchFamily="18" charset="0"/>
              </a:rPr>
              <a:t> accompanied by </a:t>
            </a:r>
            <a:r>
              <a:rPr lang="en-US" sz="2149" dirty="0" err="1">
                <a:latin typeface="Times New Roman" pitchFamily="18" charset="0"/>
                <a:cs typeface="Times New Roman" pitchFamily="18" charset="0"/>
              </a:rPr>
              <a:t>pruritus</a:t>
            </a:r>
            <a:r>
              <a:rPr lang="en-US" sz="2149" dirty="0">
                <a:latin typeface="Times New Roman" pitchFamily="18" charset="0"/>
                <a:cs typeface="Times New Roman" pitchFamily="18" charset="0"/>
              </a:rPr>
              <a:t>.</a:t>
            </a:r>
          </a:p>
          <a:p>
            <a:r>
              <a:rPr lang="en-US" sz="2149" dirty="0">
                <a:latin typeface="Times New Roman" pitchFamily="18" charset="0"/>
                <a:cs typeface="Times New Roman" pitchFamily="18" charset="0"/>
              </a:rPr>
              <a:t>The most common causes are </a:t>
            </a:r>
          </a:p>
          <a:p>
            <a:pPr lvl="1"/>
            <a:r>
              <a:rPr lang="en-US" sz="2149" dirty="0">
                <a:latin typeface="Times New Roman" pitchFamily="18" charset="0"/>
                <a:cs typeface="Times New Roman" pitchFamily="18" charset="0"/>
              </a:rPr>
              <a:t>Neisseria gonorrhea </a:t>
            </a:r>
          </a:p>
          <a:p>
            <a:pPr lvl="1"/>
            <a:r>
              <a:rPr lang="en-US" sz="2149" dirty="0">
                <a:latin typeface="Times New Roman" pitchFamily="18" charset="0"/>
                <a:cs typeface="Times New Roman" pitchFamily="18" charset="0"/>
              </a:rPr>
              <a:t>Chlamydia trachomatis </a:t>
            </a:r>
          </a:p>
          <a:p>
            <a:pPr lvl="1"/>
            <a:r>
              <a:rPr lang="en-US" sz="2149" dirty="0" err="1">
                <a:latin typeface="Times New Roman" pitchFamily="18" charset="0"/>
                <a:cs typeface="Times New Roman" pitchFamily="18" charset="0"/>
              </a:rPr>
              <a:t>Trichomonas</a:t>
            </a:r>
            <a:r>
              <a:rPr lang="en-US" sz="2149" dirty="0">
                <a:latin typeface="Times New Roman" pitchFamily="18" charset="0"/>
                <a:cs typeface="Times New Roman" pitchFamily="18" charset="0"/>
              </a:rPr>
              <a:t> </a:t>
            </a:r>
            <a:r>
              <a:rPr lang="en-US" sz="2149" dirty="0" err="1">
                <a:latin typeface="Times New Roman" pitchFamily="18" charset="0"/>
                <a:cs typeface="Times New Roman" pitchFamily="18" charset="0"/>
              </a:rPr>
              <a:t>vaginalis</a:t>
            </a:r>
            <a:r>
              <a:rPr lang="en-US" sz="2149" dirty="0">
                <a:latin typeface="Times New Roman" pitchFamily="18" charset="0"/>
                <a:cs typeface="Times New Roman" pitchFamily="18" charset="0"/>
              </a:rPr>
              <a:t>  </a:t>
            </a:r>
          </a:p>
          <a:p>
            <a:pPr lvl="1"/>
            <a:r>
              <a:rPr lang="en-US" sz="2149" dirty="0" err="1">
                <a:latin typeface="Times New Roman" pitchFamily="18" charset="0"/>
                <a:cs typeface="Times New Roman" pitchFamily="18" charset="0"/>
              </a:rPr>
              <a:t>Gardnerella</a:t>
            </a:r>
            <a:r>
              <a:rPr lang="en-US" sz="2149" dirty="0">
                <a:latin typeface="Times New Roman" pitchFamily="18" charset="0"/>
                <a:cs typeface="Times New Roman" pitchFamily="18" charset="0"/>
              </a:rPr>
              <a:t> </a:t>
            </a:r>
            <a:r>
              <a:rPr lang="en-US" sz="2149" dirty="0" err="1">
                <a:latin typeface="Times New Roman" pitchFamily="18" charset="0"/>
                <a:cs typeface="Times New Roman" pitchFamily="18" charset="0"/>
              </a:rPr>
              <a:t>vaginalis</a:t>
            </a:r>
            <a:r>
              <a:rPr lang="en-US" sz="2149" dirty="0">
                <a:latin typeface="Times New Roman" pitchFamily="18" charset="0"/>
                <a:cs typeface="Times New Roman" pitchFamily="18" charset="0"/>
              </a:rPr>
              <a:t> (</a:t>
            </a:r>
            <a:r>
              <a:rPr lang="en-US" sz="2149" dirty="0" err="1">
                <a:latin typeface="Times New Roman" pitchFamily="18" charset="0"/>
                <a:cs typeface="Times New Roman" pitchFamily="18" charset="0"/>
              </a:rPr>
              <a:t>Polymicrobial</a:t>
            </a:r>
            <a:r>
              <a:rPr lang="en-US" sz="2149" dirty="0">
                <a:latin typeface="Times New Roman" pitchFamily="18" charset="0"/>
                <a:cs typeface="Times New Roman" pitchFamily="18" charset="0"/>
              </a:rPr>
              <a:t>)  </a:t>
            </a:r>
          </a:p>
          <a:p>
            <a:pPr lvl="1"/>
            <a:r>
              <a:rPr lang="en-US" sz="2149" dirty="0">
                <a:latin typeface="Times New Roman" pitchFamily="18" charset="0"/>
                <a:cs typeface="Times New Roman" pitchFamily="18" charset="0"/>
              </a:rPr>
              <a:t>Candida </a:t>
            </a:r>
            <a:r>
              <a:rPr lang="en-US" sz="2149" dirty="0" err="1">
                <a:latin typeface="Times New Roman" pitchFamily="18" charset="0"/>
                <a:cs typeface="Times New Roman" pitchFamily="18" charset="0"/>
              </a:rPr>
              <a:t>albicans</a:t>
            </a:r>
            <a:endParaRPr lang="en-US" sz="2149" dirty="0">
              <a:latin typeface="Times New Roman" pitchFamily="18" charset="0"/>
              <a:cs typeface="Times New Roman" pitchFamily="18" charset="0"/>
            </a:endParaRPr>
          </a:p>
          <a:p>
            <a:r>
              <a:rPr lang="en-US" sz="2149" dirty="0">
                <a:latin typeface="Times New Roman" pitchFamily="18" charset="0"/>
                <a:cs typeface="Times New Roman" pitchFamily="18" charset="0"/>
              </a:rPr>
              <a:t>Bacterial </a:t>
            </a:r>
            <a:r>
              <a:rPr lang="en-US" sz="2149" dirty="0" err="1">
                <a:latin typeface="Times New Roman" pitchFamily="18" charset="0"/>
                <a:cs typeface="Times New Roman" pitchFamily="18" charset="0"/>
              </a:rPr>
              <a:t>vaginosis</a:t>
            </a:r>
            <a:r>
              <a:rPr lang="en-US" sz="2149" dirty="0">
                <a:latin typeface="Times New Roman" pitchFamily="18" charset="0"/>
                <a:cs typeface="Times New Roman" pitchFamily="18" charset="0"/>
              </a:rPr>
              <a:t> (</a:t>
            </a:r>
            <a:r>
              <a:rPr lang="en-US" sz="2149" dirty="0" err="1">
                <a:latin typeface="Times New Roman" pitchFamily="18" charset="0"/>
                <a:cs typeface="Times New Roman" pitchFamily="18" charset="0"/>
              </a:rPr>
              <a:t>Gardnerella</a:t>
            </a:r>
            <a:r>
              <a:rPr lang="en-US" sz="2149" dirty="0">
                <a:latin typeface="Times New Roman" pitchFamily="18" charset="0"/>
                <a:cs typeface="Times New Roman" pitchFamily="18" charset="0"/>
              </a:rPr>
              <a:t> </a:t>
            </a:r>
            <a:r>
              <a:rPr lang="en-US" sz="2149" dirty="0" err="1">
                <a:latin typeface="Times New Roman" pitchFamily="18" charset="0"/>
                <a:cs typeface="Times New Roman" pitchFamily="18" charset="0"/>
              </a:rPr>
              <a:t>vaginalis</a:t>
            </a:r>
            <a:r>
              <a:rPr lang="en-US" sz="2149" dirty="0">
                <a:latin typeface="Times New Roman" pitchFamily="18" charset="0"/>
                <a:cs typeface="Times New Roman" pitchFamily="18" charset="0"/>
              </a:rPr>
              <a:t>) is the leading cause of vaginal discharge in Ethiopia followed by </a:t>
            </a:r>
            <a:r>
              <a:rPr lang="en-US" sz="2149" dirty="0" err="1">
                <a:latin typeface="Times New Roman" pitchFamily="18" charset="0"/>
                <a:cs typeface="Times New Roman" pitchFamily="18" charset="0"/>
              </a:rPr>
              <a:t>candidiasis</a:t>
            </a:r>
            <a:r>
              <a:rPr lang="en-US" sz="2149" dirty="0">
                <a:latin typeface="Times New Roman" pitchFamily="18" charset="0"/>
                <a:cs typeface="Times New Roman" pitchFamily="18" charset="0"/>
              </a:rPr>
              <a:t>, </a:t>
            </a:r>
            <a:r>
              <a:rPr lang="en-US" sz="2149" dirty="0" err="1">
                <a:latin typeface="Times New Roman" pitchFamily="18" charset="0"/>
                <a:cs typeface="Times New Roman" pitchFamily="18" charset="0"/>
              </a:rPr>
              <a:t>trichomoniasis</a:t>
            </a:r>
            <a:r>
              <a:rPr lang="en-US" sz="2149" dirty="0">
                <a:latin typeface="Times New Roman" pitchFamily="18" charset="0"/>
                <a:cs typeface="Times New Roman" pitchFamily="18" charset="0"/>
              </a:rPr>
              <a:t>, </a:t>
            </a:r>
            <a:r>
              <a:rPr lang="en-US" sz="2149" dirty="0" err="1">
                <a:latin typeface="Times New Roman" pitchFamily="18" charset="0"/>
                <a:cs typeface="Times New Roman" pitchFamily="18" charset="0"/>
              </a:rPr>
              <a:t>gonococcal</a:t>
            </a:r>
            <a:r>
              <a:rPr lang="en-US" sz="2149" dirty="0">
                <a:latin typeface="Times New Roman" pitchFamily="18" charset="0"/>
                <a:cs typeface="Times New Roman" pitchFamily="18" charset="0"/>
              </a:rPr>
              <a:t> and </a:t>
            </a:r>
            <a:r>
              <a:rPr lang="en-US" sz="2149" dirty="0" err="1">
                <a:latin typeface="Times New Roman" pitchFamily="18" charset="0"/>
                <a:cs typeface="Times New Roman" pitchFamily="18" charset="0"/>
              </a:rPr>
              <a:t>chlamydia</a:t>
            </a:r>
            <a:r>
              <a:rPr lang="en-US" sz="2149" dirty="0">
                <a:latin typeface="Times New Roman" pitchFamily="18" charset="0"/>
                <a:cs typeface="Times New Roman" pitchFamily="18" charset="0"/>
              </a:rPr>
              <a:t> and </a:t>
            </a:r>
            <a:r>
              <a:rPr lang="en-US" sz="2149" dirty="0" err="1">
                <a:latin typeface="Times New Roman" pitchFamily="18" charset="0"/>
                <a:cs typeface="Times New Roman" pitchFamily="18" charset="0"/>
              </a:rPr>
              <a:t>cervicitis</a:t>
            </a:r>
            <a:r>
              <a:rPr lang="en-US" sz="2149" dirty="0">
                <a:latin typeface="Times New Roman" pitchFamily="18" charset="0"/>
                <a:cs typeface="Times New Roman" pitchFamily="18" charset="0"/>
              </a:rPr>
              <a:t> in that order.</a:t>
            </a:r>
          </a:p>
          <a:p>
            <a:endParaRPr lang="en-US" sz="1983" dirty="0">
              <a:latin typeface="Times New Roman" pitchFamily="18" charset="0"/>
              <a:cs typeface="Times New Roman" pitchFamily="18" charset="0"/>
            </a:endParaRPr>
          </a:p>
        </p:txBody>
      </p:sp>
      <p:sp>
        <p:nvSpPr>
          <p:cNvPr id="4" name="Date Placeholder 3"/>
          <p:cNvSpPr>
            <a:spLocks noGrp="1"/>
          </p:cNvSpPr>
          <p:nvPr>
            <p:ph type="dt" sz="half" idx="10"/>
          </p:nvPr>
        </p:nvSpPr>
        <p:spPr/>
        <p:txBody>
          <a:bodyPr/>
          <a:lstStyle/>
          <a:p>
            <a:pPr defTabSz="755660">
              <a:defRPr/>
            </a:pPr>
            <a:fld id="{6A1C7C44-C70C-45B3-9126-62CBDEC4028C}" type="datetime1">
              <a:rPr lang="en-CA" smtClean="0">
                <a:solidFill>
                  <a:prstClr val="black">
                    <a:tint val="75000"/>
                  </a:prstClr>
                </a:solidFill>
                <a:latin typeface="Kartika"/>
              </a:rPr>
              <a:t>2020-06-01</a:t>
            </a:fld>
            <a:endParaRPr lang="en-CA" dirty="0">
              <a:solidFill>
                <a:prstClr val="black">
                  <a:tint val="75000"/>
                </a:prstClr>
              </a:solidFill>
              <a:latin typeface="Kartika"/>
            </a:endParaRPr>
          </a:p>
        </p:txBody>
      </p:sp>
      <p:sp>
        <p:nvSpPr>
          <p:cNvPr id="5" name="Slide Number Placeholder 4"/>
          <p:cNvSpPr>
            <a:spLocks noGrp="1"/>
          </p:cNvSpPr>
          <p:nvPr>
            <p:ph type="sldNum" sz="quarter" idx="12"/>
          </p:nvPr>
        </p:nvSpPr>
        <p:spPr/>
        <p:txBody>
          <a:bodyPr/>
          <a:lstStyle/>
          <a:p>
            <a:pPr defTabSz="755660">
              <a:defRPr/>
            </a:pPr>
            <a:fld id="{A415B259-A592-4C14-A112-938197F929A2}" type="slidenum">
              <a:rPr lang="en-CA">
                <a:solidFill>
                  <a:prstClr val="black">
                    <a:tint val="75000"/>
                  </a:prstClr>
                </a:solidFill>
                <a:latin typeface="Kartika"/>
              </a:rPr>
              <a:pPr defTabSz="755660">
                <a:defRPr/>
              </a:pPr>
              <a:t>54</a:t>
            </a:fld>
            <a:endParaRPr lang="en-CA">
              <a:solidFill>
                <a:prstClr val="black">
                  <a:tint val="75000"/>
                </a:prstClr>
              </a:solidFill>
              <a:latin typeface="Kartika"/>
            </a:endParaRPr>
          </a:p>
        </p:txBody>
      </p:sp>
      <p:sp>
        <p:nvSpPr>
          <p:cNvPr id="6" name="Footer Placeholder 5"/>
          <p:cNvSpPr>
            <a:spLocks noGrp="1"/>
          </p:cNvSpPr>
          <p:nvPr>
            <p:ph type="ftr" sz="quarter" idx="11"/>
          </p:nvPr>
        </p:nvSpPr>
        <p:spPr/>
        <p:txBody>
          <a:bodyPr/>
          <a:lstStyle/>
          <a:p>
            <a:pPr defTabSz="755660">
              <a:defRPr/>
            </a:pPr>
            <a:r>
              <a:rPr lang="en-CA">
                <a:solidFill>
                  <a:prstClr val="black">
                    <a:tint val="75000"/>
                  </a:prstClr>
                </a:solidFill>
                <a:latin typeface="Kartika"/>
              </a:rPr>
              <a:t>Hailemariam Abiy</a:t>
            </a:r>
          </a:p>
        </p:txBody>
      </p:sp>
    </p:spTree>
    <p:extLst>
      <p:ext uri="{BB962C8B-B14F-4D97-AF65-F5344CB8AC3E}">
        <p14:creationId xmlns:p14="http://schemas.microsoft.com/office/powerpoint/2010/main" val="222362183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384285" y="6414617"/>
            <a:ext cx="223520" cy="239395"/>
          </a:xfrm>
          <a:prstGeom prst="rect">
            <a:avLst/>
          </a:prstGeom>
        </p:spPr>
        <p:txBody>
          <a:bodyPr vert="horz" wrap="square" lIns="0" tIns="12700" rIns="0" bIns="0" rtlCol="0">
            <a:spAutoFit/>
          </a:bodyPr>
          <a:lstStyle/>
          <a:p>
            <a:pPr marL="12700">
              <a:lnSpc>
                <a:spcPct val="100000"/>
              </a:lnSpc>
              <a:spcBef>
                <a:spcPts val="100"/>
              </a:spcBef>
            </a:pPr>
            <a:r>
              <a:rPr sz="1400" spc="-5" dirty="0">
                <a:latin typeface="Nimbus Sans L"/>
                <a:cs typeface="Nimbus Sans L"/>
              </a:rPr>
              <a:t>76</a:t>
            </a:r>
            <a:endParaRPr sz="1400">
              <a:latin typeface="Nimbus Sans L"/>
              <a:cs typeface="Nimbus Sans L"/>
            </a:endParaRPr>
          </a:p>
        </p:txBody>
      </p:sp>
      <p:sp>
        <p:nvSpPr>
          <p:cNvPr id="3" name="object 3"/>
          <p:cNvSpPr txBox="1">
            <a:spLocks noGrp="1"/>
          </p:cNvSpPr>
          <p:nvPr>
            <p:ph type="title"/>
          </p:nvPr>
        </p:nvSpPr>
        <p:spPr>
          <a:xfrm>
            <a:off x="283465" y="431100"/>
            <a:ext cx="7206867" cy="751488"/>
          </a:xfrm>
          <a:prstGeom prst="rect">
            <a:avLst/>
          </a:prstGeom>
        </p:spPr>
        <p:txBody>
          <a:bodyPr vert="horz" wrap="square" lIns="0" tIns="12700" rIns="0" bIns="0" rtlCol="0">
            <a:spAutoFit/>
          </a:bodyPr>
          <a:lstStyle/>
          <a:p>
            <a:pPr marL="12700">
              <a:lnSpc>
                <a:spcPct val="100000"/>
              </a:lnSpc>
              <a:spcBef>
                <a:spcPts val="100"/>
              </a:spcBef>
            </a:pPr>
            <a:r>
              <a:rPr sz="4800" dirty="0"/>
              <a:t>Chlamydia trachomatis</a:t>
            </a:r>
          </a:p>
        </p:txBody>
      </p:sp>
      <p:sp>
        <p:nvSpPr>
          <p:cNvPr id="4" name="object 4"/>
          <p:cNvSpPr txBox="1"/>
          <p:nvPr/>
        </p:nvSpPr>
        <p:spPr>
          <a:xfrm>
            <a:off x="283465" y="1510599"/>
            <a:ext cx="8324339" cy="4288353"/>
          </a:xfrm>
          <a:prstGeom prst="rect">
            <a:avLst/>
          </a:prstGeom>
        </p:spPr>
        <p:txBody>
          <a:bodyPr vert="horz" wrap="square" lIns="0" tIns="60960" rIns="0" bIns="0" rtlCol="0">
            <a:spAutoFit/>
          </a:bodyPr>
          <a:lstStyle/>
          <a:p>
            <a:pPr marL="355600" indent="-342900" algn="just">
              <a:lnSpc>
                <a:spcPct val="100000"/>
              </a:lnSpc>
              <a:spcBef>
                <a:spcPts val="480"/>
              </a:spcBef>
              <a:buChar char="•"/>
              <a:tabLst>
                <a:tab pos="355600" algn="l"/>
              </a:tabLst>
            </a:pPr>
            <a:r>
              <a:rPr sz="2400" dirty="0">
                <a:latin typeface="DejaVu Sans"/>
                <a:cs typeface="DejaVu Sans"/>
              </a:rPr>
              <a:t>More than three million new cases annually</a:t>
            </a:r>
          </a:p>
          <a:p>
            <a:pPr marL="355600" marR="5080" indent="-342900" algn="just">
              <a:lnSpc>
                <a:spcPts val="3460"/>
              </a:lnSpc>
              <a:spcBef>
                <a:spcPts val="819"/>
              </a:spcBef>
              <a:buChar char="•"/>
              <a:tabLst>
                <a:tab pos="355600" algn="l"/>
              </a:tabLst>
            </a:pPr>
            <a:r>
              <a:rPr sz="2400" dirty="0">
                <a:latin typeface="DejaVu Sans"/>
                <a:cs typeface="DejaVu Sans"/>
              </a:rPr>
              <a:t>Responsible for causing cervicitis, urethritis,</a:t>
            </a:r>
            <a:r>
              <a:rPr lang="en-US" sz="2400" dirty="0">
                <a:latin typeface="DejaVu Sans"/>
                <a:cs typeface="DejaVu Sans"/>
              </a:rPr>
              <a:t> </a:t>
            </a:r>
            <a:r>
              <a:rPr sz="2400" dirty="0">
                <a:latin typeface="DejaVu Sans"/>
                <a:cs typeface="DejaVu Sans"/>
              </a:rPr>
              <a:t>Proctitis, lymphogranuloma venereum, and  pelvic inflammatory disease</a:t>
            </a:r>
          </a:p>
          <a:p>
            <a:pPr marL="355600" marR="1119505" indent="-342900">
              <a:lnSpc>
                <a:spcPts val="3460"/>
              </a:lnSpc>
              <a:spcBef>
                <a:spcPts val="760"/>
              </a:spcBef>
              <a:buChar char="•"/>
              <a:tabLst>
                <a:tab pos="354965" algn="l"/>
                <a:tab pos="355600" algn="l"/>
              </a:tabLst>
            </a:pPr>
            <a:r>
              <a:rPr sz="2400" dirty="0">
                <a:latin typeface="DejaVu Sans"/>
                <a:cs typeface="DejaVu Sans"/>
              </a:rPr>
              <a:t>Direct and indirect cost of chlamydial  infections run into billions of dollars</a:t>
            </a:r>
          </a:p>
          <a:p>
            <a:pPr marL="355600" marR="650875" indent="-342900">
              <a:lnSpc>
                <a:spcPts val="3460"/>
              </a:lnSpc>
              <a:spcBef>
                <a:spcPts val="760"/>
              </a:spcBef>
              <a:buChar char="•"/>
              <a:tabLst>
                <a:tab pos="354965" algn="l"/>
                <a:tab pos="355600" algn="l"/>
              </a:tabLst>
            </a:pPr>
            <a:r>
              <a:rPr sz="2400" dirty="0">
                <a:latin typeface="DejaVu Sans"/>
                <a:cs typeface="DejaVu Sans"/>
              </a:rPr>
              <a:t>Potential to transmit to newborn during  delivery</a:t>
            </a:r>
          </a:p>
          <a:p>
            <a:pPr marL="469900">
              <a:lnSpc>
                <a:spcPct val="100000"/>
              </a:lnSpc>
              <a:spcBef>
                <a:spcPts val="300"/>
              </a:spcBef>
            </a:pPr>
            <a:r>
              <a:rPr sz="2400" dirty="0">
                <a:latin typeface="DejaVu Sans"/>
                <a:cs typeface="DejaVu Sans"/>
              </a:rPr>
              <a:t>– Conjunctivitis, pneumonia</a:t>
            </a:r>
          </a:p>
        </p:txBody>
      </p:sp>
      <p:sp>
        <p:nvSpPr>
          <p:cNvPr id="5" name="object 5"/>
          <p:cNvSpPr txBox="1"/>
          <p:nvPr/>
        </p:nvSpPr>
        <p:spPr>
          <a:xfrm>
            <a:off x="4135373" y="6426809"/>
            <a:ext cx="871855" cy="208279"/>
          </a:xfrm>
          <a:prstGeom prst="rect">
            <a:avLst/>
          </a:prstGeom>
        </p:spPr>
        <p:txBody>
          <a:bodyPr vert="horz" wrap="square" lIns="0" tIns="12700" rIns="0" bIns="0" rtlCol="0">
            <a:spAutoFit/>
          </a:bodyPr>
          <a:lstStyle/>
          <a:p>
            <a:pPr marL="12700">
              <a:lnSpc>
                <a:spcPct val="100000"/>
              </a:lnSpc>
              <a:spcBef>
                <a:spcPts val="100"/>
              </a:spcBef>
            </a:pPr>
            <a:r>
              <a:rPr sz="1200" spc="-180" dirty="0">
                <a:solidFill>
                  <a:srgbClr val="888888"/>
                </a:solidFill>
                <a:latin typeface="DejaVu Sans"/>
                <a:cs typeface="DejaVu Sans"/>
              </a:rPr>
              <a:t>Dr.T.V.Rao</a:t>
            </a:r>
            <a:r>
              <a:rPr sz="1200" spc="-200" dirty="0">
                <a:solidFill>
                  <a:srgbClr val="888888"/>
                </a:solidFill>
                <a:latin typeface="DejaVu Sans"/>
                <a:cs typeface="DejaVu Sans"/>
              </a:rPr>
              <a:t> </a:t>
            </a:r>
            <a:r>
              <a:rPr sz="1200" spc="-100" dirty="0">
                <a:solidFill>
                  <a:srgbClr val="888888"/>
                </a:solidFill>
                <a:latin typeface="DejaVu Sans"/>
                <a:cs typeface="DejaVu Sans"/>
              </a:rPr>
              <a:t>MD</a:t>
            </a:r>
            <a:endParaRPr sz="1200">
              <a:latin typeface="DejaVu Sans"/>
              <a:cs typeface="DejaVu Sans"/>
            </a:endParaRPr>
          </a:p>
        </p:txBody>
      </p:sp>
    </p:spTree>
    <p:extLst>
      <p:ext uri="{BB962C8B-B14F-4D97-AF65-F5344CB8AC3E}">
        <p14:creationId xmlns:p14="http://schemas.microsoft.com/office/powerpoint/2010/main" val="255357226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822239"/>
            <a:ext cx="8229600" cy="524005"/>
          </a:xfrm>
        </p:spPr>
        <p:txBody>
          <a:bodyPr/>
          <a:lstStyle/>
          <a:p>
            <a:r>
              <a:rPr lang="en-US" b="1" dirty="0">
                <a:solidFill>
                  <a:srgbClr val="C00000"/>
                </a:solidFill>
              </a:rPr>
              <a:t>3. Vaginal Discharge</a:t>
            </a:r>
            <a:endParaRPr lang="en-US" dirty="0"/>
          </a:p>
        </p:txBody>
      </p:sp>
      <p:sp>
        <p:nvSpPr>
          <p:cNvPr id="3" name="Content Placeholder 2"/>
          <p:cNvSpPr>
            <a:spLocks noGrp="1"/>
          </p:cNvSpPr>
          <p:nvPr>
            <p:ph idx="1"/>
          </p:nvPr>
        </p:nvSpPr>
        <p:spPr>
          <a:xfrm>
            <a:off x="457200" y="1584274"/>
            <a:ext cx="8458834" cy="4073660"/>
          </a:xfrm>
        </p:spPr>
        <p:txBody>
          <a:bodyPr/>
          <a:lstStyle/>
          <a:p>
            <a:r>
              <a:rPr lang="en-US" sz="2314" dirty="0">
                <a:latin typeface="Times New Roman" pitchFamily="18" charset="0"/>
                <a:cs typeface="Times New Roman" pitchFamily="18" charset="0"/>
              </a:rPr>
              <a:t>The common risk factors for development of discharge syndrome secondary to cervicitis: </a:t>
            </a:r>
          </a:p>
          <a:p>
            <a:pPr lvl="1"/>
            <a:r>
              <a:rPr lang="en-US" dirty="0">
                <a:latin typeface="Times New Roman" pitchFamily="18" charset="0"/>
                <a:cs typeface="Times New Roman" pitchFamily="18" charset="0"/>
              </a:rPr>
              <a:t>Multiple sexual partners in the last 3 month </a:t>
            </a:r>
          </a:p>
          <a:p>
            <a:pPr lvl="1"/>
            <a:r>
              <a:rPr lang="en-US" dirty="0">
                <a:latin typeface="Times New Roman" pitchFamily="18" charset="0"/>
                <a:cs typeface="Times New Roman" pitchFamily="18" charset="0"/>
              </a:rPr>
              <a:t>New sexual partner in the last 3 month </a:t>
            </a:r>
          </a:p>
          <a:p>
            <a:pPr lvl="1"/>
            <a:r>
              <a:rPr lang="en-US" dirty="0">
                <a:latin typeface="Times New Roman" pitchFamily="18" charset="0"/>
                <a:cs typeface="Times New Roman" pitchFamily="18" charset="0"/>
              </a:rPr>
              <a:t>Ever traded sex </a:t>
            </a:r>
          </a:p>
          <a:p>
            <a:pPr lvl="1"/>
            <a:r>
              <a:rPr lang="en-US" dirty="0">
                <a:latin typeface="Times New Roman" pitchFamily="18" charset="0"/>
                <a:cs typeface="Times New Roman" pitchFamily="18" charset="0"/>
              </a:rPr>
              <a:t>Age below 25 years </a:t>
            </a:r>
          </a:p>
          <a:p>
            <a:r>
              <a:rPr lang="en-US" sz="2314" dirty="0">
                <a:latin typeface="Times New Roman" pitchFamily="18" charset="0"/>
                <a:cs typeface="Times New Roman" pitchFamily="18" charset="0"/>
              </a:rPr>
              <a:t>The presences of one or more risk factor suggest cervicitis.</a:t>
            </a:r>
          </a:p>
          <a:p>
            <a:endParaRPr lang="en-US" dirty="0"/>
          </a:p>
        </p:txBody>
      </p:sp>
      <p:sp>
        <p:nvSpPr>
          <p:cNvPr id="4" name="Date Placeholder 3"/>
          <p:cNvSpPr>
            <a:spLocks noGrp="1"/>
          </p:cNvSpPr>
          <p:nvPr>
            <p:ph type="dt" sz="half" idx="10"/>
          </p:nvPr>
        </p:nvSpPr>
        <p:spPr/>
        <p:txBody>
          <a:bodyPr/>
          <a:lstStyle/>
          <a:p>
            <a:pPr defTabSz="755660">
              <a:defRPr/>
            </a:pPr>
            <a:fld id="{EAD13E12-99C3-407E-B679-C318165C3DCC}" type="datetime1">
              <a:rPr lang="en-CA" smtClean="0">
                <a:solidFill>
                  <a:prstClr val="black">
                    <a:tint val="75000"/>
                  </a:prstClr>
                </a:solidFill>
                <a:latin typeface="Kartika"/>
              </a:rPr>
              <a:t>2020-06-01</a:t>
            </a:fld>
            <a:endParaRPr lang="en-CA">
              <a:solidFill>
                <a:prstClr val="black">
                  <a:tint val="75000"/>
                </a:prstClr>
              </a:solidFill>
              <a:latin typeface="Kartika"/>
            </a:endParaRPr>
          </a:p>
        </p:txBody>
      </p:sp>
      <p:sp>
        <p:nvSpPr>
          <p:cNvPr id="5" name="Footer Placeholder 4"/>
          <p:cNvSpPr>
            <a:spLocks noGrp="1"/>
          </p:cNvSpPr>
          <p:nvPr>
            <p:ph type="ftr" sz="quarter" idx="11"/>
          </p:nvPr>
        </p:nvSpPr>
        <p:spPr/>
        <p:txBody>
          <a:bodyPr/>
          <a:lstStyle/>
          <a:p>
            <a:pPr defTabSz="755660">
              <a:defRPr/>
            </a:pPr>
            <a:r>
              <a:rPr lang="en-CA">
                <a:solidFill>
                  <a:prstClr val="black">
                    <a:tint val="75000"/>
                  </a:prstClr>
                </a:solidFill>
                <a:latin typeface="Kartika"/>
              </a:rPr>
              <a:t>Hailemariam Abiy</a:t>
            </a:r>
          </a:p>
        </p:txBody>
      </p:sp>
      <p:sp>
        <p:nvSpPr>
          <p:cNvPr id="6" name="Slide Number Placeholder 5"/>
          <p:cNvSpPr>
            <a:spLocks noGrp="1"/>
          </p:cNvSpPr>
          <p:nvPr>
            <p:ph type="sldNum" sz="quarter" idx="12"/>
          </p:nvPr>
        </p:nvSpPr>
        <p:spPr/>
        <p:txBody>
          <a:bodyPr/>
          <a:lstStyle/>
          <a:p>
            <a:pPr defTabSz="755660">
              <a:defRPr/>
            </a:pPr>
            <a:fld id="{A415B259-A592-4C14-A112-938197F929A2}" type="slidenum">
              <a:rPr lang="en-CA">
                <a:solidFill>
                  <a:prstClr val="black">
                    <a:tint val="75000"/>
                  </a:prstClr>
                </a:solidFill>
                <a:latin typeface="Kartika"/>
              </a:rPr>
              <a:pPr defTabSz="755660">
                <a:defRPr/>
              </a:pPr>
              <a:t>56</a:t>
            </a:fld>
            <a:endParaRPr lang="en-CA">
              <a:solidFill>
                <a:prstClr val="black">
                  <a:tint val="75000"/>
                </a:prstClr>
              </a:solidFill>
              <a:latin typeface="Kartika"/>
            </a:endParaRPr>
          </a:p>
        </p:txBody>
      </p:sp>
    </p:spTree>
    <p:extLst>
      <p:ext uri="{BB962C8B-B14F-4D97-AF65-F5344CB8AC3E}">
        <p14:creationId xmlns:p14="http://schemas.microsoft.com/office/powerpoint/2010/main" val="404438241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ftr" sz="quarter" idx="5"/>
          </p:nvPr>
        </p:nvSpPr>
        <p:spPr>
          <a:xfrm>
            <a:off x="535940" y="6462839"/>
            <a:ext cx="866775" cy="177800"/>
          </a:xfrm>
          <a:prstGeom prst="rect">
            <a:avLst/>
          </a:prstGeom>
        </p:spPr>
        <p:txBody>
          <a:bodyPr vert="horz" wrap="square" lIns="0" tIns="0" rIns="0" bIns="0" rtlCol="0">
            <a:spAutoFit/>
          </a:bodyPr>
          <a:lstStyle>
            <a:defPPr>
              <a:defRPr lang="en-US"/>
            </a:defPPr>
            <a:lvl1pPr marL="0" algn="l" defTabSz="914400" rtl="0" eaLnBrk="1" latinLnBrk="0" hangingPunct="1">
              <a:defRPr sz="1200" b="0" i="0" kern="1200">
                <a:solidFill>
                  <a:srgbClr val="898989"/>
                </a:solidFill>
                <a:latin typeface="DejaVu Sans"/>
                <a:ea typeface="+mn-ea"/>
                <a:cs typeface="DejaVu San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lnSpc>
                <a:spcPts val="1240"/>
              </a:lnSpc>
            </a:pPr>
            <a:r>
              <a:rPr lang="en-US" spc="-120"/>
              <a:t>May </a:t>
            </a:r>
            <a:r>
              <a:rPr lang="en-US" spc="-130"/>
              <a:t>11,</a:t>
            </a:r>
            <a:r>
              <a:rPr lang="en-US" spc="-195"/>
              <a:t> </a:t>
            </a:r>
            <a:r>
              <a:rPr lang="en-US" spc="-155"/>
              <a:t>2020</a:t>
            </a:r>
            <a:endParaRPr spc="-155" dirty="0"/>
          </a:p>
        </p:txBody>
      </p:sp>
      <p:sp>
        <p:nvSpPr>
          <p:cNvPr id="4" name="object 4"/>
          <p:cNvSpPr txBox="1">
            <a:spLocks noGrp="1"/>
          </p:cNvSpPr>
          <p:nvPr>
            <p:ph type="sldNum" sz="quarter" idx="7"/>
          </p:nvPr>
        </p:nvSpPr>
        <p:spPr>
          <a:xfrm>
            <a:off x="8400288" y="6462839"/>
            <a:ext cx="231140" cy="177800"/>
          </a:xfrm>
          <a:prstGeom prst="rect">
            <a:avLst/>
          </a:prstGeom>
        </p:spPr>
        <p:txBody>
          <a:bodyPr vert="horz" wrap="square" lIns="0" tIns="0" rIns="0" bIns="0" rtlCol="0">
            <a:spAutoFit/>
          </a:bodyPr>
          <a:lstStyle>
            <a:defPPr>
              <a:defRPr lang="en-US"/>
            </a:defPPr>
            <a:lvl1pPr marL="0" algn="l" defTabSz="914400" rtl="0" eaLnBrk="1" latinLnBrk="0" hangingPunct="1">
              <a:defRPr sz="1200" b="0" i="0" kern="1200">
                <a:solidFill>
                  <a:srgbClr val="898989"/>
                </a:solidFill>
                <a:latin typeface="DejaVu Sans"/>
                <a:ea typeface="+mn-ea"/>
                <a:cs typeface="DejaVu San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a:lnSpc>
                <a:spcPts val="1240"/>
              </a:lnSpc>
            </a:pPr>
            <a:fld id="{81D60167-4931-47E6-BA6A-407CBD079E47}" type="slidenum">
              <a:rPr lang="en-US" spc="-160" smtClean="0"/>
              <a:pPr marL="38100">
                <a:lnSpc>
                  <a:spcPts val="1240"/>
                </a:lnSpc>
              </a:pPr>
              <a:t>57</a:t>
            </a:fld>
            <a:endParaRPr spc="-160" dirty="0"/>
          </a:p>
        </p:txBody>
      </p:sp>
      <p:sp>
        <p:nvSpPr>
          <p:cNvPr id="2" name="object 2"/>
          <p:cNvSpPr txBox="1"/>
          <p:nvPr/>
        </p:nvSpPr>
        <p:spPr>
          <a:xfrm>
            <a:off x="1069339" y="220307"/>
            <a:ext cx="7817484" cy="3995965"/>
          </a:xfrm>
          <a:prstGeom prst="rect">
            <a:avLst/>
          </a:prstGeom>
        </p:spPr>
        <p:txBody>
          <a:bodyPr vert="horz" wrap="square" lIns="0" tIns="58419" rIns="0" bIns="0" rtlCol="0">
            <a:spAutoFit/>
          </a:bodyPr>
          <a:lstStyle/>
          <a:p>
            <a:pPr marL="12700">
              <a:lnSpc>
                <a:spcPct val="100000"/>
              </a:lnSpc>
              <a:spcBef>
                <a:spcPts val="459"/>
              </a:spcBef>
            </a:pPr>
            <a:r>
              <a:rPr sz="3200" b="1" dirty="0">
                <a:latin typeface="Times New Roman" panose="02020603050405020304" pitchFamily="18" charset="0"/>
                <a:cs typeface="Times New Roman" panose="02020603050405020304" pitchFamily="18" charset="0"/>
              </a:rPr>
              <a:t>Cervicitis</a:t>
            </a:r>
            <a:endParaRPr sz="3200" dirty="0">
              <a:latin typeface="Times New Roman" panose="02020603050405020304" pitchFamily="18" charset="0"/>
              <a:cs typeface="Times New Roman" panose="02020603050405020304" pitchFamily="18" charset="0"/>
            </a:endParaRPr>
          </a:p>
          <a:p>
            <a:pPr marL="355600" marR="570865" indent="-342900">
              <a:lnSpc>
                <a:spcPts val="3240"/>
              </a:lnSpc>
              <a:spcBef>
                <a:spcPts val="765"/>
              </a:spcBef>
              <a:buChar char="•"/>
              <a:tabLst>
                <a:tab pos="354965" algn="l"/>
                <a:tab pos="355600" algn="l"/>
              </a:tabLst>
            </a:pPr>
            <a:r>
              <a:rPr sz="3200" dirty="0">
                <a:latin typeface="Times New Roman" panose="02020603050405020304" pitchFamily="18" charset="0"/>
                <a:cs typeface="Times New Roman" panose="02020603050405020304" pitchFamily="18" charset="0"/>
              </a:rPr>
              <a:t>The presence of </a:t>
            </a:r>
            <a:r>
              <a:rPr sz="3200" dirty="0">
                <a:solidFill>
                  <a:srgbClr val="FF0000"/>
                </a:solidFill>
                <a:latin typeface="Times New Roman" panose="02020603050405020304" pitchFamily="18" charset="0"/>
                <a:cs typeface="Times New Roman" panose="02020603050405020304" pitchFamily="18" charset="0"/>
              </a:rPr>
              <a:t>purulent or mucopurulent  exudation </a:t>
            </a:r>
            <a:r>
              <a:rPr sz="3200" dirty="0">
                <a:latin typeface="Times New Roman" panose="02020603050405020304" pitchFamily="18" charset="0"/>
                <a:cs typeface="Times New Roman" panose="02020603050405020304" pitchFamily="18" charset="0"/>
              </a:rPr>
              <a:t>from the </a:t>
            </a:r>
            <a:r>
              <a:rPr sz="3200" dirty="0">
                <a:solidFill>
                  <a:srgbClr val="FF0000"/>
                </a:solidFill>
                <a:latin typeface="Times New Roman" panose="02020603050405020304" pitchFamily="18" charset="0"/>
                <a:cs typeface="Times New Roman" panose="02020603050405020304" pitchFamily="18" charset="0"/>
              </a:rPr>
              <a:t>cervical os </a:t>
            </a:r>
            <a:r>
              <a:rPr sz="3200" dirty="0">
                <a:latin typeface="Times New Roman" panose="02020603050405020304" pitchFamily="18" charset="0"/>
                <a:cs typeface="Times New Roman" panose="02020603050405020304" pitchFamily="18" charset="0"/>
              </a:rPr>
              <a:t>frequently  indicates gonococcal or chlamydial infection.</a:t>
            </a:r>
          </a:p>
          <a:p>
            <a:pPr marL="355600" marR="5080" indent="-342900">
              <a:lnSpc>
                <a:spcPts val="3240"/>
              </a:lnSpc>
              <a:spcBef>
                <a:spcPts val="720"/>
              </a:spcBef>
              <a:buChar char="•"/>
              <a:tabLst>
                <a:tab pos="354965" algn="l"/>
                <a:tab pos="355600" algn="l"/>
              </a:tabLst>
            </a:pPr>
            <a:r>
              <a:rPr sz="3200" dirty="0">
                <a:latin typeface="Times New Roman" panose="02020603050405020304" pitchFamily="18" charset="0"/>
                <a:cs typeface="Times New Roman" panose="02020603050405020304" pitchFamily="18" charset="0"/>
              </a:rPr>
              <a:t>On </a:t>
            </a:r>
            <a:r>
              <a:rPr sz="3200" dirty="0">
                <a:solidFill>
                  <a:srgbClr val="FF0000"/>
                </a:solidFill>
                <a:latin typeface="Times New Roman" panose="02020603050405020304" pitchFamily="18" charset="0"/>
                <a:cs typeface="Times New Roman" panose="02020603050405020304" pitchFamily="18" charset="0"/>
              </a:rPr>
              <a:t>speculum examination </a:t>
            </a:r>
            <a:r>
              <a:rPr sz="3200" dirty="0">
                <a:latin typeface="Times New Roman" panose="02020603050405020304" pitchFamily="18" charset="0"/>
                <a:cs typeface="Times New Roman" panose="02020603050405020304" pitchFamily="18" charset="0"/>
              </a:rPr>
              <a:t>the presence of </a:t>
            </a:r>
            <a:r>
              <a:rPr sz="3200" dirty="0">
                <a:solidFill>
                  <a:srgbClr val="FF0000"/>
                </a:solidFill>
                <a:latin typeface="Times New Roman" panose="02020603050405020304" pitchFamily="18" charset="0"/>
                <a:cs typeface="Times New Roman" panose="02020603050405020304" pitchFamily="18" charset="0"/>
              </a:rPr>
              <a:t> redness, contact bleeding, spotting and  endocervical discharge </a:t>
            </a:r>
            <a:r>
              <a:rPr sz="3200" dirty="0">
                <a:latin typeface="Times New Roman" panose="02020603050405020304" pitchFamily="18" charset="0"/>
                <a:cs typeface="Times New Roman" panose="02020603050405020304" pitchFamily="18" charset="0"/>
              </a:rPr>
              <a:t>suggests the diagnosis of  cervicitis</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425688" y="6424739"/>
            <a:ext cx="180340" cy="208279"/>
          </a:xfrm>
          <a:prstGeom prst="rect">
            <a:avLst/>
          </a:prstGeom>
        </p:spPr>
        <p:txBody>
          <a:bodyPr vert="horz" wrap="square" lIns="0" tIns="12700" rIns="0" bIns="0" rtlCol="0">
            <a:spAutoFit/>
          </a:bodyPr>
          <a:lstStyle/>
          <a:p>
            <a:pPr marL="12700">
              <a:lnSpc>
                <a:spcPct val="100000"/>
              </a:lnSpc>
              <a:spcBef>
                <a:spcPts val="100"/>
              </a:spcBef>
            </a:pPr>
            <a:r>
              <a:rPr sz="1200" spc="-160" dirty="0">
                <a:solidFill>
                  <a:srgbClr val="898989"/>
                </a:solidFill>
                <a:latin typeface="DejaVu Sans"/>
                <a:cs typeface="DejaVu Sans"/>
              </a:rPr>
              <a:t>51</a:t>
            </a:r>
            <a:endParaRPr sz="1200">
              <a:latin typeface="DejaVu Sans"/>
              <a:cs typeface="DejaVu Sans"/>
            </a:endParaRPr>
          </a:p>
        </p:txBody>
      </p:sp>
      <p:sp>
        <p:nvSpPr>
          <p:cNvPr id="3" name="object 3"/>
          <p:cNvSpPr/>
          <p:nvPr/>
        </p:nvSpPr>
        <p:spPr>
          <a:xfrm>
            <a:off x="0" y="422147"/>
            <a:ext cx="9144000" cy="6030468"/>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384285" y="6414617"/>
            <a:ext cx="223520" cy="239395"/>
          </a:xfrm>
          <a:prstGeom prst="rect">
            <a:avLst/>
          </a:prstGeom>
        </p:spPr>
        <p:txBody>
          <a:bodyPr vert="horz" wrap="square" lIns="0" tIns="12700" rIns="0" bIns="0" rtlCol="0">
            <a:spAutoFit/>
          </a:bodyPr>
          <a:lstStyle/>
          <a:p>
            <a:pPr marL="12700">
              <a:lnSpc>
                <a:spcPct val="100000"/>
              </a:lnSpc>
              <a:spcBef>
                <a:spcPts val="100"/>
              </a:spcBef>
            </a:pPr>
            <a:r>
              <a:rPr sz="1400" spc="-5" dirty="0">
                <a:latin typeface="Nimbus Sans L"/>
                <a:cs typeface="Nimbus Sans L"/>
              </a:rPr>
              <a:t>77</a:t>
            </a:r>
            <a:endParaRPr sz="1400">
              <a:latin typeface="Nimbus Sans L"/>
              <a:cs typeface="Nimbus Sans L"/>
            </a:endParaRPr>
          </a:p>
        </p:txBody>
      </p:sp>
      <p:sp>
        <p:nvSpPr>
          <p:cNvPr id="3" name="object 3"/>
          <p:cNvSpPr txBox="1">
            <a:spLocks noGrp="1"/>
          </p:cNvSpPr>
          <p:nvPr>
            <p:ph type="title"/>
          </p:nvPr>
        </p:nvSpPr>
        <p:spPr>
          <a:xfrm>
            <a:off x="1409701" y="499299"/>
            <a:ext cx="4975860" cy="751488"/>
          </a:xfrm>
          <a:prstGeom prst="rect">
            <a:avLst/>
          </a:prstGeom>
        </p:spPr>
        <p:txBody>
          <a:bodyPr vert="horz" wrap="square" lIns="0" tIns="12700" rIns="0" bIns="0" rtlCol="0">
            <a:spAutoFit/>
          </a:bodyPr>
          <a:lstStyle/>
          <a:p>
            <a:pPr marL="12700">
              <a:lnSpc>
                <a:spcPct val="100000"/>
              </a:lnSpc>
              <a:spcBef>
                <a:spcPts val="100"/>
              </a:spcBef>
            </a:pPr>
            <a:r>
              <a:rPr sz="4800" dirty="0"/>
              <a:t>Normal Cervix</a:t>
            </a:r>
          </a:p>
        </p:txBody>
      </p:sp>
      <p:sp>
        <p:nvSpPr>
          <p:cNvPr id="4" name="object 4"/>
          <p:cNvSpPr/>
          <p:nvPr/>
        </p:nvSpPr>
        <p:spPr>
          <a:xfrm>
            <a:off x="1409700" y="1676400"/>
            <a:ext cx="6324600" cy="4035425"/>
          </a:xfrm>
          <a:prstGeom prst="rect">
            <a:avLst/>
          </a:prstGeom>
          <a:blipFill>
            <a:blip r:embed="rId2" cstate="print"/>
            <a:stretch>
              <a:fillRect/>
            </a:stretch>
          </a:blipFill>
        </p:spPr>
        <p:txBody>
          <a:bodyPr wrap="square" lIns="0" tIns="0" rIns="0" bIns="0" rtlCol="0"/>
          <a:lstStyle/>
          <a:p>
            <a:endParaRPr/>
          </a:p>
        </p:txBody>
      </p:sp>
      <p:sp>
        <p:nvSpPr>
          <p:cNvPr id="5" name="object 5"/>
          <p:cNvSpPr txBox="1"/>
          <p:nvPr/>
        </p:nvSpPr>
        <p:spPr>
          <a:xfrm>
            <a:off x="328136" y="6396024"/>
            <a:ext cx="6449060" cy="269240"/>
          </a:xfrm>
          <a:prstGeom prst="rect">
            <a:avLst/>
          </a:prstGeom>
        </p:spPr>
        <p:txBody>
          <a:bodyPr vert="horz" wrap="square" lIns="0" tIns="12065" rIns="0" bIns="0" rtlCol="0">
            <a:spAutoFit/>
          </a:bodyPr>
          <a:lstStyle/>
          <a:p>
            <a:pPr marL="38100">
              <a:lnSpc>
                <a:spcPct val="100000"/>
              </a:lnSpc>
              <a:spcBef>
                <a:spcPts val="95"/>
              </a:spcBef>
            </a:pPr>
            <a:r>
              <a:rPr sz="1600" i="1" spc="-15" dirty="0">
                <a:latin typeface="URW Bookman L"/>
                <a:cs typeface="URW Bookman L"/>
              </a:rPr>
              <a:t>Source</a:t>
            </a:r>
            <a:r>
              <a:rPr sz="1600" spc="-15" dirty="0">
                <a:latin typeface="Nimbus Sans L"/>
                <a:cs typeface="Nimbus Sans L"/>
              </a:rPr>
              <a:t>: </a:t>
            </a:r>
            <a:r>
              <a:rPr sz="1600" i="1" spc="-70" dirty="0">
                <a:latin typeface="URW Bookman L"/>
                <a:cs typeface="URW Bookman L"/>
              </a:rPr>
              <a:t>Claire </a:t>
            </a:r>
            <a:r>
              <a:rPr sz="1600" i="1" spc="-30" dirty="0">
                <a:latin typeface="URW Bookman L"/>
                <a:cs typeface="URW Bookman L"/>
              </a:rPr>
              <a:t>E. </a:t>
            </a:r>
            <a:r>
              <a:rPr sz="1600" i="1" spc="-35" dirty="0">
                <a:latin typeface="URW Bookman L"/>
                <a:cs typeface="URW Bookman L"/>
              </a:rPr>
              <a:t>Stevens, </a:t>
            </a:r>
            <a:r>
              <a:rPr sz="1600" i="1" spc="-55" dirty="0">
                <a:latin typeface="URW Bookman L"/>
                <a:cs typeface="URW Bookman L"/>
              </a:rPr>
              <a:t>Seattle </a:t>
            </a:r>
            <a:r>
              <a:rPr sz="1600" i="1" spc="-335" dirty="0">
                <a:latin typeface="URW Bookman L"/>
                <a:cs typeface="URW Bookman L"/>
              </a:rPr>
              <a:t>STD/HI</a:t>
            </a:r>
            <a:r>
              <a:rPr sz="1800" spc="-502" baseline="6944" dirty="0">
                <a:solidFill>
                  <a:srgbClr val="888888"/>
                </a:solidFill>
                <a:latin typeface="DejaVu Sans"/>
                <a:cs typeface="DejaVu Sans"/>
              </a:rPr>
              <a:t>D</a:t>
            </a:r>
            <a:r>
              <a:rPr sz="1600" i="1" spc="-335" dirty="0">
                <a:latin typeface="URW Bookman L"/>
                <a:cs typeface="URW Bookman L"/>
              </a:rPr>
              <a:t>V</a:t>
            </a:r>
            <a:r>
              <a:rPr sz="1800" spc="-502" baseline="6944" dirty="0">
                <a:solidFill>
                  <a:srgbClr val="888888"/>
                </a:solidFill>
                <a:latin typeface="DejaVu Sans"/>
                <a:cs typeface="DejaVu Sans"/>
              </a:rPr>
              <a:t>r.T</a:t>
            </a:r>
            <a:r>
              <a:rPr sz="1600" i="1" spc="-335" dirty="0">
                <a:latin typeface="URW Bookman L"/>
                <a:cs typeface="URW Bookman L"/>
              </a:rPr>
              <a:t>P</a:t>
            </a:r>
            <a:r>
              <a:rPr sz="1800" spc="-502" baseline="6944" dirty="0">
                <a:solidFill>
                  <a:srgbClr val="888888"/>
                </a:solidFill>
                <a:latin typeface="DejaVu Sans"/>
                <a:cs typeface="DejaVu Sans"/>
              </a:rPr>
              <a:t>.V.</a:t>
            </a:r>
            <a:r>
              <a:rPr sz="1600" i="1" spc="-335" dirty="0">
                <a:latin typeface="URW Bookman L"/>
                <a:cs typeface="URW Bookman L"/>
              </a:rPr>
              <a:t>r</a:t>
            </a:r>
            <a:r>
              <a:rPr sz="1800" spc="-502" baseline="6944" dirty="0">
                <a:solidFill>
                  <a:srgbClr val="888888"/>
                </a:solidFill>
                <a:latin typeface="DejaVu Sans"/>
                <a:cs typeface="DejaVu Sans"/>
              </a:rPr>
              <a:t>R</a:t>
            </a:r>
            <a:r>
              <a:rPr sz="1600" i="1" spc="-335" dirty="0">
                <a:latin typeface="URW Bookman L"/>
                <a:cs typeface="URW Bookman L"/>
              </a:rPr>
              <a:t>e</a:t>
            </a:r>
            <a:r>
              <a:rPr sz="1800" spc="-502" baseline="6944" dirty="0">
                <a:solidFill>
                  <a:srgbClr val="888888"/>
                </a:solidFill>
                <a:latin typeface="DejaVu Sans"/>
                <a:cs typeface="DejaVu Sans"/>
              </a:rPr>
              <a:t>a</a:t>
            </a:r>
            <a:r>
              <a:rPr sz="1600" i="1" spc="-335" dirty="0">
                <a:latin typeface="URW Bookman L"/>
                <a:cs typeface="URW Bookman L"/>
              </a:rPr>
              <a:t>v</a:t>
            </a:r>
            <a:r>
              <a:rPr sz="1800" spc="-502" baseline="6944" dirty="0">
                <a:solidFill>
                  <a:srgbClr val="888888"/>
                </a:solidFill>
                <a:latin typeface="DejaVu Sans"/>
                <a:cs typeface="DejaVu Sans"/>
              </a:rPr>
              <a:t>o </a:t>
            </a:r>
            <a:r>
              <a:rPr sz="1600" i="1" spc="-295" dirty="0">
                <a:latin typeface="URW Bookman L"/>
                <a:cs typeface="URW Bookman L"/>
              </a:rPr>
              <a:t>e</a:t>
            </a:r>
            <a:r>
              <a:rPr sz="1800" spc="-442" baseline="6944" dirty="0">
                <a:solidFill>
                  <a:srgbClr val="888888"/>
                </a:solidFill>
                <a:latin typeface="DejaVu Sans"/>
                <a:cs typeface="DejaVu Sans"/>
              </a:rPr>
              <a:t>M</a:t>
            </a:r>
            <a:r>
              <a:rPr sz="1600" i="1" spc="-295" dirty="0">
                <a:latin typeface="URW Bookman L"/>
                <a:cs typeface="URW Bookman L"/>
              </a:rPr>
              <a:t>n</a:t>
            </a:r>
            <a:r>
              <a:rPr sz="1800" spc="-442" baseline="6944" dirty="0">
                <a:solidFill>
                  <a:srgbClr val="888888"/>
                </a:solidFill>
                <a:latin typeface="DejaVu Sans"/>
                <a:cs typeface="DejaVu Sans"/>
              </a:rPr>
              <a:t>D</a:t>
            </a:r>
            <a:r>
              <a:rPr sz="1600" i="1" spc="-295" dirty="0">
                <a:latin typeface="URW Bookman L"/>
                <a:cs typeface="URW Bookman L"/>
              </a:rPr>
              <a:t>tion </a:t>
            </a:r>
            <a:r>
              <a:rPr sz="1600" i="1" spc="-95" dirty="0">
                <a:latin typeface="URW Bookman L"/>
                <a:cs typeface="URW Bookman L"/>
              </a:rPr>
              <a:t>Training</a:t>
            </a:r>
            <a:r>
              <a:rPr sz="1600" i="1" spc="20" dirty="0">
                <a:latin typeface="URW Bookman L"/>
                <a:cs typeface="URW Bookman L"/>
              </a:rPr>
              <a:t> </a:t>
            </a:r>
            <a:r>
              <a:rPr sz="1600" i="1" spc="-55" dirty="0">
                <a:latin typeface="URW Bookman L"/>
                <a:cs typeface="URW Bookman L"/>
              </a:rPr>
              <a:t>Center</a:t>
            </a:r>
            <a:endParaRPr sz="1600">
              <a:latin typeface="URW Bookman L"/>
              <a:cs typeface="URW Bookman L"/>
            </a:endParaRPr>
          </a:p>
        </p:txBody>
      </p:sp>
    </p:spTree>
    <p:extLst>
      <p:ext uri="{BB962C8B-B14F-4D97-AF65-F5344CB8AC3E}">
        <p14:creationId xmlns:p14="http://schemas.microsoft.com/office/powerpoint/2010/main" val="40358710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914400" y="595278"/>
            <a:ext cx="7772400" cy="590343"/>
          </a:xfrm>
        </p:spPr>
        <p:txBody>
          <a:bodyPr/>
          <a:lstStyle/>
          <a:p>
            <a:pPr eaLnBrk="1" hangingPunct="1"/>
            <a:r>
              <a:rPr lang="en-US" b="1" dirty="0">
                <a:solidFill>
                  <a:srgbClr val="C00000"/>
                </a:solidFill>
              </a:rPr>
              <a:t>F</a:t>
            </a:r>
            <a:r>
              <a:rPr lang="en-US" sz="2975" b="1" dirty="0">
                <a:solidFill>
                  <a:srgbClr val="C00000"/>
                </a:solidFill>
              </a:rPr>
              <a:t>actors increasing transmission of STIs</a:t>
            </a:r>
          </a:p>
        </p:txBody>
      </p:sp>
      <p:sp>
        <p:nvSpPr>
          <p:cNvPr id="11267" name="Slide Number Placeholder 3"/>
          <p:cNvSpPr>
            <a:spLocks noGrp="1"/>
          </p:cNvSpPr>
          <p:nvPr>
            <p:ph type="sldNum" sz="quarter" idx="12"/>
          </p:nvPr>
        </p:nvSpPr>
        <p:spPr bwMode="auto">
          <a:ln>
            <a:round/>
            <a:headEnd/>
            <a:tailEnd/>
          </a:ln>
        </p:spPr>
        <p:txBody>
          <a:bodyPr/>
          <a:lstStyle/>
          <a:p>
            <a:pPr defTabSz="755660"/>
            <a:fld id="{5F6C60A3-404F-432B-916A-9AFEF268E224}" type="slidenum">
              <a:rPr lang="en-US" altLang="en-US">
                <a:solidFill>
                  <a:prstClr val="black">
                    <a:tint val="75000"/>
                  </a:prstClr>
                </a:solidFill>
                <a:latin typeface="Kartika"/>
              </a:rPr>
              <a:pPr defTabSz="755660"/>
              <a:t>6</a:t>
            </a:fld>
            <a:endParaRPr lang="en-US" altLang="en-US">
              <a:solidFill>
                <a:prstClr val="black">
                  <a:tint val="75000"/>
                </a:prstClr>
              </a:solidFill>
              <a:latin typeface="Kartika"/>
            </a:endParaRPr>
          </a:p>
        </p:txBody>
      </p:sp>
      <p:sp>
        <p:nvSpPr>
          <p:cNvPr id="11268" name="Content Placeholder 2"/>
          <p:cNvSpPr>
            <a:spLocks noGrp="1"/>
          </p:cNvSpPr>
          <p:nvPr>
            <p:ph sz="quarter" idx="1"/>
          </p:nvPr>
        </p:nvSpPr>
        <p:spPr>
          <a:xfrm>
            <a:off x="304800" y="1185621"/>
            <a:ext cx="8610600" cy="4781939"/>
          </a:xfrm>
        </p:spPr>
        <p:txBody>
          <a:bodyPr/>
          <a:lstStyle/>
          <a:p>
            <a:pPr eaLnBrk="1" hangingPunct="1">
              <a:lnSpc>
                <a:spcPct val="90000"/>
              </a:lnSpc>
            </a:pPr>
            <a:r>
              <a:rPr lang="en-US" altLang="en-US" sz="2314" b="1" dirty="0"/>
              <a:t>Biological factors- </a:t>
            </a:r>
            <a:r>
              <a:rPr lang="en-US" altLang="en-US" sz="1983" dirty="0"/>
              <a:t>Age, Sex, Immune status</a:t>
            </a:r>
          </a:p>
          <a:p>
            <a:pPr lvl="1" eaLnBrk="1" hangingPunct="1">
              <a:lnSpc>
                <a:spcPct val="90000"/>
              </a:lnSpc>
              <a:buFont typeface="Wingdings" panose="05000000000000000000" pitchFamily="2" charset="2"/>
              <a:buChar char="Ø"/>
            </a:pPr>
            <a:r>
              <a:rPr lang="en-US" dirty="0"/>
              <a:t> young women 15-24 years, and women at menopause, are at high risk </a:t>
            </a:r>
            <a:endParaRPr lang="en-US" altLang="en-US" sz="1653" dirty="0"/>
          </a:p>
          <a:p>
            <a:pPr eaLnBrk="1" hangingPunct="1">
              <a:lnSpc>
                <a:spcPct val="90000"/>
              </a:lnSpc>
            </a:pPr>
            <a:r>
              <a:rPr lang="en-US" altLang="en-US" sz="2314" b="1" dirty="0"/>
              <a:t>Behavioral factors –</a:t>
            </a:r>
            <a:r>
              <a:rPr lang="en-US" altLang="en-US" sz="1983" dirty="0">
                <a:latin typeface="Arial Unicode MS" pitchFamily="34" charset="-128"/>
                <a:ea typeface="Arial Unicode MS" pitchFamily="34" charset="-128"/>
                <a:cs typeface="Arial Unicode MS" pitchFamily="34" charset="-128"/>
              </a:rPr>
              <a:t>changing in sexual partners, having multiple sexual partner , having sex with ‘casual’ partners, having sex with female sex worker or Having unprotected sex, alcohol or drug use during sex </a:t>
            </a:r>
          </a:p>
          <a:p>
            <a:pPr eaLnBrk="1" hangingPunct="1">
              <a:lnSpc>
                <a:spcPct val="90000"/>
              </a:lnSpc>
            </a:pPr>
            <a:r>
              <a:rPr lang="en-US" altLang="en-US" sz="2314" b="1" dirty="0"/>
              <a:t>Socio-cultural factors </a:t>
            </a:r>
            <a:r>
              <a:rPr lang="en-US" altLang="en-US" sz="1983" b="1" dirty="0"/>
              <a:t>- </a:t>
            </a:r>
            <a:r>
              <a:rPr lang="en-US" altLang="en-US" sz="1983" dirty="0"/>
              <a:t> women have very little decision making power over sexual practices and choices, including use of condoms </a:t>
            </a:r>
          </a:p>
          <a:p>
            <a:pPr lvl="3" eaLnBrk="1" hangingPunct="1"/>
            <a:r>
              <a:rPr lang="en-US" altLang="en-US" sz="1983" dirty="0">
                <a:solidFill>
                  <a:srgbClr val="000000"/>
                </a:solidFill>
              </a:rPr>
              <a:t>When </a:t>
            </a:r>
            <a:r>
              <a:rPr lang="en-US" altLang="en-US" sz="1983" dirty="0"/>
              <a:t>women tend to be economically dependent,</a:t>
            </a:r>
          </a:p>
          <a:p>
            <a:pPr lvl="3" eaLnBrk="1" hangingPunct="1"/>
            <a:r>
              <a:rPr lang="en-US" altLang="en-US" sz="1983" dirty="0">
                <a:solidFill>
                  <a:srgbClr val="000000"/>
                </a:solidFill>
              </a:rPr>
              <a:t>early married off to an elder male at a very young age, thus exposing the girl to infections </a:t>
            </a:r>
          </a:p>
          <a:p>
            <a:pPr lvl="3" eaLnBrk="1" hangingPunct="1"/>
            <a:r>
              <a:rPr lang="en-US" altLang="en-US" sz="1983" dirty="0"/>
              <a:t>Some culture men allowing them to have more than one sexual partner.</a:t>
            </a:r>
          </a:p>
          <a:p>
            <a:pPr lvl="3" eaLnBrk="1" hangingPunct="1"/>
            <a:r>
              <a:rPr lang="en-US" altLang="en-US" sz="1983" b="1" dirty="0"/>
              <a:t>Harmful traditional practices ,Skin-piercing ,tattoos ,Circumcision using shared </a:t>
            </a:r>
            <a:r>
              <a:rPr lang="en-US" altLang="en-US" sz="1983" b="1" dirty="0" err="1"/>
              <a:t>knives,needles</a:t>
            </a:r>
            <a:r>
              <a:rPr lang="en-US" dirty="0"/>
              <a:t> </a:t>
            </a:r>
          </a:p>
        </p:txBody>
      </p:sp>
      <p:sp>
        <p:nvSpPr>
          <p:cNvPr id="2" name="Date Placeholder 1"/>
          <p:cNvSpPr>
            <a:spLocks noGrp="1"/>
          </p:cNvSpPr>
          <p:nvPr>
            <p:ph type="dt" sz="half" idx="10"/>
          </p:nvPr>
        </p:nvSpPr>
        <p:spPr/>
        <p:txBody>
          <a:bodyPr/>
          <a:lstStyle/>
          <a:p>
            <a:pPr defTabSz="755660">
              <a:defRPr/>
            </a:pPr>
            <a:fld id="{2FDCC913-A816-4F9D-B421-08F633396C35}" type="datetime1">
              <a:rPr lang="en-CA" smtClean="0">
                <a:solidFill>
                  <a:prstClr val="black">
                    <a:tint val="75000"/>
                  </a:prstClr>
                </a:solidFill>
                <a:latin typeface="Kartika"/>
              </a:rPr>
              <a:t>2020-06-01</a:t>
            </a:fld>
            <a:endParaRPr lang="en-CA">
              <a:solidFill>
                <a:prstClr val="black">
                  <a:tint val="75000"/>
                </a:prstClr>
              </a:solidFill>
              <a:latin typeface="Kartika"/>
            </a:endParaRPr>
          </a:p>
        </p:txBody>
      </p:sp>
      <p:sp>
        <p:nvSpPr>
          <p:cNvPr id="3" name="Footer Placeholder 2"/>
          <p:cNvSpPr>
            <a:spLocks noGrp="1"/>
          </p:cNvSpPr>
          <p:nvPr>
            <p:ph type="ftr" sz="quarter" idx="11"/>
          </p:nvPr>
        </p:nvSpPr>
        <p:spPr/>
        <p:txBody>
          <a:bodyPr/>
          <a:lstStyle/>
          <a:p>
            <a:pPr defTabSz="755660">
              <a:defRPr/>
            </a:pPr>
            <a:r>
              <a:rPr lang="en-CA">
                <a:solidFill>
                  <a:prstClr val="black">
                    <a:tint val="75000"/>
                  </a:prstClr>
                </a:solidFill>
                <a:latin typeface="Kartika"/>
              </a:rPr>
              <a:t>Hailemariam Abiy</a:t>
            </a:r>
          </a:p>
        </p:txBody>
      </p:sp>
    </p:spTree>
    <p:extLst>
      <p:ext uri="{BB962C8B-B14F-4D97-AF65-F5344CB8AC3E}">
        <p14:creationId xmlns:p14="http://schemas.microsoft.com/office/powerpoint/2010/main" val="86971872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384285" y="6414617"/>
            <a:ext cx="223520" cy="239395"/>
          </a:xfrm>
          <a:prstGeom prst="rect">
            <a:avLst/>
          </a:prstGeom>
        </p:spPr>
        <p:txBody>
          <a:bodyPr vert="horz" wrap="square" lIns="0" tIns="12700" rIns="0" bIns="0" rtlCol="0">
            <a:spAutoFit/>
          </a:bodyPr>
          <a:lstStyle/>
          <a:p>
            <a:pPr marL="12700">
              <a:lnSpc>
                <a:spcPct val="100000"/>
              </a:lnSpc>
              <a:spcBef>
                <a:spcPts val="100"/>
              </a:spcBef>
            </a:pPr>
            <a:r>
              <a:rPr sz="1400" spc="-5" dirty="0">
                <a:latin typeface="Nimbus Sans L"/>
                <a:cs typeface="Nimbus Sans L"/>
              </a:rPr>
              <a:t>78</a:t>
            </a:r>
            <a:endParaRPr sz="1400">
              <a:latin typeface="Nimbus Sans L"/>
              <a:cs typeface="Nimbus Sans L"/>
            </a:endParaRPr>
          </a:p>
        </p:txBody>
      </p:sp>
      <p:sp>
        <p:nvSpPr>
          <p:cNvPr id="3" name="object 3"/>
          <p:cNvSpPr txBox="1">
            <a:spLocks noGrp="1"/>
          </p:cNvSpPr>
          <p:nvPr>
            <p:ph type="title"/>
          </p:nvPr>
        </p:nvSpPr>
        <p:spPr>
          <a:xfrm>
            <a:off x="1382649" y="-132042"/>
            <a:ext cx="6380480" cy="1859483"/>
          </a:xfrm>
          <a:prstGeom prst="rect">
            <a:avLst/>
          </a:prstGeom>
        </p:spPr>
        <p:txBody>
          <a:bodyPr vert="horz" wrap="square" lIns="0" tIns="12700" rIns="0" bIns="0" rtlCol="0">
            <a:spAutoFit/>
          </a:bodyPr>
          <a:lstStyle/>
          <a:p>
            <a:pPr marL="12700">
              <a:lnSpc>
                <a:spcPct val="100000"/>
              </a:lnSpc>
              <a:spcBef>
                <a:spcPts val="100"/>
              </a:spcBef>
            </a:pPr>
            <a:r>
              <a:rPr sz="6000" dirty="0"/>
              <a:t>Chlamydia Cervicitis</a:t>
            </a:r>
          </a:p>
        </p:txBody>
      </p:sp>
      <p:sp>
        <p:nvSpPr>
          <p:cNvPr id="4" name="object 4"/>
          <p:cNvSpPr/>
          <p:nvPr/>
        </p:nvSpPr>
        <p:spPr>
          <a:xfrm>
            <a:off x="881151" y="1905063"/>
            <a:ext cx="7281925" cy="3954399"/>
          </a:xfrm>
          <a:prstGeom prst="rect">
            <a:avLst/>
          </a:prstGeom>
          <a:blipFill>
            <a:blip r:embed="rId2" cstate="print"/>
            <a:stretch>
              <a:fillRect/>
            </a:stretch>
          </a:blipFill>
        </p:spPr>
        <p:txBody>
          <a:bodyPr wrap="square" lIns="0" tIns="0" rIns="0" bIns="0" rtlCol="0"/>
          <a:lstStyle/>
          <a:p>
            <a:endParaRPr/>
          </a:p>
        </p:txBody>
      </p:sp>
      <p:sp>
        <p:nvSpPr>
          <p:cNvPr id="5" name="object 5"/>
          <p:cNvSpPr txBox="1"/>
          <p:nvPr/>
        </p:nvSpPr>
        <p:spPr>
          <a:xfrm>
            <a:off x="328136" y="6468567"/>
            <a:ext cx="4949190" cy="269240"/>
          </a:xfrm>
          <a:prstGeom prst="rect">
            <a:avLst/>
          </a:prstGeom>
        </p:spPr>
        <p:txBody>
          <a:bodyPr vert="horz" wrap="square" lIns="0" tIns="12065" rIns="0" bIns="0" rtlCol="0">
            <a:spAutoFit/>
          </a:bodyPr>
          <a:lstStyle/>
          <a:p>
            <a:pPr marL="38100">
              <a:lnSpc>
                <a:spcPct val="100000"/>
              </a:lnSpc>
              <a:spcBef>
                <a:spcPts val="95"/>
              </a:spcBef>
            </a:pPr>
            <a:r>
              <a:rPr sz="1600" i="1" spc="-15" dirty="0">
                <a:latin typeface="URW Bookman L"/>
                <a:cs typeface="URW Bookman L"/>
              </a:rPr>
              <a:t>Source</a:t>
            </a:r>
            <a:r>
              <a:rPr sz="1600" spc="-15" dirty="0">
                <a:latin typeface="Nimbus Sans L"/>
                <a:cs typeface="Nimbus Sans L"/>
              </a:rPr>
              <a:t>: </a:t>
            </a:r>
            <a:r>
              <a:rPr sz="1600" spc="-5" dirty="0">
                <a:latin typeface="Nimbus Sans L"/>
                <a:cs typeface="Nimbus Sans L"/>
              </a:rPr>
              <a:t>St. Louis STD/HIV Prevention</a:t>
            </a:r>
            <a:r>
              <a:rPr sz="1600" spc="45" dirty="0">
                <a:latin typeface="Nimbus Sans L"/>
                <a:cs typeface="Nimbus Sans L"/>
              </a:rPr>
              <a:t> </a:t>
            </a:r>
            <a:r>
              <a:rPr sz="1600" spc="-340" dirty="0">
                <a:latin typeface="Nimbus Sans L"/>
                <a:cs typeface="Nimbus Sans L"/>
              </a:rPr>
              <a:t>Trai</a:t>
            </a:r>
            <a:r>
              <a:rPr sz="1800" spc="-509" baseline="32407" dirty="0">
                <a:solidFill>
                  <a:srgbClr val="888888"/>
                </a:solidFill>
                <a:latin typeface="DejaVu Sans"/>
                <a:cs typeface="DejaVu Sans"/>
              </a:rPr>
              <a:t>D</a:t>
            </a:r>
            <a:r>
              <a:rPr sz="1600" spc="-340" dirty="0">
                <a:latin typeface="Nimbus Sans L"/>
                <a:cs typeface="Nimbus Sans L"/>
              </a:rPr>
              <a:t>n</a:t>
            </a:r>
            <a:r>
              <a:rPr sz="1800" spc="-509" baseline="32407" dirty="0">
                <a:solidFill>
                  <a:srgbClr val="888888"/>
                </a:solidFill>
                <a:latin typeface="DejaVu Sans"/>
                <a:cs typeface="DejaVu Sans"/>
              </a:rPr>
              <a:t>r.</a:t>
            </a:r>
            <a:r>
              <a:rPr sz="1600" spc="-340" dirty="0">
                <a:latin typeface="Nimbus Sans L"/>
                <a:cs typeface="Nimbus Sans L"/>
              </a:rPr>
              <a:t>i</a:t>
            </a:r>
            <a:r>
              <a:rPr sz="1800" spc="-509" baseline="32407" dirty="0">
                <a:solidFill>
                  <a:srgbClr val="888888"/>
                </a:solidFill>
                <a:latin typeface="DejaVu Sans"/>
                <a:cs typeface="DejaVu Sans"/>
              </a:rPr>
              <a:t>T</a:t>
            </a:r>
            <a:r>
              <a:rPr sz="1600" spc="-340" dirty="0">
                <a:latin typeface="Nimbus Sans L"/>
                <a:cs typeface="Nimbus Sans L"/>
              </a:rPr>
              <a:t>n</a:t>
            </a:r>
            <a:r>
              <a:rPr sz="1800" spc="-509" baseline="32407" dirty="0">
                <a:solidFill>
                  <a:srgbClr val="888888"/>
                </a:solidFill>
                <a:latin typeface="DejaVu Sans"/>
                <a:cs typeface="DejaVu Sans"/>
              </a:rPr>
              <a:t>.V</a:t>
            </a:r>
            <a:r>
              <a:rPr sz="1600" spc="-340" dirty="0">
                <a:latin typeface="Nimbus Sans L"/>
                <a:cs typeface="Nimbus Sans L"/>
              </a:rPr>
              <a:t>g</a:t>
            </a:r>
            <a:r>
              <a:rPr sz="1800" spc="-509" baseline="32407" dirty="0">
                <a:solidFill>
                  <a:srgbClr val="888888"/>
                </a:solidFill>
                <a:latin typeface="DejaVu Sans"/>
                <a:cs typeface="DejaVu Sans"/>
              </a:rPr>
              <a:t>.Ra</a:t>
            </a:r>
            <a:r>
              <a:rPr sz="1600" spc="-340" dirty="0">
                <a:latin typeface="Nimbus Sans L"/>
                <a:cs typeface="Nimbus Sans L"/>
              </a:rPr>
              <a:t>C</a:t>
            </a:r>
            <a:r>
              <a:rPr sz="1800" spc="-509" baseline="32407" dirty="0">
                <a:solidFill>
                  <a:srgbClr val="888888"/>
                </a:solidFill>
                <a:latin typeface="DejaVu Sans"/>
                <a:cs typeface="DejaVu Sans"/>
              </a:rPr>
              <a:t>o </a:t>
            </a:r>
            <a:r>
              <a:rPr sz="1800" spc="-412" baseline="32407" dirty="0">
                <a:solidFill>
                  <a:srgbClr val="888888"/>
                </a:solidFill>
                <a:latin typeface="DejaVu Sans"/>
                <a:cs typeface="DejaVu Sans"/>
              </a:rPr>
              <a:t>M</a:t>
            </a:r>
            <a:r>
              <a:rPr sz="1600" spc="-275" dirty="0">
                <a:latin typeface="Nimbus Sans L"/>
                <a:cs typeface="Nimbus Sans L"/>
              </a:rPr>
              <a:t>en</a:t>
            </a:r>
            <a:r>
              <a:rPr sz="1800" spc="-412" baseline="32407" dirty="0">
                <a:solidFill>
                  <a:srgbClr val="888888"/>
                </a:solidFill>
                <a:latin typeface="DejaVu Sans"/>
                <a:cs typeface="DejaVu Sans"/>
              </a:rPr>
              <a:t>D</a:t>
            </a:r>
            <a:r>
              <a:rPr sz="1600" spc="-275" dirty="0">
                <a:latin typeface="Nimbus Sans L"/>
                <a:cs typeface="Nimbus Sans L"/>
              </a:rPr>
              <a:t>ter</a:t>
            </a:r>
            <a:endParaRPr sz="1600">
              <a:latin typeface="Nimbus Sans L"/>
              <a:cs typeface="Nimbus Sans L"/>
            </a:endParaRPr>
          </a:p>
        </p:txBody>
      </p:sp>
    </p:spTree>
    <p:extLst>
      <p:ext uri="{BB962C8B-B14F-4D97-AF65-F5344CB8AC3E}">
        <p14:creationId xmlns:p14="http://schemas.microsoft.com/office/powerpoint/2010/main" val="143720317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384285" y="6414617"/>
            <a:ext cx="223520" cy="239395"/>
          </a:xfrm>
          <a:prstGeom prst="rect">
            <a:avLst/>
          </a:prstGeom>
        </p:spPr>
        <p:txBody>
          <a:bodyPr vert="horz" wrap="square" lIns="0" tIns="12700" rIns="0" bIns="0" rtlCol="0">
            <a:spAutoFit/>
          </a:bodyPr>
          <a:lstStyle/>
          <a:p>
            <a:pPr marL="12700">
              <a:lnSpc>
                <a:spcPct val="100000"/>
              </a:lnSpc>
              <a:spcBef>
                <a:spcPts val="100"/>
              </a:spcBef>
            </a:pPr>
            <a:r>
              <a:rPr sz="1400" spc="-5" dirty="0">
                <a:latin typeface="Nimbus Sans L"/>
                <a:cs typeface="Nimbus Sans L"/>
              </a:rPr>
              <a:t>79</a:t>
            </a:r>
            <a:endParaRPr sz="1400">
              <a:latin typeface="Nimbus Sans L"/>
              <a:cs typeface="Nimbus Sans L"/>
            </a:endParaRPr>
          </a:p>
        </p:txBody>
      </p:sp>
      <p:sp>
        <p:nvSpPr>
          <p:cNvPr id="3" name="object 3"/>
          <p:cNvSpPr txBox="1">
            <a:spLocks noGrp="1"/>
          </p:cNvSpPr>
          <p:nvPr>
            <p:ph type="title"/>
          </p:nvPr>
        </p:nvSpPr>
        <p:spPr>
          <a:xfrm>
            <a:off x="328136" y="380361"/>
            <a:ext cx="7674413" cy="843821"/>
          </a:xfrm>
          <a:prstGeom prst="rect">
            <a:avLst/>
          </a:prstGeom>
        </p:spPr>
        <p:txBody>
          <a:bodyPr vert="horz" wrap="square" lIns="0" tIns="12700" rIns="0" bIns="0" rtlCol="0">
            <a:spAutoFit/>
          </a:bodyPr>
          <a:lstStyle/>
          <a:p>
            <a:pPr marL="12700">
              <a:lnSpc>
                <a:spcPct val="100000"/>
              </a:lnSpc>
              <a:spcBef>
                <a:spcPts val="100"/>
              </a:spcBef>
            </a:pPr>
            <a:r>
              <a:rPr sz="5400" dirty="0"/>
              <a:t>Mucopurulent Cervicitis</a:t>
            </a:r>
          </a:p>
        </p:txBody>
      </p:sp>
      <p:sp>
        <p:nvSpPr>
          <p:cNvPr id="4" name="object 4"/>
          <p:cNvSpPr/>
          <p:nvPr/>
        </p:nvSpPr>
        <p:spPr>
          <a:xfrm>
            <a:off x="1371600" y="1905000"/>
            <a:ext cx="6096000" cy="3876675"/>
          </a:xfrm>
          <a:prstGeom prst="rect">
            <a:avLst/>
          </a:prstGeom>
          <a:blipFill>
            <a:blip r:embed="rId2" cstate="print"/>
            <a:stretch>
              <a:fillRect/>
            </a:stretch>
          </a:blipFill>
        </p:spPr>
        <p:txBody>
          <a:bodyPr wrap="square" lIns="0" tIns="0" rIns="0" bIns="0" rtlCol="0"/>
          <a:lstStyle/>
          <a:p>
            <a:endParaRPr/>
          </a:p>
        </p:txBody>
      </p:sp>
      <p:sp>
        <p:nvSpPr>
          <p:cNvPr id="5" name="object 5"/>
          <p:cNvSpPr txBox="1"/>
          <p:nvPr/>
        </p:nvSpPr>
        <p:spPr>
          <a:xfrm>
            <a:off x="328136" y="6468567"/>
            <a:ext cx="4790440" cy="269240"/>
          </a:xfrm>
          <a:prstGeom prst="rect">
            <a:avLst/>
          </a:prstGeom>
        </p:spPr>
        <p:txBody>
          <a:bodyPr vert="horz" wrap="square" lIns="0" tIns="12065" rIns="0" bIns="0" rtlCol="0">
            <a:spAutoFit/>
          </a:bodyPr>
          <a:lstStyle/>
          <a:p>
            <a:pPr marL="38100">
              <a:lnSpc>
                <a:spcPct val="100000"/>
              </a:lnSpc>
              <a:spcBef>
                <a:spcPts val="95"/>
              </a:spcBef>
            </a:pPr>
            <a:r>
              <a:rPr sz="1600" i="1" spc="-15" dirty="0">
                <a:latin typeface="URW Bookman L"/>
                <a:cs typeface="URW Bookman L"/>
              </a:rPr>
              <a:t>Source</a:t>
            </a:r>
            <a:r>
              <a:rPr sz="1600" spc="-15" dirty="0">
                <a:latin typeface="Nimbus Sans L"/>
                <a:cs typeface="Nimbus Sans L"/>
              </a:rPr>
              <a:t>: </a:t>
            </a:r>
            <a:r>
              <a:rPr sz="1600" spc="-5" dirty="0">
                <a:latin typeface="Nimbus Sans L"/>
                <a:cs typeface="Nimbus Sans L"/>
              </a:rPr>
              <a:t>Seattle STD/HIV Prevention </a:t>
            </a:r>
            <a:r>
              <a:rPr sz="1600" spc="-330" dirty="0">
                <a:latin typeface="Nimbus Sans L"/>
                <a:cs typeface="Nimbus Sans L"/>
              </a:rPr>
              <a:t>Traini</a:t>
            </a:r>
            <a:r>
              <a:rPr sz="1800" spc="-494" baseline="32407" dirty="0">
                <a:solidFill>
                  <a:srgbClr val="888888"/>
                </a:solidFill>
                <a:latin typeface="DejaVu Sans"/>
                <a:cs typeface="DejaVu Sans"/>
              </a:rPr>
              <a:t>D</a:t>
            </a:r>
            <a:r>
              <a:rPr sz="1600" spc="-330" dirty="0">
                <a:latin typeface="Nimbus Sans L"/>
                <a:cs typeface="Nimbus Sans L"/>
              </a:rPr>
              <a:t>n</a:t>
            </a:r>
            <a:r>
              <a:rPr sz="1800" spc="-494" baseline="32407" dirty="0">
                <a:solidFill>
                  <a:srgbClr val="888888"/>
                </a:solidFill>
                <a:latin typeface="DejaVu Sans"/>
                <a:cs typeface="DejaVu Sans"/>
              </a:rPr>
              <a:t>r.</a:t>
            </a:r>
            <a:r>
              <a:rPr sz="1600" spc="-330" dirty="0">
                <a:latin typeface="Nimbus Sans L"/>
                <a:cs typeface="Nimbus Sans L"/>
              </a:rPr>
              <a:t>g</a:t>
            </a:r>
            <a:r>
              <a:rPr sz="1800" spc="-494" baseline="32407" dirty="0">
                <a:solidFill>
                  <a:srgbClr val="888888"/>
                </a:solidFill>
                <a:latin typeface="DejaVu Sans"/>
                <a:cs typeface="DejaVu Sans"/>
              </a:rPr>
              <a:t>T.V.</a:t>
            </a:r>
            <a:r>
              <a:rPr sz="1600" spc="-330" dirty="0">
                <a:latin typeface="Nimbus Sans L"/>
                <a:cs typeface="Nimbus Sans L"/>
              </a:rPr>
              <a:t>C</a:t>
            </a:r>
            <a:r>
              <a:rPr sz="1800" spc="-494" baseline="32407" dirty="0">
                <a:solidFill>
                  <a:srgbClr val="888888"/>
                </a:solidFill>
                <a:latin typeface="DejaVu Sans"/>
                <a:cs typeface="DejaVu Sans"/>
              </a:rPr>
              <a:t>Ra</a:t>
            </a:r>
            <a:r>
              <a:rPr sz="1600" spc="-330" dirty="0">
                <a:latin typeface="Nimbus Sans L"/>
                <a:cs typeface="Nimbus Sans L"/>
              </a:rPr>
              <a:t>e</a:t>
            </a:r>
            <a:r>
              <a:rPr sz="1800" spc="-494" baseline="32407" dirty="0">
                <a:solidFill>
                  <a:srgbClr val="888888"/>
                </a:solidFill>
                <a:latin typeface="DejaVu Sans"/>
                <a:cs typeface="DejaVu Sans"/>
              </a:rPr>
              <a:t>o</a:t>
            </a:r>
            <a:r>
              <a:rPr sz="1600" spc="-330" dirty="0">
                <a:latin typeface="Nimbus Sans L"/>
                <a:cs typeface="Nimbus Sans L"/>
              </a:rPr>
              <a:t>n</a:t>
            </a:r>
            <a:r>
              <a:rPr sz="1800" spc="-494" baseline="32407" dirty="0">
                <a:solidFill>
                  <a:srgbClr val="888888"/>
                </a:solidFill>
                <a:latin typeface="DejaVu Sans"/>
                <a:cs typeface="DejaVu Sans"/>
              </a:rPr>
              <a:t>M</a:t>
            </a:r>
            <a:r>
              <a:rPr sz="1600" spc="-330" dirty="0">
                <a:latin typeface="Nimbus Sans L"/>
                <a:cs typeface="Nimbus Sans L"/>
              </a:rPr>
              <a:t>te</a:t>
            </a:r>
            <a:r>
              <a:rPr sz="1800" spc="-494" baseline="32407" dirty="0">
                <a:solidFill>
                  <a:srgbClr val="888888"/>
                </a:solidFill>
                <a:latin typeface="DejaVu Sans"/>
                <a:cs typeface="DejaVu Sans"/>
              </a:rPr>
              <a:t>D</a:t>
            </a:r>
            <a:r>
              <a:rPr sz="1800" spc="-472" baseline="32407" dirty="0">
                <a:solidFill>
                  <a:srgbClr val="888888"/>
                </a:solidFill>
                <a:latin typeface="DejaVu Sans"/>
                <a:cs typeface="DejaVu Sans"/>
              </a:rPr>
              <a:t> </a:t>
            </a:r>
            <a:r>
              <a:rPr sz="1600" spc="-5" dirty="0">
                <a:latin typeface="Nimbus Sans L"/>
                <a:cs typeface="Nimbus Sans L"/>
              </a:rPr>
              <a:t>r</a:t>
            </a:r>
            <a:endParaRPr sz="1600">
              <a:latin typeface="Nimbus Sans L"/>
              <a:cs typeface="Nimbus Sans L"/>
            </a:endParaRPr>
          </a:p>
        </p:txBody>
      </p:sp>
    </p:spTree>
    <p:extLst>
      <p:ext uri="{BB962C8B-B14F-4D97-AF65-F5344CB8AC3E}">
        <p14:creationId xmlns:p14="http://schemas.microsoft.com/office/powerpoint/2010/main" val="168700144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384285" y="6414617"/>
            <a:ext cx="223520" cy="239395"/>
          </a:xfrm>
          <a:prstGeom prst="rect">
            <a:avLst/>
          </a:prstGeom>
        </p:spPr>
        <p:txBody>
          <a:bodyPr vert="horz" wrap="square" lIns="0" tIns="12700" rIns="0" bIns="0" rtlCol="0">
            <a:spAutoFit/>
          </a:bodyPr>
          <a:lstStyle/>
          <a:p>
            <a:pPr marL="12700">
              <a:lnSpc>
                <a:spcPct val="100000"/>
              </a:lnSpc>
              <a:spcBef>
                <a:spcPts val="100"/>
              </a:spcBef>
            </a:pPr>
            <a:r>
              <a:rPr sz="1400" spc="-5" dirty="0">
                <a:latin typeface="Nimbus Sans L"/>
                <a:cs typeface="Nimbus Sans L"/>
              </a:rPr>
              <a:t>82</a:t>
            </a:r>
            <a:endParaRPr sz="1400">
              <a:latin typeface="Nimbus Sans L"/>
              <a:cs typeface="Nimbus Sans L"/>
            </a:endParaRPr>
          </a:p>
        </p:txBody>
      </p:sp>
      <p:sp>
        <p:nvSpPr>
          <p:cNvPr id="3" name="object 3"/>
          <p:cNvSpPr/>
          <p:nvPr/>
        </p:nvSpPr>
        <p:spPr>
          <a:xfrm>
            <a:off x="814654" y="1981263"/>
            <a:ext cx="7531354" cy="3922649"/>
          </a:xfrm>
          <a:prstGeom prst="rect">
            <a:avLst/>
          </a:prstGeom>
          <a:blipFill>
            <a:blip r:embed="rId2" cstate="print"/>
            <a:stretch>
              <a:fillRect/>
            </a:stretch>
          </a:blipFill>
        </p:spPr>
        <p:txBody>
          <a:bodyPr wrap="square" lIns="0" tIns="0" rIns="0" bIns="0" rtlCol="0"/>
          <a:lstStyle/>
          <a:p>
            <a:endParaRPr/>
          </a:p>
        </p:txBody>
      </p:sp>
      <p:sp>
        <p:nvSpPr>
          <p:cNvPr id="4" name="object 4"/>
          <p:cNvSpPr txBox="1">
            <a:spLocks noGrp="1"/>
          </p:cNvSpPr>
          <p:nvPr>
            <p:ph type="title"/>
          </p:nvPr>
        </p:nvSpPr>
        <p:spPr>
          <a:xfrm>
            <a:off x="266261" y="166170"/>
            <a:ext cx="8572939" cy="1359936"/>
          </a:xfrm>
          <a:prstGeom prst="rect">
            <a:avLst/>
          </a:prstGeom>
        </p:spPr>
        <p:txBody>
          <a:bodyPr vert="horz" wrap="square" lIns="0" tIns="127584" rIns="0" bIns="0" rtlCol="0">
            <a:spAutoFit/>
          </a:bodyPr>
          <a:lstStyle/>
          <a:p>
            <a:pPr marL="2176145" marR="5080" indent="-1472565">
              <a:lnSpc>
                <a:spcPct val="100000"/>
              </a:lnSpc>
              <a:spcBef>
                <a:spcPts val="95"/>
              </a:spcBef>
            </a:pPr>
            <a:r>
              <a:rPr sz="4000" dirty="0"/>
              <a:t>Chlamydia Direct Fluorescent  Antibody (DFA)</a:t>
            </a:r>
          </a:p>
        </p:txBody>
      </p:sp>
      <p:sp>
        <p:nvSpPr>
          <p:cNvPr id="5" name="object 5"/>
          <p:cNvSpPr txBox="1"/>
          <p:nvPr/>
        </p:nvSpPr>
        <p:spPr>
          <a:xfrm>
            <a:off x="266261" y="6490817"/>
            <a:ext cx="4817745" cy="269240"/>
          </a:xfrm>
          <a:prstGeom prst="rect">
            <a:avLst/>
          </a:prstGeom>
        </p:spPr>
        <p:txBody>
          <a:bodyPr vert="horz" wrap="square" lIns="0" tIns="12065" rIns="0" bIns="0" rtlCol="0">
            <a:spAutoFit/>
          </a:bodyPr>
          <a:lstStyle/>
          <a:p>
            <a:pPr marL="38100">
              <a:lnSpc>
                <a:spcPct val="100000"/>
              </a:lnSpc>
              <a:spcBef>
                <a:spcPts val="95"/>
              </a:spcBef>
            </a:pPr>
            <a:r>
              <a:rPr sz="1600" i="1" spc="-15" dirty="0">
                <a:latin typeface="URW Bookman L"/>
                <a:cs typeface="URW Bookman L"/>
              </a:rPr>
              <a:t>Source</a:t>
            </a:r>
            <a:r>
              <a:rPr sz="1600" spc="-15" dirty="0">
                <a:latin typeface="Nimbus Sans L"/>
                <a:cs typeface="Nimbus Sans L"/>
              </a:rPr>
              <a:t>: </a:t>
            </a:r>
            <a:r>
              <a:rPr sz="1600" spc="-5" dirty="0">
                <a:latin typeface="Nimbus Sans L"/>
                <a:cs typeface="Nimbus Sans L"/>
              </a:rPr>
              <a:t>Centers for Disease Control and</a:t>
            </a:r>
            <a:r>
              <a:rPr sz="1600" spc="95" dirty="0">
                <a:latin typeface="Nimbus Sans L"/>
                <a:cs typeface="Nimbus Sans L"/>
              </a:rPr>
              <a:t> </a:t>
            </a:r>
            <a:r>
              <a:rPr sz="1600" spc="-385" dirty="0">
                <a:latin typeface="Nimbus Sans L"/>
                <a:cs typeface="Nimbus Sans L"/>
              </a:rPr>
              <a:t>P</a:t>
            </a:r>
            <a:r>
              <a:rPr sz="1800" spc="-577" baseline="41666" dirty="0">
                <a:solidFill>
                  <a:srgbClr val="888888"/>
                </a:solidFill>
                <a:latin typeface="DejaVu Sans"/>
                <a:cs typeface="DejaVu Sans"/>
              </a:rPr>
              <a:t>D</a:t>
            </a:r>
            <a:r>
              <a:rPr sz="1600" spc="-385" dirty="0">
                <a:latin typeface="Nimbus Sans L"/>
                <a:cs typeface="Nimbus Sans L"/>
              </a:rPr>
              <a:t>r</a:t>
            </a:r>
            <a:r>
              <a:rPr sz="1800" spc="-577" baseline="41666" dirty="0">
                <a:solidFill>
                  <a:srgbClr val="888888"/>
                </a:solidFill>
                <a:latin typeface="DejaVu Sans"/>
                <a:cs typeface="DejaVu Sans"/>
              </a:rPr>
              <a:t>r</a:t>
            </a:r>
            <a:r>
              <a:rPr sz="1600" spc="-385" dirty="0">
                <a:latin typeface="Nimbus Sans L"/>
                <a:cs typeface="Nimbus Sans L"/>
              </a:rPr>
              <a:t>e</a:t>
            </a:r>
            <a:r>
              <a:rPr sz="1800" spc="-577" baseline="41666" dirty="0">
                <a:solidFill>
                  <a:srgbClr val="888888"/>
                </a:solidFill>
                <a:latin typeface="DejaVu Sans"/>
                <a:cs typeface="DejaVu Sans"/>
              </a:rPr>
              <a:t>.T.</a:t>
            </a:r>
            <a:r>
              <a:rPr sz="1600" spc="-385" dirty="0">
                <a:latin typeface="Nimbus Sans L"/>
                <a:cs typeface="Nimbus Sans L"/>
              </a:rPr>
              <a:t>v</a:t>
            </a:r>
            <a:r>
              <a:rPr sz="1800" spc="-577" baseline="41666" dirty="0">
                <a:solidFill>
                  <a:srgbClr val="888888"/>
                </a:solidFill>
                <a:latin typeface="DejaVu Sans"/>
                <a:cs typeface="DejaVu Sans"/>
              </a:rPr>
              <a:t>V.</a:t>
            </a:r>
            <a:r>
              <a:rPr sz="1600" spc="-385" dirty="0">
                <a:latin typeface="Nimbus Sans L"/>
                <a:cs typeface="Nimbus Sans L"/>
              </a:rPr>
              <a:t>e</a:t>
            </a:r>
            <a:r>
              <a:rPr sz="1800" spc="-577" baseline="41666" dirty="0">
                <a:solidFill>
                  <a:srgbClr val="888888"/>
                </a:solidFill>
                <a:latin typeface="DejaVu Sans"/>
                <a:cs typeface="DejaVu Sans"/>
              </a:rPr>
              <a:t>Ra</a:t>
            </a:r>
            <a:r>
              <a:rPr sz="1600" spc="-385" dirty="0">
                <a:latin typeface="Nimbus Sans L"/>
                <a:cs typeface="Nimbus Sans L"/>
              </a:rPr>
              <a:t>n</a:t>
            </a:r>
            <a:r>
              <a:rPr sz="1800" spc="-577" baseline="41666" dirty="0">
                <a:solidFill>
                  <a:srgbClr val="888888"/>
                </a:solidFill>
                <a:latin typeface="DejaVu Sans"/>
                <a:cs typeface="DejaVu Sans"/>
              </a:rPr>
              <a:t>o</a:t>
            </a:r>
            <a:r>
              <a:rPr sz="1600" spc="-385" dirty="0">
                <a:latin typeface="Nimbus Sans L"/>
                <a:cs typeface="Nimbus Sans L"/>
              </a:rPr>
              <a:t>t</a:t>
            </a:r>
            <a:r>
              <a:rPr sz="1800" spc="-577" baseline="41666" dirty="0">
                <a:solidFill>
                  <a:srgbClr val="888888"/>
                </a:solidFill>
                <a:latin typeface="DejaVu Sans"/>
                <a:cs typeface="DejaVu Sans"/>
              </a:rPr>
              <a:t>M</a:t>
            </a:r>
            <a:r>
              <a:rPr sz="1600" spc="-385" dirty="0">
                <a:latin typeface="Nimbus Sans L"/>
                <a:cs typeface="Nimbus Sans L"/>
              </a:rPr>
              <a:t>io</a:t>
            </a:r>
            <a:r>
              <a:rPr sz="1800" spc="-577" baseline="41666" dirty="0">
                <a:solidFill>
                  <a:srgbClr val="888888"/>
                </a:solidFill>
                <a:latin typeface="DejaVu Sans"/>
                <a:cs typeface="DejaVu Sans"/>
              </a:rPr>
              <a:t>D</a:t>
            </a:r>
            <a:r>
              <a:rPr sz="1600" spc="-385" dirty="0">
                <a:latin typeface="Nimbus Sans L"/>
                <a:cs typeface="Nimbus Sans L"/>
              </a:rPr>
              <a:t>n</a:t>
            </a:r>
            <a:endParaRPr sz="1600">
              <a:latin typeface="Nimbus Sans L"/>
              <a:cs typeface="Nimbus Sans L"/>
            </a:endParaRPr>
          </a:p>
        </p:txBody>
      </p:sp>
    </p:spTree>
    <p:extLst>
      <p:ext uri="{BB962C8B-B14F-4D97-AF65-F5344CB8AC3E}">
        <p14:creationId xmlns:p14="http://schemas.microsoft.com/office/powerpoint/2010/main" val="79029247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822239"/>
            <a:ext cx="8229600" cy="540491"/>
          </a:xfrm>
        </p:spPr>
        <p:txBody>
          <a:bodyPr/>
          <a:lstStyle/>
          <a:p>
            <a:r>
              <a:rPr lang="en-US" b="1" dirty="0">
                <a:solidFill>
                  <a:srgbClr val="C00000"/>
                </a:solidFill>
              </a:rPr>
              <a:t>3.Vaginal Discharge Syndrome…</a:t>
            </a:r>
            <a:endParaRPr lang="en-US" dirty="0"/>
          </a:p>
        </p:txBody>
      </p:sp>
      <p:sp>
        <p:nvSpPr>
          <p:cNvPr id="3" name="Content Placeholder 2"/>
          <p:cNvSpPr>
            <a:spLocks noGrp="1"/>
          </p:cNvSpPr>
          <p:nvPr>
            <p:ph idx="1"/>
          </p:nvPr>
        </p:nvSpPr>
        <p:spPr>
          <a:xfrm>
            <a:off x="439460" y="1539839"/>
            <a:ext cx="8442188" cy="4368685"/>
          </a:xfrm>
        </p:spPr>
        <p:txBody>
          <a:bodyPr/>
          <a:lstStyle/>
          <a:p>
            <a:r>
              <a:rPr lang="en-US" sz="2149" dirty="0"/>
              <a:t>Some of the complications are: </a:t>
            </a:r>
          </a:p>
          <a:p>
            <a:pPr lvl="1"/>
            <a:r>
              <a:rPr lang="en-US" sz="2149" dirty="0"/>
              <a:t>Pelvic Inflammatory Disease (PID) </a:t>
            </a:r>
          </a:p>
          <a:p>
            <a:pPr lvl="1"/>
            <a:r>
              <a:rPr lang="en-US" sz="2149" dirty="0"/>
              <a:t>Peritonitis and intra-abdominal abscess </a:t>
            </a:r>
          </a:p>
          <a:p>
            <a:pPr lvl="1"/>
            <a:r>
              <a:rPr lang="en-US" sz="2149" dirty="0"/>
              <a:t>Adhesions and intestinal obstruction  </a:t>
            </a:r>
          </a:p>
          <a:p>
            <a:pPr lvl="1"/>
            <a:r>
              <a:rPr lang="en-US" sz="2149" dirty="0"/>
              <a:t>Ectopic pregnancy  </a:t>
            </a:r>
          </a:p>
          <a:p>
            <a:pPr lvl="1"/>
            <a:r>
              <a:rPr lang="en-US" sz="2149" dirty="0"/>
              <a:t>Premature Rupture of Membrane (PROM) in case of pregnant women</a:t>
            </a:r>
          </a:p>
          <a:p>
            <a:pPr lvl="1"/>
            <a:r>
              <a:rPr lang="en-US" sz="2149" dirty="0" err="1"/>
              <a:t>Chorioamnionitis</a:t>
            </a:r>
            <a:r>
              <a:rPr lang="en-US" sz="2149" dirty="0"/>
              <a:t> </a:t>
            </a:r>
          </a:p>
          <a:p>
            <a:pPr lvl="1"/>
            <a:r>
              <a:rPr lang="en-US" sz="2149" dirty="0"/>
              <a:t> Post-partum </a:t>
            </a:r>
            <a:r>
              <a:rPr lang="en-US" sz="2149" dirty="0" err="1"/>
              <a:t>endometritis</a:t>
            </a:r>
            <a:r>
              <a:rPr lang="en-US" sz="2149" dirty="0"/>
              <a:t>  </a:t>
            </a:r>
          </a:p>
          <a:p>
            <a:pPr lvl="1"/>
            <a:r>
              <a:rPr lang="en-US" sz="2149" dirty="0"/>
              <a:t>Pre-term labor in case of pregnant women </a:t>
            </a:r>
          </a:p>
          <a:p>
            <a:pPr lvl="1"/>
            <a:r>
              <a:rPr lang="en-US" sz="2149" dirty="0"/>
              <a:t>Low birth weight ,Infertility , Chronic pelvic pain.</a:t>
            </a:r>
          </a:p>
          <a:p>
            <a:endParaRPr lang="en-US" sz="2149" dirty="0"/>
          </a:p>
          <a:p>
            <a:endParaRPr lang="en-US" sz="2149" dirty="0"/>
          </a:p>
        </p:txBody>
      </p:sp>
      <p:sp>
        <p:nvSpPr>
          <p:cNvPr id="4" name="Date Placeholder 3"/>
          <p:cNvSpPr>
            <a:spLocks noGrp="1"/>
          </p:cNvSpPr>
          <p:nvPr>
            <p:ph type="dt" sz="half" idx="10"/>
          </p:nvPr>
        </p:nvSpPr>
        <p:spPr/>
        <p:txBody>
          <a:bodyPr/>
          <a:lstStyle/>
          <a:p>
            <a:pPr defTabSz="755660">
              <a:defRPr/>
            </a:pPr>
            <a:fld id="{ADB59616-A677-4FA4-8613-CB38FAD29314}" type="datetime1">
              <a:rPr lang="en-CA" smtClean="0">
                <a:solidFill>
                  <a:prstClr val="black">
                    <a:tint val="75000"/>
                  </a:prstClr>
                </a:solidFill>
                <a:latin typeface="Kartika"/>
              </a:rPr>
              <a:t>2020-06-01</a:t>
            </a:fld>
            <a:endParaRPr lang="en-CA" dirty="0">
              <a:solidFill>
                <a:prstClr val="black">
                  <a:tint val="75000"/>
                </a:prstClr>
              </a:solidFill>
              <a:latin typeface="Kartika"/>
            </a:endParaRPr>
          </a:p>
        </p:txBody>
      </p:sp>
      <p:sp>
        <p:nvSpPr>
          <p:cNvPr id="5" name="Slide Number Placeholder 4"/>
          <p:cNvSpPr>
            <a:spLocks noGrp="1"/>
          </p:cNvSpPr>
          <p:nvPr>
            <p:ph type="sldNum" sz="quarter" idx="12"/>
          </p:nvPr>
        </p:nvSpPr>
        <p:spPr/>
        <p:txBody>
          <a:bodyPr/>
          <a:lstStyle/>
          <a:p>
            <a:pPr defTabSz="755660">
              <a:defRPr/>
            </a:pPr>
            <a:fld id="{A415B259-A592-4C14-A112-938197F929A2}" type="slidenum">
              <a:rPr lang="en-CA">
                <a:solidFill>
                  <a:prstClr val="black">
                    <a:tint val="75000"/>
                  </a:prstClr>
                </a:solidFill>
                <a:latin typeface="Kartika"/>
              </a:rPr>
              <a:pPr defTabSz="755660">
                <a:defRPr/>
              </a:pPr>
              <a:t>63</a:t>
            </a:fld>
            <a:endParaRPr lang="en-CA">
              <a:solidFill>
                <a:prstClr val="black">
                  <a:tint val="75000"/>
                </a:prstClr>
              </a:solidFill>
              <a:latin typeface="Kartika"/>
            </a:endParaRPr>
          </a:p>
        </p:txBody>
      </p:sp>
      <p:sp>
        <p:nvSpPr>
          <p:cNvPr id="6" name="Footer Placeholder 5"/>
          <p:cNvSpPr>
            <a:spLocks noGrp="1"/>
          </p:cNvSpPr>
          <p:nvPr>
            <p:ph type="ftr" sz="quarter" idx="11"/>
          </p:nvPr>
        </p:nvSpPr>
        <p:spPr/>
        <p:txBody>
          <a:bodyPr/>
          <a:lstStyle/>
          <a:p>
            <a:pPr defTabSz="755660">
              <a:defRPr/>
            </a:pPr>
            <a:r>
              <a:rPr lang="en-CA">
                <a:solidFill>
                  <a:prstClr val="black">
                    <a:tint val="75000"/>
                  </a:prstClr>
                </a:solidFill>
                <a:latin typeface="Kartika"/>
              </a:rPr>
              <a:t>Hailemariam Abiy</a:t>
            </a:r>
          </a:p>
        </p:txBody>
      </p:sp>
    </p:spTree>
    <p:extLst>
      <p:ext uri="{BB962C8B-B14F-4D97-AF65-F5344CB8AC3E}">
        <p14:creationId xmlns:p14="http://schemas.microsoft.com/office/powerpoint/2010/main" val="372007834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822239"/>
            <a:ext cx="8229600" cy="481455"/>
          </a:xfrm>
        </p:spPr>
        <p:txBody>
          <a:bodyPr/>
          <a:lstStyle/>
          <a:p>
            <a:r>
              <a:rPr lang="en-US" b="1" dirty="0">
                <a:solidFill>
                  <a:srgbClr val="C00000"/>
                </a:solidFill>
              </a:rPr>
              <a:t>3.Vaginal Discharge Syndrome…</a:t>
            </a:r>
            <a:endParaRPr lang="en-US" dirty="0"/>
          </a:p>
        </p:txBody>
      </p:sp>
      <p:sp>
        <p:nvSpPr>
          <p:cNvPr id="3" name="Content Placeholder 2"/>
          <p:cNvSpPr>
            <a:spLocks noGrp="1"/>
          </p:cNvSpPr>
          <p:nvPr>
            <p:ph idx="1"/>
          </p:nvPr>
        </p:nvSpPr>
        <p:spPr>
          <a:xfrm>
            <a:off x="457201" y="1539840"/>
            <a:ext cx="8229600" cy="4118094"/>
          </a:xfrm>
        </p:spPr>
        <p:txBody>
          <a:bodyPr/>
          <a:lstStyle/>
          <a:p>
            <a:r>
              <a:rPr lang="en-US" sz="2314" b="1" dirty="0"/>
              <a:t>Risk Assessment Positive </a:t>
            </a:r>
            <a:endParaRPr lang="en-US" sz="2314" dirty="0"/>
          </a:p>
          <a:p>
            <a:pPr lvl="1"/>
            <a:r>
              <a:rPr lang="en-US" dirty="0"/>
              <a:t>Ceftriaxone /</a:t>
            </a:r>
            <a:r>
              <a:rPr lang="en-US" dirty="0" err="1"/>
              <a:t>Spectinomycin</a:t>
            </a:r>
            <a:r>
              <a:rPr lang="en-US" dirty="0"/>
              <a:t>  IM stat Plus </a:t>
            </a:r>
          </a:p>
          <a:p>
            <a:pPr lvl="1"/>
            <a:r>
              <a:rPr lang="en-US" dirty="0"/>
              <a:t>Azithromycin 1gm </a:t>
            </a:r>
            <a:r>
              <a:rPr lang="en-US" dirty="0" err="1"/>
              <a:t>po</a:t>
            </a:r>
            <a:r>
              <a:rPr lang="en-US" dirty="0"/>
              <a:t> stat/Doxycycline for 7 days Plus</a:t>
            </a:r>
          </a:p>
          <a:p>
            <a:pPr lvl="1"/>
            <a:r>
              <a:rPr lang="en-US" dirty="0"/>
              <a:t>Metronidazole  for 7 days </a:t>
            </a:r>
          </a:p>
          <a:p>
            <a:pPr lvl="1"/>
            <a:r>
              <a:rPr lang="en-US" dirty="0"/>
              <a:t>If discharge is white or curd-like </a:t>
            </a:r>
            <a:r>
              <a:rPr lang="en-US" b="1" dirty="0"/>
              <a:t>add</a:t>
            </a:r>
            <a:r>
              <a:rPr lang="en-US" dirty="0"/>
              <a:t> </a:t>
            </a:r>
            <a:r>
              <a:rPr lang="en-US" dirty="0" err="1"/>
              <a:t>Clotrimazole</a:t>
            </a:r>
            <a:r>
              <a:rPr lang="en-US" dirty="0"/>
              <a:t> vaginal </a:t>
            </a:r>
            <a:r>
              <a:rPr lang="en-US" dirty="0" err="1"/>
              <a:t>pessary</a:t>
            </a:r>
            <a:r>
              <a:rPr lang="en-US" dirty="0"/>
              <a:t> 200 mg at bed time for 3 days </a:t>
            </a:r>
          </a:p>
          <a:p>
            <a:pPr lvl="1"/>
            <a:r>
              <a:rPr lang="en-US" dirty="0"/>
              <a:t>Note: The preferred regimen is Ceftriaxone IM stat Plus</a:t>
            </a:r>
          </a:p>
          <a:p>
            <a:pPr lvl="1"/>
            <a:r>
              <a:rPr lang="en-US" dirty="0"/>
              <a:t> Azithromycin 1gm </a:t>
            </a:r>
            <a:r>
              <a:rPr lang="en-US" dirty="0" err="1"/>
              <a:t>po</a:t>
            </a:r>
            <a:r>
              <a:rPr lang="en-US" dirty="0"/>
              <a:t> stat plus Metronidazole for 7days</a:t>
            </a:r>
          </a:p>
        </p:txBody>
      </p:sp>
      <p:sp>
        <p:nvSpPr>
          <p:cNvPr id="4" name="Date Placeholder 3"/>
          <p:cNvSpPr>
            <a:spLocks noGrp="1"/>
          </p:cNvSpPr>
          <p:nvPr>
            <p:ph type="dt" sz="half" idx="10"/>
          </p:nvPr>
        </p:nvSpPr>
        <p:spPr/>
        <p:txBody>
          <a:bodyPr/>
          <a:lstStyle/>
          <a:p>
            <a:pPr defTabSz="755660">
              <a:defRPr/>
            </a:pPr>
            <a:fld id="{709C5A03-8CC2-4D35-A287-8F2C800CDBC3}" type="datetime1">
              <a:rPr lang="en-CA" smtClean="0">
                <a:solidFill>
                  <a:prstClr val="black">
                    <a:tint val="75000"/>
                  </a:prstClr>
                </a:solidFill>
                <a:latin typeface="Kartika"/>
              </a:rPr>
              <a:t>2020-06-01</a:t>
            </a:fld>
            <a:endParaRPr lang="en-CA">
              <a:solidFill>
                <a:prstClr val="black">
                  <a:tint val="75000"/>
                </a:prstClr>
              </a:solidFill>
              <a:latin typeface="Kartika"/>
            </a:endParaRPr>
          </a:p>
        </p:txBody>
      </p:sp>
      <p:sp>
        <p:nvSpPr>
          <p:cNvPr id="5" name="Slide Number Placeholder 4"/>
          <p:cNvSpPr>
            <a:spLocks noGrp="1"/>
          </p:cNvSpPr>
          <p:nvPr>
            <p:ph type="sldNum" sz="quarter" idx="12"/>
          </p:nvPr>
        </p:nvSpPr>
        <p:spPr/>
        <p:txBody>
          <a:bodyPr/>
          <a:lstStyle/>
          <a:p>
            <a:pPr defTabSz="755660">
              <a:defRPr/>
            </a:pPr>
            <a:fld id="{A415B259-A592-4C14-A112-938197F929A2}" type="slidenum">
              <a:rPr lang="en-CA">
                <a:solidFill>
                  <a:prstClr val="black">
                    <a:tint val="75000"/>
                  </a:prstClr>
                </a:solidFill>
                <a:latin typeface="Kartika"/>
              </a:rPr>
              <a:pPr defTabSz="755660">
                <a:defRPr/>
              </a:pPr>
              <a:t>64</a:t>
            </a:fld>
            <a:endParaRPr lang="en-CA">
              <a:solidFill>
                <a:prstClr val="black">
                  <a:tint val="75000"/>
                </a:prstClr>
              </a:solidFill>
              <a:latin typeface="Kartika"/>
            </a:endParaRPr>
          </a:p>
        </p:txBody>
      </p:sp>
      <p:sp>
        <p:nvSpPr>
          <p:cNvPr id="6" name="Footer Placeholder 5"/>
          <p:cNvSpPr>
            <a:spLocks noGrp="1"/>
          </p:cNvSpPr>
          <p:nvPr>
            <p:ph type="ftr" sz="quarter" idx="11"/>
          </p:nvPr>
        </p:nvSpPr>
        <p:spPr/>
        <p:txBody>
          <a:bodyPr/>
          <a:lstStyle/>
          <a:p>
            <a:pPr defTabSz="755660">
              <a:defRPr/>
            </a:pPr>
            <a:r>
              <a:rPr lang="en-CA">
                <a:solidFill>
                  <a:prstClr val="black">
                    <a:tint val="75000"/>
                  </a:prstClr>
                </a:solidFill>
                <a:latin typeface="Kartika"/>
              </a:rPr>
              <a:t>Hailemariam Abiy</a:t>
            </a:r>
          </a:p>
        </p:txBody>
      </p:sp>
    </p:spTree>
    <p:extLst>
      <p:ext uri="{BB962C8B-B14F-4D97-AF65-F5344CB8AC3E}">
        <p14:creationId xmlns:p14="http://schemas.microsoft.com/office/powerpoint/2010/main" val="85999818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C00000"/>
                </a:solidFill>
              </a:rPr>
              <a:t>3.Vaginal Discharge Syndrome…</a:t>
            </a:r>
            <a:endParaRPr lang="en-US" dirty="0"/>
          </a:p>
        </p:txBody>
      </p:sp>
      <p:sp>
        <p:nvSpPr>
          <p:cNvPr id="3" name="Content Placeholder 2"/>
          <p:cNvSpPr>
            <a:spLocks noGrp="1"/>
          </p:cNvSpPr>
          <p:nvPr>
            <p:ph idx="1"/>
          </p:nvPr>
        </p:nvSpPr>
        <p:spPr/>
        <p:txBody>
          <a:bodyPr/>
          <a:lstStyle/>
          <a:p>
            <a:r>
              <a:rPr lang="en-US" b="1" dirty="0"/>
              <a:t>Risk Assessment negative </a:t>
            </a:r>
            <a:endParaRPr lang="en-US" dirty="0"/>
          </a:p>
          <a:p>
            <a:r>
              <a:rPr lang="en-US" dirty="0"/>
              <a:t>Metronidazole for 7 days If discharge is white or curd-like add </a:t>
            </a:r>
            <a:r>
              <a:rPr lang="en-US" dirty="0" err="1"/>
              <a:t>Clotrimazole</a:t>
            </a:r>
            <a:r>
              <a:rPr lang="en-US" dirty="0"/>
              <a:t> vaginal </a:t>
            </a:r>
            <a:r>
              <a:rPr lang="en-US" dirty="0" err="1"/>
              <a:t>pessary</a:t>
            </a:r>
            <a:r>
              <a:rPr lang="en-US" dirty="0"/>
              <a:t> 200 mg at bed time for 3 days</a:t>
            </a:r>
          </a:p>
          <a:p>
            <a:endParaRPr lang="en-US" dirty="0"/>
          </a:p>
        </p:txBody>
      </p:sp>
      <p:sp>
        <p:nvSpPr>
          <p:cNvPr id="4" name="Date Placeholder 3"/>
          <p:cNvSpPr>
            <a:spLocks noGrp="1"/>
          </p:cNvSpPr>
          <p:nvPr>
            <p:ph type="dt" sz="half" idx="10"/>
          </p:nvPr>
        </p:nvSpPr>
        <p:spPr/>
        <p:txBody>
          <a:bodyPr/>
          <a:lstStyle/>
          <a:p>
            <a:pPr defTabSz="755660">
              <a:defRPr/>
            </a:pPr>
            <a:fld id="{ED8B9F39-275A-4A9B-BD0E-2EE1372354B9}" type="datetime1">
              <a:rPr lang="en-CA" smtClean="0">
                <a:solidFill>
                  <a:prstClr val="black">
                    <a:tint val="75000"/>
                  </a:prstClr>
                </a:solidFill>
                <a:latin typeface="Kartika"/>
              </a:rPr>
              <a:t>2020-06-01</a:t>
            </a:fld>
            <a:endParaRPr lang="en-CA">
              <a:solidFill>
                <a:prstClr val="black">
                  <a:tint val="75000"/>
                </a:prstClr>
              </a:solidFill>
              <a:latin typeface="Kartika"/>
            </a:endParaRPr>
          </a:p>
        </p:txBody>
      </p:sp>
      <p:sp>
        <p:nvSpPr>
          <p:cNvPr id="5" name="Slide Number Placeholder 4"/>
          <p:cNvSpPr>
            <a:spLocks noGrp="1"/>
          </p:cNvSpPr>
          <p:nvPr>
            <p:ph type="sldNum" sz="quarter" idx="12"/>
          </p:nvPr>
        </p:nvSpPr>
        <p:spPr/>
        <p:txBody>
          <a:bodyPr/>
          <a:lstStyle/>
          <a:p>
            <a:pPr defTabSz="755660">
              <a:defRPr/>
            </a:pPr>
            <a:fld id="{A415B259-A592-4C14-A112-938197F929A2}" type="slidenum">
              <a:rPr lang="en-CA">
                <a:solidFill>
                  <a:prstClr val="black">
                    <a:tint val="75000"/>
                  </a:prstClr>
                </a:solidFill>
                <a:latin typeface="Kartika"/>
              </a:rPr>
              <a:pPr defTabSz="755660">
                <a:defRPr/>
              </a:pPr>
              <a:t>65</a:t>
            </a:fld>
            <a:endParaRPr lang="en-CA">
              <a:solidFill>
                <a:prstClr val="black">
                  <a:tint val="75000"/>
                </a:prstClr>
              </a:solidFill>
              <a:latin typeface="Kartika"/>
            </a:endParaRPr>
          </a:p>
        </p:txBody>
      </p:sp>
      <p:sp>
        <p:nvSpPr>
          <p:cNvPr id="6" name="Footer Placeholder 5"/>
          <p:cNvSpPr>
            <a:spLocks noGrp="1"/>
          </p:cNvSpPr>
          <p:nvPr>
            <p:ph type="ftr" sz="quarter" idx="11"/>
          </p:nvPr>
        </p:nvSpPr>
        <p:spPr/>
        <p:txBody>
          <a:bodyPr/>
          <a:lstStyle/>
          <a:p>
            <a:pPr defTabSz="755660">
              <a:defRPr/>
            </a:pPr>
            <a:r>
              <a:rPr lang="en-CA">
                <a:solidFill>
                  <a:prstClr val="black">
                    <a:tint val="75000"/>
                  </a:prstClr>
                </a:solidFill>
                <a:latin typeface="Kartika"/>
              </a:rPr>
              <a:t>Hailemariam Abiy</a:t>
            </a:r>
          </a:p>
        </p:txBody>
      </p:sp>
    </p:spTree>
    <p:extLst>
      <p:ext uri="{BB962C8B-B14F-4D97-AF65-F5344CB8AC3E}">
        <p14:creationId xmlns:p14="http://schemas.microsoft.com/office/powerpoint/2010/main" val="244687199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822239"/>
            <a:ext cx="8229600" cy="717600"/>
          </a:xfrm>
        </p:spPr>
        <p:txBody>
          <a:bodyPr/>
          <a:lstStyle/>
          <a:p>
            <a:br>
              <a:rPr lang="en-US" sz="2644" b="1" dirty="0">
                <a:solidFill>
                  <a:srgbClr val="3399FF"/>
                </a:solidFill>
              </a:rPr>
            </a:br>
            <a:r>
              <a:rPr lang="en-US" sz="2644" b="1" dirty="0">
                <a:solidFill>
                  <a:srgbClr val="C00000"/>
                </a:solidFill>
              </a:rPr>
              <a:t>4. Lower Abdominal Pain/Pelvic Inflammatory Disease (PID)</a:t>
            </a:r>
            <a:br>
              <a:rPr lang="en-US" dirty="0"/>
            </a:br>
            <a:endParaRPr lang="en-US" dirty="0"/>
          </a:p>
        </p:txBody>
      </p:sp>
      <p:sp>
        <p:nvSpPr>
          <p:cNvPr id="3" name="Content Placeholder 2"/>
          <p:cNvSpPr>
            <a:spLocks noGrp="1"/>
          </p:cNvSpPr>
          <p:nvPr>
            <p:ph idx="1"/>
          </p:nvPr>
        </p:nvSpPr>
        <p:spPr>
          <a:xfrm>
            <a:off x="457201" y="1465259"/>
            <a:ext cx="8229600" cy="4403541"/>
          </a:xfrm>
        </p:spPr>
        <p:txBody>
          <a:bodyPr/>
          <a:lstStyle/>
          <a:p>
            <a:r>
              <a:rPr lang="en-US" sz="2314" dirty="0">
                <a:latin typeface="Times New Roman" pitchFamily="18" charset="0"/>
                <a:cs typeface="Times New Roman" pitchFamily="18" charset="0"/>
              </a:rPr>
              <a:t>It refers to a clinical syndrome resulting from </a:t>
            </a:r>
            <a:r>
              <a:rPr lang="en-US" sz="2314" dirty="0">
                <a:solidFill>
                  <a:srgbClr val="FF0000"/>
                </a:solidFill>
                <a:latin typeface="Times New Roman" pitchFamily="18" charset="0"/>
                <a:cs typeface="Times New Roman" pitchFamily="18" charset="0"/>
              </a:rPr>
              <a:t>ascending infection from the cervix and/or vagina.</a:t>
            </a:r>
          </a:p>
          <a:p>
            <a:r>
              <a:rPr lang="en-US" sz="2314" dirty="0">
                <a:latin typeface="Times New Roman" pitchFamily="18" charset="0"/>
                <a:cs typeface="Times New Roman" pitchFamily="18" charset="0"/>
              </a:rPr>
              <a:t>PID comprises a spectrum of inflammatory disorders of the upper female genital tract, including any combination of </a:t>
            </a:r>
            <a:r>
              <a:rPr lang="en-US" sz="2314" dirty="0" err="1">
                <a:latin typeface="Times New Roman" pitchFamily="18" charset="0"/>
                <a:cs typeface="Times New Roman" pitchFamily="18" charset="0"/>
              </a:rPr>
              <a:t>endometritis</a:t>
            </a:r>
            <a:r>
              <a:rPr lang="en-US" sz="2314" dirty="0">
                <a:latin typeface="Times New Roman" pitchFamily="18" charset="0"/>
                <a:cs typeface="Times New Roman" pitchFamily="18" charset="0"/>
              </a:rPr>
              <a:t>, </a:t>
            </a:r>
            <a:r>
              <a:rPr lang="en-US" sz="2314" dirty="0" err="1">
                <a:latin typeface="Times New Roman" pitchFamily="18" charset="0"/>
                <a:cs typeface="Times New Roman" pitchFamily="18" charset="0"/>
              </a:rPr>
              <a:t>salpingitis</a:t>
            </a:r>
            <a:r>
              <a:rPr lang="en-US" sz="2314" dirty="0">
                <a:latin typeface="Times New Roman" pitchFamily="18" charset="0"/>
                <a:cs typeface="Times New Roman" pitchFamily="18" charset="0"/>
              </a:rPr>
              <a:t>, </a:t>
            </a:r>
            <a:r>
              <a:rPr lang="en-US" sz="2314" dirty="0" err="1">
                <a:latin typeface="Times New Roman" pitchFamily="18" charset="0"/>
                <a:cs typeface="Times New Roman" pitchFamily="18" charset="0"/>
              </a:rPr>
              <a:t>tubo</a:t>
            </a:r>
            <a:r>
              <a:rPr lang="en-US" sz="2314" dirty="0">
                <a:latin typeface="Times New Roman" pitchFamily="18" charset="0"/>
                <a:cs typeface="Times New Roman" pitchFamily="18" charset="0"/>
              </a:rPr>
              <a:t>-ovarian abscess and pelvic peritonitis.</a:t>
            </a:r>
          </a:p>
          <a:p>
            <a:r>
              <a:rPr lang="en-US" sz="2314" dirty="0">
                <a:latin typeface="Times New Roman" pitchFamily="18" charset="0"/>
                <a:cs typeface="Times New Roman" pitchFamily="18" charset="0"/>
              </a:rPr>
              <a:t>The commonest pathogens associated with PID, which are transmitted sexually, are </a:t>
            </a:r>
            <a:r>
              <a:rPr lang="en-US" sz="2314" dirty="0">
                <a:solidFill>
                  <a:srgbClr val="FF0000"/>
                </a:solidFill>
                <a:latin typeface="Times New Roman" pitchFamily="18" charset="0"/>
                <a:cs typeface="Times New Roman" pitchFamily="18" charset="0"/>
              </a:rPr>
              <a:t>C. </a:t>
            </a:r>
            <a:r>
              <a:rPr lang="en-US" sz="2314" dirty="0" err="1">
                <a:solidFill>
                  <a:srgbClr val="FF0000"/>
                </a:solidFill>
                <a:latin typeface="Times New Roman" pitchFamily="18" charset="0"/>
                <a:cs typeface="Times New Roman" pitchFamily="18" charset="0"/>
              </a:rPr>
              <a:t>trachomatis</a:t>
            </a:r>
            <a:r>
              <a:rPr lang="en-US" sz="2314" dirty="0">
                <a:solidFill>
                  <a:srgbClr val="FF0000"/>
                </a:solidFill>
                <a:latin typeface="Times New Roman" pitchFamily="18" charset="0"/>
                <a:cs typeface="Times New Roman" pitchFamily="18" charset="0"/>
              </a:rPr>
              <a:t> and N. </a:t>
            </a:r>
            <a:r>
              <a:rPr lang="en-US" sz="2314" dirty="0" err="1">
                <a:solidFill>
                  <a:srgbClr val="FF0000"/>
                </a:solidFill>
                <a:latin typeface="Times New Roman" pitchFamily="18" charset="0"/>
                <a:cs typeface="Times New Roman" pitchFamily="18" charset="0"/>
              </a:rPr>
              <a:t>gonorrhoea</a:t>
            </a:r>
            <a:r>
              <a:rPr lang="en-US" sz="2314" dirty="0">
                <a:latin typeface="Times New Roman" pitchFamily="18" charset="0"/>
                <a:cs typeface="Times New Roman" pitchFamily="18" charset="0"/>
              </a:rPr>
              <a:t>.</a:t>
            </a:r>
          </a:p>
        </p:txBody>
      </p:sp>
      <p:sp>
        <p:nvSpPr>
          <p:cNvPr id="4" name="Date Placeholder 3"/>
          <p:cNvSpPr>
            <a:spLocks noGrp="1"/>
          </p:cNvSpPr>
          <p:nvPr>
            <p:ph type="dt" sz="half" idx="10"/>
          </p:nvPr>
        </p:nvSpPr>
        <p:spPr/>
        <p:txBody>
          <a:bodyPr/>
          <a:lstStyle/>
          <a:p>
            <a:pPr defTabSz="755660">
              <a:defRPr/>
            </a:pPr>
            <a:fld id="{37BEE999-C9D9-4B30-96D8-F29F2B66EBD8}" type="datetime1">
              <a:rPr lang="en-CA" smtClean="0">
                <a:solidFill>
                  <a:prstClr val="black">
                    <a:tint val="75000"/>
                  </a:prstClr>
                </a:solidFill>
                <a:latin typeface="Kartika"/>
              </a:rPr>
              <a:t>2020-06-01</a:t>
            </a:fld>
            <a:endParaRPr lang="en-CA" dirty="0">
              <a:solidFill>
                <a:prstClr val="black">
                  <a:tint val="75000"/>
                </a:prstClr>
              </a:solidFill>
              <a:latin typeface="Kartika"/>
            </a:endParaRPr>
          </a:p>
        </p:txBody>
      </p:sp>
      <p:sp>
        <p:nvSpPr>
          <p:cNvPr id="5" name="Slide Number Placeholder 4"/>
          <p:cNvSpPr>
            <a:spLocks noGrp="1"/>
          </p:cNvSpPr>
          <p:nvPr>
            <p:ph type="sldNum" sz="quarter" idx="12"/>
          </p:nvPr>
        </p:nvSpPr>
        <p:spPr/>
        <p:txBody>
          <a:bodyPr/>
          <a:lstStyle/>
          <a:p>
            <a:pPr defTabSz="755660">
              <a:defRPr/>
            </a:pPr>
            <a:fld id="{A415B259-A592-4C14-A112-938197F929A2}" type="slidenum">
              <a:rPr lang="en-CA">
                <a:solidFill>
                  <a:prstClr val="black">
                    <a:tint val="75000"/>
                  </a:prstClr>
                </a:solidFill>
                <a:latin typeface="Kartika"/>
              </a:rPr>
              <a:pPr defTabSz="755660">
                <a:defRPr/>
              </a:pPr>
              <a:t>66</a:t>
            </a:fld>
            <a:endParaRPr lang="en-CA">
              <a:solidFill>
                <a:prstClr val="black">
                  <a:tint val="75000"/>
                </a:prstClr>
              </a:solidFill>
              <a:latin typeface="Kartika"/>
            </a:endParaRPr>
          </a:p>
        </p:txBody>
      </p:sp>
      <p:sp>
        <p:nvSpPr>
          <p:cNvPr id="6" name="Footer Placeholder 5"/>
          <p:cNvSpPr>
            <a:spLocks noGrp="1"/>
          </p:cNvSpPr>
          <p:nvPr>
            <p:ph type="ftr" sz="quarter" idx="11"/>
          </p:nvPr>
        </p:nvSpPr>
        <p:spPr/>
        <p:txBody>
          <a:bodyPr/>
          <a:lstStyle/>
          <a:p>
            <a:pPr defTabSz="755660">
              <a:defRPr/>
            </a:pPr>
            <a:r>
              <a:rPr lang="en-CA">
                <a:solidFill>
                  <a:prstClr val="black">
                    <a:tint val="75000"/>
                  </a:prstClr>
                </a:solidFill>
                <a:latin typeface="Kartika"/>
              </a:rPr>
              <a:t>Hailemariam Abiy</a:t>
            </a:r>
          </a:p>
        </p:txBody>
      </p:sp>
    </p:spTree>
    <p:extLst>
      <p:ext uri="{BB962C8B-B14F-4D97-AF65-F5344CB8AC3E}">
        <p14:creationId xmlns:p14="http://schemas.microsoft.com/office/powerpoint/2010/main" val="326825840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C00000"/>
                </a:solidFill>
              </a:rPr>
              <a:t>4. Lower Abdominal Pain/Pelvic…</a:t>
            </a:r>
            <a:endParaRPr lang="en-US" dirty="0"/>
          </a:p>
        </p:txBody>
      </p:sp>
      <p:sp>
        <p:nvSpPr>
          <p:cNvPr id="3" name="Content Placeholder 2"/>
          <p:cNvSpPr>
            <a:spLocks noGrp="1"/>
          </p:cNvSpPr>
          <p:nvPr>
            <p:ph idx="1"/>
          </p:nvPr>
        </p:nvSpPr>
        <p:spPr/>
        <p:txBody>
          <a:bodyPr/>
          <a:lstStyle/>
          <a:p>
            <a:r>
              <a:rPr lang="en-US" sz="1983" dirty="0">
                <a:latin typeface="Times New Roman" pitchFamily="18" charset="0"/>
                <a:cs typeface="Times New Roman" pitchFamily="18" charset="0"/>
              </a:rPr>
              <a:t>Other causes may or may not be transmitted sexually include:  </a:t>
            </a:r>
          </a:p>
          <a:p>
            <a:pPr lvl="2"/>
            <a:r>
              <a:rPr lang="en-US" dirty="0">
                <a:latin typeface="Times New Roman" pitchFamily="18" charset="0"/>
                <a:cs typeface="Times New Roman" pitchFamily="18" charset="0"/>
              </a:rPr>
              <a:t>Mycoplasma </a:t>
            </a:r>
            <a:r>
              <a:rPr lang="en-US" dirty="0" err="1">
                <a:latin typeface="Times New Roman" pitchFamily="18" charset="0"/>
                <a:cs typeface="Times New Roman" pitchFamily="18" charset="0"/>
              </a:rPr>
              <a:t>genitalium</a:t>
            </a:r>
            <a:r>
              <a:rPr lang="en-US" dirty="0">
                <a:latin typeface="Times New Roman" pitchFamily="18" charset="0"/>
                <a:cs typeface="Times New Roman" pitchFamily="18" charset="0"/>
              </a:rPr>
              <a:t>  </a:t>
            </a:r>
          </a:p>
          <a:p>
            <a:pPr lvl="2"/>
            <a:r>
              <a:rPr lang="en-US" dirty="0" err="1">
                <a:latin typeface="Times New Roman" pitchFamily="18" charset="0"/>
                <a:cs typeface="Times New Roman" pitchFamily="18" charset="0"/>
              </a:rPr>
              <a:t>Bacteroides</a:t>
            </a:r>
            <a:r>
              <a:rPr lang="en-US" dirty="0">
                <a:latin typeface="Times New Roman" pitchFamily="18" charset="0"/>
                <a:cs typeface="Times New Roman" pitchFamily="18" charset="0"/>
              </a:rPr>
              <a:t> species  </a:t>
            </a:r>
          </a:p>
          <a:p>
            <a:pPr lvl="2"/>
            <a:r>
              <a:rPr lang="en-US" dirty="0">
                <a:latin typeface="Times New Roman" pitchFamily="18" charset="0"/>
                <a:cs typeface="Times New Roman" pitchFamily="18" charset="0"/>
              </a:rPr>
              <a:t>E. coli  </a:t>
            </a:r>
          </a:p>
          <a:p>
            <a:pPr lvl="2"/>
            <a:r>
              <a:rPr lang="en-US" dirty="0">
                <a:latin typeface="Times New Roman" pitchFamily="18" charset="0"/>
                <a:cs typeface="Times New Roman" pitchFamily="18" charset="0"/>
              </a:rPr>
              <a:t>H. influenza  </a:t>
            </a:r>
          </a:p>
          <a:p>
            <a:pPr lvl="2"/>
            <a:r>
              <a:rPr lang="en-US" dirty="0">
                <a:latin typeface="Times New Roman" pitchFamily="18" charset="0"/>
                <a:cs typeface="Times New Roman" pitchFamily="18" charset="0"/>
              </a:rPr>
              <a:t>Streptococcus  </a:t>
            </a:r>
          </a:p>
          <a:p>
            <a:endParaRPr lang="en-US" dirty="0"/>
          </a:p>
        </p:txBody>
      </p:sp>
      <p:sp>
        <p:nvSpPr>
          <p:cNvPr id="4" name="Date Placeholder 3"/>
          <p:cNvSpPr>
            <a:spLocks noGrp="1"/>
          </p:cNvSpPr>
          <p:nvPr>
            <p:ph type="dt" sz="half" idx="10"/>
          </p:nvPr>
        </p:nvSpPr>
        <p:spPr/>
        <p:txBody>
          <a:bodyPr/>
          <a:lstStyle/>
          <a:p>
            <a:pPr defTabSz="755660">
              <a:defRPr/>
            </a:pPr>
            <a:fld id="{39AB3193-8274-4C6A-B343-70C1E3204B2E}" type="datetime1">
              <a:rPr lang="en-CA" smtClean="0">
                <a:solidFill>
                  <a:prstClr val="black">
                    <a:tint val="75000"/>
                  </a:prstClr>
                </a:solidFill>
                <a:latin typeface="Kartika"/>
              </a:rPr>
              <a:t>2020-06-01</a:t>
            </a:fld>
            <a:endParaRPr lang="en-CA">
              <a:solidFill>
                <a:prstClr val="black">
                  <a:tint val="75000"/>
                </a:prstClr>
              </a:solidFill>
              <a:latin typeface="Kartika"/>
            </a:endParaRPr>
          </a:p>
        </p:txBody>
      </p:sp>
      <p:sp>
        <p:nvSpPr>
          <p:cNvPr id="5" name="Slide Number Placeholder 4"/>
          <p:cNvSpPr>
            <a:spLocks noGrp="1"/>
          </p:cNvSpPr>
          <p:nvPr>
            <p:ph type="sldNum" sz="quarter" idx="12"/>
          </p:nvPr>
        </p:nvSpPr>
        <p:spPr/>
        <p:txBody>
          <a:bodyPr/>
          <a:lstStyle/>
          <a:p>
            <a:pPr defTabSz="755660">
              <a:defRPr/>
            </a:pPr>
            <a:fld id="{A415B259-A592-4C14-A112-938197F929A2}" type="slidenum">
              <a:rPr lang="en-CA">
                <a:solidFill>
                  <a:prstClr val="black">
                    <a:tint val="75000"/>
                  </a:prstClr>
                </a:solidFill>
                <a:latin typeface="Kartika"/>
              </a:rPr>
              <a:pPr defTabSz="755660">
                <a:defRPr/>
              </a:pPr>
              <a:t>67</a:t>
            </a:fld>
            <a:endParaRPr lang="en-CA">
              <a:solidFill>
                <a:prstClr val="black">
                  <a:tint val="75000"/>
                </a:prstClr>
              </a:solidFill>
              <a:latin typeface="Kartika"/>
            </a:endParaRPr>
          </a:p>
        </p:txBody>
      </p:sp>
      <p:sp>
        <p:nvSpPr>
          <p:cNvPr id="6" name="Footer Placeholder 5">
            <a:extLst>
              <a:ext uri="{FF2B5EF4-FFF2-40B4-BE49-F238E27FC236}">
                <a16:creationId xmlns:a16="http://schemas.microsoft.com/office/drawing/2014/main" id="{ADE9921B-0B84-4CCE-AFD1-9B7A16894003}"/>
              </a:ext>
            </a:extLst>
          </p:cNvPr>
          <p:cNvSpPr>
            <a:spLocks noGrp="1"/>
          </p:cNvSpPr>
          <p:nvPr>
            <p:ph type="ftr" sz="quarter" idx="11"/>
          </p:nvPr>
        </p:nvSpPr>
        <p:spPr/>
        <p:txBody>
          <a:bodyPr/>
          <a:lstStyle/>
          <a:p>
            <a:pPr>
              <a:defRPr/>
            </a:pPr>
            <a:r>
              <a:rPr lang="en-CA"/>
              <a:t>Hailemariam Abiy</a:t>
            </a:r>
          </a:p>
        </p:txBody>
      </p:sp>
    </p:spTree>
    <p:extLst>
      <p:ext uri="{BB962C8B-B14F-4D97-AF65-F5344CB8AC3E}">
        <p14:creationId xmlns:p14="http://schemas.microsoft.com/office/powerpoint/2010/main" val="105951908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9461" y="713331"/>
            <a:ext cx="8229600" cy="599528"/>
          </a:xfrm>
        </p:spPr>
        <p:txBody>
          <a:bodyPr/>
          <a:lstStyle/>
          <a:p>
            <a:r>
              <a:rPr lang="en-US" dirty="0">
                <a:solidFill>
                  <a:srgbClr val="C00000"/>
                </a:solidFill>
              </a:rPr>
              <a:t>Complications of PID</a:t>
            </a:r>
          </a:p>
        </p:txBody>
      </p:sp>
      <p:sp>
        <p:nvSpPr>
          <p:cNvPr id="3" name="Content Placeholder 2"/>
          <p:cNvSpPr>
            <a:spLocks noGrp="1"/>
          </p:cNvSpPr>
          <p:nvPr>
            <p:ph idx="1"/>
          </p:nvPr>
        </p:nvSpPr>
        <p:spPr>
          <a:xfrm>
            <a:off x="457200" y="1244658"/>
            <a:ext cx="8424448" cy="4545793"/>
          </a:xfrm>
        </p:spPr>
        <p:style>
          <a:lnRef idx="2">
            <a:schemeClr val="dk1"/>
          </a:lnRef>
          <a:fillRef idx="1">
            <a:schemeClr val="lt1"/>
          </a:fillRef>
          <a:effectRef idx="0">
            <a:schemeClr val="dk1"/>
          </a:effectRef>
          <a:fontRef idx="minor">
            <a:schemeClr val="dk1"/>
          </a:fontRef>
        </p:style>
        <p:txBody>
          <a:bodyPr/>
          <a:lstStyle/>
          <a:p>
            <a:pPr marL="355600" marR="5080" indent="-343535">
              <a:lnSpc>
                <a:spcPct val="90000"/>
              </a:lnSpc>
              <a:spcBef>
                <a:spcPts val="710"/>
              </a:spcBef>
              <a:tabLst>
                <a:tab pos="355600" algn="l"/>
                <a:tab pos="356235" algn="l"/>
              </a:tabLst>
            </a:pPr>
            <a:r>
              <a:rPr lang="en-US" sz="2000" kern="0" dirty="0">
                <a:solidFill>
                  <a:srgbClr val="FF0000"/>
                </a:solidFill>
                <a:latin typeface="Times New Roman" panose="02020603050405020304" pitchFamily="18" charset="0"/>
                <a:cs typeface="Times New Roman" panose="02020603050405020304" pitchFamily="18" charset="0"/>
              </a:rPr>
              <a:t>Bilateral</a:t>
            </a:r>
            <a:r>
              <a:rPr lang="en-US" sz="2000" dirty="0">
                <a:solidFill>
                  <a:srgbClr val="FF0000"/>
                </a:solidFill>
                <a:latin typeface="Times New Roman" panose="02020603050405020304" pitchFamily="18" charset="0"/>
                <a:cs typeface="Times New Roman" panose="02020603050405020304" pitchFamily="18" charset="0"/>
              </a:rPr>
              <a:t> lower abdominal pain </a:t>
            </a:r>
            <a:r>
              <a:rPr lang="en-US" sz="2000" dirty="0">
                <a:latin typeface="Times New Roman" panose="02020603050405020304" pitchFamily="18" charset="0"/>
                <a:cs typeface="Times New Roman" panose="02020603050405020304" pitchFamily="18" charset="0"/>
              </a:rPr>
              <a:t>or </a:t>
            </a:r>
            <a:r>
              <a:rPr lang="en-US" sz="2000" dirty="0">
                <a:solidFill>
                  <a:srgbClr val="FF0000"/>
                </a:solidFill>
                <a:latin typeface="Times New Roman" panose="02020603050405020304" pitchFamily="18" charset="0"/>
                <a:cs typeface="Times New Roman" panose="02020603050405020304" pitchFamily="18" charset="0"/>
              </a:rPr>
              <a:t>pelvic pain </a:t>
            </a:r>
            <a:r>
              <a:rPr lang="en-US" sz="2000" dirty="0">
                <a:latin typeface="Times New Roman" panose="02020603050405020304" pitchFamily="18" charset="0"/>
                <a:cs typeface="Times New Roman" panose="02020603050405020304" pitchFamily="18" charset="0"/>
              </a:rPr>
              <a:t>is  the most common clinical </a:t>
            </a:r>
            <a:r>
              <a:rPr lang="en-US" sz="2400" dirty="0">
                <a:latin typeface="Times New Roman" panose="02020603050405020304" pitchFamily="18" charset="0"/>
                <a:cs typeface="Times New Roman" panose="02020603050405020304" pitchFamily="18" charset="0"/>
              </a:rPr>
              <a:t>complaints but  ranges from </a:t>
            </a:r>
            <a:r>
              <a:rPr lang="en-US" sz="2400" dirty="0">
                <a:solidFill>
                  <a:srgbClr val="FF0000"/>
                </a:solidFill>
                <a:latin typeface="Times New Roman" panose="02020603050405020304" pitchFamily="18" charset="0"/>
                <a:cs typeface="Times New Roman" panose="02020603050405020304" pitchFamily="18" charset="0"/>
              </a:rPr>
              <a:t>abrupt and fulminant </a:t>
            </a:r>
            <a:r>
              <a:rPr lang="en-US" sz="2400" dirty="0">
                <a:latin typeface="Times New Roman" panose="02020603050405020304" pitchFamily="18" charset="0"/>
                <a:cs typeface="Times New Roman" panose="02020603050405020304" pitchFamily="18" charset="0"/>
              </a:rPr>
              <a:t>presentation  to a </a:t>
            </a:r>
            <a:r>
              <a:rPr lang="en-US" sz="2400" dirty="0">
                <a:solidFill>
                  <a:srgbClr val="FF0000"/>
                </a:solidFill>
                <a:latin typeface="Times New Roman" panose="02020603050405020304" pitchFamily="18" charset="0"/>
                <a:cs typeface="Times New Roman" panose="02020603050405020304" pitchFamily="18" charset="0"/>
              </a:rPr>
              <a:t>subacute form with mild symptoms </a:t>
            </a:r>
            <a:r>
              <a:rPr lang="en-US" sz="2400" dirty="0">
                <a:latin typeface="Times New Roman" panose="02020603050405020304" pitchFamily="18" charset="0"/>
                <a:cs typeface="Times New Roman" panose="02020603050405020304" pitchFamily="18" charset="0"/>
              </a:rPr>
              <a:t>often  described as dull pain.</a:t>
            </a:r>
          </a:p>
          <a:p>
            <a:pPr marL="355600" marR="183515" indent="-343535">
              <a:lnSpc>
                <a:spcPct val="90000"/>
              </a:lnSpc>
              <a:spcBef>
                <a:spcPts val="770"/>
              </a:spcBef>
              <a:tabLst>
                <a:tab pos="355600" algn="l"/>
                <a:tab pos="356235" algn="l"/>
              </a:tabLst>
            </a:pPr>
            <a:r>
              <a:rPr lang="en-US" sz="2400" dirty="0">
                <a:latin typeface="Times New Roman" panose="02020603050405020304" pitchFamily="18" charset="0"/>
                <a:cs typeface="Times New Roman" panose="02020603050405020304" pitchFamily="18" charset="0"/>
              </a:rPr>
              <a:t>Lower abdominal tenderness together with  cervical excitation tenderness are indicative of  PID.</a:t>
            </a:r>
          </a:p>
          <a:p>
            <a:r>
              <a:rPr lang="en-US" sz="1983" dirty="0">
                <a:latin typeface="Times New Roman" pitchFamily="18" charset="0"/>
                <a:cs typeface="Times New Roman" pitchFamily="18" charset="0"/>
              </a:rPr>
              <a:t>Peritonitis and intra-abdominal abscess </a:t>
            </a:r>
          </a:p>
          <a:p>
            <a:r>
              <a:rPr lang="en-US" sz="1983" dirty="0">
                <a:latin typeface="Times New Roman" pitchFamily="18" charset="0"/>
                <a:cs typeface="Times New Roman" pitchFamily="18" charset="0"/>
              </a:rPr>
              <a:t>Adhesions and intestinal obstruction </a:t>
            </a:r>
          </a:p>
          <a:p>
            <a:r>
              <a:rPr lang="en-US" sz="1983" dirty="0">
                <a:latin typeface="Times New Roman" pitchFamily="18" charset="0"/>
                <a:cs typeface="Times New Roman" pitchFamily="18" charset="0"/>
              </a:rPr>
              <a:t>Ectopic pregnancy</a:t>
            </a:r>
          </a:p>
          <a:p>
            <a:r>
              <a:rPr lang="en-US" sz="1983" dirty="0">
                <a:latin typeface="Times New Roman" pitchFamily="18" charset="0"/>
                <a:cs typeface="Times New Roman" pitchFamily="18" charset="0"/>
              </a:rPr>
              <a:t>Infertility </a:t>
            </a:r>
          </a:p>
          <a:p>
            <a:r>
              <a:rPr lang="en-US" sz="1983" dirty="0">
                <a:latin typeface="Times New Roman" pitchFamily="18" charset="0"/>
                <a:cs typeface="Times New Roman" pitchFamily="18" charset="0"/>
              </a:rPr>
              <a:t>Chronic pelvic pain </a:t>
            </a:r>
          </a:p>
          <a:p>
            <a:r>
              <a:rPr lang="en-US" sz="1983" dirty="0">
                <a:latin typeface="Times New Roman" pitchFamily="18" charset="0"/>
                <a:cs typeface="Times New Roman" pitchFamily="18" charset="0"/>
              </a:rPr>
              <a:t>Recurrent PID</a:t>
            </a:r>
          </a:p>
          <a:p>
            <a:pPr marL="0" indent="0">
              <a:buNone/>
            </a:pPr>
            <a:br>
              <a:rPr lang="en-US" dirty="0"/>
            </a:br>
            <a:endParaRPr lang="en-US" dirty="0"/>
          </a:p>
        </p:txBody>
      </p:sp>
      <p:sp>
        <p:nvSpPr>
          <p:cNvPr id="4" name="Date Placeholder 3"/>
          <p:cNvSpPr>
            <a:spLocks noGrp="1"/>
          </p:cNvSpPr>
          <p:nvPr>
            <p:ph type="dt" sz="half" idx="10"/>
          </p:nvPr>
        </p:nvSpPr>
        <p:spPr/>
        <p:txBody>
          <a:bodyPr/>
          <a:lstStyle/>
          <a:p>
            <a:pPr defTabSz="755660">
              <a:defRPr/>
            </a:pPr>
            <a:fld id="{73259795-49E0-4C91-AF4C-A767669ACB72}" type="datetime1">
              <a:rPr lang="en-CA" smtClean="0">
                <a:solidFill>
                  <a:prstClr val="black">
                    <a:tint val="75000"/>
                  </a:prstClr>
                </a:solidFill>
                <a:latin typeface="Kartika"/>
              </a:rPr>
              <a:t>2020-06-01</a:t>
            </a:fld>
            <a:endParaRPr lang="en-CA">
              <a:solidFill>
                <a:prstClr val="black">
                  <a:tint val="75000"/>
                </a:prstClr>
              </a:solidFill>
              <a:latin typeface="Kartika"/>
            </a:endParaRPr>
          </a:p>
        </p:txBody>
      </p:sp>
      <p:sp>
        <p:nvSpPr>
          <p:cNvPr id="5" name="Slide Number Placeholder 4"/>
          <p:cNvSpPr>
            <a:spLocks noGrp="1"/>
          </p:cNvSpPr>
          <p:nvPr>
            <p:ph type="sldNum" sz="quarter" idx="12"/>
          </p:nvPr>
        </p:nvSpPr>
        <p:spPr/>
        <p:txBody>
          <a:bodyPr/>
          <a:lstStyle/>
          <a:p>
            <a:pPr defTabSz="755660">
              <a:defRPr/>
            </a:pPr>
            <a:fld id="{A415B259-A592-4C14-A112-938197F929A2}" type="slidenum">
              <a:rPr lang="en-CA">
                <a:solidFill>
                  <a:prstClr val="black">
                    <a:tint val="75000"/>
                  </a:prstClr>
                </a:solidFill>
                <a:latin typeface="Kartika"/>
              </a:rPr>
              <a:pPr defTabSz="755660">
                <a:defRPr/>
              </a:pPr>
              <a:t>68</a:t>
            </a:fld>
            <a:endParaRPr lang="en-CA">
              <a:solidFill>
                <a:prstClr val="black">
                  <a:tint val="75000"/>
                </a:prstClr>
              </a:solidFill>
              <a:latin typeface="Kartika"/>
            </a:endParaRPr>
          </a:p>
        </p:txBody>
      </p:sp>
      <p:sp>
        <p:nvSpPr>
          <p:cNvPr id="6" name="Footer Placeholder 5"/>
          <p:cNvSpPr>
            <a:spLocks noGrp="1"/>
          </p:cNvSpPr>
          <p:nvPr>
            <p:ph type="ftr" sz="quarter" idx="11"/>
          </p:nvPr>
        </p:nvSpPr>
        <p:spPr/>
        <p:txBody>
          <a:bodyPr/>
          <a:lstStyle/>
          <a:p>
            <a:pPr defTabSz="755660">
              <a:defRPr/>
            </a:pPr>
            <a:r>
              <a:rPr lang="en-CA">
                <a:solidFill>
                  <a:prstClr val="black">
                    <a:tint val="75000"/>
                  </a:prstClr>
                </a:solidFill>
                <a:latin typeface="Kartika"/>
              </a:rPr>
              <a:t>Hailemariam Abiy</a:t>
            </a:r>
          </a:p>
        </p:txBody>
      </p:sp>
    </p:spTree>
    <p:extLst>
      <p:ext uri="{BB962C8B-B14F-4D97-AF65-F5344CB8AC3E}">
        <p14:creationId xmlns:p14="http://schemas.microsoft.com/office/powerpoint/2010/main" val="217270864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5502" y="691663"/>
            <a:ext cx="8229600" cy="583512"/>
          </a:xfrm>
        </p:spPr>
        <p:txBody>
          <a:bodyPr/>
          <a:lstStyle/>
          <a:p>
            <a:r>
              <a:rPr lang="en-US" dirty="0">
                <a:solidFill>
                  <a:srgbClr val="C00000"/>
                </a:solidFill>
              </a:rPr>
              <a:t>PID Treatment </a:t>
            </a:r>
          </a:p>
        </p:txBody>
      </p:sp>
      <p:sp>
        <p:nvSpPr>
          <p:cNvPr id="3" name="Content Placeholder 2"/>
          <p:cNvSpPr>
            <a:spLocks noGrp="1"/>
          </p:cNvSpPr>
          <p:nvPr>
            <p:ph idx="1"/>
          </p:nvPr>
        </p:nvSpPr>
        <p:spPr>
          <a:xfrm>
            <a:off x="457200" y="1346243"/>
            <a:ext cx="8399327" cy="4463050"/>
          </a:xfrm>
        </p:spPr>
        <p:txBody>
          <a:bodyPr/>
          <a:lstStyle/>
          <a:p>
            <a:r>
              <a:rPr lang="en-US" sz="1983" b="1" dirty="0"/>
              <a:t>For outpatient Rx </a:t>
            </a:r>
            <a:endParaRPr lang="en-US" sz="1983" dirty="0"/>
          </a:p>
          <a:p>
            <a:pPr lvl="1"/>
            <a:r>
              <a:rPr lang="en-US" sz="1983" dirty="0"/>
              <a:t>Ceftriaxone /</a:t>
            </a:r>
            <a:r>
              <a:rPr lang="en-US" sz="1983" dirty="0" err="1"/>
              <a:t>Spectinomycin</a:t>
            </a:r>
            <a:r>
              <a:rPr lang="en-US" sz="1983" dirty="0"/>
              <a:t> 2gm </a:t>
            </a:r>
            <a:r>
              <a:rPr lang="en-US" sz="1983" dirty="0" err="1"/>
              <a:t>i.m</a:t>
            </a:r>
            <a:r>
              <a:rPr lang="en-US" sz="1983" dirty="0"/>
              <a:t> stat </a:t>
            </a:r>
          </a:p>
          <a:p>
            <a:pPr marL="377830" lvl="1" indent="0">
              <a:buNone/>
            </a:pPr>
            <a:r>
              <a:rPr lang="en-US" sz="1983" dirty="0"/>
              <a:t>                         Plus</a:t>
            </a:r>
          </a:p>
          <a:p>
            <a:pPr lvl="1"/>
            <a:r>
              <a:rPr lang="en-US" sz="1983" dirty="0"/>
              <a:t>Azithromycin 1gm </a:t>
            </a:r>
            <a:r>
              <a:rPr lang="en-US" sz="1983" dirty="0" err="1"/>
              <a:t>po</a:t>
            </a:r>
            <a:r>
              <a:rPr lang="en-US" sz="1983" dirty="0"/>
              <a:t> stat/Doxycycline 100 mg  for 14 days</a:t>
            </a:r>
          </a:p>
          <a:p>
            <a:pPr marL="377830" lvl="1" indent="0">
              <a:buNone/>
            </a:pPr>
            <a:r>
              <a:rPr lang="en-US" sz="1983" dirty="0"/>
              <a:t>                         Plus </a:t>
            </a:r>
          </a:p>
          <a:p>
            <a:pPr lvl="1"/>
            <a:r>
              <a:rPr lang="en-US" sz="1983" dirty="0"/>
              <a:t>Metronidazole 500 mg </a:t>
            </a:r>
            <a:r>
              <a:rPr lang="en-US" sz="1983" dirty="0" err="1"/>
              <a:t>po</a:t>
            </a:r>
            <a:r>
              <a:rPr lang="en-US" sz="1983" dirty="0"/>
              <a:t> </a:t>
            </a:r>
            <a:r>
              <a:rPr lang="en-US" sz="1983" dirty="0" err="1"/>
              <a:t>b.i.d</a:t>
            </a:r>
            <a:r>
              <a:rPr lang="en-US" sz="1983" dirty="0"/>
              <a:t> for 14 days </a:t>
            </a:r>
          </a:p>
          <a:p>
            <a:r>
              <a:rPr lang="en-US" b="1" dirty="0"/>
              <a:t>Admit</a:t>
            </a:r>
            <a:r>
              <a:rPr lang="en-US" dirty="0"/>
              <a:t> if there is no improvement within 72 hours</a:t>
            </a:r>
          </a:p>
          <a:p>
            <a:r>
              <a:rPr lang="en-US" sz="1983" dirty="0"/>
              <a:t>Note : The preferred regimen is Ceftriaxone 250mg IM/IV stat plus Azithromycin 1gm </a:t>
            </a:r>
            <a:r>
              <a:rPr lang="en-US" sz="1983" dirty="0" err="1"/>
              <a:t>po</a:t>
            </a:r>
            <a:r>
              <a:rPr lang="en-US" sz="1983" dirty="0"/>
              <a:t> stat Plus Metronidazole 500 mg bid for 14 days</a:t>
            </a:r>
          </a:p>
          <a:p>
            <a:r>
              <a:rPr lang="en-US" sz="1983" dirty="0"/>
              <a:t>Inpatient PID, ceftriaxone, </a:t>
            </a:r>
            <a:r>
              <a:rPr lang="en-US" sz="1983" dirty="0" err="1"/>
              <a:t>spectinomycin</a:t>
            </a:r>
            <a:r>
              <a:rPr lang="en-US" sz="1983" dirty="0"/>
              <a:t> or azithromycin should continue for 24hrs then doxycycline and metronidazole should continue for a total of 14 days</a:t>
            </a:r>
            <a:r>
              <a:rPr lang="en-US" sz="1488" dirty="0"/>
              <a:t>.</a:t>
            </a:r>
            <a:endParaRPr lang="en-US" dirty="0"/>
          </a:p>
        </p:txBody>
      </p:sp>
      <p:sp>
        <p:nvSpPr>
          <p:cNvPr id="4" name="Date Placeholder 3"/>
          <p:cNvSpPr>
            <a:spLocks noGrp="1"/>
          </p:cNvSpPr>
          <p:nvPr>
            <p:ph type="dt" sz="half" idx="10"/>
          </p:nvPr>
        </p:nvSpPr>
        <p:spPr/>
        <p:txBody>
          <a:bodyPr/>
          <a:lstStyle/>
          <a:p>
            <a:pPr defTabSz="755660">
              <a:defRPr/>
            </a:pPr>
            <a:fld id="{A45CDF06-399A-4B02-BE04-CFE029471E69}" type="datetime1">
              <a:rPr lang="en-CA" smtClean="0">
                <a:solidFill>
                  <a:prstClr val="black">
                    <a:tint val="75000"/>
                  </a:prstClr>
                </a:solidFill>
                <a:latin typeface="Kartika"/>
              </a:rPr>
              <a:t>2020-06-01</a:t>
            </a:fld>
            <a:endParaRPr lang="en-CA">
              <a:solidFill>
                <a:prstClr val="black">
                  <a:tint val="75000"/>
                </a:prstClr>
              </a:solidFill>
              <a:latin typeface="Kartika"/>
            </a:endParaRPr>
          </a:p>
        </p:txBody>
      </p:sp>
      <p:sp>
        <p:nvSpPr>
          <p:cNvPr id="5" name="Footer Placeholder 4"/>
          <p:cNvSpPr>
            <a:spLocks noGrp="1"/>
          </p:cNvSpPr>
          <p:nvPr>
            <p:ph type="ftr" sz="quarter" idx="11"/>
          </p:nvPr>
        </p:nvSpPr>
        <p:spPr/>
        <p:txBody>
          <a:bodyPr/>
          <a:lstStyle/>
          <a:p>
            <a:pPr defTabSz="755660">
              <a:defRPr/>
            </a:pPr>
            <a:r>
              <a:rPr lang="en-CA">
                <a:solidFill>
                  <a:prstClr val="black">
                    <a:tint val="75000"/>
                  </a:prstClr>
                </a:solidFill>
                <a:latin typeface="Kartika"/>
              </a:rPr>
              <a:t>Hailemariam Abiy</a:t>
            </a:r>
          </a:p>
        </p:txBody>
      </p:sp>
      <p:sp>
        <p:nvSpPr>
          <p:cNvPr id="6" name="Slide Number Placeholder 5"/>
          <p:cNvSpPr>
            <a:spLocks noGrp="1"/>
          </p:cNvSpPr>
          <p:nvPr>
            <p:ph type="sldNum" sz="quarter" idx="12"/>
          </p:nvPr>
        </p:nvSpPr>
        <p:spPr/>
        <p:txBody>
          <a:bodyPr/>
          <a:lstStyle/>
          <a:p>
            <a:pPr defTabSz="755660">
              <a:defRPr/>
            </a:pPr>
            <a:fld id="{A415B259-A592-4C14-A112-938197F929A2}" type="slidenum">
              <a:rPr lang="en-CA">
                <a:solidFill>
                  <a:prstClr val="black">
                    <a:tint val="75000"/>
                  </a:prstClr>
                </a:solidFill>
                <a:latin typeface="Kartika"/>
              </a:rPr>
              <a:pPr defTabSz="755660">
                <a:defRPr/>
              </a:pPr>
              <a:t>69</a:t>
            </a:fld>
            <a:endParaRPr lang="en-CA">
              <a:solidFill>
                <a:prstClr val="black">
                  <a:tint val="75000"/>
                </a:prstClr>
              </a:solidFill>
              <a:latin typeface="Kartika"/>
            </a:endParaRPr>
          </a:p>
        </p:txBody>
      </p:sp>
    </p:spTree>
    <p:extLst>
      <p:ext uri="{BB962C8B-B14F-4D97-AF65-F5344CB8AC3E}">
        <p14:creationId xmlns:p14="http://schemas.microsoft.com/office/powerpoint/2010/main" val="41253698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280" y="265503"/>
            <a:ext cx="8229600" cy="472290"/>
          </a:xfrm>
        </p:spPr>
        <p:txBody>
          <a:bodyPr/>
          <a:lstStyle/>
          <a:p>
            <a:r>
              <a:rPr lang="en-US" altLang="en-US" b="1" dirty="0">
                <a:solidFill>
                  <a:srgbClr val="C00000"/>
                </a:solidFill>
              </a:rPr>
              <a:t>Epidemiology of STIs</a:t>
            </a:r>
            <a:endParaRPr lang="en-US" dirty="0">
              <a:solidFill>
                <a:srgbClr val="C00000"/>
              </a:solidFill>
            </a:endParaRPr>
          </a:p>
        </p:txBody>
      </p:sp>
      <p:sp>
        <p:nvSpPr>
          <p:cNvPr id="3" name="Content Placeholder 2"/>
          <p:cNvSpPr>
            <a:spLocks noGrp="1"/>
          </p:cNvSpPr>
          <p:nvPr>
            <p:ph idx="1"/>
          </p:nvPr>
        </p:nvSpPr>
        <p:spPr>
          <a:xfrm>
            <a:off x="304800" y="1143001"/>
            <a:ext cx="8635884" cy="5213352"/>
          </a:xfrm>
        </p:spPr>
        <p:txBody>
          <a:bodyPr/>
          <a:lstStyle/>
          <a:p>
            <a:pPr marL="283373" lvl="1" indent="-283373">
              <a:buFont typeface="Arial" charset="0"/>
              <a:buChar char="•"/>
            </a:pPr>
            <a:r>
              <a:rPr lang="en-US" sz="2300" dirty="0">
                <a:latin typeface="Times New Roman" panose="02020603050405020304" pitchFamily="18" charset="0"/>
                <a:ea typeface="Calibri" panose="020F0502020204030204" pitchFamily="34" charset="0"/>
                <a:cs typeface="Times New Roman" panose="02020603050405020304" pitchFamily="18" charset="0"/>
              </a:rPr>
              <a:t>Sexually transmitted infections are also called sexually transmitted diseases (STDs) or venereal diseases. </a:t>
            </a:r>
          </a:p>
          <a:p>
            <a:pPr marL="283373" lvl="1" indent="-283373">
              <a:buFont typeface="Arial" charset="0"/>
              <a:buChar char="•"/>
            </a:pPr>
            <a:r>
              <a:rPr lang="en-US" sz="2300" dirty="0">
                <a:latin typeface="Times New Roman" panose="02020603050405020304" pitchFamily="18" charset="0"/>
                <a:cs typeface="Times New Roman" panose="02020603050405020304" pitchFamily="18" charset="0"/>
              </a:rPr>
              <a:t>The most widely known are gonorrhea, chlamydia, syphilis and HIV. </a:t>
            </a:r>
          </a:p>
          <a:p>
            <a:pPr marL="283373" lvl="1" indent="-283373">
              <a:buFont typeface="Arial" charset="0"/>
              <a:buChar char="•"/>
            </a:pPr>
            <a:r>
              <a:rPr lang="en-US" sz="2300" dirty="0">
                <a:latin typeface="Times New Roman" panose="02020603050405020304" pitchFamily="18" charset="0"/>
                <a:cs typeface="Times New Roman" panose="02020603050405020304" pitchFamily="18" charset="0"/>
              </a:rPr>
              <a:t>most  common mode of STIs transmission in Ethiopia is sex through the vaginal route (though cases of anal transmission are also common) and </a:t>
            </a:r>
            <a:r>
              <a:rPr lang="en-US" sz="2300" b="1" dirty="0">
                <a:latin typeface="Times New Roman" panose="02020603050405020304" pitchFamily="18" charset="0"/>
                <a:cs typeface="Times New Roman" panose="02020603050405020304" pitchFamily="18" charset="0"/>
              </a:rPr>
              <a:t>Heterosexual </a:t>
            </a:r>
            <a:endParaRPr lang="en-US" altLang="en-US" sz="2300" dirty="0">
              <a:latin typeface="Times New Roman" panose="02020603050405020304" pitchFamily="18" charset="0"/>
              <a:cs typeface="Times New Roman" panose="02020603050405020304" pitchFamily="18" charset="0"/>
            </a:endParaRPr>
          </a:p>
          <a:p>
            <a:pPr marL="283373" lvl="1" indent="-283373">
              <a:buFont typeface="Arial" charset="0"/>
              <a:buChar char="•"/>
            </a:pPr>
            <a:r>
              <a:rPr lang="en-US" altLang="en-US" sz="2300" dirty="0">
                <a:latin typeface="Times New Roman" panose="02020603050405020304" pitchFamily="18" charset="0"/>
                <a:cs typeface="Times New Roman" panose="02020603050405020304" pitchFamily="18" charset="0"/>
              </a:rPr>
              <a:t>STIs are a major public health problem in all countries, especially in </a:t>
            </a:r>
            <a:r>
              <a:rPr lang="en-US" altLang="en-US" sz="2300" dirty="0">
                <a:solidFill>
                  <a:srgbClr val="FF0000"/>
                </a:solidFill>
                <a:latin typeface="Times New Roman" panose="02020603050405020304" pitchFamily="18" charset="0"/>
                <a:cs typeface="Times New Roman" panose="02020603050405020304" pitchFamily="18" charset="0"/>
              </a:rPr>
              <a:t>developing countries </a:t>
            </a:r>
            <a:r>
              <a:rPr lang="en-US" altLang="en-US" sz="2300" dirty="0">
                <a:latin typeface="Times New Roman" panose="02020603050405020304" pitchFamily="18" charset="0"/>
                <a:cs typeface="Times New Roman" panose="02020603050405020304" pitchFamily="18" charset="0"/>
              </a:rPr>
              <a:t> </a:t>
            </a:r>
          </a:p>
          <a:p>
            <a:pPr marL="283373" lvl="1" indent="-283373">
              <a:buFont typeface="Arial" charset="0"/>
              <a:buChar char="•"/>
            </a:pPr>
            <a:r>
              <a:rPr lang="en-US" sz="2300" dirty="0">
                <a:latin typeface="Times New Roman" panose="02020603050405020304" pitchFamily="18" charset="0"/>
                <a:ea typeface="Times New Roman"/>
                <a:cs typeface="Times New Roman" panose="02020603050405020304" pitchFamily="18" charset="0"/>
              </a:rPr>
              <a:t>According to 2008 WHO estimates, 499 million new cases of curable STIs (syphilis, gonorrhea, chlamydia and </a:t>
            </a:r>
            <a:r>
              <a:rPr lang="en-US" sz="2300" dirty="0" err="1">
                <a:latin typeface="Times New Roman" panose="02020603050405020304" pitchFamily="18" charset="0"/>
                <a:ea typeface="Times New Roman"/>
                <a:cs typeface="Times New Roman" panose="02020603050405020304" pitchFamily="18" charset="0"/>
              </a:rPr>
              <a:t>trichomoniasis</a:t>
            </a:r>
            <a:r>
              <a:rPr lang="en-US" sz="2300" dirty="0">
                <a:latin typeface="Times New Roman" panose="02020603050405020304" pitchFamily="18" charset="0"/>
                <a:ea typeface="Times New Roman"/>
                <a:cs typeface="Times New Roman" panose="02020603050405020304" pitchFamily="18" charset="0"/>
              </a:rPr>
              <a:t>) occur annually throughout the world in adults aged 15-49 years.</a:t>
            </a:r>
          </a:p>
          <a:p>
            <a:pPr marL="453659" lvl="1" indent="-226698" eaLnBrk="1" fontAlgn="auto" hangingPunct="1">
              <a:spcBef>
                <a:spcPts val="479"/>
              </a:spcBef>
              <a:spcAft>
                <a:spcPts val="0"/>
              </a:spcAft>
              <a:buFont typeface="Arial" panose="020B0604020202020204" pitchFamily="34" charset="0"/>
              <a:buChar char="•"/>
              <a:defRPr/>
            </a:pPr>
            <a:r>
              <a:rPr lang="en-US" altLang="en-US" sz="2300" dirty="0">
                <a:latin typeface="Times New Roman" panose="02020603050405020304" pitchFamily="18" charset="0"/>
                <a:cs typeface="Times New Roman" panose="02020603050405020304" pitchFamily="18" charset="0"/>
              </a:rPr>
              <a:t>According to 2011EDHS 1%  of Ethiopian women and men reported having had an STI in the past 12 months. </a:t>
            </a:r>
          </a:p>
          <a:p>
            <a:pPr marL="0" indent="0">
              <a:buNone/>
            </a:pPr>
            <a:endParaRPr lang="en-US" sz="2300" dirty="0">
              <a:latin typeface="Times New Roman" panose="02020603050405020304" pitchFamily="18" charset="0"/>
              <a:ea typeface="Times New Roman"/>
              <a:cs typeface="Times New Roman" panose="02020603050405020304" pitchFamily="18" charset="0"/>
            </a:endParaRPr>
          </a:p>
          <a:p>
            <a:endParaRPr lang="en-US" dirty="0"/>
          </a:p>
        </p:txBody>
      </p:sp>
      <p:sp>
        <p:nvSpPr>
          <p:cNvPr id="4" name="Date Placeholder 3"/>
          <p:cNvSpPr>
            <a:spLocks noGrp="1"/>
          </p:cNvSpPr>
          <p:nvPr>
            <p:ph type="dt" sz="half" idx="10"/>
          </p:nvPr>
        </p:nvSpPr>
        <p:spPr/>
        <p:txBody>
          <a:bodyPr/>
          <a:lstStyle/>
          <a:p>
            <a:pPr defTabSz="755660">
              <a:defRPr/>
            </a:pPr>
            <a:fld id="{6E0D92FB-2231-4FA7-B6B0-3BF385C4E0FD}" type="datetime1">
              <a:rPr lang="en-CA" smtClean="0">
                <a:solidFill>
                  <a:prstClr val="black">
                    <a:tint val="75000"/>
                  </a:prstClr>
                </a:solidFill>
                <a:latin typeface="Kartika"/>
              </a:rPr>
              <a:t>2020-06-01</a:t>
            </a:fld>
            <a:endParaRPr lang="en-CA">
              <a:solidFill>
                <a:prstClr val="black">
                  <a:tint val="75000"/>
                </a:prstClr>
              </a:solidFill>
              <a:latin typeface="Kartika"/>
            </a:endParaRPr>
          </a:p>
        </p:txBody>
      </p:sp>
      <p:sp>
        <p:nvSpPr>
          <p:cNvPr id="5" name="Slide Number Placeholder 4"/>
          <p:cNvSpPr>
            <a:spLocks noGrp="1"/>
          </p:cNvSpPr>
          <p:nvPr>
            <p:ph type="sldNum" sz="quarter" idx="12"/>
          </p:nvPr>
        </p:nvSpPr>
        <p:spPr/>
        <p:txBody>
          <a:bodyPr/>
          <a:lstStyle/>
          <a:p>
            <a:pPr defTabSz="755660">
              <a:defRPr/>
            </a:pPr>
            <a:fld id="{A415B259-A592-4C14-A112-938197F929A2}" type="slidenum">
              <a:rPr lang="en-CA">
                <a:solidFill>
                  <a:prstClr val="black">
                    <a:tint val="75000"/>
                  </a:prstClr>
                </a:solidFill>
                <a:latin typeface="Kartika"/>
              </a:rPr>
              <a:pPr defTabSz="755660">
                <a:defRPr/>
              </a:pPr>
              <a:t>7</a:t>
            </a:fld>
            <a:endParaRPr lang="en-CA" dirty="0">
              <a:solidFill>
                <a:prstClr val="black">
                  <a:tint val="75000"/>
                </a:prstClr>
              </a:solidFill>
              <a:latin typeface="Kartika"/>
            </a:endParaRPr>
          </a:p>
        </p:txBody>
      </p:sp>
      <p:sp>
        <p:nvSpPr>
          <p:cNvPr id="6" name="Footer Placeholder 5"/>
          <p:cNvSpPr>
            <a:spLocks noGrp="1"/>
          </p:cNvSpPr>
          <p:nvPr>
            <p:ph type="ftr" sz="quarter" idx="11"/>
          </p:nvPr>
        </p:nvSpPr>
        <p:spPr/>
        <p:txBody>
          <a:bodyPr/>
          <a:lstStyle/>
          <a:p>
            <a:pPr defTabSz="755660">
              <a:defRPr/>
            </a:pPr>
            <a:r>
              <a:rPr lang="en-CA">
                <a:solidFill>
                  <a:prstClr val="black">
                    <a:tint val="75000"/>
                  </a:prstClr>
                </a:solidFill>
                <a:latin typeface="Kartika"/>
              </a:rPr>
              <a:t>Hailemariam Abiy</a:t>
            </a:r>
            <a:endParaRPr lang="en-CA" dirty="0">
              <a:solidFill>
                <a:prstClr val="black">
                  <a:tint val="75000"/>
                </a:prstClr>
              </a:solidFill>
              <a:latin typeface="Kartika"/>
            </a:endParaRPr>
          </a:p>
        </p:txBody>
      </p:sp>
    </p:spTree>
    <p:extLst>
      <p:ext uri="{BB962C8B-B14F-4D97-AF65-F5344CB8AC3E}">
        <p14:creationId xmlns:p14="http://schemas.microsoft.com/office/powerpoint/2010/main" val="423401664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713331"/>
            <a:ext cx="8229600" cy="649399"/>
          </a:xfrm>
        </p:spPr>
        <p:txBody>
          <a:bodyPr/>
          <a:lstStyle/>
          <a:p>
            <a:r>
              <a:rPr lang="en-US" b="1" dirty="0">
                <a:solidFill>
                  <a:srgbClr val="C00000"/>
                </a:solidFill>
              </a:rPr>
              <a:t>5. Scrotal Swelling Syndrome</a:t>
            </a:r>
            <a:endParaRPr lang="en-US" dirty="0">
              <a:solidFill>
                <a:srgbClr val="C00000"/>
              </a:solidFill>
            </a:endParaRPr>
          </a:p>
        </p:txBody>
      </p:sp>
      <p:sp>
        <p:nvSpPr>
          <p:cNvPr id="3" name="Content Placeholder 2"/>
          <p:cNvSpPr>
            <a:spLocks noGrp="1"/>
          </p:cNvSpPr>
          <p:nvPr>
            <p:ph idx="1"/>
          </p:nvPr>
        </p:nvSpPr>
        <p:spPr>
          <a:xfrm>
            <a:off x="457200" y="1480803"/>
            <a:ext cx="8424448" cy="4177131"/>
          </a:xfrm>
        </p:spPr>
        <p:txBody>
          <a:bodyPr/>
          <a:lstStyle/>
          <a:p>
            <a:r>
              <a:rPr lang="en-US" sz="1983" dirty="0">
                <a:latin typeface="Times New Roman" pitchFamily="18" charset="0"/>
                <a:cs typeface="Times New Roman" pitchFamily="18" charset="0"/>
              </a:rPr>
              <a:t>Patients who are younger than 35 years, the swelling is likely to be caused by sexually transmitted infections. </a:t>
            </a:r>
          </a:p>
          <a:p>
            <a:pPr lvl="1"/>
            <a:r>
              <a:rPr lang="en-US" sz="1983" dirty="0">
                <a:latin typeface="Times New Roman" pitchFamily="18" charset="0"/>
                <a:cs typeface="Times New Roman" pitchFamily="18" charset="0"/>
              </a:rPr>
              <a:t>Manifested by Pain and swelling of the scrotum, Tender &amp;hot scrotum on palpation, Edema and erythema of the scrotum, Dysuria, Sometimes frequency and urethral discharge.</a:t>
            </a:r>
          </a:p>
          <a:p>
            <a:r>
              <a:rPr lang="en-US" sz="1983" dirty="0">
                <a:latin typeface="Times New Roman" pitchFamily="18" charset="0"/>
                <a:cs typeface="Times New Roman" pitchFamily="18" charset="0"/>
              </a:rPr>
              <a:t>The cause can be infectious or non-infectious. </a:t>
            </a:r>
          </a:p>
          <a:p>
            <a:pPr lvl="1"/>
            <a:r>
              <a:rPr lang="en-US" sz="1983" dirty="0">
                <a:latin typeface="Times New Roman" pitchFamily="18" charset="0"/>
                <a:cs typeface="Times New Roman" pitchFamily="18" charset="0"/>
              </a:rPr>
              <a:t>Infectious scrotal swelling caused </a:t>
            </a:r>
            <a:r>
              <a:rPr lang="en-US" sz="1983" dirty="0" err="1">
                <a:latin typeface="Times New Roman" pitchFamily="18" charset="0"/>
                <a:cs typeface="Times New Roman" pitchFamily="18" charset="0"/>
              </a:rPr>
              <a:t>by:N</a:t>
            </a:r>
            <a:r>
              <a:rPr lang="en-US" sz="1983" dirty="0">
                <a:latin typeface="Times New Roman" pitchFamily="18" charset="0"/>
                <a:cs typeface="Times New Roman" pitchFamily="18" charset="0"/>
              </a:rPr>
              <a:t>. gonorrhea ,C. trachomatis, T. </a:t>
            </a:r>
            <a:r>
              <a:rPr lang="en-US" sz="1983" dirty="0" err="1">
                <a:latin typeface="Times New Roman" pitchFamily="18" charset="0"/>
                <a:cs typeface="Times New Roman" pitchFamily="18" charset="0"/>
              </a:rPr>
              <a:t>pallidum</a:t>
            </a:r>
            <a:r>
              <a:rPr lang="en-US" sz="1983" dirty="0">
                <a:latin typeface="Times New Roman" pitchFamily="18" charset="0"/>
                <a:cs typeface="Times New Roman" pitchFamily="18" charset="0"/>
              </a:rPr>
              <a:t>, M. tuberculosis, Mumps virus , Pseudomonas </a:t>
            </a:r>
            <a:r>
              <a:rPr lang="en-US" sz="1983" dirty="0" err="1">
                <a:latin typeface="Times New Roman" pitchFamily="18" charset="0"/>
                <a:cs typeface="Times New Roman" pitchFamily="18" charset="0"/>
              </a:rPr>
              <a:t>aeruginosa</a:t>
            </a:r>
            <a:r>
              <a:rPr lang="en-US" sz="1983" dirty="0">
                <a:latin typeface="Times New Roman" pitchFamily="18" charset="0"/>
                <a:cs typeface="Times New Roman" pitchFamily="18" charset="0"/>
              </a:rPr>
              <a:t>  and Filarial diseases.</a:t>
            </a:r>
          </a:p>
          <a:p>
            <a:pPr lvl="1"/>
            <a:r>
              <a:rPr lang="en-US" sz="1983" dirty="0">
                <a:latin typeface="Times New Roman" pitchFamily="18" charset="0"/>
                <a:cs typeface="Times New Roman" pitchFamily="18" charset="0"/>
              </a:rPr>
              <a:t>Non infectious caused by trauma, tumor, and torsion of the testis or inflammation of the epididymis</a:t>
            </a:r>
          </a:p>
          <a:p>
            <a:endParaRPr lang="en-US" sz="1983" dirty="0">
              <a:latin typeface="Times New Roman" pitchFamily="18" charset="0"/>
              <a:cs typeface="Times New Roman" pitchFamily="18" charset="0"/>
            </a:endParaRPr>
          </a:p>
        </p:txBody>
      </p:sp>
      <p:sp>
        <p:nvSpPr>
          <p:cNvPr id="4" name="Date Placeholder 3"/>
          <p:cNvSpPr>
            <a:spLocks noGrp="1"/>
          </p:cNvSpPr>
          <p:nvPr>
            <p:ph type="dt" sz="half" idx="10"/>
          </p:nvPr>
        </p:nvSpPr>
        <p:spPr/>
        <p:txBody>
          <a:bodyPr/>
          <a:lstStyle/>
          <a:p>
            <a:pPr defTabSz="755660">
              <a:defRPr/>
            </a:pPr>
            <a:fld id="{9F039D9F-9165-4323-8523-F0A925679535}" type="datetime1">
              <a:rPr lang="en-CA" smtClean="0">
                <a:solidFill>
                  <a:prstClr val="black">
                    <a:tint val="75000"/>
                  </a:prstClr>
                </a:solidFill>
                <a:latin typeface="Kartika"/>
              </a:rPr>
              <a:t>2020-06-01</a:t>
            </a:fld>
            <a:endParaRPr lang="en-CA">
              <a:solidFill>
                <a:prstClr val="black">
                  <a:tint val="75000"/>
                </a:prstClr>
              </a:solidFill>
              <a:latin typeface="Kartika"/>
            </a:endParaRPr>
          </a:p>
        </p:txBody>
      </p:sp>
      <p:sp>
        <p:nvSpPr>
          <p:cNvPr id="5" name="Slide Number Placeholder 4"/>
          <p:cNvSpPr>
            <a:spLocks noGrp="1"/>
          </p:cNvSpPr>
          <p:nvPr>
            <p:ph type="sldNum" sz="quarter" idx="12"/>
          </p:nvPr>
        </p:nvSpPr>
        <p:spPr/>
        <p:txBody>
          <a:bodyPr/>
          <a:lstStyle/>
          <a:p>
            <a:pPr defTabSz="755660">
              <a:defRPr/>
            </a:pPr>
            <a:fld id="{A415B259-A592-4C14-A112-938197F929A2}" type="slidenum">
              <a:rPr lang="en-CA">
                <a:solidFill>
                  <a:prstClr val="black">
                    <a:tint val="75000"/>
                  </a:prstClr>
                </a:solidFill>
                <a:latin typeface="Kartika"/>
              </a:rPr>
              <a:pPr defTabSz="755660">
                <a:defRPr/>
              </a:pPr>
              <a:t>70</a:t>
            </a:fld>
            <a:endParaRPr lang="en-CA">
              <a:solidFill>
                <a:prstClr val="black">
                  <a:tint val="75000"/>
                </a:prstClr>
              </a:solidFill>
              <a:latin typeface="Kartika"/>
            </a:endParaRPr>
          </a:p>
        </p:txBody>
      </p:sp>
      <p:sp>
        <p:nvSpPr>
          <p:cNvPr id="6" name="Footer Placeholder 5"/>
          <p:cNvSpPr>
            <a:spLocks noGrp="1"/>
          </p:cNvSpPr>
          <p:nvPr>
            <p:ph type="ftr" sz="quarter" idx="11"/>
          </p:nvPr>
        </p:nvSpPr>
        <p:spPr/>
        <p:txBody>
          <a:bodyPr/>
          <a:lstStyle/>
          <a:p>
            <a:pPr defTabSz="755660">
              <a:defRPr/>
            </a:pPr>
            <a:r>
              <a:rPr lang="en-CA">
                <a:solidFill>
                  <a:prstClr val="black">
                    <a:tint val="75000"/>
                  </a:prstClr>
                </a:solidFill>
                <a:latin typeface="Kartika"/>
              </a:rPr>
              <a:t>Hailemariam Abiy</a:t>
            </a:r>
          </a:p>
        </p:txBody>
      </p:sp>
    </p:spTree>
    <p:extLst>
      <p:ext uri="{BB962C8B-B14F-4D97-AF65-F5344CB8AC3E}">
        <p14:creationId xmlns:p14="http://schemas.microsoft.com/office/powerpoint/2010/main" val="312593043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822239"/>
            <a:ext cx="8229600" cy="481455"/>
          </a:xfrm>
        </p:spPr>
        <p:txBody>
          <a:bodyPr/>
          <a:lstStyle/>
          <a:p>
            <a:r>
              <a:rPr lang="en-US" b="1" dirty="0">
                <a:solidFill>
                  <a:srgbClr val="C00000"/>
                </a:solidFill>
              </a:rPr>
              <a:t>Scrotal Swelling Syndrome</a:t>
            </a:r>
            <a:endParaRPr lang="en-US" dirty="0"/>
          </a:p>
        </p:txBody>
      </p:sp>
      <p:sp>
        <p:nvSpPr>
          <p:cNvPr id="3" name="Content Placeholder 2"/>
          <p:cNvSpPr>
            <a:spLocks noGrp="1"/>
          </p:cNvSpPr>
          <p:nvPr>
            <p:ph idx="1"/>
          </p:nvPr>
        </p:nvSpPr>
        <p:spPr>
          <a:xfrm>
            <a:off x="457201" y="1480803"/>
            <a:ext cx="8229600" cy="4177131"/>
          </a:xfrm>
        </p:spPr>
        <p:txBody>
          <a:bodyPr/>
          <a:lstStyle/>
          <a:p>
            <a:r>
              <a:rPr lang="en-US" sz="1983" dirty="0"/>
              <a:t>Complications :</a:t>
            </a:r>
          </a:p>
          <a:p>
            <a:pPr lvl="1"/>
            <a:r>
              <a:rPr lang="en-US" sz="1653" dirty="0"/>
              <a:t>Destruction and scarring of testicular tissues, Infertility, Impotence , Prostatitis</a:t>
            </a:r>
          </a:p>
          <a:p>
            <a:r>
              <a:rPr lang="en-US" sz="1983" dirty="0"/>
              <a:t>The treatment of scrotal swelling is similar to that of urethral discharge. </a:t>
            </a:r>
          </a:p>
          <a:p>
            <a:pPr lvl="1"/>
            <a:r>
              <a:rPr lang="en-US" sz="1653" dirty="0"/>
              <a:t>In addition analgesia and scrotal support may be indicated as required.</a:t>
            </a:r>
          </a:p>
          <a:p>
            <a:r>
              <a:rPr lang="en-US" sz="1983" dirty="0" err="1"/>
              <a:t>Ceftriaxone</a:t>
            </a:r>
            <a:r>
              <a:rPr lang="en-US" sz="1983" dirty="0"/>
              <a:t> 250mg </a:t>
            </a:r>
            <a:r>
              <a:rPr lang="en-US" sz="1983" dirty="0" err="1"/>
              <a:t>i.m</a:t>
            </a:r>
            <a:r>
              <a:rPr lang="en-US" sz="1983" dirty="0"/>
              <a:t> stat/ </a:t>
            </a:r>
            <a:r>
              <a:rPr lang="en-US" sz="1983" dirty="0" err="1"/>
              <a:t>Spectinomycin</a:t>
            </a:r>
            <a:r>
              <a:rPr lang="en-US" sz="1983" dirty="0"/>
              <a:t> 2gms </a:t>
            </a:r>
            <a:r>
              <a:rPr lang="en-US" sz="1983" dirty="0" err="1"/>
              <a:t>i.m</a:t>
            </a:r>
            <a:r>
              <a:rPr lang="en-US" sz="1983" dirty="0"/>
              <a:t> stat. Plus </a:t>
            </a:r>
            <a:r>
              <a:rPr lang="en-US" sz="1983" dirty="0" err="1"/>
              <a:t>Azithromycin</a:t>
            </a:r>
            <a:r>
              <a:rPr lang="en-US" sz="1983" dirty="0"/>
              <a:t> 1gm </a:t>
            </a:r>
            <a:r>
              <a:rPr lang="en-US" sz="1983" dirty="0" err="1"/>
              <a:t>po</a:t>
            </a:r>
            <a:r>
              <a:rPr lang="en-US" sz="1983" dirty="0"/>
              <a:t> stat plus </a:t>
            </a:r>
            <a:r>
              <a:rPr lang="en-US" sz="1983" dirty="0" err="1"/>
              <a:t>Doxycycline</a:t>
            </a:r>
            <a:r>
              <a:rPr lang="en-US" sz="1983" dirty="0"/>
              <a:t> 100mg </a:t>
            </a:r>
            <a:r>
              <a:rPr lang="en-US" sz="1983" dirty="0" err="1"/>
              <a:t>po</a:t>
            </a:r>
            <a:r>
              <a:rPr lang="en-US" sz="1983" dirty="0"/>
              <a:t> bid for 7 days/ Tetracycline 500mg </a:t>
            </a:r>
            <a:r>
              <a:rPr lang="en-US" sz="1983" dirty="0" err="1"/>
              <a:t>qid</a:t>
            </a:r>
            <a:r>
              <a:rPr lang="en-US" sz="1983" dirty="0"/>
              <a:t> for 7 days </a:t>
            </a:r>
          </a:p>
          <a:p>
            <a:pPr lvl="1"/>
            <a:r>
              <a:rPr lang="en-US" sz="1653" dirty="0"/>
              <a:t>Note :The preferred regimen is </a:t>
            </a:r>
            <a:r>
              <a:rPr lang="en-US" sz="1653" dirty="0" err="1"/>
              <a:t>Ceftriaxone</a:t>
            </a:r>
            <a:r>
              <a:rPr lang="en-US" sz="1653" dirty="0"/>
              <a:t> 250mg IM stat plus </a:t>
            </a:r>
            <a:r>
              <a:rPr lang="en-US" sz="1653" dirty="0" err="1"/>
              <a:t>Azithromycin</a:t>
            </a:r>
            <a:r>
              <a:rPr lang="en-US" sz="1653" dirty="0"/>
              <a:t> 1gm </a:t>
            </a:r>
            <a:r>
              <a:rPr lang="en-US" sz="1653" dirty="0" err="1"/>
              <a:t>po</a:t>
            </a:r>
            <a:r>
              <a:rPr lang="en-US" sz="1653" dirty="0"/>
              <a:t> stat.</a:t>
            </a:r>
          </a:p>
          <a:p>
            <a:endParaRPr lang="en-US" dirty="0"/>
          </a:p>
        </p:txBody>
      </p:sp>
      <p:sp>
        <p:nvSpPr>
          <p:cNvPr id="4" name="Date Placeholder 3"/>
          <p:cNvSpPr>
            <a:spLocks noGrp="1"/>
          </p:cNvSpPr>
          <p:nvPr>
            <p:ph type="dt" sz="half" idx="10"/>
          </p:nvPr>
        </p:nvSpPr>
        <p:spPr/>
        <p:txBody>
          <a:bodyPr/>
          <a:lstStyle/>
          <a:p>
            <a:pPr defTabSz="755660">
              <a:defRPr/>
            </a:pPr>
            <a:fld id="{4264EEE0-821A-4031-84A0-2996A04ECA0A}" type="datetime1">
              <a:rPr lang="en-CA" smtClean="0">
                <a:solidFill>
                  <a:prstClr val="black">
                    <a:tint val="75000"/>
                  </a:prstClr>
                </a:solidFill>
                <a:latin typeface="Kartika"/>
              </a:rPr>
              <a:t>2020-06-01</a:t>
            </a:fld>
            <a:endParaRPr lang="en-CA">
              <a:solidFill>
                <a:prstClr val="black">
                  <a:tint val="75000"/>
                </a:prstClr>
              </a:solidFill>
              <a:latin typeface="Kartika"/>
            </a:endParaRPr>
          </a:p>
        </p:txBody>
      </p:sp>
      <p:sp>
        <p:nvSpPr>
          <p:cNvPr id="5" name="Slide Number Placeholder 4"/>
          <p:cNvSpPr>
            <a:spLocks noGrp="1"/>
          </p:cNvSpPr>
          <p:nvPr>
            <p:ph type="sldNum" sz="quarter" idx="12"/>
          </p:nvPr>
        </p:nvSpPr>
        <p:spPr/>
        <p:txBody>
          <a:bodyPr/>
          <a:lstStyle/>
          <a:p>
            <a:pPr defTabSz="755660">
              <a:defRPr/>
            </a:pPr>
            <a:fld id="{A415B259-A592-4C14-A112-938197F929A2}" type="slidenum">
              <a:rPr lang="en-CA">
                <a:solidFill>
                  <a:prstClr val="black">
                    <a:tint val="75000"/>
                  </a:prstClr>
                </a:solidFill>
                <a:latin typeface="Kartika"/>
              </a:rPr>
              <a:pPr defTabSz="755660">
                <a:defRPr/>
              </a:pPr>
              <a:t>71</a:t>
            </a:fld>
            <a:endParaRPr lang="en-CA">
              <a:solidFill>
                <a:prstClr val="black">
                  <a:tint val="75000"/>
                </a:prstClr>
              </a:solidFill>
              <a:latin typeface="Kartika"/>
            </a:endParaRPr>
          </a:p>
        </p:txBody>
      </p:sp>
      <p:sp>
        <p:nvSpPr>
          <p:cNvPr id="6" name="Footer Placeholder 5"/>
          <p:cNvSpPr>
            <a:spLocks noGrp="1"/>
          </p:cNvSpPr>
          <p:nvPr>
            <p:ph type="ftr" sz="quarter" idx="11"/>
          </p:nvPr>
        </p:nvSpPr>
        <p:spPr/>
        <p:txBody>
          <a:bodyPr/>
          <a:lstStyle/>
          <a:p>
            <a:pPr defTabSz="755660">
              <a:defRPr/>
            </a:pPr>
            <a:r>
              <a:rPr lang="en-CA">
                <a:solidFill>
                  <a:prstClr val="black">
                    <a:tint val="75000"/>
                  </a:prstClr>
                </a:solidFill>
                <a:latin typeface="Kartika"/>
              </a:rPr>
              <a:t>Hailemariam Abiy</a:t>
            </a:r>
          </a:p>
        </p:txBody>
      </p:sp>
    </p:spTree>
    <p:extLst>
      <p:ext uri="{BB962C8B-B14F-4D97-AF65-F5344CB8AC3E}">
        <p14:creationId xmlns:p14="http://schemas.microsoft.com/office/powerpoint/2010/main" val="199500314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9461" y="772367"/>
            <a:ext cx="8229600" cy="540491"/>
          </a:xfrm>
        </p:spPr>
        <p:txBody>
          <a:bodyPr/>
          <a:lstStyle/>
          <a:p>
            <a:r>
              <a:rPr lang="en-US" sz="2975" b="1" dirty="0">
                <a:solidFill>
                  <a:srgbClr val="C00000"/>
                </a:solidFill>
              </a:rPr>
              <a:t>6. Inguinal Bubo Syndrome (Swollen Glands)</a:t>
            </a:r>
            <a:endParaRPr lang="en-US" sz="2975" dirty="0">
              <a:solidFill>
                <a:srgbClr val="C00000"/>
              </a:solidFill>
            </a:endParaRPr>
          </a:p>
        </p:txBody>
      </p:sp>
      <p:sp>
        <p:nvSpPr>
          <p:cNvPr id="3" name="Content Placeholder 2"/>
          <p:cNvSpPr>
            <a:spLocks noGrp="1"/>
          </p:cNvSpPr>
          <p:nvPr>
            <p:ph idx="1"/>
          </p:nvPr>
        </p:nvSpPr>
        <p:spPr>
          <a:xfrm>
            <a:off x="457201" y="1421767"/>
            <a:ext cx="8229600" cy="4236168"/>
          </a:xfrm>
        </p:spPr>
        <p:txBody>
          <a:bodyPr/>
          <a:lstStyle/>
          <a:p>
            <a:r>
              <a:rPr lang="en-US" sz="1983" dirty="0"/>
              <a:t>It is defined as swelling of inguinal lymph nodes as a result of STIs but not infections on the lower extremities or in the perineum could produce swelling of the inguinal lymph nodes.</a:t>
            </a:r>
          </a:p>
          <a:p>
            <a:r>
              <a:rPr lang="en-US" sz="1983" dirty="0"/>
              <a:t>The common causes of inguinal and femoral bubo are: </a:t>
            </a:r>
          </a:p>
          <a:p>
            <a:pPr lvl="1"/>
            <a:r>
              <a:rPr lang="en-US" sz="1653" dirty="0"/>
              <a:t>Chlamydia </a:t>
            </a:r>
            <a:r>
              <a:rPr lang="en-US" sz="1653" dirty="0" err="1"/>
              <a:t>trachomatis</a:t>
            </a:r>
            <a:r>
              <a:rPr lang="en-US" sz="1653" dirty="0"/>
              <a:t> (L1, L2 and L3)</a:t>
            </a:r>
          </a:p>
          <a:p>
            <a:pPr lvl="1"/>
            <a:r>
              <a:rPr lang="en-US" sz="1653" dirty="0" err="1"/>
              <a:t>Klebsiella</a:t>
            </a:r>
            <a:r>
              <a:rPr lang="en-US" sz="1653" dirty="0"/>
              <a:t> </a:t>
            </a:r>
            <a:r>
              <a:rPr lang="en-US" sz="1653" dirty="0" err="1"/>
              <a:t>granulomatis</a:t>
            </a:r>
            <a:r>
              <a:rPr lang="en-US" sz="1653" dirty="0"/>
              <a:t> (</a:t>
            </a:r>
            <a:r>
              <a:rPr lang="en-US" sz="1653" dirty="0" err="1"/>
              <a:t>donovanosis</a:t>
            </a:r>
            <a:r>
              <a:rPr lang="en-US" sz="1653" dirty="0"/>
              <a:t>)</a:t>
            </a:r>
          </a:p>
          <a:p>
            <a:pPr lvl="1"/>
            <a:r>
              <a:rPr lang="en-US" sz="1653" dirty="0" err="1"/>
              <a:t>Treponema</a:t>
            </a:r>
            <a:r>
              <a:rPr lang="en-US" sz="1653" dirty="0"/>
              <a:t> </a:t>
            </a:r>
            <a:r>
              <a:rPr lang="en-US" sz="1653" dirty="0" err="1"/>
              <a:t>pallidum</a:t>
            </a:r>
            <a:r>
              <a:rPr lang="en-US" sz="1653" dirty="0"/>
              <a:t> </a:t>
            </a:r>
          </a:p>
          <a:p>
            <a:pPr lvl="1"/>
            <a:r>
              <a:rPr lang="en-US" sz="1653" dirty="0" err="1"/>
              <a:t>Haemophilius</a:t>
            </a:r>
            <a:r>
              <a:rPr lang="en-US" sz="1653" dirty="0"/>
              <a:t> </a:t>
            </a:r>
            <a:r>
              <a:rPr lang="en-US" sz="1653" dirty="0" err="1"/>
              <a:t>ducreyia</a:t>
            </a:r>
            <a:endParaRPr lang="en-US" sz="1653" dirty="0"/>
          </a:p>
          <a:p>
            <a:endParaRPr lang="en-US" dirty="0"/>
          </a:p>
        </p:txBody>
      </p:sp>
      <p:sp>
        <p:nvSpPr>
          <p:cNvPr id="4" name="Date Placeholder 3"/>
          <p:cNvSpPr>
            <a:spLocks noGrp="1"/>
          </p:cNvSpPr>
          <p:nvPr>
            <p:ph type="dt" sz="half" idx="10"/>
          </p:nvPr>
        </p:nvSpPr>
        <p:spPr/>
        <p:txBody>
          <a:bodyPr/>
          <a:lstStyle/>
          <a:p>
            <a:pPr defTabSz="755660">
              <a:defRPr/>
            </a:pPr>
            <a:fld id="{A2051577-3278-4CB1-AA3B-725E36A8EA03}" type="datetime1">
              <a:rPr lang="en-CA" smtClean="0">
                <a:solidFill>
                  <a:prstClr val="black">
                    <a:tint val="75000"/>
                  </a:prstClr>
                </a:solidFill>
                <a:latin typeface="Kartika"/>
              </a:rPr>
              <a:t>2020-06-01</a:t>
            </a:fld>
            <a:endParaRPr lang="en-CA" dirty="0">
              <a:solidFill>
                <a:prstClr val="black">
                  <a:tint val="75000"/>
                </a:prstClr>
              </a:solidFill>
              <a:latin typeface="Kartika"/>
            </a:endParaRPr>
          </a:p>
        </p:txBody>
      </p:sp>
      <p:sp>
        <p:nvSpPr>
          <p:cNvPr id="5" name="Slide Number Placeholder 4"/>
          <p:cNvSpPr>
            <a:spLocks noGrp="1"/>
          </p:cNvSpPr>
          <p:nvPr>
            <p:ph type="sldNum" sz="quarter" idx="12"/>
          </p:nvPr>
        </p:nvSpPr>
        <p:spPr/>
        <p:txBody>
          <a:bodyPr/>
          <a:lstStyle/>
          <a:p>
            <a:pPr defTabSz="755660">
              <a:defRPr/>
            </a:pPr>
            <a:fld id="{A415B259-A592-4C14-A112-938197F929A2}" type="slidenum">
              <a:rPr lang="en-CA">
                <a:solidFill>
                  <a:prstClr val="black">
                    <a:tint val="75000"/>
                  </a:prstClr>
                </a:solidFill>
                <a:latin typeface="Kartika"/>
              </a:rPr>
              <a:pPr defTabSz="755660">
                <a:defRPr/>
              </a:pPr>
              <a:t>72</a:t>
            </a:fld>
            <a:endParaRPr lang="en-CA">
              <a:solidFill>
                <a:prstClr val="black">
                  <a:tint val="75000"/>
                </a:prstClr>
              </a:solidFill>
              <a:latin typeface="Kartika"/>
            </a:endParaRPr>
          </a:p>
        </p:txBody>
      </p:sp>
      <p:sp>
        <p:nvSpPr>
          <p:cNvPr id="6" name="Footer Placeholder 5"/>
          <p:cNvSpPr>
            <a:spLocks noGrp="1"/>
          </p:cNvSpPr>
          <p:nvPr>
            <p:ph type="ftr" sz="quarter" idx="11"/>
          </p:nvPr>
        </p:nvSpPr>
        <p:spPr/>
        <p:txBody>
          <a:bodyPr/>
          <a:lstStyle/>
          <a:p>
            <a:pPr defTabSz="755660">
              <a:defRPr/>
            </a:pPr>
            <a:r>
              <a:rPr lang="en-CA">
                <a:solidFill>
                  <a:prstClr val="black">
                    <a:tint val="75000"/>
                  </a:prstClr>
                </a:solidFill>
                <a:latin typeface="Kartika"/>
              </a:rPr>
              <a:t>Hailemariam Abiy</a:t>
            </a:r>
          </a:p>
        </p:txBody>
      </p:sp>
    </p:spTree>
    <p:extLst>
      <p:ext uri="{BB962C8B-B14F-4D97-AF65-F5344CB8AC3E}">
        <p14:creationId xmlns:p14="http://schemas.microsoft.com/office/powerpoint/2010/main" val="247866684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905000" y="460001"/>
            <a:ext cx="4242957" cy="696595"/>
          </a:xfrm>
          <a:prstGeom prst="rect">
            <a:avLst/>
          </a:prstGeom>
        </p:spPr>
        <p:txBody>
          <a:bodyPr vert="horz" wrap="square" lIns="0" tIns="13335" rIns="0" bIns="0" rtlCol="0">
            <a:spAutoFit/>
          </a:bodyPr>
          <a:lstStyle/>
          <a:p>
            <a:pPr marL="12700">
              <a:lnSpc>
                <a:spcPct val="100000"/>
              </a:lnSpc>
              <a:spcBef>
                <a:spcPts val="105"/>
              </a:spcBef>
            </a:pPr>
            <a:r>
              <a:rPr spc="-420" dirty="0"/>
              <a:t>Inguinal</a:t>
            </a:r>
            <a:r>
              <a:rPr spc="-459" dirty="0"/>
              <a:t> </a:t>
            </a:r>
            <a:r>
              <a:rPr spc="-490" dirty="0"/>
              <a:t>Bubo</a:t>
            </a:r>
          </a:p>
        </p:txBody>
      </p:sp>
      <p:sp>
        <p:nvSpPr>
          <p:cNvPr id="3" name="object 3"/>
          <p:cNvSpPr/>
          <p:nvPr/>
        </p:nvSpPr>
        <p:spPr>
          <a:xfrm>
            <a:off x="762000" y="1458467"/>
            <a:ext cx="7620000" cy="5017008"/>
          </a:xfrm>
          <a:prstGeom prst="rect">
            <a:avLst/>
          </a:prstGeom>
          <a:blipFill>
            <a:blip r:embed="rId2" cstate="print"/>
            <a:stretch>
              <a:fillRect/>
            </a:stretch>
          </a:blipFill>
        </p:spPr>
        <p:txBody>
          <a:bodyPr wrap="square" lIns="0" tIns="0" rIns="0" bIns="0" rtlCol="0"/>
          <a:lstStyle/>
          <a:p>
            <a:endParaRPr/>
          </a:p>
        </p:txBody>
      </p:sp>
      <p:sp>
        <p:nvSpPr>
          <p:cNvPr id="4" name="object 4"/>
          <p:cNvSpPr txBox="1"/>
          <p:nvPr/>
        </p:nvSpPr>
        <p:spPr>
          <a:xfrm>
            <a:off x="535940" y="6462839"/>
            <a:ext cx="180340" cy="177800"/>
          </a:xfrm>
          <a:prstGeom prst="rect">
            <a:avLst/>
          </a:prstGeom>
        </p:spPr>
        <p:txBody>
          <a:bodyPr vert="horz" wrap="square" lIns="0" tIns="0" rIns="0" bIns="0" rtlCol="0">
            <a:spAutoFit/>
          </a:bodyPr>
          <a:lstStyle/>
          <a:p>
            <a:pPr marL="12700">
              <a:lnSpc>
                <a:spcPts val="1240"/>
              </a:lnSpc>
            </a:pPr>
            <a:r>
              <a:rPr sz="1200" spc="-160" dirty="0">
                <a:solidFill>
                  <a:srgbClr val="898989"/>
                </a:solidFill>
                <a:latin typeface="DejaVu Sans"/>
                <a:cs typeface="DejaVu Sans"/>
              </a:rPr>
              <a:t>64</a:t>
            </a:r>
            <a:endParaRPr sz="1200">
              <a:latin typeface="DejaVu Sans"/>
              <a:cs typeface="DejaVu Sans"/>
            </a:endParaRPr>
          </a:p>
        </p:txBody>
      </p:sp>
      <p:sp>
        <p:nvSpPr>
          <p:cNvPr id="5" name="object 5"/>
          <p:cNvSpPr txBox="1"/>
          <p:nvPr/>
        </p:nvSpPr>
        <p:spPr>
          <a:xfrm>
            <a:off x="6061964" y="6491795"/>
            <a:ext cx="1981835" cy="177800"/>
          </a:xfrm>
          <a:prstGeom prst="rect">
            <a:avLst/>
          </a:prstGeom>
        </p:spPr>
        <p:txBody>
          <a:bodyPr vert="horz" wrap="square" lIns="0" tIns="0" rIns="0" bIns="0" rtlCol="0">
            <a:spAutoFit/>
          </a:bodyPr>
          <a:lstStyle/>
          <a:p>
            <a:pPr marL="12700">
              <a:lnSpc>
                <a:spcPts val="1240"/>
              </a:lnSpc>
            </a:pPr>
            <a:r>
              <a:rPr sz="1200" i="1" spc="-125" dirty="0">
                <a:latin typeface="URW Bookman L"/>
                <a:cs typeface="URW Bookman L"/>
              </a:rPr>
              <a:t>Courtesy </a:t>
            </a:r>
            <a:r>
              <a:rPr sz="1200" i="1" spc="-40" dirty="0">
                <a:latin typeface="URW Bookman L"/>
                <a:cs typeface="URW Bookman L"/>
              </a:rPr>
              <a:t>of </a:t>
            </a:r>
            <a:r>
              <a:rPr sz="1200" i="1" spc="-225" dirty="0">
                <a:latin typeface="URW Bookman L"/>
                <a:cs typeface="URW Bookman L"/>
              </a:rPr>
              <a:t>CDC/ </a:t>
            </a:r>
            <a:r>
              <a:rPr sz="1200" i="1" spc="-165" dirty="0">
                <a:latin typeface="URW Bookman L"/>
                <a:cs typeface="URW Bookman L"/>
              </a:rPr>
              <a:t>Susan</a:t>
            </a:r>
            <a:r>
              <a:rPr sz="1200" i="1" spc="-170" dirty="0">
                <a:latin typeface="URW Bookman L"/>
                <a:cs typeface="URW Bookman L"/>
              </a:rPr>
              <a:t> </a:t>
            </a:r>
            <a:r>
              <a:rPr sz="1200" i="1" spc="-135" dirty="0">
                <a:latin typeface="URW Bookman L"/>
                <a:cs typeface="URW Bookman L"/>
              </a:rPr>
              <a:t>Lindsley</a:t>
            </a:r>
            <a:endParaRPr sz="1200">
              <a:latin typeface="URW Bookman L"/>
              <a:cs typeface="URW Bookman L"/>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822239"/>
            <a:ext cx="8229600" cy="481455"/>
          </a:xfrm>
        </p:spPr>
        <p:txBody>
          <a:bodyPr/>
          <a:lstStyle/>
          <a:p>
            <a:br>
              <a:rPr lang="en-US" sz="2975" b="1" dirty="0"/>
            </a:br>
            <a:r>
              <a:rPr lang="en-US" sz="2975" b="1" dirty="0"/>
              <a:t>COMPLICATIONS</a:t>
            </a:r>
            <a:r>
              <a:rPr lang="en-US" sz="2975" b="1" dirty="0">
                <a:solidFill>
                  <a:srgbClr val="C00000"/>
                </a:solidFill>
              </a:rPr>
              <a:t> Inguinal Bubo Syndrome </a:t>
            </a:r>
            <a:br>
              <a:rPr lang="en-US" dirty="0"/>
            </a:br>
            <a:endParaRPr lang="en-US" dirty="0"/>
          </a:p>
        </p:txBody>
      </p:sp>
      <p:sp>
        <p:nvSpPr>
          <p:cNvPr id="3" name="Content Placeholder 2"/>
          <p:cNvSpPr>
            <a:spLocks noGrp="1"/>
          </p:cNvSpPr>
          <p:nvPr>
            <p:ph idx="1"/>
          </p:nvPr>
        </p:nvSpPr>
        <p:spPr>
          <a:xfrm>
            <a:off x="457201" y="1480803"/>
            <a:ext cx="8229600" cy="4177131"/>
          </a:xfrm>
        </p:spPr>
        <p:txBody>
          <a:bodyPr/>
          <a:lstStyle/>
          <a:p>
            <a:pPr lvl="1"/>
            <a:r>
              <a:rPr lang="en-US" sz="1983" dirty="0">
                <a:latin typeface="Times New Roman" pitchFamily="18" charset="0"/>
                <a:cs typeface="Times New Roman" pitchFamily="18" charset="0"/>
              </a:rPr>
              <a:t>Fistula or sinus formation </a:t>
            </a:r>
          </a:p>
          <a:p>
            <a:pPr lvl="1"/>
            <a:r>
              <a:rPr lang="en-US" sz="1983" dirty="0">
                <a:latin typeface="Times New Roman" pitchFamily="18" charset="0"/>
                <a:cs typeface="Times New Roman" pitchFamily="18" charset="0"/>
              </a:rPr>
              <a:t>Multiple draining sinus</a:t>
            </a:r>
          </a:p>
          <a:p>
            <a:pPr lvl="1"/>
            <a:r>
              <a:rPr lang="en-US" sz="1983" dirty="0">
                <a:latin typeface="Times New Roman" pitchFamily="18" charset="0"/>
                <a:cs typeface="Times New Roman" pitchFamily="18" charset="0"/>
              </a:rPr>
              <a:t>Extensive ulceration of genitalia </a:t>
            </a:r>
          </a:p>
          <a:p>
            <a:pPr lvl="1"/>
            <a:r>
              <a:rPr lang="en-US" sz="1983" dirty="0">
                <a:latin typeface="Times New Roman" pitchFamily="18" charset="0"/>
                <a:cs typeface="Times New Roman" pitchFamily="18" charset="0"/>
              </a:rPr>
              <a:t>Extensive scarring </a:t>
            </a:r>
          </a:p>
          <a:p>
            <a:pPr lvl="1"/>
            <a:r>
              <a:rPr lang="en-US" sz="1983" dirty="0" err="1">
                <a:latin typeface="Times New Roman" pitchFamily="18" charset="0"/>
                <a:cs typeface="Times New Roman" pitchFamily="18" charset="0"/>
              </a:rPr>
              <a:t>Proctocolitis</a:t>
            </a:r>
            <a:r>
              <a:rPr lang="en-US" sz="1983" dirty="0">
                <a:latin typeface="Times New Roman" pitchFamily="18" charset="0"/>
                <a:cs typeface="Times New Roman" pitchFamily="18" charset="0"/>
              </a:rPr>
              <a:t> with </a:t>
            </a:r>
            <a:r>
              <a:rPr lang="en-US" sz="1983" dirty="0" err="1">
                <a:latin typeface="Times New Roman" pitchFamily="18" charset="0"/>
                <a:cs typeface="Times New Roman" pitchFamily="18" charset="0"/>
              </a:rPr>
              <a:t>tenesmus</a:t>
            </a:r>
            <a:r>
              <a:rPr lang="en-US" sz="1983" dirty="0">
                <a:latin typeface="Times New Roman" pitchFamily="18" charset="0"/>
                <a:cs typeface="Times New Roman" pitchFamily="18" charset="0"/>
              </a:rPr>
              <a:t> and bloody purulent discharge. </a:t>
            </a:r>
          </a:p>
          <a:p>
            <a:pPr lvl="1"/>
            <a:r>
              <a:rPr lang="en-US" sz="1983" dirty="0">
                <a:latin typeface="Times New Roman" pitchFamily="18" charset="0"/>
                <a:cs typeface="Times New Roman" pitchFamily="18" charset="0"/>
              </a:rPr>
              <a:t>Retroperitoneal </a:t>
            </a:r>
            <a:r>
              <a:rPr lang="en-US" sz="1983" dirty="0" err="1">
                <a:latin typeface="Times New Roman" pitchFamily="18" charset="0"/>
                <a:cs typeface="Times New Roman" pitchFamily="18" charset="0"/>
              </a:rPr>
              <a:t>lymphadenopathy</a:t>
            </a:r>
            <a:r>
              <a:rPr lang="en-US" sz="1983" dirty="0">
                <a:latin typeface="Times New Roman" pitchFamily="18" charset="0"/>
                <a:cs typeface="Times New Roman" pitchFamily="18" charset="0"/>
              </a:rPr>
              <a:t> </a:t>
            </a:r>
          </a:p>
          <a:p>
            <a:pPr lvl="1"/>
            <a:r>
              <a:rPr lang="en-US" sz="1983" dirty="0">
                <a:latin typeface="Times New Roman" pitchFamily="18" charset="0"/>
                <a:cs typeface="Times New Roman" pitchFamily="18" charset="0"/>
              </a:rPr>
              <a:t>Chronic untreated LGV may result in lymphatic obstruction, elephantiasis of the genitalia </a:t>
            </a:r>
          </a:p>
          <a:p>
            <a:pPr lvl="1"/>
            <a:r>
              <a:rPr lang="en-US" sz="1983" dirty="0">
                <a:latin typeface="Times New Roman" pitchFamily="18" charset="0"/>
                <a:cs typeface="Times New Roman" pitchFamily="18" charset="0"/>
              </a:rPr>
              <a:t>Rarely </a:t>
            </a:r>
            <a:r>
              <a:rPr lang="en-US" sz="1983" dirty="0" err="1">
                <a:latin typeface="Times New Roman" pitchFamily="18" charset="0"/>
                <a:cs typeface="Times New Roman" pitchFamily="18" charset="0"/>
              </a:rPr>
              <a:t>hematogenous</a:t>
            </a:r>
            <a:r>
              <a:rPr lang="en-US" sz="1983" dirty="0">
                <a:latin typeface="Times New Roman" pitchFamily="18" charset="0"/>
                <a:cs typeface="Times New Roman" pitchFamily="18" charset="0"/>
              </a:rPr>
              <a:t> dissemination to lung, liver, spleen and bone.</a:t>
            </a:r>
          </a:p>
          <a:p>
            <a:endParaRPr lang="en-US" sz="1983" dirty="0"/>
          </a:p>
          <a:p>
            <a:endParaRPr lang="en-US" dirty="0"/>
          </a:p>
        </p:txBody>
      </p:sp>
      <p:sp>
        <p:nvSpPr>
          <p:cNvPr id="4" name="Date Placeholder 3"/>
          <p:cNvSpPr>
            <a:spLocks noGrp="1"/>
          </p:cNvSpPr>
          <p:nvPr>
            <p:ph type="dt" sz="half" idx="10"/>
          </p:nvPr>
        </p:nvSpPr>
        <p:spPr/>
        <p:txBody>
          <a:bodyPr/>
          <a:lstStyle/>
          <a:p>
            <a:pPr defTabSz="755660">
              <a:defRPr/>
            </a:pPr>
            <a:fld id="{D9EB5A7E-54C3-40C1-89D0-CE42DDE7DF54}" type="datetime1">
              <a:rPr lang="en-CA" smtClean="0">
                <a:solidFill>
                  <a:prstClr val="black">
                    <a:tint val="75000"/>
                  </a:prstClr>
                </a:solidFill>
                <a:latin typeface="Kartika"/>
              </a:rPr>
              <a:t>2020-06-01</a:t>
            </a:fld>
            <a:endParaRPr lang="en-CA">
              <a:solidFill>
                <a:prstClr val="black">
                  <a:tint val="75000"/>
                </a:prstClr>
              </a:solidFill>
              <a:latin typeface="Kartika"/>
            </a:endParaRPr>
          </a:p>
        </p:txBody>
      </p:sp>
      <p:sp>
        <p:nvSpPr>
          <p:cNvPr id="5" name="Slide Number Placeholder 4"/>
          <p:cNvSpPr>
            <a:spLocks noGrp="1"/>
          </p:cNvSpPr>
          <p:nvPr>
            <p:ph type="sldNum" sz="quarter" idx="12"/>
          </p:nvPr>
        </p:nvSpPr>
        <p:spPr/>
        <p:txBody>
          <a:bodyPr/>
          <a:lstStyle/>
          <a:p>
            <a:pPr defTabSz="755660">
              <a:defRPr/>
            </a:pPr>
            <a:fld id="{A415B259-A592-4C14-A112-938197F929A2}" type="slidenum">
              <a:rPr lang="en-CA">
                <a:solidFill>
                  <a:prstClr val="black">
                    <a:tint val="75000"/>
                  </a:prstClr>
                </a:solidFill>
                <a:latin typeface="Kartika"/>
              </a:rPr>
              <a:pPr defTabSz="755660">
                <a:defRPr/>
              </a:pPr>
              <a:t>74</a:t>
            </a:fld>
            <a:endParaRPr lang="en-CA">
              <a:solidFill>
                <a:prstClr val="black">
                  <a:tint val="75000"/>
                </a:prstClr>
              </a:solidFill>
              <a:latin typeface="Kartika"/>
            </a:endParaRPr>
          </a:p>
        </p:txBody>
      </p:sp>
      <p:sp>
        <p:nvSpPr>
          <p:cNvPr id="6" name="Footer Placeholder 5"/>
          <p:cNvSpPr>
            <a:spLocks noGrp="1"/>
          </p:cNvSpPr>
          <p:nvPr>
            <p:ph type="ftr" sz="quarter" idx="11"/>
          </p:nvPr>
        </p:nvSpPr>
        <p:spPr/>
        <p:txBody>
          <a:bodyPr/>
          <a:lstStyle/>
          <a:p>
            <a:pPr defTabSz="755660">
              <a:defRPr/>
            </a:pPr>
            <a:r>
              <a:rPr lang="en-CA">
                <a:solidFill>
                  <a:prstClr val="black">
                    <a:tint val="75000"/>
                  </a:prstClr>
                </a:solidFill>
                <a:latin typeface="Kartika"/>
              </a:rPr>
              <a:t>Hailemariam Abiy</a:t>
            </a:r>
          </a:p>
        </p:txBody>
      </p:sp>
    </p:spTree>
    <p:extLst>
      <p:ext uri="{BB962C8B-B14F-4D97-AF65-F5344CB8AC3E}">
        <p14:creationId xmlns:p14="http://schemas.microsoft.com/office/powerpoint/2010/main" val="237139879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822239"/>
            <a:ext cx="8229600" cy="524005"/>
          </a:xfrm>
        </p:spPr>
        <p:txBody>
          <a:bodyPr/>
          <a:lstStyle/>
          <a:p>
            <a:r>
              <a:rPr lang="en-US" b="1" dirty="0">
                <a:solidFill>
                  <a:srgbClr val="C00000"/>
                </a:solidFill>
              </a:rPr>
              <a:t>Inguinal Bubo Treatment</a:t>
            </a:r>
            <a:endParaRPr lang="en-US" dirty="0"/>
          </a:p>
        </p:txBody>
      </p:sp>
      <p:sp>
        <p:nvSpPr>
          <p:cNvPr id="3" name="Content Placeholder 2"/>
          <p:cNvSpPr>
            <a:spLocks noGrp="1"/>
          </p:cNvSpPr>
          <p:nvPr>
            <p:ph idx="1"/>
          </p:nvPr>
        </p:nvSpPr>
        <p:spPr>
          <a:xfrm>
            <a:off x="457201" y="1584274"/>
            <a:ext cx="8229600" cy="4073660"/>
          </a:xfrm>
        </p:spPr>
        <p:txBody>
          <a:bodyPr/>
          <a:lstStyle/>
          <a:p>
            <a:r>
              <a:rPr lang="en-US" sz="1983" b="1" dirty="0">
                <a:latin typeface="Times New Roman" pitchFamily="18" charset="0"/>
                <a:cs typeface="Times New Roman" pitchFamily="18" charset="0"/>
              </a:rPr>
              <a:t>Treatment regimen </a:t>
            </a:r>
            <a:r>
              <a:rPr lang="en-US" sz="1983" dirty="0">
                <a:latin typeface="Times New Roman" pitchFamily="18" charset="0"/>
                <a:cs typeface="Times New Roman" pitchFamily="18" charset="0"/>
              </a:rPr>
              <a:t>for inguinal bubo syndrome in Ethiopia is:</a:t>
            </a:r>
          </a:p>
          <a:p>
            <a:pPr lvl="1"/>
            <a:r>
              <a:rPr lang="en-US" sz="1983" dirty="0">
                <a:latin typeface="Times New Roman" pitchFamily="18" charset="0"/>
                <a:cs typeface="Times New Roman" pitchFamily="18" charset="0"/>
              </a:rPr>
              <a:t>Ciprofloxacin 500mg bid orally for 3 days</a:t>
            </a:r>
          </a:p>
          <a:p>
            <a:pPr lvl="1"/>
            <a:r>
              <a:rPr lang="en-US" sz="1983" dirty="0">
                <a:latin typeface="Times New Roman" pitchFamily="18" charset="0"/>
                <a:cs typeface="Times New Roman" pitchFamily="18" charset="0"/>
              </a:rPr>
              <a:t>Plus </a:t>
            </a:r>
          </a:p>
          <a:p>
            <a:pPr lvl="1"/>
            <a:r>
              <a:rPr lang="en-US" sz="1983" dirty="0">
                <a:latin typeface="Times New Roman" pitchFamily="18" charset="0"/>
                <a:cs typeface="Times New Roman" pitchFamily="18" charset="0"/>
              </a:rPr>
              <a:t>Doxycycline 100 mg bid orally for 14 days /Erythromycin 500mg </a:t>
            </a:r>
            <a:r>
              <a:rPr lang="en-US" sz="1983" dirty="0" err="1">
                <a:latin typeface="Times New Roman" pitchFamily="18" charset="0"/>
                <a:cs typeface="Times New Roman" pitchFamily="18" charset="0"/>
              </a:rPr>
              <a:t>po</a:t>
            </a:r>
            <a:r>
              <a:rPr lang="en-US" sz="1983" dirty="0">
                <a:latin typeface="Times New Roman" pitchFamily="18" charset="0"/>
                <a:cs typeface="Times New Roman" pitchFamily="18" charset="0"/>
              </a:rPr>
              <a:t> </a:t>
            </a:r>
            <a:r>
              <a:rPr lang="en-US" sz="1983" dirty="0" err="1">
                <a:latin typeface="Times New Roman" pitchFamily="18" charset="0"/>
                <a:cs typeface="Times New Roman" pitchFamily="18" charset="0"/>
              </a:rPr>
              <a:t>qid</a:t>
            </a:r>
            <a:r>
              <a:rPr lang="en-US" sz="1983" dirty="0">
                <a:latin typeface="Times New Roman" pitchFamily="18" charset="0"/>
                <a:cs typeface="Times New Roman" pitchFamily="18" charset="0"/>
              </a:rPr>
              <a:t> for 14 days.</a:t>
            </a:r>
          </a:p>
          <a:p>
            <a:pPr lvl="1"/>
            <a:r>
              <a:rPr lang="en-US" sz="1983" dirty="0">
                <a:latin typeface="Times New Roman" pitchFamily="18" charset="0"/>
                <a:cs typeface="Times New Roman" pitchFamily="18" charset="0"/>
              </a:rPr>
              <a:t>If patient have genital ulcer, add Acyclovir 400mg </a:t>
            </a:r>
            <a:r>
              <a:rPr lang="en-US" sz="1983" dirty="0" err="1">
                <a:latin typeface="Times New Roman" pitchFamily="18" charset="0"/>
                <a:cs typeface="Times New Roman" pitchFamily="18" charset="0"/>
              </a:rPr>
              <a:t>tid</a:t>
            </a:r>
            <a:r>
              <a:rPr lang="en-US" sz="1983" dirty="0">
                <a:latin typeface="Times New Roman" pitchFamily="18" charset="0"/>
                <a:cs typeface="Times New Roman" pitchFamily="18" charset="0"/>
              </a:rPr>
              <a:t> orally for 10 days( or 200mg five times per day for 10 days) </a:t>
            </a:r>
          </a:p>
          <a:p>
            <a:r>
              <a:rPr lang="en-US" sz="1983" dirty="0">
                <a:latin typeface="Times New Roman" pitchFamily="18" charset="0"/>
                <a:cs typeface="Times New Roman" pitchFamily="18" charset="0"/>
              </a:rPr>
              <a:t>Note: surgical incisions are contraindicated; aspirate pus with hypodermic needle through the health skin</a:t>
            </a:r>
          </a:p>
          <a:p>
            <a:endParaRPr lang="en-US" dirty="0"/>
          </a:p>
        </p:txBody>
      </p:sp>
      <p:sp>
        <p:nvSpPr>
          <p:cNvPr id="4" name="Date Placeholder 3"/>
          <p:cNvSpPr>
            <a:spLocks noGrp="1"/>
          </p:cNvSpPr>
          <p:nvPr>
            <p:ph type="dt" sz="half" idx="10"/>
          </p:nvPr>
        </p:nvSpPr>
        <p:spPr/>
        <p:txBody>
          <a:bodyPr/>
          <a:lstStyle/>
          <a:p>
            <a:pPr defTabSz="755660">
              <a:defRPr/>
            </a:pPr>
            <a:fld id="{63592102-E230-4643-B277-7AEAD9E8A134}" type="datetime1">
              <a:rPr lang="en-CA" smtClean="0">
                <a:solidFill>
                  <a:prstClr val="black">
                    <a:tint val="75000"/>
                  </a:prstClr>
                </a:solidFill>
                <a:latin typeface="Kartika"/>
              </a:rPr>
              <a:t>2020-06-01</a:t>
            </a:fld>
            <a:endParaRPr lang="en-CA">
              <a:solidFill>
                <a:prstClr val="black">
                  <a:tint val="75000"/>
                </a:prstClr>
              </a:solidFill>
              <a:latin typeface="Kartika"/>
            </a:endParaRPr>
          </a:p>
        </p:txBody>
      </p:sp>
      <p:sp>
        <p:nvSpPr>
          <p:cNvPr id="5" name="Footer Placeholder 4"/>
          <p:cNvSpPr>
            <a:spLocks noGrp="1"/>
          </p:cNvSpPr>
          <p:nvPr>
            <p:ph type="ftr" sz="quarter" idx="11"/>
          </p:nvPr>
        </p:nvSpPr>
        <p:spPr/>
        <p:txBody>
          <a:bodyPr/>
          <a:lstStyle/>
          <a:p>
            <a:pPr defTabSz="755660">
              <a:defRPr/>
            </a:pPr>
            <a:r>
              <a:rPr lang="en-CA">
                <a:solidFill>
                  <a:prstClr val="black">
                    <a:tint val="75000"/>
                  </a:prstClr>
                </a:solidFill>
                <a:latin typeface="Kartika"/>
              </a:rPr>
              <a:t>Hailemariam Abiy</a:t>
            </a:r>
          </a:p>
        </p:txBody>
      </p:sp>
      <p:sp>
        <p:nvSpPr>
          <p:cNvPr id="6" name="Slide Number Placeholder 5"/>
          <p:cNvSpPr>
            <a:spLocks noGrp="1"/>
          </p:cNvSpPr>
          <p:nvPr>
            <p:ph type="sldNum" sz="quarter" idx="12"/>
          </p:nvPr>
        </p:nvSpPr>
        <p:spPr/>
        <p:txBody>
          <a:bodyPr/>
          <a:lstStyle/>
          <a:p>
            <a:pPr defTabSz="755660">
              <a:defRPr/>
            </a:pPr>
            <a:fld id="{A415B259-A592-4C14-A112-938197F929A2}" type="slidenum">
              <a:rPr lang="en-CA">
                <a:solidFill>
                  <a:prstClr val="black">
                    <a:tint val="75000"/>
                  </a:prstClr>
                </a:solidFill>
                <a:latin typeface="Kartika"/>
              </a:rPr>
              <a:pPr defTabSz="755660">
                <a:defRPr/>
              </a:pPr>
              <a:t>75</a:t>
            </a:fld>
            <a:endParaRPr lang="en-CA">
              <a:solidFill>
                <a:prstClr val="black">
                  <a:tint val="75000"/>
                </a:prstClr>
              </a:solidFill>
              <a:latin typeface="Kartika"/>
            </a:endParaRPr>
          </a:p>
        </p:txBody>
      </p:sp>
    </p:spTree>
    <p:extLst>
      <p:ext uri="{BB962C8B-B14F-4D97-AF65-F5344CB8AC3E}">
        <p14:creationId xmlns:p14="http://schemas.microsoft.com/office/powerpoint/2010/main" val="389976939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822239"/>
            <a:ext cx="8229600" cy="422419"/>
          </a:xfrm>
        </p:spPr>
        <p:txBody>
          <a:bodyPr/>
          <a:lstStyle/>
          <a:p>
            <a:r>
              <a:rPr lang="en-US" b="1" dirty="0">
                <a:solidFill>
                  <a:srgbClr val="C00000"/>
                </a:solidFill>
              </a:rPr>
              <a:t>Neonatal Conjunctivitis</a:t>
            </a:r>
            <a:endParaRPr lang="en-US" dirty="0">
              <a:solidFill>
                <a:srgbClr val="C00000"/>
              </a:solidFill>
            </a:endParaRPr>
          </a:p>
        </p:txBody>
      </p:sp>
      <p:sp>
        <p:nvSpPr>
          <p:cNvPr id="3" name="Content Placeholder 2"/>
          <p:cNvSpPr>
            <a:spLocks noGrp="1"/>
          </p:cNvSpPr>
          <p:nvPr>
            <p:ph idx="1"/>
          </p:nvPr>
        </p:nvSpPr>
        <p:spPr>
          <a:xfrm>
            <a:off x="457201" y="1421767"/>
            <a:ext cx="8229600" cy="4236167"/>
          </a:xfrm>
        </p:spPr>
        <p:txBody>
          <a:bodyPr/>
          <a:lstStyle/>
          <a:p>
            <a:r>
              <a:rPr lang="en-US" sz="1818" dirty="0"/>
              <a:t>Neonatal conjunctivitis (</a:t>
            </a:r>
            <a:r>
              <a:rPr lang="en-US" sz="1818" dirty="0" err="1"/>
              <a:t>ophthalmia</a:t>
            </a:r>
            <a:r>
              <a:rPr lang="en-US" sz="1818" dirty="0"/>
              <a:t> </a:t>
            </a:r>
            <a:r>
              <a:rPr lang="en-US" sz="1818" dirty="0" err="1"/>
              <a:t>neonatorum</a:t>
            </a:r>
            <a:r>
              <a:rPr lang="en-US" sz="1818" dirty="0"/>
              <a:t>) is an ocular redness, swelling and drainage which can be sometimes purulent due to pathogenic agents or irritant chemicals occurring in infants less than 4 weeks of age.</a:t>
            </a:r>
          </a:p>
          <a:p>
            <a:r>
              <a:rPr lang="en-US" sz="1818" dirty="0"/>
              <a:t>Some of the common etiologic causes of neonatal conjunctivitis are: N. gonorrhea, C. </a:t>
            </a:r>
            <a:r>
              <a:rPr lang="en-US" sz="1818" dirty="0" err="1"/>
              <a:t>trachomatis</a:t>
            </a:r>
            <a:r>
              <a:rPr lang="en-US" sz="1818" dirty="0"/>
              <a:t>, S. </a:t>
            </a:r>
            <a:r>
              <a:rPr lang="en-US" sz="1818" dirty="0" err="1"/>
              <a:t>pneumoniae</a:t>
            </a:r>
            <a:r>
              <a:rPr lang="en-US" sz="1818" dirty="0"/>
              <a:t>, H. </a:t>
            </a:r>
            <a:r>
              <a:rPr lang="en-US" sz="1818" dirty="0" err="1"/>
              <a:t>influenzae</a:t>
            </a:r>
            <a:r>
              <a:rPr lang="en-US" sz="1818" dirty="0"/>
              <a:t>, S. </a:t>
            </a:r>
            <a:r>
              <a:rPr lang="en-US" sz="1818" dirty="0" err="1"/>
              <a:t>aureus</a:t>
            </a:r>
            <a:endParaRPr lang="en-US" sz="1818" dirty="0"/>
          </a:p>
          <a:p>
            <a:r>
              <a:rPr lang="en-US" sz="1818" dirty="0"/>
              <a:t>Some of the </a:t>
            </a:r>
            <a:r>
              <a:rPr lang="en-US" sz="1818" dirty="0" err="1"/>
              <a:t>complicationsare</a:t>
            </a:r>
            <a:r>
              <a:rPr lang="en-US" sz="1818" dirty="0"/>
              <a:t>:</a:t>
            </a:r>
          </a:p>
          <a:p>
            <a:pPr lvl="1"/>
            <a:r>
              <a:rPr lang="en-US" sz="1653" dirty="0"/>
              <a:t>Pseudo membrane formation </a:t>
            </a:r>
          </a:p>
          <a:p>
            <a:pPr lvl="1"/>
            <a:r>
              <a:rPr lang="en-US" sz="1653" dirty="0"/>
              <a:t>Corneal edema </a:t>
            </a:r>
          </a:p>
          <a:p>
            <a:pPr lvl="1"/>
            <a:r>
              <a:rPr lang="en-US" sz="1653" dirty="0"/>
              <a:t>Thickened </a:t>
            </a:r>
            <a:r>
              <a:rPr lang="en-US" sz="1653" dirty="0" err="1"/>
              <a:t>palpebral</a:t>
            </a:r>
            <a:r>
              <a:rPr lang="en-US" sz="1653" dirty="0"/>
              <a:t> conjunctiva Corneal </a:t>
            </a:r>
            <a:r>
              <a:rPr lang="en-US" sz="1653" dirty="0" err="1"/>
              <a:t>opacification</a:t>
            </a:r>
            <a:r>
              <a:rPr lang="en-US" sz="1653" dirty="0"/>
              <a:t> </a:t>
            </a:r>
          </a:p>
          <a:p>
            <a:pPr lvl="1"/>
            <a:r>
              <a:rPr lang="en-US" sz="1983" dirty="0"/>
              <a:t>Corneal perforation </a:t>
            </a:r>
          </a:p>
          <a:p>
            <a:pPr lvl="1"/>
            <a:r>
              <a:rPr lang="en-US" sz="1983" dirty="0" err="1"/>
              <a:t>Endophthalmitis</a:t>
            </a:r>
            <a:r>
              <a:rPr lang="en-US" sz="1983" dirty="0"/>
              <a:t> </a:t>
            </a:r>
          </a:p>
          <a:p>
            <a:pPr lvl="1"/>
            <a:r>
              <a:rPr lang="en-US" sz="1983" dirty="0"/>
              <a:t>Blindness</a:t>
            </a:r>
          </a:p>
          <a:p>
            <a:br>
              <a:rPr lang="en-US" dirty="0"/>
            </a:br>
            <a:endParaRPr lang="en-US" dirty="0"/>
          </a:p>
        </p:txBody>
      </p:sp>
      <p:sp>
        <p:nvSpPr>
          <p:cNvPr id="4" name="Date Placeholder 3"/>
          <p:cNvSpPr>
            <a:spLocks noGrp="1"/>
          </p:cNvSpPr>
          <p:nvPr>
            <p:ph type="dt" sz="half" idx="10"/>
          </p:nvPr>
        </p:nvSpPr>
        <p:spPr/>
        <p:txBody>
          <a:bodyPr/>
          <a:lstStyle/>
          <a:p>
            <a:pPr defTabSz="755660">
              <a:defRPr/>
            </a:pPr>
            <a:fld id="{6953CC35-F4E8-4246-B23A-8F04EE4EBF6B}" type="datetime1">
              <a:rPr lang="en-CA" smtClean="0">
                <a:solidFill>
                  <a:prstClr val="black">
                    <a:tint val="75000"/>
                  </a:prstClr>
                </a:solidFill>
                <a:latin typeface="Kartika"/>
              </a:rPr>
              <a:t>2020-06-01</a:t>
            </a:fld>
            <a:endParaRPr lang="en-CA" dirty="0">
              <a:solidFill>
                <a:prstClr val="black">
                  <a:tint val="75000"/>
                </a:prstClr>
              </a:solidFill>
              <a:latin typeface="Kartika"/>
            </a:endParaRPr>
          </a:p>
        </p:txBody>
      </p:sp>
      <p:sp>
        <p:nvSpPr>
          <p:cNvPr id="5" name="Slide Number Placeholder 4"/>
          <p:cNvSpPr>
            <a:spLocks noGrp="1"/>
          </p:cNvSpPr>
          <p:nvPr>
            <p:ph type="sldNum" sz="quarter" idx="12"/>
          </p:nvPr>
        </p:nvSpPr>
        <p:spPr/>
        <p:txBody>
          <a:bodyPr/>
          <a:lstStyle/>
          <a:p>
            <a:pPr defTabSz="755660">
              <a:defRPr/>
            </a:pPr>
            <a:fld id="{A415B259-A592-4C14-A112-938197F929A2}" type="slidenum">
              <a:rPr lang="en-CA">
                <a:solidFill>
                  <a:prstClr val="black">
                    <a:tint val="75000"/>
                  </a:prstClr>
                </a:solidFill>
                <a:latin typeface="Kartika"/>
              </a:rPr>
              <a:pPr defTabSz="755660">
                <a:defRPr/>
              </a:pPr>
              <a:t>76</a:t>
            </a:fld>
            <a:endParaRPr lang="en-CA">
              <a:solidFill>
                <a:prstClr val="black">
                  <a:tint val="75000"/>
                </a:prstClr>
              </a:solidFill>
              <a:latin typeface="Kartika"/>
            </a:endParaRPr>
          </a:p>
        </p:txBody>
      </p:sp>
      <p:sp>
        <p:nvSpPr>
          <p:cNvPr id="6" name="Footer Placeholder 5"/>
          <p:cNvSpPr>
            <a:spLocks noGrp="1"/>
          </p:cNvSpPr>
          <p:nvPr>
            <p:ph type="ftr" sz="quarter" idx="11"/>
          </p:nvPr>
        </p:nvSpPr>
        <p:spPr/>
        <p:txBody>
          <a:bodyPr/>
          <a:lstStyle/>
          <a:p>
            <a:pPr defTabSz="755660">
              <a:defRPr/>
            </a:pPr>
            <a:r>
              <a:rPr lang="en-CA">
                <a:solidFill>
                  <a:prstClr val="black">
                    <a:tint val="75000"/>
                  </a:prstClr>
                </a:solidFill>
                <a:latin typeface="Kartika"/>
              </a:rPr>
              <a:t>Hailemariam Abiy</a:t>
            </a:r>
          </a:p>
        </p:txBody>
      </p:sp>
    </p:spTree>
    <p:extLst>
      <p:ext uri="{BB962C8B-B14F-4D97-AF65-F5344CB8AC3E}">
        <p14:creationId xmlns:p14="http://schemas.microsoft.com/office/powerpoint/2010/main" val="363777387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9144000" cy="5919215"/>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C00000"/>
                </a:solidFill>
              </a:rPr>
              <a:t>Neonatal Conjunct….</a:t>
            </a:r>
            <a:endParaRPr lang="en-US" dirty="0">
              <a:solidFill>
                <a:srgbClr val="C00000"/>
              </a:solidFill>
            </a:endParaRPr>
          </a:p>
        </p:txBody>
      </p:sp>
      <p:sp>
        <p:nvSpPr>
          <p:cNvPr id="3" name="Content Placeholder 2"/>
          <p:cNvSpPr>
            <a:spLocks noGrp="1"/>
          </p:cNvSpPr>
          <p:nvPr>
            <p:ph idx="1"/>
          </p:nvPr>
        </p:nvSpPr>
        <p:spPr/>
        <p:txBody>
          <a:bodyPr/>
          <a:lstStyle/>
          <a:p>
            <a:r>
              <a:rPr lang="en-US" sz="2314" dirty="0"/>
              <a:t>The recommended treatment of neonatal conjunctivitis :</a:t>
            </a:r>
          </a:p>
          <a:p>
            <a:pPr lvl="1"/>
            <a:r>
              <a:rPr lang="en-US" dirty="0" err="1"/>
              <a:t>Ceftriaxone</a:t>
            </a:r>
            <a:r>
              <a:rPr lang="en-US" dirty="0"/>
              <a:t> 50mg/kg IM stat maximum dose 125/ </a:t>
            </a:r>
            <a:r>
              <a:rPr lang="en-US" dirty="0" err="1"/>
              <a:t>Spectinomycin</a:t>
            </a:r>
            <a:r>
              <a:rPr lang="en-US" dirty="0"/>
              <a:t> 25 mg/kg IM stat maximum dose 75mg</a:t>
            </a:r>
          </a:p>
          <a:p>
            <a:pPr marL="377830" lvl="1" indent="0">
              <a:buNone/>
            </a:pPr>
            <a:r>
              <a:rPr lang="en-US" dirty="0"/>
              <a:t>                                  Plus</a:t>
            </a:r>
          </a:p>
          <a:p>
            <a:pPr lvl="1"/>
            <a:r>
              <a:rPr lang="en-US" dirty="0"/>
              <a:t>Erythromycin 50mg/kg orally in four divided doses for 14 days </a:t>
            </a:r>
          </a:p>
          <a:p>
            <a:r>
              <a:rPr lang="en-US" sz="2314" dirty="0"/>
              <a:t>Note: TTC is used as prophylaxis for neonatal conjunctivitis but note for treatment</a:t>
            </a:r>
          </a:p>
          <a:p>
            <a:endParaRPr lang="en-US" dirty="0"/>
          </a:p>
        </p:txBody>
      </p:sp>
      <p:sp>
        <p:nvSpPr>
          <p:cNvPr id="4" name="Date Placeholder 3"/>
          <p:cNvSpPr>
            <a:spLocks noGrp="1"/>
          </p:cNvSpPr>
          <p:nvPr>
            <p:ph type="dt" sz="half" idx="10"/>
          </p:nvPr>
        </p:nvSpPr>
        <p:spPr/>
        <p:txBody>
          <a:bodyPr/>
          <a:lstStyle/>
          <a:p>
            <a:pPr defTabSz="755660">
              <a:defRPr/>
            </a:pPr>
            <a:fld id="{65E3B173-AA23-4A06-828A-BAC8AD700518}" type="datetime1">
              <a:rPr lang="en-CA" smtClean="0">
                <a:solidFill>
                  <a:prstClr val="black">
                    <a:tint val="75000"/>
                  </a:prstClr>
                </a:solidFill>
                <a:latin typeface="Kartika"/>
              </a:rPr>
              <a:t>2020-06-01</a:t>
            </a:fld>
            <a:endParaRPr lang="en-CA">
              <a:solidFill>
                <a:prstClr val="black">
                  <a:tint val="75000"/>
                </a:prstClr>
              </a:solidFill>
              <a:latin typeface="Kartika"/>
            </a:endParaRPr>
          </a:p>
        </p:txBody>
      </p:sp>
      <p:sp>
        <p:nvSpPr>
          <p:cNvPr id="5" name="Slide Number Placeholder 4"/>
          <p:cNvSpPr>
            <a:spLocks noGrp="1"/>
          </p:cNvSpPr>
          <p:nvPr>
            <p:ph type="sldNum" sz="quarter" idx="12"/>
          </p:nvPr>
        </p:nvSpPr>
        <p:spPr/>
        <p:txBody>
          <a:bodyPr/>
          <a:lstStyle/>
          <a:p>
            <a:pPr defTabSz="755660">
              <a:defRPr/>
            </a:pPr>
            <a:fld id="{A415B259-A592-4C14-A112-938197F929A2}" type="slidenum">
              <a:rPr lang="en-CA">
                <a:solidFill>
                  <a:prstClr val="black">
                    <a:tint val="75000"/>
                  </a:prstClr>
                </a:solidFill>
                <a:latin typeface="Kartika"/>
              </a:rPr>
              <a:pPr defTabSz="755660">
                <a:defRPr/>
              </a:pPr>
              <a:t>78</a:t>
            </a:fld>
            <a:endParaRPr lang="en-CA" dirty="0">
              <a:solidFill>
                <a:prstClr val="black">
                  <a:tint val="75000"/>
                </a:prstClr>
              </a:solidFill>
              <a:latin typeface="Kartika"/>
            </a:endParaRPr>
          </a:p>
        </p:txBody>
      </p:sp>
      <p:sp>
        <p:nvSpPr>
          <p:cNvPr id="6" name="Footer Placeholder 5"/>
          <p:cNvSpPr>
            <a:spLocks noGrp="1"/>
          </p:cNvSpPr>
          <p:nvPr>
            <p:ph type="ftr" sz="quarter" idx="11"/>
          </p:nvPr>
        </p:nvSpPr>
        <p:spPr/>
        <p:txBody>
          <a:bodyPr/>
          <a:lstStyle/>
          <a:p>
            <a:pPr defTabSz="755660">
              <a:defRPr/>
            </a:pPr>
            <a:r>
              <a:rPr lang="en-CA">
                <a:solidFill>
                  <a:prstClr val="black">
                    <a:tint val="75000"/>
                  </a:prstClr>
                </a:solidFill>
                <a:latin typeface="Kartika"/>
              </a:rPr>
              <a:t>Hailemariam Abiy</a:t>
            </a:r>
          </a:p>
        </p:txBody>
      </p:sp>
    </p:spTree>
    <p:extLst>
      <p:ext uri="{BB962C8B-B14F-4D97-AF65-F5344CB8AC3E}">
        <p14:creationId xmlns:p14="http://schemas.microsoft.com/office/powerpoint/2010/main" val="9965482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5995" y="607716"/>
            <a:ext cx="8229600" cy="944574"/>
          </a:xfrm>
        </p:spPr>
        <p:txBody>
          <a:bodyPr/>
          <a:lstStyle/>
          <a:p>
            <a:r>
              <a:rPr lang="en-US" b="1" dirty="0">
                <a:solidFill>
                  <a:srgbClr val="C00000"/>
                </a:solidFill>
              </a:rPr>
              <a:t>Sexually transmitted diseases(STD)</a:t>
            </a:r>
            <a:endParaRPr lang="en-US" dirty="0"/>
          </a:p>
        </p:txBody>
      </p:sp>
      <p:sp>
        <p:nvSpPr>
          <p:cNvPr id="3" name="Content Placeholder 2"/>
          <p:cNvSpPr>
            <a:spLocks noGrp="1"/>
          </p:cNvSpPr>
          <p:nvPr>
            <p:ph idx="1"/>
          </p:nvPr>
        </p:nvSpPr>
        <p:spPr>
          <a:xfrm>
            <a:off x="457200" y="1643781"/>
            <a:ext cx="8518342" cy="4014153"/>
          </a:xfrm>
        </p:spPr>
        <p:txBody>
          <a:bodyPr/>
          <a:lstStyle/>
          <a:p>
            <a:r>
              <a:rPr lang="en-US" b="1" dirty="0"/>
              <a:t>Relationship between STIs and HIV</a:t>
            </a:r>
          </a:p>
          <a:p>
            <a:pPr lvl="1"/>
            <a:r>
              <a:rPr lang="en-US" sz="1983" dirty="0"/>
              <a:t>Transmission has been described as an </a:t>
            </a:r>
            <a:r>
              <a:rPr lang="en-US" sz="1983" b="1" dirty="0"/>
              <a:t>epidemiological synergy</a:t>
            </a:r>
            <a:r>
              <a:rPr lang="en-US" sz="1983" dirty="0"/>
              <a:t>. </a:t>
            </a:r>
          </a:p>
          <a:p>
            <a:pPr lvl="1"/>
            <a:r>
              <a:rPr lang="en-US" sz="1983" dirty="0"/>
              <a:t>HIV and STIs share the same risk factors So very critical to strengthen STI prevention and control program  </a:t>
            </a:r>
          </a:p>
          <a:p>
            <a:pPr lvl="2"/>
            <a:r>
              <a:rPr lang="en-US" dirty="0"/>
              <a:t>to improve quality of life and to overcome the complications caused by the  infections, and  </a:t>
            </a:r>
          </a:p>
          <a:p>
            <a:pPr lvl="2"/>
            <a:r>
              <a:rPr lang="en-US" dirty="0"/>
              <a:t>also to prevent the spread of HIV infection.</a:t>
            </a:r>
          </a:p>
          <a:p>
            <a:pPr lvl="1"/>
            <a:r>
              <a:rPr lang="en-US" sz="1983" dirty="0"/>
              <a:t>HIV infection affects STIs.</a:t>
            </a:r>
          </a:p>
          <a:p>
            <a:pPr lvl="1"/>
            <a:r>
              <a:rPr lang="en-US" sz="1983" dirty="0"/>
              <a:t>Conventional STI facilitate the acquisition and transmission of HIV infection • </a:t>
            </a:r>
          </a:p>
          <a:p>
            <a:pPr lvl="3"/>
            <a:r>
              <a:rPr lang="en-US" sz="1983" dirty="0"/>
              <a:t>Effective management of STI can reduce HIV infection.</a:t>
            </a:r>
          </a:p>
          <a:p>
            <a:endParaRPr lang="en-US" dirty="0"/>
          </a:p>
        </p:txBody>
      </p:sp>
      <p:sp>
        <p:nvSpPr>
          <p:cNvPr id="4" name="Date Placeholder 3"/>
          <p:cNvSpPr>
            <a:spLocks noGrp="1"/>
          </p:cNvSpPr>
          <p:nvPr>
            <p:ph type="dt" sz="half" idx="10"/>
          </p:nvPr>
        </p:nvSpPr>
        <p:spPr/>
        <p:txBody>
          <a:bodyPr/>
          <a:lstStyle/>
          <a:p>
            <a:pPr marL="0" marR="0" lvl="0" indent="0" algn="l" defTabSz="755660" rtl="0" eaLnBrk="1" fontAlgn="auto" latinLnBrk="0" hangingPunct="1">
              <a:lnSpc>
                <a:spcPct val="100000"/>
              </a:lnSpc>
              <a:spcBef>
                <a:spcPts val="0"/>
              </a:spcBef>
              <a:spcAft>
                <a:spcPts val="0"/>
              </a:spcAft>
              <a:buClrTx/>
              <a:buSzTx/>
              <a:buFontTx/>
              <a:buNone/>
              <a:tabLst/>
              <a:defRPr/>
            </a:pPr>
            <a:fld id="{FF03B87A-2DE5-4DA3-B8F9-9316B4D0A63D}" type="datetime1">
              <a:rPr kumimoji="0" lang="en-CA" sz="992" b="0" i="0" u="none" strike="noStrike" kern="1200" cap="none" spc="0" normalizeH="0" baseline="0" noProof="0" smtClean="0">
                <a:ln>
                  <a:noFill/>
                </a:ln>
                <a:solidFill>
                  <a:prstClr val="black">
                    <a:tint val="75000"/>
                  </a:prstClr>
                </a:solidFill>
                <a:effectLst/>
                <a:uLnTx/>
                <a:uFillTx/>
                <a:latin typeface="Kartika"/>
                <a:ea typeface="+mn-ea"/>
                <a:cs typeface="+mn-cs"/>
              </a:rPr>
              <a:t>2020-06-01</a:t>
            </a:fld>
            <a:endParaRPr kumimoji="0" lang="en-CA" sz="992" b="0" i="0" u="none" strike="noStrike" kern="1200" cap="none" spc="0" normalizeH="0" baseline="0" noProof="0">
              <a:ln>
                <a:noFill/>
              </a:ln>
              <a:solidFill>
                <a:prstClr val="black">
                  <a:tint val="75000"/>
                </a:prstClr>
              </a:solidFill>
              <a:effectLst/>
              <a:uLnTx/>
              <a:uFillTx/>
              <a:latin typeface="Kartika"/>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755660" rtl="0" eaLnBrk="1" fontAlgn="auto" latinLnBrk="0" hangingPunct="1">
              <a:lnSpc>
                <a:spcPct val="100000"/>
              </a:lnSpc>
              <a:spcBef>
                <a:spcPts val="0"/>
              </a:spcBef>
              <a:spcAft>
                <a:spcPts val="0"/>
              </a:spcAft>
              <a:buClrTx/>
              <a:buSzTx/>
              <a:buFontTx/>
              <a:buNone/>
              <a:tabLst/>
              <a:defRPr/>
            </a:pPr>
            <a:fld id="{A415B259-A592-4C14-A112-938197F929A2}" type="slidenum">
              <a:rPr kumimoji="0" lang="en-CA" sz="992" b="0" i="0" u="none" strike="noStrike" kern="1200" cap="none" spc="0" normalizeH="0" baseline="0" noProof="0">
                <a:ln>
                  <a:noFill/>
                </a:ln>
                <a:solidFill>
                  <a:prstClr val="black">
                    <a:tint val="75000"/>
                  </a:prstClr>
                </a:solidFill>
                <a:effectLst/>
                <a:uLnTx/>
                <a:uFillTx/>
                <a:latin typeface="Kartika"/>
                <a:ea typeface="+mn-ea"/>
                <a:cs typeface="+mn-cs"/>
              </a:rPr>
              <a:pPr marL="0" marR="0" lvl="0" indent="0" algn="r" defTabSz="755660" rtl="0" eaLnBrk="1" fontAlgn="auto" latinLnBrk="0" hangingPunct="1">
                <a:lnSpc>
                  <a:spcPct val="100000"/>
                </a:lnSpc>
                <a:spcBef>
                  <a:spcPts val="0"/>
                </a:spcBef>
                <a:spcAft>
                  <a:spcPts val="0"/>
                </a:spcAft>
                <a:buClrTx/>
                <a:buSzTx/>
                <a:buFontTx/>
                <a:buNone/>
                <a:tabLst/>
                <a:defRPr/>
              </a:pPr>
              <a:t>79</a:t>
            </a:fld>
            <a:endParaRPr kumimoji="0" lang="en-CA" sz="992" b="0" i="0" u="none" strike="noStrike" kern="1200" cap="none" spc="0" normalizeH="0" baseline="0" noProof="0">
              <a:ln>
                <a:noFill/>
              </a:ln>
              <a:solidFill>
                <a:prstClr val="black">
                  <a:tint val="75000"/>
                </a:prstClr>
              </a:solidFill>
              <a:effectLst/>
              <a:uLnTx/>
              <a:uFillTx/>
              <a:latin typeface="Kartika"/>
              <a:ea typeface="+mn-ea"/>
              <a:cs typeface="+mn-cs"/>
            </a:endParaRPr>
          </a:p>
        </p:txBody>
      </p:sp>
      <p:sp>
        <p:nvSpPr>
          <p:cNvPr id="6" name="Footer Placeholder 5"/>
          <p:cNvSpPr>
            <a:spLocks noGrp="1"/>
          </p:cNvSpPr>
          <p:nvPr>
            <p:ph type="ftr" sz="quarter" idx="11"/>
          </p:nvPr>
        </p:nvSpPr>
        <p:spPr/>
        <p:txBody>
          <a:bodyPr/>
          <a:lstStyle/>
          <a:p>
            <a:pPr marL="0" marR="0" lvl="0" indent="0" algn="ctr" defTabSz="755660" rtl="0" eaLnBrk="1" fontAlgn="auto" latinLnBrk="0" hangingPunct="1">
              <a:lnSpc>
                <a:spcPct val="100000"/>
              </a:lnSpc>
              <a:spcBef>
                <a:spcPts val="0"/>
              </a:spcBef>
              <a:spcAft>
                <a:spcPts val="0"/>
              </a:spcAft>
              <a:buClrTx/>
              <a:buSzTx/>
              <a:buFontTx/>
              <a:buNone/>
              <a:tabLst/>
              <a:defRPr/>
            </a:pPr>
            <a:r>
              <a:rPr kumimoji="0" lang="en-CA" sz="992" b="0" i="0" u="none" strike="noStrike" kern="1200" cap="none" spc="0" normalizeH="0" baseline="0" noProof="0">
                <a:ln>
                  <a:noFill/>
                </a:ln>
                <a:solidFill>
                  <a:prstClr val="black">
                    <a:tint val="75000"/>
                  </a:prstClr>
                </a:solidFill>
                <a:effectLst/>
                <a:uLnTx/>
                <a:uFillTx/>
                <a:latin typeface="Kartika"/>
                <a:ea typeface="+mn-ea"/>
                <a:cs typeface="+mn-cs"/>
              </a:rPr>
              <a:t>Hailemariam Abiy</a:t>
            </a:r>
          </a:p>
        </p:txBody>
      </p:sp>
    </p:spTree>
    <p:extLst>
      <p:ext uri="{BB962C8B-B14F-4D97-AF65-F5344CB8AC3E}">
        <p14:creationId xmlns:p14="http://schemas.microsoft.com/office/powerpoint/2010/main" val="40632519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822239"/>
            <a:ext cx="8229600" cy="540491"/>
          </a:xfrm>
        </p:spPr>
        <p:txBody>
          <a:bodyPr/>
          <a:lstStyle/>
          <a:p>
            <a:r>
              <a:rPr lang="en-US" altLang="en-US" b="1" dirty="0">
                <a:solidFill>
                  <a:srgbClr val="C00000"/>
                </a:solidFill>
              </a:rPr>
              <a:t>Epidemiology of STIs</a:t>
            </a:r>
            <a:endParaRPr lang="en-US" dirty="0">
              <a:solidFill>
                <a:srgbClr val="C00000"/>
              </a:solidFill>
            </a:endParaRPr>
          </a:p>
        </p:txBody>
      </p:sp>
      <p:sp>
        <p:nvSpPr>
          <p:cNvPr id="3" name="Content Placeholder 2"/>
          <p:cNvSpPr>
            <a:spLocks noGrp="1"/>
          </p:cNvSpPr>
          <p:nvPr>
            <p:ph idx="1"/>
          </p:nvPr>
        </p:nvSpPr>
        <p:spPr>
          <a:xfrm>
            <a:off x="457200" y="1598876"/>
            <a:ext cx="8424448" cy="4059058"/>
          </a:xfrm>
        </p:spPr>
        <p:txBody>
          <a:bodyPr/>
          <a:lstStyle/>
          <a:p>
            <a:pPr algn="just" eaLnBrk="1" hangingPunct="1">
              <a:spcBef>
                <a:spcPct val="0"/>
              </a:spcBef>
              <a:spcAft>
                <a:spcPts val="826"/>
              </a:spcAft>
            </a:pPr>
            <a:r>
              <a:rPr lang="en-US" dirty="0"/>
              <a:t>There is little information on the incidence and prevalence of STIs in Ethiopia with many reason.</a:t>
            </a:r>
            <a:endParaRPr lang="en-US" sz="2314" dirty="0"/>
          </a:p>
          <a:p>
            <a:pPr algn="just" eaLnBrk="1" hangingPunct="1">
              <a:spcBef>
                <a:spcPct val="0"/>
              </a:spcBef>
              <a:spcAft>
                <a:spcPts val="826"/>
              </a:spcAft>
            </a:pPr>
            <a:r>
              <a:rPr lang="en-US" sz="2314" dirty="0"/>
              <a:t>Study was conducted from January - June 2013 in 8 health facilities located in Amhara, Oromia and Addis Ababa by EHNRI showed</a:t>
            </a:r>
            <a:endParaRPr lang="en-US" altLang="en-US" sz="2314" dirty="0"/>
          </a:p>
          <a:p>
            <a:pPr marL="0" algn="just" eaLnBrk="1" hangingPunct="1">
              <a:spcBef>
                <a:spcPct val="0"/>
              </a:spcBef>
              <a:spcAft>
                <a:spcPts val="826"/>
              </a:spcAft>
            </a:pPr>
            <a:r>
              <a:rPr lang="en-US" altLang="en-US" sz="2314" dirty="0"/>
              <a:t>Which showed commonest syndrome as </a:t>
            </a:r>
          </a:p>
          <a:p>
            <a:pPr marL="453921" lvl="2" indent="-225649" algn="just" eaLnBrk="1" hangingPunct="1">
              <a:spcBef>
                <a:spcPct val="0"/>
              </a:spcBef>
              <a:spcAft>
                <a:spcPts val="826"/>
              </a:spcAft>
            </a:pPr>
            <a:r>
              <a:rPr lang="en-US" altLang="en-US" sz="2314" dirty="0"/>
              <a:t>Vaginal discharge 50% </a:t>
            </a:r>
          </a:p>
          <a:p>
            <a:pPr marL="453921" lvl="2" indent="-225649" algn="just" eaLnBrk="1" hangingPunct="1">
              <a:spcBef>
                <a:spcPct val="0"/>
              </a:spcBef>
              <a:spcAft>
                <a:spcPts val="826"/>
              </a:spcAft>
            </a:pPr>
            <a:r>
              <a:rPr lang="en-US" altLang="en-US" sz="2314" dirty="0"/>
              <a:t>Urethral discharge 31%,</a:t>
            </a:r>
          </a:p>
          <a:p>
            <a:pPr marL="453921" lvl="2" indent="-225649" algn="just" eaLnBrk="1" hangingPunct="1">
              <a:spcBef>
                <a:spcPct val="0"/>
              </a:spcBef>
              <a:spcAft>
                <a:spcPts val="826"/>
              </a:spcAft>
            </a:pPr>
            <a:r>
              <a:rPr lang="en-US" altLang="en-US" sz="2314" dirty="0"/>
              <a:t>Genital ulcerative disease 9%  </a:t>
            </a:r>
          </a:p>
          <a:p>
            <a:pPr marL="453921" lvl="2" indent="-225649" algn="just" eaLnBrk="1" hangingPunct="1">
              <a:spcBef>
                <a:spcPct val="0"/>
              </a:spcBef>
              <a:spcAft>
                <a:spcPts val="826"/>
              </a:spcAft>
            </a:pPr>
            <a:r>
              <a:rPr lang="en-US" altLang="en-US" sz="2314" dirty="0"/>
              <a:t>Lower abdominal pain 7.3%and </a:t>
            </a:r>
          </a:p>
          <a:p>
            <a:pPr marL="453921" lvl="2" indent="-225649" algn="just" eaLnBrk="1" hangingPunct="1">
              <a:spcBef>
                <a:spcPct val="0"/>
              </a:spcBef>
              <a:spcAft>
                <a:spcPts val="826"/>
              </a:spcAft>
            </a:pPr>
            <a:r>
              <a:rPr lang="en-US" altLang="en-US" sz="2314" dirty="0"/>
              <a:t>Presented with two syndrome.3%</a:t>
            </a:r>
          </a:p>
          <a:p>
            <a:endParaRPr lang="en-US" sz="1653" dirty="0">
              <a:ea typeface="Times New Roman"/>
              <a:cs typeface="Times New Roman"/>
            </a:endParaRPr>
          </a:p>
          <a:p>
            <a:endParaRPr lang="en-US" dirty="0"/>
          </a:p>
        </p:txBody>
      </p:sp>
      <p:sp>
        <p:nvSpPr>
          <p:cNvPr id="4" name="Date Placeholder 3"/>
          <p:cNvSpPr>
            <a:spLocks noGrp="1"/>
          </p:cNvSpPr>
          <p:nvPr>
            <p:ph type="dt" sz="half" idx="10"/>
          </p:nvPr>
        </p:nvSpPr>
        <p:spPr/>
        <p:txBody>
          <a:bodyPr/>
          <a:lstStyle/>
          <a:p>
            <a:pPr defTabSz="755660">
              <a:defRPr/>
            </a:pPr>
            <a:fld id="{AEAA23B8-A567-459F-BA45-3B952CDA7E54}" type="datetime1">
              <a:rPr lang="en-CA" smtClean="0">
                <a:solidFill>
                  <a:prstClr val="black">
                    <a:tint val="75000"/>
                  </a:prstClr>
                </a:solidFill>
                <a:latin typeface="Kartika"/>
              </a:rPr>
              <a:t>2020-06-01</a:t>
            </a:fld>
            <a:endParaRPr lang="en-CA">
              <a:solidFill>
                <a:prstClr val="black">
                  <a:tint val="75000"/>
                </a:prstClr>
              </a:solidFill>
              <a:latin typeface="Kartika"/>
            </a:endParaRPr>
          </a:p>
        </p:txBody>
      </p:sp>
      <p:sp>
        <p:nvSpPr>
          <p:cNvPr id="5" name="Slide Number Placeholder 4"/>
          <p:cNvSpPr>
            <a:spLocks noGrp="1"/>
          </p:cNvSpPr>
          <p:nvPr>
            <p:ph type="sldNum" sz="quarter" idx="12"/>
          </p:nvPr>
        </p:nvSpPr>
        <p:spPr/>
        <p:txBody>
          <a:bodyPr/>
          <a:lstStyle/>
          <a:p>
            <a:pPr defTabSz="755660">
              <a:defRPr/>
            </a:pPr>
            <a:fld id="{A415B259-A592-4C14-A112-938197F929A2}" type="slidenum">
              <a:rPr lang="en-CA">
                <a:solidFill>
                  <a:prstClr val="black">
                    <a:tint val="75000"/>
                  </a:prstClr>
                </a:solidFill>
                <a:latin typeface="Kartika"/>
              </a:rPr>
              <a:pPr defTabSz="755660">
                <a:defRPr/>
              </a:pPr>
              <a:t>8</a:t>
            </a:fld>
            <a:endParaRPr lang="en-CA">
              <a:solidFill>
                <a:prstClr val="black">
                  <a:tint val="75000"/>
                </a:prstClr>
              </a:solidFill>
              <a:latin typeface="Kartika"/>
            </a:endParaRPr>
          </a:p>
        </p:txBody>
      </p:sp>
      <p:sp>
        <p:nvSpPr>
          <p:cNvPr id="6" name="Footer Placeholder 5"/>
          <p:cNvSpPr>
            <a:spLocks noGrp="1"/>
          </p:cNvSpPr>
          <p:nvPr>
            <p:ph type="ftr" sz="quarter" idx="11"/>
          </p:nvPr>
        </p:nvSpPr>
        <p:spPr/>
        <p:txBody>
          <a:bodyPr/>
          <a:lstStyle/>
          <a:p>
            <a:pPr defTabSz="755660">
              <a:defRPr/>
            </a:pPr>
            <a:r>
              <a:rPr lang="en-CA">
                <a:solidFill>
                  <a:prstClr val="black">
                    <a:tint val="75000"/>
                  </a:prstClr>
                </a:solidFill>
                <a:latin typeface="Kartika"/>
              </a:rPr>
              <a:t>Hailemariam Abiy</a:t>
            </a:r>
          </a:p>
        </p:txBody>
      </p:sp>
    </p:spTree>
    <p:extLst>
      <p:ext uri="{BB962C8B-B14F-4D97-AF65-F5344CB8AC3E}">
        <p14:creationId xmlns:p14="http://schemas.microsoft.com/office/powerpoint/2010/main" val="424963276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719D2F-4A70-4B01-987F-981D6FCE33D8}"/>
              </a:ext>
            </a:extLst>
          </p:cNvPr>
          <p:cNvSpPr>
            <a:spLocks noGrp="1"/>
          </p:cNvSpPr>
          <p:nvPr>
            <p:ph type="title"/>
          </p:nvPr>
        </p:nvSpPr>
        <p:spPr>
          <a:xfrm rot="10800000" flipV="1">
            <a:off x="457200" y="1"/>
            <a:ext cx="8229600" cy="274638"/>
          </a:xfrm>
        </p:spPr>
        <p:txBody>
          <a:bodyPr/>
          <a:lstStyle/>
          <a:p>
            <a:r>
              <a:rPr lang="en-US" dirty="0"/>
              <a:t>Why We deal STI with HIV</a:t>
            </a:r>
          </a:p>
        </p:txBody>
      </p:sp>
      <p:sp>
        <p:nvSpPr>
          <p:cNvPr id="3" name="Content Placeholder 2">
            <a:extLst>
              <a:ext uri="{FF2B5EF4-FFF2-40B4-BE49-F238E27FC236}">
                <a16:creationId xmlns:a16="http://schemas.microsoft.com/office/drawing/2014/main" id="{69048D14-3159-42B8-A37D-EF51364A8206}"/>
              </a:ext>
            </a:extLst>
          </p:cNvPr>
          <p:cNvSpPr>
            <a:spLocks noGrp="1"/>
          </p:cNvSpPr>
          <p:nvPr>
            <p:ph idx="1"/>
          </p:nvPr>
        </p:nvSpPr>
        <p:spPr>
          <a:xfrm>
            <a:off x="304800" y="457200"/>
            <a:ext cx="8229600" cy="5562600"/>
          </a:xfrm>
        </p:spPr>
        <p:txBody>
          <a:bodyPr/>
          <a:lstStyle/>
          <a:p>
            <a:r>
              <a:rPr lang="en-US" sz="2000" dirty="0">
                <a:latin typeface="Times New Roman" panose="02020603050405020304" pitchFamily="18" charset="0"/>
                <a:cs typeface="Times New Roman" panose="02020603050405020304" pitchFamily="18" charset="0"/>
              </a:rPr>
              <a:t>STIs facilitate the transmission of HIV</a:t>
            </a:r>
          </a:p>
          <a:p>
            <a:r>
              <a:rPr lang="en-US" sz="2000" dirty="0">
                <a:latin typeface="Times New Roman" panose="02020603050405020304" pitchFamily="18" charset="0"/>
                <a:cs typeface="Times New Roman" panose="02020603050405020304" pitchFamily="18" charset="0"/>
              </a:rPr>
              <a:t>HIV increases the risk of STIs infection </a:t>
            </a:r>
          </a:p>
          <a:p>
            <a:r>
              <a:rPr lang="en-US" sz="2000" dirty="0">
                <a:latin typeface="Times New Roman" panose="02020603050405020304" pitchFamily="18" charset="0"/>
                <a:cs typeface="Times New Roman" panose="02020603050405020304" pitchFamily="18" charset="0"/>
              </a:rPr>
              <a:t>STI control is also important for preventing the spread of HIV from PLHIV</a:t>
            </a:r>
          </a:p>
          <a:p>
            <a:pPr lvl="0"/>
            <a:r>
              <a:rPr lang="en-US" sz="2000" dirty="0">
                <a:latin typeface="Times New Roman" panose="02020603050405020304" pitchFamily="18" charset="0"/>
                <a:cs typeface="Times New Roman" panose="02020603050405020304" pitchFamily="18" charset="0"/>
              </a:rPr>
              <a:t>Educating clients about the transmission, treatment and control of STIs and HIV</a:t>
            </a:r>
          </a:p>
          <a:p>
            <a:pPr lvl="0"/>
            <a:r>
              <a:rPr lang="en-US" sz="2000" dirty="0">
                <a:latin typeface="Times New Roman" panose="02020603050405020304" pitchFamily="18" charset="0"/>
                <a:cs typeface="Times New Roman" panose="02020603050405020304" pitchFamily="18" charset="0"/>
              </a:rPr>
              <a:t>Providing risk reduction counselling by focusing on the prevention of STIs and HIV</a:t>
            </a:r>
          </a:p>
          <a:p>
            <a:pPr lvl="0"/>
            <a:r>
              <a:rPr lang="en-US" sz="2000" dirty="0">
                <a:latin typeface="Times New Roman" panose="02020603050405020304" pitchFamily="18" charset="0"/>
                <a:cs typeface="Times New Roman" panose="02020603050405020304" pitchFamily="18" charset="0"/>
              </a:rPr>
              <a:t>Condom promotion and provision for all clients</a:t>
            </a:r>
          </a:p>
          <a:p>
            <a:pPr lvl="0"/>
            <a:r>
              <a:rPr lang="en-US" sz="2000" dirty="0">
                <a:latin typeface="Times New Roman" panose="02020603050405020304" pitchFamily="18" charset="0"/>
                <a:cs typeface="Times New Roman" panose="02020603050405020304" pitchFamily="18" charset="0"/>
              </a:rPr>
              <a:t>Consideration and Encouragement for HIV testing and offering PICT</a:t>
            </a:r>
          </a:p>
          <a:p>
            <a:pPr lvl="0"/>
            <a:r>
              <a:rPr lang="en-US" sz="2000" dirty="0">
                <a:latin typeface="Times New Roman" panose="02020603050405020304" pitchFamily="18" charset="0"/>
                <a:cs typeface="Times New Roman" panose="02020603050405020304" pitchFamily="18" charset="0"/>
              </a:rPr>
              <a:t>Partner counselling and treatment: management of partners for STIs is an essential component of STIs to stop further recurrent infection among partners.</a:t>
            </a:r>
          </a:p>
          <a:p>
            <a:pPr lvl="0"/>
            <a:r>
              <a:rPr lang="en-US" sz="2000" dirty="0">
                <a:latin typeface="Times New Roman" panose="02020603050405020304" pitchFamily="18" charset="0"/>
                <a:cs typeface="Times New Roman" panose="02020603050405020304" pitchFamily="18" charset="0"/>
              </a:rPr>
              <a:t>Referral of patients and their partners to counselling units and laboratories for HIV and syphilis testing, or to higher health care if they do not respond to syndromic treatment of STIs.</a:t>
            </a:r>
          </a:p>
          <a:p>
            <a:endParaRPr lang="en-US" dirty="0"/>
          </a:p>
        </p:txBody>
      </p:sp>
      <p:sp>
        <p:nvSpPr>
          <p:cNvPr id="4" name="Date Placeholder 3">
            <a:extLst>
              <a:ext uri="{FF2B5EF4-FFF2-40B4-BE49-F238E27FC236}">
                <a16:creationId xmlns:a16="http://schemas.microsoft.com/office/drawing/2014/main" id="{66D04F94-6942-4078-AF3F-9D426C8B1EEA}"/>
              </a:ext>
            </a:extLst>
          </p:cNvPr>
          <p:cNvSpPr>
            <a:spLocks noGrp="1"/>
          </p:cNvSpPr>
          <p:nvPr>
            <p:ph type="dt" sz="half" idx="10"/>
          </p:nvPr>
        </p:nvSpPr>
        <p:spPr/>
        <p:txBody>
          <a:bodyPr/>
          <a:lstStyle/>
          <a:p>
            <a:pPr>
              <a:defRPr/>
            </a:pPr>
            <a:fld id="{D246857A-5EBE-4C10-BB67-7B878B8BAC2B}" type="datetime1">
              <a:rPr lang="en-CA" smtClean="0"/>
              <a:t>2020-06-01</a:t>
            </a:fld>
            <a:endParaRPr lang="en-CA"/>
          </a:p>
        </p:txBody>
      </p:sp>
      <p:sp>
        <p:nvSpPr>
          <p:cNvPr id="5" name="Footer Placeholder 4">
            <a:extLst>
              <a:ext uri="{FF2B5EF4-FFF2-40B4-BE49-F238E27FC236}">
                <a16:creationId xmlns:a16="http://schemas.microsoft.com/office/drawing/2014/main" id="{8669AFE8-D2C8-461F-A31E-AE29658AB55B}"/>
              </a:ext>
            </a:extLst>
          </p:cNvPr>
          <p:cNvSpPr>
            <a:spLocks noGrp="1"/>
          </p:cNvSpPr>
          <p:nvPr>
            <p:ph type="ftr" sz="quarter" idx="11"/>
          </p:nvPr>
        </p:nvSpPr>
        <p:spPr/>
        <p:txBody>
          <a:bodyPr/>
          <a:lstStyle/>
          <a:p>
            <a:pPr>
              <a:defRPr/>
            </a:pPr>
            <a:r>
              <a:rPr lang="en-CA"/>
              <a:t>Hailemariam Abiy</a:t>
            </a:r>
          </a:p>
        </p:txBody>
      </p:sp>
      <p:sp>
        <p:nvSpPr>
          <p:cNvPr id="6" name="Slide Number Placeholder 5">
            <a:extLst>
              <a:ext uri="{FF2B5EF4-FFF2-40B4-BE49-F238E27FC236}">
                <a16:creationId xmlns:a16="http://schemas.microsoft.com/office/drawing/2014/main" id="{526AFC67-193E-48BC-ACAC-A86D3A33DCF9}"/>
              </a:ext>
            </a:extLst>
          </p:cNvPr>
          <p:cNvSpPr>
            <a:spLocks noGrp="1"/>
          </p:cNvSpPr>
          <p:nvPr>
            <p:ph type="sldNum" sz="quarter" idx="12"/>
          </p:nvPr>
        </p:nvSpPr>
        <p:spPr/>
        <p:txBody>
          <a:bodyPr/>
          <a:lstStyle/>
          <a:p>
            <a:pPr>
              <a:defRPr/>
            </a:pPr>
            <a:fld id="{A415B259-A592-4C14-A112-938197F929A2}" type="slidenum">
              <a:rPr lang="en-CA" smtClean="0"/>
              <a:pPr>
                <a:defRPr/>
              </a:pPr>
              <a:t>80</a:t>
            </a:fld>
            <a:endParaRPr lang="en-CA"/>
          </a:p>
        </p:txBody>
      </p:sp>
    </p:spTree>
    <p:extLst>
      <p:ext uri="{BB962C8B-B14F-4D97-AF65-F5344CB8AC3E}">
        <p14:creationId xmlns:p14="http://schemas.microsoft.com/office/powerpoint/2010/main" val="252782266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564074" y="338072"/>
            <a:ext cx="3004185" cy="696595"/>
          </a:xfrm>
          <a:prstGeom prst="rect">
            <a:avLst/>
          </a:prstGeom>
        </p:spPr>
        <p:txBody>
          <a:bodyPr vert="horz" wrap="square" lIns="0" tIns="12700" rIns="0" bIns="0" rtlCol="0">
            <a:spAutoFit/>
          </a:bodyPr>
          <a:lstStyle/>
          <a:p>
            <a:pPr marL="12700">
              <a:lnSpc>
                <a:spcPct val="100000"/>
              </a:lnSpc>
              <a:spcBef>
                <a:spcPts val="100"/>
              </a:spcBef>
            </a:pPr>
            <a:r>
              <a:rPr spc="-425" dirty="0"/>
              <a:t>HIV </a:t>
            </a:r>
            <a:r>
              <a:rPr spc="-515" dirty="0"/>
              <a:t>and</a:t>
            </a:r>
            <a:r>
              <a:rPr spc="-490" dirty="0"/>
              <a:t> </a:t>
            </a:r>
            <a:r>
              <a:rPr spc="-530" dirty="0"/>
              <a:t>AIDS</a:t>
            </a:r>
          </a:p>
        </p:txBody>
      </p:sp>
      <p:sp>
        <p:nvSpPr>
          <p:cNvPr id="3" name="object 3"/>
          <p:cNvSpPr/>
          <p:nvPr/>
        </p:nvSpPr>
        <p:spPr>
          <a:xfrm>
            <a:off x="0" y="3427475"/>
            <a:ext cx="9144000" cy="3426460"/>
          </a:xfrm>
          <a:custGeom>
            <a:avLst/>
            <a:gdLst/>
            <a:ahLst/>
            <a:cxnLst/>
            <a:rect l="l" t="t" r="r" b="b"/>
            <a:pathLst>
              <a:path w="9144000" h="3426459">
                <a:moveTo>
                  <a:pt x="9144000" y="0"/>
                </a:moveTo>
                <a:lnTo>
                  <a:pt x="0" y="0"/>
                </a:lnTo>
                <a:lnTo>
                  <a:pt x="0" y="3425952"/>
                </a:lnTo>
                <a:lnTo>
                  <a:pt x="9144000" y="3425952"/>
                </a:lnTo>
                <a:lnTo>
                  <a:pt x="9144000" y="0"/>
                </a:lnTo>
                <a:close/>
              </a:path>
            </a:pathLst>
          </a:custGeom>
          <a:solidFill>
            <a:srgbClr val="FFFFFF"/>
          </a:solidFill>
        </p:spPr>
        <p:txBody>
          <a:bodyPr wrap="square" lIns="0" tIns="0" rIns="0" bIns="0" rtlCol="0"/>
          <a:lstStyle/>
          <a:p>
            <a:endParaRPr/>
          </a:p>
        </p:txBody>
      </p:sp>
      <p:sp>
        <p:nvSpPr>
          <p:cNvPr id="4" name="object 4"/>
          <p:cNvSpPr txBox="1"/>
          <p:nvPr/>
        </p:nvSpPr>
        <p:spPr>
          <a:xfrm>
            <a:off x="1069272" y="1109076"/>
            <a:ext cx="7914640" cy="3983013"/>
          </a:xfrm>
          <a:prstGeom prst="rect">
            <a:avLst/>
          </a:prstGeom>
        </p:spPr>
        <p:txBody>
          <a:bodyPr vert="horz" wrap="square" lIns="0" tIns="12065" rIns="0" bIns="0" rtlCol="0">
            <a:spAutoFit/>
          </a:bodyPr>
          <a:lstStyle/>
          <a:p>
            <a:pPr marL="12700">
              <a:lnSpc>
                <a:spcPct val="100000"/>
              </a:lnSpc>
              <a:spcBef>
                <a:spcPts val="95"/>
              </a:spcBef>
            </a:pPr>
            <a:r>
              <a:rPr sz="3200" b="1" dirty="0">
                <a:latin typeface="Times New Roman" panose="02020603050405020304" pitchFamily="18" charset="0"/>
                <a:cs typeface="Times New Roman" panose="02020603050405020304" pitchFamily="18" charset="0"/>
              </a:rPr>
              <a:t>What is HIV?</a:t>
            </a:r>
            <a:endParaRPr sz="3200" dirty="0">
              <a:latin typeface="Times New Roman" panose="02020603050405020304" pitchFamily="18" charset="0"/>
              <a:cs typeface="Times New Roman" panose="02020603050405020304" pitchFamily="18" charset="0"/>
            </a:endParaRPr>
          </a:p>
          <a:p>
            <a:pPr marL="355600" indent="-343535">
              <a:lnSpc>
                <a:spcPct val="100000"/>
              </a:lnSpc>
              <a:buFont typeface="DejaVu Sans"/>
              <a:buChar char="•"/>
              <a:tabLst>
                <a:tab pos="356235" algn="l"/>
              </a:tabLst>
            </a:pPr>
            <a:r>
              <a:rPr sz="3200" b="1" dirty="0">
                <a:latin typeface="Times New Roman" panose="02020603050405020304" pitchFamily="18" charset="0"/>
                <a:cs typeface="Times New Roman" panose="02020603050405020304" pitchFamily="18" charset="0"/>
              </a:rPr>
              <a:t>H</a:t>
            </a:r>
            <a:r>
              <a:rPr sz="3200" dirty="0">
                <a:latin typeface="Times New Roman" panose="02020603050405020304" pitchFamily="18" charset="0"/>
                <a:cs typeface="Times New Roman" panose="02020603050405020304" pitchFamily="18" charset="0"/>
              </a:rPr>
              <a:t>uman </a:t>
            </a:r>
            <a:r>
              <a:rPr sz="3200" b="1" dirty="0">
                <a:latin typeface="Times New Roman" panose="02020603050405020304" pitchFamily="18" charset="0"/>
                <a:cs typeface="Times New Roman" panose="02020603050405020304" pitchFamily="18" charset="0"/>
              </a:rPr>
              <a:t>I</a:t>
            </a:r>
            <a:r>
              <a:rPr sz="3200" dirty="0">
                <a:latin typeface="Times New Roman" panose="02020603050405020304" pitchFamily="18" charset="0"/>
                <a:cs typeface="Times New Roman" panose="02020603050405020304" pitchFamily="18" charset="0"/>
              </a:rPr>
              <a:t>mmunodeficiency </a:t>
            </a:r>
            <a:r>
              <a:rPr sz="3200" b="1" dirty="0">
                <a:latin typeface="Times New Roman" panose="02020603050405020304" pitchFamily="18" charset="0"/>
                <a:cs typeface="Times New Roman" panose="02020603050405020304" pitchFamily="18" charset="0"/>
              </a:rPr>
              <a:t>V</a:t>
            </a:r>
            <a:r>
              <a:rPr sz="3200" dirty="0">
                <a:latin typeface="Times New Roman" panose="02020603050405020304" pitchFamily="18" charset="0"/>
                <a:cs typeface="Times New Roman" panose="02020603050405020304" pitchFamily="18" charset="0"/>
              </a:rPr>
              <a:t>irus</a:t>
            </a:r>
          </a:p>
          <a:p>
            <a:pPr marL="355600" marR="69850" indent="-343535">
              <a:lnSpc>
                <a:spcPts val="3840"/>
              </a:lnSpc>
              <a:spcBef>
                <a:spcPts val="925"/>
              </a:spcBef>
              <a:buChar char="•"/>
              <a:tabLst>
                <a:tab pos="356235" algn="l"/>
              </a:tabLst>
            </a:pPr>
            <a:r>
              <a:rPr sz="3200" dirty="0">
                <a:latin typeface="Times New Roman" panose="02020603050405020304" pitchFamily="18" charset="0"/>
                <a:cs typeface="Times New Roman" panose="02020603050405020304" pitchFamily="18" charset="0"/>
              </a:rPr>
              <a:t>A retrovirus virus that can escape –  and infect – the immune system and  various organs</a:t>
            </a:r>
          </a:p>
          <a:p>
            <a:pPr marL="355600" indent="-343535">
              <a:lnSpc>
                <a:spcPct val="100000"/>
              </a:lnSpc>
              <a:spcBef>
                <a:spcPts val="30"/>
              </a:spcBef>
              <a:buChar char="•"/>
              <a:tabLst>
                <a:tab pos="356235" algn="l"/>
              </a:tabLst>
            </a:pPr>
            <a:r>
              <a:rPr sz="3200" dirty="0">
                <a:latin typeface="Times New Roman" panose="02020603050405020304" pitchFamily="18" charset="0"/>
                <a:cs typeface="Times New Roman" panose="02020603050405020304" pitchFamily="18" charset="0"/>
              </a:rPr>
              <a:t>Particularly “</a:t>
            </a:r>
            <a:r>
              <a:rPr sz="3200" dirty="0">
                <a:solidFill>
                  <a:srgbClr val="FF0000"/>
                </a:solidFill>
                <a:latin typeface="Times New Roman" panose="02020603050405020304" pitchFamily="18" charset="0"/>
                <a:cs typeface="Times New Roman" panose="02020603050405020304" pitchFamily="18" charset="0"/>
              </a:rPr>
              <a:t>likes” to infect CD4 cells</a:t>
            </a:r>
            <a:endParaRPr sz="3200" dirty="0">
              <a:latin typeface="Times New Roman" panose="02020603050405020304" pitchFamily="18" charset="0"/>
              <a:cs typeface="Times New Roman" panose="02020603050405020304" pitchFamily="18" charset="0"/>
            </a:endParaRPr>
          </a:p>
          <a:p>
            <a:pPr marL="355600" marR="857885" indent="-343535">
              <a:lnSpc>
                <a:spcPct val="79900"/>
              </a:lnSpc>
              <a:spcBef>
                <a:spcPts val="969"/>
              </a:spcBef>
              <a:buChar char="•"/>
              <a:tabLst>
                <a:tab pos="356235" algn="l"/>
              </a:tabLst>
            </a:pPr>
            <a:r>
              <a:rPr sz="3200" dirty="0">
                <a:latin typeface="Times New Roman" panose="02020603050405020304" pitchFamily="18" charset="0"/>
                <a:cs typeface="Times New Roman" panose="02020603050405020304" pitchFamily="18" charset="0"/>
              </a:rPr>
              <a:t>Leads to “immunodeficiency” by  depleting CD4 cells</a:t>
            </a:r>
          </a:p>
        </p:txBody>
      </p:sp>
      <p:sp>
        <p:nvSpPr>
          <p:cNvPr id="5" name="object 5"/>
          <p:cNvSpPr txBox="1">
            <a:spLocks noGrp="1"/>
          </p:cNvSpPr>
          <p:nvPr>
            <p:ph type="ftr" sz="quarter" idx="5"/>
          </p:nvPr>
        </p:nvSpPr>
        <p:spPr>
          <a:xfrm>
            <a:off x="535940" y="6462839"/>
            <a:ext cx="866775" cy="177800"/>
          </a:xfrm>
          <a:prstGeom prst="rect">
            <a:avLst/>
          </a:prstGeom>
        </p:spPr>
        <p:txBody>
          <a:bodyPr vert="horz" wrap="square" lIns="0" tIns="0" rIns="0" bIns="0" rtlCol="0">
            <a:spAutoFit/>
          </a:bodyPr>
          <a:lstStyle>
            <a:defPPr>
              <a:defRPr lang="en-US"/>
            </a:defPPr>
            <a:lvl1pPr marL="0" algn="l" defTabSz="914400" rtl="0" eaLnBrk="1" latinLnBrk="0" hangingPunct="1">
              <a:defRPr sz="1200" b="0" i="0" kern="1200">
                <a:solidFill>
                  <a:srgbClr val="898989"/>
                </a:solidFill>
                <a:latin typeface="DejaVu Sans"/>
                <a:ea typeface="+mn-ea"/>
                <a:cs typeface="DejaVu San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lnSpc>
                <a:spcPts val="1240"/>
              </a:lnSpc>
            </a:pPr>
            <a:r>
              <a:rPr lang="en-US" spc="-120"/>
              <a:t>May </a:t>
            </a:r>
            <a:r>
              <a:rPr lang="en-US" spc="-130"/>
              <a:t>11,</a:t>
            </a:r>
            <a:r>
              <a:rPr lang="en-US" spc="-195"/>
              <a:t> </a:t>
            </a:r>
            <a:r>
              <a:rPr lang="en-US" spc="-155"/>
              <a:t>2020</a:t>
            </a:r>
            <a:endParaRPr spc="-155" dirty="0"/>
          </a:p>
        </p:txBody>
      </p:sp>
      <p:sp>
        <p:nvSpPr>
          <p:cNvPr id="6" name="object 6"/>
          <p:cNvSpPr txBox="1">
            <a:spLocks noGrp="1"/>
          </p:cNvSpPr>
          <p:nvPr>
            <p:ph type="sldNum" sz="quarter" idx="7"/>
          </p:nvPr>
        </p:nvSpPr>
        <p:spPr>
          <a:xfrm>
            <a:off x="8400288" y="6462839"/>
            <a:ext cx="231140" cy="177800"/>
          </a:xfrm>
          <a:prstGeom prst="rect">
            <a:avLst/>
          </a:prstGeom>
        </p:spPr>
        <p:txBody>
          <a:bodyPr vert="horz" wrap="square" lIns="0" tIns="0" rIns="0" bIns="0" rtlCol="0">
            <a:spAutoFit/>
          </a:bodyPr>
          <a:lstStyle>
            <a:defPPr>
              <a:defRPr lang="en-US"/>
            </a:defPPr>
            <a:lvl1pPr marL="0" algn="l" defTabSz="914400" rtl="0" eaLnBrk="1" latinLnBrk="0" hangingPunct="1">
              <a:defRPr sz="1200" b="0" i="0" kern="1200">
                <a:solidFill>
                  <a:srgbClr val="898989"/>
                </a:solidFill>
                <a:latin typeface="DejaVu Sans"/>
                <a:ea typeface="+mn-ea"/>
                <a:cs typeface="DejaVu San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a:lnSpc>
                <a:spcPts val="1240"/>
              </a:lnSpc>
            </a:pPr>
            <a:fld id="{81D60167-4931-47E6-BA6A-407CBD079E47}" type="slidenum">
              <a:rPr lang="en-US" spc="-160" smtClean="0"/>
              <a:pPr marL="38100">
                <a:lnSpc>
                  <a:spcPts val="1240"/>
                </a:lnSpc>
              </a:pPr>
              <a:t>81</a:t>
            </a:fld>
            <a:endParaRPr spc="-160" dirty="0"/>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696558" y="677707"/>
            <a:ext cx="2737485" cy="635000"/>
          </a:xfrm>
          <a:prstGeom prst="rect">
            <a:avLst/>
          </a:prstGeom>
        </p:spPr>
        <p:txBody>
          <a:bodyPr vert="horz" wrap="square" lIns="0" tIns="12065" rIns="0" bIns="0" rtlCol="0">
            <a:spAutoFit/>
          </a:bodyPr>
          <a:lstStyle/>
          <a:p>
            <a:pPr marL="12700">
              <a:lnSpc>
                <a:spcPct val="100000"/>
              </a:lnSpc>
              <a:spcBef>
                <a:spcPts val="95"/>
              </a:spcBef>
            </a:pPr>
            <a:r>
              <a:rPr sz="4000" spc="-475" dirty="0"/>
              <a:t>The </a:t>
            </a:r>
            <a:r>
              <a:rPr sz="4000" spc="-390" dirty="0"/>
              <a:t>HIV</a:t>
            </a:r>
            <a:r>
              <a:rPr sz="4000" spc="-350" dirty="0"/>
              <a:t> </a:t>
            </a:r>
            <a:r>
              <a:rPr sz="4000" spc="-400" dirty="0"/>
              <a:t>virus</a:t>
            </a:r>
            <a:endParaRPr sz="4000"/>
          </a:p>
        </p:txBody>
      </p:sp>
      <p:sp>
        <p:nvSpPr>
          <p:cNvPr id="3" name="object 3"/>
          <p:cNvSpPr txBox="1"/>
          <p:nvPr/>
        </p:nvSpPr>
        <p:spPr>
          <a:xfrm>
            <a:off x="5031770" y="2613154"/>
            <a:ext cx="3415029" cy="3317240"/>
          </a:xfrm>
          <a:prstGeom prst="rect">
            <a:avLst/>
          </a:prstGeom>
        </p:spPr>
        <p:txBody>
          <a:bodyPr vert="horz" wrap="square" lIns="0" tIns="12700" rIns="0" bIns="0" rtlCol="0">
            <a:spAutoFit/>
          </a:bodyPr>
          <a:lstStyle/>
          <a:p>
            <a:pPr marL="354965" marR="5080" indent="-342900">
              <a:lnSpc>
                <a:spcPct val="100000"/>
              </a:lnSpc>
              <a:spcBef>
                <a:spcPts val="100"/>
              </a:spcBef>
              <a:tabLst>
                <a:tab pos="354965" algn="l"/>
              </a:tabLst>
            </a:pPr>
            <a:r>
              <a:rPr sz="2150" spc="535" dirty="0">
                <a:solidFill>
                  <a:srgbClr val="800080"/>
                </a:solidFill>
                <a:latin typeface="DejaVu Sans"/>
                <a:cs typeface="DejaVu Sans"/>
              </a:rPr>
              <a:t>	</a:t>
            </a:r>
            <a:r>
              <a:rPr sz="3600" spc="-140" dirty="0">
                <a:latin typeface="DejaVu Sans"/>
                <a:cs typeface="DejaVu Sans"/>
              </a:rPr>
              <a:t>This </a:t>
            </a:r>
            <a:r>
              <a:rPr sz="3600" spc="-280" dirty="0">
                <a:latin typeface="DejaVu Sans"/>
                <a:cs typeface="DejaVu Sans"/>
              </a:rPr>
              <a:t>cutaway  </a:t>
            </a:r>
            <a:r>
              <a:rPr sz="3600" spc="-285" dirty="0">
                <a:latin typeface="DejaVu Sans"/>
                <a:cs typeface="DejaVu Sans"/>
              </a:rPr>
              <a:t>diagram </a:t>
            </a:r>
            <a:r>
              <a:rPr sz="3600" spc="-240" dirty="0">
                <a:latin typeface="DejaVu Sans"/>
                <a:cs typeface="DejaVu Sans"/>
              </a:rPr>
              <a:t>of </a:t>
            </a:r>
            <a:r>
              <a:rPr sz="3600" spc="-85" dirty="0">
                <a:latin typeface="DejaVu Sans"/>
                <a:cs typeface="DejaVu Sans"/>
              </a:rPr>
              <a:t>HIV  </a:t>
            </a:r>
            <a:r>
              <a:rPr sz="3600" spc="-195" dirty="0">
                <a:latin typeface="DejaVu Sans"/>
                <a:cs typeface="DejaVu Sans"/>
              </a:rPr>
              <a:t>shows </a:t>
            </a:r>
            <a:r>
              <a:rPr sz="3600" spc="-235" dirty="0">
                <a:latin typeface="DejaVu Sans"/>
                <a:cs typeface="DejaVu Sans"/>
              </a:rPr>
              <a:t>its </a:t>
            </a:r>
            <a:r>
              <a:rPr sz="3600" spc="-285" dirty="0">
                <a:latin typeface="DejaVu Sans"/>
                <a:cs typeface="DejaVu Sans"/>
              </a:rPr>
              <a:t>outer  </a:t>
            </a:r>
            <a:r>
              <a:rPr sz="3600" spc="-195" dirty="0">
                <a:latin typeface="DejaVu Sans"/>
                <a:cs typeface="DejaVu Sans"/>
              </a:rPr>
              <a:t>shell </a:t>
            </a:r>
            <a:r>
              <a:rPr sz="3600" spc="-260" dirty="0">
                <a:latin typeface="DejaVu Sans"/>
                <a:cs typeface="DejaVu Sans"/>
              </a:rPr>
              <a:t>and </a:t>
            </a:r>
            <a:r>
              <a:rPr sz="3600" spc="-305" dirty="0">
                <a:latin typeface="DejaVu Sans"/>
                <a:cs typeface="DejaVu Sans"/>
              </a:rPr>
              <a:t>most  </a:t>
            </a:r>
            <a:r>
              <a:rPr sz="3600" spc="-240" dirty="0">
                <a:latin typeface="DejaVu Sans"/>
                <a:cs typeface="DejaVu Sans"/>
              </a:rPr>
              <a:t>of </a:t>
            </a:r>
            <a:r>
              <a:rPr sz="3600" spc="-235" dirty="0">
                <a:latin typeface="DejaVu Sans"/>
                <a:cs typeface="DejaVu Sans"/>
              </a:rPr>
              <a:t>its </a:t>
            </a:r>
            <a:r>
              <a:rPr sz="3600" spc="-260" dirty="0">
                <a:latin typeface="DejaVu Sans"/>
                <a:cs typeface="DejaVu Sans"/>
              </a:rPr>
              <a:t>internal  parts</a:t>
            </a:r>
            <a:endParaRPr sz="3600">
              <a:latin typeface="DejaVu Sans"/>
              <a:cs typeface="DejaVu Sans"/>
            </a:endParaRPr>
          </a:p>
        </p:txBody>
      </p:sp>
      <p:sp>
        <p:nvSpPr>
          <p:cNvPr id="4" name="object 4"/>
          <p:cNvSpPr/>
          <p:nvPr/>
        </p:nvSpPr>
        <p:spPr>
          <a:xfrm>
            <a:off x="685800" y="2055875"/>
            <a:ext cx="4000500" cy="4332732"/>
          </a:xfrm>
          <a:prstGeom prst="rect">
            <a:avLst/>
          </a:prstGeom>
          <a:blipFill>
            <a:blip r:embed="rId2" cstate="print"/>
            <a:stretch>
              <a:fillRect/>
            </a:stretch>
          </a:blipFill>
        </p:spPr>
        <p:txBody>
          <a:bodyPr wrap="square" lIns="0" tIns="0" rIns="0" bIns="0" rtlCol="0"/>
          <a:lstStyle/>
          <a:p>
            <a:endParaRPr/>
          </a:p>
        </p:txBody>
      </p:sp>
      <p:sp>
        <p:nvSpPr>
          <p:cNvPr id="5" name="object 5"/>
          <p:cNvSpPr txBox="1">
            <a:spLocks noGrp="1"/>
          </p:cNvSpPr>
          <p:nvPr>
            <p:ph type="ftr" sz="quarter" idx="5"/>
          </p:nvPr>
        </p:nvSpPr>
        <p:spPr>
          <a:xfrm>
            <a:off x="535940" y="6462839"/>
            <a:ext cx="866775" cy="177800"/>
          </a:xfrm>
          <a:prstGeom prst="rect">
            <a:avLst/>
          </a:prstGeom>
        </p:spPr>
        <p:txBody>
          <a:bodyPr vert="horz" wrap="square" lIns="0" tIns="0" rIns="0" bIns="0" rtlCol="0">
            <a:spAutoFit/>
          </a:bodyPr>
          <a:lstStyle>
            <a:defPPr>
              <a:defRPr lang="en-US"/>
            </a:defPPr>
            <a:lvl1pPr marL="0" algn="l" defTabSz="914400" rtl="0" eaLnBrk="1" latinLnBrk="0" hangingPunct="1">
              <a:defRPr sz="1200" b="0" i="0" kern="1200">
                <a:solidFill>
                  <a:srgbClr val="898989"/>
                </a:solidFill>
                <a:latin typeface="DejaVu Sans"/>
                <a:ea typeface="+mn-ea"/>
                <a:cs typeface="DejaVu San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lnSpc>
                <a:spcPts val="1240"/>
              </a:lnSpc>
            </a:pPr>
            <a:r>
              <a:rPr lang="en-US" spc="-120"/>
              <a:t>May </a:t>
            </a:r>
            <a:r>
              <a:rPr lang="en-US" spc="-130"/>
              <a:t>11,</a:t>
            </a:r>
            <a:r>
              <a:rPr lang="en-US" spc="-195"/>
              <a:t> </a:t>
            </a:r>
            <a:r>
              <a:rPr lang="en-US" spc="-155"/>
              <a:t>2020</a:t>
            </a:r>
            <a:endParaRPr spc="-155" dirty="0"/>
          </a:p>
        </p:txBody>
      </p:sp>
      <p:sp>
        <p:nvSpPr>
          <p:cNvPr id="6" name="object 6"/>
          <p:cNvSpPr txBox="1">
            <a:spLocks noGrp="1"/>
          </p:cNvSpPr>
          <p:nvPr>
            <p:ph type="sldNum" sz="quarter" idx="7"/>
          </p:nvPr>
        </p:nvSpPr>
        <p:spPr>
          <a:xfrm>
            <a:off x="8400288" y="6462839"/>
            <a:ext cx="231140" cy="177800"/>
          </a:xfrm>
          <a:prstGeom prst="rect">
            <a:avLst/>
          </a:prstGeom>
        </p:spPr>
        <p:txBody>
          <a:bodyPr vert="horz" wrap="square" lIns="0" tIns="0" rIns="0" bIns="0" rtlCol="0">
            <a:spAutoFit/>
          </a:bodyPr>
          <a:lstStyle>
            <a:defPPr>
              <a:defRPr lang="en-US"/>
            </a:defPPr>
            <a:lvl1pPr marL="0" algn="l" defTabSz="914400" rtl="0" eaLnBrk="1" latinLnBrk="0" hangingPunct="1">
              <a:defRPr sz="1200" b="0" i="0" kern="1200">
                <a:solidFill>
                  <a:srgbClr val="898989"/>
                </a:solidFill>
                <a:latin typeface="DejaVu Sans"/>
                <a:ea typeface="+mn-ea"/>
                <a:cs typeface="DejaVu San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a:lnSpc>
                <a:spcPts val="1240"/>
              </a:lnSpc>
            </a:pPr>
            <a:fld id="{81D60167-4931-47E6-BA6A-407CBD079E47}" type="slidenum">
              <a:rPr lang="en-US" spc="-160" smtClean="0"/>
              <a:pPr marL="38100">
                <a:lnSpc>
                  <a:spcPts val="1240"/>
                </a:lnSpc>
              </a:pPr>
              <a:t>82</a:t>
            </a:fld>
            <a:endParaRPr spc="-160" dirty="0"/>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ftr" sz="quarter" idx="5"/>
          </p:nvPr>
        </p:nvSpPr>
        <p:spPr>
          <a:xfrm>
            <a:off x="535940" y="6462839"/>
            <a:ext cx="866775" cy="177800"/>
          </a:xfrm>
          <a:prstGeom prst="rect">
            <a:avLst/>
          </a:prstGeom>
        </p:spPr>
        <p:txBody>
          <a:bodyPr vert="horz" wrap="square" lIns="0" tIns="0" rIns="0" bIns="0" rtlCol="0">
            <a:spAutoFit/>
          </a:bodyPr>
          <a:lstStyle>
            <a:defPPr>
              <a:defRPr lang="en-US"/>
            </a:defPPr>
            <a:lvl1pPr marL="0" algn="l" defTabSz="914400" rtl="0" eaLnBrk="1" latinLnBrk="0" hangingPunct="1">
              <a:defRPr sz="1200" b="0" i="0" kern="1200">
                <a:solidFill>
                  <a:srgbClr val="898989"/>
                </a:solidFill>
                <a:latin typeface="DejaVu Sans"/>
                <a:ea typeface="+mn-ea"/>
                <a:cs typeface="DejaVu San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lnSpc>
                <a:spcPts val="1240"/>
              </a:lnSpc>
            </a:pPr>
            <a:r>
              <a:rPr lang="en-US" spc="-120"/>
              <a:t>May </a:t>
            </a:r>
            <a:r>
              <a:rPr lang="en-US" spc="-130"/>
              <a:t>11,</a:t>
            </a:r>
            <a:r>
              <a:rPr lang="en-US" spc="-195"/>
              <a:t> </a:t>
            </a:r>
            <a:r>
              <a:rPr lang="en-US" spc="-155"/>
              <a:t>2020</a:t>
            </a:r>
            <a:endParaRPr spc="-155" dirty="0"/>
          </a:p>
        </p:txBody>
      </p:sp>
      <p:sp>
        <p:nvSpPr>
          <p:cNvPr id="5" name="object 5"/>
          <p:cNvSpPr txBox="1">
            <a:spLocks noGrp="1"/>
          </p:cNvSpPr>
          <p:nvPr>
            <p:ph type="sldNum" sz="quarter" idx="7"/>
          </p:nvPr>
        </p:nvSpPr>
        <p:spPr>
          <a:xfrm>
            <a:off x="8400288" y="6462839"/>
            <a:ext cx="231140" cy="177800"/>
          </a:xfrm>
          <a:prstGeom prst="rect">
            <a:avLst/>
          </a:prstGeom>
        </p:spPr>
        <p:txBody>
          <a:bodyPr vert="horz" wrap="square" lIns="0" tIns="0" rIns="0" bIns="0" rtlCol="0">
            <a:spAutoFit/>
          </a:bodyPr>
          <a:lstStyle>
            <a:defPPr>
              <a:defRPr lang="en-US"/>
            </a:defPPr>
            <a:lvl1pPr marL="0" algn="l" defTabSz="914400" rtl="0" eaLnBrk="1" latinLnBrk="0" hangingPunct="1">
              <a:defRPr sz="1200" b="0" i="0" kern="1200">
                <a:solidFill>
                  <a:srgbClr val="898989"/>
                </a:solidFill>
                <a:latin typeface="DejaVu Sans"/>
                <a:ea typeface="+mn-ea"/>
                <a:cs typeface="DejaVu San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a:lnSpc>
                <a:spcPts val="1240"/>
              </a:lnSpc>
            </a:pPr>
            <a:fld id="{81D60167-4931-47E6-BA6A-407CBD079E47}" type="slidenum">
              <a:rPr lang="en-US" spc="-160" smtClean="0"/>
              <a:pPr marL="38100">
                <a:lnSpc>
                  <a:spcPts val="1240"/>
                </a:lnSpc>
              </a:pPr>
              <a:t>83</a:t>
            </a:fld>
            <a:endParaRPr spc="-160" dirty="0"/>
          </a:p>
        </p:txBody>
      </p:sp>
      <p:sp>
        <p:nvSpPr>
          <p:cNvPr id="2" name="object 2"/>
          <p:cNvSpPr txBox="1">
            <a:spLocks noGrp="1"/>
          </p:cNvSpPr>
          <p:nvPr>
            <p:ph type="title"/>
          </p:nvPr>
        </p:nvSpPr>
        <p:spPr>
          <a:xfrm>
            <a:off x="1828800" y="400201"/>
            <a:ext cx="5181600" cy="572336"/>
          </a:xfrm>
          <a:prstGeom prst="rect">
            <a:avLst/>
          </a:prstGeom>
        </p:spPr>
        <p:txBody>
          <a:bodyPr vert="horz" wrap="square" lIns="0" tIns="12700" rIns="0" bIns="0" rtlCol="0">
            <a:spAutoFit/>
          </a:bodyPr>
          <a:lstStyle/>
          <a:p>
            <a:pPr marL="12700">
              <a:lnSpc>
                <a:spcPct val="100000"/>
              </a:lnSpc>
              <a:spcBef>
                <a:spcPts val="100"/>
              </a:spcBef>
            </a:pPr>
            <a:r>
              <a:rPr sz="3600" dirty="0">
                <a:latin typeface="Times New Roman" panose="02020603050405020304" pitchFamily="18" charset="0"/>
                <a:cs typeface="Times New Roman" panose="02020603050405020304" pitchFamily="18" charset="0"/>
              </a:rPr>
              <a:t>HIV and AIDS</a:t>
            </a:r>
          </a:p>
        </p:txBody>
      </p:sp>
      <p:sp>
        <p:nvSpPr>
          <p:cNvPr id="3" name="object 3"/>
          <p:cNvSpPr txBox="1"/>
          <p:nvPr/>
        </p:nvSpPr>
        <p:spPr>
          <a:xfrm>
            <a:off x="512573" y="1105918"/>
            <a:ext cx="8095488" cy="4582280"/>
          </a:xfrm>
          <a:prstGeom prst="rect">
            <a:avLst/>
          </a:prstGeom>
        </p:spPr>
        <p:txBody>
          <a:bodyPr vert="horz" wrap="square" lIns="0" tIns="73660" rIns="0" bIns="0" rtlCol="0">
            <a:spAutoFit/>
          </a:bodyPr>
          <a:lstStyle/>
          <a:p>
            <a:pPr marL="12700">
              <a:lnSpc>
                <a:spcPct val="100000"/>
              </a:lnSpc>
              <a:spcBef>
                <a:spcPts val="580"/>
              </a:spcBef>
            </a:pPr>
            <a:r>
              <a:rPr sz="3200" b="1" dirty="0">
                <a:solidFill>
                  <a:srgbClr val="0000FF"/>
                </a:solidFill>
                <a:latin typeface="Times New Roman" panose="02020603050405020304" pitchFamily="18" charset="0"/>
                <a:cs typeface="Times New Roman" panose="02020603050405020304" pitchFamily="18" charset="0"/>
              </a:rPr>
              <a:t>What is AIDS?</a:t>
            </a:r>
            <a:endParaRPr sz="3200" dirty="0">
              <a:latin typeface="Times New Roman" panose="02020603050405020304" pitchFamily="18" charset="0"/>
              <a:cs typeface="Times New Roman" panose="02020603050405020304" pitchFamily="18" charset="0"/>
            </a:endParaRPr>
          </a:p>
          <a:p>
            <a:pPr marL="355600" marR="1228725" indent="-343535">
              <a:lnSpc>
                <a:spcPts val="4320"/>
              </a:lnSpc>
              <a:spcBef>
                <a:spcPts val="1030"/>
              </a:spcBef>
              <a:buFont typeface="DejaVu Sans"/>
              <a:buChar char="•"/>
              <a:tabLst>
                <a:tab pos="356235" algn="l"/>
              </a:tabLst>
            </a:pPr>
            <a:r>
              <a:rPr sz="3200" b="1" dirty="0">
                <a:latin typeface="Times New Roman" panose="02020603050405020304" pitchFamily="18" charset="0"/>
                <a:cs typeface="Times New Roman" panose="02020603050405020304" pitchFamily="18" charset="0"/>
              </a:rPr>
              <a:t>A</a:t>
            </a:r>
            <a:r>
              <a:rPr sz="3200" dirty="0">
                <a:latin typeface="Times New Roman" panose="02020603050405020304" pitchFamily="18" charset="0"/>
                <a:cs typeface="Times New Roman" panose="02020603050405020304" pitchFamily="18" charset="0"/>
              </a:rPr>
              <a:t>cquired </a:t>
            </a:r>
            <a:r>
              <a:rPr sz="3200" b="1" dirty="0">
                <a:latin typeface="Times New Roman" panose="02020603050405020304" pitchFamily="18" charset="0"/>
                <a:cs typeface="Times New Roman" panose="02020603050405020304" pitchFamily="18" charset="0"/>
              </a:rPr>
              <a:t>I</a:t>
            </a:r>
            <a:r>
              <a:rPr sz="3200" dirty="0">
                <a:latin typeface="Times New Roman" panose="02020603050405020304" pitchFamily="18" charset="0"/>
                <a:cs typeface="Times New Roman" panose="02020603050405020304" pitchFamily="18" charset="0"/>
              </a:rPr>
              <a:t>mmune </a:t>
            </a:r>
            <a:r>
              <a:rPr sz="3200" b="1" dirty="0">
                <a:latin typeface="Times New Roman" panose="02020603050405020304" pitchFamily="18" charset="0"/>
                <a:cs typeface="Times New Roman" panose="02020603050405020304" pitchFamily="18" charset="0"/>
              </a:rPr>
              <a:t>D</a:t>
            </a:r>
            <a:r>
              <a:rPr sz="3200" dirty="0">
                <a:latin typeface="Times New Roman" panose="02020603050405020304" pitchFamily="18" charset="0"/>
                <a:cs typeface="Times New Roman" panose="02020603050405020304" pitchFamily="18" charset="0"/>
              </a:rPr>
              <a:t>eficiency  </a:t>
            </a:r>
            <a:r>
              <a:rPr sz="3200" b="1" dirty="0">
                <a:latin typeface="Times New Roman" panose="02020603050405020304" pitchFamily="18" charset="0"/>
                <a:cs typeface="Times New Roman" panose="02020603050405020304" pitchFamily="18" charset="0"/>
              </a:rPr>
              <a:t>S</a:t>
            </a:r>
            <a:r>
              <a:rPr sz="3200" dirty="0">
                <a:latin typeface="Times New Roman" panose="02020603050405020304" pitchFamily="18" charset="0"/>
                <a:cs typeface="Times New Roman" panose="02020603050405020304" pitchFamily="18" charset="0"/>
              </a:rPr>
              <a:t>yndrome</a:t>
            </a:r>
          </a:p>
          <a:p>
            <a:pPr marL="355600" marR="1369060" indent="-343535">
              <a:lnSpc>
                <a:spcPts val="4320"/>
              </a:lnSpc>
              <a:spcBef>
                <a:spcPts val="955"/>
              </a:spcBef>
              <a:buChar char="•"/>
              <a:tabLst>
                <a:tab pos="356235" algn="l"/>
              </a:tabLst>
            </a:pPr>
            <a:r>
              <a:rPr sz="3200" dirty="0">
                <a:latin typeface="Times New Roman" panose="02020603050405020304" pitchFamily="18" charset="0"/>
                <a:cs typeface="Times New Roman" panose="02020603050405020304" pitchFamily="18" charset="0"/>
              </a:rPr>
              <a:t>“Immune deficiency” or  “immunodeficiency” = weak  immune system</a:t>
            </a:r>
          </a:p>
          <a:p>
            <a:pPr marL="355600" marR="5080" indent="-343535">
              <a:lnSpc>
                <a:spcPct val="90000"/>
              </a:lnSpc>
              <a:spcBef>
                <a:spcPts val="894"/>
              </a:spcBef>
              <a:buChar char="•"/>
              <a:tabLst>
                <a:tab pos="356235" algn="l"/>
              </a:tabLst>
            </a:pPr>
            <a:r>
              <a:rPr sz="3200" dirty="0">
                <a:latin typeface="Times New Roman" panose="02020603050405020304" pitchFamily="18" charset="0"/>
                <a:cs typeface="Times New Roman" panose="02020603050405020304" pitchFamily="18" charset="0"/>
              </a:rPr>
              <a:t>When immune system is too weak,  the body is left open to diseases;  infections &amp; cancers</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90600" y="400201"/>
            <a:ext cx="6318998" cy="572336"/>
          </a:xfrm>
          <a:prstGeom prst="rect">
            <a:avLst/>
          </a:prstGeom>
        </p:spPr>
        <p:txBody>
          <a:bodyPr vert="horz" wrap="square" lIns="0" tIns="12700" rIns="0" bIns="0" rtlCol="0">
            <a:spAutoFit/>
          </a:bodyPr>
          <a:lstStyle/>
          <a:p>
            <a:pPr marL="12700">
              <a:lnSpc>
                <a:spcPct val="100000"/>
              </a:lnSpc>
              <a:spcBef>
                <a:spcPts val="100"/>
              </a:spcBef>
            </a:pPr>
            <a:r>
              <a:rPr dirty="0">
                <a:latin typeface="Times New Roman" panose="02020603050405020304" pitchFamily="18" charset="0"/>
                <a:cs typeface="Times New Roman" panose="02020603050405020304" pitchFamily="18" charset="0"/>
              </a:rPr>
              <a:t>Transmission of HIV</a:t>
            </a:r>
          </a:p>
        </p:txBody>
      </p:sp>
      <p:sp>
        <p:nvSpPr>
          <p:cNvPr id="3" name="object 3"/>
          <p:cNvSpPr/>
          <p:nvPr/>
        </p:nvSpPr>
        <p:spPr>
          <a:xfrm>
            <a:off x="0" y="3427475"/>
            <a:ext cx="9144000" cy="3426460"/>
          </a:xfrm>
          <a:custGeom>
            <a:avLst/>
            <a:gdLst/>
            <a:ahLst/>
            <a:cxnLst/>
            <a:rect l="l" t="t" r="r" b="b"/>
            <a:pathLst>
              <a:path w="9144000" h="3426459">
                <a:moveTo>
                  <a:pt x="9144000" y="0"/>
                </a:moveTo>
                <a:lnTo>
                  <a:pt x="0" y="0"/>
                </a:lnTo>
                <a:lnTo>
                  <a:pt x="0" y="3425952"/>
                </a:lnTo>
                <a:lnTo>
                  <a:pt x="9144000" y="3425952"/>
                </a:lnTo>
                <a:lnTo>
                  <a:pt x="9144000" y="0"/>
                </a:lnTo>
                <a:close/>
              </a:path>
            </a:pathLst>
          </a:custGeom>
          <a:solidFill>
            <a:srgbClr val="FFFFFF"/>
          </a:solidFill>
        </p:spPr>
        <p:txBody>
          <a:bodyPr wrap="square" lIns="0" tIns="0" rIns="0" bIns="0" rtlCol="0"/>
          <a:lstStyle/>
          <a:p>
            <a:endParaRPr/>
          </a:p>
        </p:txBody>
      </p:sp>
      <p:sp>
        <p:nvSpPr>
          <p:cNvPr id="4" name="object 4"/>
          <p:cNvSpPr txBox="1"/>
          <p:nvPr/>
        </p:nvSpPr>
        <p:spPr>
          <a:xfrm>
            <a:off x="688251" y="989434"/>
            <a:ext cx="8315959" cy="5215530"/>
          </a:xfrm>
          <a:prstGeom prst="rect">
            <a:avLst/>
          </a:prstGeom>
        </p:spPr>
        <p:txBody>
          <a:bodyPr vert="horz" wrap="square" lIns="0" tIns="97790" rIns="0" bIns="0" rtlCol="0">
            <a:spAutoFit/>
          </a:bodyPr>
          <a:lstStyle/>
          <a:p>
            <a:pPr marL="355600" indent="-343535">
              <a:lnSpc>
                <a:spcPct val="100000"/>
              </a:lnSpc>
              <a:spcBef>
                <a:spcPts val="770"/>
              </a:spcBef>
              <a:buChar char="•"/>
              <a:tabLst>
                <a:tab pos="355600" algn="l"/>
                <a:tab pos="356235" algn="l"/>
              </a:tabLst>
            </a:pPr>
            <a:r>
              <a:rPr sz="2800" dirty="0">
                <a:latin typeface="Times New Roman" panose="02020603050405020304" pitchFamily="18" charset="0"/>
                <a:cs typeface="Times New Roman" panose="02020603050405020304" pitchFamily="18" charset="0"/>
              </a:rPr>
              <a:t>Blood</a:t>
            </a:r>
          </a:p>
          <a:p>
            <a:pPr marL="355600" indent="-343535">
              <a:lnSpc>
                <a:spcPct val="100000"/>
              </a:lnSpc>
              <a:spcBef>
                <a:spcPts val="675"/>
              </a:spcBef>
              <a:buChar char="•"/>
              <a:tabLst>
                <a:tab pos="355600" algn="l"/>
                <a:tab pos="356235" algn="l"/>
              </a:tabLst>
            </a:pPr>
            <a:r>
              <a:rPr sz="2800" dirty="0">
                <a:latin typeface="Times New Roman" panose="02020603050405020304" pitchFamily="18" charset="0"/>
                <a:cs typeface="Times New Roman" panose="02020603050405020304" pitchFamily="18" charset="0"/>
              </a:rPr>
              <a:t>Seminal fluids</a:t>
            </a:r>
          </a:p>
          <a:p>
            <a:pPr marL="355600" indent="-343535">
              <a:lnSpc>
                <a:spcPct val="100000"/>
              </a:lnSpc>
              <a:spcBef>
                <a:spcPts val="670"/>
              </a:spcBef>
              <a:buChar char="•"/>
              <a:tabLst>
                <a:tab pos="355600" algn="l"/>
                <a:tab pos="356235" algn="l"/>
              </a:tabLst>
            </a:pPr>
            <a:r>
              <a:rPr sz="2800" dirty="0">
                <a:latin typeface="Times New Roman" panose="02020603050405020304" pitchFamily="18" charset="0"/>
                <a:cs typeface="Times New Roman" panose="02020603050405020304" pitchFamily="18" charset="0"/>
              </a:rPr>
              <a:t>Pre-ejaculatory fluids</a:t>
            </a:r>
          </a:p>
          <a:p>
            <a:pPr marL="355600" indent="-343535">
              <a:lnSpc>
                <a:spcPct val="100000"/>
              </a:lnSpc>
              <a:spcBef>
                <a:spcPts val="670"/>
              </a:spcBef>
              <a:buChar char="•"/>
              <a:tabLst>
                <a:tab pos="355600" algn="l"/>
                <a:tab pos="356235" algn="l"/>
              </a:tabLst>
            </a:pPr>
            <a:r>
              <a:rPr sz="2800" dirty="0">
                <a:latin typeface="Times New Roman" panose="02020603050405020304" pitchFamily="18" charset="0"/>
                <a:cs typeface="Times New Roman" panose="02020603050405020304" pitchFamily="18" charset="0"/>
              </a:rPr>
              <a:t>Breast milk</a:t>
            </a:r>
          </a:p>
          <a:p>
            <a:pPr marL="355600" indent="-343535">
              <a:lnSpc>
                <a:spcPct val="100000"/>
              </a:lnSpc>
              <a:spcBef>
                <a:spcPts val="675"/>
              </a:spcBef>
              <a:buChar char="•"/>
              <a:tabLst>
                <a:tab pos="355600" algn="l"/>
                <a:tab pos="356235" algn="l"/>
              </a:tabLst>
            </a:pPr>
            <a:r>
              <a:rPr sz="2800" dirty="0">
                <a:latin typeface="Times New Roman" panose="02020603050405020304" pitchFamily="18" charset="0"/>
                <a:cs typeface="Times New Roman" panose="02020603050405020304" pitchFamily="18" charset="0"/>
              </a:rPr>
              <a:t>Vaginal secretions</a:t>
            </a:r>
          </a:p>
          <a:p>
            <a:pPr marL="355600" indent="-343535">
              <a:lnSpc>
                <a:spcPct val="100000"/>
              </a:lnSpc>
              <a:spcBef>
                <a:spcPts val="675"/>
              </a:spcBef>
              <a:buChar char="•"/>
              <a:tabLst>
                <a:tab pos="355600" algn="l"/>
                <a:tab pos="356235" algn="l"/>
              </a:tabLst>
            </a:pPr>
            <a:r>
              <a:rPr sz="2800" dirty="0">
                <a:latin typeface="Times New Roman" panose="02020603050405020304" pitchFamily="18" charset="0"/>
                <a:cs typeface="Times New Roman" panose="02020603050405020304" pitchFamily="18" charset="0"/>
              </a:rPr>
              <a:t>Sexual- oral, vaginal &amp; anal</a:t>
            </a:r>
          </a:p>
          <a:p>
            <a:pPr marL="355600" indent="-343535">
              <a:lnSpc>
                <a:spcPct val="100000"/>
              </a:lnSpc>
              <a:spcBef>
                <a:spcPts val="670"/>
              </a:spcBef>
              <a:buChar char="•"/>
              <a:tabLst>
                <a:tab pos="355600" algn="l"/>
                <a:tab pos="356235" algn="l"/>
              </a:tabLst>
            </a:pPr>
            <a:r>
              <a:rPr sz="2800" dirty="0">
                <a:latin typeface="Times New Roman" panose="02020603050405020304" pitchFamily="18" charset="0"/>
                <a:cs typeface="Times New Roman" panose="02020603050405020304" pitchFamily="18" charset="0"/>
              </a:rPr>
              <a:t>Mother to child- delivery, breast milk</a:t>
            </a:r>
          </a:p>
          <a:p>
            <a:pPr marL="355600" indent="-343535">
              <a:lnSpc>
                <a:spcPct val="100000"/>
              </a:lnSpc>
              <a:spcBef>
                <a:spcPts val="670"/>
              </a:spcBef>
              <a:buChar char="•"/>
              <a:tabLst>
                <a:tab pos="355600" algn="l"/>
                <a:tab pos="356235" algn="l"/>
              </a:tabLst>
            </a:pPr>
            <a:r>
              <a:rPr sz="2800" dirty="0">
                <a:latin typeface="Times New Roman" panose="02020603050405020304" pitchFamily="18" charset="0"/>
                <a:cs typeface="Times New Roman" panose="02020603050405020304" pitchFamily="18" charset="0"/>
              </a:rPr>
              <a:t>IDU (unclean needles) + Hep. C  co-infection</a:t>
            </a:r>
          </a:p>
          <a:p>
            <a:pPr marL="355600" indent="-343535">
              <a:lnSpc>
                <a:spcPct val="100000"/>
              </a:lnSpc>
              <a:spcBef>
                <a:spcPts val="675"/>
              </a:spcBef>
              <a:buChar char="•"/>
              <a:tabLst>
                <a:tab pos="355600" algn="l"/>
                <a:tab pos="356235" algn="l"/>
              </a:tabLst>
            </a:pPr>
            <a:r>
              <a:rPr sz="2800" dirty="0">
                <a:latin typeface="Times New Roman" panose="02020603050405020304" pitchFamily="18" charset="0"/>
                <a:cs typeface="Times New Roman" panose="02020603050405020304" pitchFamily="18" charset="0"/>
              </a:rPr>
              <a:t>Needle stick injury  = PEP</a:t>
            </a:r>
          </a:p>
          <a:p>
            <a:pPr marL="355600" indent="-343535">
              <a:lnSpc>
                <a:spcPct val="100000"/>
              </a:lnSpc>
              <a:spcBef>
                <a:spcPts val="670"/>
              </a:spcBef>
              <a:buChar char="•"/>
              <a:tabLst>
                <a:tab pos="355600" algn="l"/>
                <a:tab pos="356235" algn="l"/>
              </a:tabLst>
            </a:pPr>
            <a:r>
              <a:rPr sz="2800" dirty="0">
                <a:latin typeface="Times New Roman" panose="02020603050405020304" pitchFamily="18" charset="0"/>
                <a:cs typeface="Times New Roman" panose="02020603050405020304" pitchFamily="18" charset="0"/>
              </a:rPr>
              <a:t>Blood transfusion prior to 1985</a:t>
            </a:r>
          </a:p>
        </p:txBody>
      </p:sp>
      <p:sp>
        <p:nvSpPr>
          <p:cNvPr id="5" name="object 5"/>
          <p:cNvSpPr txBox="1">
            <a:spLocks noGrp="1"/>
          </p:cNvSpPr>
          <p:nvPr>
            <p:ph type="ftr" sz="quarter" idx="5"/>
          </p:nvPr>
        </p:nvSpPr>
        <p:spPr>
          <a:xfrm>
            <a:off x="535940" y="6462839"/>
            <a:ext cx="866775" cy="177800"/>
          </a:xfrm>
          <a:prstGeom prst="rect">
            <a:avLst/>
          </a:prstGeom>
        </p:spPr>
        <p:txBody>
          <a:bodyPr vert="horz" wrap="square" lIns="0" tIns="0" rIns="0" bIns="0" rtlCol="0">
            <a:spAutoFit/>
          </a:bodyPr>
          <a:lstStyle>
            <a:defPPr>
              <a:defRPr lang="en-US"/>
            </a:defPPr>
            <a:lvl1pPr marL="0" algn="l" defTabSz="914400" rtl="0" eaLnBrk="1" latinLnBrk="0" hangingPunct="1">
              <a:defRPr sz="1200" b="0" i="0" kern="1200">
                <a:solidFill>
                  <a:srgbClr val="898989"/>
                </a:solidFill>
                <a:latin typeface="DejaVu Sans"/>
                <a:ea typeface="+mn-ea"/>
                <a:cs typeface="DejaVu San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lnSpc>
                <a:spcPts val="1240"/>
              </a:lnSpc>
            </a:pPr>
            <a:r>
              <a:rPr lang="en-US" spc="-120"/>
              <a:t>May </a:t>
            </a:r>
            <a:r>
              <a:rPr lang="en-US" spc="-130"/>
              <a:t>11,</a:t>
            </a:r>
            <a:r>
              <a:rPr lang="en-US" spc="-195"/>
              <a:t> </a:t>
            </a:r>
            <a:r>
              <a:rPr lang="en-US" spc="-155"/>
              <a:t>2020</a:t>
            </a:r>
            <a:endParaRPr spc="-155" dirty="0"/>
          </a:p>
        </p:txBody>
      </p:sp>
      <p:sp>
        <p:nvSpPr>
          <p:cNvPr id="6" name="object 6"/>
          <p:cNvSpPr txBox="1">
            <a:spLocks noGrp="1"/>
          </p:cNvSpPr>
          <p:nvPr>
            <p:ph type="sldNum" sz="quarter" idx="7"/>
          </p:nvPr>
        </p:nvSpPr>
        <p:spPr>
          <a:xfrm>
            <a:off x="8400288" y="6462839"/>
            <a:ext cx="231140" cy="177800"/>
          </a:xfrm>
          <a:prstGeom prst="rect">
            <a:avLst/>
          </a:prstGeom>
        </p:spPr>
        <p:txBody>
          <a:bodyPr vert="horz" wrap="square" lIns="0" tIns="0" rIns="0" bIns="0" rtlCol="0">
            <a:spAutoFit/>
          </a:bodyPr>
          <a:lstStyle>
            <a:defPPr>
              <a:defRPr lang="en-US"/>
            </a:defPPr>
            <a:lvl1pPr marL="0" algn="l" defTabSz="914400" rtl="0" eaLnBrk="1" latinLnBrk="0" hangingPunct="1">
              <a:defRPr sz="1200" b="0" i="0" kern="1200">
                <a:solidFill>
                  <a:srgbClr val="898989"/>
                </a:solidFill>
                <a:latin typeface="DejaVu Sans"/>
                <a:ea typeface="+mn-ea"/>
                <a:cs typeface="DejaVu San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a:lnSpc>
                <a:spcPts val="1240"/>
              </a:lnSpc>
            </a:pPr>
            <a:fld id="{81D60167-4931-47E6-BA6A-407CBD079E47}" type="slidenum">
              <a:rPr lang="en-US" spc="-160" smtClean="0"/>
              <a:pPr marL="38100">
                <a:lnSpc>
                  <a:spcPts val="1240"/>
                </a:lnSpc>
              </a:pPr>
              <a:t>84</a:t>
            </a:fld>
            <a:endParaRPr spc="-160" dirty="0"/>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143000" y="593971"/>
            <a:ext cx="7257288" cy="627736"/>
          </a:xfrm>
          <a:prstGeom prst="rect">
            <a:avLst/>
          </a:prstGeom>
        </p:spPr>
        <p:txBody>
          <a:bodyPr vert="horz" wrap="square" lIns="0" tIns="12065" rIns="0" bIns="0" rtlCol="0">
            <a:spAutoFit/>
          </a:bodyPr>
          <a:lstStyle/>
          <a:p>
            <a:pPr marL="12700">
              <a:lnSpc>
                <a:spcPct val="100000"/>
              </a:lnSpc>
              <a:spcBef>
                <a:spcPts val="95"/>
              </a:spcBef>
            </a:pPr>
            <a:r>
              <a:rPr sz="4000" dirty="0"/>
              <a:t>Risk factors of transmission</a:t>
            </a:r>
          </a:p>
        </p:txBody>
      </p:sp>
      <p:sp>
        <p:nvSpPr>
          <p:cNvPr id="3" name="object 3"/>
          <p:cNvSpPr txBox="1"/>
          <p:nvPr/>
        </p:nvSpPr>
        <p:spPr>
          <a:xfrm>
            <a:off x="916787" y="1450403"/>
            <a:ext cx="3661410" cy="566822"/>
          </a:xfrm>
          <a:prstGeom prst="rect">
            <a:avLst/>
          </a:prstGeom>
        </p:spPr>
        <p:txBody>
          <a:bodyPr vert="horz" wrap="square" lIns="0" tIns="12700" rIns="0" bIns="0" rtlCol="0">
            <a:spAutoFit/>
          </a:bodyPr>
          <a:lstStyle/>
          <a:p>
            <a:pPr marL="355600" marR="5080" indent="-342900">
              <a:lnSpc>
                <a:spcPct val="100000"/>
              </a:lnSpc>
              <a:spcBef>
                <a:spcPts val="100"/>
              </a:spcBef>
              <a:buChar char="•"/>
              <a:tabLst>
                <a:tab pos="355600" algn="l"/>
              </a:tabLst>
            </a:pPr>
            <a:r>
              <a:rPr lang="en-US" sz="3600" spc="-355" dirty="0">
                <a:latin typeface="DejaVu Sans"/>
                <a:cs typeface="DejaVu Sans"/>
              </a:rPr>
              <a:t> Unsafe</a:t>
            </a:r>
            <a:r>
              <a:rPr sz="3600" spc="-355" dirty="0">
                <a:latin typeface="DejaVu Sans"/>
                <a:cs typeface="DejaVu Sans"/>
              </a:rPr>
              <a:t> </a:t>
            </a:r>
            <a:r>
              <a:rPr sz="3600" spc="-434" dirty="0">
                <a:latin typeface="DejaVu Sans"/>
                <a:cs typeface="DejaVu Sans"/>
              </a:rPr>
              <a:t>sex- </a:t>
            </a:r>
            <a:r>
              <a:rPr lang="en-US" sz="3600" spc="-290" dirty="0">
                <a:latin typeface="DejaVu Sans"/>
                <a:cs typeface="DejaVu Sans"/>
              </a:rPr>
              <a:t> </a:t>
            </a:r>
            <a:r>
              <a:rPr sz="3600" spc="-290" dirty="0">
                <a:latin typeface="DejaVu Sans"/>
                <a:cs typeface="DejaVu Sans"/>
              </a:rPr>
              <a:t> </a:t>
            </a:r>
            <a:r>
              <a:rPr lang="en-US" sz="3600" spc="-330" dirty="0">
                <a:latin typeface="DejaVu Sans"/>
                <a:cs typeface="DejaVu Sans"/>
              </a:rPr>
              <a:t> </a:t>
            </a:r>
            <a:endParaRPr sz="3600" dirty="0">
              <a:latin typeface="DejaVu Sans"/>
              <a:cs typeface="DejaVu Sans"/>
            </a:endParaRPr>
          </a:p>
        </p:txBody>
      </p:sp>
      <p:sp>
        <p:nvSpPr>
          <p:cNvPr id="4" name="object 4"/>
          <p:cNvSpPr txBox="1"/>
          <p:nvPr/>
        </p:nvSpPr>
        <p:spPr>
          <a:xfrm>
            <a:off x="4802987" y="1450403"/>
            <a:ext cx="4098925" cy="3883114"/>
          </a:xfrm>
          <a:prstGeom prst="rect">
            <a:avLst/>
          </a:prstGeom>
        </p:spPr>
        <p:txBody>
          <a:bodyPr vert="horz" wrap="square" lIns="0" tIns="12700" rIns="0" bIns="0" rtlCol="0">
            <a:spAutoFit/>
          </a:bodyPr>
          <a:lstStyle/>
          <a:p>
            <a:pPr marL="355600" marR="273685" indent="-342900">
              <a:lnSpc>
                <a:spcPct val="100000"/>
              </a:lnSpc>
              <a:spcBef>
                <a:spcPts val="100"/>
              </a:spcBef>
              <a:buChar char="•"/>
              <a:tabLst>
                <a:tab pos="355600" algn="l"/>
              </a:tabLst>
            </a:pPr>
            <a:r>
              <a:rPr sz="3600" spc="-415" dirty="0">
                <a:latin typeface="DejaVu Sans"/>
                <a:cs typeface="DejaVu Sans"/>
              </a:rPr>
              <a:t>Use </a:t>
            </a:r>
            <a:r>
              <a:rPr sz="3600" spc="-240" dirty="0">
                <a:latin typeface="DejaVu Sans"/>
                <a:cs typeface="DejaVu Sans"/>
              </a:rPr>
              <a:t>of </a:t>
            </a:r>
            <a:r>
              <a:rPr sz="3600" spc="-305" dirty="0">
                <a:latin typeface="DejaVu Sans"/>
                <a:cs typeface="DejaVu Sans"/>
              </a:rPr>
              <a:t>dirty </a:t>
            </a:r>
            <a:r>
              <a:rPr sz="3600" spc="-270" dirty="0">
                <a:latin typeface="DejaVu Sans"/>
                <a:cs typeface="DejaVu Sans"/>
              </a:rPr>
              <a:t>or  </a:t>
            </a:r>
            <a:r>
              <a:rPr sz="3600" spc="-395" dirty="0">
                <a:latin typeface="DejaVu Sans"/>
                <a:cs typeface="DejaVu Sans"/>
              </a:rPr>
              <a:t>contaminated  </a:t>
            </a:r>
            <a:r>
              <a:rPr sz="3600" spc="-420" dirty="0">
                <a:latin typeface="DejaVu Sans"/>
                <a:cs typeface="DejaVu Sans"/>
              </a:rPr>
              <a:t>syringes </a:t>
            </a:r>
            <a:r>
              <a:rPr sz="3600" spc="-355" dirty="0">
                <a:latin typeface="DejaVu Sans"/>
                <a:cs typeface="DejaVu Sans"/>
              </a:rPr>
              <a:t>&amp;</a:t>
            </a:r>
            <a:r>
              <a:rPr sz="3600" spc="-325" dirty="0">
                <a:latin typeface="DejaVu Sans"/>
                <a:cs typeface="DejaVu Sans"/>
              </a:rPr>
              <a:t> </a:t>
            </a:r>
            <a:r>
              <a:rPr sz="3600" spc="-395" dirty="0">
                <a:latin typeface="DejaVu Sans"/>
                <a:cs typeface="DejaVu Sans"/>
              </a:rPr>
              <a:t>needles</a:t>
            </a:r>
            <a:endParaRPr sz="3600" dirty="0">
              <a:latin typeface="DejaVu Sans"/>
              <a:cs typeface="DejaVu Sans"/>
            </a:endParaRPr>
          </a:p>
          <a:p>
            <a:pPr marL="355600" marR="5080" indent="-342900">
              <a:lnSpc>
                <a:spcPct val="100000"/>
              </a:lnSpc>
              <a:spcBef>
                <a:spcPts val="860"/>
              </a:spcBef>
              <a:buChar char="•"/>
              <a:tabLst>
                <a:tab pos="355600" algn="l"/>
              </a:tabLst>
            </a:pPr>
            <a:r>
              <a:rPr sz="3600" spc="-345" dirty="0">
                <a:latin typeface="DejaVu Sans"/>
                <a:cs typeface="DejaVu Sans"/>
              </a:rPr>
              <a:t>I</a:t>
            </a:r>
            <a:r>
              <a:rPr lang="en-US" sz="3600" spc="-345" dirty="0">
                <a:latin typeface="DejaVu Sans"/>
                <a:cs typeface="DejaVu Sans"/>
              </a:rPr>
              <a:t>NJECTABLE </a:t>
            </a:r>
            <a:r>
              <a:rPr sz="3600" spc="-345" dirty="0">
                <a:latin typeface="DejaVu Sans"/>
                <a:cs typeface="DejaVu Sans"/>
              </a:rPr>
              <a:t>D</a:t>
            </a:r>
            <a:r>
              <a:rPr lang="en-US" sz="3600" spc="-345" dirty="0">
                <a:latin typeface="DejaVu Sans"/>
                <a:cs typeface="DejaVu Sans"/>
              </a:rPr>
              <a:t>RUG </a:t>
            </a:r>
            <a:r>
              <a:rPr sz="3600" spc="-345" dirty="0">
                <a:latin typeface="DejaVu Sans"/>
                <a:cs typeface="DejaVu Sans"/>
              </a:rPr>
              <a:t>U</a:t>
            </a:r>
            <a:r>
              <a:rPr lang="en-US" sz="3600" spc="-345" dirty="0">
                <a:latin typeface="DejaVu Sans"/>
                <a:cs typeface="DejaVu Sans"/>
              </a:rPr>
              <a:t>SE</a:t>
            </a:r>
            <a:r>
              <a:rPr sz="3600" spc="-345" dirty="0">
                <a:latin typeface="DejaVu Sans"/>
                <a:cs typeface="DejaVu Sans"/>
              </a:rPr>
              <a:t> </a:t>
            </a:r>
            <a:r>
              <a:rPr sz="3600" spc="-340" dirty="0">
                <a:latin typeface="DejaVu Sans"/>
                <a:cs typeface="DejaVu Sans"/>
              </a:rPr>
              <a:t>–materials</a:t>
            </a:r>
            <a:r>
              <a:rPr sz="3600" spc="-400" dirty="0">
                <a:latin typeface="DejaVu Sans"/>
                <a:cs typeface="DejaVu Sans"/>
              </a:rPr>
              <a:t> </a:t>
            </a:r>
            <a:r>
              <a:rPr sz="3600" spc="-425" dirty="0">
                <a:latin typeface="DejaVu Sans"/>
                <a:cs typeface="DejaVu Sans"/>
              </a:rPr>
              <a:t>used  </a:t>
            </a:r>
            <a:r>
              <a:rPr sz="3600" spc="-260" dirty="0">
                <a:latin typeface="DejaVu Sans"/>
                <a:cs typeface="DejaVu Sans"/>
              </a:rPr>
              <a:t>for </a:t>
            </a:r>
            <a:r>
              <a:rPr sz="3600" spc="-320" dirty="0">
                <a:latin typeface="DejaVu Sans"/>
                <a:cs typeface="DejaVu Sans"/>
              </a:rPr>
              <a:t>injections</a:t>
            </a:r>
            <a:r>
              <a:rPr sz="3600" spc="-450" dirty="0">
                <a:latin typeface="DejaVu Sans"/>
                <a:cs typeface="DejaVu Sans"/>
              </a:rPr>
              <a:t> </a:t>
            </a:r>
            <a:r>
              <a:rPr sz="2800" spc="-200" dirty="0">
                <a:latin typeface="DejaVu Sans"/>
                <a:cs typeface="DejaVu Sans"/>
              </a:rPr>
              <a:t>:</a:t>
            </a:r>
            <a:endParaRPr sz="2800" dirty="0">
              <a:latin typeface="DejaVu Sans"/>
              <a:cs typeface="DejaVu Sans"/>
            </a:endParaRPr>
          </a:p>
        </p:txBody>
      </p:sp>
      <p:sp>
        <p:nvSpPr>
          <p:cNvPr id="5" name="object 5"/>
          <p:cNvSpPr/>
          <p:nvPr/>
        </p:nvSpPr>
        <p:spPr>
          <a:xfrm>
            <a:off x="3672840" y="4350468"/>
            <a:ext cx="2061972" cy="1451399"/>
          </a:xfrm>
          <a:prstGeom prst="rect">
            <a:avLst/>
          </a:prstGeom>
          <a:blipFill>
            <a:blip r:embed="rId2" cstate="print"/>
            <a:stretch>
              <a:fillRect/>
            </a:stretch>
          </a:blipFill>
        </p:spPr>
        <p:txBody>
          <a:bodyPr wrap="square" lIns="0" tIns="0" rIns="0" bIns="0" rtlCol="0"/>
          <a:lstStyle/>
          <a:p>
            <a:endParaRPr/>
          </a:p>
        </p:txBody>
      </p:sp>
      <p:sp>
        <p:nvSpPr>
          <p:cNvPr id="6" name="object 6"/>
          <p:cNvSpPr txBox="1">
            <a:spLocks noGrp="1"/>
          </p:cNvSpPr>
          <p:nvPr>
            <p:ph type="ftr" sz="quarter" idx="5"/>
          </p:nvPr>
        </p:nvSpPr>
        <p:spPr>
          <a:prstGeom prst="rect">
            <a:avLst/>
          </a:prstGeom>
        </p:spPr>
        <p:txBody>
          <a:bodyPr vert="horz" wrap="square" lIns="0" tIns="0" rIns="0" bIns="0" rtlCol="0">
            <a:spAutoFit/>
          </a:bodyPr>
          <a:lstStyle/>
          <a:p>
            <a:pPr marL="12700">
              <a:lnSpc>
                <a:spcPts val="1240"/>
              </a:lnSpc>
            </a:pPr>
            <a:r>
              <a:rPr spc="-120" dirty="0"/>
              <a:t>May </a:t>
            </a:r>
            <a:r>
              <a:rPr spc="-130" dirty="0"/>
              <a:t>11,</a:t>
            </a:r>
            <a:r>
              <a:rPr spc="-195" dirty="0"/>
              <a:t> </a:t>
            </a:r>
            <a:r>
              <a:rPr spc="-155" dirty="0"/>
              <a:t>2020</a:t>
            </a:r>
          </a:p>
        </p:txBody>
      </p:sp>
      <p:sp>
        <p:nvSpPr>
          <p:cNvPr id="7" name="object 7"/>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fld id="{81D60167-4931-47E6-BA6A-407CBD079E47}" type="slidenum">
              <a:rPr spc="-160" dirty="0"/>
              <a:t>85</a:t>
            </a:fld>
            <a:endParaRPr spc="-160" dirty="0"/>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ftr" sz="quarter" idx="5"/>
          </p:nvPr>
        </p:nvSpPr>
        <p:spPr>
          <a:xfrm>
            <a:off x="535940" y="6462839"/>
            <a:ext cx="866775" cy="177800"/>
          </a:xfrm>
          <a:prstGeom prst="rect">
            <a:avLst/>
          </a:prstGeom>
        </p:spPr>
        <p:txBody>
          <a:bodyPr vert="horz" wrap="square" lIns="0" tIns="0" rIns="0" bIns="0" rtlCol="0">
            <a:spAutoFit/>
          </a:bodyPr>
          <a:lstStyle>
            <a:defPPr>
              <a:defRPr lang="en-US"/>
            </a:defPPr>
            <a:lvl1pPr marL="0" algn="l" defTabSz="914400" rtl="0" eaLnBrk="1" latinLnBrk="0" hangingPunct="1">
              <a:defRPr sz="1200" b="0" i="0" kern="1200">
                <a:solidFill>
                  <a:srgbClr val="898989"/>
                </a:solidFill>
                <a:latin typeface="DejaVu Sans"/>
                <a:ea typeface="+mn-ea"/>
                <a:cs typeface="DejaVu San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lnSpc>
                <a:spcPts val="1240"/>
              </a:lnSpc>
            </a:pPr>
            <a:r>
              <a:rPr lang="en-US" spc="-120"/>
              <a:t>May </a:t>
            </a:r>
            <a:r>
              <a:rPr lang="en-US" spc="-130"/>
              <a:t>11,</a:t>
            </a:r>
            <a:r>
              <a:rPr lang="en-US" spc="-195"/>
              <a:t> </a:t>
            </a:r>
            <a:r>
              <a:rPr lang="en-US" spc="-155"/>
              <a:t>2020</a:t>
            </a:r>
            <a:endParaRPr spc="-155" dirty="0"/>
          </a:p>
        </p:txBody>
      </p:sp>
      <p:sp>
        <p:nvSpPr>
          <p:cNvPr id="5" name="object 5"/>
          <p:cNvSpPr txBox="1">
            <a:spLocks noGrp="1"/>
          </p:cNvSpPr>
          <p:nvPr>
            <p:ph type="sldNum" sz="quarter" idx="7"/>
          </p:nvPr>
        </p:nvSpPr>
        <p:spPr>
          <a:xfrm>
            <a:off x="8400288" y="6462839"/>
            <a:ext cx="231140" cy="177800"/>
          </a:xfrm>
          <a:prstGeom prst="rect">
            <a:avLst/>
          </a:prstGeom>
        </p:spPr>
        <p:txBody>
          <a:bodyPr vert="horz" wrap="square" lIns="0" tIns="0" rIns="0" bIns="0" rtlCol="0">
            <a:spAutoFit/>
          </a:bodyPr>
          <a:lstStyle>
            <a:defPPr>
              <a:defRPr lang="en-US"/>
            </a:defPPr>
            <a:lvl1pPr marL="0" algn="l" defTabSz="914400" rtl="0" eaLnBrk="1" latinLnBrk="0" hangingPunct="1">
              <a:defRPr sz="1200" b="0" i="0" kern="1200">
                <a:solidFill>
                  <a:srgbClr val="898989"/>
                </a:solidFill>
                <a:latin typeface="DejaVu Sans"/>
                <a:ea typeface="+mn-ea"/>
                <a:cs typeface="DejaVu San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a:lnSpc>
                <a:spcPts val="1240"/>
              </a:lnSpc>
            </a:pPr>
            <a:fld id="{81D60167-4931-47E6-BA6A-407CBD079E47}" type="slidenum">
              <a:rPr lang="en-US" spc="-160" smtClean="0"/>
              <a:pPr marL="38100">
                <a:lnSpc>
                  <a:spcPts val="1240"/>
                </a:lnSpc>
              </a:pPr>
              <a:t>86</a:t>
            </a:fld>
            <a:endParaRPr spc="-160" dirty="0"/>
          </a:p>
        </p:txBody>
      </p:sp>
      <p:sp>
        <p:nvSpPr>
          <p:cNvPr id="2" name="object 2"/>
          <p:cNvSpPr txBox="1">
            <a:spLocks noGrp="1"/>
          </p:cNvSpPr>
          <p:nvPr>
            <p:ph type="title"/>
          </p:nvPr>
        </p:nvSpPr>
        <p:spPr>
          <a:xfrm>
            <a:off x="1118097" y="439822"/>
            <a:ext cx="7289165" cy="513715"/>
          </a:xfrm>
          <a:prstGeom prst="rect">
            <a:avLst/>
          </a:prstGeom>
        </p:spPr>
        <p:txBody>
          <a:bodyPr vert="horz" wrap="square" lIns="0" tIns="13335" rIns="0" bIns="0" rtlCol="0">
            <a:spAutoFit/>
          </a:bodyPr>
          <a:lstStyle/>
          <a:p>
            <a:pPr marL="12700">
              <a:lnSpc>
                <a:spcPct val="100000"/>
              </a:lnSpc>
              <a:spcBef>
                <a:spcPts val="105"/>
              </a:spcBef>
            </a:pPr>
            <a:r>
              <a:rPr sz="3200" spc="-365" dirty="0"/>
              <a:t>R</a:t>
            </a:r>
            <a:r>
              <a:rPr sz="3200" dirty="0">
                <a:latin typeface="Times New Roman" panose="02020603050405020304" pitchFamily="18" charset="0"/>
                <a:cs typeface="Times New Roman" panose="02020603050405020304" pitchFamily="18" charset="0"/>
              </a:rPr>
              <a:t>isk factors of transmission: Mother to child</a:t>
            </a:r>
          </a:p>
        </p:txBody>
      </p:sp>
      <p:sp>
        <p:nvSpPr>
          <p:cNvPr id="3" name="object 3"/>
          <p:cNvSpPr txBox="1"/>
          <p:nvPr/>
        </p:nvSpPr>
        <p:spPr>
          <a:xfrm>
            <a:off x="1069272" y="1218694"/>
            <a:ext cx="7536815" cy="3223318"/>
          </a:xfrm>
          <a:prstGeom prst="rect">
            <a:avLst/>
          </a:prstGeom>
        </p:spPr>
        <p:txBody>
          <a:bodyPr vert="horz" wrap="square" lIns="0" tIns="12065" rIns="0" bIns="0" rtlCol="0">
            <a:spAutoFit/>
          </a:bodyPr>
          <a:lstStyle/>
          <a:p>
            <a:pPr marL="355600" marR="160020" indent="-343535">
              <a:lnSpc>
                <a:spcPct val="100000"/>
              </a:lnSpc>
              <a:spcBef>
                <a:spcPts val="95"/>
              </a:spcBef>
              <a:buChar char="•"/>
              <a:tabLst>
                <a:tab pos="356235" algn="l"/>
              </a:tabLst>
            </a:pPr>
            <a:r>
              <a:rPr sz="3200" dirty="0">
                <a:latin typeface="Times New Roman" panose="02020603050405020304" pitchFamily="18" charset="0"/>
                <a:cs typeface="Times New Roman" panose="02020603050405020304" pitchFamily="18" charset="0"/>
              </a:rPr>
              <a:t>Mother to child during </a:t>
            </a:r>
            <a:r>
              <a:rPr sz="3200" dirty="0">
                <a:solidFill>
                  <a:srgbClr val="FF0000"/>
                </a:solidFill>
                <a:latin typeface="Times New Roman" panose="02020603050405020304" pitchFamily="18" charset="0"/>
                <a:cs typeface="Times New Roman" panose="02020603050405020304" pitchFamily="18" charset="0"/>
              </a:rPr>
              <a:t>pregnancy,  labor, delivery, breastfeeding</a:t>
            </a:r>
            <a:endParaRPr sz="3200" dirty="0">
              <a:latin typeface="Times New Roman" panose="02020603050405020304" pitchFamily="18" charset="0"/>
              <a:cs typeface="Times New Roman" panose="02020603050405020304" pitchFamily="18" charset="0"/>
            </a:endParaRPr>
          </a:p>
          <a:p>
            <a:pPr marL="355600" marR="360045" indent="-343535">
              <a:lnSpc>
                <a:spcPct val="100000"/>
              </a:lnSpc>
              <a:spcBef>
                <a:spcPts val="960"/>
              </a:spcBef>
              <a:buChar char="•"/>
              <a:tabLst>
                <a:tab pos="356235" algn="l"/>
              </a:tabLst>
            </a:pPr>
            <a:r>
              <a:rPr sz="3200" dirty="0">
                <a:solidFill>
                  <a:srgbClr val="FF0000"/>
                </a:solidFill>
                <a:latin typeface="Times New Roman" panose="02020603050405020304" pitchFamily="18" charset="0"/>
                <a:cs typeface="Times New Roman" panose="02020603050405020304" pitchFamily="18" charset="0"/>
              </a:rPr>
              <a:t>25% </a:t>
            </a:r>
            <a:r>
              <a:rPr sz="3200" dirty="0">
                <a:latin typeface="Times New Roman" panose="02020603050405020304" pitchFamily="18" charset="0"/>
                <a:cs typeface="Times New Roman" panose="02020603050405020304" pitchFamily="18" charset="0"/>
              </a:rPr>
              <a:t>of transmission during birth </a:t>
            </a:r>
            <a:r>
              <a:rPr sz="3200" dirty="0">
                <a:solidFill>
                  <a:srgbClr val="FF0000"/>
                </a:solidFill>
                <a:latin typeface="Times New Roman" panose="02020603050405020304" pitchFamily="18" charset="0"/>
                <a:cs typeface="Times New Roman" panose="02020603050405020304" pitchFamily="18" charset="0"/>
              </a:rPr>
              <a:t> without treatment</a:t>
            </a:r>
            <a:endParaRPr sz="3200" dirty="0">
              <a:latin typeface="Times New Roman" panose="02020603050405020304" pitchFamily="18" charset="0"/>
              <a:cs typeface="Times New Roman" panose="02020603050405020304" pitchFamily="18" charset="0"/>
            </a:endParaRPr>
          </a:p>
          <a:p>
            <a:pPr marL="355600" marR="5080" indent="-343535">
              <a:lnSpc>
                <a:spcPct val="100000"/>
              </a:lnSpc>
              <a:spcBef>
                <a:spcPts val="960"/>
              </a:spcBef>
              <a:buChar char="•"/>
              <a:tabLst>
                <a:tab pos="356235" algn="l"/>
              </a:tabLst>
            </a:pPr>
            <a:r>
              <a:rPr sz="3200" dirty="0">
                <a:latin typeface="Times New Roman" panose="02020603050405020304" pitchFamily="18" charset="0"/>
                <a:cs typeface="Times New Roman" panose="02020603050405020304" pitchFamily="18" charset="0"/>
              </a:rPr>
              <a:t>With </a:t>
            </a:r>
            <a:r>
              <a:rPr sz="3200" dirty="0">
                <a:solidFill>
                  <a:srgbClr val="FF0000"/>
                </a:solidFill>
                <a:latin typeface="Times New Roman" panose="02020603050405020304" pitchFamily="18" charset="0"/>
                <a:cs typeface="Times New Roman" panose="02020603050405020304" pitchFamily="18" charset="0"/>
              </a:rPr>
              <a:t>treatment and Caesarean</a:t>
            </a:r>
            <a:r>
              <a:rPr sz="3200" dirty="0">
                <a:latin typeface="Times New Roman" panose="02020603050405020304" pitchFamily="18" charset="0"/>
                <a:cs typeface="Times New Roman" panose="02020603050405020304" pitchFamily="18" charset="0"/>
              </a:rPr>
              <a:t>,  transmission can be reduced to 2%</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ftr" sz="quarter" idx="5"/>
          </p:nvPr>
        </p:nvSpPr>
        <p:spPr>
          <a:xfrm>
            <a:off x="535940" y="6462839"/>
            <a:ext cx="866775" cy="177800"/>
          </a:xfrm>
          <a:prstGeom prst="rect">
            <a:avLst/>
          </a:prstGeom>
        </p:spPr>
        <p:txBody>
          <a:bodyPr vert="horz" wrap="square" lIns="0" tIns="0" rIns="0" bIns="0" rtlCol="0">
            <a:spAutoFit/>
          </a:bodyPr>
          <a:lstStyle>
            <a:defPPr>
              <a:defRPr lang="en-US"/>
            </a:defPPr>
            <a:lvl1pPr marL="0" algn="l" defTabSz="914400" rtl="0" eaLnBrk="1" latinLnBrk="0" hangingPunct="1">
              <a:defRPr sz="1200" b="0" i="0" kern="1200">
                <a:solidFill>
                  <a:srgbClr val="898989"/>
                </a:solidFill>
                <a:latin typeface="DejaVu Sans"/>
                <a:ea typeface="+mn-ea"/>
                <a:cs typeface="DejaVu San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lnSpc>
                <a:spcPts val="1240"/>
              </a:lnSpc>
            </a:pPr>
            <a:r>
              <a:rPr lang="en-US" spc="-120"/>
              <a:t>May </a:t>
            </a:r>
            <a:r>
              <a:rPr lang="en-US" spc="-130"/>
              <a:t>11,</a:t>
            </a:r>
            <a:r>
              <a:rPr lang="en-US" spc="-195"/>
              <a:t> </a:t>
            </a:r>
            <a:r>
              <a:rPr lang="en-US" spc="-155"/>
              <a:t>2020</a:t>
            </a:r>
            <a:endParaRPr spc="-155" dirty="0"/>
          </a:p>
        </p:txBody>
      </p:sp>
      <p:sp>
        <p:nvSpPr>
          <p:cNvPr id="5" name="object 5"/>
          <p:cNvSpPr txBox="1">
            <a:spLocks noGrp="1"/>
          </p:cNvSpPr>
          <p:nvPr>
            <p:ph type="sldNum" sz="quarter" idx="7"/>
          </p:nvPr>
        </p:nvSpPr>
        <p:spPr>
          <a:xfrm>
            <a:off x="8400288" y="6462839"/>
            <a:ext cx="231140" cy="177800"/>
          </a:xfrm>
          <a:prstGeom prst="rect">
            <a:avLst/>
          </a:prstGeom>
        </p:spPr>
        <p:txBody>
          <a:bodyPr vert="horz" wrap="square" lIns="0" tIns="0" rIns="0" bIns="0" rtlCol="0">
            <a:spAutoFit/>
          </a:bodyPr>
          <a:lstStyle>
            <a:defPPr>
              <a:defRPr lang="en-US"/>
            </a:defPPr>
            <a:lvl1pPr marL="0" algn="l" defTabSz="914400" rtl="0" eaLnBrk="1" latinLnBrk="0" hangingPunct="1">
              <a:defRPr sz="1200" b="0" i="0" kern="1200">
                <a:solidFill>
                  <a:srgbClr val="898989"/>
                </a:solidFill>
                <a:latin typeface="DejaVu Sans"/>
                <a:ea typeface="+mn-ea"/>
                <a:cs typeface="DejaVu San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a:lnSpc>
                <a:spcPts val="1240"/>
              </a:lnSpc>
            </a:pPr>
            <a:fld id="{81D60167-4931-47E6-BA6A-407CBD079E47}" type="slidenum">
              <a:rPr lang="en-US" spc="-160" smtClean="0"/>
              <a:pPr marL="38100">
                <a:lnSpc>
                  <a:spcPts val="1240"/>
                </a:lnSpc>
              </a:pPr>
              <a:t>87</a:t>
            </a:fld>
            <a:endParaRPr spc="-160" dirty="0"/>
          </a:p>
        </p:txBody>
      </p:sp>
      <p:sp>
        <p:nvSpPr>
          <p:cNvPr id="2" name="object 2"/>
          <p:cNvSpPr txBox="1">
            <a:spLocks noGrp="1"/>
          </p:cNvSpPr>
          <p:nvPr>
            <p:ph type="title"/>
          </p:nvPr>
        </p:nvSpPr>
        <p:spPr>
          <a:xfrm>
            <a:off x="609600" y="396870"/>
            <a:ext cx="8153400" cy="572336"/>
          </a:xfrm>
          <a:prstGeom prst="rect">
            <a:avLst/>
          </a:prstGeom>
        </p:spPr>
        <p:txBody>
          <a:bodyPr vert="horz" wrap="square" lIns="0" tIns="12700" rIns="0" bIns="0" rtlCol="0">
            <a:spAutoFit/>
          </a:bodyPr>
          <a:lstStyle/>
          <a:p>
            <a:pPr marL="12700">
              <a:lnSpc>
                <a:spcPct val="100000"/>
              </a:lnSpc>
              <a:spcBef>
                <a:spcPts val="100"/>
              </a:spcBef>
            </a:pPr>
            <a:r>
              <a:rPr sz="3600" dirty="0">
                <a:latin typeface="Times New Roman" panose="02020603050405020304" pitchFamily="18" charset="0"/>
                <a:cs typeface="Times New Roman" panose="02020603050405020304" pitchFamily="18" charset="0"/>
              </a:rPr>
              <a:t>Symptoms of HIV infection</a:t>
            </a:r>
          </a:p>
        </p:txBody>
      </p:sp>
      <p:sp>
        <p:nvSpPr>
          <p:cNvPr id="3" name="object 3"/>
          <p:cNvSpPr txBox="1"/>
          <p:nvPr/>
        </p:nvSpPr>
        <p:spPr>
          <a:xfrm>
            <a:off x="1069272" y="811344"/>
            <a:ext cx="7884159" cy="4310795"/>
          </a:xfrm>
          <a:prstGeom prst="rect">
            <a:avLst/>
          </a:prstGeom>
        </p:spPr>
        <p:txBody>
          <a:bodyPr vert="horz" wrap="square" lIns="0" tIns="282575" rIns="0" bIns="0" rtlCol="0">
            <a:spAutoFit/>
          </a:bodyPr>
          <a:lstStyle/>
          <a:p>
            <a:pPr marL="12700">
              <a:lnSpc>
                <a:spcPct val="100000"/>
              </a:lnSpc>
              <a:spcBef>
                <a:spcPts val="2225"/>
              </a:spcBef>
            </a:pPr>
            <a:r>
              <a:rPr sz="3200" dirty="0">
                <a:latin typeface="Times New Roman" panose="02020603050405020304" pitchFamily="18" charset="0"/>
                <a:cs typeface="Times New Roman" panose="02020603050405020304" pitchFamily="18" charset="0"/>
              </a:rPr>
              <a:t>General symptoms</a:t>
            </a:r>
          </a:p>
          <a:p>
            <a:pPr marL="469900" marR="5080" indent="-457200">
              <a:lnSpc>
                <a:spcPts val="4750"/>
              </a:lnSpc>
              <a:spcBef>
                <a:spcPts val="2945"/>
              </a:spcBef>
              <a:buChar char=""/>
              <a:tabLst>
                <a:tab pos="470534" algn="l"/>
              </a:tabLst>
            </a:pPr>
            <a:r>
              <a:rPr sz="3200" dirty="0">
                <a:latin typeface="Times New Roman" panose="02020603050405020304" pitchFamily="18" charset="0"/>
                <a:cs typeface="Times New Roman" panose="02020603050405020304" pitchFamily="18" charset="0"/>
              </a:rPr>
              <a:t>Flu like symptoms such as  fatigue, fever, sore throat,  swollen lymph nodes, headache,  loss of appetite or rash.</a:t>
            </a:r>
          </a:p>
          <a:p>
            <a:pPr marL="362585" marR="393700" indent="-350520">
              <a:lnSpc>
                <a:spcPts val="4750"/>
              </a:lnSpc>
              <a:spcBef>
                <a:spcPts val="1060"/>
              </a:spcBef>
              <a:buChar char=""/>
              <a:tabLst>
                <a:tab pos="363220" algn="l"/>
              </a:tabLst>
            </a:pPr>
            <a:r>
              <a:rPr sz="3200" dirty="0">
                <a:latin typeface="Times New Roman" panose="02020603050405020304" pitchFamily="18" charset="0"/>
                <a:cs typeface="Times New Roman" panose="02020603050405020304" pitchFamily="18" charset="0"/>
              </a:rPr>
              <a:t>Symptoms may last as long as a  few weeks.</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95400" y="742894"/>
            <a:ext cx="6111817" cy="504625"/>
          </a:xfrm>
          <a:prstGeom prst="rect">
            <a:avLst/>
          </a:prstGeom>
        </p:spPr>
        <p:txBody>
          <a:bodyPr vert="horz" wrap="square" lIns="0" tIns="12065" rIns="0" bIns="0" rtlCol="0">
            <a:spAutoFit/>
          </a:bodyPr>
          <a:lstStyle/>
          <a:p>
            <a:pPr marL="12700">
              <a:lnSpc>
                <a:spcPct val="100000"/>
              </a:lnSpc>
              <a:spcBef>
                <a:spcPts val="95"/>
              </a:spcBef>
            </a:pPr>
            <a:r>
              <a:rPr sz="3200" dirty="0">
                <a:latin typeface="Times New Roman" panose="02020603050405020304" pitchFamily="18" charset="0"/>
                <a:cs typeface="Times New Roman" panose="02020603050405020304" pitchFamily="18" charset="0"/>
              </a:rPr>
              <a:t>4 Stages of HIV infection</a:t>
            </a:r>
          </a:p>
        </p:txBody>
      </p:sp>
      <p:sp>
        <p:nvSpPr>
          <p:cNvPr id="3" name="object 3"/>
          <p:cNvSpPr/>
          <p:nvPr/>
        </p:nvSpPr>
        <p:spPr>
          <a:xfrm>
            <a:off x="0" y="3427475"/>
            <a:ext cx="9144000" cy="3426460"/>
          </a:xfrm>
          <a:custGeom>
            <a:avLst/>
            <a:gdLst/>
            <a:ahLst/>
            <a:cxnLst/>
            <a:rect l="l" t="t" r="r" b="b"/>
            <a:pathLst>
              <a:path w="9144000" h="3426459">
                <a:moveTo>
                  <a:pt x="9144000" y="0"/>
                </a:moveTo>
                <a:lnTo>
                  <a:pt x="0" y="0"/>
                </a:lnTo>
                <a:lnTo>
                  <a:pt x="0" y="3425952"/>
                </a:lnTo>
                <a:lnTo>
                  <a:pt x="9144000" y="3425952"/>
                </a:lnTo>
                <a:lnTo>
                  <a:pt x="9144000" y="0"/>
                </a:lnTo>
                <a:close/>
              </a:path>
            </a:pathLst>
          </a:custGeom>
          <a:solidFill>
            <a:srgbClr val="FFFFFF"/>
          </a:solidFill>
        </p:spPr>
        <p:txBody>
          <a:bodyPr wrap="square" lIns="0" tIns="0" rIns="0" bIns="0" rtlCol="0"/>
          <a:lstStyle/>
          <a:p>
            <a:endParaRPr/>
          </a:p>
        </p:txBody>
      </p:sp>
      <p:sp>
        <p:nvSpPr>
          <p:cNvPr id="4" name="object 4"/>
          <p:cNvSpPr txBox="1">
            <a:spLocks noGrp="1"/>
          </p:cNvSpPr>
          <p:nvPr>
            <p:ph type="body" idx="1"/>
          </p:nvPr>
        </p:nvSpPr>
        <p:spPr>
          <a:xfrm>
            <a:off x="457200" y="1600202"/>
            <a:ext cx="8229600" cy="4441601"/>
          </a:xfrm>
          <a:prstGeom prst="rect">
            <a:avLst/>
          </a:prstGeom>
        </p:spPr>
        <p:txBody>
          <a:bodyPr vert="horz" wrap="square" lIns="0" tIns="75565" rIns="0" bIns="0" rtlCol="0">
            <a:spAutoFit/>
          </a:bodyPr>
          <a:lstStyle/>
          <a:p>
            <a:pPr marL="916305" marR="5080" indent="-343535">
              <a:lnSpc>
                <a:spcPts val="4000"/>
              </a:lnSpc>
              <a:spcBef>
                <a:spcPts val="595"/>
              </a:spcBef>
              <a:buSzPct val="97297"/>
              <a:buAutoNum type="arabicPeriod"/>
              <a:tabLst>
                <a:tab pos="931544" algn="l"/>
              </a:tabLst>
            </a:pPr>
            <a:r>
              <a:rPr sz="3200" dirty="0">
                <a:latin typeface="Times New Roman" panose="02020603050405020304" pitchFamily="18" charset="0"/>
                <a:cs typeface="Times New Roman" panose="02020603050405020304" pitchFamily="18" charset="0"/>
              </a:rPr>
              <a:t>Primary infection - general symptoms or  sero-conversion - making antibodies to  HIV (1 to 3 months)</a:t>
            </a:r>
          </a:p>
          <a:p>
            <a:pPr marL="916305" marR="977265" indent="-343535">
              <a:lnSpc>
                <a:spcPts val="4000"/>
              </a:lnSpc>
              <a:spcBef>
                <a:spcPts val="875"/>
              </a:spcBef>
              <a:buSzPct val="97297"/>
              <a:buAutoNum type="arabicPeriod"/>
              <a:tabLst>
                <a:tab pos="934085" algn="l"/>
              </a:tabLst>
            </a:pPr>
            <a:r>
              <a:rPr sz="3200" dirty="0">
                <a:latin typeface="Times New Roman" panose="02020603050405020304" pitchFamily="18" charset="0"/>
                <a:cs typeface="Times New Roman" panose="02020603050405020304" pitchFamily="18" charset="0"/>
              </a:rPr>
              <a:t>Asymptomatic- feeling well, maybe  swollen lymph glands (SLG)</a:t>
            </a:r>
          </a:p>
          <a:p>
            <a:pPr marL="916305" marR="252729" indent="-343535">
              <a:lnSpc>
                <a:spcPts val="4000"/>
              </a:lnSpc>
              <a:spcBef>
                <a:spcPts val="880"/>
              </a:spcBef>
              <a:buSzPct val="97297"/>
              <a:buAutoNum type="arabicPeriod"/>
              <a:tabLst>
                <a:tab pos="931544" algn="l"/>
              </a:tabLst>
            </a:pPr>
            <a:r>
              <a:rPr sz="3200" dirty="0">
                <a:latin typeface="Times New Roman" panose="02020603050405020304" pitchFamily="18" charset="0"/>
                <a:cs typeface="Times New Roman" panose="02020603050405020304" pitchFamily="18" charset="0"/>
              </a:rPr>
              <a:t>Symptomatic- SLG, night sweats, fever,  diarrhea, weight loss, tiredness, thrush</a:t>
            </a:r>
          </a:p>
          <a:p>
            <a:pPr marL="1035685" indent="-462915">
              <a:lnSpc>
                <a:spcPct val="100000"/>
              </a:lnSpc>
              <a:spcBef>
                <a:spcPts val="380"/>
              </a:spcBef>
              <a:buSzPct val="97297"/>
              <a:buAutoNum type="arabicPeriod"/>
              <a:tabLst>
                <a:tab pos="1036955" algn="l"/>
              </a:tabLst>
            </a:pPr>
            <a:r>
              <a:rPr sz="3200" dirty="0">
                <a:latin typeface="Times New Roman" panose="02020603050405020304" pitchFamily="18" charset="0"/>
                <a:cs typeface="Times New Roman" panose="02020603050405020304" pitchFamily="18" charset="0"/>
              </a:rPr>
              <a:t>AIDS – Ols, cancers</a:t>
            </a:r>
          </a:p>
        </p:txBody>
      </p:sp>
      <p:sp>
        <p:nvSpPr>
          <p:cNvPr id="5" name="object 5"/>
          <p:cNvSpPr txBox="1">
            <a:spLocks noGrp="1"/>
          </p:cNvSpPr>
          <p:nvPr>
            <p:ph type="ftr" sz="quarter" idx="5"/>
          </p:nvPr>
        </p:nvSpPr>
        <p:spPr>
          <a:xfrm>
            <a:off x="535940" y="6462839"/>
            <a:ext cx="866775" cy="177800"/>
          </a:xfrm>
          <a:prstGeom prst="rect">
            <a:avLst/>
          </a:prstGeom>
        </p:spPr>
        <p:txBody>
          <a:bodyPr vert="horz" wrap="square" lIns="0" tIns="0" rIns="0" bIns="0" rtlCol="0">
            <a:spAutoFit/>
          </a:bodyPr>
          <a:lstStyle>
            <a:defPPr>
              <a:defRPr lang="en-US"/>
            </a:defPPr>
            <a:lvl1pPr marL="0" algn="l" defTabSz="914400" rtl="0" eaLnBrk="1" latinLnBrk="0" hangingPunct="1">
              <a:defRPr sz="1200" b="0" i="0" kern="1200">
                <a:solidFill>
                  <a:srgbClr val="898989"/>
                </a:solidFill>
                <a:latin typeface="DejaVu Sans"/>
                <a:ea typeface="+mn-ea"/>
                <a:cs typeface="DejaVu San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lnSpc>
                <a:spcPts val="1240"/>
              </a:lnSpc>
            </a:pPr>
            <a:r>
              <a:rPr lang="en-US" spc="-120"/>
              <a:t>May </a:t>
            </a:r>
            <a:r>
              <a:rPr lang="en-US" spc="-130"/>
              <a:t>11,</a:t>
            </a:r>
            <a:r>
              <a:rPr lang="en-US" spc="-195"/>
              <a:t> </a:t>
            </a:r>
            <a:r>
              <a:rPr lang="en-US" spc="-155"/>
              <a:t>2020</a:t>
            </a:r>
            <a:endParaRPr spc="-155" dirty="0"/>
          </a:p>
        </p:txBody>
      </p:sp>
      <p:sp>
        <p:nvSpPr>
          <p:cNvPr id="6" name="object 6"/>
          <p:cNvSpPr txBox="1">
            <a:spLocks noGrp="1"/>
          </p:cNvSpPr>
          <p:nvPr>
            <p:ph type="sldNum" sz="quarter" idx="7"/>
          </p:nvPr>
        </p:nvSpPr>
        <p:spPr>
          <a:xfrm>
            <a:off x="8400288" y="6462839"/>
            <a:ext cx="231140" cy="177800"/>
          </a:xfrm>
          <a:prstGeom prst="rect">
            <a:avLst/>
          </a:prstGeom>
        </p:spPr>
        <p:txBody>
          <a:bodyPr vert="horz" wrap="square" lIns="0" tIns="0" rIns="0" bIns="0" rtlCol="0">
            <a:spAutoFit/>
          </a:bodyPr>
          <a:lstStyle>
            <a:defPPr>
              <a:defRPr lang="en-US"/>
            </a:defPPr>
            <a:lvl1pPr marL="0" algn="l" defTabSz="914400" rtl="0" eaLnBrk="1" latinLnBrk="0" hangingPunct="1">
              <a:defRPr sz="1200" b="0" i="0" kern="1200">
                <a:solidFill>
                  <a:srgbClr val="898989"/>
                </a:solidFill>
                <a:latin typeface="DejaVu Sans"/>
                <a:ea typeface="+mn-ea"/>
                <a:cs typeface="DejaVu San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a:lnSpc>
                <a:spcPts val="1240"/>
              </a:lnSpc>
            </a:pPr>
            <a:fld id="{81D60167-4931-47E6-BA6A-407CBD079E47}" type="slidenum">
              <a:rPr lang="en-US" spc="-160" smtClean="0"/>
              <a:pPr marL="38100">
                <a:lnSpc>
                  <a:spcPts val="1240"/>
                </a:lnSpc>
              </a:pPr>
              <a:t>88</a:t>
            </a:fld>
            <a:endParaRPr spc="-160" dirty="0"/>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ftr" sz="quarter" idx="5"/>
          </p:nvPr>
        </p:nvSpPr>
        <p:spPr>
          <a:xfrm>
            <a:off x="535940" y="6462839"/>
            <a:ext cx="866775" cy="177800"/>
          </a:xfrm>
          <a:prstGeom prst="rect">
            <a:avLst/>
          </a:prstGeom>
        </p:spPr>
        <p:txBody>
          <a:bodyPr vert="horz" wrap="square" lIns="0" tIns="0" rIns="0" bIns="0" rtlCol="0">
            <a:spAutoFit/>
          </a:bodyPr>
          <a:lstStyle>
            <a:defPPr>
              <a:defRPr lang="en-US"/>
            </a:defPPr>
            <a:lvl1pPr marL="0" algn="l" defTabSz="914400" rtl="0" eaLnBrk="1" latinLnBrk="0" hangingPunct="1">
              <a:defRPr sz="1200" b="0" i="0" kern="1200">
                <a:solidFill>
                  <a:srgbClr val="898989"/>
                </a:solidFill>
                <a:latin typeface="DejaVu Sans"/>
                <a:ea typeface="+mn-ea"/>
                <a:cs typeface="DejaVu San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lnSpc>
                <a:spcPts val="1240"/>
              </a:lnSpc>
            </a:pPr>
            <a:r>
              <a:rPr lang="en-US" spc="-120"/>
              <a:t>May </a:t>
            </a:r>
            <a:r>
              <a:rPr lang="en-US" spc="-130"/>
              <a:t>11,</a:t>
            </a:r>
            <a:r>
              <a:rPr lang="en-US" spc="-195"/>
              <a:t> </a:t>
            </a:r>
            <a:r>
              <a:rPr lang="en-US" spc="-155"/>
              <a:t>2020</a:t>
            </a:r>
            <a:endParaRPr spc="-155" dirty="0"/>
          </a:p>
        </p:txBody>
      </p:sp>
      <p:sp>
        <p:nvSpPr>
          <p:cNvPr id="4" name="object 4"/>
          <p:cNvSpPr txBox="1">
            <a:spLocks noGrp="1"/>
          </p:cNvSpPr>
          <p:nvPr>
            <p:ph type="sldNum" sz="quarter" idx="7"/>
          </p:nvPr>
        </p:nvSpPr>
        <p:spPr>
          <a:xfrm>
            <a:off x="8400288" y="6462839"/>
            <a:ext cx="231140" cy="177800"/>
          </a:xfrm>
          <a:prstGeom prst="rect">
            <a:avLst/>
          </a:prstGeom>
        </p:spPr>
        <p:txBody>
          <a:bodyPr vert="horz" wrap="square" lIns="0" tIns="0" rIns="0" bIns="0" rtlCol="0">
            <a:spAutoFit/>
          </a:bodyPr>
          <a:lstStyle>
            <a:defPPr>
              <a:defRPr lang="en-US"/>
            </a:defPPr>
            <a:lvl1pPr marL="0" algn="l" defTabSz="914400" rtl="0" eaLnBrk="1" latinLnBrk="0" hangingPunct="1">
              <a:defRPr sz="1200" b="0" i="0" kern="1200">
                <a:solidFill>
                  <a:srgbClr val="898989"/>
                </a:solidFill>
                <a:latin typeface="DejaVu Sans"/>
                <a:ea typeface="+mn-ea"/>
                <a:cs typeface="DejaVu San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a:lnSpc>
                <a:spcPts val="1240"/>
              </a:lnSpc>
            </a:pPr>
            <a:fld id="{81D60167-4931-47E6-BA6A-407CBD079E47}" type="slidenum">
              <a:rPr lang="en-US" spc="-160" smtClean="0"/>
              <a:pPr marL="38100">
                <a:lnSpc>
                  <a:spcPts val="1240"/>
                </a:lnSpc>
              </a:pPr>
              <a:t>89</a:t>
            </a:fld>
            <a:endParaRPr spc="-160" dirty="0"/>
          </a:p>
        </p:txBody>
      </p:sp>
      <p:graphicFrame>
        <p:nvGraphicFramePr>
          <p:cNvPr id="2" name="object 2"/>
          <p:cNvGraphicFramePr>
            <a:graphicFrameLocks noGrp="1"/>
          </p:cNvGraphicFramePr>
          <p:nvPr/>
        </p:nvGraphicFramePr>
        <p:xfrm>
          <a:off x="832103" y="1059179"/>
          <a:ext cx="7924800" cy="4952998"/>
        </p:xfrm>
        <a:graphic>
          <a:graphicData uri="http://schemas.openxmlformats.org/drawingml/2006/table">
            <a:tbl>
              <a:tblPr firstRow="1" bandRow="1">
                <a:tableStyleId>{2D5ABB26-0587-4C30-8999-92F81FD0307C}</a:tableStyleId>
              </a:tblPr>
              <a:tblGrid>
                <a:gridCol w="7924800">
                  <a:extLst>
                    <a:ext uri="{9D8B030D-6E8A-4147-A177-3AD203B41FA5}">
                      <a16:colId xmlns:a16="http://schemas.microsoft.com/office/drawing/2014/main" val="20000"/>
                    </a:ext>
                  </a:extLst>
                </a:gridCol>
              </a:tblGrid>
              <a:tr h="619506">
                <a:tc>
                  <a:txBody>
                    <a:bodyPr/>
                    <a:lstStyle/>
                    <a:p>
                      <a:pPr marL="67310">
                        <a:lnSpc>
                          <a:spcPct val="100000"/>
                        </a:lnSpc>
                        <a:spcBef>
                          <a:spcPts val="105"/>
                        </a:spcBef>
                      </a:pPr>
                      <a:r>
                        <a:rPr sz="3200" b="1" spc="-5" dirty="0">
                          <a:latin typeface="Nimbus Sans L"/>
                          <a:cs typeface="Nimbus Sans L"/>
                        </a:rPr>
                        <a:t>Primary HIV</a:t>
                      </a:r>
                      <a:r>
                        <a:rPr sz="3200" b="1" spc="-25" dirty="0">
                          <a:latin typeface="Nimbus Sans L"/>
                          <a:cs typeface="Nimbus Sans L"/>
                        </a:rPr>
                        <a:t> </a:t>
                      </a:r>
                      <a:r>
                        <a:rPr sz="3200" b="1" spc="-5" dirty="0">
                          <a:latin typeface="Nimbus Sans L"/>
                          <a:cs typeface="Nimbus Sans L"/>
                        </a:rPr>
                        <a:t>Infection</a:t>
                      </a:r>
                      <a:endParaRPr sz="3200">
                        <a:latin typeface="Nimbus Sans L"/>
                        <a:cs typeface="Nimbus Sans L"/>
                      </a:endParaRPr>
                    </a:p>
                  </a:txBody>
                  <a:tcPr marL="0" marR="0" marT="13335" marB="0">
                    <a:lnL w="19050">
                      <a:solidFill>
                        <a:srgbClr val="000000"/>
                      </a:solidFill>
                      <a:prstDash val="solid"/>
                    </a:lnL>
                    <a:lnR w="19050">
                      <a:solidFill>
                        <a:srgbClr val="000000"/>
                      </a:solidFill>
                      <a:prstDash val="solid"/>
                    </a:lnR>
                    <a:lnT w="19050">
                      <a:solidFill>
                        <a:srgbClr val="000000"/>
                      </a:solidFill>
                      <a:prstDash val="solid"/>
                    </a:lnT>
                    <a:lnB w="12700">
                      <a:solidFill>
                        <a:srgbClr val="000000"/>
                      </a:solidFill>
                      <a:prstDash val="solid"/>
                    </a:lnB>
                  </a:tcPr>
                </a:tc>
                <a:extLst>
                  <a:ext uri="{0D108BD9-81ED-4DB2-BD59-A6C34878D82A}">
                    <a16:rowId xmlns:a16="http://schemas.microsoft.com/office/drawing/2014/main" val="10000"/>
                  </a:ext>
                </a:extLst>
              </a:tr>
              <a:tr h="1780031">
                <a:tc>
                  <a:txBody>
                    <a:bodyPr/>
                    <a:lstStyle/>
                    <a:p>
                      <a:pPr marL="410209" indent="-343535">
                        <a:lnSpc>
                          <a:spcPct val="100000"/>
                        </a:lnSpc>
                        <a:spcBef>
                          <a:spcPts val="90"/>
                        </a:spcBef>
                        <a:buFont typeface="DejaVu Serif"/>
                        <a:buChar char=""/>
                        <a:tabLst>
                          <a:tab pos="410209" algn="l"/>
                          <a:tab pos="410845" algn="l"/>
                        </a:tabLst>
                      </a:pPr>
                      <a:r>
                        <a:rPr sz="2800" spc="-225" dirty="0">
                          <a:latin typeface="DejaVu Sans"/>
                          <a:cs typeface="DejaVu Sans"/>
                        </a:rPr>
                        <a:t>Asymptomatic</a:t>
                      </a:r>
                      <a:endParaRPr sz="2800">
                        <a:latin typeface="DejaVu Sans"/>
                        <a:cs typeface="DejaVu Sans"/>
                      </a:endParaRPr>
                    </a:p>
                    <a:p>
                      <a:pPr marL="410209" indent="-343535">
                        <a:lnSpc>
                          <a:spcPct val="100000"/>
                        </a:lnSpc>
                        <a:spcBef>
                          <a:spcPts val="700"/>
                        </a:spcBef>
                        <a:buFont typeface="DejaVu Serif"/>
                        <a:buChar char=""/>
                        <a:tabLst>
                          <a:tab pos="410209" algn="l"/>
                          <a:tab pos="410845" algn="l"/>
                        </a:tabLst>
                      </a:pPr>
                      <a:r>
                        <a:rPr sz="2800" spc="-180" dirty="0">
                          <a:latin typeface="DejaVu Sans"/>
                          <a:cs typeface="DejaVu Sans"/>
                        </a:rPr>
                        <a:t>Acute </a:t>
                      </a:r>
                      <a:r>
                        <a:rPr sz="2800" spc="-204" dirty="0">
                          <a:latin typeface="DejaVu Sans"/>
                          <a:cs typeface="DejaVu Sans"/>
                        </a:rPr>
                        <a:t>retroviral</a:t>
                      </a:r>
                      <a:r>
                        <a:rPr sz="2800" spc="-60" dirty="0">
                          <a:latin typeface="DejaVu Sans"/>
                          <a:cs typeface="DejaVu Sans"/>
                        </a:rPr>
                        <a:t> </a:t>
                      </a:r>
                      <a:r>
                        <a:rPr sz="2800" spc="-215" dirty="0">
                          <a:latin typeface="DejaVu Sans"/>
                          <a:cs typeface="DejaVu Sans"/>
                        </a:rPr>
                        <a:t>syndrome</a:t>
                      </a:r>
                      <a:endParaRPr sz="2800">
                        <a:latin typeface="DejaVu Sans"/>
                        <a:cs typeface="DejaVu Sans"/>
                      </a:endParaRPr>
                    </a:p>
                  </a:txBody>
                  <a:tcPr marL="0" marR="0" marT="11430" marB="0">
                    <a:lnL w="19050">
                      <a:solidFill>
                        <a:srgbClr val="000000"/>
                      </a:solidFill>
                      <a:prstDash val="solid"/>
                    </a:lnL>
                    <a:lnR w="1905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773429">
                <a:tc>
                  <a:txBody>
                    <a:bodyPr/>
                    <a:lstStyle/>
                    <a:p>
                      <a:pPr marL="67310">
                        <a:lnSpc>
                          <a:spcPct val="100000"/>
                        </a:lnSpc>
                        <a:spcBef>
                          <a:spcPts val="125"/>
                        </a:spcBef>
                      </a:pPr>
                      <a:r>
                        <a:rPr sz="4000" b="1" spc="-10" dirty="0">
                          <a:latin typeface="Nimbus Sans L"/>
                          <a:cs typeface="Nimbus Sans L"/>
                        </a:rPr>
                        <a:t>Clinical </a:t>
                      </a:r>
                      <a:r>
                        <a:rPr sz="4000" b="1" spc="-5" dirty="0">
                          <a:latin typeface="Nimbus Sans L"/>
                          <a:cs typeface="Nimbus Sans L"/>
                        </a:rPr>
                        <a:t>Stage</a:t>
                      </a:r>
                      <a:r>
                        <a:rPr sz="4000" b="1" spc="20" dirty="0">
                          <a:latin typeface="Nimbus Sans L"/>
                          <a:cs typeface="Nimbus Sans L"/>
                        </a:rPr>
                        <a:t> </a:t>
                      </a:r>
                      <a:r>
                        <a:rPr sz="4000" b="1" spc="-5" dirty="0">
                          <a:latin typeface="Nimbus Sans L"/>
                          <a:cs typeface="Nimbus Sans L"/>
                        </a:rPr>
                        <a:t>1</a:t>
                      </a:r>
                      <a:endParaRPr sz="4000">
                        <a:latin typeface="Nimbus Sans L"/>
                        <a:cs typeface="Nimbus Sans L"/>
                      </a:endParaRPr>
                    </a:p>
                  </a:txBody>
                  <a:tcPr marL="0" marR="0" marT="15875" marB="0">
                    <a:lnL w="19050">
                      <a:solidFill>
                        <a:srgbClr val="000000"/>
                      </a:solidFill>
                      <a:prstDash val="solid"/>
                    </a:lnL>
                    <a:lnR w="19050">
                      <a:solidFill>
                        <a:srgbClr val="000000"/>
                      </a:solidFill>
                      <a:prstDash val="solid"/>
                    </a:lnR>
                    <a:lnT w="12700">
                      <a:solidFill>
                        <a:srgbClr val="000000"/>
                      </a:solidFill>
                      <a:prstDash val="solid"/>
                    </a:lnT>
                    <a:lnB w="19050">
                      <a:solidFill>
                        <a:srgbClr val="000000"/>
                      </a:solidFill>
                      <a:prstDash val="solid"/>
                    </a:lnB>
                  </a:tcPr>
                </a:tc>
                <a:extLst>
                  <a:ext uri="{0D108BD9-81ED-4DB2-BD59-A6C34878D82A}">
                    <a16:rowId xmlns:a16="http://schemas.microsoft.com/office/drawing/2014/main" val="10002"/>
                  </a:ext>
                </a:extLst>
              </a:tr>
              <a:tr h="1780032">
                <a:tc>
                  <a:txBody>
                    <a:bodyPr/>
                    <a:lstStyle/>
                    <a:p>
                      <a:pPr marL="410209" indent="-343535">
                        <a:lnSpc>
                          <a:spcPct val="100000"/>
                        </a:lnSpc>
                        <a:spcBef>
                          <a:spcPts val="95"/>
                        </a:spcBef>
                        <a:buFont typeface="DejaVu Serif"/>
                        <a:buChar char=""/>
                        <a:tabLst>
                          <a:tab pos="410209" algn="l"/>
                          <a:tab pos="410845" algn="l"/>
                        </a:tabLst>
                      </a:pPr>
                      <a:r>
                        <a:rPr sz="2800" spc="-225" dirty="0">
                          <a:latin typeface="DejaVu Sans"/>
                          <a:cs typeface="DejaVu Sans"/>
                        </a:rPr>
                        <a:t>Asymptomatic</a:t>
                      </a:r>
                      <a:endParaRPr sz="2800">
                        <a:latin typeface="DejaVu Sans"/>
                        <a:cs typeface="DejaVu Sans"/>
                      </a:endParaRPr>
                    </a:p>
                    <a:p>
                      <a:pPr marL="410209" indent="-343535">
                        <a:lnSpc>
                          <a:spcPct val="100000"/>
                        </a:lnSpc>
                        <a:spcBef>
                          <a:spcPts val="700"/>
                        </a:spcBef>
                        <a:buFont typeface="DejaVu Serif"/>
                        <a:buChar char=""/>
                        <a:tabLst>
                          <a:tab pos="410209" algn="l"/>
                          <a:tab pos="410845" algn="l"/>
                        </a:tabLst>
                      </a:pPr>
                      <a:r>
                        <a:rPr sz="2800" spc="-155" dirty="0">
                          <a:latin typeface="DejaVu Sans"/>
                          <a:cs typeface="DejaVu Sans"/>
                        </a:rPr>
                        <a:t>Persistent </a:t>
                      </a:r>
                      <a:r>
                        <a:rPr sz="2800" spc="-175" dirty="0">
                          <a:latin typeface="DejaVu Sans"/>
                          <a:cs typeface="DejaVu Sans"/>
                        </a:rPr>
                        <a:t>generalized</a:t>
                      </a:r>
                      <a:r>
                        <a:rPr sz="2800" spc="-75" dirty="0">
                          <a:latin typeface="DejaVu Sans"/>
                          <a:cs typeface="DejaVu Sans"/>
                        </a:rPr>
                        <a:t> </a:t>
                      </a:r>
                      <a:r>
                        <a:rPr sz="2800" spc="-225" dirty="0">
                          <a:latin typeface="DejaVu Sans"/>
                          <a:cs typeface="DejaVu Sans"/>
                        </a:rPr>
                        <a:t>lymphadenopathy</a:t>
                      </a:r>
                      <a:endParaRPr sz="2800">
                        <a:latin typeface="DejaVu Sans"/>
                        <a:cs typeface="DejaVu Sans"/>
                      </a:endParaRPr>
                    </a:p>
                  </a:txBody>
                  <a:tcPr marL="0" marR="0" marT="1206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extLst>
                  <a:ext uri="{0D108BD9-81ED-4DB2-BD59-A6C34878D82A}">
                    <a16:rowId xmlns:a16="http://schemas.microsoft.com/office/drawing/2014/main" val="10003"/>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19305"/>
            <a:ext cx="8229600" cy="464497"/>
          </a:xfrm>
        </p:spPr>
        <p:txBody>
          <a:bodyPr/>
          <a:lstStyle/>
          <a:p>
            <a:r>
              <a:rPr lang="en-US" altLang="en-US" b="1" dirty="0">
                <a:solidFill>
                  <a:srgbClr val="C00000"/>
                </a:solidFill>
              </a:rPr>
              <a:t>Epidemiology of STIs</a:t>
            </a:r>
            <a:endParaRPr lang="en-US" dirty="0"/>
          </a:p>
        </p:txBody>
      </p:sp>
      <p:sp>
        <p:nvSpPr>
          <p:cNvPr id="3" name="Content Placeholder 2"/>
          <p:cNvSpPr>
            <a:spLocks noGrp="1"/>
          </p:cNvSpPr>
          <p:nvPr>
            <p:ph idx="1"/>
          </p:nvPr>
        </p:nvSpPr>
        <p:spPr>
          <a:xfrm>
            <a:off x="457201" y="1465259"/>
            <a:ext cx="8229600" cy="4192675"/>
          </a:xfrm>
        </p:spPr>
        <p:txBody>
          <a:bodyPr/>
          <a:lstStyle/>
          <a:p>
            <a:pPr algn="just"/>
            <a:r>
              <a:rPr lang="en-US" sz="2314" dirty="0">
                <a:ea typeface="Times New Roman"/>
                <a:cs typeface="Times New Roman"/>
              </a:rPr>
              <a:t>About16% of the STI patients were co-infected with HIV (8.1% male and 21% female) and HIV prevalence is higher on STI patients with lower abdominal pain (41% ) and genital ulcer (24.5%). </a:t>
            </a:r>
          </a:p>
          <a:p>
            <a:pPr algn="just"/>
            <a:r>
              <a:rPr lang="en-GB" sz="2314" dirty="0">
                <a:ea typeface="Times New Roman"/>
                <a:cs typeface="Times New Roman"/>
              </a:rPr>
              <a:t>Young people (20-34yrs) are highly affected (68.2%),with a larger proportion of females( </a:t>
            </a:r>
            <a:r>
              <a:rPr lang="en-US" sz="2314" dirty="0">
                <a:ea typeface="Times New Roman"/>
                <a:cs typeface="Times New Roman"/>
              </a:rPr>
              <a:t>61%).</a:t>
            </a:r>
          </a:p>
          <a:p>
            <a:r>
              <a:rPr lang="en-US" sz="2314" b="1" dirty="0">
                <a:solidFill>
                  <a:srgbClr val="C00000"/>
                </a:solidFill>
              </a:rPr>
              <a:t>The Main Aims of STIs Prevention  and Control are</a:t>
            </a:r>
            <a:r>
              <a:rPr lang="en-US" sz="2314" dirty="0">
                <a:solidFill>
                  <a:srgbClr val="C00000"/>
                </a:solidFill>
              </a:rPr>
              <a:t>:-</a:t>
            </a:r>
          </a:p>
          <a:p>
            <a:pPr lvl="1"/>
            <a:r>
              <a:rPr lang="en-US" dirty="0"/>
              <a:t>Interrupting the transmission of STIs</a:t>
            </a:r>
          </a:p>
          <a:p>
            <a:pPr lvl="1"/>
            <a:r>
              <a:rPr lang="en-US" dirty="0"/>
              <a:t>Prevent development of disease and complications</a:t>
            </a:r>
          </a:p>
          <a:p>
            <a:pPr lvl="1"/>
            <a:r>
              <a:rPr lang="en-US" dirty="0"/>
              <a:t>Reducing the risk of acquiring and transmitting HIV</a:t>
            </a:r>
          </a:p>
          <a:p>
            <a:pPr algn="just"/>
            <a:endParaRPr lang="en-US" dirty="0">
              <a:ea typeface="Times New Roman"/>
              <a:cs typeface="Times New Roman"/>
            </a:endParaRPr>
          </a:p>
          <a:p>
            <a:endParaRPr lang="en-US" dirty="0"/>
          </a:p>
        </p:txBody>
      </p:sp>
      <p:sp>
        <p:nvSpPr>
          <p:cNvPr id="4" name="Date Placeholder 3"/>
          <p:cNvSpPr>
            <a:spLocks noGrp="1"/>
          </p:cNvSpPr>
          <p:nvPr>
            <p:ph type="dt" sz="half" idx="10"/>
          </p:nvPr>
        </p:nvSpPr>
        <p:spPr/>
        <p:txBody>
          <a:bodyPr/>
          <a:lstStyle/>
          <a:p>
            <a:pPr defTabSz="755660">
              <a:defRPr/>
            </a:pPr>
            <a:fld id="{6CD1B581-3E78-4C36-BED6-823C26583406}" type="datetime1">
              <a:rPr lang="en-CA" smtClean="0">
                <a:solidFill>
                  <a:prstClr val="black">
                    <a:tint val="75000"/>
                  </a:prstClr>
                </a:solidFill>
                <a:latin typeface="Kartika"/>
              </a:rPr>
              <a:t>2020-06-01</a:t>
            </a:fld>
            <a:endParaRPr lang="en-CA">
              <a:solidFill>
                <a:prstClr val="black">
                  <a:tint val="75000"/>
                </a:prstClr>
              </a:solidFill>
              <a:latin typeface="Kartika"/>
            </a:endParaRPr>
          </a:p>
        </p:txBody>
      </p:sp>
      <p:sp>
        <p:nvSpPr>
          <p:cNvPr id="5" name="Slide Number Placeholder 4"/>
          <p:cNvSpPr>
            <a:spLocks noGrp="1"/>
          </p:cNvSpPr>
          <p:nvPr>
            <p:ph type="sldNum" sz="quarter" idx="12"/>
          </p:nvPr>
        </p:nvSpPr>
        <p:spPr/>
        <p:txBody>
          <a:bodyPr/>
          <a:lstStyle/>
          <a:p>
            <a:pPr defTabSz="755660">
              <a:defRPr/>
            </a:pPr>
            <a:fld id="{A415B259-A592-4C14-A112-938197F929A2}" type="slidenum">
              <a:rPr lang="en-CA">
                <a:solidFill>
                  <a:prstClr val="black">
                    <a:tint val="75000"/>
                  </a:prstClr>
                </a:solidFill>
                <a:latin typeface="Kartika"/>
              </a:rPr>
              <a:pPr defTabSz="755660">
                <a:defRPr/>
              </a:pPr>
              <a:t>9</a:t>
            </a:fld>
            <a:endParaRPr lang="en-CA">
              <a:solidFill>
                <a:prstClr val="black">
                  <a:tint val="75000"/>
                </a:prstClr>
              </a:solidFill>
              <a:latin typeface="Kartika"/>
            </a:endParaRPr>
          </a:p>
        </p:txBody>
      </p:sp>
      <p:sp>
        <p:nvSpPr>
          <p:cNvPr id="6" name="Footer Placeholder 5">
            <a:extLst>
              <a:ext uri="{FF2B5EF4-FFF2-40B4-BE49-F238E27FC236}">
                <a16:creationId xmlns:a16="http://schemas.microsoft.com/office/drawing/2014/main" id="{B37A9D4D-0905-48BA-9A6F-8EDEA7C960F4}"/>
              </a:ext>
            </a:extLst>
          </p:cNvPr>
          <p:cNvSpPr>
            <a:spLocks noGrp="1"/>
          </p:cNvSpPr>
          <p:nvPr>
            <p:ph type="ftr" sz="quarter" idx="11"/>
          </p:nvPr>
        </p:nvSpPr>
        <p:spPr/>
        <p:txBody>
          <a:bodyPr/>
          <a:lstStyle/>
          <a:p>
            <a:pPr>
              <a:defRPr/>
            </a:pPr>
            <a:r>
              <a:rPr lang="en-CA"/>
              <a:t>Hailemariam Abiy</a:t>
            </a:r>
          </a:p>
        </p:txBody>
      </p:sp>
    </p:spTree>
    <p:extLst>
      <p:ext uri="{BB962C8B-B14F-4D97-AF65-F5344CB8AC3E}">
        <p14:creationId xmlns:p14="http://schemas.microsoft.com/office/powerpoint/2010/main" val="12976481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27304" y="906779"/>
            <a:ext cx="8395970" cy="2520950"/>
          </a:xfrm>
          <a:custGeom>
            <a:avLst/>
            <a:gdLst/>
            <a:ahLst/>
            <a:cxnLst/>
            <a:rect l="l" t="t" r="r" b="b"/>
            <a:pathLst>
              <a:path w="8395970" h="2520950">
                <a:moveTo>
                  <a:pt x="8395716" y="0"/>
                </a:moveTo>
                <a:lnTo>
                  <a:pt x="8382000" y="0"/>
                </a:lnTo>
                <a:lnTo>
                  <a:pt x="8382000" y="13716"/>
                </a:lnTo>
                <a:lnTo>
                  <a:pt x="8382000" y="701040"/>
                </a:lnTo>
                <a:lnTo>
                  <a:pt x="13716" y="701040"/>
                </a:lnTo>
                <a:lnTo>
                  <a:pt x="13716" y="13716"/>
                </a:lnTo>
                <a:lnTo>
                  <a:pt x="8382000" y="13716"/>
                </a:lnTo>
                <a:lnTo>
                  <a:pt x="8382000" y="0"/>
                </a:lnTo>
                <a:lnTo>
                  <a:pt x="13716" y="0"/>
                </a:lnTo>
                <a:lnTo>
                  <a:pt x="0" y="0"/>
                </a:lnTo>
                <a:lnTo>
                  <a:pt x="0" y="13716"/>
                </a:lnTo>
                <a:lnTo>
                  <a:pt x="0" y="701040"/>
                </a:lnTo>
                <a:lnTo>
                  <a:pt x="0" y="714756"/>
                </a:lnTo>
                <a:lnTo>
                  <a:pt x="0" y="2520696"/>
                </a:lnTo>
                <a:lnTo>
                  <a:pt x="13716" y="2520696"/>
                </a:lnTo>
                <a:lnTo>
                  <a:pt x="13716" y="714756"/>
                </a:lnTo>
                <a:lnTo>
                  <a:pt x="8382000" y="714756"/>
                </a:lnTo>
                <a:lnTo>
                  <a:pt x="8382000" y="2520696"/>
                </a:lnTo>
                <a:lnTo>
                  <a:pt x="8395716" y="2520696"/>
                </a:lnTo>
                <a:lnTo>
                  <a:pt x="8395716" y="714756"/>
                </a:lnTo>
                <a:lnTo>
                  <a:pt x="8395716" y="701040"/>
                </a:lnTo>
                <a:lnTo>
                  <a:pt x="8395716" y="13716"/>
                </a:lnTo>
                <a:lnTo>
                  <a:pt x="8395716" y="0"/>
                </a:lnTo>
                <a:close/>
              </a:path>
            </a:pathLst>
          </a:custGeom>
          <a:solidFill>
            <a:srgbClr val="000000"/>
          </a:solidFill>
        </p:spPr>
        <p:txBody>
          <a:bodyPr wrap="square" lIns="0" tIns="0" rIns="0" bIns="0" rtlCol="0"/>
          <a:lstStyle/>
          <a:p>
            <a:endParaRPr/>
          </a:p>
        </p:txBody>
      </p:sp>
      <p:sp>
        <p:nvSpPr>
          <p:cNvPr id="3" name="object 3"/>
          <p:cNvSpPr txBox="1">
            <a:spLocks noGrp="1"/>
          </p:cNvSpPr>
          <p:nvPr>
            <p:ph type="title"/>
          </p:nvPr>
        </p:nvSpPr>
        <p:spPr>
          <a:xfrm>
            <a:off x="589185" y="918258"/>
            <a:ext cx="3778250" cy="635000"/>
          </a:xfrm>
          <a:prstGeom prst="rect">
            <a:avLst/>
          </a:prstGeom>
        </p:spPr>
        <p:txBody>
          <a:bodyPr vert="horz" wrap="square" lIns="0" tIns="12065" rIns="0" bIns="0" rtlCol="0">
            <a:spAutoFit/>
          </a:bodyPr>
          <a:lstStyle/>
          <a:p>
            <a:pPr marL="12700">
              <a:lnSpc>
                <a:spcPct val="100000"/>
              </a:lnSpc>
              <a:spcBef>
                <a:spcPts val="95"/>
              </a:spcBef>
            </a:pPr>
            <a:r>
              <a:rPr sz="4000" b="1" spc="-10" dirty="0">
                <a:latin typeface="Nimbus Sans L"/>
                <a:cs typeface="Nimbus Sans L"/>
              </a:rPr>
              <a:t>Clinical </a:t>
            </a:r>
            <a:r>
              <a:rPr sz="4000" b="1" spc="-5" dirty="0">
                <a:latin typeface="Nimbus Sans L"/>
                <a:cs typeface="Nimbus Sans L"/>
              </a:rPr>
              <a:t>Stage</a:t>
            </a:r>
            <a:r>
              <a:rPr sz="4000" b="1" spc="-35" dirty="0">
                <a:latin typeface="Nimbus Sans L"/>
                <a:cs typeface="Nimbus Sans L"/>
              </a:rPr>
              <a:t> </a:t>
            </a:r>
            <a:r>
              <a:rPr sz="4000" b="1" spc="-5" dirty="0">
                <a:latin typeface="Nimbus Sans L"/>
                <a:cs typeface="Nimbus Sans L"/>
              </a:rPr>
              <a:t>2</a:t>
            </a:r>
            <a:endParaRPr sz="4000">
              <a:latin typeface="Nimbus Sans L"/>
              <a:cs typeface="Nimbus Sans L"/>
            </a:endParaRPr>
          </a:p>
        </p:txBody>
      </p:sp>
      <p:sp>
        <p:nvSpPr>
          <p:cNvPr id="4" name="object 4"/>
          <p:cNvSpPr txBox="1"/>
          <p:nvPr/>
        </p:nvSpPr>
        <p:spPr>
          <a:xfrm>
            <a:off x="589180" y="1550834"/>
            <a:ext cx="6345555" cy="1521460"/>
          </a:xfrm>
          <a:prstGeom prst="rect">
            <a:avLst/>
          </a:prstGeom>
        </p:spPr>
        <p:txBody>
          <a:bodyPr vert="horz" wrap="square" lIns="0" tIns="12700" rIns="0" bIns="0" rtlCol="0">
            <a:spAutoFit/>
          </a:bodyPr>
          <a:lstStyle/>
          <a:p>
            <a:pPr marL="355600" marR="5080" indent="-343535">
              <a:lnSpc>
                <a:spcPct val="114900"/>
              </a:lnSpc>
              <a:spcBef>
                <a:spcPts val="100"/>
              </a:spcBef>
              <a:buFont typeface="DejaVu Serif"/>
              <a:buChar char=""/>
              <a:tabLst>
                <a:tab pos="355600" algn="l"/>
                <a:tab pos="356235" algn="l"/>
                <a:tab pos="2156460" algn="l"/>
                <a:tab pos="4374515" algn="l"/>
                <a:tab pos="5699760" algn="l"/>
              </a:tabLst>
            </a:pPr>
            <a:r>
              <a:rPr sz="2800" spc="-165" dirty="0">
                <a:latin typeface="DejaVu Sans"/>
                <a:cs typeface="DejaVu Sans"/>
              </a:rPr>
              <a:t>Mo</a:t>
            </a:r>
            <a:r>
              <a:rPr sz="2800" spc="-140" dirty="0">
                <a:latin typeface="DejaVu Sans"/>
                <a:cs typeface="DejaVu Sans"/>
              </a:rPr>
              <a:t>d</a:t>
            </a:r>
            <a:r>
              <a:rPr sz="2800" spc="-155" dirty="0">
                <a:latin typeface="DejaVu Sans"/>
                <a:cs typeface="DejaVu Sans"/>
              </a:rPr>
              <a:t>er</a:t>
            </a:r>
            <a:r>
              <a:rPr sz="2800" spc="-220" dirty="0">
                <a:latin typeface="DejaVu Sans"/>
                <a:cs typeface="DejaVu Sans"/>
              </a:rPr>
              <a:t>a</a:t>
            </a:r>
            <a:r>
              <a:rPr sz="2800" spc="-245" dirty="0">
                <a:latin typeface="DejaVu Sans"/>
                <a:cs typeface="DejaVu Sans"/>
              </a:rPr>
              <a:t>te</a:t>
            </a:r>
            <a:r>
              <a:rPr sz="2800" dirty="0">
                <a:latin typeface="DejaVu Sans"/>
                <a:cs typeface="DejaVu Sans"/>
              </a:rPr>
              <a:t>	</a:t>
            </a:r>
            <a:r>
              <a:rPr sz="2800" spc="-225" dirty="0">
                <a:latin typeface="DejaVu Sans"/>
                <a:cs typeface="DejaVu Sans"/>
              </a:rPr>
              <a:t>u</a:t>
            </a:r>
            <a:r>
              <a:rPr sz="2800" spc="-210" dirty="0">
                <a:latin typeface="DejaVu Sans"/>
                <a:cs typeface="DejaVu Sans"/>
              </a:rPr>
              <a:t>n</a:t>
            </a:r>
            <a:r>
              <a:rPr sz="2800" spc="-225" dirty="0">
                <a:latin typeface="DejaVu Sans"/>
                <a:cs typeface="DejaVu Sans"/>
              </a:rPr>
              <a:t>e</a:t>
            </a:r>
            <a:r>
              <a:rPr sz="2800" spc="-200" dirty="0">
                <a:latin typeface="DejaVu Sans"/>
                <a:cs typeface="DejaVu Sans"/>
              </a:rPr>
              <a:t>x</a:t>
            </a:r>
            <a:r>
              <a:rPr sz="2800" spc="-270" dirty="0">
                <a:latin typeface="DejaVu Sans"/>
                <a:cs typeface="DejaVu Sans"/>
              </a:rPr>
              <a:t>p</a:t>
            </a:r>
            <a:r>
              <a:rPr sz="2800" spc="-114" dirty="0">
                <a:latin typeface="DejaVu Sans"/>
                <a:cs typeface="DejaVu Sans"/>
              </a:rPr>
              <a:t>l</a:t>
            </a:r>
            <a:r>
              <a:rPr sz="2800" spc="-150" dirty="0">
                <a:latin typeface="DejaVu Sans"/>
                <a:cs typeface="DejaVu Sans"/>
              </a:rPr>
              <a:t>a</a:t>
            </a:r>
            <a:r>
              <a:rPr sz="2800" spc="-120" dirty="0">
                <a:latin typeface="DejaVu Sans"/>
                <a:cs typeface="DejaVu Sans"/>
              </a:rPr>
              <a:t>i</a:t>
            </a:r>
            <a:r>
              <a:rPr sz="2800" spc="-260" dirty="0">
                <a:latin typeface="DejaVu Sans"/>
                <a:cs typeface="DejaVu Sans"/>
              </a:rPr>
              <a:t>n</a:t>
            </a:r>
            <a:r>
              <a:rPr sz="2800" spc="-200" dirty="0">
                <a:latin typeface="DejaVu Sans"/>
                <a:cs typeface="DejaVu Sans"/>
              </a:rPr>
              <a:t>ed</a:t>
            </a:r>
            <a:r>
              <a:rPr sz="2800" dirty="0">
                <a:latin typeface="DejaVu Sans"/>
                <a:cs typeface="DejaVu Sans"/>
              </a:rPr>
              <a:t>	</a:t>
            </a:r>
            <a:r>
              <a:rPr sz="2800" spc="-270" dirty="0">
                <a:latin typeface="DejaVu Sans"/>
                <a:cs typeface="DejaVu Sans"/>
              </a:rPr>
              <a:t>w</a:t>
            </a:r>
            <a:r>
              <a:rPr sz="2800" spc="-229" dirty="0">
                <a:latin typeface="DejaVu Sans"/>
                <a:cs typeface="DejaVu Sans"/>
              </a:rPr>
              <a:t>e</a:t>
            </a:r>
            <a:r>
              <a:rPr sz="2800" spc="-85" dirty="0">
                <a:latin typeface="DejaVu Sans"/>
                <a:cs typeface="DejaVu Sans"/>
              </a:rPr>
              <a:t>i</a:t>
            </a:r>
            <a:r>
              <a:rPr sz="2800" spc="-229" dirty="0">
                <a:latin typeface="DejaVu Sans"/>
                <a:cs typeface="DejaVu Sans"/>
              </a:rPr>
              <a:t>g</a:t>
            </a:r>
            <a:r>
              <a:rPr sz="2800" spc="-215" dirty="0">
                <a:latin typeface="DejaVu Sans"/>
                <a:cs typeface="DejaVu Sans"/>
              </a:rPr>
              <a:t>h</a:t>
            </a:r>
            <a:r>
              <a:rPr sz="2800" spc="-325" dirty="0">
                <a:latin typeface="DejaVu Sans"/>
                <a:cs typeface="DejaVu Sans"/>
              </a:rPr>
              <a:t>t</a:t>
            </a:r>
            <a:r>
              <a:rPr sz="2800" dirty="0">
                <a:latin typeface="DejaVu Sans"/>
                <a:cs typeface="DejaVu Sans"/>
              </a:rPr>
              <a:t>	</a:t>
            </a:r>
            <a:r>
              <a:rPr sz="2800" spc="-105" dirty="0">
                <a:latin typeface="DejaVu Sans"/>
                <a:cs typeface="DejaVu Sans"/>
              </a:rPr>
              <a:t>l</a:t>
            </a:r>
            <a:r>
              <a:rPr sz="2800" spc="-215" dirty="0">
                <a:latin typeface="DejaVu Sans"/>
                <a:cs typeface="DejaVu Sans"/>
              </a:rPr>
              <a:t>o</a:t>
            </a:r>
            <a:r>
              <a:rPr sz="2800" spc="-50" dirty="0">
                <a:latin typeface="DejaVu Sans"/>
                <a:cs typeface="DejaVu Sans"/>
              </a:rPr>
              <a:t>ss  </a:t>
            </a:r>
            <a:r>
              <a:rPr sz="2800" spc="-210" dirty="0">
                <a:latin typeface="DejaVu Sans"/>
                <a:cs typeface="DejaVu Sans"/>
              </a:rPr>
              <a:t>presumed </a:t>
            </a:r>
            <a:r>
              <a:rPr sz="2800" spc="-195" dirty="0">
                <a:latin typeface="DejaVu Sans"/>
                <a:cs typeface="DejaVu Sans"/>
              </a:rPr>
              <a:t>or </a:t>
            </a:r>
            <a:r>
              <a:rPr sz="2800" spc="-204" dirty="0">
                <a:latin typeface="DejaVu Sans"/>
                <a:cs typeface="DejaVu Sans"/>
              </a:rPr>
              <a:t>measured </a:t>
            </a:r>
            <a:r>
              <a:rPr sz="2800" spc="-220" dirty="0">
                <a:latin typeface="DejaVu Sans"/>
                <a:cs typeface="DejaVu Sans"/>
              </a:rPr>
              <a:t>body</a:t>
            </a:r>
            <a:r>
              <a:rPr sz="2800" spc="190" dirty="0">
                <a:latin typeface="DejaVu Sans"/>
                <a:cs typeface="DejaVu Sans"/>
              </a:rPr>
              <a:t> </a:t>
            </a:r>
            <a:r>
              <a:rPr sz="2800" spc="-220" dirty="0">
                <a:latin typeface="DejaVu Sans"/>
                <a:cs typeface="DejaVu Sans"/>
              </a:rPr>
              <a:t>weight)</a:t>
            </a:r>
            <a:endParaRPr sz="2800">
              <a:latin typeface="DejaVu Sans"/>
              <a:cs typeface="DejaVu Sans"/>
            </a:endParaRPr>
          </a:p>
          <a:p>
            <a:pPr marL="355600" indent="-343535">
              <a:lnSpc>
                <a:spcPct val="100000"/>
              </a:lnSpc>
              <a:spcBef>
                <a:spcPts val="695"/>
              </a:spcBef>
              <a:buFont typeface="DejaVu Serif"/>
              <a:buChar char=""/>
              <a:tabLst>
                <a:tab pos="355600" algn="l"/>
                <a:tab pos="356235" algn="l"/>
                <a:tab pos="2475230" algn="l"/>
                <a:tab pos="4714240" algn="l"/>
              </a:tabLst>
            </a:pPr>
            <a:r>
              <a:rPr sz="2800" spc="-180" dirty="0">
                <a:latin typeface="DejaVu Sans"/>
                <a:cs typeface="DejaVu Sans"/>
              </a:rPr>
              <a:t>Recurrent	</a:t>
            </a:r>
            <a:r>
              <a:rPr sz="2800" spc="-200" dirty="0">
                <a:latin typeface="DejaVu Sans"/>
                <a:cs typeface="DejaVu Sans"/>
              </a:rPr>
              <a:t>respiratory	</a:t>
            </a:r>
            <a:r>
              <a:rPr sz="2800" spc="-185" dirty="0">
                <a:latin typeface="DejaVu Sans"/>
                <a:cs typeface="DejaVu Sans"/>
              </a:rPr>
              <a:t>infections</a:t>
            </a:r>
            <a:endParaRPr sz="2800">
              <a:latin typeface="DejaVu Sans"/>
              <a:cs typeface="DejaVu Sans"/>
            </a:endParaRPr>
          </a:p>
        </p:txBody>
      </p:sp>
      <p:sp>
        <p:nvSpPr>
          <p:cNvPr id="5" name="object 5"/>
          <p:cNvSpPr txBox="1"/>
          <p:nvPr/>
        </p:nvSpPr>
        <p:spPr>
          <a:xfrm>
            <a:off x="7204899" y="1615106"/>
            <a:ext cx="1655445" cy="1457325"/>
          </a:xfrm>
          <a:prstGeom prst="rect">
            <a:avLst/>
          </a:prstGeom>
        </p:spPr>
        <p:txBody>
          <a:bodyPr vert="horz" wrap="square" lIns="0" tIns="12065" rIns="0" bIns="0" rtlCol="0">
            <a:spAutoFit/>
          </a:bodyPr>
          <a:lstStyle/>
          <a:p>
            <a:pPr marL="12700">
              <a:lnSpc>
                <a:spcPct val="100000"/>
              </a:lnSpc>
              <a:spcBef>
                <a:spcPts val="95"/>
              </a:spcBef>
              <a:tabLst>
                <a:tab pos="1346200" algn="l"/>
              </a:tabLst>
            </a:pPr>
            <a:r>
              <a:rPr sz="2800" spc="-280" dirty="0">
                <a:latin typeface="DejaVu Sans"/>
                <a:cs typeface="DejaVu Sans"/>
              </a:rPr>
              <a:t>(</a:t>
            </a:r>
            <a:r>
              <a:rPr sz="2800" spc="-595" dirty="0">
                <a:latin typeface="DejaVu Sans"/>
                <a:cs typeface="DejaVu Sans"/>
              </a:rPr>
              <a:t>&lt;</a:t>
            </a:r>
            <a:r>
              <a:rPr sz="2800" spc="-235" dirty="0">
                <a:latin typeface="DejaVu Sans"/>
                <a:cs typeface="DejaVu Sans"/>
              </a:rPr>
              <a:t>1</a:t>
            </a:r>
            <a:r>
              <a:rPr sz="2800" spc="-220" dirty="0">
                <a:latin typeface="DejaVu Sans"/>
                <a:cs typeface="DejaVu Sans"/>
              </a:rPr>
              <a:t>0</a:t>
            </a:r>
            <a:r>
              <a:rPr sz="2800" spc="-175" dirty="0">
                <a:latin typeface="DejaVu Sans"/>
                <a:cs typeface="DejaVu Sans"/>
              </a:rPr>
              <a:t>%</a:t>
            </a:r>
            <a:r>
              <a:rPr sz="2800" dirty="0">
                <a:latin typeface="DejaVu Sans"/>
                <a:cs typeface="DejaVu Sans"/>
              </a:rPr>
              <a:t>	</a:t>
            </a:r>
            <a:r>
              <a:rPr sz="2800" spc="-190" dirty="0">
                <a:latin typeface="DejaVu Sans"/>
                <a:cs typeface="DejaVu Sans"/>
              </a:rPr>
              <a:t>of</a:t>
            </a:r>
            <a:endParaRPr sz="2800">
              <a:latin typeface="DejaVu Sans"/>
              <a:cs typeface="DejaVu Sans"/>
            </a:endParaRPr>
          </a:p>
          <a:p>
            <a:pPr>
              <a:lnSpc>
                <a:spcPct val="100000"/>
              </a:lnSpc>
              <a:spcBef>
                <a:spcPts val="15"/>
              </a:spcBef>
            </a:pPr>
            <a:endParaRPr sz="3900">
              <a:latin typeface="DejaVu Sans"/>
              <a:cs typeface="DejaVu Sans"/>
            </a:endParaRPr>
          </a:p>
          <a:p>
            <a:pPr marL="155575">
              <a:lnSpc>
                <a:spcPct val="100000"/>
              </a:lnSpc>
              <a:spcBef>
                <a:spcPts val="5"/>
              </a:spcBef>
            </a:pPr>
            <a:r>
              <a:rPr sz="2800" spc="-155" dirty="0">
                <a:latin typeface="DejaVu Sans"/>
                <a:cs typeface="DejaVu Sans"/>
              </a:rPr>
              <a:t>(sinusitis,</a:t>
            </a:r>
            <a:endParaRPr sz="2800">
              <a:latin typeface="DejaVu Sans"/>
              <a:cs typeface="DejaVu Sans"/>
            </a:endParaRPr>
          </a:p>
        </p:txBody>
      </p:sp>
      <p:sp>
        <p:nvSpPr>
          <p:cNvPr id="6" name="object 6"/>
          <p:cNvSpPr txBox="1"/>
          <p:nvPr/>
        </p:nvSpPr>
        <p:spPr>
          <a:xfrm>
            <a:off x="932199" y="3111464"/>
            <a:ext cx="6101080" cy="452120"/>
          </a:xfrm>
          <a:prstGeom prst="rect">
            <a:avLst/>
          </a:prstGeom>
        </p:spPr>
        <p:txBody>
          <a:bodyPr vert="horz" wrap="square" lIns="0" tIns="12065" rIns="0" bIns="0" rtlCol="0">
            <a:spAutoFit/>
          </a:bodyPr>
          <a:lstStyle/>
          <a:p>
            <a:pPr marL="12700">
              <a:lnSpc>
                <a:spcPct val="100000"/>
              </a:lnSpc>
              <a:spcBef>
                <a:spcPts val="95"/>
              </a:spcBef>
            </a:pPr>
            <a:r>
              <a:rPr sz="2800" spc="-170" dirty="0">
                <a:latin typeface="DejaVu Sans"/>
                <a:cs typeface="DejaVu Sans"/>
              </a:rPr>
              <a:t>tonsillitis, </a:t>
            </a:r>
            <a:r>
              <a:rPr sz="2800" spc="-200" dirty="0">
                <a:latin typeface="DejaVu Sans"/>
                <a:cs typeface="DejaVu Sans"/>
              </a:rPr>
              <a:t>otitis </a:t>
            </a:r>
            <a:r>
              <a:rPr sz="2800" spc="-204" dirty="0">
                <a:latin typeface="DejaVu Sans"/>
                <a:cs typeface="DejaVu Sans"/>
              </a:rPr>
              <a:t>media, </a:t>
            </a:r>
            <a:r>
              <a:rPr sz="2800" spc="-200" dirty="0">
                <a:latin typeface="DejaVu Sans"/>
                <a:cs typeface="DejaVu Sans"/>
              </a:rPr>
              <a:t>and</a:t>
            </a:r>
            <a:r>
              <a:rPr sz="2800" spc="105" dirty="0">
                <a:latin typeface="DejaVu Sans"/>
                <a:cs typeface="DejaVu Sans"/>
              </a:rPr>
              <a:t> </a:t>
            </a:r>
            <a:r>
              <a:rPr sz="2800" spc="-200" dirty="0">
                <a:latin typeface="DejaVu Sans"/>
                <a:cs typeface="DejaVu Sans"/>
              </a:rPr>
              <a:t>pharyngitis)</a:t>
            </a:r>
            <a:endParaRPr sz="2800">
              <a:latin typeface="DejaVu Sans"/>
              <a:cs typeface="DejaVu Sans"/>
            </a:endParaRPr>
          </a:p>
        </p:txBody>
      </p:sp>
      <p:sp>
        <p:nvSpPr>
          <p:cNvPr id="7" name="object 7"/>
          <p:cNvSpPr/>
          <p:nvPr/>
        </p:nvSpPr>
        <p:spPr>
          <a:xfrm>
            <a:off x="0" y="3427475"/>
            <a:ext cx="9144000" cy="3426460"/>
          </a:xfrm>
          <a:custGeom>
            <a:avLst/>
            <a:gdLst/>
            <a:ahLst/>
            <a:cxnLst/>
            <a:rect l="l" t="t" r="r" b="b"/>
            <a:pathLst>
              <a:path w="9144000" h="3426459">
                <a:moveTo>
                  <a:pt x="9144000" y="0"/>
                </a:moveTo>
                <a:lnTo>
                  <a:pt x="0" y="0"/>
                </a:lnTo>
                <a:lnTo>
                  <a:pt x="0" y="3425952"/>
                </a:lnTo>
                <a:lnTo>
                  <a:pt x="9144000" y="3425952"/>
                </a:lnTo>
                <a:lnTo>
                  <a:pt x="9144000" y="0"/>
                </a:lnTo>
                <a:close/>
              </a:path>
            </a:pathLst>
          </a:custGeom>
          <a:solidFill>
            <a:srgbClr val="FFFFFF"/>
          </a:solidFill>
        </p:spPr>
        <p:txBody>
          <a:bodyPr wrap="square" lIns="0" tIns="0" rIns="0" bIns="0" rtlCol="0"/>
          <a:lstStyle/>
          <a:p>
            <a:endParaRPr/>
          </a:p>
        </p:txBody>
      </p:sp>
      <p:sp>
        <p:nvSpPr>
          <p:cNvPr id="8" name="object 8"/>
          <p:cNvSpPr txBox="1"/>
          <p:nvPr/>
        </p:nvSpPr>
        <p:spPr>
          <a:xfrm>
            <a:off x="8425688" y="6424739"/>
            <a:ext cx="180340" cy="208279"/>
          </a:xfrm>
          <a:prstGeom prst="rect">
            <a:avLst/>
          </a:prstGeom>
        </p:spPr>
        <p:txBody>
          <a:bodyPr vert="horz" wrap="square" lIns="0" tIns="12700" rIns="0" bIns="0" rtlCol="0">
            <a:spAutoFit/>
          </a:bodyPr>
          <a:lstStyle/>
          <a:p>
            <a:pPr marL="12700">
              <a:lnSpc>
                <a:spcPct val="100000"/>
              </a:lnSpc>
              <a:spcBef>
                <a:spcPts val="100"/>
              </a:spcBef>
            </a:pPr>
            <a:r>
              <a:rPr sz="1200" spc="-160" dirty="0">
                <a:solidFill>
                  <a:srgbClr val="898989"/>
                </a:solidFill>
                <a:latin typeface="DejaVu Sans"/>
                <a:cs typeface="DejaVu Sans"/>
              </a:rPr>
              <a:t>79</a:t>
            </a:r>
            <a:endParaRPr sz="1200">
              <a:latin typeface="DejaVu Sans"/>
              <a:cs typeface="DejaVu Sans"/>
            </a:endParaRPr>
          </a:p>
        </p:txBody>
      </p:sp>
      <p:sp>
        <p:nvSpPr>
          <p:cNvPr id="9" name="object 9"/>
          <p:cNvSpPr/>
          <p:nvPr/>
        </p:nvSpPr>
        <p:spPr>
          <a:xfrm>
            <a:off x="527304" y="3427475"/>
            <a:ext cx="8395970" cy="3278504"/>
          </a:xfrm>
          <a:custGeom>
            <a:avLst/>
            <a:gdLst/>
            <a:ahLst/>
            <a:cxnLst/>
            <a:rect l="l" t="t" r="r" b="b"/>
            <a:pathLst>
              <a:path w="8395970" h="3278504">
                <a:moveTo>
                  <a:pt x="8395716" y="0"/>
                </a:moveTo>
                <a:lnTo>
                  <a:pt x="8382000" y="0"/>
                </a:lnTo>
                <a:lnTo>
                  <a:pt x="8382000" y="3265932"/>
                </a:lnTo>
                <a:lnTo>
                  <a:pt x="13716" y="3265932"/>
                </a:lnTo>
                <a:lnTo>
                  <a:pt x="13716" y="0"/>
                </a:lnTo>
                <a:lnTo>
                  <a:pt x="0" y="0"/>
                </a:lnTo>
                <a:lnTo>
                  <a:pt x="0" y="3265932"/>
                </a:lnTo>
                <a:lnTo>
                  <a:pt x="0" y="3278124"/>
                </a:lnTo>
                <a:lnTo>
                  <a:pt x="13716" y="3278124"/>
                </a:lnTo>
                <a:lnTo>
                  <a:pt x="8382000" y="3278124"/>
                </a:lnTo>
                <a:lnTo>
                  <a:pt x="8395716" y="3278124"/>
                </a:lnTo>
                <a:lnTo>
                  <a:pt x="8395716" y="3265932"/>
                </a:lnTo>
                <a:lnTo>
                  <a:pt x="8395716" y="0"/>
                </a:lnTo>
                <a:close/>
              </a:path>
            </a:pathLst>
          </a:custGeom>
          <a:solidFill>
            <a:srgbClr val="000000"/>
          </a:solidFill>
        </p:spPr>
        <p:txBody>
          <a:bodyPr wrap="square" lIns="0" tIns="0" rIns="0" bIns="0" rtlCol="0"/>
          <a:lstStyle/>
          <a:p>
            <a:endParaRPr/>
          </a:p>
        </p:txBody>
      </p:sp>
      <p:sp>
        <p:nvSpPr>
          <p:cNvPr id="10" name="object 10"/>
          <p:cNvSpPr txBox="1"/>
          <p:nvPr/>
        </p:nvSpPr>
        <p:spPr>
          <a:xfrm>
            <a:off x="535940" y="3537574"/>
            <a:ext cx="4381500" cy="3122295"/>
          </a:xfrm>
          <a:prstGeom prst="rect">
            <a:avLst/>
          </a:prstGeom>
        </p:spPr>
        <p:txBody>
          <a:bodyPr vert="horz" wrap="square" lIns="0" tIns="102235" rIns="0" bIns="0" rtlCol="0">
            <a:spAutoFit/>
          </a:bodyPr>
          <a:lstStyle/>
          <a:p>
            <a:pPr marL="408940" indent="-344170">
              <a:lnSpc>
                <a:spcPct val="100000"/>
              </a:lnSpc>
              <a:spcBef>
                <a:spcPts val="805"/>
              </a:spcBef>
              <a:buFont typeface="DejaVu Serif"/>
              <a:buChar char=""/>
              <a:tabLst>
                <a:tab pos="408305" algn="l"/>
                <a:tab pos="409575" algn="l"/>
              </a:tabLst>
            </a:pPr>
            <a:r>
              <a:rPr sz="2800" spc="-155" dirty="0">
                <a:latin typeface="DejaVu Sans"/>
                <a:cs typeface="DejaVu Sans"/>
              </a:rPr>
              <a:t>Herpes</a:t>
            </a:r>
            <a:r>
              <a:rPr sz="2800" spc="-110" dirty="0">
                <a:latin typeface="DejaVu Sans"/>
                <a:cs typeface="DejaVu Sans"/>
              </a:rPr>
              <a:t> </a:t>
            </a:r>
            <a:r>
              <a:rPr sz="2800" spc="-165" dirty="0">
                <a:latin typeface="DejaVu Sans"/>
                <a:cs typeface="DejaVu Sans"/>
              </a:rPr>
              <a:t>zoster</a:t>
            </a:r>
            <a:endParaRPr sz="2800">
              <a:latin typeface="DejaVu Sans"/>
              <a:cs typeface="DejaVu Sans"/>
            </a:endParaRPr>
          </a:p>
          <a:p>
            <a:pPr marL="408940" indent="-344170">
              <a:lnSpc>
                <a:spcPct val="100000"/>
              </a:lnSpc>
              <a:spcBef>
                <a:spcPts val="710"/>
              </a:spcBef>
              <a:buFont typeface="DejaVu Serif"/>
              <a:buChar char=""/>
              <a:tabLst>
                <a:tab pos="408305" algn="l"/>
                <a:tab pos="409575" algn="l"/>
              </a:tabLst>
            </a:pPr>
            <a:r>
              <a:rPr sz="2800" spc="-180" dirty="0">
                <a:latin typeface="DejaVu Sans"/>
                <a:cs typeface="DejaVu Sans"/>
              </a:rPr>
              <a:t>Angular</a:t>
            </a:r>
            <a:r>
              <a:rPr sz="2800" spc="-114" dirty="0">
                <a:latin typeface="DejaVu Sans"/>
                <a:cs typeface="DejaVu Sans"/>
              </a:rPr>
              <a:t> </a:t>
            </a:r>
            <a:r>
              <a:rPr sz="2800" spc="-170" dirty="0">
                <a:latin typeface="DejaVu Sans"/>
                <a:cs typeface="DejaVu Sans"/>
              </a:rPr>
              <a:t>cheilitis</a:t>
            </a:r>
            <a:endParaRPr sz="2800">
              <a:latin typeface="DejaVu Sans"/>
              <a:cs typeface="DejaVu Sans"/>
            </a:endParaRPr>
          </a:p>
          <a:p>
            <a:pPr marL="408940" indent="-344170">
              <a:lnSpc>
                <a:spcPct val="100000"/>
              </a:lnSpc>
              <a:spcBef>
                <a:spcPts val="700"/>
              </a:spcBef>
              <a:buFont typeface="DejaVu Serif"/>
              <a:buChar char=""/>
              <a:tabLst>
                <a:tab pos="408305" algn="l"/>
                <a:tab pos="409575" algn="l"/>
              </a:tabLst>
            </a:pPr>
            <a:r>
              <a:rPr sz="2800" spc="-180" dirty="0">
                <a:latin typeface="DejaVu Sans"/>
                <a:cs typeface="DejaVu Sans"/>
              </a:rPr>
              <a:t>Recurrent oral</a:t>
            </a:r>
            <a:r>
              <a:rPr sz="2800" spc="-55" dirty="0">
                <a:latin typeface="DejaVu Sans"/>
                <a:cs typeface="DejaVu Sans"/>
              </a:rPr>
              <a:t> </a:t>
            </a:r>
            <a:r>
              <a:rPr sz="2800" spc="-195" dirty="0">
                <a:latin typeface="DejaVu Sans"/>
                <a:cs typeface="DejaVu Sans"/>
              </a:rPr>
              <a:t>ulceration</a:t>
            </a:r>
            <a:endParaRPr sz="2800">
              <a:latin typeface="DejaVu Sans"/>
              <a:cs typeface="DejaVu Sans"/>
            </a:endParaRPr>
          </a:p>
          <a:p>
            <a:pPr marL="408940" indent="-344170">
              <a:lnSpc>
                <a:spcPct val="100000"/>
              </a:lnSpc>
              <a:spcBef>
                <a:spcPts val="705"/>
              </a:spcBef>
              <a:buFont typeface="DejaVu Serif"/>
              <a:buChar char=""/>
              <a:tabLst>
                <a:tab pos="408305" algn="l"/>
                <a:tab pos="409575" algn="l"/>
              </a:tabLst>
            </a:pPr>
            <a:r>
              <a:rPr sz="2800" spc="-140" dirty="0">
                <a:latin typeface="DejaVu Sans"/>
                <a:cs typeface="DejaVu Sans"/>
              </a:rPr>
              <a:t>Papular </a:t>
            </a:r>
            <a:r>
              <a:rPr sz="2800" spc="-210" dirty="0">
                <a:latin typeface="DejaVu Sans"/>
                <a:cs typeface="DejaVu Sans"/>
              </a:rPr>
              <a:t>pruritic</a:t>
            </a:r>
            <a:r>
              <a:rPr sz="2800" spc="-114" dirty="0">
                <a:latin typeface="DejaVu Sans"/>
                <a:cs typeface="DejaVu Sans"/>
              </a:rPr>
              <a:t> </a:t>
            </a:r>
            <a:r>
              <a:rPr sz="2800" spc="-195" dirty="0">
                <a:latin typeface="DejaVu Sans"/>
                <a:cs typeface="DejaVu Sans"/>
              </a:rPr>
              <a:t>eruptions</a:t>
            </a:r>
            <a:endParaRPr sz="2800">
              <a:latin typeface="DejaVu Sans"/>
              <a:cs typeface="DejaVu Sans"/>
            </a:endParaRPr>
          </a:p>
          <a:p>
            <a:pPr marL="408940" indent="-344170">
              <a:lnSpc>
                <a:spcPct val="100000"/>
              </a:lnSpc>
              <a:spcBef>
                <a:spcPts val="710"/>
              </a:spcBef>
              <a:buFont typeface="DejaVu Serif"/>
              <a:buChar char=""/>
              <a:tabLst>
                <a:tab pos="408305" algn="l"/>
                <a:tab pos="409575" algn="l"/>
              </a:tabLst>
            </a:pPr>
            <a:r>
              <a:rPr sz="2800" spc="-160" dirty="0">
                <a:latin typeface="DejaVu Sans"/>
                <a:cs typeface="DejaVu Sans"/>
              </a:rPr>
              <a:t>Seborrheic</a:t>
            </a:r>
            <a:r>
              <a:rPr sz="2800" spc="-114" dirty="0">
                <a:latin typeface="DejaVu Sans"/>
                <a:cs typeface="DejaVu Sans"/>
              </a:rPr>
              <a:t> </a:t>
            </a:r>
            <a:r>
              <a:rPr sz="2800" spc="-220" dirty="0">
                <a:latin typeface="DejaVu Sans"/>
                <a:cs typeface="DejaVu Sans"/>
              </a:rPr>
              <a:t>dermatitis</a:t>
            </a:r>
            <a:endParaRPr sz="2800">
              <a:latin typeface="DejaVu Sans"/>
              <a:cs typeface="DejaVu Sans"/>
            </a:endParaRPr>
          </a:p>
          <a:p>
            <a:pPr marL="12700">
              <a:lnSpc>
                <a:spcPct val="100000"/>
              </a:lnSpc>
              <a:spcBef>
                <a:spcPts val="695"/>
              </a:spcBef>
            </a:pPr>
            <a:r>
              <a:rPr sz="1800" spc="-930" baseline="-4629" dirty="0">
                <a:solidFill>
                  <a:srgbClr val="898989"/>
                </a:solidFill>
                <a:latin typeface="DejaVu Sans"/>
                <a:cs typeface="DejaVu Sans"/>
              </a:rPr>
              <a:t>M</a:t>
            </a:r>
            <a:r>
              <a:rPr sz="2800" spc="-1340" dirty="0">
                <a:latin typeface="DejaVu Serif"/>
                <a:cs typeface="DejaVu Serif"/>
              </a:rPr>
              <a:t></a:t>
            </a:r>
            <a:r>
              <a:rPr sz="1800" spc="-277" baseline="-4629" dirty="0">
                <a:solidFill>
                  <a:srgbClr val="898989"/>
                </a:solidFill>
                <a:latin typeface="DejaVu Sans"/>
                <a:cs typeface="DejaVu Sans"/>
              </a:rPr>
              <a:t>a</a:t>
            </a:r>
            <a:r>
              <a:rPr sz="1800" spc="-254" baseline="-4629" dirty="0">
                <a:solidFill>
                  <a:srgbClr val="898989"/>
                </a:solidFill>
                <a:latin typeface="DejaVu Sans"/>
                <a:cs typeface="DejaVu Sans"/>
              </a:rPr>
              <a:t>y</a:t>
            </a:r>
            <a:r>
              <a:rPr sz="1800" spc="-202" baseline="-4629" dirty="0">
                <a:solidFill>
                  <a:srgbClr val="898989"/>
                </a:solidFill>
                <a:latin typeface="DejaVu Sans"/>
                <a:cs typeface="DejaVu Sans"/>
              </a:rPr>
              <a:t> </a:t>
            </a:r>
            <a:r>
              <a:rPr sz="1800" spc="-240" baseline="-4629" dirty="0">
                <a:solidFill>
                  <a:srgbClr val="898989"/>
                </a:solidFill>
                <a:latin typeface="DejaVu Sans"/>
                <a:cs typeface="DejaVu Sans"/>
              </a:rPr>
              <a:t>1</a:t>
            </a:r>
            <a:r>
              <a:rPr sz="1800" spc="-952" baseline="-4629" dirty="0">
                <a:solidFill>
                  <a:srgbClr val="898989"/>
                </a:solidFill>
                <a:latin typeface="DejaVu Sans"/>
                <a:cs typeface="DejaVu Sans"/>
              </a:rPr>
              <a:t>1</a:t>
            </a:r>
            <a:r>
              <a:rPr sz="2800" spc="-1135" dirty="0">
                <a:latin typeface="DejaVu Sans"/>
                <a:cs typeface="DejaVu Sans"/>
              </a:rPr>
              <a:t>F</a:t>
            </a:r>
            <a:r>
              <a:rPr sz="1800" spc="-127" baseline="-4629" dirty="0">
                <a:solidFill>
                  <a:srgbClr val="898989"/>
                </a:solidFill>
                <a:latin typeface="DejaVu Sans"/>
                <a:cs typeface="DejaVu Sans"/>
              </a:rPr>
              <a:t>,</a:t>
            </a:r>
            <a:r>
              <a:rPr sz="1800" spc="-165" baseline="-4629" dirty="0">
                <a:solidFill>
                  <a:srgbClr val="898989"/>
                </a:solidFill>
                <a:latin typeface="DejaVu Sans"/>
                <a:cs typeface="DejaVu Sans"/>
              </a:rPr>
              <a:t> </a:t>
            </a:r>
            <a:r>
              <a:rPr sz="1800" spc="-232" baseline="-4629" dirty="0">
                <a:solidFill>
                  <a:srgbClr val="898989"/>
                </a:solidFill>
                <a:latin typeface="DejaVu Sans"/>
                <a:cs typeface="DejaVu Sans"/>
              </a:rPr>
              <a:t>2</a:t>
            </a:r>
            <a:r>
              <a:rPr sz="1800" spc="-1095" baseline="-4629" dirty="0">
                <a:solidFill>
                  <a:srgbClr val="898989"/>
                </a:solidFill>
                <a:latin typeface="DejaVu Sans"/>
                <a:cs typeface="DejaVu Sans"/>
              </a:rPr>
              <a:t>0</a:t>
            </a:r>
            <a:r>
              <a:rPr sz="2800" spc="-1210" dirty="0">
                <a:latin typeface="DejaVu Sans"/>
                <a:cs typeface="DejaVu Sans"/>
              </a:rPr>
              <a:t>u</a:t>
            </a:r>
            <a:r>
              <a:rPr sz="1800" spc="-232" baseline="-4629" dirty="0">
                <a:solidFill>
                  <a:srgbClr val="898989"/>
                </a:solidFill>
                <a:latin typeface="DejaVu Sans"/>
                <a:cs typeface="DejaVu Sans"/>
              </a:rPr>
              <a:t>2</a:t>
            </a:r>
            <a:r>
              <a:rPr sz="1800" spc="-600" baseline="-4629" dirty="0">
                <a:solidFill>
                  <a:srgbClr val="898989"/>
                </a:solidFill>
                <a:latin typeface="DejaVu Sans"/>
                <a:cs typeface="DejaVu Sans"/>
              </a:rPr>
              <a:t>0</a:t>
            </a:r>
            <a:r>
              <a:rPr sz="2800" spc="-215" dirty="0">
                <a:latin typeface="DejaVu Sans"/>
                <a:cs typeface="DejaVu Sans"/>
              </a:rPr>
              <a:t>n</a:t>
            </a:r>
            <a:r>
              <a:rPr sz="2800" spc="-200" dirty="0">
                <a:latin typeface="DejaVu Sans"/>
                <a:cs typeface="DejaVu Sans"/>
              </a:rPr>
              <a:t>g</a:t>
            </a:r>
            <a:r>
              <a:rPr sz="2800" spc="-180" dirty="0">
                <a:latin typeface="DejaVu Sans"/>
                <a:cs typeface="DejaVu Sans"/>
              </a:rPr>
              <a:t>a</a:t>
            </a:r>
            <a:r>
              <a:rPr sz="2800" spc="-160" dirty="0">
                <a:latin typeface="DejaVu Sans"/>
                <a:cs typeface="DejaVu Sans"/>
              </a:rPr>
              <a:t>l</a:t>
            </a:r>
            <a:r>
              <a:rPr sz="2800" spc="-110" dirty="0">
                <a:latin typeface="DejaVu Sans"/>
                <a:cs typeface="DejaVu Sans"/>
              </a:rPr>
              <a:t> </a:t>
            </a:r>
            <a:r>
              <a:rPr sz="2800" spc="-200" dirty="0">
                <a:latin typeface="DejaVu Sans"/>
                <a:cs typeface="DejaVu Sans"/>
              </a:rPr>
              <a:t>n</a:t>
            </a:r>
            <a:r>
              <a:rPr sz="2800" spc="-180" dirty="0">
                <a:latin typeface="DejaVu Sans"/>
                <a:cs typeface="DejaVu Sans"/>
              </a:rPr>
              <a:t>a</a:t>
            </a:r>
            <a:r>
              <a:rPr sz="2800" spc="-165" dirty="0">
                <a:latin typeface="DejaVu Sans"/>
                <a:cs typeface="DejaVu Sans"/>
              </a:rPr>
              <a:t>i</a:t>
            </a:r>
            <a:r>
              <a:rPr sz="2800" spc="-160" dirty="0">
                <a:latin typeface="DejaVu Sans"/>
                <a:cs typeface="DejaVu Sans"/>
              </a:rPr>
              <a:t>l</a:t>
            </a:r>
            <a:r>
              <a:rPr sz="2800" spc="-105" dirty="0">
                <a:latin typeface="DejaVu Sans"/>
                <a:cs typeface="DejaVu Sans"/>
              </a:rPr>
              <a:t> </a:t>
            </a:r>
            <a:r>
              <a:rPr sz="2800" spc="-120" dirty="0">
                <a:latin typeface="DejaVu Sans"/>
                <a:cs typeface="DejaVu Sans"/>
              </a:rPr>
              <a:t>i</a:t>
            </a:r>
            <a:r>
              <a:rPr sz="2800" spc="-260" dirty="0">
                <a:latin typeface="DejaVu Sans"/>
                <a:cs typeface="DejaVu Sans"/>
              </a:rPr>
              <a:t>n</a:t>
            </a:r>
            <a:r>
              <a:rPr sz="2800" spc="-140" dirty="0">
                <a:latin typeface="DejaVu Sans"/>
                <a:cs typeface="DejaVu Sans"/>
              </a:rPr>
              <a:t>f</a:t>
            </a:r>
            <a:r>
              <a:rPr sz="2800" spc="-235" dirty="0">
                <a:latin typeface="DejaVu Sans"/>
                <a:cs typeface="DejaVu Sans"/>
              </a:rPr>
              <a:t>e</a:t>
            </a:r>
            <a:r>
              <a:rPr sz="2800" spc="-270" dirty="0">
                <a:latin typeface="DejaVu Sans"/>
                <a:cs typeface="DejaVu Sans"/>
              </a:rPr>
              <a:t>c</a:t>
            </a:r>
            <a:r>
              <a:rPr sz="2800" spc="-190" dirty="0">
                <a:latin typeface="DejaVu Sans"/>
                <a:cs typeface="DejaVu Sans"/>
              </a:rPr>
              <a:t>t</a:t>
            </a:r>
            <a:r>
              <a:rPr sz="2800" spc="-105" dirty="0">
                <a:latin typeface="DejaVu Sans"/>
                <a:cs typeface="DejaVu Sans"/>
              </a:rPr>
              <a:t>i</a:t>
            </a:r>
            <a:r>
              <a:rPr sz="2800" spc="-215" dirty="0">
                <a:latin typeface="DejaVu Sans"/>
                <a:cs typeface="DejaVu Sans"/>
              </a:rPr>
              <a:t>o</a:t>
            </a:r>
            <a:r>
              <a:rPr sz="2800" spc="-150" dirty="0">
                <a:latin typeface="DejaVu Sans"/>
                <a:cs typeface="DejaVu Sans"/>
              </a:rPr>
              <a:t>ns</a:t>
            </a:r>
            <a:endParaRPr sz="2800">
              <a:latin typeface="DejaVu Sans"/>
              <a:cs typeface="DejaVu Sans"/>
            </a:endParaRP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3427475"/>
            <a:ext cx="9144000" cy="3426460"/>
          </a:xfrm>
          <a:custGeom>
            <a:avLst/>
            <a:gdLst/>
            <a:ahLst/>
            <a:cxnLst/>
            <a:rect l="l" t="t" r="r" b="b"/>
            <a:pathLst>
              <a:path w="9144000" h="3426459">
                <a:moveTo>
                  <a:pt x="9144000" y="0"/>
                </a:moveTo>
                <a:lnTo>
                  <a:pt x="0" y="0"/>
                </a:lnTo>
                <a:lnTo>
                  <a:pt x="0" y="3425952"/>
                </a:lnTo>
                <a:lnTo>
                  <a:pt x="9144000" y="3425952"/>
                </a:lnTo>
                <a:lnTo>
                  <a:pt x="9144000" y="0"/>
                </a:lnTo>
                <a:close/>
              </a:path>
            </a:pathLst>
          </a:custGeom>
          <a:solidFill>
            <a:srgbClr val="FFFFFF"/>
          </a:solidFill>
        </p:spPr>
        <p:txBody>
          <a:bodyPr wrap="square" lIns="0" tIns="0" rIns="0" bIns="0" rtlCol="0"/>
          <a:lstStyle/>
          <a:p>
            <a:endParaRPr/>
          </a:p>
        </p:txBody>
      </p:sp>
      <p:graphicFrame>
        <p:nvGraphicFramePr>
          <p:cNvPr id="3" name="object 3"/>
          <p:cNvGraphicFramePr>
            <a:graphicFrameLocks noGrp="1"/>
          </p:cNvGraphicFramePr>
          <p:nvPr/>
        </p:nvGraphicFramePr>
        <p:xfrm>
          <a:off x="755904" y="449579"/>
          <a:ext cx="8001000" cy="6044945"/>
        </p:xfrm>
        <a:graphic>
          <a:graphicData uri="http://schemas.openxmlformats.org/drawingml/2006/table">
            <a:tbl>
              <a:tblPr firstRow="1" bandRow="1">
                <a:tableStyleId>{2D5ABB26-0587-4C30-8999-92F81FD0307C}</a:tableStyleId>
              </a:tblPr>
              <a:tblGrid>
                <a:gridCol w="8001000">
                  <a:extLst>
                    <a:ext uri="{9D8B030D-6E8A-4147-A177-3AD203B41FA5}">
                      <a16:colId xmlns:a16="http://schemas.microsoft.com/office/drawing/2014/main" val="20000"/>
                    </a:ext>
                  </a:extLst>
                </a:gridCol>
              </a:tblGrid>
              <a:tr h="560832">
                <a:tc>
                  <a:txBody>
                    <a:bodyPr/>
                    <a:lstStyle/>
                    <a:p>
                      <a:pPr marL="67310">
                        <a:lnSpc>
                          <a:spcPct val="100000"/>
                        </a:lnSpc>
                        <a:spcBef>
                          <a:spcPts val="105"/>
                        </a:spcBef>
                      </a:pPr>
                      <a:r>
                        <a:rPr sz="3200" b="1" spc="-5" dirty="0">
                          <a:latin typeface="Nimbus Sans L"/>
                          <a:cs typeface="Nimbus Sans L"/>
                        </a:rPr>
                        <a:t>Clinical </a:t>
                      </a:r>
                      <a:r>
                        <a:rPr sz="3200" b="1" dirty="0">
                          <a:latin typeface="Nimbus Sans L"/>
                          <a:cs typeface="Nimbus Sans L"/>
                        </a:rPr>
                        <a:t>Stage</a:t>
                      </a:r>
                      <a:r>
                        <a:rPr sz="3200" b="1" spc="-45" dirty="0">
                          <a:latin typeface="Nimbus Sans L"/>
                          <a:cs typeface="Nimbus Sans L"/>
                        </a:rPr>
                        <a:t> </a:t>
                      </a:r>
                      <a:r>
                        <a:rPr sz="3200" b="1" dirty="0">
                          <a:latin typeface="Nimbus Sans L"/>
                          <a:cs typeface="Nimbus Sans L"/>
                        </a:rPr>
                        <a:t>3</a:t>
                      </a:r>
                      <a:endParaRPr sz="3200">
                        <a:latin typeface="Nimbus Sans L"/>
                        <a:cs typeface="Nimbus Sans L"/>
                      </a:endParaRPr>
                    </a:p>
                  </a:txBody>
                  <a:tcPr marL="0" marR="0" marT="1333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extLst>
                  <a:ext uri="{0D108BD9-81ED-4DB2-BD59-A6C34878D82A}">
                    <a16:rowId xmlns:a16="http://schemas.microsoft.com/office/drawing/2014/main" val="10000"/>
                  </a:ext>
                </a:extLst>
              </a:tr>
              <a:tr h="1076705">
                <a:tc>
                  <a:txBody>
                    <a:bodyPr/>
                    <a:lstStyle/>
                    <a:p>
                      <a:pPr marL="410209" indent="-343535">
                        <a:lnSpc>
                          <a:spcPct val="100000"/>
                        </a:lnSpc>
                        <a:spcBef>
                          <a:spcPts val="70"/>
                        </a:spcBef>
                        <a:buFont typeface="DejaVu Serif"/>
                        <a:buChar char=""/>
                        <a:tabLst>
                          <a:tab pos="410209" algn="l"/>
                          <a:tab pos="410845" algn="l"/>
                        </a:tabLst>
                      </a:pPr>
                      <a:r>
                        <a:rPr sz="2000" spc="-130" dirty="0">
                          <a:latin typeface="DejaVu Sans"/>
                          <a:cs typeface="DejaVu Sans"/>
                        </a:rPr>
                        <a:t>Unexplained </a:t>
                      </a:r>
                      <a:r>
                        <a:rPr sz="2000" spc="-125" dirty="0">
                          <a:latin typeface="DejaVu Sans"/>
                          <a:cs typeface="DejaVu Sans"/>
                        </a:rPr>
                        <a:t>severe </a:t>
                      </a:r>
                      <a:r>
                        <a:rPr sz="2000" spc="-165" dirty="0">
                          <a:latin typeface="DejaVu Sans"/>
                          <a:cs typeface="DejaVu Sans"/>
                        </a:rPr>
                        <a:t>weight </a:t>
                      </a:r>
                      <a:r>
                        <a:rPr sz="2000" spc="-80" dirty="0">
                          <a:latin typeface="DejaVu Sans"/>
                          <a:cs typeface="DejaVu Sans"/>
                        </a:rPr>
                        <a:t>loss </a:t>
                      </a:r>
                      <a:r>
                        <a:rPr sz="2000" spc="-215" dirty="0">
                          <a:latin typeface="DejaVu Sans"/>
                          <a:cs typeface="DejaVu Sans"/>
                        </a:rPr>
                        <a:t>(&gt;10% </a:t>
                      </a:r>
                      <a:r>
                        <a:rPr sz="2000" spc="-135" dirty="0">
                          <a:latin typeface="DejaVu Sans"/>
                          <a:cs typeface="DejaVu Sans"/>
                        </a:rPr>
                        <a:t>of </a:t>
                      </a:r>
                      <a:r>
                        <a:rPr sz="2000" spc="-155" dirty="0">
                          <a:latin typeface="DejaVu Sans"/>
                          <a:cs typeface="DejaVu Sans"/>
                        </a:rPr>
                        <a:t>presumed </a:t>
                      </a:r>
                      <a:r>
                        <a:rPr sz="2000" spc="-135" dirty="0">
                          <a:latin typeface="DejaVu Sans"/>
                          <a:cs typeface="DejaVu Sans"/>
                        </a:rPr>
                        <a:t>or</a:t>
                      </a:r>
                      <a:r>
                        <a:rPr sz="2000" spc="160" dirty="0">
                          <a:latin typeface="DejaVu Sans"/>
                          <a:cs typeface="DejaVu Sans"/>
                        </a:rPr>
                        <a:t> </a:t>
                      </a:r>
                      <a:r>
                        <a:rPr sz="2000" spc="-145" dirty="0">
                          <a:latin typeface="DejaVu Sans"/>
                          <a:cs typeface="DejaVu Sans"/>
                        </a:rPr>
                        <a:t>measured</a:t>
                      </a:r>
                      <a:endParaRPr sz="2000">
                        <a:latin typeface="DejaVu Sans"/>
                        <a:cs typeface="DejaVu Sans"/>
                      </a:endParaRPr>
                    </a:p>
                    <a:p>
                      <a:pPr marL="410209">
                        <a:lnSpc>
                          <a:spcPct val="100000"/>
                        </a:lnSpc>
                        <a:spcBef>
                          <a:spcPts val="359"/>
                        </a:spcBef>
                      </a:pPr>
                      <a:r>
                        <a:rPr sz="2000" spc="-155" dirty="0">
                          <a:latin typeface="DejaVu Sans"/>
                          <a:cs typeface="DejaVu Sans"/>
                        </a:rPr>
                        <a:t>body</a:t>
                      </a:r>
                      <a:r>
                        <a:rPr sz="2000" spc="-114" dirty="0">
                          <a:latin typeface="DejaVu Sans"/>
                          <a:cs typeface="DejaVu Sans"/>
                        </a:rPr>
                        <a:t> </a:t>
                      </a:r>
                      <a:r>
                        <a:rPr sz="2000" spc="-160" dirty="0">
                          <a:latin typeface="DejaVu Sans"/>
                          <a:cs typeface="DejaVu Sans"/>
                        </a:rPr>
                        <a:t>weight)</a:t>
                      </a:r>
                      <a:endParaRPr sz="2000">
                        <a:latin typeface="DejaVu Sans"/>
                        <a:cs typeface="DejaVu Sans"/>
                      </a:endParaRPr>
                    </a:p>
                    <a:p>
                      <a:pPr marL="410209" indent="-343535">
                        <a:lnSpc>
                          <a:spcPct val="100000"/>
                        </a:lnSpc>
                        <a:spcBef>
                          <a:spcPts val="550"/>
                        </a:spcBef>
                        <a:buFont typeface="DejaVu Serif"/>
                        <a:buChar char=""/>
                        <a:tabLst>
                          <a:tab pos="410209" algn="l"/>
                          <a:tab pos="410845" algn="l"/>
                        </a:tabLst>
                      </a:pPr>
                      <a:r>
                        <a:rPr sz="2000" spc="-130" dirty="0">
                          <a:latin typeface="DejaVu Sans"/>
                          <a:cs typeface="DejaVu Sans"/>
                        </a:rPr>
                        <a:t>Unexplained chronic </a:t>
                      </a:r>
                      <a:r>
                        <a:rPr sz="2000" spc="-135" dirty="0">
                          <a:latin typeface="DejaVu Sans"/>
                          <a:cs typeface="DejaVu Sans"/>
                        </a:rPr>
                        <a:t>diarrhea </a:t>
                      </a:r>
                      <a:r>
                        <a:rPr sz="2000" spc="-140" dirty="0">
                          <a:latin typeface="DejaVu Sans"/>
                          <a:cs typeface="DejaVu Sans"/>
                        </a:rPr>
                        <a:t>for </a:t>
                      </a:r>
                      <a:r>
                        <a:rPr sz="2000" spc="-330" dirty="0">
                          <a:latin typeface="DejaVu Sans"/>
                          <a:cs typeface="DejaVu Sans"/>
                        </a:rPr>
                        <a:t>&gt;1</a:t>
                      </a:r>
                      <a:r>
                        <a:rPr sz="2000" spc="-310" dirty="0">
                          <a:latin typeface="DejaVu Sans"/>
                          <a:cs typeface="DejaVu Sans"/>
                        </a:rPr>
                        <a:t> </a:t>
                      </a:r>
                      <a:r>
                        <a:rPr sz="2000" spc="-185" dirty="0">
                          <a:latin typeface="DejaVu Sans"/>
                          <a:cs typeface="DejaVu Sans"/>
                        </a:rPr>
                        <a:t>month</a:t>
                      </a:r>
                      <a:endParaRPr sz="2000">
                        <a:latin typeface="DejaVu Sans"/>
                        <a:cs typeface="DejaVu Sans"/>
                      </a:endParaRPr>
                    </a:p>
                  </a:txBody>
                  <a:tcPr marL="0" marR="0" marT="8890" marB="0">
                    <a:lnL w="19050">
                      <a:solidFill>
                        <a:srgbClr val="000000"/>
                      </a:solidFill>
                      <a:prstDash val="solid"/>
                    </a:lnL>
                    <a:lnR w="19050">
                      <a:solidFill>
                        <a:srgbClr val="000000"/>
                      </a:solidFill>
                      <a:prstDash val="solid"/>
                    </a:lnR>
                    <a:lnT w="1905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4407408">
                <a:tc>
                  <a:txBody>
                    <a:bodyPr/>
                    <a:lstStyle/>
                    <a:p>
                      <a:pPr marL="410209" indent="-343535">
                        <a:lnSpc>
                          <a:spcPct val="100000"/>
                        </a:lnSpc>
                        <a:spcBef>
                          <a:spcPts val="75"/>
                        </a:spcBef>
                        <a:buFont typeface="DejaVu Serif"/>
                        <a:buChar char=""/>
                        <a:tabLst>
                          <a:tab pos="410209" algn="l"/>
                          <a:tab pos="410845" algn="l"/>
                        </a:tabLst>
                      </a:pPr>
                      <a:r>
                        <a:rPr sz="2000" spc="-130" dirty="0">
                          <a:latin typeface="DejaVu Sans"/>
                          <a:cs typeface="DejaVu Sans"/>
                        </a:rPr>
                        <a:t>Unexplained </a:t>
                      </a:r>
                      <a:r>
                        <a:rPr sz="2000" spc="-140" dirty="0">
                          <a:latin typeface="DejaVu Sans"/>
                          <a:cs typeface="DejaVu Sans"/>
                        </a:rPr>
                        <a:t>persistent </a:t>
                      </a:r>
                      <a:r>
                        <a:rPr sz="2000" spc="-150" dirty="0">
                          <a:latin typeface="DejaVu Sans"/>
                          <a:cs typeface="DejaVu Sans"/>
                        </a:rPr>
                        <a:t>fever </a:t>
                      </a:r>
                      <a:r>
                        <a:rPr sz="2000" spc="-145" dirty="0">
                          <a:latin typeface="DejaVu Sans"/>
                          <a:cs typeface="DejaVu Sans"/>
                        </a:rPr>
                        <a:t>for </a:t>
                      </a:r>
                      <a:r>
                        <a:rPr sz="2000" spc="-330" dirty="0">
                          <a:latin typeface="DejaVu Sans"/>
                          <a:cs typeface="DejaVu Sans"/>
                        </a:rPr>
                        <a:t>&gt;1 </a:t>
                      </a:r>
                      <a:r>
                        <a:rPr sz="2000" spc="-195" dirty="0">
                          <a:latin typeface="DejaVu Sans"/>
                          <a:cs typeface="DejaVu Sans"/>
                        </a:rPr>
                        <a:t>month </a:t>
                      </a:r>
                      <a:r>
                        <a:rPr sz="2000" spc="-165" dirty="0">
                          <a:latin typeface="DejaVu Sans"/>
                          <a:cs typeface="DejaVu Sans"/>
                        </a:rPr>
                        <a:t>(&gt;37.6ºC, </a:t>
                      </a:r>
                      <a:r>
                        <a:rPr sz="2000" spc="-180" dirty="0">
                          <a:latin typeface="DejaVu Sans"/>
                          <a:cs typeface="DejaVu Sans"/>
                        </a:rPr>
                        <a:t>intermittent</a:t>
                      </a:r>
                      <a:r>
                        <a:rPr sz="2000" spc="55" dirty="0">
                          <a:latin typeface="DejaVu Sans"/>
                          <a:cs typeface="DejaVu Sans"/>
                        </a:rPr>
                        <a:t> </a:t>
                      </a:r>
                      <a:r>
                        <a:rPr sz="2000" spc="-140" dirty="0">
                          <a:latin typeface="DejaVu Sans"/>
                          <a:cs typeface="DejaVu Sans"/>
                        </a:rPr>
                        <a:t>or</a:t>
                      </a:r>
                      <a:endParaRPr sz="2000">
                        <a:latin typeface="DejaVu Sans"/>
                        <a:cs typeface="DejaVu Sans"/>
                      </a:endParaRPr>
                    </a:p>
                    <a:p>
                      <a:pPr marL="410209">
                        <a:lnSpc>
                          <a:spcPct val="100000"/>
                        </a:lnSpc>
                        <a:spcBef>
                          <a:spcPts val="360"/>
                        </a:spcBef>
                      </a:pPr>
                      <a:r>
                        <a:rPr sz="2000" spc="-140" dirty="0">
                          <a:latin typeface="DejaVu Sans"/>
                          <a:cs typeface="DejaVu Sans"/>
                        </a:rPr>
                        <a:t>constant)</a:t>
                      </a:r>
                      <a:endParaRPr sz="2000">
                        <a:latin typeface="DejaVu Sans"/>
                        <a:cs typeface="DejaVu Sans"/>
                      </a:endParaRPr>
                    </a:p>
                    <a:p>
                      <a:pPr marL="410209" indent="-343535">
                        <a:lnSpc>
                          <a:spcPct val="100000"/>
                        </a:lnSpc>
                        <a:spcBef>
                          <a:spcPts val="550"/>
                        </a:spcBef>
                        <a:buFont typeface="DejaVu Serif"/>
                        <a:buChar char=""/>
                        <a:tabLst>
                          <a:tab pos="410209" algn="l"/>
                          <a:tab pos="410845" algn="l"/>
                        </a:tabLst>
                      </a:pPr>
                      <a:r>
                        <a:rPr sz="2000" spc="-110" dirty="0">
                          <a:latin typeface="DejaVu Sans"/>
                          <a:cs typeface="DejaVu Sans"/>
                        </a:rPr>
                        <a:t>Persistent </a:t>
                      </a:r>
                      <a:r>
                        <a:rPr sz="2000" spc="-125" dirty="0">
                          <a:latin typeface="DejaVu Sans"/>
                          <a:cs typeface="DejaVu Sans"/>
                        </a:rPr>
                        <a:t>oral </a:t>
                      </a:r>
                      <a:r>
                        <a:rPr sz="2000" spc="-114" dirty="0">
                          <a:latin typeface="DejaVu Sans"/>
                          <a:cs typeface="DejaVu Sans"/>
                        </a:rPr>
                        <a:t>candidiasis</a:t>
                      </a:r>
                      <a:r>
                        <a:rPr sz="2000" spc="-110" dirty="0">
                          <a:latin typeface="DejaVu Sans"/>
                          <a:cs typeface="DejaVu Sans"/>
                        </a:rPr>
                        <a:t> </a:t>
                      </a:r>
                      <a:r>
                        <a:rPr sz="2000" spc="-140" dirty="0">
                          <a:latin typeface="DejaVu Sans"/>
                          <a:cs typeface="DejaVu Sans"/>
                        </a:rPr>
                        <a:t>(thrush)</a:t>
                      </a:r>
                      <a:endParaRPr sz="2000">
                        <a:latin typeface="DejaVu Sans"/>
                        <a:cs typeface="DejaVu Sans"/>
                      </a:endParaRPr>
                    </a:p>
                    <a:p>
                      <a:pPr marL="410209" indent="-343535">
                        <a:lnSpc>
                          <a:spcPct val="100000"/>
                        </a:lnSpc>
                        <a:spcBef>
                          <a:spcPts val="565"/>
                        </a:spcBef>
                        <a:buFont typeface="DejaVu Serif"/>
                        <a:buChar char=""/>
                        <a:tabLst>
                          <a:tab pos="410209" algn="l"/>
                          <a:tab pos="410845" algn="l"/>
                        </a:tabLst>
                      </a:pPr>
                      <a:r>
                        <a:rPr sz="2000" spc="-100" dirty="0">
                          <a:latin typeface="DejaVu Sans"/>
                          <a:cs typeface="DejaVu Sans"/>
                        </a:rPr>
                        <a:t>Oral </a:t>
                      </a:r>
                      <a:r>
                        <a:rPr sz="2000" spc="-145" dirty="0">
                          <a:latin typeface="DejaVu Sans"/>
                          <a:cs typeface="DejaVu Sans"/>
                        </a:rPr>
                        <a:t>hairy</a:t>
                      </a:r>
                      <a:r>
                        <a:rPr sz="2000" spc="-120" dirty="0">
                          <a:latin typeface="DejaVu Sans"/>
                          <a:cs typeface="DejaVu Sans"/>
                        </a:rPr>
                        <a:t> </a:t>
                      </a:r>
                      <a:r>
                        <a:rPr sz="2000" spc="-130" dirty="0">
                          <a:latin typeface="DejaVu Sans"/>
                          <a:cs typeface="DejaVu Sans"/>
                        </a:rPr>
                        <a:t>leukoplakia</a:t>
                      </a:r>
                      <a:endParaRPr sz="2000">
                        <a:latin typeface="DejaVu Sans"/>
                        <a:cs typeface="DejaVu Sans"/>
                      </a:endParaRPr>
                    </a:p>
                    <a:p>
                      <a:pPr marL="410209" indent="-343535">
                        <a:lnSpc>
                          <a:spcPct val="100000"/>
                        </a:lnSpc>
                        <a:spcBef>
                          <a:spcPts val="565"/>
                        </a:spcBef>
                        <a:buFont typeface="DejaVu Serif"/>
                        <a:buChar char=""/>
                        <a:tabLst>
                          <a:tab pos="410209" algn="l"/>
                          <a:tab pos="410845" algn="l"/>
                        </a:tabLst>
                      </a:pPr>
                      <a:r>
                        <a:rPr sz="2000" spc="-125" dirty="0">
                          <a:latin typeface="DejaVu Sans"/>
                          <a:cs typeface="DejaVu Sans"/>
                        </a:rPr>
                        <a:t>Pulmonary tuberculosis</a:t>
                      </a:r>
                      <a:r>
                        <a:rPr sz="2000" spc="-130" dirty="0">
                          <a:latin typeface="DejaVu Sans"/>
                          <a:cs typeface="DejaVu Sans"/>
                        </a:rPr>
                        <a:t> </a:t>
                      </a:r>
                      <a:r>
                        <a:rPr sz="2000" spc="-145" dirty="0">
                          <a:latin typeface="DejaVu Sans"/>
                          <a:cs typeface="DejaVu Sans"/>
                        </a:rPr>
                        <a:t>(current)</a:t>
                      </a:r>
                      <a:endParaRPr sz="2000">
                        <a:latin typeface="DejaVu Sans"/>
                        <a:cs typeface="DejaVu Sans"/>
                      </a:endParaRPr>
                    </a:p>
                    <a:p>
                      <a:pPr marL="410209" marR="59055" indent="-343535">
                        <a:lnSpc>
                          <a:spcPct val="114999"/>
                        </a:lnSpc>
                        <a:spcBef>
                          <a:spcPts val="190"/>
                        </a:spcBef>
                        <a:buFont typeface="DejaVu Serif"/>
                        <a:buChar char=""/>
                        <a:tabLst>
                          <a:tab pos="410209" algn="l"/>
                          <a:tab pos="410845" algn="l"/>
                        </a:tabLst>
                      </a:pPr>
                      <a:r>
                        <a:rPr sz="2000" spc="-105" dirty="0">
                          <a:latin typeface="DejaVu Sans"/>
                          <a:cs typeface="DejaVu Sans"/>
                        </a:rPr>
                        <a:t>Severe </a:t>
                      </a:r>
                      <a:r>
                        <a:rPr sz="2000" spc="-150" dirty="0">
                          <a:latin typeface="DejaVu Sans"/>
                          <a:cs typeface="DejaVu Sans"/>
                        </a:rPr>
                        <a:t>presumed </a:t>
                      </a:r>
                      <a:r>
                        <a:rPr sz="2000" spc="-140" dirty="0">
                          <a:latin typeface="DejaVu Sans"/>
                          <a:cs typeface="DejaVu Sans"/>
                        </a:rPr>
                        <a:t>bacterial </a:t>
                      </a:r>
                      <a:r>
                        <a:rPr sz="2000" spc="-135" dirty="0">
                          <a:latin typeface="DejaVu Sans"/>
                          <a:cs typeface="DejaVu Sans"/>
                        </a:rPr>
                        <a:t>infections </a:t>
                      </a:r>
                      <a:r>
                        <a:rPr sz="2000" spc="-110" dirty="0">
                          <a:latin typeface="DejaVu Sans"/>
                          <a:cs typeface="DejaVu Sans"/>
                        </a:rPr>
                        <a:t>(e.g., </a:t>
                      </a:r>
                      <a:r>
                        <a:rPr sz="2000" spc="-150" dirty="0">
                          <a:latin typeface="DejaVu Sans"/>
                          <a:cs typeface="DejaVu Sans"/>
                        </a:rPr>
                        <a:t>pneumonia, </a:t>
                      </a:r>
                      <a:r>
                        <a:rPr sz="2000" spc="-175" dirty="0">
                          <a:latin typeface="DejaVu Sans"/>
                          <a:cs typeface="DejaVu Sans"/>
                        </a:rPr>
                        <a:t>empyema,  </a:t>
                      </a:r>
                      <a:r>
                        <a:rPr sz="2000" spc="-140" dirty="0">
                          <a:latin typeface="DejaVu Sans"/>
                          <a:cs typeface="DejaVu Sans"/>
                        </a:rPr>
                        <a:t>pyomyositis, bone </a:t>
                      </a:r>
                      <a:r>
                        <a:rPr sz="2000" spc="-135" dirty="0">
                          <a:latin typeface="DejaVu Sans"/>
                          <a:cs typeface="DejaVu Sans"/>
                        </a:rPr>
                        <a:t>or </a:t>
                      </a:r>
                      <a:r>
                        <a:rPr sz="2000" spc="-150" dirty="0">
                          <a:latin typeface="DejaVu Sans"/>
                          <a:cs typeface="DejaVu Sans"/>
                        </a:rPr>
                        <a:t>joint </a:t>
                      </a:r>
                      <a:r>
                        <a:rPr sz="2000" spc="-135" dirty="0">
                          <a:latin typeface="DejaVu Sans"/>
                          <a:cs typeface="DejaVu Sans"/>
                        </a:rPr>
                        <a:t>infection, </a:t>
                      </a:r>
                      <a:r>
                        <a:rPr sz="2000" spc="-140" dirty="0">
                          <a:latin typeface="DejaVu Sans"/>
                          <a:cs typeface="DejaVu Sans"/>
                        </a:rPr>
                        <a:t>meningitis,</a:t>
                      </a:r>
                      <a:r>
                        <a:rPr sz="2000" spc="85" dirty="0">
                          <a:latin typeface="DejaVu Sans"/>
                          <a:cs typeface="DejaVu Sans"/>
                        </a:rPr>
                        <a:t> </a:t>
                      </a:r>
                      <a:r>
                        <a:rPr sz="2000" spc="-150" dirty="0">
                          <a:latin typeface="DejaVu Sans"/>
                          <a:cs typeface="DejaVu Sans"/>
                        </a:rPr>
                        <a:t>bacteremia)</a:t>
                      </a:r>
                      <a:endParaRPr sz="2000">
                        <a:latin typeface="DejaVu Sans"/>
                        <a:cs typeface="DejaVu Sans"/>
                      </a:endParaRPr>
                    </a:p>
                    <a:p>
                      <a:pPr marL="410209" indent="-343535">
                        <a:lnSpc>
                          <a:spcPct val="100000"/>
                        </a:lnSpc>
                        <a:spcBef>
                          <a:spcPts val="565"/>
                        </a:spcBef>
                        <a:buFont typeface="DejaVu Serif"/>
                        <a:buChar char=""/>
                        <a:tabLst>
                          <a:tab pos="410209" algn="l"/>
                          <a:tab pos="410845" algn="l"/>
                        </a:tabLst>
                      </a:pPr>
                      <a:r>
                        <a:rPr sz="2000" spc="-130" dirty="0">
                          <a:latin typeface="DejaVu Sans"/>
                          <a:cs typeface="DejaVu Sans"/>
                        </a:rPr>
                        <a:t>Acute </a:t>
                      </a:r>
                      <a:r>
                        <a:rPr sz="2000" spc="-135" dirty="0">
                          <a:latin typeface="DejaVu Sans"/>
                          <a:cs typeface="DejaVu Sans"/>
                        </a:rPr>
                        <a:t>necrotizing </a:t>
                      </a:r>
                      <a:r>
                        <a:rPr sz="2000" spc="-145" dirty="0">
                          <a:latin typeface="DejaVu Sans"/>
                          <a:cs typeface="DejaVu Sans"/>
                        </a:rPr>
                        <a:t>ulcerative stomatitis, </a:t>
                      </a:r>
                      <a:r>
                        <a:rPr sz="2000" spc="-140" dirty="0">
                          <a:latin typeface="DejaVu Sans"/>
                          <a:cs typeface="DejaVu Sans"/>
                        </a:rPr>
                        <a:t>gingivitis, </a:t>
                      </a:r>
                      <a:r>
                        <a:rPr sz="2000" spc="-135" dirty="0">
                          <a:latin typeface="DejaVu Sans"/>
                          <a:cs typeface="DejaVu Sans"/>
                        </a:rPr>
                        <a:t>or</a:t>
                      </a:r>
                      <a:r>
                        <a:rPr sz="2000" spc="130" dirty="0">
                          <a:latin typeface="DejaVu Sans"/>
                          <a:cs typeface="DejaVu Sans"/>
                        </a:rPr>
                        <a:t> </a:t>
                      </a:r>
                      <a:r>
                        <a:rPr sz="2000" spc="-145" dirty="0">
                          <a:latin typeface="DejaVu Sans"/>
                          <a:cs typeface="DejaVu Sans"/>
                        </a:rPr>
                        <a:t>periodontitis</a:t>
                      </a:r>
                      <a:endParaRPr sz="2000">
                        <a:latin typeface="DejaVu Sans"/>
                        <a:cs typeface="DejaVu Sans"/>
                      </a:endParaRPr>
                    </a:p>
                    <a:p>
                      <a:pPr marL="410209" indent="-343535">
                        <a:lnSpc>
                          <a:spcPct val="100000"/>
                        </a:lnSpc>
                        <a:spcBef>
                          <a:spcPts val="565"/>
                        </a:spcBef>
                        <a:buFont typeface="DejaVu Serif"/>
                        <a:buChar char=""/>
                        <a:tabLst>
                          <a:tab pos="410209" algn="l"/>
                          <a:tab pos="410845" algn="l"/>
                        </a:tabLst>
                      </a:pPr>
                      <a:r>
                        <a:rPr sz="2000" spc="-130" dirty="0">
                          <a:latin typeface="DejaVu Sans"/>
                          <a:cs typeface="DejaVu Sans"/>
                        </a:rPr>
                        <a:t>Unexplained </a:t>
                      </a:r>
                      <a:r>
                        <a:rPr sz="2000" spc="-155" dirty="0">
                          <a:latin typeface="DejaVu Sans"/>
                          <a:cs typeface="DejaVu Sans"/>
                        </a:rPr>
                        <a:t>anemia </a:t>
                      </a:r>
                      <a:r>
                        <a:rPr sz="2000" spc="-145" dirty="0">
                          <a:latin typeface="DejaVu Sans"/>
                          <a:cs typeface="DejaVu Sans"/>
                        </a:rPr>
                        <a:t>(hemoglobin </a:t>
                      </a:r>
                      <a:r>
                        <a:rPr sz="2000" spc="-330" dirty="0">
                          <a:latin typeface="DejaVu Sans"/>
                          <a:cs typeface="DejaVu Sans"/>
                        </a:rPr>
                        <a:t>&lt;8</a:t>
                      </a:r>
                      <a:r>
                        <a:rPr sz="2000" spc="-305" dirty="0">
                          <a:latin typeface="DejaVu Sans"/>
                          <a:cs typeface="DejaVu Sans"/>
                        </a:rPr>
                        <a:t> </a:t>
                      </a:r>
                      <a:r>
                        <a:rPr sz="2000" spc="-114" dirty="0">
                          <a:latin typeface="DejaVu Sans"/>
                          <a:cs typeface="DejaVu Sans"/>
                        </a:rPr>
                        <a:t>g/dL)</a:t>
                      </a:r>
                      <a:endParaRPr sz="2000">
                        <a:latin typeface="DejaVu Sans"/>
                        <a:cs typeface="DejaVu Sans"/>
                      </a:endParaRPr>
                    </a:p>
                    <a:p>
                      <a:pPr marL="410209" indent="-343535">
                        <a:lnSpc>
                          <a:spcPct val="100000"/>
                        </a:lnSpc>
                        <a:spcBef>
                          <a:spcPts val="550"/>
                        </a:spcBef>
                        <a:buFont typeface="DejaVu Serif"/>
                        <a:buChar char=""/>
                        <a:tabLst>
                          <a:tab pos="410209" algn="l"/>
                          <a:tab pos="410845" algn="l"/>
                        </a:tabLst>
                      </a:pPr>
                      <a:r>
                        <a:rPr sz="2000" spc="-135" dirty="0">
                          <a:latin typeface="DejaVu Sans"/>
                          <a:cs typeface="DejaVu Sans"/>
                        </a:rPr>
                        <a:t>Neutropenia </a:t>
                      </a:r>
                      <a:r>
                        <a:rPr sz="2000" spc="-140" dirty="0">
                          <a:latin typeface="DejaVu Sans"/>
                          <a:cs typeface="DejaVu Sans"/>
                        </a:rPr>
                        <a:t>(neutrophils </a:t>
                      </a:r>
                      <a:r>
                        <a:rPr sz="2000" spc="-250" dirty="0">
                          <a:latin typeface="DejaVu Sans"/>
                          <a:cs typeface="DejaVu Sans"/>
                        </a:rPr>
                        <a:t>&lt;500</a:t>
                      </a:r>
                      <a:r>
                        <a:rPr sz="2000" spc="-75" dirty="0">
                          <a:latin typeface="DejaVu Sans"/>
                          <a:cs typeface="DejaVu Sans"/>
                        </a:rPr>
                        <a:t> </a:t>
                      </a:r>
                      <a:r>
                        <a:rPr sz="2000" spc="-100" dirty="0">
                          <a:latin typeface="DejaVu Sans"/>
                          <a:cs typeface="DejaVu Sans"/>
                        </a:rPr>
                        <a:t>cells/µL)</a:t>
                      </a:r>
                      <a:endParaRPr sz="2000">
                        <a:latin typeface="DejaVu Sans"/>
                        <a:cs typeface="DejaVu Sans"/>
                      </a:endParaRPr>
                    </a:p>
                    <a:p>
                      <a:pPr marL="410209" indent="-343535">
                        <a:lnSpc>
                          <a:spcPct val="100000"/>
                        </a:lnSpc>
                        <a:spcBef>
                          <a:spcPts val="565"/>
                        </a:spcBef>
                        <a:buFont typeface="DejaVu Serif"/>
                        <a:buChar char=""/>
                        <a:tabLst>
                          <a:tab pos="410209" algn="l"/>
                          <a:tab pos="410845" algn="l"/>
                        </a:tabLst>
                      </a:pPr>
                      <a:r>
                        <a:rPr sz="2000" spc="-105" dirty="0">
                          <a:latin typeface="DejaVu Sans"/>
                          <a:cs typeface="DejaVu Sans"/>
                        </a:rPr>
                        <a:t>Chronic </a:t>
                      </a:r>
                      <a:r>
                        <a:rPr sz="2000" spc="-155" dirty="0">
                          <a:latin typeface="DejaVu Sans"/>
                          <a:cs typeface="DejaVu Sans"/>
                        </a:rPr>
                        <a:t>thrombocytopenia </a:t>
                      </a:r>
                      <a:r>
                        <a:rPr sz="2000" spc="-140" dirty="0">
                          <a:latin typeface="DejaVu Sans"/>
                          <a:cs typeface="DejaVu Sans"/>
                        </a:rPr>
                        <a:t>(platelets </a:t>
                      </a:r>
                      <a:r>
                        <a:rPr sz="2000" spc="-200" dirty="0">
                          <a:latin typeface="DejaVu Sans"/>
                          <a:cs typeface="DejaVu Sans"/>
                        </a:rPr>
                        <a:t>&lt;50,000</a:t>
                      </a:r>
                      <a:r>
                        <a:rPr sz="2000" spc="-70" dirty="0">
                          <a:latin typeface="DejaVu Sans"/>
                          <a:cs typeface="DejaVu Sans"/>
                        </a:rPr>
                        <a:t> </a:t>
                      </a:r>
                      <a:r>
                        <a:rPr sz="2000" spc="-100" dirty="0">
                          <a:latin typeface="DejaVu Sans"/>
                          <a:cs typeface="DejaVu Sans"/>
                        </a:rPr>
                        <a:t>cells/µL)</a:t>
                      </a:r>
                      <a:endParaRPr sz="2000">
                        <a:latin typeface="DejaVu Sans"/>
                        <a:cs typeface="DejaVu Sans"/>
                      </a:endParaRPr>
                    </a:p>
                  </a:txBody>
                  <a:tcPr marL="0" marR="0" marT="9525" marB="0">
                    <a:lnL w="19050">
                      <a:solidFill>
                        <a:srgbClr val="000000"/>
                      </a:solidFill>
                      <a:prstDash val="solid"/>
                    </a:lnL>
                    <a:lnR w="1905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bl>
          </a:graphicData>
        </a:graphic>
      </p:graphicFrame>
      <p:sp>
        <p:nvSpPr>
          <p:cNvPr id="4" name="object 4"/>
          <p:cNvSpPr txBox="1">
            <a:spLocks noGrp="1"/>
          </p:cNvSpPr>
          <p:nvPr>
            <p:ph type="ftr" sz="quarter" idx="5"/>
          </p:nvPr>
        </p:nvSpPr>
        <p:spPr>
          <a:xfrm>
            <a:off x="535940" y="6462839"/>
            <a:ext cx="866775" cy="177800"/>
          </a:xfrm>
          <a:prstGeom prst="rect">
            <a:avLst/>
          </a:prstGeom>
        </p:spPr>
        <p:txBody>
          <a:bodyPr vert="horz" wrap="square" lIns="0" tIns="0" rIns="0" bIns="0" rtlCol="0">
            <a:spAutoFit/>
          </a:bodyPr>
          <a:lstStyle>
            <a:defPPr>
              <a:defRPr lang="en-US"/>
            </a:defPPr>
            <a:lvl1pPr marL="0" algn="l" defTabSz="914400" rtl="0" eaLnBrk="1" latinLnBrk="0" hangingPunct="1">
              <a:defRPr sz="1200" b="0" i="0" kern="1200">
                <a:solidFill>
                  <a:srgbClr val="898989"/>
                </a:solidFill>
                <a:latin typeface="DejaVu Sans"/>
                <a:ea typeface="+mn-ea"/>
                <a:cs typeface="DejaVu San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lnSpc>
                <a:spcPts val="1240"/>
              </a:lnSpc>
            </a:pPr>
            <a:r>
              <a:rPr lang="en-US" spc="-120"/>
              <a:t>May </a:t>
            </a:r>
            <a:r>
              <a:rPr lang="en-US" spc="-130"/>
              <a:t>11,</a:t>
            </a:r>
            <a:r>
              <a:rPr lang="en-US" spc="-195"/>
              <a:t> </a:t>
            </a:r>
            <a:r>
              <a:rPr lang="en-US" spc="-155"/>
              <a:t>2020</a:t>
            </a:r>
            <a:endParaRPr spc="-155" dirty="0"/>
          </a:p>
        </p:txBody>
      </p:sp>
      <p:sp>
        <p:nvSpPr>
          <p:cNvPr id="5" name="object 5"/>
          <p:cNvSpPr txBox="1">
            <a:spLocks noGrp="1"/>
          </p:cNvSpPr>
          <p:nvPr>
            <p:ph type="sldNum" sz="quarter" idx="7"/>
          </p:nvPr>
        </p:nvSpPr>
        <p:spPr>
          <a:xfrm>
            <a:off x="8400288" y="6462839"/>
            <a:ext cx="231140" cy="177800"/>
          </a:xfrm>
          <a:prstGeom prst="rect">
            <a:avLst/>
          </a:prstGeom>
        </p:spPr>
        <p:txBody>
          <a:bodyPr vert="horz" wrap="square" lIns="0" tIns="0" rIns="0" bIns="0" rtlCol="0">
            <a:spAutoFit/>
          </a:bodyPr>
          <a:lstStyle>
            <a:defPPr>
              <a:defRPr lang="en-US"/>
            </a:defPPr>
            <a:lvl1pPr marL="0" algn="l" defTabSz="914400" rtl="0" eaLnBrk="1" latinLnBrk="0" hangingPunct="1">
              <a:defRPr sz="1200" b="0" i="0" kern="1200">
                <a:solidFill>
                  <a:srgbClr val="898989"/>
                </a:solidFill>
                <a:latin typeface="DejaVu Sans"/>
                <a:ea typeface="+mn-ea"/>
                <a:cs typeface="DejaVu San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a:lnSpc>
                <a:spcPts val="1240"/>
              </a:lnSpc>
            </a:pPr>
            <a:fld id="{81D60167-4931-47E6-BA6A-407CBD079E47}" type="slidenum">
              <a:rPr lang="en-US" spc="-160" smtClean="0"/>
              <a:pPr marL="38100">
                <a:lnSpc>
                  <a:spcPts val="1240"/>
                </a:lnSpc>
              </a:pPr>
              <a:t>91</a:t>
            </a:fld>
            <a:endParaRPr spc="-160" dirty="0"/>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98704" y="144779"/>
            <a:ext cx="8845550" cy="6567170"/>
          </a:xfrm>
          <a:custGeom>
            <a:avLst/>
            <a:gdLst/>
            <a:ahLst/>
            <a:cxnLst/>
            <a:rect l="l" t="t" r="r" b="b"/>
            <a:pathLst>
              <a:path w="8845550" h="6567170">
                <a:moveTo>
                  <a:pt x="8845296" y="0"/>
                </a:moveTo>
                <a:lnTo>
                  <a:pt x="8839200" y="0"/>
                </a:lnTo>
                <a:lnTo>
                  <a:pt x="8839200" y="13716"/>
                </a:lnTo>
                <a:lnTo>
                  <a:pt x="8839200" y="493776"/>
                </a:lnTo>
                <a:lnTo>
                  <a:pt x="8839200" y="505968"/>
                </a:lnTo>
                <a:lnTo>
                  <a:pt x="8839200" y="3282708"/>
                </a:lnTo>
                <a:lnTo>
                  <a:pt x="8839200" y="6553200"/>
                </a:lnTo>
                <a:lnTo>
                  <a:pt x="13716" y="6553200"/>
                </a:lnTo>
                <a:lnTo>
                  <a:pt x="13716" y="3282696"/>
                </a:lnTo>
                <a:lnTo>
                  <a:pt x="13716" y="505968"/>
                </a:lnTo>
                <a:lnTo>
                  <a:pt x="8839200" y="505968"/>
                </a:lnTo>
                <a:lnTo>
                  <a:pt x="8839200" y="493776"/>
                </a:lnTo>
                <a:lnTo>
                  <a:pt x="13716" y="493776"/>
                </a:lnTo>
                <a:lnTo>
                  <a:pt x="13716" y="13716"/>
                </a:lnTo>
                <a:lnTo>
                  <a:pt x="8839200" y="13716"/>
                </a:lnTo>
                <a:lnTo>
                  <a:pt x="8839200" y="0"/>
                </a:lnTo>
                <a:lnTo>
                  <a:pt x="13716" y="0"/>
                </a:lnTo>
                <a:lnTo>
                  <a:pt x="0" y="0"/>
                </a:lnTo>
                <a:lnTo>
                  <a:pt x="0" y="6566916"/>
                </a:lnTo>
                <a:lnTo>
                  <a:pt x="13716" y="6566916"/>
                </a:lnTo>
                <a:lnTo>
                  <a:pt x="8839200" y="6566916"/>
                </a:lnTo>
                <a:lnTo>
                  <a:pt x="8845296" y="6566916"/>
                </a:lnTo>
                <a:lnTo>
                  <a:pt x="8845296" y="6553200"/>
                </a:lnTo>
                <a:lnTo>
                  <a:pt x="8845296" y="3282696"/>
                </a:lnTo>
                <a:lnTo>
                  <a:pt x="8845296" y="505968"/>
                </a:lnTo>
                <a:lnTo>
                  <a:pt x="8845296" y="13716"/>
                </a:lnTo>
                <a:lnTo>
                  <a:pt x="8845296" y="0"/>
                </a:lnTo>
                <a:close/>
              </a:path>
            </a:pathLst>
          </a:custGeom>
          <a:solidFill>
            <a:srgbClr val="000000"/>
          </a:solidFill>
        </p:spPr>
        <p:txBody>
          <a:bodyPr wrap="square" lIns="0" tIns="0" rIns="0" bIns="0" rtlCol="0"/>
          <a:lstStyle/>
          <a:p>
            <a:endParaRPr/>
          </a:p>
        </p:txBody>
      </p:sp>
      <p:sp>
        <p:nvSpPr>
          <p:cNvPr id="3" name="object 3"/>
          <p:cNvSpPr txBox="1"/>
          <p:nvPr/>
        </p:nvSpPr>
        <p:spPr>
          <a:xfrm>
            <a:off x="343915" y="327819"/>
            <a:ext cx="7855584" cy="5938520"/>
          </a:xfrm>
          <a:prstGeom prst="rect">
            <a:avLst/>
          </a:prstGeom>
        </p:spPr>
        <p:txBody>
          <a:bodyPr vert="horz" wrap="square" lIns="0" tIns="64135" rIns="0" bIns="0" rtlCol="0">
            <a:spAutoFit/>
          </a:bodyPr>
          <a:lstStyle/>
          <a:p>
            <a:pPr marL="12700">
              <a:lnSpc>
                <a:spcPct val="100000"/>
              </a:lnSpc>
              <a:spcBef>
                <a:spcPts val="505"/>
              </a:spcBef>
            </a:pPr>
            <a:r>
              <a:rPr sz="1400" b="1" spc="-5" dirty="0">
                <a:latin typeface="Nimbus Sans L"/>
                <a:cs typeface="Nimbus Sans L"/>
              </a:rPr>
              <a:t>Clinical </a:t>
            </a:r>
            <a:r>
              <a:rPr sz="1400" b="1" dirty="0">
                <a:latin typeface="Nimbus Sans L"/>
                <a:cs typeface="Nimbus Sans L"/>
              </a:rPr>
              <a:t>Stage</a:t>
            </a:r>
            <a:r>
              <a:rPr sz="1400" b="1" spc="-65" dirty="0">
                <a:latin typeface="Nimbus Sans L"/>
                <a:cs typeface="Nimbus Sans L"/>
              </a:rPr>
              <a:t> </a:t>
            </a:r>
            <a:r>
              <a:rPr sz="1400" b="1" dirty="0">
                <a:latin typeface="Nimbus Sans L"/>
                <a:cs typeface="Nimbus Sans L"/>
              </a:rPr>
              <a:t>4</a:t>
            </a:r>
            <a:endParaRPr sz="1400">
              <a:latin typeface="Nimbus Sans L"/>
              <a:cs typeface="Nimbus Sans L"/>
            </a:endParaRPr>
          </a:p>
          <a:p>
            <a:pPr marL="355600" indent="-342900">
              <a:lnSpc>
                <a:spcPct val="100000"/>
              </a:lnSpc>
              <a:spcBef>
                <a:spcPts val="345"/>
              </a:spcBef>
              <a:buFont typeface="DejaVu Serif"/>
              <a:buChar char=""/>
              <a:tabLst>
                <a:tab pos="354965" algn="l"/>
                <a:tab pos="355600" algn="l"/>
              </a:tabLst>
            </a:pPr>
            <a:r>
              <a:rPr sz="1200" spc="-30" dirty="0">
                <a:latin typeface="DejaVu Sans"/>
                <a:cs typeface="DejaVu Sans"/>
              </a:rPr>
              <a:t>HIV </a:t>
            </a:r>
            <a:r>
              <a:rPr sz="1200" spc="-90" dirty="0">
                <a:latin typeface="DejaVu Sans"/>
                <a:cs typeface="DejaVu Sans"/>
              </a:rPr>
              <a:t>wasting</a:t>
            </a:r>
            <a:r>
              <a:rPr sz="1200" spc="-95" dirty="0">
                <a:latin typeface="DejaVu Sans"/>
                <a:cs typeface="DejaVu Sans"/>
              </a:rPr>
              <a:t> syndrome</a:t>
            </a:r>
            <a:endParaRPr sz="1200">
              <a:latin typeface="DejaVu Sans"/>
              <a:cs typeface="DejaVu Sans"/>
            </a:endParaRPr>
          </a:p>
          <a:p>
            <a:pPr marL="355600" indent="-342900">
              <a:lnSpc>
                <a:spcPct val="100000"/>
              </a:lnSpc>
              <a:spcBef>
                <a:spcPts val="409"/>
              </a:spcBef>
              <a:buFont typeface="DejaVu Serif"/>
              <a:buChar char=""/>
              <a:tabLst>
                <a:tab pos="354965" algn="l"/>
                <a:tab pos="355600" algn="l"/>
              </a:tabLst>
            </a:pPr>
            <a:r>
              <a:rPr sz="1200" spc="-75" dirty="0">
                <a:latin typeface="DejaVu Sans"/>
                <a:cs typeface="DejaVu Sans"/>
              </a:rPr>
              <a:t>Pneumocystis</a:t>
            </a:r>
            <a:r>
              <a:rPr sz="1200" spc="-90" dirty="0">
                <a:latin typeface="DejaVu Sans"/>
                <a:cs typeface="DejaVu Sans"/>
              </a:rPr>
              <a:t> </a:t>
            </a:r>
            <a:r>
              <a:rPr sz="1200" spc="-95" dirty="0">
                <a:latin typeface="DejaVu Sans"/>
                <a:cs typeface="DejaVu Sans"/>
              </a:rPr>
              <a:t>pneumonia</a:t>
            </a:r>
            <a:endParaRPr sz="1200">
              <a:latin typeface="DejaVu Sans"/>
              <a:cs typeface="DejaVu Sans"/>
            </a:endParaRPr>
          </a:p>
          <a:p>
            <a:pPr marL="355600" indent="-342900">
              <a:lnSpc>
                <a:spcPct val="100000"/>
              </a:lnSpc>
              <a:spcBef>
                <a:spcPts val="420"/>
              </a:spcBef>
              <a:buFont typeface="DejaVu Serif"/>
              <a:buChar char=""/>
              <a:tabLst>
                <a:tab pos="354965" algn="l"/>
                <a:tab pos="355600" algn="l"/>
              </a:tabLst>
            </a:pPr>
            <a:r>
              <a:rPr sz="1200" spc="-80" dirty="0">
                <a:latin typeface="DejaVu Sans"/>
                <a:cs typeface="DejaVu Sans"/>
              </a:rPr>
              <a:t>Recurrent severe bacterial</a:t>
            </a:r>
            <a:r>
              <a:rPr sz="1200" spc="-70" dirty="0">
                <a:latin typeface="DejaVu Sans"/>
                <a:cs typeface="DejaVu Sans"/>
              </a:rPr>
              <a:t> </a:t>
            </a:r>
            <a:r>
              <a:rPr sz="1200" spc="-95" dirty="0">
                <a:latin typeface="DejaVu Sans"/>
                <a:cs typeface="DejaVu Sans"/>
              </a:rPr>
              <a:t>pneumonia</a:t>
            </a:r>
            <a:endParaRPr sz="1200">
              <a:latin typeface="DejaVu Sans"/>
              <a:cs typeface="DejaVu Sans"/>
            </a:endParaRPr>
          </a:p>
          <a:p>
            <a:pPr marL="355600" indent="-342900">
              <a:lnSpc>
                <a:spcPct val="100000"/>
              </a:lnSpc>
              <a:spcBef>
                <a:spcPts val="420"/>
              </a:spcBef>
              <a:buFont typeface="DejaVu Serif"/>
              <a:buChar char=""/>
              <a:tabLst>
                <a:tab pos="354965" algn="l"/>
                <a:tab pos="355600" algn="l"/>
              </a:tabLst>
            </a:pPr>
            <a:r>
              <a:rPr sz="1200" spc="-70" dirty="0">
                <a:latin typeface="DejaVu Sans"/>
                <a:cs typeface="DejaVu Sans"/>
              </a:rPr>
              <a:t>Chronic </a:t>
            </a:r>
            <a:r>
              <a:rPr sz="1200" spc="-75" dirty="0">
                <a:latin typeface="DejaVu Sans"/>
                <a:cs typeface="DejaVu Sans"/>
              </a:rPr>
              <a:t>herpes </a:t>
            </a:r>
            <a:r>
              <a:rPr sz="1200" spc="-90" dirty="0">
                <a:latin typeface="DejaVu Sans"/>
                <a:cs typeface="DejaVu Sans"/>
              </a:rPr>
              <a:t>simplex </a:t>
            </a:r>
            <a:r>
              <a:rPr sz="1200" spc="-85" dirty="0">
                <a:latin typeface="DejaVu Sans"/>
                <a:cs typeface="DejaVu Sans"/>
              </a:rPr>
              <a:t>infection </a:t>
            </a:r>
            <a:r>
              <a:rPr sz="1200" spc="-75" dirty="0">
                <a:latin typeface="DejaVu Sans"/>
                <a:cs typeface="DejaVu Sans"/>
              </a:rPr>
              <a:t>(orolabial, </a:t>
            </a:r>
            <a:r>
              <a:rPr sz="1200" spc="-85" dirty="0">
                <a:latin typeface="DejaVu Sans"/>
                <a:cs typeface="DejaVu Sans"/>
              </a:rPr>
              <a:t>genital, or anorectal </a:t>
            </a:r>
            <a:r>
              <a:rPr sz="1200" spc="-75" dirty="0">
                <a:latin typeface="DejaVu Sans"/>
                <a:cs typeface="DejaVu Sans"/>
              </a:rPr>
              <a:t>site </a:t>
            </a:r>
            <a:r>
              <a:rPr sz="1200" spc="-85" dirty="0">
                <a:latin typeface="DejaVu Sans"/>
                <a:cs typeface="DejaVu Sans"/>
              </a:rPr>
              <a:t>for </a:t>
            </a:r>
            <a:r>
              <a:rPr sz="1200" spc="-204" dirty="0">
                <a:latin typeface="DejaVu Sans"/>
                <a:cs typeface="DejaVu Sans"/>
              </a:rPr>
              <a:t>&gt;1 </a:t>
            </a:r>
            <a:r>
              <a:rPr sz="1200" spc="-114" dirty="0">
                <a:latin typeface="DejaVu Sans"/>
                <a:cs typeface="DejaVu Sans"/>
              </a:rPr>
              <a:t>month </a:t>
            </a:r>
            <a:r>
              <a:rPr sz="1200" spc="-85" dirty="0">
                <a:latin typeface="DejaVu Sans"/>
                <a:cs typeface="DejaVu Sans"/>
              </a:rPr>
              <a:t>or </a:t>
            </a:r>
            <a:r>
              <a:rPr sz="1200" spc="-80" dirty="0">
                <a:latin typeface="DejaVu Sans"/>
                <a:cs typeface="DejaVu Sans"/>
              </a:rPr>
              <a:t>visceral </a:t>
            </a:r>
            <a:r>
              <a:rPr sz="1200" spc="-75" dirty="0">
                <a:latin typeface="DejaVu Sans"/>
                <a:cs typeface="DejaVu Sans"/>
              </a:rPr>
              <a:t>herpes </a:t>
            </a:r>
            <a:r>
              <a:rPr sz="1200" spc="-105" dirty="0">
                <a:latin typeface="DejaVu Sans"/>
                <a:cs typeface="DejaVu Sans"/>
              </a:rPr>
              <a:t>at </a:t>
            </a:r>
            <a:r>
              <a:rPr sz="1200" spc="-95" dirty="0">
                <a:latin typeface="DejaVu Sans"/>
                <a:cs typeface="DejaVu Sans"/>
              </a:rPr>
              <a:t>any</a:t>
            </a:r>
            <a:r>
              <a:rPr sz="1200" spc="-15" dirty="0">
                <a:latin typeface="DejaVu Sans"/>
                <a:cs typeface="DejaVu Sans"/>
              </a:rPr>
              <a:t> </a:t>
            </a:r>
            <a:r>
              <a:rPr sz="1200" spc="-75" dirty="0">
                <a:latin typeface="DejaVu Sans"/>
                <a:cs typeface="DejaVu Sans"/>
              </a:rPr>
              <a:t>site)</a:t>
            </a:r>
            <a:endParaRPr sz="1200">
              <a:latin typeface="DejaVu Sans"/>
              <a:cs typeface="DejaVu Sans"/>
            </a:endParaRPr>
          </a:p>
          <a:p>
            <a:pPr marL="355600" indent="-342900">
              <a:lnSpc>
                <a:spcPct val="100000"/>
              </a:lnSpc>
              <a:spcBef>
                <a:spcPts val="405"/>
              </a:spcBef>
              <a:buFont typeface="DejaVu Serif"/>
              <a:buChar char=""/>
              <a:tabLst>
                <a:tab pos="354965" algn="l"/>
                <a:tab pos="355600" algn="l"/>
              </a:tabLst>
            </a:pPr>
            <a:r>
              <a:rPr sz="1200" spc="-65" dirty="0">
                <a:latin typeface="DejaVu Sans"/>
                <a:cs typeface="DejaVu Sans"/>
              </a:rPr>
              <a:t>Esophageal </a:t>
            </a:r>
            <a:r>
              <a:rPr sz="1200" spc="-70" dirty="0">
                <a:latin typeface="DejaVu Sans"/>
                <a:cs typeface="DejaVu Sans"/>
              </a:rPr>
              <a:t>candidiasis </a:t>
            </a:r>
            <a:r>
              <a:rPr sz="1200" spc="-80" dirty="0">
                <a:latin typeface="DejaVu Sans"/>
                <a:cs typeface="DejaVu Sans"/>
              </a:rPr>
              <a:t>(or </a:t>
            </a:r>
            <a:r>
              <a:rPr sz="1200" spc="-70" dirty="0">
                <a:latin typeface="DejaVu Sans"/>
                <a:cs typeface="DejaVu Sans"/>
              </a:rPr>
              <a:t>candidiasis </a:t>
            </a:r>
            <a:r>
              <a:rPr sz="1200" spc="-85" dirty="0">
                <a:latin typeface="DejaVu Sans"/>
                <a:cs typeface="DejaVu Sans"/>
              </a:rPr>
              <a:t>of </a:t>
            </a:r>
            <a:r>
              <a:rPr sz="1200" spc="-80" dirty="0">
                <a:latin typeface="DejaVu Sans"/>
                <a:cs typeface="DejaVu Sans"/>
              </a:rPr>
              <a:t>trachea, bronchi, </a:t>
            </a:r>
            <a:r>
              <a:rPr sz="1200" spc="-85" dirty="0">
                <a:latin typeface="DejaVu Sans"/>
                <a:cs typeface="DejaVu Sans"/>
              </a:rPr>
              <a:t>or</a:t>
            </a:r>
            <a:r>
              <a:rPr sz="1200" spc="-55" dirty="0">
                <a:latin typeface="DejaVu Sans"/>
                <a:cs typeface="DejaVu Sans"/>
              </a:rPr>
              <a:t> </a:t>
            </a:r>
            <a:r>
              <a:rPr sz="1200" spc="-80" dirty="0">
                <a:latin typeface="DejaVu Sans"/>
                <a:cs typeface="DejaVu Sans"/>
              </a:rPr>
              <a:t>lungs)</a:t>
            </a:r>
            <a:endParaRPr sz="1200">
              <a:latin typeface="DejaVu Sans"/>
              <a:cs typeface="DejaVu Sans"/>
            </a:endParaRPr>
          </a:p>
          <a:p>
            <a:pPr marL="355600" indent="-342900">
              <a:lnSpc>
                <a:spcPct val="100000"/>
              </a:lnSpc>
              <a:spcBef>
                <a:spcPts val="420"/>
              </a:spcBef>
              <a:buFont typeface="DejaVu Serif"/>
              <a:buChar char=""/>
              <a:tabLst>
                <a:tab pos="354965" algn="l"/>
                <a:tab pos="355600" algn="l"/>
              </a:tabLst>
            </a:pPr>
            <a:r>
              <a:rPr sz="1200" spc="-90" dirty="0">
                <a:latin typeface="DejaVu Sans"/>
                <a:cs typeface="DejaVu Sans"/>
              </a:rPr>
              <a:t>Extrapulmonary</a:t>
            </a:r>
            <a:r>
              <a:rPr sz="1200" spc="-105" dirty="0">
                <a:latin typeface="DejaVu Sans"/>
                <a:cs typeface="DejaVu Sans"/>
              </a:rPr>
              <a:t> </a:t>
            </a:r>
            <a:r>
              <a:rPr sz="1200" spc="-75" dirty="0">
                <a:latin typeface="DejaVu Sans"/>
                <a:cs typeface="DejaVu Sans"/>
              </a:rPr>
              <a:t>tuberculosis</a:t>
            </a:r>
            <a:endParaRPr sz="1200">
              <a:latin typeface="DejaVu Sans"/>
              <a:cs typeface="DejaVu Sans"/>
            </a:endParaRPr>
          </a:p>
          <a:p>
            <a:pPr marL="355600" indent="-342900">
              <a:lnSpc>
                <a:spcPct val="100000"/>
              </a:lnSpc>
              <a:spcBef>
                <a:spcPts val="420"/>
              </a:spcBef>
              <a:buFont typeface="DejaVu Serif"/>
              <a:buChar char=""/>
              <a:tabLst>
                <a:tab pos="354965" algn="l"/>
                <a:tab pos="355600" algn="l"/>
              </a:tabLst>
            </a:pPr>
            <a:r>
              <a:rPr sz="1200" spc="-55" dirty="0">
                <a:latin typeface="DejaVu Sans"/>
                <a:cs typeface="DejaVu Sans"/>
              </a:rPr>
              <a:t>Kaposi</a:t>
            </a:r>
            <a:r>
              <a:rPr sz="1200" spc="-105" dirty="0">
                <a:latin typeface="DejaVu Sans"/>
                <a:cs typeface="DejaVu Sans"/>
              </a:rPr>
              <a:t> </a:t>
            </a:r>
            <a:r>
              <a:rPr sz="1200" spc="-80" dirty="0">
                <a:latin typeface="DejaVu Sans"/>
                <a:cs typeface="DejaVu Sans"/>
              </a:rPr>
              <a:t>sarcoma</a:t>
            </a:r>
            <a:endParaRPr sz="1200">
              <a:latin typeface="DejaVu Sans"/>
              <a:cs typeface="DejaVu Sans"/>
            </a:endParaRPr>
          </a:p>
          <a:p>
            <a:pPr marL="355600" indent="-342900">
              <a:lnSpc>
                <a:spcPct val="100000"/>
              </a:lnSpc>
              <a:spcBef>
                <a:spcPts val="409"/>
              </a:spcBef>
              <a:buFont typeface="DejaVu Serif"/>
              <a:buChar char=""/>
              <a:tabLst>
                <a:tab pos="354965" algn="l"/>
                <a:tab pos="355600" algn="l"/>
              </a:tabLst>
            </a:pPr>
            <a:r>
              <a:rPr sz="1200" spc="-85" dirty="0">
                <a:latin typeface="DejaVu Sans"/>
                <a:cs typeface="DejaVu Sans"/>
              </a:rPr>
              <a:t>Cytomegalovirus infection </a:t>
            </a:r>
            <a:r>
              <a:rPr sz="1200" spc="-90" dirty="0">
                <a:latin typeface="DejaVu Sans"/>
                <a:cs typeface="DejaVu Sans"/>
              </a:rPr>
              <a:t>(retinitis </a:t>
            </a:r>
            <a:r>
              <a:rPr sz="1200" spc="-85" dirty="0">
                <a:latin typeface="DejaVu Sans"/>
                <a:cs typeface="DejaVu Sans"/>
              </a:rPr>
              <a:t>or infection of </a:t>
            </a:r>
            <a:r>
              <a:rPr sz="1200" spc="-95" dirty="0">
                <a:latin typeface="DejaVu Sans"/>
                <a:cs typeface="DejaVu Sans"/>
              </a:rPr>
              <a:t>other</a:t>
            </a:r>
            <a:r>
              <a:rPr sz="1200" spc="25" dirty="0">
                <a:latin typeface="DejaVu Sans"/>
                <a:cs typeface="DejaVu Sans"/>
              </a:rPr>
              <a:t> </a:t>
            </a:r>
            <a:r>
              <a:rPr sz="1200" spc="-80" dirty="0">
                <a:latin typeface="DejaVu Sans"/>
                <a:cs typeface="DejaVu Sans"/>
              </a:rPr>
              <a:t>organs)</a:t>
            </a:r>
            <a:endParaRPr sz="1200">
              <a:latin typeface="DejaVu Sans"/>
              <a:cs typeface="DejaVu Sans"/>
            </a:endParaRPr>
          </a:p>
          <a:p>
            <a:pPr marL="355600" indent="-342900">
              <a:lnSpc>
                <a:spcPct val="100000"/>
              </a:lnSpc>
              <a:spcBef>
                <a:spcPts val="420"/>
              </a:spcBef>
              <a:buFont typeface="DejaVu Serif"/>
              <a:buChar char=""/>
              <a:tabLst>
                <a:tab pos="354965" algn="l"/>
                <a:tab pos="355600" algn="l"/>
              </a:tabLst>
            </a:pPr>
            <a:r>
              <a:rPr sz="1200" spc="-75" dirty="0">
                <a:latin typeface="DejaVu Sans"/>
                <a:cs typeface="DejaVu Sans"/>
              </a:rPr>
              <a:t>Central </a:t>
            </a:r>
            <a:r>
              <a:rPr sz="1200" spc="-85" dirty="0">
                <a:latin typeface="DejaVu Sans"/>
                <a:cs typeface="DejaVu Sans"/>
              </a:rPr>
              <a:t>nervous </a:t>
            </a:r>
            <a:r>
              <a:rPr sz="1200" spc="-95" dirty="0">
                <a:latin typeface="DejaVu Sans"/>
                <a:cs typeface="DejaVu Sans"/>
              </a:rPr>
              <a:t>system</a:t>
            </a:r>
            <a:r>
              <a:rPr sz="1200" spc="-40" dirty="0">
                <a:latin typeface="DejaVu Sans"/>
                <a:cs typeface="DejaVu Sans"/>
              </a:rPr>
              <a:t> </a:t>
            </a:r>
            <a:r>
              <a:rPr sz="1200" spc="-80" dirty="0">
                <a:latin typeface="DejaVu Sans"/>
                <a:cs typeface="DejaVu Sans"/>
              </a:rPr>
              <a:t>toxoplasmosis</a:t>
            </a:r>
            <a:endParaRPr sz="1200">
              <a:latin typeface="DejaVu Sans"/>
              <a:cs typeface="DejaVu Sans"/>
            </a:endParaRPr>
          </a:p>
          <a:p>
            <a:pPr marL="355600" indent="-342900">
              <a:lnSpc>
                <a:spcPct val="100000"/>
              </a:lnSpc>
              <a:spcBef>
                <a:spcPts val="420"/>
              </a:spcBef>
              <a:buFont typeface="DejaVu Serif"/>
              <a:buChar char=""/>
              <a:tabLst>
                <a:tab pos="354965" algn="l"/>
                <a:tab pos="355600" algn="l"/>
              </a:tabLst>
            </a:pPr>
            <a:r>
              <a:rPr sz="1200" spc="-30" dirty="0">
                <a:latin typeface="DejaVu Sans"/>
                <a:cs typeface="DejaVu Sans"/>
              </a:rPr>
              <a:t>HIV</a:t>
            </a:r>
            <a:r>
              <a:rPr sz="1200" spc="-60" dirty="0">
                <a:latin typeface="DejaVu Sans"/>
                <a:cs typeface="DejaVu Sans"/>
              </a:rPr>
              <a:t> </a:t>
            </a:r>
            <a:r>
              <a:rPr sz="1200" spc="-90" dirty="0">
                <a:latin typeface="DejaVu Sans"/>
                <a:cs typeface="DejaVu Sans"/>
              </a:rPr>
              <a:t>encephalopathy</a:t>
            </a:r>
            <a:endParaRPr sz="1200">
              <a:latin typeface="DejaVu Sans"/>
              <a:cs typeface="DejaVu Sans"/>
            </a:endParaRPr>
          </a:p>
          <a:p>
            <a:pPr marL="355600" indent="-342900">
              <a:lnSpc>
                <a:spcPct val="100000"/>
              </a:lnSpc>
              <a:spcBef>
                <a:spcPts val="405"/>
              </a:spcBef>
              <a:buFont typeface="DejaVu Serif"/>
              <a:buChar char=""/>
              <a:tabLst>
                <a:tab pos="354965" algn="l"/>
                <a:tab pos="355600" algn="l"/>
              </a:tabLst>
            </a:pPr>
            <a:r>
              <a:rPr sz="1200" spc="-70" dirty="0">
                <a:latin typeface="DejaVu Sans"/>
                <a:cs typeface="DejaVu Sans"/>
              </a:rPr>
              <a:t>Cryptococcosis, </a:t>
            </a:r>
            <a:r>
              <a:rPr sz="1200" spc="-100" dirty="0">
                <a:latin typeface="DejaVu Sans"/>
                <a:cs typeface="DejaVu Sans"/>
              </a:rPr>
              <a:t>extrapulmonary </a:t>
            </a:r>
            <a:r>
              <a:rPr sz="1200" spc="-80" dirty="0">
                <a:latin typeface="DejaVu Sans"/>
                <a:cs typeface="DejaVu Sans"/>
              </a:rPr>
              <a:t>(including</a:t>
            </a:r>
            <a:r>
              <a:rPr sz="1200" spc="-95" dirty="0">
                <a:latin typeface="DejaVu Sans"/>
                <a:cs typeface="DejaVu Sans"/>
              </a:rPr>
              <a:t> </a:t>
            </a:r>
            <a:r>
              <a:rPr sz="1200" spc="-90" dirty="0">
                <a:latin typeface="DejaVu Sans"/>
                <a:cs typeface="DejaVu Sans"/>
              </a:rPr>
              <a:t>meningitis)</a:t>
            </a:r>
            <a:endParaRPr sz="1200">
              <a:latin typeface="DejaVu Sans"/>
              <a:cs typeface="DejaVu Sans"/>
            </a:endParaRPr>
          </a:p>
          <a:p>
            <a:pPr marL="355600" indent="-342900">
              <a:lnSpc>
                <a:spcPct val="100000"/>
              </a:lnSpc>
              <a:spcBef>
                <a:spcPts val="420"/>
              </a:spcBef>
              <a:buFont typeface="DejaVu Serif"/>
              <a:buChar char=""/>
              <a:tabLst>
                <a:tab pos="354965" algn="l"/>
                <a:tab pos="355600" algn="l"/>
              </a:tabLst>
            </a:pPr>
            <a:r>
              <a:rPr sz="1200" spc="-85" dirty="0">
                <a:latin typeface="DejaVu Sans"/>
                <a:cs typeface="DejaVu Sans"/>
              </a:rPr>
              <a:t>Disseminated </a:t>
            </a:r>
            <a:r>
              <a:rPr sz="1200" spc="-80" dirty="0">
                <a:latin typeface="DejaVu Sans"/>
                <a:cs typeface="DejaVu Sans"/>
              </a:rPr>
              <a:t>nontuberculosis </a:t>
            </a:r>
            <a:r>
              <a:rPr sz="1200" spc="-95" dirty="0">
                <a:latin typeface="DejaVu Sans"/>
                <a:cs typeface="DejaVu Sans"/>
              </a:rPr>
              <a:t>mycobacteria</a:t>
            </a:r>
            <a:r>
              <a:rPr sz="1200" spc="-125" dirty="0">
                <a:latin typeface="DejaVu Sans"/>
                <a:cs typeface="DejaVu Sans"/>
              </a:rPr>
              <a:t> </a:t>
            </a:r>
            <a:r>
              <a:rPr sz="1200" spc="-85" dirty="0">
                <a:latin typeface="DejaVu Sans"/>
                <a:cs typeface="DejaVu Sans"/>
              </a:rPr>
              <a:t>infection</a:t>
            </a:r>
            <a:endParaRPr sz="1200">
              <a:latin typeface="DejaVu Sans"/>
              <a:cs typeface="DejaVu Sans"/>
            </a:endParaRPr>
          </a:p>
          <a:p>
            <a:pPr marL="355600" indent="-342900">
              <a:lnSpc>
                <a:spcPct val="100000"/>
              </a:lnSpc>
              <a:spcBef>
                <a:spcPts val="420"/>
              </a:spcBef>
              <a:buFont typeface="DejaVu Serif"/>
              <a:buChar char=""/>
              <a:tabLst>
                <a:tab pos="354965" algn="l"/>
                <a:tab pos="355600" algn="l"/>
              </a:tabLst>
            </a:pPr>
            <a:r>
              <a:rPr sz="1200" spc="-65" dirty="0">
                <a:latin typeface="DejaVu Sans"/>
                <a:cs typeface="DejaVu Sans"/>
              </a:rPr>
              <a:t>Progressive </a:t>
            </a:r>
            <a:r>
              <a:rPr sz="1200" spc="-90" dirty="0">
                <a:latin typeface="DejaVu Sans"/>
                <a:cs typeface="DejaVu Sans"/>
              </a:rPr>
              <a:t>multifocal</a:t>
            </a:r>
            <a:r>
              <a:rPr sz="1200" spc="-100" dirty="0">
                <a:latin typeface="DejaVu Sans"/>
                <a:cs typeface="DejaVu Sans"/>
              </a:rPr>
              <a:t> </a:t>
            </a:r>
            <a:r>
              <a:rPr sz="1200" spc="-90" dirty="0">
                <a:latin typeface="DejaVu Sans"/>
                <a:cs typeface="DejaVu Sans"/>
              </a:rPr>
              <a:t>leukoencephalopathy</a:t>
            </a:r>
            <a:endParaRPr sz="1200">
              <a:latin typeface="DejaVu Sans"/>
              <a:cs typeface="DejaVu Sans"/>
            </a:endParaRPr>
          </a:p>
          <a:p>
            <a:pPr marL="355600" indent="-342900">
              <a:lnSpc>
                <a:spcPct val="100000"/>
              </a:lnSpc>
              <a:spcBef>
                <a:spcPts val="409"/>
              </a:spcBef>
              <a:buFont typeface="DejaVu Serif"/>
              <a:buChar char=""/>
              <a:tabLst>
                <a:tab pos="354965" algn="l"/>
                <a:tab pos="355600" algn="l"/>
              </a:tabLst>
            </a:pPr>
            <a:r>
              <a:rPr sz="1200" spc="-70" dirty="0">
                <a:latin typeface="DejaVu Sans"/>
                <a:cs typeface="DejaVu Sans"/>
              </a:rPr>
              <a:t>Candida </a:t>
            </a:r>
            <a:r>
              <a:rPr sz="1200" spc="-85" dirty="0">
                <a:latin typeface="DejaVu Sans"/>
                <a:cs typeface="DejaVu Sans"/>
              </a:rPr>
              <a:t>of </a:t>
            </a:r>
            <a:r>
              <a:rPr sz="1200" spc="-100" dirty="0">
                <a:latin typeface="DejaVu Sans"/>
                <a:cs typeface="DejaVu Sans"/>
              </a:rPr>
              <a:t>the </a:t>
            </a:r>
            <a:r>
              <a:rPr sz="1200" spc="-80" dirty="0">
                <a:latin typeface="DejaVu Sans"/>
                <a:cs typeface="DejaVu Sans"/>
              </a:rPr>
              <a:t>trachea, bronchi, </a:t>
            </a:r>
            <a:r>
              <a:rPr sz="1200" spc="-85" dirty="0">
                <a:latin typeface="DejaVu Sans"/>
                <a:cs typeface="DejaVu Sans"/>
              </a:rPr>
              <a:t>or</a:t>
            </a:r>
            <a:r>
              <a:rPr sz="1200" dirty="0">
                <a:latin typeface="DejaVu Sans"/>
                <a:cs typeface="DejaVu Sans"/>
              </a:rPr>
              <a:t> </a:t>
            </a:r>
            <a:r>
              <a:rPr sz="1200" spc="-80" dirty="0">
                <a:latin typeface="DejaVu Sans"/>
                <a:cs typeface="DejaVu Sans"/>
              </a:rPr>
              <a:t>lungs</a:t>
            </a:r>
            <a:endParaRPr sz="1200">
              <a:latin typeface="DejaVu Sans"/>
              <a:cs typeface="DejaVu Sans"/>
            </a:endParaRPr>
          </a:p>
          <a:p>
            <a:pPr marL="355600" indent="-342900">
              <a:lnSpc>
                <a:spcPct val="100000"/>
              </a:lnSpc>
              <a:spcBef>
                <a:spcPts val="420"/>
              </a:spcBef>
              <a:buFont typeface="DejaVu Serif"/>
              <a:buChar char=""/>
              <a:tabLst>
                <a:tab pos="354965" algn="l"/>
                <a:tab pos="355600" algn="l"/>
              </a:tabLst>
            </a:pPr>
            <a:r>
              <a:rPr sz="1200" spc="-70" dirty="0">
                <a:latin typeface="DejaVu Sans"/>
                <a:cs typeface="DejaVu Sans"/>
              </a:rPr>
              <a:t>Chronic </a:t>
            </a:r>
            <a:r>
              <a:rPr sz="1200" spc="-80" dirty="0">
                <a:latin typeface="DejaVu Sans"/>
                <a:cs typeface="DejaVu Sans"/>
              </a:rPr>
              <a:t>cryptosporidiosis </a:t>
            </a:r>
            <a:r>
              <a:rPr sz="1200" spc="-105" dirty="0">
                <a:latin typeface="DejaVu Sans"/>
                <a:cs typeface="DejaVu Sans"/>
              </a:rPr>
              <a:t>(with</a:t>
            </a:r>
            <a:r>
              <a:rPr sz="1200" spc="-65" dirty="0">
                <a:latin typeface="DejaVu Sans"/>
                <a:cs typeface="DejaVu Sans"/>
              </a:rPr>
              <a:t> </a:t>
            </a:r>
            <a:r>
              <a:rPr sz="1200" spc="-85" dirty="0">
                <a:latin typeface="DejaVu Sans"/>
                <a:cs typeface="DejaVu Sans"/>
              </a:rPr>
              <a:t>diarrhea)</a:t>
            </a:r>
            <a:endParaRPr sz="1200">
              <a:latin typeface="DejaVu Sans"/>
              <a:cs typeface="DejaVu Sans"/>
            </a:endParaRPr>
          </a:p>
          <a:p>
            <a:pPr marL="355600" indent="-342900">
              <a:lnSpc>
                <a:spcPct val="100000"/>
              </a:lnSpc>
              <a:spcBef>
                <a:spcPts val="420"/>
              </a:spcBef>
              <a:buFont typeface="DejaVu Serif"/>
              <a:buChar char=""/>
              <a:tabLst>
                <a:tab pos="354965" algn="l"/>
                <a:tab pos="355600" algn="l"/>
              </a:tabLst>
            </a:pPr>
            <a:r>
              <a:rPr sz="1200" spc="-70" dirty="0">
                <a:latin typeface="DejaVu Sans"/>
                <a:cs typeface="DejaVu Sans"/>
              </a:rPr>
              <a:t>Chronic</a:t>
            </a:r>
            <a:r>
              <a:rPr sz="1200" spc="-90" dirty="0">
                <a:latin typeface="DejaVu Sans"/>
                <a:cs typeface="DejaVu Sans"/>
              </a:rPr>
              <a:t> </a:t>
            </a:r>
            <a:r>
              <a:rPr sz="1200" spc="-65" dirty="0">
                <a:latin typeface="DejaVu Sans"/>
                <a:cs typeface="DejaVu Sans"/>
              </a:rPr>
              <a:t>isosporiasis</a:t>
            </a:r>
            <a:endParaRPr sz="1200">
              <a:latin typeface="DejaVu Sans"/>
              <a:cs typeface="DejaVu Sans"/>
            </a:endParaRPr>
          </a:p>
          <a:p>
            <a:pPr marL="355600" indent="-342900">
              <a:lnSpc>
                <a:spcPct val="100000"/>
              </a:lnSpc>
              <a:spcBef>
                <a:spcPts val="409"/>
              </a:spcBef>
              <a:buFont typeface="DejaVu Serif"/>
              <a:buChar char=""/>
              <a:tabLst>
                <a:tab pos="354965" algn="l"/>
                <a:tab pos="355600" algn="l"/>
              </a:tabLst>
            </a:pPr>
            <a:r>
              <a:rPr sz="1200" spc="-85" dirty="0">
                <a:latin typeface="DejaVu Sans"/>
                <a:cs typeface="DejaVu Sans"/>
              </a:rPr>
              <a:t>Disseminated </a:t>
            </a:r>
            <a:r>
              <a:rPr sz="1200" spc="-80" dirty="0">
                <a:latin typeface="DejaVu Sans"/>
                <a:cs typeface="DejaVu Sans"/>
              </a:rPr>
              <a:t>mycosis </a:t>
            </a:r>
            <a:r>
              <a:rPr sz="1200" spc="-65" dirty="0">
                <a:latin typeface="DejaVu Sans"/>
                <a:cs typeface="DejaVu Sans"/>
              </a:rPr>
              <a:t>(e.g., </a:t>
            </a:r>
            <a:r>
              <a:rPr sz="1200" spc="-75" dirty="0">
                <a:latin typeface="DejaVu Sans"/>
                <a:cs typeface="DejaVu Sans"/>
              </a:rPr>
              <a:t>histoplasmosis, coccidioidomycosis,</a:t>
            </a:r>
            <a:r>
              <a:rPr sz="1200" spc="-65" dirty="0">
                <a:latin typeface="DejaVu Sans"/>
                <a:cs typeface="DejaVu Sans"/>
              </a:rPr>
              <a:t> </a:t>
            </a:r>
            <a:r>
              <a:rPr sz="1200" spc="-70" dirty="0">
                <a:latin typeface="DejaVu Sans"/>
                <a:cs typeface="DejaVu Sans"/>
              </a:rPr>
              <a:t>penicilliosis)</a:t>
            </a:r>
            <a:endParaRPr sz="1200">
              <a:latin typeface="DejaVu Sans"/>
              <a:cs typeface="DejaVu Sans"/>
            </a:endParaRPr>
          </a:p>
          <a:p>
            <a:pPr marL="355600" indent="-342900">
              <a:lnSpc>
                <a:spcPct val="100000"/>
              </a:lnSpc>
              <a:spcBef>
                <a:spcPts val="420"/>
              </a:spcBef>
              <a:buFont typeface="DejaVu Serif"/>
              <a:buChar char=""/>
              <a:tabLst>
                <a:tab pos="354965" algn="l"/>
                <a:tab pos="355600" algn="l"/>
              </a:tabLst>
            </a:pPr>
            <a:r>
              <a:rPr sz="1200" spc="-80" dirty="0">
                <a:latin typeface="DejaVu Sans"/>
                <a:cs typeface="DejaVu Sans"/>
              </a:rPr>
              <a:t>Recurrent </a:t>
            </a:r>
            <a:r>
              <a:rPr sz="1200" spc="-95" dirty="0">
                <a:latin typeface="DejaVu Sans"/>
                <a:cs typeface="DejaVu Sans"/>
              </a:rPr>
              <a:t>nontyphoidal </a:t>
            </a:r>
            <a:r>
              <a:rPr sz="1200" spc="-75" dirty="0">
                <a:latin typeface="DejaVu Sans"/>
                <a:cs typeface="DejaVu Sans"/>
              </a:rPr>
              <a:t>Salmonella</a:t>
            </a:r>
            <a:r>
              <a:rPr sz="1200" spc="-114" dirty="0">
                <a:latin typeface="DejaVu Sans"/>
                <a:cs typeface="DejaVu Sans"/>
              </a:rPr>
              <a:t> </a:t>
            </a:r>
            <a:r>
              <a:rPr sz="1200" spc="-90" dirty="0">
                <a:latin typeface="DejaVu Sans"/>
                <a:cs typeface="DejaVu Sans"/>
              </a:rPr>
              <a:t>bacteremia</a:t>
            </a:r>
            <a:endParaRPr sz="1200">
              <a:latin typeface="DejaVu Sans"/>
              <a:cs typeface="DejaVu Sans"/>
            </a:endParaRPr>
          </a:p>
          <a:p>
            <a:pPr marL="355600" indent="-342900">
              <a:lnSpc>
                <a:spcPct val="100000"/>
              </a:lnSpc>
              <a:spcBef>
                <a:spcPts val="420"/>
              </a:spcBef>
              <a:buFont typeface="DejaVu Serif"/>
              <a:buChar char=""/>
              <a:tabLst>
                <a:tab pos="354965" algn="l"/>
                <a:tab pos="355600" algn="l"/>
              </a:tabLst>
            </a:pPr>
            <a:r>
              <a:rPr sz="1200" spc="-105" dirty="0">
                <a:latin typeface="DejaVu Sans"/>
                <a:cs typeface="DejaVu Sans"/>
              </a:rPr>
              <a:t>Lymphoma </a:t>
            </a:r>
            <a:r>
              <a:rPr sz="1200" spc="-80" dirty="0">
                <a:latin typeface="DejaVu Sans"/>
                <a:cs typeface="DejaVu Sans"/>
              </a:rPr>
              <a:t>(cerebral </a:t>
            </a:r>
            <a:r>
              <a:rPr sz="1200" spc="-85" dirty="0">
                <a:latin typeface="DejaVu Sans"/>
                <a:cs typeface="DejaVu Sans"/>
              </a:rPr>
              <a:t>or </a:t>
            </a:r>
            <a:r>
              <a:rPr sz="1200" spc="-55" dirty="0">
                <a:latin typeface="DejaVu Sans"/>
                <a:cs typeface="DejaVu Sans"/>
              </a:rPr>
              <a:t>B-cell</a:t>
            </a:r>
            <a:r>
              <a:rPr sz="1200" spc="-20" dirty="0">
                <a:latin typeface="DejaVu Sans"/>
                <a:cs typeface="DejaVu Sans"/>
              </a:rPr>
              <a:t> </a:t>
            </a:r>
            <a:r>
              <a:rPr sz="1200" spc="-80" dirty="0">
                <a:latin typeface="DejaVu Sans"/>
                <a:cs typeface="DejaVu Sans"/>
              </a:rPr>
              <a:t>non-Hodgkin)</a:t>
            </a:r>
            <a:endParaRPr sz="1200">
              <a:latin typeface="DejaVu Sans"/>
              <a:cs typeface="DejaVu Sans"/>
            </a:endParaRPr>
          </a:p>
          <a:p>
            <a:pPr marL="355600" indent="-342900">
              <a:lnSpc>
                <a:spcPct val="100000"/>
              </a:lnSpc>
              <a:spcBef>
                <a:spcPts val="405"/>
              </a:spcBef>
              <a:buFont typeface="DejaVu Serif"/>
              <a:buChar char=""/>
              <a:tabLst>
                <a:tab pos="354965" algn="l"/>
                <a:tab pos="355600" algn="l"/>
              </a:tabLst>
            </a:pPr>
            <a:r>
              <a:rPr sz="1200" spc="-75" dirty="0">
                <a:latin typeface="DejaVu Sans"/>
                <a:cs typeface="DejaVu Sans"/>
              </a:rPr>
              <a:t>Invasive </a:t>
            </a:r>
            <a:r>
              <a:rPr sz="1200" spc="-80" dirty="0">
                <a:latin typeface="DejaVu Sans"/>
                <a:cs typeface="DejaVu Sans"/>
              </a:rPr>
              <a:t>cervical</a:t>
            </a:r>
            <a:r>
              <a:rPr sz="1200" spc="-45" dirty="0">
                <a:latin typeface="DejaVu Sans"/>
                <a:cs typeface="DejaVu Sans"/>
              </a:rPr>
              <a:t> </a:t>
            </a:r>
            <a:r>
              <a:rPr sz="1200" spc="-85" dirty="0">
                <a:latin typeface="DejaVu Sans"/>
                <a:cs typeface="DejaVu Sans"/>
              </a:rPr>
              <a:t>carcinoma</a:t>
            </a:r>
            <a:endParaRPr sz="1200">
              <a:latin typeface="DejaVu Sans"/>
              <a:cs typeface="DejaVu Sans"/>
            </a:endParaRPr>
          </a:p>
          <a:p>
            <a:pPr marL="355600" indent="-342900">
              <a:lnSpc>
                <a:spcPct val="100000"/>
              </a:lnSpc>
              <a:spcBef>
                <a:spcPts val="420"/>
              </a:spcBef>
              <a:buFont typeface="DejaVu Serif"/>
              <a:buChar char=""/>
              <a:tabLst>
                <a:tab pos="354965" algn="l"/>
                <a:tab pos="355600" algn="l"/>
              </a:tabLst>
            </a:pPr>
            <a:r>
              <a:rPr sz="1200" spc="-85" dirty="0">
                <a:latin typeface="DejaVu Sans"/>
                <a:cs typeface="DejaVu Sans"/>
              </a:rPr>
              <a:t>Atypical disseminated</a:t>
            </a:r>
            <a:r>
              <a:rPr sz="1200" spc="-90" dirty="0">
                <a:latin typeface="DejaVu Sans"/>
                <a:cs typeface="DejaVu Sans"/>
              </a:rPr>
              <a:t> </a:t>
            </a:r>
            <a:r>
              <a:rPr sz="1200" spc="-75" dirty="0">
                <a:latin typeface="DejaVu Sans"/>
                <a:cs typeface="DejaVu Sans"/>
              </a:rPr>
              <a:t>leishmaniasis</a:t>
            </a:r>
            <a:endParaRPr sz="1200">
              <a:latin typeface="DejaVu Sans"/>
              <a:cs typeface="DejaVu Sans"/>
            </a:endParaRPr>
          </a:p>
          <a:p>
            <a:pPr marL="355600" indent="-342900">
              <a:lnSpc>
                <a:spcPct val="100000"/>
              </a:lnSpc>
              <a:spcBef>
                <a:spcPts val="420"/>
              </a:spcBef>
              <a:buFont typeface="DejaVu Serif"/>
              <a:buChar char=""/>
              <a:tabLst>
                <a:tab pos="354965" algn="l"/>
                <a:tab pos="355600" algn="l"/>
              </a:tabLst>
            </a:pPr>
            <a:r>
              <a:rPr sz="1200" spc="-95" dirty="0">
                <a:latin typeface="DejaVu Sans"/>
                <a:cs typeface="DejaVu Sans"/>
              </a:rPr>
              <a:t>Symptomatic </a:t>
            </a:r>
            <a:r>
              <a:rPr sz="1200" spc="-65" dirty="0">
                <a:latin typeface="DejaVu Sans"/>
                <a:cs typeface="DejaVu Sans"/>
              </a:rPr>
              <a:t>HIV-associated</a:t>
            </a:r>
            <a:r>
              <a:rPr sz="1200" spc="-95" dirty="0">
                <a:latin typeface="DejaVu Sans"/>
                <a:cs typeface="DejaVu Sans"/>
              </a:rPr>
              <a:t> nephropathy</a:t>
            </a:r>
            <a:endParaRPr sz="1200">
              <a:latin typeface="DejaVu Sans"/>
              <a:cs typeface="DejaVu Sans"/>
            </a:endParaRPr>
          </a:p>
          <a:p>
            <a:pPr marL="355600" indent="-342900">
              <a:lnSpc>
                <a:spcPct val="100000"/>
              </a:lnSpc>
              <a:spcBef>
                <a:spcPts val="409"/>
              </a:spcBef>
              <a:buFont typeface="DejaVu Serif"/>
              <a:buChar char=""/>
              <a:tabLst>
                <a:tab pos="354965" algn="l"/>
                <a:tab pos="355600" algn="l"/>
              </a:tabLst>
            </a:pPr>
            <a:r>
              <a:rPr sz="1200" spc="-95" dirty="0">
                <a:latin typeface="DejaVu Sans"/>
                <a:cs typeface="DejaVu Sans"/>
              </a:rPr>
              <a:t>Symptomatic </a:t>
            </a:r>
            <a:r>
              <a:rPr sz="1200" spc="-65" dirty="0">
                <a:latin typeface="DejaVu Sans"/>
                <a:cs typeface="DejaVu Sans"/>
              </a:rPr>
              <a:t>HIV-associated</a:t>
            </a:r>
            <a:r>
              <a:rPr sz="1200" spc="-95" dirty="0">
                <a:latin typeface="DejaVu Sans"/>
                <a:cs typeface="DejaVu Sans"/>
              </a:rPr>
              <a:t> cardiomyopathy</a:t>
            </a:r>
            <a:endParaRPr sz="1200">
              <a:latin typeface="DejaVu Sans"/>
              <a:cs typeface="DejaVu Sans"/>
            </a:endParaRPr>
          </a:p>
          <a:p>
            <a:pPr marL="355600" indent="-342900">
              <a:lnSpc>
                <a:spcPct val="100000"/>
              </a:lnSpc>
              <a:spcBef>
                <a:spcPts val="420"/>
              </a:spcBef>
              <a:buFont typeface="DejaVu Serif"/>
              <a:buChar char=""/>
              <a:tabLst>
                <a:tab pos="354965" algn="l"/>
                <a:tab pos="355600" algn="l"/>
              </a:tabLst>
            </a:pPr>
            <a:r>
              <a:rPr sz="1200" spc="-80" dirty="0">
                <a:latin typeface="DejaVu Sans"/>
                <a:cs typeface="DejaVu Sans"/>
              </a:rPr>
              <a:t>Reactivation </a:t>
            </a:r>
            <a:r>
              <a:rPr sz="1200" spc="-85" dirty="0">
                <a:latin typeface="DejaVu Sans"/>
                <a:cs typeface="DejaVu Sans"/>
              </a:rPr>
              <a:t>of American trypanosomiasis </a:t>
            </a:r>
            <a:r>
              <a:rPr sz="1200" spc="-90" dirty="0">
                <a:latin typeface="DejaVu Sans"/>
                <a:cs typeface="DejaVu Sans"/>
              </a:rPr>
              <a:t>(meningoencephalitis </a:t>
            </a:r>
            <a:r>
              <a:rPr sz="1200" spc="-85" dirty="0">
                <a:latin typeface="DejaVu Sans"/>
                <a:cs typeface="DejaVu Sans"/>
              </a:rPr>
              <a:t>or</a:t>
            </a:r>
            <a:r>
              <a:rPr sz="1200" spc="-80" dirty="0">
                <a:latin typeface="DejaVu Sans"/>
                <a:cs typeface="DejaVu Sans"/>
              </a:rPr>
              <a:t> </a:t>
            </a:r>
            <a:r>
              <a:rPr sz="1200" spc="-90" dirty="0">
                <a:latin typeface="DejaVu Sans"/>
                <a:cs typeface="DejaVu Sans"/>
              </a:rPr>
              <a:t>myocarditis)</a:t>
            </a:r>
            <a:endParaRPr sz="1200">
              <a:latin typeface="DejaVu Sans"/>
              <a:cs typeface="DejaVu Sans"/>
            </a:endParaRPr>
          </a:p>
        </p:txBody>
      </p:sp>
      <p:sp>
        <p:nvSpPr>
          <p:cNvPr id="4" name="object 4"/>
          <p:cNvSpPr txBox="1">
            <a:spLocks noGrp="1"/>
          </p:cNvSpPr>
          <p:nvPr>
            <p:ph type="ftr" sz="quarter" idx="5"/>
          </p:nvPr>
        </p:nvSpPr>
        <p:spPr>
          <a:xfrm>
            <a:off x="535940" y="6462839"/>
            <a:ext cx="866775" cy="177800"/>
          </a:xfrm>
          <a:prstGeom prst="rect">
            <a:avLst/>
          </a:prstGeom>
        </p:spPr>
        <p:txBody>
          <a:bodyPr vert="horz" wrap="square" lIns="0" tIns="0" rIns="0" bIns="0" rtlCol="0">
            <a:spAutoFit/>
          </a:bodyPr>
          <a:lstStyle>
            <a:defPPr>
              <a:defRPr lang="en-US"/>
            </a:defPPr>
            <a:lvl1pPr marL="0" algn="l" defTabSz="914400" rtl="0" eaLnBrk="1" latinLnBrk="0" hangingPunct="1">
              <a:defRPr sz="1200" b="0" i="0" kern="1200">
                <a:solidFill>
                  <a:srgbClr val="898989"/>
                </a:solidFill>
                <a:latin typeface="DejaVu Sans"/>
                <a:ea typeface="+mn-ea"/>
                <a:cs typeface="DejaVu San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lnSpc>
                <a:spcPts val="1240"/>
              </a:lnSpc>
            </a:pPr>
            <a:r>
              <a:rPr lang="en-US" spc="-120"/>
              <a:t>May </a:t>
            </a:r>
            <a:r>
              <a:rPr lang="en-US" spc="-130"/>
              <a:t>11,</a:t>
            </a:r>
            <a:r>
              <a:rPr lang="en-US" spc="-195"/>
              <a:t> </a:t>
            </a:r>
            <a:r>
              <a:rPr lang="en-US" spc="-155"/>
              <a:t>2020</a:t>
            </a:r>
            <a:endParaRPr spc="-155" dirty="0"/>
          </a:p>
        </p:txBody>
      </p:sp>
      <p:sp>
        <p:nvSpPr>
          <p:cNvPr id="5" name="object 5"/>
          <p:cNvSpPr txBox="1">
            <a:spLocks noGrp="1"/>
          </p:cNvSpPr>
          <p:nvPr>
            <p:ph type="sldNum" sz="quarter" idx="7"/>
          </p:nvPr>
        </p:nvSpPr>
        <p:spPr>
          <a:xfrm>
            <a:off x="8400288" y="6462839"/>
            <a:ext cx="231140" cy="177800"/>
          </a:xfrm>
          <a:prstGeom prst="rect">
            <a:avLst/>
          </a:prstGeom>
        </p:spPr>
        <p:txBody>
          <a:bodyPr vert="horz" wrap="square" lIns="0" tIns="0" rIns="0" bIns="0" rtlCol="0">
            <a:spAutoFit/>
          </a:bodyPr>
          <a:lstStyle>
            <a:defPPr>
              <a:defRPr lang="en-US"/>
            </a:defPPr>
            <a:lvl1pPr marL="0" algn="l" defTabSz="914400" rtl="0" eaLnBrk="1" latinLnBrk="0" hangingPunct="1">
              <a:defRPr sz="1200" b="0" i="0" kern="1200">
                <a:solidFill>
                  <a:srgbClr val="898989"/>
                </a:solidFill>
                <a:latin typeface="DejaVu Sans"/>
                <a:ea typeface="+mn-ea"/>
                <a:cs typeface="DejaVu San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a:lnSpc>
                <a:spcPts val="1240"/>
              </a:lnSpc>
            </a:pPr>
            <a:fld id="{81D60167-4931-47E6-BA6A-407CBD079E47}" type="slidenum">
              <a:rPr lang="en-US" spc="-160" smtClean="0"/>
              <a:pPr marL="38100">
                <a:lnSpc>
                  <a:spcPts val="1240"/>
                </a:lnSpc>
              </a:pPr>
              <a:t>92</a:t>
            </a:fld>
            <a:endParaRPr spc="-160" dirty="0"/>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402716" y="558998"/>
            <a:ext cx="6166792" cy="690574"/>
          </a:xfrm>
          <a:prstGeom prst="rect">
            <a:avLst/>
          </a:prstGeom>
        </p:spPr>
        <p:txBody>
          <a:bodyPr vert="horz" wrap="square" lIns="0" tIns="13335" rIns="0" bIns="0" rtlCol="0">
            <a:spAutoFit/>
          </a:bodyPr>
          <a:lstStyle/>
          <a:p>
            <a:pPr marL="12700">
              <a:lnSpc>
                <a:spcPct val="100000"/>
              </a:lnSpc>
              <a:spcBef>
                <a:spcPts val="105"/>
              </a:spcBef>
            </a:pPr>
            <a:r>
              <a:rPr dirty="0"/>
              <a:t>The Immune System</a:t>
            </a:r>
          </a:p>
        </p:txBody>
      </p:sp>
      <p:grpSp>
        <p:nvGrpSpPr>
          <p:cNvPr id="3" name="object 3"/>
          <p:cNvGrpSpPr/>
          <p:nvPr/>
        </p:nvGrpSpPr>
        <p:grpSpPr>
          <a:xfrm>
            <a:off x="838200" y="1827275"/>
            <a:ext cx="2235835" cy="4114800"/>
            <a:chOff x="838200" y="1827275"/>
            <a:chExt cx="2235835" cy="4114800"/>
          </a:xfrm>
        </p:grpSpPr>
        <p:sp>
          <p:nvSpPr>
            <p:cNvPr id="4" name="object 4"/>
            <p:cNvSpPr/>
            <p:nvPr/>
          </p:nvSpPr>
          <p:spPr>
            <a:xfrm>
              <a:off x="838200" y="1827275"/>
              <a:ext cx="2235708" cy="1600200"/>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838200" y="3427475"/>
              <a:ext cx="2235708" cy="2514600"/>
            </a:xfrm>
            <a:prstGeom prst="rect">
              <a:avLst/>
            </a:prstGeom>
            <a:blipFill>
              <a:blip r:embed="rId3" cstate="print"/>
              <a:stretch>
                <a:fillRect/>
              </a:stretch>
            </a:blipFill>
          </p:spPr>
          <p:txBody>
            <a:bodyPr wrap="square" lIns="0" tIns="0" rIns="0" bIns="0" rtlCol="0"/>
            <a:lstStyle/>
            <a:p>
              <a:endParaRPr/>
            </a:p>
          </p:txBody>
        </p:sp>
      </p:grpSp>
      <p:sp>
        <p:nvSpPr>
          <p:cNvPr id="6" name="object 6"/>
          <p:cNvSpPr txBox="1"/>
          <p:nvPr/>
        </p:nvSpPr>
        <p:spPr>
          <a:xfrm>
            <a:off x="3050521" y="1843416"/>
            <a:ext cx="5368925" cy="3089948"/>
          </a:xfrm>
          <a:prstGeom prst="rect">
            <a:avLst/>
          </a:prstGeom>
        </p:spPr>
        <p:txBody>
          <a:bodyPr vert="horz" wrap="square" lIns="0" tIns="12065" rIns="0" bIns="0" rtlCol="0">
            <a:spAutoFit/>
          </a:bodyPr>
          <a:lstStyle/>
          <a:p>
            <a:pPr marL="355600" marR="5080" indent="-343535">
              <a:lnSpc>
                <a:spcPct val="100000"/>
              </a:lnSpc>
              <a:spcBef>
                <a:spcPts val="95"/>
              </a:spcBef>
              <a:buChar char="•"/>
              <a:tabLst>
                <a:tab pos="356235" algn="l"/>
              </a:tabLst>
            </a:pPr>
            <a:r>
              <a:rPr sz="4000" dirty="0">
                <a:latin typeface="Times New Roman" panose="02020603050405020304" pitchFamily="18" charset="0"/>
                <a:cs typeface="Times New Roman" panose="02020603050405020304" pitchFamily="18" charset="0"/>
              </a:rPr>
              <a:t>CD4 and other immune  cells are mostly found in  the “</a:t>
            </a:r>
            <a:r>
              <a:rPr sz="4000" dirty="0">
                <a:solidFill>
                  <a:srgbClr val="FF0000"/>
                </a:solidFill>
                <a:latin typeface="Times New Roman" panose="02020603050405020304" pitchFamily="18" charset="0"/>
                <a:cs typeface="Times New Roman" panose="02020603050405020304" pitchFamily="18" charset="0"/>
              </a:rPr>
              <a:t>lymphatic system”  and the bloodstream</a:t>
            </a:r>
            <a:endParaRPr sz="4000" dirty="0">
              <a:latin typeface="Times New Roman" panose="02020603050405020304" pitchFamily="18" charset="0"/>
              <a:cs typeface="Times New Roman" panose="02020603050405020304" pitchFamily="18" charset="0"/>
            </a:endParaRPr>
          </a:p>
        </p:txBody>
      </p:sp>
      <p:sp>
        <p:nvSpPr>
          <p:cNvPr id="7" name="object 7"/>
          <p:cNvSpPr txBox="1">
            <a:spLocks noGrp="1"/>
          </p:cNvSpPr>
          <p:nvPr>
            <p:ph type="ftr" sz="quarter" idx="5"/>
          </p:nvPr>
        </p:nvSpPr>
        <p:spPr>
          <a:xfrm>
            <a:off x="535940" y="6462839"/>
            <a:ext cx="866775" cy="177800"/>
          </a:xfrm>
          <a:prstGeom prst="rect">
            <a:avLst/>
          </a:prstGeom>
        </p:spPr>
        <p:txBody>
          <a:bodyPr vert="horz" wrap="square" lIns="0" tIns="0" rIns="0" bIns="0" rtlCol="0">
            <a:spAutoFit/>
          </a:bodyPr>
          <a:lstStyle>
            <a:defPPr>
              <a:defRPr lang="en-US"/>
            </a:defPPr>
            <a:lvl1pPr marL="0" algn="l" defTabSz="914400" rtl="0" eaLnBrk="1" latinLnBrk="0" hangingPunct="1">
              <a:defRPr sz="1200" b="0" i="0" kern="1200">
                <a:solidFill>
                  <a:srgbClr val="898989"/>
                </a:solidFill>
                <a:latin typeface="DejaVu Sans"/>
                <a:ea typeface="+mn-ea"/>
                <a:cs typeface="DejaVu San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lnSpc>
                <a:spcPts val="1240"/>
              </a:lnSpc>
            </a:pPr>
            <a:r>
              <a:rPr lang="en-US" spc="-120"/>
              <a:t>May </a:t>
            </a:r>
            <a:r>
              <a:rPr lang="en-US" spc="-130"/>
              <a:t>11,</a:t>
            </a:r>
            <a:r>
              <a:rPr lang="en-US" spc="-195"/>
              <a:t> </a:t>
            </a:r>
            <a:r>
              <a:rPr lang="en-US" spc="-155"/>
              <a:t>2020</a:t>
            </a:r>
            <a:endParaRPr spc="-155" dirty="0"/>
          </a:p>
        </p:txBody>
      </p:sp>
      <p:sp>
        <p:nvSpPr>
          <p:cNvPr id="8" name="object 8"/>
          <p:cNvSpPr txBox="1">
            <a:spLocks noGrp="1"/>
          </p:cNvSpPr>
          <p:nvPr>
            <p:ph type="sldNum" sz="quarter" idx="7"/>
          </p:nvPr>
        </p:nvSpPr>
        <p:spPr>
          <a:xfrm>
            <a:off x="8400288" y="6462839"/>
            <a:ext cx="231140" cy="177800"/>
          </a:xfrm>
          <a:prstGeom prst="rect">
            <a:avLst/>
          </a:prstGeom>
        </p:spPr>
        <p:txBody>
          <a:bodyPr vert="horz" wrap="square" lIns="0" tIns="0" rIns="0" bIns="0" rtlCol="0">
            <a:spAutoFit/>
          </a:bodyPr>
          <a:lstStyle>
            <a:defPPr>
              <a:defRPr lang="en-US"/>
            </a:defPPr>
            <a:lvl1pPr marL="0" algn="l" defTabSz="914400" rtl="0" eaLnBrk="1" latinLnBrk="0" hangingPunct="1">
              <a:defRPr sz="1200" b="0" i="0" kern="1200">
                <a:solidFill>
                  <a:srgbClr val="898989"/>
                </a:solidFill>
                <a:latin typeface="DejaVu Sans"/>
                <a:ea typeface="+mn-ea"/>
                <a:cs typeface="DejaVu San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a:lnSpc>
                <a:spcPts val="1240"/>
              </a:lnSpc>
            </a:pPr>
            <a:fld id="{81D60167-4931-47E6-BA6A-407CBD079E47}" type="slidenum">
              <a:rPr lang="en-US" spc="-160" smtClean="0"/>
              <a:pPr marL="38100">
                <a:lnSpc>
                  <a:spcPts val="1240"/>
                </a:lnSpc>
              </a:pPr>
              <a:t>93</a:t>
            </a:fld>
            <a:endParaRPr spc="-160" dirty="0"/>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514601" y="338072"/>
            <a:ext cx="3460346" cy="689932"/>
          </a:xfrm>
          <a:prstGeom prst="rect">
            <a:avLst/>
          </a:prstGeom>
        </p:spPr>
        <p:txBody>
          <a:bodyPr vert="horz" wrap="square" lIns="0" tIns="12700" rIns="0" bIns="0" rtlCol="0">
            <a:spAutoFit/>
          </a:bodyPr>
          <a:lstStyle/>
          <a:p>
            <a:pPr marL="12700">
              <a:lnSpc>
                <a:spcPct val="100000"/>
              </a:lnSpc>
              <a:spcBef>
                <a:spcPts val="100"/>
              </a:spcBef>
            </a:pPr>
            <a:r>
              <a:rPr dirty="0"/>
              <a:t>HIV test</a:t>
            </a:r>
          </a:p>
        </p:txBody>
      </p:sp>
      <p:sp>
        <p:nvSpPr>
          <p:cNvPr id="3" name="object 3"/>
          <p:cNvSpPr/>
          <p:nvPr/>
        </p:nvSpPr>
        <p:spPr>
          <a:xfrm>
            <a:off x="0" y="3427475"/>
            <a:ext cx="9144000" cy="3426460"/>
          </a:xfrm>
          <a:custGeom>
            <a:avLst/>
            <a:gdLst/>
            <a:ahLst/>
            <a:cxnLst/>
            <a:rect l="l" t="t" r="r" b="b"/>
            <a:pathLst>
              <a:path w="9144000" h="3426459">
                <a:moveTo>
                  <a:pt x="9144000" y="0"/>
                </a:moveTo>
                <a:lnTo>
                  <a:pt x="0" y="0"/>
                </a:lnTo>
                <a:lnTo>
                  <a:pt x="0" y="3425952"/>
                </a:lnTo>
                <a:lnTo>
                  <a:pt x="9144000" y="3425952"/>
                </a:lnTo>
                <a:lnTo>
                  <a:pt x="9144000" y="0"/>
                </a:lnTo>
                <a:close/>
              </a:path>
            </a:pathLst>
          </a:custGeom>
          <a:solidFill>
            <a:srgbClr val="FFFFFF"/>
          </a:solidFill>
        </p:spPr>
        <p:txBody>
          <a:bodyPr wrap="square" lIns="0" tIns="0" rIns="0" bIns="0" rtlCol="0"/>
          <a:lstStyle/>
          <a:p>
            <a:endParaRPr/>
          </a:p>
        </p:txBody>
      </p:sp>
      <p:sp>
        <p:nvSpPr>
          <p:cNvPr id="4" name="object 4"/>
          <p:cNvSpPr txBox="1"/>
          <p:nvPr/>
        </p:nvSpPr>
        <p:spPr>
          <a:xfrm>
            <a:off x="764596" y="999376"/>
            <a:ext cx="8205470" cy="4249240"/>
          </a:xfrm>
          <a:prstGeom prst="rect">
            <a:avLst/>
          </a:prstGeom>
        </p:spPr>
        <p:txBody>
          <a:bodyPr vert="horz" wrap="square" lIns="0" tIns="12065" rIns="0" bIns="0" rtlCol="0">
            <a:spAutoFit/>
          </a:bodyPr>
          <a:lstStyle/>
          <a:p>
            <a:pPr marL="355600" indent="-343535">
              <a:lnSpc>
                <a:spcPts val="3360"/>
              </a:lnSpc>
              <a:spcBef>
                <a:spcPts val="95"/>
              </a:spcBef>
              <a:buChar char=""/>
              <a:tabLst>
                <a:tab pos="356235" algn="l"/>
              </a:tabLst>
            </a:pPr>
            <a:r>
              <a:rPr sz="2800" dirty="0">
                <a:solidFill>
                  <a:srgbClr val="FF0000"/>
                </a:solidFill>
                <a:latin typeface="Times New Roman" panose="02020603050405020304" pitchFamily="18" charset="0"/>
                <a:cs typeface="Times New Roman" panose="02020603050405020304" pitchFamily="18" charset="0"/>
              </a:rPr>
              <a:t>Window period </a:t>
            </a:r>
            <a:r>
              <a:rPr sz="2800" dirty="0">
                <a:latin typeface="Times New Roman" panose="02020603050405020304" pitchFamily="18" charset="0"/>
                <a:cs typeface="Times New Roman" panose="02020603050405020304" pitchFamily="18" charset="0"/>
              </a:rPr>
              <a:t>of 3 months following exposure.</a:t>
            </a:r>
          </a:p>
          <a:p>
            <a:pPr marL="355600" marR="177800" indent="-343535">
              <a:lnSpc>
                <a:spcPts val="2690"/>
              </a:lnSpc>
              <a:spcBef>
                <a:spcPts val="645"/>
              </a:spcBef>
              <a:buChar char=""/>
              <a:tabLst>
                <a:tab pos="356235" algn="l"/>
              </a:tabLst>
            </a:pPr>
            <a:r>
              <a:rPr sz="2800" dirty="0">
                <a:latin typeface="Times New Roman" panose="02020603050405020304" pitchFamily="18" charset="0"/>
                <a:cs typeface="Times New Roman" panose="02020603050405020304" pitchFamily="18" charset="0"/>
              </a:rPr>
              <a:t>The </a:t>
            </a:r>
            <a:r>
              <a:rPr sz="2800" dirty="0">
                <a:solidFill>
                  <a:srgbClr val="FF0000"/>
                </a:solidFill>
                <a:latin typeface="Times New Roman" panose="02020603050405020304" pitchFamily="18" charset="0"/>
                <a:cs typeface="Times New Roman" panose="02020603050405020304" pitchFamily="18" charset="0"/>
              </a:rPr>
              <a:t>test detects antibodies </a:t>
            </a:r>
            <a:r>
              <a:rPr sz="2800" dirty="0">
                <a:latin typeface="Times New Roman" panose="02020603050405020304" pitchFamily="18" charset="0"/>
                <a:cs typeface="Times New Roman" panose="02020603050405020304" pitchFamily="18" charset="0"/>
              </a:rPr>
              <a:t>to the virus NOT the virus  itself.</a:t>
            </a:r>
          </a:p>
          <a:p>
            <a:pPr marL="356235" marR="5080" indent="-356235">
              <a:lnSpc>
                <a:spcPct val="100000"/>
              </a:lnSpc>
              <a:spcBef>
                <a:spcPts val="20"/>
              </a:spcBef>
              <a:buChar char=""/>
              <a:tabLst>
                <a:tab pos="356235" algn="l"/>
              </a:tabLst>
            </a:pPr>
            <a:r>
              <a:rPr sz="2800" dirty="0">
                <a:latin typeface="Times New Roman" panose="02020603050405020304" pitchFamily="18" charset="0"/>
                <a:cs typeface="Times New Roman" panose="02020603050405020304" pitchFamily="18" charset="0"/>
              </a:rPr>
              <a:t>Test can be done named, unnamed or anonymous test  Includes 2 test .</a:t>
            </a:r>
          </a:p>
          <a:p>
            <a:pPr marL="794385" lvl="1" indent="-203200">
              <a:lnSpc>
                <a:spcPct val="100000"/>
              </a:lnSpc>
              <a:spcBef>
                <a:spcPts val="5"/>
              </a:spcBef>
              <a:buChar char="•"/>
              <a:tabLst>
                <a:tab pos="795020" algn="l"/>
              </a:tabLst>
            </a:pPr>
            <a:r>
              <a:rPr sz="2800" dirty="0">
                <a:latin typeface="Times New Roman" panose="02020603050405020304" pitchFamily="18" charset="0"/>
                <a:cs typeface="Times New Roman" panose="02020603050405020304" pitchFamily="18" charset="0"/>
              </a:rPr>
              <a:t>Standard ELSIA followed by Western Blot.</a:t>
            </a:r>
          </a:p>
          <a:p>
            <a:pPr lvl="1">
              <a:lnSpc>
                <a:spcPct val="100000"/>
              </a:lnSpc>
              <a:spcBef>
                <a:spcPts val="40"/>
              </a:spcBef>
              <a:buChar char="•"/>
            </a:pPr>
            <a:endParaRPr sz="2850" dirty="0">
              <a:latin typeface="Times New Roman" panose="02020603050405020304" pitchFamily="18" charset="0"/>
              <a:cs typeface="Times New Roman" panose="02020603050405020304" pitchFamily="18" charset="0"/>
            </a:endParaRPr>
          </a:p>
          <a:p>
            <a:pPr marL="794385" lvl="1" indent="-203200">
              <a:lnSpc>
                <a:spcPct val="100000"/>
              </a:lnSpc>
              <a:buClr>
                <a:srgbClr val="000000"/>
              </a:buClr>
              <a:buChar char="•"/>
              <a:tabLst>
                <a:tab pos="795020" algn="l"/>
              </a:tabLst>
            </a:pPr>
            <a:r>
              <a:rPr sz="2800" dirty="0">
                <a:solidFill>
                  <a:srgbClr val="FF0000"/>
                </a:solidFill>
                <a:latin typeface="Times New Roman" panose="02020603050405020304" pitchFamily="18" charset="0"/>
                <a:cs typeface="Times New Roman" panose="02020603050405020304" pitchFamily="18" charset="0"/>
              </a:rPr>
              <a:t>ELISA </a:t>
            </a:r>
            <a:r>
              <a:rPr sz="2800" dirty="0">
                <a:latin typeface="Times New Roman" panose="02020603050405020304" pitchFamily="18" charset="0"/>
                <a:cs typeface="Times New Roman" panose="02020603050405020304" pitchFamily="18" charset="0"/>
              </a:rPr>
              <a:t>done 2x (repeatedly reactive)</a:t>
            </a:r>
          </a:p>
          <a:p>
            <a:pPr lvl="1">
              <a:lnSpc>
                <a:spcPct val="100000"/>
              </a:lnSpc>
              <a:spcBef>
                <a:spcPts val="40"/>
              </a:spcBef>
              <a:buChar char="•"/>
            </a:pPr>
            <a:endParaRPr sz="2850" dirty="0">
              <a:latin typeface="Times New Roman" panose="02020603050405020304" pitchFamily="18" charset="0"/>
              <a:cs typeface="Times New Roman" panose="02020603050405020304" pitchFamily="18" charset="0"/>
            </a:endParaRPr>
          </a:p>
          <a:p>
            <a:pPr marL="716280" lvl="1" indent="-125095">
              <a:lnSpc>
                <a:spcPct val="100000"/>
              </a:lnSpc>
              <a:spcBef>
                <a:spcPts val="5"/>
              </a:spcBef>
              <a:buSzPct val="96428"/>
              <a:buChar char="•"/>
              <a:tabLst>
                <a:tab pos="716915" algn="l"/>
              </a:tabLst>
            </a:pPr>
            <a:r>
              <a:rPr sz="2800" dirty="0">
                <a:solidFill>
                  <a:srgbClr val="FF0000"/>
                </a:solidFill>
                <a:latin typeface="Times New Roman" panose="02020603050405020304" pitchFamily="18" charset="0"/>
                <a:cs typeface="Times New Roman" panose="02020603050405020304" pitchFamily="18" charset="0"/>
              </a:rPr>
              <a:t>Western Blot </a:t>
            </a:r>
            <a:r>
              <a:rPr sz="2800" dirty="0">
                <a:latin typeface="Times New Roman" panose="02020603050405020304" pitchFamily="18" charset="0"/>
                <a:cs typeface="Times New Roman" panose="02020603050405020304" pitchFamily="18" charset="0"/>
              </a:rPr>
              <a:t>, confirmatory test</a:t>
            </a:r>
          </a:p>
        </p:txBody>
      </p:sp>
      <p:sp>
        <p:nvSpPr>
          <p:cNvPr id="5" name="object 5"/>
          <p:cNvSpPr txBox="1">
            <a:spLocks noGrp="1"/>
          </p:cNvSpPr>
          <p:nvPr>
            <p:ph type="ftr" sz="quarter" idx="5"/>
          </p:nvPr>
        </p:nvSpPr>
        <p:spPr>
          <a:xfrm>
            <a:off x="535940" y="6462839"/>
            <a:ext cx="866775" cy="177800"/>
          </a:xfrm>
          <a:prstGeom prst="rect">
            <a:avLst/>
          </a:prstGeom>
        </p:spPr>
        <p:txBody>
          <a:bodyPr vert="horz" wrap="square" lIns="0" tIns="0" rIns="0" bIns="0" rtlCol="0">
            <a:spAutoFit/>
          </a:bodyPr>
          <a:lstStyle>
            <a:defPPr>
              <a:defRPr lang="en-US"/>
            </a:defPPr>
            <a:lvl1pPr marL="0" algn="l" defTabSz="914400" rtl="0" eaLnBrk="1" latinLnBrk="0" hangingPunct="1">
              <a:defRPr sz="1200" b="0" i="0" kern="1200">
                <a:solidFill>
                  <a:srgbClr val="898989"/>
                </a:solidFill>
                <a:latin typeface="DejaVu Sans"/>
                <a:ea typeface="+mn-ea"/>
                <a:cs typeface="DejaVu San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lnSpc>
                <a:spcPts val="1240"/>
              </a:lnSpc>
            </a:pPr>
            <a:r>
              <a:rPr lang="en-US" spc="-120"/>
              <a:t>May </a:t>
            </a:r>
            <a:r>
              <a:rPr lang="en-US" spc="-130"/>
              <a:t>11,</a:t>
            </a:r>
            <a:r>
              <a:rPr lang="en-US" spc="-195"/>
              <a:t> </a:t>
            </a:r>
            <a:r>
              <a:rPr lang="en-US" spc="-155"/>
              <a:t>2020</a:t>
            </a:r>
            <a:endParaRPr spc="-155" dirty="0"/>
          </a:p>
        </p:txBody>
      </p:sp>
      <p:sp>
        <p:nvSpPr>
          <p:cNvPr id="6" name="object 6"/>
          <p:cNvSpPr txBox="1">
            <a:spLocks noGrp="1"/>
          </p:cNvSpPr>
          <p:nvPr>
            <p:ph type="sldNum" sz="quarter" idx="7"/>
          </p:nvPr>
        </p:nvSpPr>
        <p:spPr>
          <a:xfrm>
            <a:off x="8400288" y="6462839"/>
            <a:ext cx="231140" cy="177800"/>
          </a:xfrm>
          <a:prstGeom prst="rect">
            <a:avLst/>
          </a:prstGeom>
        </p:spPr>
        <p:txBody>
          <a:bodyPr vert="horz" wrap="square" lIns="0" tIns="0" rIns="0" bIns="0" rtlCol="0">
            <a:spAutoFit/>
          </a:bodyPr>
          <a:lstStyle>
            <a:defPPr>
              <a:defRPr lang="en-US"/>
            </a:defPPr>
            <a:lvl1pPr marL="0" algn="l" defTabSz="914400" rtl="0" eaLnBrk="1" latinLnBrk="0" hangingPunct="1">
              <a:defRPr sz="1200" b="0" i="0" kern="1200">
                <a:solidFill>
                  <a:srgbClr val="898989"/>
                </a:solidFill>
                <a:latin typeface="DejaVu Sans"/>
                <a:ea typeface="+mn-ea"/>
                <a:cs typeface="DejaVu San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a:lnSpc>
                <a:spcPts val="1240"/>
              </a:lnSpc>
            </a:pPr>
            <a:fld id="{81D60167-4931-47E6-BA6A-407CBD079E47}" type="slidenum">
              <a:rPr lang="en-US" spc="-160" smtClean="0"/>
              <a:pPr marL="38100">
                <a:lnSpc>
                  <a:spcPts val="1240"/>
                </a:lnSpc>
              </a:pPr>
              <a:t>94</a:t>
            </a:fld>
            <a:endParaRPr spc="-160" dirty="0"/>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ftr" sz="quarter" idx="5"/>
          </p:nvPr>
        </p:nvSpPr>
        <p:spPr>
          <a:xfrm>
            <a:off x="535940" y="6462839"/>
            <a:ext cx="866775" cy="177800"/>
          </a:xfrm>
          <a:prstGeom prst="rect">
            <a:avLst/>
          </a:prstGeom>
        </p:spPr>
        <p:txBody>
          <a:bodyPr vert="horz" wrap="square" lIns="0" tIns="0" rIns="0" bIns="0" rtlCol="0">
            <a:spAutoFit/>
          </a:bodyPr>
          <a:lstStyle>
            <a:defPPr>
              <a:defRPr lang="en-US"/>
            </a:defPPr>
            <a:lvl1pPr marL="0" algn="l" defTabSz="914400" rtl="0" eaLnBrk="1" latinLnBrk="0" hangingPunct="1">
              <a:defRPr sz="1200" b="0" i="0" kern="1200">
                <a:solidFill>
                  <a:srgbClr val="898989"/>
                </a:solidFill>
                <a:latin typeface="DejaVu Sans"/>
                <a:ea typeface="+mn-ea"/>
                <a:cs typeface="DejaVu San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lnSpc>
                <a:spcPts val="1240"/>
              </a:lnSpc>
            </a:pPr>
            <a:r>
              <a:rPr lang="en-US" spc="-120"/>
              <a:t>May </a:t>
            </a:r>
            <a:r>
              <a:rPr lang="en-US" spc="-130"/>
              <a:t>11,</a:t>
            </a:r>
            <a:r>
              <a:rPr lang="en-US" spc="-195"/>
              <a:t> </a:t>
            </a:r>
            <a:r>
              <a:rPr lang="en-US" spc="-155"/>
              <a:t>2020</a:t>
            </a:r>
            <a:endParaRPr spc="-155" dirty="0"/>
          </a:p>
        </p:txBody>
      </p:sp>
      <p:sp>
        <p:nvSpPr>
          <p:cNvPr id="4" name="object 4"/>
          <p:cNvSpPr txBox="1">
            <a:spLocks noGrp="1"/>
          </p:cNvSpPr>
          <p:nvPr>
            <p:ph type="sldNum" sz="quarter" idx="7"/>
          </p:nvPr>
        </p:nvSpPr>
        <p:spPr>
          <a:xfrm>
            <a:off x="8400288" y="6462839"/>
            <a:ext cx="231140" cy="177800"/>
          </a:xfrm>
          <a:prstGeom prst="rect">
            <a:avLst/>
          </a:prstGeom>
        </p:spPr>
        <p:txBody>
          <a:bodyPr vert="horz" wrap="square" lIns="0" tIns="0" rIns="0" bIns="0" rtlCol="0">
            <a:spAutoFit/>
          </a:bodyPr>
          <a:lstStyle>
            <a:defPPr>
              <a:defRPr lang="en-US"/>
            </a:defPPr>
            <a:lvl1pPr marL="0" algn="l" defTabSz="914400" rtl="0" eaLnBrk="1" latinLnBrk="0" hangingPunct="1">
              <a:defRPr sz="1200" b="0" i="0" kern="1200">
                <a:solidFill>
                  <a:srgbClr val="898989"/>
                </a:solidFill>
                <a:latin typeface="DejaVu Sans"/>
                <a:ea typeface="+mn-ea"/>
                <a:cs typeface="DejaVu San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a:lnSpc>
                <a:spcPts val="1240"/>
              </a:lnSpc>
            </a:pPr>
            <a:fld id="{81D60167-4931-47E6-BA6A-407CBD079E47}" type="slidenum">
              <a:rPr lang="en-US" spc="-160" smtClean="0"/>
              <a:pPr marL="38100">
                <a:lnSpc>
                  <a:spcPts val="1240"/>
                </a:lnSpc>
              </a:pPr>
              <a:t>95</a:t>
            </a:fld>
            <a:endParaRPr spc="-160" dirty="0"/>
          </a:p>
        </p:txBody>
      </p:sp>
      <p:sp>
        <p:nvSpPr>
          <p:cNvPr id="2" name="object 2"/>
          <p:cNvSpPr txBox="1"/>
          <p:nvPr/>
        </p:nvSpPr>
        <p:spPr>
          <a:xfrm>
            <a:off x="777086" y="439822"/>
            <a:ext cx="8230870" cy="6402394"/>
          </a:xfrm>
          <a:prstGeom prst="rect">
            <a:avLst/>
          </a:prstGeom>
        </p:spPr>
        <p:txBody>
          <a:bodyPr vert="horz" wrap="square" lIns="0" tIns="13335" rIns="0" bIns="0" rtlCol="0">
            <a:spAutoFit/>
          </a:bodyPr>
          <a:lstStyle/>
          <a:p>
            <a:pPr marR="25400" algn="ctr">
              <a:lnSpc>
                <a:spcPct val="100000"/>
              </a:lnSpc>
              <a:spcBef>
                <a:spcPts val="105"/>
              </a:spcBef>
            </a:pPr>
            <a:r>
              <a:rPr sz="3200" b="1" dirty="0">
                <a:latin typeface="DejaVu Sans"/>
                <a:cs typeface="DejaVu Sans"/>
              </a:rPr>
              <a:t>Immune markers: CD4 and Viral load</a:t>
            </a:r>
            <a:endParaRPr sz="3200" dirty="0">
              <a:latin typeface="DejaVu Sans"/>
              <a:cs typeface="DejaVu Sans"/>
            </a:endParaRPr>
          </a:p>
          <a:p>
            <a:pPr>
              <a:lnSpc>
                <a:spcPct val="100000"/>
              </a:lnSpc>
              <a:spcBef>
                <a:spcPts val="30"/>
              </a:spcBef>
            </a:pPr>
            <a:endParaRPr sz="4600" dirty="0">
              <a:latin typeface="Times New Roman" panose="02020603050405020304" pitchFamily="18" charset="0"/>
              <a:cs typeface="Times New Roman" panose="02020603050405020304" pitchFamily="18" charset="0"/>
            </a:endParaRPr>
          </a:p>
          <a:p>
            <a:pPr marL="419100" marR="642620" indent="-343535">
              <a:lnSpc>
                <a:spcPts val="3070"/>
              </a:lnSpc>
            </a:pPr>
            <a:r>
              <a:rPr sz="3200" dirty="0">
                <a:solidFill>
                  <a:srgbClr val="FF0000"/>
                </a:solidFill>
                <a:latin typeface="Times New Roman" panose="02020603050405020304" pitchFamily="18" charset="0"/>
                <a:cs typeface="Times New Roman" panose="02020603050405020304" pitchFamily="18" charset="0"/>
              </a:rPr>
              <a:t>CD4 ( T4) are white blood cells </a:t>
            </a:r>
            <a:r>
              <a:rPr sz="3200" dirty="0">
                <a:latin typeface="Times New Roman" panose="02020603050405020304" pitchFamily="18" charset="0"/>
                <a:cs typeface="Times New Roman" panose="02020603050405020304" pitchFamily="18" charset="0"/>
              </a:rPr>
              <a:t>that control  infections; </a:t>
            </a:r>
            <a:r>
              <a:rPr sz="3200" dirty="0">
                <a:solidFill>
                  <a:srgbClr val="FF0000"/>
                </a:solidFill>
                <a:latin typeface="Times New Roman" panose="02020603050405020304" pitchFamily="18" charset="0"/>
                <a:cs typeface="Times New Roman" panose="02020603050405020304" pitchFamily="18" charset="0"/>
              </a:rPr>
              <a:t>decrease with HIV replication</a:t>
            </a:r>
            <a:endParaRPr sz="3200" dirty="0">
              <a:latin typeface="Times New Roman" panose="02020603050405020304" pitchFamily="18" charset="0"/>
              <a:cs typeface="Times New Roman" panose="02020603050405020304" pitchFamily="18" charset="0"/>
            </a:endParaRPr>
          </a:p>
          <a:p>
            <a:pPr>
              <a:lnSpc>
                <a:spcPct val="100000"/>
              </a:lnSpc>
              <a:spcBef>
                <a:spcPts val="15"/>
              </a:spcBef>
            </a:pPr>
            <a:endParaRPr sz="3950" dirty="0">
              <a:latin typeface="Times New Roman" panose="02020603050405020304" pitchFamily="18" charset="0"/>
              <a:cs typeface="Times New Roman" panose="02020603050405020304" pitchFamily="18" charset="0"/>
            </a:endParaRPr>
          </a:p>
          <a:p>
            <a:pPr marL="419100" marR="281305" indent="-343535">
              <a:lnSpc>
                <a:spcPts val="3070"/>
              </a:lnSpc>
            </a:pPr>
            <a:r>
              <a:rPr sz="3200" dirty="0">
                <a:solidFill>
                  <a:srgbClr val="FF0000"/>
                </a:solidFill>
                <a:latin typeface="Times New Roman" panose="02020603050405020304" pitchFamily="18" charset="0"/>
                <a:cs typeface="Times New Roman" panose="02020603050405020304" pitchFamily="18" charset="0"/>
              </a:rPr>
              <a:t>Normal range is 500-1400 cells/mm</a:t>
            </a:r>
            <a:r>
              <a:rPr sz="3600" baseline="25462" dirty="0">
                <a:solidFill>
                  <a:srgbClr val="FF0000"/>
                </a:solidFill>
                <a:latin typeface="Times New Roman" panose="02020603050405020304" pitchFamily="18" charset="0"/>
                <a:cs typeface="Times New Roman" panose="02020603050405020304" pitchFamily="18" charset="0"/>
              </a:rPr>
              <a:t>3 </a:t>
            </a:r>
            <a:r>
              <a:rPr sz="3200" dirty="0">
                <a:latin typeface="Times New Roman" panose="02020603050405020304" pitchFamily="18" charset="0"/>
                <a:cs typeface="Times New Roman" panose="02020603050405020304" pitchFamily="18" charset="0"/>
              </a:rPr>
              <a:t>[slightly  higher in women]</a:t>
            </a:r>
          </a:p>
          <a:p>
            <a:pPr>
              <a:lnSpc>
                <a:spcPct val="100000"/>
              </a:lnSpc>
              <a:spcBef>
                <a:spcPts val="25"/>
              </a:spcBef>
            </a:pPr>
            <a:endParaRPr sz="3300" dirty="0">
              <a:latin typeface="Times New Roman" panose="02020603050405020304" pitchFamily="18" charset="0"/>
              <a:cs typeface="Times New Roman" panose="02020603050405020304" pitchFamily="18" charset="0"/>
            </a:endParaRPr>
          </a:p>
          <a:p>
            <a:pPr marL="76200">
              <a:lnSpc>
                <a:spcPct val="100000"/>
              </a:lnSpc>
              <a:spcBef>
                <a:spcPts val="5"/>
              </a:spcBef>
            </a:pPr>
            <a:r>
              <a:rPr sz="3200" dirty="0">
                <a:latin typeface="Times New Roman" panose="02020603050405020304" pitchFamily="18" charset="0"/>
                <a:cs typeface="Times New Roman" panose="02020603050405020304" pitchFamily="18" charset="0"/>
              </a:rPr>
              <a:t>Higher CD4s = stronger immune system</a:t>
            </a:r>
          </a:p>
          <a:p>
            <a:pPr>
              <a:lnSpc>
                <a:spcPct val="100000"/>
              </a:lnSpc>
              <a:spcBef>
                <a:spcPts val="55"/>
              </a:spcBef>
            </a:pPr>
            <a:endParaRPr sz="3250" dirty="0">
              <a:latin typeface="Times New Roman" panose="02020603050405020304" pitchFamily="18" charset="0"/>
              <a:cs typeface="Times New Roman" panose="02020603050405020304" pitchFamily="18" charset="0"/>
            </a:endParaRPr>
          </a:p>
          <a:p>
            <a:pPr marL="76200">
              <a:lnSpc>
                <a:spcPct val="100000"/>
              </a:lnSpc>
            </a:pPr>
            <a:r>
              <a:rPr sz="3200" dirty="0">
                <a:solidFill>
                  <a:srgbClr val="FF0000"/>
                </a:solidFill>
                <a:latin typeface="Times New Roman" panose="02020603050405020304" pitchFamily="18" charset="0"/>
                <a:cs typeface="Times New Roman" panose="02020603050405020304" pitchFamily="18" charset="0"/>
              </a:rPr>
              <a:t>Percentage of CD4s </a:t>
            </a:r>
            <a:r>
              <a:rPr sz="3200" dirty="0">
                <a:latin typeface="Times New Roman" panose="02020603050405020304" pitchFamily="18" charset="0"/>
                <a:cs typeface="Times New Roman" panose="02020603050405020304" pitchFamily="18" charset="0"/>
              </a:rPr>
              <a:t>are </a:t>
            </a:r>
            <a:r>
              <a:rPr sz="3200" dirty="0">
                <a:solidFill>
                  <a:srgbClr val="FF0000"/>
                </a:solidFill>
                <a:latin typeface="Times New Roman" panose="02020603050405020304" pitchFamily="18" charset="0"/>
                <a:cs typeface="Times New Roman" panose="02020603050405020304" pitchFamily="18" charset="0"/>
              </a:rPr>
              <a:t>30-50% of lymphocytes</a:t>
            </a:r>
            <a:endParaRPr sz="32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ftr" sz="quarter" idx="5"/>
          </p:nvPr>
        </p:nvSpPr>
        <p:spPr>
          <a:xfrm>
            <a:off x="535940" y="6462839"/>
            <a:ext cx="866775" cy="177800"/>
          </a:xfrm>
          <a:prstGeom prst="rect">
            <a:avLst/>
          </a:prstGeom>
        </p:spPr>
        <p:txBody>
          <a:bodyPr vert="horz" wrap="square" lIns="0" tIns="0" rIns="0" bIns="0" rtlCol="0">
            <a:spAutoFit/>
          </a:bodyPr>
          <a:lstStyle>
            <a:defPPr>
              <a:defRPr lang="en-US"/>
            </a:defPPr>
            <a:lvl1pPr marL="0" algn="l" defTabSz="914400" rtl="0" eaLnBrk="1" latinLnBrk="0" hangingPunct="1">
              <a:defRPr sz="1200" b="0" i="0" kern="1200">
                <a:solidFill>
                  <a:srgbClr val="898989"/>
                </a:solidFill>
                <a:latin typeface="DejaVu Sans"/>
                <a:ea typeface="+mn-ea"/>
                <a:cs typeface="DejaVu San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lnSpc>
                <a:spcPts val="1240"/>
              </a:lnSpc>
            </a:pPr>
            <a:r>
              <a:rPr lang="en-US" spc="-120"/>
              <a:t>May </a:t>
            </a:r>
            <a:r>
              <a:rPr lang="en-US" spc="-130"/>
              <a:t>11,</a:t>
            </a:r>
            <a:r>
              <a:rPr lang="en-US" spc="-195"/>
              <a:t> </a:t>
            </a:r>
            <a:r>
              <a:rPr lang="en-US" spc="-155"/>
              <a:t>2020</a:t>
            </a:r>
            <a:endParaRPr spc="-155" dirty="0"/>
          </a:p>
        </p:txBody>
      </p:sp>
      <p:sp>
        <p:nvSpPr>
          <p:cNvPr id="4" name="object 4"/>
          <p:cNvSpPr txBox="1">
            <a:spLocks noGrp="1"/>
          </p:cNvSpPr>
          <p:nvPr>
            <p:ph type="sldNum" sz="quarter" idx="7"/>
          </p:nvPr>
        </p:nvSpPr>
        <p:spPr>
          <a:xfrm>
            <a:off x="8400288" y="6462839"/>
            <a:ext cx="231140" cy="177800"/>
          </a:xfrm>
          <a:prstGeom prst="rect">
            <a:avLst/>
          </a:prstGeom>
        </p:spPr>
        <p:txBody>
          <a:bodyPr vert="horz" wrap="square" lIns="0" tIns="0" rIns="0" bIns="0" rtlCol="0">
            <a:spAutoFit/>
          </a:bodyPr>
          <a:lstStyle>
            <a:defPPr>
              <a:defRPr lang="en-US"/>
            </a:defPPr>
            <a:lvl1pPr marL="0" algn="l" defTabSz="914400" rtl="0" eaLnBrk="1" latinLnBrk="0" hangingPunct="1">
              <a:defRPr sz="1200" b="0" i="0" kern="1200">
                <a:solidFill>
                  <a:srgbClr val="898989"/>
                </a:solidFill>
                <a:latin typeface="DejaVu Sans"/>
                <a:ea typeface="+mn-ea"/>
                <a:cs typeface="DejaVu San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a:lnSpc>
                <a:spcPts val="1240"/>
              </a:lnSpc>
            </a:pPr>
            <a:fld id="{81D60167-4931-47E6-BA6A-407CBD079E47}" type="slidenum">
              <a:rPr lang="en-US" spc="-160" smtClean="0"/>
              <a:pPr marL="38100">
                <a:lnSpc>
                  <a:spcPts val="1240"/>
                </a:lnSpc>
              </a:pPr>
              <a:t>96</a:t>
            </a:fld>
            <a:endParaRPr spc="-160" dirty="0"/>
          </a:p>
        </p:txBody>
      </p:sp>
      <p:sp>
        <p:nvSpPr>
          <p:cNvPr id="2" name="object 2"/>
          <p:cNvSpPr txBox="1"/>
          <p:nvPr/>
        </p:nvSpPr>
        <p:spPr>
          <a:xfrm>
            <a:off x="685800" y="285497"/>
            <a:ext cx="8358725" cy="3582391"/>
          </a:xfrm>
          <a:prstGeom prst="rect">
            <a:avLst/>
          </a:prstGeom>
        </p:spPr>
        <p:txBody>
          <a:bodyPr vert="horz" wrap="square" lIns="0" tIns="65405" rIns="0" bIns="0" rtlCol="0">
            <a:spAutoFit/>
          </a:bodyPr>
          <a:lstStyle/>
          <a:p>
            <a:pPr marR="1574800" algn="ctr">
              <a:lnSpc>
                <a:spcPct val="100000"/>
              </a:lnSpc>
              <a:spcBef>
                <a:spcPts val="515"/>
              </a:spcBef>
            </a:pPr>
            <a:r>
              <a:rPr sz="3600" dirty="0">
                <a:latin typeface="Times New Roman" panose="02020603050405020304" pitchFamily="18" charset="0"/>
                <a:cs typeface="Times New Roman" panose="02020603050405020304" pitchFamily="18" charset="0"/>
              </a:rPr>
              <a:t>CD4</a:t>
            </a:r>
          </a:p>
          <a:p>
            <a:pPr marL="354965" marR="410845" indent="-342900">
              <a:lnSpc>
                <a:spcPct val="100000"/>
              </a:lnSpc>
              <a:spcBef>
                <a:spcPts val="420"/>
              </a:spcBef>
              <a:buChar char="•"/>
              <a:tabLst>
                <a:tab pos="355600" algn="l"/>
              </a:tabLst>
            </a:pPr>
            <a:r>
              <a:rPr sz="3600" dirty="0">
                <a:latin typeface="Times New Roman" panose="02020603050405020304" pitchFamily="18" charset="0"/>
                <a:cs typeface="Times New Roman" panose="02020603050405020304" pitchFamily="18" charset="0"/>
              </a:rPr>
              <a:t>Generally gets lower, the </a:t>
            </a:r>
            <a:r>
              <a:rPr sz="3600" dirty="0">
                <a:solidFill>
                  <a:srgbClr val="FF0000"/>
                </a:solidFill>
                <a:latin typeface="Times New Roman" panose="02020603050405020304" pitchFamily="18" charset="0"/>
                <a:cs typeface="Times New Roman" panose="02020603050405020304" pitchFamily="18" charset="0"/>
              </a:rPr>
              <a:t>longer  one has been HIV+</a:t>
            </a:r>
            <a:endParaRPr sz="3600" dirty="0">
              <a:latin typeface="Times New Roman" panose="02020603050405020304" pitchFamily="18" charset="0"/>
              <a:cs typeface="Times New Roman" panose="02020603050405020304" pitchFamily="18" charset="0"/>
            </a:endParaRPr>
          </a:p>
          <a:p>
            <a:pPr marL="354965" marR="5080" indent="-342900">
              <a:lnSpc>
                <a:spcPct val="100000"/>
              </a:lnSpc>
              <a:spcBef>
                <a:spcPts val="1055"/>
              </a:spcBef>
              <a:buChar char="•"/>
              <a:tabLst>
                <a:tab pos="355600" algn="l"/>
              </a:tabLst>
            </a:pPr>
            <a:r>
              <a:rPr sz="3600" dirty="0">
                <a:latin typeface="Times New Roman" panose="02020603050405020304" pitchFamily="18" charset="0"/>
                <a:cs typeface="Times New Roman" panose="02020603050405020304" pitchFamily="18" charset="0"/>
              </a:rPr>
              <a:t>CD4 counts can </a:t>
            </a:r>
            <a:r>
              <a:rPr sz="3600" dirty="0">
                <a:solidFill>
                  <a:srgbClr val="FF0000"/>
                </a:solidFill>
                <a:latin typeface="Times New Roman" panose="02020603050405020304" pitchFamily="18" charset="0"/>
                <a:cs typeface="Times New Roman" panose="02020603050405020304" pitchFamily="18" charset="0"/>
              </a:rPr>
              <a:t>vary from lab test  to test, </a:t>
            </a:r>
            <a:r>
              <a:rPr sz="3600" dirty="0">
                <a:latin typeface="Times New Roman" panose="02020603050405020304" pitchFamily="18" charset="0"/>
                <a:cs typeface="Times New Roman" panose="02020603050405020304" pitchFamily="18" charset="0"/>
              </a:rPr>
              <a:t>and may be </a:t>
            </a:r>
            <a:r>
              <a:rPr sz="3600" dirty="0">
                <a:solidFill>
                  <a:srgbClr val="FF0000"/>
                </a:solidFill>
                <a:latin typeface="Times New Roman" panose="02020603050405020304" pitchFamily="18" charset="0"/>
                <a:cs typeface="Times New Roman" panose="02020603050405020304" pitchFamily="18" charset="0"/>
              </a:rPr>
              <a:t>temporarily  lowered </a:t>
            </a:r>
            <a:r>
              <a:rPr sz="3600" dirty="0">
                <a:latin typeface="Times New Roman" panose="02020603050405020304" pitchFamily="18" charset="0"/>
                <a:cs typeface="Times New Roman" panose="02020603050405020304" pitchFamily="18" charset="0"/>
              </a:rPr>
              <a:t>by common infections  such as </a:t>
            </a:r>
            <a:r>
              <a:rPr sz="3600" dirty="0">
                <a:solidFill>
                  <a:srgbClr val="FF0000"/>
                </a:solidFill>
                <a:latin typeface="Times New Roman" panose="02020603050405020304" pitchFamily="18" charset="0"/>
                <a:cs typeface="Times New Roman" panose="02020603050405020304" pitchFamily="18" charset="0"/>
              </a:rPr>
              <a:t>flu</a:t>
            </a:r>
            <a:r>
              <a:rPr sz="3600" dirty="0">
                <a:latin typeface="Times New Roman" panose="02020603050405020304" pitchFamily="18" charset="0"/>
                <a:cs typeface="Times New Roman" panose="02020603050405020304" pitchFamily="18" charset="0"/>
              </a:rPr>
              <a:t>.</a:t>
            </a: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ftr" sz="quarter" idx="5"/>
          </p:nvPr>
        </p:nvSpPr>
        <p:spPr>
          <a:xfrm>
            <a:off x="535940" y="6462839"/>
            <a:ext cx="866775" cy="177800"/>
          </a:xfrm>
          <a:prstGeom prst="rect">
            <a:avLst/>
          </a:prstGeom>
        </p:spPr>
        <p:txBody>
          <a:bodyPr vert="horz" wrap="square" lIns="0" tIns="0" rIns="0" bIns="0" rtlCol="0">
            <a:spAutoFit/>
          </a:bodyPr>
          <a:lstStyle>
            <a:defPPr>
              <a:defRPr lang="en-US"/>
            </a:defPPr>
            <a:lvl1pPr marL="0" algn="l" defTabSz="914400" rtl="0" eaLnBrk="1" latinLnBrk="0" hangingPunct="1">
              <a:defRPr sz="1200" b="0" i="0" kern="1200">
                <a:solidFill>
                  <a:srgbClr val="898989"/>
                </a:solidFill>
                <a:latin typeface="DejaVu Sans"/>
                <a:ea typeface="+mn-ea"/>
                <a:cs typeface="DejaVu San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lnSpc>
                <a:spcPts val="1240"/>
              </a:lnSpc>
            </a:pPr>
            <a:r>
              <a:rPr lang="en-US" spc="-120"/>
              <a:t>May </a:t>
            </a:r>
            <a:r>
              <a:rPr lang="en-US" spc="-130"/>
              <a:t>11,</a:t>
            </a:r>
            <a:r>
              <a:rPr lang="en-US" spc="-195"/>
              <a:t> </a:t>
            </a:r>
            <a:r>
              <a:rPr lang="en-US" spc="-155"/>
              <a:t>2020</a:t>
            </a:r>
            <a:endParaRPr spc="-155" dirty="0"/>
          </a:p>
        </p:txBody>
      </p:sp>
      <p:sp>
        <p:nvSpPr>
          <p:cNvPr id="4" name="object 4"/>
          <p:cNvSpPr txBox="1">
            <a:spLocks noGrp="1"/>
          </p:cNvSpPr>
          <p:nvPr>
            <p:ph type="sldNum" sz="quarter" idx="7"/>
          </p:nvPr>
        </p:nvSpPr>
        <p:spPr>
          <a:xfrm>
            <a:off x="8400288" y="6462839"/>
            <a:ext cx="231140" cy="177800"/>
          </a:xfrm>
          <a:prstGeom prst="rect">
            <a:avLst/>
          </a:prstGeom>
        </p:spPr>
        <p:txBody>
          <a:bodyPr vert="horz" wrap="square" lIns="0" tIns="0" rIns="0" bIns="0" rtlCol="0">
            <a:spAutoFit/>
          </a:bodyPr>
          <a:lstStyle>
            <a:defPPr>
              <a:defRPr lang="en-US"/>
            </a:defPPr>
            <a:lvl1pPr marL="0" algn="l" defTabSz="914400" rtl="0" eaLnBrk="1" latinLnBrk="0" hangingPunct="1">
              <a:defRPr sz="1200" b="0" i="0" kern="1200">
                <a:solidFill>
                  <a:srgbClr val="898989"/>
                </a:solidFill>
                <a:latin typeface="DejaVu Sans"/>
                <a:ea typeface="+mn-ea"/>
                <a:cs typeface="DejaVu San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a:lnSpc>
                <a:spcPts val="1240"/>
              </a:lnSpc>
            </a:pPr>
            <a:fld id="{81D60167-4931-47E6-BA6A-407CBD079E47}" type="slidenum">
              <a:rPr lang="en-US" spc="-160" smtClean="0"/>
              <a:pPr marL="38100">
                <a:lnSpc>
                  <a:spcPts val="1240"/>
                </a:lnSpc>
              </a:pPr>
              <a:t>97</a:t>
            </a:fld>
            <a:endParaRPr spc="-160" dirty="0"/>
          </a:p>
        </p:txBody>
      </p:sp>
      <p:sp>
        <p:nvSpPr>
          <p:cNvPr id="2" name="object 2"/>
          <p:cNvSpPr txBox="1"/>
          <p:nvPr/>
        </p:nvSpPr>
        <p:spPr>
          <a:xfrm>
            <a:off x="535940" y="338072"/>
            <a:ext cx="8337135" cy="4978286"/>
          </a:xfrm>
          <a:prstGeom prst="rect">
            <a:avLst/>
          </a:prstGeom>
        </p:spPr>
        <p:txBody>
          <a:bodyPr vert="horz" wrap="square" lIns="0" tIns="12700" rIns="0" bIns="0" rtlCol="0">
            <a:spAutoFit/>
          </a:bodyPr>
          <a:lstStyle/>
          <a:p>
            <a:pPr marL="2893695" algn="just">
              <a:lnSpc>
                <a:spcPts val="5015"/>
              </a:lnSpc>
              <a:spcBef>
                <a:spcPts val="100"/>
              </a:spcBef>
            </a:pPr>
            <a:r>
              <a:rPr sz="4000" b="1" dirty="0">
                <a:latin typeface="Times New Roman" panose="02020603050405020304" pitchFamily="18" charset="0"/>
                <a:cs typeface="Times New Roman" panose="02020603050405020304" pitchFamily="18" charset="0"/>
              </a:rPr>
              <a:t>Viral load</a:t>
            </a:r>
            <a:endParaRPr sz="4000" dirty="0">
              <a:latin typeface="Times New Roman" panose="02020603050405020304" pitchFamily="18" charset="0"/>
              <a:cs typeface="Times New Roman" panose="02020603050405020304" pitchFamily="18" charset="0"/>
            </a:endParaRPr>
          </a:p>
          <a:p>
            <a:pPr marL="12700" marR="138430" algn="just">
              <a:lnSpc>
                <a:spcPct val="80000"/>
              </a:lnSpc>
              <a:spcBef>
                <a:spcPts val="795"/>
              </a:spcBef>
            </a:pPr>
            <a:r>
              <a:rPr sz="4000" dirty="0">
                <a:solidFill>
                  <a:srgbClr val="FF0000"/>
                </a:solidFill>
                <a:latin typeface="Times New Roman" panose="02020603050405020304" pitchFamily="18" charset="0"/>
                <a:cs typeface="Times New Roman" panose="02020603050405020304" pitchFamily="18" charset="0"/>
              </a:rPr>
              <a:t>A measurement of amount of HIV  virus in blood</a:t>
            </a:r>
            <a:endParaRPr sz="4000" dirty="0">
              <a:latin typeface="Times New Roman" panose="02020603050405020304" pitchFamily="18" charset="0"/>
              <a:cs typeface="Times New Roman" panose="02020603050405020304" pitchFamily="18" charset="0"/>
            </a:endParaRPr>
          </a:p>
          <a:p>
            <a:pPr marL="354965" marR="22860" indent="-342900" algn="just">
              <a:lnSpc>
                <a:spcPct val="80000"/>
              </a:lnSpc>
              <a:spcBef>
                <a:spcPts val="1055"/>
              </a:spcBef>
              <a:buChar char="•"/>
              <a:tabLst>
                <a:tab pos="355600" algn="l"/>
              </a:tabLst>
            </a:pPr>
            <a:r>
              <a:rPr sz="4000" dirty="0">
                <a:latin typeface="Times New Roman" panose="02020603050405020304" pitchFamily="18" charset="0"/>
                <a:cs typeface="Times New Roman" panose="02020603050405020304" pitchFamily="18" charset="0"/>
              </a:rPr>
              <a:t>This is only about 2% of the total  HIV - rest is in </a:t>
            </a:r>
            <a:r>
              <a:rPr sz="4000" dirty="0">
                <a:solidFill>
                  <a:srgbClr val="FF0000"/>
                </a:solidFill>
                <a:latin typeface="Times New Roman" panose="02020603050405020304" pitchFamily="18" charset="0"/>
                <a:cs typeface="Times New Roman" panose="02020603050405020304" pitchFamily="18" charset="0"/>
              </a:rPr>
              <a:t>lymph nodes, gut,  sexual fluids, CNS and elsewhere</a:t>
            </a:r>
            <a:endParaRPr sz="4000" dirty="0">
              <a:latin typeface="Times New Roman" panose="02020603050405020304" pitchFamily="18" charset="0"/>
              <a:cs typeface="Times New Roman" panose="02020603050405020304" pitchFamily="18" charset="0"/>
            </a:endParaRPr>
          </a:p>
          <a:p>
            <a:pPr marL="354965" marR="5080" indent="-342900">
              <a:lnSpc>
                <a:spcPct val="80000"/>
              </a:lnSpc>
              <a:spcBef>
                <a:spcPts val="1055"/>
              </a:spcBef>
              <a:buChar char="•"/>
              <a:tabLst>
                <a:tab pos="355600" algn="l"/>
              </a:tabLst>
            </a:pPr>
            <a:r>
              <a:rPr sz="4000" dirty="0">
                <a:latin typeface="Times New Roman" panose="02020603050405020304" pitchFamily="18" charset="0"/>
                <a:cs typeface="Times New Roman" panose="02020603050405020304" pitchFamily="18" charset="0"/>
              </a:rPr>
              <a:t>Can be anywhere from hundreds  (100s) to millions (1,000,000s)  per millilitres</a:t>
            </a: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ftr" sz="quarter" idx="5"/>
          </p:nvPr>
        </p:nvSpPr>
        <p:spPr>
          <a:xfrm>
            <a:off x="535940" y="6462839"/>
            <a:ext cx="866775" cy="177800"/>
          </a:xfrm>
          <a:prstGeom prst="rect">
            <a:avLst/>
          </a:prstGeom>
        </p:spPr>
        <p:txBody>
          <a:bodyPr vert="horz" wrap="square" lIns="0" tIns="0" rIns="0" bIns="0" rtlCol="0">
            <a:spAutoFit/>
          </a:bodyPr>
          <a:lstStyle>
            <a:defPPr>
              <a:defRPr lang="en-US"/>
            </a:defPPr>
            <a:lvl1pPr marL="0" algn="l" defTabSz="914400" rtl="0" eaLnBrk="1" latinLnBrk="0" hangingPunct="1">
              <a:defRPr sz="1200" b="0" i="0" kern="1200">
                <a:solidFill>
                  <a:srgbClr val="898989"/>
                </a:solidFill>
                <a:latin typeface="DejaVu Sans"/>
                <a:ea typeface="+mn-ea"/>
                <a:cs typeface="DejaVu San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lnSpc>
                <a:spcPts val="1240"/>
              </a:lnSpc>
            </a:pPr>
            <a:r>
              <a:rPr lang="en-US" spc="-120"/>
              <a:t>May </a:t>
            </a:r>
            <a:r>
              <a:rPr lang="en-US" spc="-130"/>
              <a:t>11,</a:t>
            </a:r>
            <a:r>
              <a:rPr lang="en-US" spc="-195"/>
              <a:t> </a:t>
            </a:r>
            <a:r>
              <a:rPr lang="en-US" spc="-155"/>
              <a:t>2020</a:t>
            </a:r>
            <a:endParaRPr spc="-155" dirty="0"/>
          </a:p>
        </p:txBody>
      </p:sp>
      <p:sp>
        <p:nvSpPr>
          <p:cNvPr id="5" name="object 5"/>
          <p:cNvSpPr txBox="1">
            <a:spLocks noGrp="1"/>
          </p:cNvSpPr>
          <p:nvPr>
            <p:ph type="sldNum" sz="quarter" idx="7"/>
          </p:nvPr>
        </p:nvSpPr>
        <p:spPr>
          <a:xfrm>
            <a:off x="8400288" y="6462839"/>
            <a:ext cx="231140" cy="177800"/>
          </a:xfrm>
          <a:prstGeom prst="rect">
            <a:avLst/>
          </a:prstGeom>
        </p:spPr>
        <p:txBody>
          <a:bodyPr vert="horz" wrap="square" lIns="0" tIns="0" rIns="0" bIns="0" rtlCol="0">
            <a:spAutoFit/>
          </a:bodyPr>
          <a:lstStyle>
            <a:defPPr>
              <a:defRPr lang="en-US"/>
            </a:defPPr>
            <a:lvl1pPr marL="0" algn="l" defTabSz="914400" rtl="0" eaLnBrk="1" latinLnBrk="0" hangingPunct="1">
              <a:defRPr sz="1200" b="0" i="0" kern="1200">
                <a:solidFill>
                  <a:srgbClr val="898989"/>
                </a:solidFill>
                <a:latin typeface="DejaVu Sans"/>
                <a:ea typeface="+mn-ea"/>
                <a:cs typeface="DejaVu San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a:lnSpc>
                <a:spcPts val="1240"/>
              </a:lnSpc>
            </a:pPr>
            <a:fld id="{81D60167-4931-47E6-BA6A-407CBD079E47}" type="slidenum">
              <a:rPr lang="en-US" spc="-160" smtClean="0"/>
              <a:pPr marL="38100">
                <a:lnSpc>
                  <a:spcPts val="1240"/>
                </a:lnSpc>
              </a:pPr>
              <a:t>98</a:t>
            </a:fld>
            <a:endParaRPr spc="-160" dirty="0"/>
          </a:p>
        </p:txBody>
      </p:sp>
      <p:sp>
        <p:nvSpPr>
          <p:cNvPr id="2" name="object 2"/>
          <p:cNvSpPr txBox="1">
            <a:spLocks noGrp="1"/>
          </p:cNvSpPr>
          <p:nvPr>
            <p:ph type="title"/>
          </p:nvPr>
        </p:nvSpPr>
        <p:spPr>
          <a:xfrm>
            <a:off x="762000" y="338072"/>
            <a:ext cx="7318698" cy="689932"/>
          </a:xfrm>
          <a:prstGeom prst="rect">
            <a:avLst/>
          </a:prstGeom>
        </p:spPr>
        <p:txBody>
          <a:bodyPr vert="horz" wrap="square" lIns="0" tIns="12700" rIns="0" bIns="0" rtlCol="0">
            <a:spAutoFit/>
          </a:bodyPr>
          <a:lstStyle/>
          <a:p>
            <a:pPr marL="12700">
              <a:lnSpc>
                <a:spcPct val="100000"/>
              </a:lnSpc>
              <a:spcBef>
                <a:spcPts val="100"/>
              </a:spcBef>
            </a:pPr>
            <a:r>
              <a:rPr dirty="0">
                <a:latin typeface="Times New Roman" panose="02020603050405020304" pitchFamily="18" charset="0"/>
                <a:cs typeface="Times New Roman" panose="02020603050405020304" pitchFamily="18" charset="0"/>
              </a:rPr>
              <a:t>HIV progression: Viral load</a:t>
            </a:r>
          </a:p>
        </p:txBody>
      </p:sp>
      <p:sp>
        <p:nvSpPr>
          <p:cNvPr id="3" name="object 3"/>
          <p:cNvSpPr txBox="1"/>
          <p:nvPr/>
        </p:nvSpPr>
        <p:spPr>
          <a:xfrm>
            <a:off x="535940" y="1136448"/>
            <a:ext cx="8463843" cy="4758866"/>
          </a:xfrm>
          <a:prstGeom prst="rect">
            <a:avLst/>
          </a:prstGeom>
        </p:spPr>
        <p:txBody>
          <a:bodyPr vert="horz" wrap="square" lIns="0" tIns="107314" rIns="0" bIns="0" rtlCol="0">
            <a:spAutoFit/>
          </a:bodyPr>
          <a:lstStyle/>
          <a:p>
            <a:pPr marL="355600" marR="100965" indent="-343535">
              <a:lnSpc>
                <a:spcPts val="3070"/>
              </a:lnSpc>
              <a:spcBef>
                <a:spcPts val="844"/>
              </a:spcBef>
              <a:buChar char="•"/>
              <a:tabLst>
                <a:tab pos="355600" algn="l"/>
                <a:tab pos="356235" algn="l"/>
              </a:tabLst>
            </a:pPr>
            <a:r>
              <a:rPr sz="3200" dirty="0">
                <a:latin typeface="Times New Roman" panose="02020603050405020304" pitchFamily="18" charset="0"/>
                <a:cs typeface="Times New Roman" panose="02020603050405020304" pitchFamily="18" charset="0"/>
              </a:rPr>
              <a:t>Generally, the </a:t>
            </a:r>
            <a:r>
              <a:rPr sz="3200" dirty="0">
                <a:solidFill>
                  <a:srgbClr val="FF0000"/>
                </a:solidFill>
                <a:latin typeface="Times New Roman" panose="02020603050405020304" pitchFamily="18" charset="0"/>
                <a:cs typeface="Times New Roman" panose="02020603050405020304" pitchFamily="18" charset="0"/>
              </a:rPr>
              <a:t>higher the viral load, the faster  CD4 counts will drop.</a:t>
            </a:r>
            <a:endParaRPr sz="3200" dirty="0">
              <a:latin typeface="Times New Roman" panose="02020603050405020304" pitchFamily="18" charset="0"/>
              <a:cs typeface="Times New Roman" panose="02020603050405020304" pitchFamily="18" charset="0"/>
            </a:endParaRPr>
          </a:p>
          <a:p>
            <a:pPr>
              <a:lnSpc>
                <a:spcPct val="100000"/>
              </a:lnSpc>
              <a:spcBef>
                <a:spcPts val="45"/>
              </a:spcBef>
              <a:buChar char="•"/>
            </a:pPr>
            <a:endParaRPr sz="3200" dirty="0">
              <a:latin typeface="Times New Roman" panose="02020603050405020304" pitchFamily="18" charset="0"/>
              <a:cs typeface="Times New Roman" panose="02020603050405020304" pitchFamily="18" charset="0"/>
            </a:endParaRPr>
          </a:p>
          <a:p>
            <a:pPr marL="355600" marR="462280" indent="-343535">
              <a:lnSpc>
                <a:spcPct val="79900"/>
              </a:lnSpc>
              <a:buChar char="•"/>
              <a:tabLst>
                <a:tab pos="355600" algn="l"/>
                <a:tab pos="356235" algn="l"/>
              </a:tabLst>
            </a:pPr>
            <a:r>
              <a:rPr sz="3200" dirty="0">
                <a:solidFill>
                  <a:srgbClr val="FF0000"/>
                </a:solidFill>
                <a:latin typeface="Times New Roman" panose="02020603050405020304" pitchFamily="18" charset="0"/>
                <a:cs typeface="Times New Roman" panose="02020603050405020304" pitchFamily="18" charset="0"/>
              </a:rPr>
              <a:t>Higher viral load </a:t>
            </a:r>
            <a:r>
              <a:rPr sz="3200" dirty="0">
                <a:latin typeface="Times New Roman" panose="02020603050405020304" pitchFamily="18" charset="0"/>
                <a:cs typeface="Times New Roman" panose="02020603050405020304" pitchFamily="18" charset="0"/>
              </a:rPr>
              <a:t>= more stress on immune  system &amp; </a:t>
            </a:r>
            <a:r>
              <a:rPr sz="3200" dirty="0">
                <a:solidFill>
                  <a:srgbClr val="FF0000"/>
                </a:solidFill>
                <a:latin typeface="Times New Roman" panose="02020603050405020304" pitchFamily="18" charset="0"/>
                <a:cs typeface="Times New Roman" panose="02020603050405020304" pitchFamily="18" charset="0"/>
              </a:rPr>
              <a:t>higher risk of disease progression</a:t>
            </a:r>
            <a:endParaRPr sz="3200" dirty="0">
              <a:latin typeface="Times New Roman" panose="02020603050405020304" pitchFamily="18" charset="0"/>
              <a:cs typeface="Times New Roman" panose="02020603050405020304" pitchFamily="18" charset="0"/>
            </a:endParaRPr>
          </a:p>
          <a:p>
            <a:pPr>
              <a:lnSpc>
                <a:spcPct val="100000"/>
              </a:lnSpc>
              <a:spcBef>
                <a:spcPts val="40"/>
              </a:spcBef>
              <a:buChar char="•"/>
            </a:pPr>
            <a:endParaRPr sz="3200" dirty="0">
              <a:latin typeface="Times New Roman" panose="02020603050405020304" pitchFamily="18" charset="0"/>
              <a:cs typeface="Times New Roman" panose="02020603050405020304" pitchFamily="18" charset="0"/>
            </a:endParaRPr>
          </a:p>
          <a:p>
            <a:pPr marL="355600" marR="5080" indent="-343535">
              <a:lnSpc>
                <a:spcPts val="3070"/>
              </a:lnSpc>
              <a:spcBef>
                <a:spcPts val="5"/>
              </a:spcBef>
              <a:buChar char="•"/>
              <a:tabLst>
                <a:tab pos="355600" algn="l"/>
                <a:tab pos="356235" algn="l"/>
              </a:tabLst>
            </a:pPr>
            <a:r>
              <a:rPr sz="3200" dirty="0">
                <a:solidFill>
                  <a:srgbClr val="FF0000"/>
                </a:solidFill>
                <a:latin typeface="Times New Roman" panose="02020603050405020304" pitchFamily="18" charset="0"/>
                <a:cs typeface="Times New Roman" panose="02020603050405020304" pitchFamily="18" charset="0"/>
              </a:rPr>
              <a:t>HIV treatment </a:t>
            </a:r>
            <a:r>
              <a:rPr sz="3200" dirty="0">
                <a:latin typeface="Times New Roman" panose="02020603050405020304" pitchFamily="18" charset="0"/>
                <a:cs typeface="Times New Roman" panose="02020603050405020304" pitchFamily="18" charset="0"/>
              </a:rPr>
              <a:t>recommendations also depend  on </a:t>
            </a:r>
            <a:r>
              <a:rPr sz="3200" dirty="0">
                <a:solidFill>
                  <a:srgbClr val="FF0000"/>
                </a:solidFill>
                <a:latin typeface="Times New Roman" panose="02020603050405020304" pitchFamily="18" charset="0"/>
                <a:cs typeface="Times New Roman" panose="02020603050405020304" pitchFamily="18" charset="0"/>
              </a:rPr>
              <a:t>viral load as well as CD4s</a:t>
            </a:r>
            <a:endParaRPr sz="3200" dirty="0">
              <a:latin typeface="Times New Roman" panose="02020603050405020304" pitchFamily="18" charset="0"/>
              <a:cs typeface="Times New Roman" panose="02020603050405020304" pitchFamily="18" charset="0"/>
            </a:endParaRPr>
          </a:p>
          <a:p>
            <a:pPr>
              <a:lnSpc>
                <a:spcPct val="100000"/>
              </a:lnSpc>
              <a:spcBef>
                <a:spcPts val="10"/>
              </a:spcBef>
              <a:buChar char="•"/>
            </a:pPr>
            <a:endParaRPr sz="3200" dirty="0">
              <a:latin typeface="Times New Roman" panose="02020603050405020304" pitchFamily="18" charset="0"/>
              <a:cs typeface="Times New Roman" panose="02020603050405020304" pitchFamily="18" charset="0"/>
            </a:endParaRPr>
          </a:p>
          <a:p>
            <a:pPr marL="355600" marR="221615" indent="-343535">
              <a:lnSpc>
                <a:spcPts val="3070"/>
              </a:lnSpc>
              <a:spcBef>
                <a:spcPts val="5"/>
              </a:spcBef>
              <a:buChar char="•"/>
              <a:tabLst>
                <a:tab pos="355600" algn="l"/>
                <a:tab pos="356235" algn="l"/>
              </a:tabLst>
            </a:pPr>
            <a:r>
              <a:rPr sz="3200" dirty="0">
                <a:latin typeface="Times New Roman" panose="02020603050405020304" pitchFamily="18" charset="0"/>
                <a:cs typeface="Times New Roman" panose="02020603050405020304" pitchFamily="18" charset="0"/>
              </a:rPr>
              <a:t>Two people with same CD4 count will have  different risks if their </a:t>
            </a:r>
            <a:r>
              <a:rPr sz="3200" dirty="0">
                <a:solidFill>
                  <a:srgbClr val="FF0000"/>
                </a:solidFill>
                <a:latin typeface="Times New Roman" panose="02020603050405020304" pitchFamily="18" charset="0"/>
                <a:cs typeface="Times New Roman" panose="02020603050405020304" pitchFamily="18" charset="0"/>
              </a:rPr>
              <a:t>viral loads are different</a:t>
            </a:r>
            <a:endParaRPr sz="32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214627" y="2513075"/>
            <a:ext cx="10795" cy="914400"/>
          </a:xfrm>
          <a:custGeom>
            <a:avLst/>
            <a:gdLst/>
            <a:ahLst/>
            <a:cxnLst/>
            <a:rect l="l" t="t" r="r" b="b"/>
            <a:pathLst>
              <a:path w="10794" h="914400">
                <a:moveTo>
                  <a:pt x="10668" y="0"/>
                </a:moveTo>
                <a:lnTo>
                  <a:pt x="10668" y="914400"/>
                </a:lnTo>
                <a:lnTo>
                  <a:pt x="0" y="914400"/>
                </a:lnTo>
                <a:lnTo>
                  <a:pt x="0" y="0"/>
                </a:lnTo>
                <a:lnTo>
                  <a:pt x="10668" y="0"/>
                </a:lnTo>
                <a:close/>
              </a:path>
            </a:pathLst>
          </a:custGeom>
          <a:solidFill>
            <a:srgbClr val="000000"/>
          </a:solidFill>
        </p:spPr>
        <p:txBody>
          <a:bodyPr wrap="square" lIns="0" tIns="0" rIns="0" bIns="0" rtlCol="0"/>
          <a:lstStyle/>
          <a:p>
            <a:endParaRPr/>
          </a:p>
        </p:txBody>
      </p:sp>
      <p:grpSp>
        <p:nvGrpSpPr>
          <p:cNvPr id="3" name="object 3"/>
          <p:cNvGrpSpPr/>
          <p:nvPr/>
        </p:nvGrpSpPr>
        <p:grpSpPr>
          <a:xfrm>
            <a:off x="1202436" y="2487167"/>
            <a:ext cx="3813175" cy="940435"/>
            <a:chOff x="1202436" y="2487167"/>
            <a:chExt cx="3813175" cy="940435"/>
          </a:xfrm>
        </p:grpSpPr>
        <p:sp>
          <p:nvSpPr>
            <p:cNvPr id="4" name="object 4"/>
            <p:cNvSpPr/>
            <p:nvPr/>
          </p:nvSpPr>
          <p:spPr>
            <a:xfrm>
              <a:off x="1347466" y="2487167"/>
              <a:ext cx="320040" cy="940435"/>
            </a:xfrm>
            <a:custGeom>
              <a:avLst/>
              <a:gdLst/>
              <a:ahLst/>
              <a:cxnLst/>
              <a:rect l="l" t="t" r="r" b="b"/>
              <a:pathLst>
                <a:path w="320039" h="940435">
                  <a:moveTo>
                    <a:pt x="190249" y="0"/>
                  </a:moveTo>
                  <a:lnTo>
                    <a:pt x="155197" y="22860"/>
                  </a:lnTo>
                  <a:lnTo>
                    <a:pt x="139957" y="50292"/>
                  </a:lnTo>
                  <a:lnTo>
                    <a:pt x="132337" y="65532"/>
                  </a:lnTo>
                  <a:lnTo>
                    <a:pt x="124717" y="83820"/>
                  </a:lnTo>
                  <a:lnTo>
                    <a:pt x="118621" y="103632"/>
                  </a:lnTo>
                  <a:lnTo>
                    <a:pt x="111001" y="124968"/>
                  </a:lnTo>
                  <a:lnTo>
                    <a:pt x="98809" y="175260"/>
                  </a:lnTo>
                  <a:lnTo>
                    <a:pt x="86617" y="231648"/>
                  </a:lnTo>
                  <a:lnTo>
                    <a:pt x="74425" y="297180"/>
                  </a:lnTo>
                  <a:lnTo>
                    <a:pt x="62233" y="368808"/>
                  </a:lnTo>
                  <a:lnTo>
                    <a:pt x="57661" y="406908"/>
                  </a:lnTo>
                  <a:lnTo>
                    <a:pt x="51565" y="446532"/>
                  </a:lnTo>
                  <a:lnTo>
                    <a:pt x="45469" y="489203"/>
                  </a:lnTo>
                  <a:lnTo>
                    <a:pt x="40897" y="531876"/>
                  </a:lnTo>
                  <a:lnTo>
                    <a:pt x="34801" y="577596"/>
                  </a:lnTo>
                  <a:lnTo>
                    <a:pt x="30229" y="623315"/>
                  </a:lnTo>
                  <a:lnTo>
                    <a:pt x="25657" y="672084"/>
                  </a:lnTo>
                  <a:lnTo>
                    <a:pt x="14989" y="772668"/>
                  </a:lnTo>
                  <a:lnTo>
                    <a:pt x="5845" y="879348"/>
                  </a:lnTo>
                  <a:lnTo>
                    <a:pt x="0" y="940308"/>
                  </a:lnTo>
                  <a:lnTo>
                    <a:pt x="37725" y="940308"/>
                  </a:lnTo>
                  <a:lnTo>
                    <a:pt x="42421" y="882396"/>
                  </a:lnTo>
                  <a:lnTo>
                    <a:pt x="53089" y="775715"/>
                  </a:lnTo>
                  <a:lnTo>
                    <a:pt x="53228" y="775715"/>
                  </a:lnTo>
                  <a:lnTo>
                    <a:pt x="62233" y="676656"/>
                  </a:lnTo>
                  <a:lnTo>
                    <a:pt x="68329" y="627888"/>
                  </a:lnTo>
                  <a:lnTo>
                    <a:pt x="72901" y="582168"/>
                  </a:lnTo>
                  <a:lnTo>
                    <a:pt x="78997" y="536448"/>
                  </a:lnTo>
                  <a:lnTo>
                    <a:pt x="83569" y="493775"/>
                  </a:lnTo>
                  <a:lnTo>
                    <a:pt x="89665" y="452627"/>
                  </a:lnTo>
                  <a:lnTo>
                    <a:pt x="94237" y="411480"/>
                  </a:lnTo>
                  <a:lnTo>
                    <a:pt x="100333" y="373380"/>
                  </a:lnTo>
                  <a:lnTo>
                    <a:pt x="106429" y="336803"/>
                  </a:lnTo>
                  <a:lnTo>
                    <a:pt x="106694" y="336803"/>
                  </a:lnTo>
                  <a:lnTo>
                    <a:pt x="112525" y="303275"/>
                  </a:lnTo>
                  <a:lnTo>
                    <a:pt x="117097" y="269748"/>
                  </a:lnTo>
                  <a:lnTo>
                    <a:pt x="123193" y="239268"/>
                  </a:lnTo>
                  <a:lnTo>
                    <a:pt x="129289" y="210312"/>
                  </a:lnTo>
                  <a:lnTo>
                    <a:pt x="135385" y="182880"/>
                  </a:lnTo>
                  <a:lnTo>
                    <a:pt x="135744" y="182880"/>
                  </a:lnTo>
                  <a:lnTo>
                    <a:pt x="141481" y="158496"/>
                  </a:lnTo>
                  <a:lnTo>
                    <a:pt x="147577" y="135636"/>
                  </a:lnTo>
                  <a:lnTo>
                    <a:pt x="154653" y="115824"/>
                  </a:lnTo>
                  <a:lnTo>
                    <a:pt x="153673" y="115824"/>
                  </a:lnTo>
                  <a:lnTo>
                    <a:pt x="161293" y="96012"/>
                  </a:lnTo>
                  <a:lnTo>
                    <a:pt x="161847" y="96012"/>
                  </a:lnTo>
                  <a:lnTo>
                    <a:pt x="167389" y="80772"/>
                  </a:lnTo>
                  <a:lnTo>
                    <a:pt x="173485" y="65532"/>
                  </a:lnTo>
                  <a:lnTo>
                    <a:pt x="174247" y="65532"/>
                  </a:lnTo>
                  <a:lnTo>
                    <a:pt x="179581" y="54863"/>
                  </a:lnTo>
                  <a:lnTo>
                    <a:pt x="180452" y="54863"/>
                  </a:lnTo>
                  <a:lnTo>
                    <a:pt x="184806" y="47244"/>
                  </a:lnTo>
                  <a:lnTo>
                    <a:pt x="184153" y="47244"/>
                  </a:lnTo>
                  <a:lnTo>
                    <a:pt x="190058" y="41338"/>
                  </a:lnTo>
                  <a:lnTo>
                    <a:pt x="189944" y="41148"/>
                  </a:lnTo>
                  <a:lnTo>
                    <a:pt x="188725" y="41148"/>
                  </a:lnTo>
                  <a:lnTo>
                    <a:pt x="189507" y="40679"/>
                  </a:lnTo>
                  <a:lnTo>
                    <a:pt x="189487" y="40386"/>
                  </a:lnTo>
                  <a:lnTo>
                    <a:pt x="187709" y="38608"/>
                  </a:lnTo>
                  <a:lnTo>
                    <a:pt x="185677" y="38100"/>
                  </a:lnTo>
                  <a:lnTo>
                    <a:pt x="187201" y="38100"/>
                  </a:lnTo>
                  <a:lnTo>
                    <a:pt x="184153" y="35051"/>
                  </a:lnTo>
                  <a:lnTo>
                    <a:pt x="230042" y="35051"/>
                  </a:lnTo>
                  <a:lnTo>
                    <a:pt x="225301" y="24384"/>
                  </a:lnTo>
                  <a:lnTo>
                    <a:pt x="217681" y="13715"/>
                  </a:lnTo>
                  <a:lnTo>
                    <a:pt x="205489" y="3048"/>
                  </a:lnTo>
                  <a:lnTo>
                    <a:pt x="190249" y="0"/>
                  </a:lnTo>
                  <a:close/>
                </a:path>
                <a:path w="320039" h="940435">
                  <a:moveTo>
                    <a:pt x="262167" y="204215"/>
                  </a:moveTo>
                  <a:lnTo>
                    <a:pt x="223777" y="204215"/>
                  </a:lnTo>
                  <a:lnTo>
                    <a:pt x="226825" y="237744"/>
                  </a:lnTo>
                  <a:lnTo>
                    <a:pt x="229873" y="272796"/>
                  </a:lnTo>
                  <a:lnTo>
                    <a:pt x="234445" y="309372"/>
                  </a:lnTo>
                  <a:lnTo>
                    <a:pt x="240541" y="388620"/>
                  </a:lnTo>
                  <a:lnTo>
                    <a:pt x="246637" y="477012"/>
                  </a:lnTo>
                  <a:lnTo>
                    <a:pt x="249685" y="522732"/>
                  </a:lnTo>
                  <a:lnTo>
                    <a:pt x="254257" y="571500"/>
                  </a:lnTo>
                  <a:lnTo>
                    <a:pt x="260353" y="670560"/>
                  </a:lnTo>
                  <a:lnTo>
                    <a:pt x="267973" y="775715"/>
                  </a:lnTo>
                  <a:lnTo>
                    <a:pt x="277117" y="885444"/>
                  </a:lnTo>
                  <a:lnTo>
                    <a:pt x="281565" y="940308"/>
                  </a:lnTo>
                  <a:lnTo>
                    <a:pt x="319913" y="940308"/>
                  </a:lnTo>
                  <a:lnTo>
                    <a:pt x="315217" y="882396"/>
                  </a:lnTo>
                  <a:lnTo>
                    <a:pt x="306073" y="772668"/>
                  </a:lnTo>
                  <a:lnTo>
                    <a:pt x="298453" y="667512"/>
                  </a:lnTo>
                  <a:lnTo>
                    <a:pt x="292357" y="568451"/>
                  </a:lnTo>
                  <a:lnTo>
                    <a:pt x="287785" y="519684"/>
                  </a:lnTo>
                  <a:lnTo>
                    <a:pt x="284737" y="473963"/>
                  </a:lnTo>
                  <a:lnTo>
                    <a:pt x="278641" y="385572"/>
                  </a:lnTo>
                  <a:lnTo>
                    <a:pt x="272545" y="306324"/>
                  </a:lnTo>
                  <a:lnTo>
                    <a:pt x="267973" y="268224"/>
                  </a:lnTo>
                  <a:lnTo>
                    <a:pt x="264925" y="233172"/>
                  </a:lnTo>
                  <a:lnTo>
                    <a:pt x="262167" y="204215"/>
                  </a:lnTo>
                  <a:close/>
                </a:path>
                <a:path w="320039" h="940435">
                  <a:moveTo>
                    <a:pt x="53228" y="775715"/>
                  </a:moveTo>
                  <a:lnTo>
                    <a:pt x="53089" y="775715"/>
                  </a:lnTo>
                  <a:lnTo>
                    <a:pt x="53089" y="777239"/>
                  </a:lnTo>
                  <a:lnTo>
                    <a:pt x="53228" y="775715"/>
                  </a:lnTo>
                  <a:close/>
                </a:path>
                <a:path w="320039" h="940435">
                  <a:moveTo>
                    <a:pt x="106694" y="336803"/>
                  </a:moveTo>
                  <a:lnTo>
                    <a:pt x="106429" y="336803"/>
                  </a:lnTo>
                  <a:lnTo>
                    <a:pt x="106429" y="338327"/>
                  </a:lnTo>
                  <a:lnTo>
                    <a:pt x="106694" y="336803"/>
                  </a:lnTo>
                  <a:close/>
                </a:path>
                <a:path w="320039" h="940435">
                  <a:moveTo>
                    <a:pt x="250761" y="121920"/>
                  </a:moveTo>
                  <a:lnTo>
                    <a:pt x="213109" y="121920"/>
                  </a:lnTo>
                  <a:lnTo>
                    <a:pt x="216157" y="147827"/>
                  </a:lnTo>
                  <a:lnTo>
                    <a:pt x="220729" y="175260"/>
                  </a:lnTo>
                  <a:lnTo>
                    <a:pt x="223777" y="205739"/>
                  </a:lnTo>
                  <a:lnTo>
                    <a:pt x="223777" y="204215"/>
                  </a:lnTo>
                  <a:lnTo>
                    <a:pt x="262167" y="204215"/>
                  </a:lnTo>
                  <a:lnTo>
                    <a:pt x="261877" y="201168"/>
                  </a:lnTo>
                  <a:lnTo>
                    <a:pt x="257305" y="170687"/>
                  </a:lnTo>
                  <a:lnTo>
                    <a:pt x="254257" y="141732"/>
                  </a:lnTo>
                  <a:lnTo>
                    <a:pt x="250761" y="121920"/>
                  </a:lnTo>
                  <a:close/>
                </a:path>
                <a:path w="320039" h="940435">
                  <a:moveTo>
                    <a:pt x="135744" y="182880"/>
                  </a:moveTo>
                  <a:lnTo>
                    <a:pt x="135385" y="182880"/>
                  </a:lnTo>
                  <a:lnTo>
                    <a:pt x="135385" y="184403"/>
                  </a:lnTo>
                  <a:lnTo>
                    <a:pt x="135744" y="182880"/>
                  </a:lnTo>
                  <a:close/>
                </a:path>
                <a:path w="320039" h="940435">
                  <a:moveTo>
                    <a:pt x="242500" y="80772"/>
                  </a:moveTo>
                  <a:lnTo>
                    <a:pt x="203965" y="80772"/>
                  </a:lnTo>
                  <a:lnTo>
                    <a:pt x="208537" y="100584"/>
                  </a:lnTo>
                  <a:lnTo>
                    <a:pt x="213109" y="123444"/>
                  </a:lnTo>
                  <a:lnTo>
                    <a:pt x="213109" y="121920"/>
                  </a:lnTo>
                  <a:lnTo>
                    <a:pt x="250761" y="121920"/>
                  </a:lnTo>
                  <a:lnTo>
                    <a:pt x="249685" y="115824"/>
                  </a:lnTo>
                  <a:lnTo>
                    <a:pt x="245113" y="92963"/>
                  </a:lnTo>
                  <a:lnTo>
                    <a:pt x="242500" y="80772"/>
                  </a:lnTo>
                  <a:close/>
                </a:path>
                <a:path w="320039" h="940435">
                  <a:moveTo>
                    <a:pt x="155197" y="114300"/>
                  </a:moveTo>
                  <a:lnTo>
                    <a:pt x="153673" y="115824"/>
                  </a:lnTo>
                  <a:lnTo>
                    <a:pt x="154653" y="115824"/>
                  </a:lnTo>
                  <a:lnTo>
                    <a:pt x="155197" y="114300"/>
                  </a:lnTo>
                  <a:close/>
                </a:path>
                <a:path w="320039" h="940435">
                  <a:moveTo>
                    <a:pt x="161847" y="96012"/>
                  </a:moveTo>
                  <a:lnTo>
                    <a:pt x="161293" y="96012"/>
                  </a:lnTo>
                  <a:lnTo>
                    <a:pt x="161293" y="97536"/>
                  </a:lnTo>
                  <a:lnTo>
                    <a:pt x="161847" y="96012"/>
                  </a:lnTo>
                  <a:close/>
                </a:path>
                <a:path w="320039" h="940435">
                  <a:moveTo>
                    <a:pt x="238636" y="64008"/>
                  </a:moveTo>
                  <a:lnTo>
                    <a:pt x="199393" y="64008"/>
                  </a:lnTo>
                  <a:lnTo>
                    <a:pt x="203965" y="82296"/>
                  </a:lnTo>
                  <a:lnTo>
                    <a:pt x="203965" y="80772"/>
                  </a:lnTo>
                  <a:lnTo>
                    <a:pt x="242500" y="80772"/>
                  </a:lnTo>
                  <a:lnTo>
                    <a:pt x="240541" y="71627"/>
                  </a:lnTo>
                  <a:lnTo>
                    <a:pt x="238636" y="64008"/>
                  </a:lnTo>
                  <a:close/>
                </a:path>
                <a:path w="320039" h="940435">
                  <a:moveTo>
                    <a:pt x="174247" y="65532"/>
                  </a:moveTo>
                  <a:lnTo>
                    <a:pt x="173485" y="65532"/>
                  </a:lnTo>
                  <a:lnTo>
                    <a:pt x="173485" y="67056"/>
                  </a:lnTo>
                  <a:lnTo>
                    <a:pt x="174247" y="65532"/>
                  </a:lnTo>
                  <a:close/>
                </a:path>
                <a:path w="320039" h="940435">
                  <a:moveTo>
                    <a:pt x="194821" y="51815"/>
                  </a:moveTo>
                  <a:lnTo>
                    <a:pt x="199393" y="65532"/>
                  </a:lnTo>
                  <a:lnTo>
                    <a:pt x="199393" y="64008"/>
                  </a:lnTo>
                  <a:lnTo>
                    <a:pt x="238636" y="64008"/>
                  </a:lnTo>
                  <a:lnTo>
                    <a:pt x="235969" y="53339"/>
                  </a:lnTo>
                  <a:lnTo>
                    <a:pt x="196345" y="53339"/>
                  </a:lnTo>
                  <a:lnTo>
                    <a:pt x="194821" y="51815"/>
                  </a:lnTo>
                  <a:close/>
                </a:path>
                <a:path w="320039" h="940435">
                  <a:moveTo>
                    <a:pt x="180452" y="54863"/>
                  </a:moveTo>
                  <a:lnTo>
                    <a:pt x="179581" y="54863"/>
                  </a:lnTo>
                  <a:lnTo>
                    <a:pt x="179581" y="56387"/>
                  </a:lnTo>
                  <a:lnTo>
                    <a:pt x="180452" y="54863"/>
                  </a:lnTo>
                  <a:close/>
                </a:path>
                <a:path w="320039" h="940435">
                  <a:moveTo>
                    <a:pt x="231397" y="38100"/>
                  </a:moveTo>
                  <a:lnTo>
                    <a:pt x="196345" y="38100"/>
                  </a:lnTo>
                  <a:lnTo>
                    <a:pt x="191958" y="39208"/>
                  </a:lnTo>
                  <a:lnTo>
                    <a:pt x="191713" y="39355"/>
                  </a:lnTo>
                  <a:lnTo>
                    <a:pt x="191624" y="39534"/>
                  </a:lnTo>
                  <a:lnTo>
                    <a:pt x="191773" y="39624"/>
                  </a:lnTo>
                  <a:lnTo>
                    <a:pt x="190249" y="41148"/>
                  </a:lnTo>
                  <a:lnTo>
                    <a:pt x="196345" y="53339"/>
                  </a:lnTo>
                  <a:lnTo>
                    <a:pt x="235969" y="53339"/>
                  </a:lnTo>
                  <a:lnTo>
                    <a:pt x="231397" y="38100"/>
                  </a:lnTo>
                  <a:close/>
                </a:path>
                <a:path w="320039" h="940435">
                  <a:moveTo>
                    <a:pt x="185677" y="45720"/>
                  </a:moveTo>
                  <a:lnTo>
                    <a:pt x="184153" y="47244"/>
                  </a:lnTo>
                  <a:lnTo>
                    <a:pt x="184806" y="47244"/>
                  </a:lnTo>
                  <a:lnTo>
                    <a:pt x="185677" y="45720"/>
                  </a:lnTo>
                  <a:close/>
                </a:path>
                <a:path w="320039" h="940435">
                  <a:moveTo>
                    <a:pt x="190249" y="41148"/>
                  </a:moveTo>
                  <a:lnTo>
                    <a:pt x="190058" y="41338"/>
                  </a:lnTo>
                  <a:lnTo>
                    <a:pt x="191773" y="44196"/>
                  </a:lnTo>
                  <a:lnTo>
                    <a:pt x="190249" y="41148"/>
                  </a:lnTo>
                  <a:close/>
                </a:path>
                <a:path w="320039" h="940435">
                  <a:moveTo>
                    <a:pt x="189741" y="40639"/>
                  </a:moveTo>
                  <a:lnTo>
                    <a:pt x="190058" y="41338"/>
                  </a:lnTo>
                  <a:lnTo>
                    <a:pt x="190249" y="41148"/>
                  </a:lnTo>
                  <a:lnTo>
                    <a:pt x="189741" y="40639"/>
                  </a:lnTo>
                  <a:close/>
                </a:path>
                <a:path w="320039" h="940435">
                  <a:moveTo>
                    <a:pt x="189663" y="40679"/>
                  </a:moveTo>
                  <a:lnTo>
                    <a:pt x="188725" y="41148"/>
                  </a:lnTo>
                  <a:lnTo>
                    <a:pt x="189944" y="41148"/>
                  </a:lnTo>
                  <a:lnTo>
                    <a:pt x="189663" y="40679"/>
                  </a:lnTo>
                  <a:close/>
                </a:path>
                <a:path w="320039" h="940435">
                  <a:moveTo>
                    <a:pt x="189868" y="40576"/>
                  </a:moveTo>
                  <a:lnTo>
                    <a:pt x="190249" y="41148"/>
                  </a:lnTo>
                  <a:lnTo>
                    <a:pt x="189868" y="40576"/>
                  </a:lnTo>
                  <a:close/>
                </a:path>
                <a:path w="320039" h="940435">
                  <a:moveTo>
                    <a:pt x="191773" y="39624"/>
                  </a:moveTo>
                  <a:lnTo>
                    <a:pt x="190031" y="40494"/>
                  </a:lnTo>
                  <a:lnTo>
                    <a:pt x="189936" y="40679"/>
                  </a:lnTo>
                  <a:lnTo>
                    <a:pt x="190249" y="41148"/>
                  </a:lnTo>
                  <a:lnTo>
                    <a:pt x="191773" y="39624"/>
                  </a:lnTo>
                  <a:close/>
                </a:path>
                <a:path w="320039" h="940435">
                  <a:moveTo>
                    <a:pt x="189814" y="40494"/>
                  </a:moveTo>
                  <a:lnTo>
                    <a:pt x="189741" y="40639"/>
                  </a:lnTo>
                  <a:lnTo>
                    <a:pt x="189814" y="40494"/>
                  </a:lnTo>
                  <a:close/>
                </a:path>
                <a:path w="320039" h="940435">
                  <a:moveTo>
                    <a:pt x="189487" y="40386"/>
                  </a:moveTo>
                  <a:lnTo>
                    <a:pt x="189621" y="40610"/>
                  </a:lnTo>
                  <a:lnTo>
                    <a:pt x="189487" y="40386"/>
                  </a:lnTo>
                  <a:close/>
                </a:path>
                <a:path w="320039" h="940435">
                  <a:moveTo>
                    <a:pt x="188546" y="38817"/>
                  </a:moveTo>
                  <a:lnTo>
                    <a:pt x="189487" y="40386"/>
                  </a:lnTo>
                  <a:lnTo>
                    <a:pt x="189677" y="40576"/>
                  </a:lnTo>
                  <a:lnTo>
                    <a:pt x="189741" y="40386"/>
                  </a:lnTo>
                  <a:lnTo>
                    <a:pt x="188725" y="38862"/>
                  </a:lnTo>
                  <a:lnTo>
                    <a:pt x="188546" y="38817"/>
                  </a:lnTo>
                  <a:close/>
                </a:path>
                <a:path w="320039" h="940435">
                  <a:moveTo>
                    <a:pt x="191414" y="39534"/>
                  </a:moveTo>
                  <a:lnTo>
                    <a:pt x="189814" y="40494"/>
                  </a:lnTo>
                  <a:lnTo>
                    <a:pt x="191773" y="39624"/>
                  </a:lnTo>
                  <a:lnTo>
                    <a:pt x="191414" y="39534"/>
                  </a:lnTo>
                  <a:close/>
                </a:path>
                <a:path w="320039" h="940435">
                  <a:moveTo>
                    <a:pt x="188725" y="38862"/>
                  </a:moveTo>
                  <a:lnTo>
                    <a:pt x="189814" y="40494"/>
                  </a:lnTo>
                  <a:lnTo>
                    <a:pt x="191265" y="39624"/>
                  </a:lnTo>
                  <a:lnTo>
                    <a:pt x="190249" y="39624"/>
                  </a:lnTo>
                  <a:lnTo>
                    <a:pt x="190630" y="39433"/>
                  </a:lnTo>
                  <a:lnTo>
                    <a:pt x="188725" y="38862"/>
                  </a:lnTo>
                  <a:close/>
                </a:path>
                <a:path w="320039" h="940435">
                  <a:moveTo>
                    <a:pt x="187709" y="38608"/>
                  </a:moveTo>
                  <a:lnTo>
                    <a:pt x="189487" y="40386"/>
                  </a:lnTo>
                  <a:lnTo>
                    <a:pt x="188546" y="38817"/>
                  </a:lnTo>
                  <a:lnTo>
                    <a:pt x="187709" y="38608"/>
                  </a:lnTo>
                  <a:close/>
                </a:path>
                <a:path w="320039" h="940435">
                  <a:moveTo>
                    <a:pt x="190757" y="39370"/>
                  </a:moveTo>
                  <a:lnTo>
                    <a:pt x="190249" y="39624"/>
                  </a:lnTo>
                  <a:lnTo>
                    <a:pt x="191011" y="39433"/>
                  </a:lnTo>
                  <a:lnTo>
                    <a:pt x="190757" y="39370"/>
                  </a:lnTo>
                  <a:close/>
                </a:path>
                <a:path w="320039" h="940435">
                  <a:moveTo>
                    <a:pt x="191011" y="39433"/>
                  </a:moveTo>
                  <a:lnTo>
                    <a:pt x="190249" y="39624"/>
                  </a:lnTo>
                  <a:lnTo>
                    <a:pt x="191265" y="39624"/>
                  </a:lnTo>
                  <a:lnTo>
                    <a:pt x="191414" y="39534"/>
                  </a:lnTo>
                  <a:lnTo>
                    <a:pt x="191011" y="39433"/>
                  </a:lnTo>
                  <a:close/>
                </a:path>
                <a:path w="320039" h="940435">
                  <a:moveTo>
                    <a:pt x="191519" y="39471"/>
                  </a:moveTo>
                  <a:lnTo>
                    <a:pt x="191773" y="39624"/>
                  </a:lnTo>
                  <a:lnTo>
                    <a:pt x="191519" y="39471"/>
                  </a:lnTo>
                  <a:close/>
                </a:path>
                <a:path w="320039" h="940435">
                  <a:moveTo>
                    <a:pt x="191325" y="39355"/>
                  </a:moveTo>
                  <a:lnTo>
                    <a:pt x="191011" y="39433"/>
                  </a:lnTo>
                  <a:lnTo>
                    <a:pt x="191414" y="39534"/>
                  </a:lnTo>
                  <a:lnTo>
                    <a:pt x="191325" y="39355"/>
                  </a:lnTo>
                  <a:close/>
                </a:path>
                <a:path w="320039" h="940435">
                  <a:moveTo>
                    <a:pt x="191991" y="39188"/>
                  </a:moveTo>
                  <a:lnTo>
                    <a:pt x="191325" y="39355"/>
                  </a:lnTo>
                  <a:lnTo>
                    <a:pt x="191519" y="39471"/>
                  </a:lnTo>
                  <a:lnTo>
                    <a:pt x="191991" y="39188"/>
                  </a:lnTo>
                  <a:close/>
                </a:path>
                <a:path w="320039" h="940435">
                  <a:moveTo>
                    <a:pt x="191080" y="39208"/>
                  </a:moveTo>
                  <a:lnTo>
                    <a:pt x="190757" y="39370"/>
                  </a:lnTo>
                  <a:lnTo>
                    <a:pt x="191011" y="39433"/>
                  </a:lnTo>
                  <a:lnTo>
                    <a:pt x="191325" y="39355"/>
                  </a:lnTo>
                  <a:lnTo>
                    <a:pt x="191080" y="39208"/>
                  </a:lnTo>
                  <a:close/>
                </a:path>
                <a:path w="320039" h="940435">
                  <a:moveTo>
                    <a:pt x="187540" y="37084"/>
                  </a:moveTo>
                  <a:lnTo>
                    <a:pt x="188725" y="38862"/>
                  </a:lnTo>
                  <a:lnTo>
                    <a:pt x="190757" y="39370"/>
                  </a:lnTo>
                  <a:lnTo>
                    <a:pt x="191080" y="39208"/>
                  </a:lnTo>
                  <a:lnTo>
                    <a:pt x="187540" y="37084"/>
                  </a:lnTo>
                  <a:close/>
                </a:path>
                <a:path w="320039" h="940435">
                  <a:moveTo>
                    <a:pt x="196345" y="36575"/>
                  </a:moveTo>
                  <a:lnTo>
                    <a:pt x="191080" y="39208"/>
                  </a:lnTo>
                  <a:lnTo>
                    <a:pt x="191325" y="39355"/>
                  </a:lnTo>
                  <a:lnTo>
                    <a:pt x="191991" y="39188"/>
                  </a:lnTo>
                  <a:lnTo>
                    <a:pt x="196345" y="36575"/>
                  </a:lnTo>
                  <a:close/>
                </a:path>
                <a:path w="320039" h="940435">
                  <a:moveTo>
                    <a:pt x="196345" y="36575"/>
                  </a:moveTo>
                  <a:lnTo>
                    <a:pt x="187201" y="36575"/>
                  </a:lnTo>
                  <a:lnTo>
                    <a:pt x="187540" y="37084"/>
                  </a:lnTo>
                  <a:lnTo>
                    <a:pt x="191080" y="39208"/>
                  </a:lnTo>
                  <a:lnTo>
                    <a:pt x="196345" y="36575"/>
                  </a:lnTo>
                  <a:close/>
                </a:path>
                <a:path w="320039" h="940435">
                  <a:moveTo>
                    <a:pt x="230720" y="36575"/>
                  </a:moveTo>
                  <a:lnTo>
                    <a:pt x="196345" y="36575"/>
                  </a:lnTo>
                  <a:lnTo>
                    <a:pt x="191991" y="39188"/>
                  </a:lnTo>
                  <a:lnTo>
                    <a:pt x="196345" y="38100"/>
                  </a:lnTo>
                  <a:lnTo>
                    <a:pt x="231397" y="38100"/>
                  </a:lnTo>
                  <a:lnTo>
                    <a:pt x="230720" y="36575"/>
                  </a:lnTo>
                  <a:close/>
                </a:path>
                <a:path w="320039" h="940435">
                  <a:moveTo>
                    <a:pt x="187487" y="37052"/>
                  </a:moveTo>
                  <a:lnTo>
                    <a:pt x="188546" y="38817"/>
                  </a:lnTo>
                  <a:lnTo>
                    <a:pt x="188725" y="38862"/>
                  </a:lnTo>
                  <a:lnTo>
                    <a:pt x="187540" y="37084"/>
                  </a:lnTo>
                  <a:close/>
                </a:path>
                <a:path w="320039" h="940435">
                  <a:moveTo>
                    <a:pt x="184153" y="35051"/>
                  </a:moveTo>
                  <a:lnTo>
                    <a:pt x="187709" y="38608"/>
                  </a:lnTo>
                  <a:lnTo>
                    <a:pt x="188546" y="38817"/>
                  </a:lnTo>
                  <a:lnTo>
                    <a:pt x="187487" y="37052"/>
                  </a:lnTo>
                  <a:lnTo>
                    <a:pt x="184153" y="35051"/>
                  </a:lnTo>
                  <a:close/>
                </a:path>
                <a:path w="320039" h="940435">
                  <a:moveTo>
                    <a:pt x="187201" y="38100"/>
                  </a:moveTo>
                  <a:lnTo>
                    <a:pt x="185677" y="38100"/>
                  </a:lnTo>
                  <a:lnTo>
                    <a:pt x="187709" y="38608"/>
                  </a:lnTo>
                  <a:lnTo>
                    <a:pt x="187201" y="38100"/>
                  </a:lnTo>
                  <a:close/>
                </a:path>
                <a:path w="320039" h="940435">
                  <a:moveTo>
                    <a:pt x="187201" y="36575"/>
                  </a:moveTo>
                  <a:lnTo>
                    <a:pt x="187487" y="37052"/>
                  </a:lnTo>
                  <a:lnTo>
                    <a:pt x="187201" y="36575"/>
                  </a:lnTo>
                  <a:close/>
                </a:path>
                <a:path w="320039" h="940435">
                  <a:moveTo>
                    <a:pt x="230042" y="35051"/>
                  </a:moveTo>
                  <a:lnTo>
                    <a:pt x="184153" y="35051"/>
                  </a:lnTo>
                  <a:lnTo>
                    <a:pt x="187487" y="37052"/>
                  </a:lnTo>
                  <a:lnTo>
                    <a:pt x="187201" y="36575"/>
                  </a:lnTo>
                  <a:lnTo>
                    <a:pt x="230720" y="36575"/>
                  </a:lnTo>
                  <a:lnTo>
                    <a:pt x="230042" y="35051"/>
                  </a:lnTo>
                  <a:close/>
                </a:path>
              </a:pathLst>
            </a:custGeom>
            <a:solidFill>
              <a:srgbClr val="FF0000"/>
            </a:solidFill>
          </p:spPr>
          <p:txBody>
            <a:bodyPr wrap="square" lIns="0" tIns="0" rIns="0" bIns="0" rtlCol="0"/>
            <a:lstStyle/>
            <a:p>
              <a:endParaRPr/>
            </a:p>
          </p:txBody>
        </p:sp>
        <p:sp>
          <p:nvSpPr>
            <p:cNvPr id="5" name="object 5"/>
            <p:cNvSpPr/>
            <p:nvPr/>
          </p:nvSpPr>
          <p:spPr>
            <a:xfrm>
              <a:off x="1202436" y="3345179"/>
              <a:ext cx="3813175" cy="82550"/>
            </a:xfrm>
            <a:custGeom>
              <a:avLst/>
              <a:gdLst/>
              <a:ahLst/>
              <a:cxnLst/>
              <a:rect l="l" t="t" r="r" b="b"/>
              <a:pathLst>
                <a:path w="3813175" h="82550">
                  <a:moveTo>
                    <a:pt x="35051" y="0"/>
                  </a:moveTo>
                  <a:lnTo>
                    <a:pt x="0" y="13715"/>
                  </a:lnTo>
                  <a:lnTo>
                    <a:pt x="21335" y="74675"/>
                  </a:lnTo>
                  <a:lnTo>
                    <a:pt x="23937" y="82296"/>
                  </a:lnTo>
                  <a:lnTo>
                    <a:pt x="63322" y="82296"/>
                  </a:lnTo>
                  <a:lnTo>
                    <a:pt x="56387" y="62484"/>
                  </a:lnTo>
                  <a:lnTo>
                    <a:pt x="35051" y="0"/>
                  </a:lnTo>
                  <a:close/>
                </a:path>
                <a:path w="3813175" h="82550">
                  <a:moveTo>
                    <a:pt x="2001012" y="44196"/>
                  </a:moveTo>
                  <a:lnTo>
                    <a:pt x="1885188" y="44196"/>
                  </a:lnTo>
                  <a:lnTo>
                    <a:pt x="1770888" y="45720"/>
                  </a:lnTo>
                  <a:lnTo>
                    <a:pt x="1552956" y="54863"/>
                  </a:lnTo>
                  <a:lnTo>
                    <a:pt x="1449324" y="60960"/>
                  </a:lnTo>
                  <a:lnTo>
                    <a:pt x="1348739" y="70103"/>
                  </a:lnTo>
                  <a:lnTo>
                    <a:pt x="1254252" y="80772"/>
                  </a:lnTo>
                  <a:lnTo>
                    <a:pt x="1243012" y="82296"/>
                  </a:lnTo>
                  <a:lnTo>
                    <a:pt x="3812830" y="82296"/>
                  </a:lnTo>
                  <a:lnTo>
                    <a:pt x="3747516" y="77724"/>
                  </a:lnTo>
                  <a:lnTo>
                    <a:pt x="3519678" y="71627"/>
                  </a:lnTo>
                  <a:lnTo>
                    <a:pt x="2868167" y="71627"/>
                  </a:lnTo>
                  <a:lnTo>
                    <a:pt x="2671572" y="67056"/>
                  </a:lnTo>
                  <a:lnTo>
                    <a:pt x="2362200" y="51815"/>
                  </a:lnTo>
                  <a:lnTo>
                    <a:pt x="2119884" y="45720"/>
                  </a:lnTo>
                  <a:lnTo>
                    <a:pt x="2001012" y="44196"/>
                  </a:lnTo>
                  <a:close/>
                </a:path>
                <a:path w="3813175" h="82550">
                  <a:moveTo>
                    <a:pt x="3444240" y="70103"/>
                  </a:moveTo>
                  <a:lnTo>
                    <a:pt x="3150108" y="70103"/>
                  </a:lnTo>
                  <a:lnTo>
                    <a:pt x="3006852" y="71627"/>
                  </a:lnTo>
                  <a:lnTo>
                    <a:pt x="3519678" y="71627"/>
                  </a:lnTo>
                  <a:lnTo>
                    <a:pt x="3444240" y="70103"/>
                  </a:lnTo>
                  <a:close/>
                </a:path>
              </a:pathLst>
            </a:custGeom>
            <a:solidFill>
              <a:srgbClr val="33CC33"/>
            </a:solidFill>
          </p:spPr>
          <p:txBody>
            <a:bodyPr wrap="square" lIns="0" tIns="0" rIns="0" bIns="0" rtlCol="0"/>
            <a:lstStyle/>
            <a:p>
              <a:endParaRPr/>
            </a:p>
          </p:txBody>
        </p:sp>
      </p:grpSp>
      <p:sp>
        <p:nvSpPr>
          <p:cNvPr id="6" name="object 6"/>
          <p:cNvSpPr txBox="1"/>
          <p:nvPr/>
        </p:nvSpPr>
        <p:spPr>
          <a:xfrm>
            <a:off x="4346054" y="2838753"/>
            <a:ext cx="1454785" cy="452120"/>
          </a:xfrm>
          <a:prstGeom prst="rect">
            <a:avLst/>
          </a:prstGeom>
        </p:spPr>
        <p:txBody>
          <a:bodyPr vert="horz" wrap="square" lIns="0" tIns="12065" rIns="0" bIns="0" rtlCol="0">
            <a:spAutoFit/>
          </a:bodyPr>
          <a:lstStyle/>
          <a:p>
            <a:pPr marL="12700">
              <a:lnSpc>
                <a:spcPct val="100000"/>
              </a:lnSpc>
              <a:spcBef>
                <a:spcPts val="95"/>
              </a:spcBef>
            </a:pPr>
            <a:r>
              <a:rPr sz="2800" b="1" spc="-10" dirty="0">
                <a:solidFill>
                  <a:srgbClr val="33CC33"/>
                </a:solidFill>
                <a:latin typeface="Nimbus Roman No9 L"/>
                <a:cs typeface="Nimbus Roman No9 L"/>
              </a:rPr>
              <a:t>CD4</a:t>
            </a:r>
            <a:r>
              <a:rPr sz="2800" b="1" spc="-75" dirty="0">
                <a:solidFill>
                  <a:srgbClr val="33CC33"/>
                </a:solidFill>
                <a:latin typeface="Nimbus Roman No9 L"/>
                <a:cs typeface="Nimbus Roman No9 L"/>
              </a:rPr>
              <a:t> </a:t>
            </a:r>
            <a:r>
              <a:rPr sz="2800" b="1" spc="-5" dirty="0">
                <a:solidFill>
                  <a:srgbClr val="33CC33"/>
                </a:solidFill>
                <a:latin typeface="Nimbus Roman No9 L"/>
                <a:cs typeface="Nimbus Roman No9 L"/>
              </a:rPr>
              <a:t>cells</a:t>
            </a:r>
            <a:endParaRPr sz="2800">
              <a:latin typeface="Nimbus Roman No9 L"/>
              <a:cs typeface="Nimbus Roman No9 L"/>
            </a:endParaRPr>
          </a:p>
        </p:txBody>
      </p:sp>
      <p:sp>
        <p:nvSpPr>
          <p:cNvPr id="7" name="object 7"/>
          <p:cNvSpPr txBox="1"/>
          <p:nvPr/>
        </p:nvSpPr>
        <p:spPr>
          <a:xfrm>
            <a:off x="1907562" y="2079861"/>
            <a:ext cx="2035175" cy="330835"/>
          </a:xfrm>
          <a:prstGeom prst="rect">
            <a:avLst/>
          </a:prstGeom>
        </p:spPr>
        <p:txBody>
          <a:bodyPr vert="horz" wrap="square" lIns="0" tIns="13335" rIns="0" bIns="0" rtlCol="0">
            <a:spAutoFit/>
          </a:bodyPr>
          <a:lstStyle/>
          <a:p>
            <a:pPr marL="12700">
              <a:lnSpc>
                <a:spcPct val="100000"/>
              </a:lnSpc>
              <a:spcBef>
                <a:spcPts val="105"/>
              </a:spcBef>
            </a:pPr>
            <a:r>
              <a:rPr sz="2000" spc="-5" dirty="0">
                <a:latin typeface="Nimbus Roman No9 L"/>
                <a:cs typeface="Nimbus Roman No9 L"/>
              </a:rPr>
              <a:t>“Primary</a:t>
            </a:r>
            <a:r>
              <a:rPr sz="2000" spc="-75" dirty="0">
                <a:latin typeface="Nimbus Roman No9 L"/>
                <a:cs typeface="Nimbus Roman No9 L"/>
              </a:rPr>
              <a:t> </a:t>
            </a:r>
            <a:r>
              <a:rPr sz="2000" dirty="0">
                <a:latin typeface="Nimbus Roman No9 L"/>
                <a:cs typeface="Nimbus Roman No9 L"/>
              </a:rPr>
              <a:t>infection”</a:t>
            </a:r>
            <a:endParaRPr sz="2000">
              <a:latin typeface="Nimbus Roman No9 L"/>
              <a:cs typeface="Nimbus Roman No9 L"/>
            </a:endParaRPr>
          </a:p>
        </p:txBody>
      </p:sp>
      <p:sp>
        <p:nvSpPr>
          <p:cNvPr id="8" name="object 8"/>
          <p:cNvSpPr txBox="1"/>
          <p:nvPr/>
        </p:nvSpPr>
        <p:spPr>
          <a:xfrm>
            <a:off x="1679014" y="2966821"/>
            <a:ext cx="1696720" cy="330835"/>
          </a:xfrm>
          <a:prstGeom prst="rect">
            <a:avLst/>
          </a:prstGeom>
        </p:spPr>
        <p:txBody>
          <a:bodyPr vert="horz" wrap="square" lIns="0" tIns="13335" rIns="0" bIns="0" rtlCol="0">
            <a:spAutoFit/>
          </a:bodyPr>
          <a:lstStyle/>
          <a:p>
            <a:pPr marL="12700">
              <a:lnSpc>
                <a:spcPct val="100000"/>
              </a:lnSpc>
              <a:spcBef>
                <a:spcPts val="105"/>
              </a:spcBef>
            </a:pPr>
            <a:r>
              <a:rPr sz="2000" dirty="0">
                <a:latin typeface="Nimbus Roman No9 L"/>
                <a:cs typeface="Nimbus Roman No9 L"/>
              </a:rPr>
              <a:t>Antibodies</a:t>
            </a:r>
            <a:r>
              <a:rPr sz="2000" spc="-110" dirty="0">
                <a:latin typeface="Nimbus Roman No9 L"/>
                <a:cs typeface="Nimbus Roman No9 L"/>
              </a:rPr>
              <a:t> </a:t>
            </a:r>
            <a:r>
              <a:rPr sz="2000" dirty="0">
                <a:latin typeface="Nimbus Roman No9 L"/>
                <a:cs typeface="Nimbus Roman No9 L"/>
              </a:rPr>
              <a:t>form</a:t>
            </a:r>
            <a:endParaRPr sz="2000">
              <a:latin typeface="Nimbus Roman No9 L"/>
              <a:cs typeface="Nimbus Roman No9 L"/>
            </a:endParaRPr>
          </a:p>
        </p:txBody>
      </p:sp>
      <p:grpSp>
        <p:nvGrpSpPr>
          <p:cNvPr id="9" name="object 9"/>
          <p:cNvGrpSpPr/>
          <p:nvPr/>
        </p:nvGrpSpPr>
        <p:grpSpPr>
          <a:xfrm>
            <a:off x="1200911" y="2359151"/>
            <a:ext cx="6807834" cy="3746500"/>
            <a:chOff x="1200911" y="2359151"/>
            <a:chExt cx="6807834" cy="3746500"/>
          </a:xfrm>
        </p:grpSpPr>
        <p:sp>
          <p:nvSpPr>
            <p:cNvPr id="10" name="object 10"/>
            <p:cNvSpPr/>
            <p:nvPr/>
          </p:nvSpPr>
          <p:spPr>
            <a:xfrm>
              <a:off x="1676399" y="2359151"/>
              <a:ext cx="156972" cy="230124"/>
            </a:xfrm>
            <a:prstGeom prst="rect">
              <a:avLst/>
            </a:prstGeom>
            <a:blipFill>
              <a:blip r:embed="rId2" cstate="print"/>
              <a:stretch>
                <a:fillRect/>
              </a:stretch>
            </a:blipFill>
          </p:spPr>
          <p:txBody>
            <a:bodyPr wrap="square" lIns="0" tIns="0" rIns="0" bIns="0" rtlCol="0"/>
            <a:lstStyle/>
            <a:p>
              <a:endParaRPr/>
            </a:p>
          </p:txBody>
        </p:sp>
        <p:sp>
          <p:nvSpPr>
            <p:cNvPr id="11" name="object 11"/>
            <p:cNvSpPr/>
            <p:nvPr/>
          </p:nvSpPr>
          <p:spPr>
            <a:xfrm>
              <a:off x="1214628" y="3275075"/>
              <a:ext cx="6634480" cy="2830195"/>
            </a:xfrm>
            <a:custGeom>
              <a:avLst/>
              <a:gdLst/>
              <a:ahLst/>
              <a:cxnLst/>
              <a:rect l="l" t="t" r="r" b="b"/>
              <a:pathLst>
                <a:path w="6634480" h="2830195">
                  <a:moveTo>
                    <a:pt x="696468" y="1524"/>
                  </a:moveTo>
                  <a:lnTo>
                    <a:pt x="685800" y="0"/>
                  </a:lnTo>
                  <a:lnTo>
                    <a:pt x="648411" y="152400"/>
                  </a:lnTo>
                  <a:lnTo>
                    <a:pt x="658749" y="152400"/>
                  </a:lnTo>
                  <a:lnTo>
                    <a:pt x="696468" y="1524"/>
                  </a:lnTo>
                  <a:close/>
                </a:path>
                <a:path w="6634480" h="2830195">
                  <a:moveTo>
                    <a:pt x="6633972" y="2810256"/>
                  </a:moveTo>
                  <a:lnTo>
                    <a:pt x="10668" y="2810256"/>
                  </a:lnTo>
                  <a:lnTo>
                    <a:pt x="10668" y="152400"/>
                  </a:lnTo>
                  <a:lnTo>
                    <a:pt x="0" y="152400"/>
                  </a:lnTo>
                  <a:lnTo>
                    <a:pt x="0" y="2819400"/>
                  </a:lnTo>
                  <a:lnTo>
                    <a:pt x="4572" y="2819400"/>
                  </a:lnTo>
                  <a:lnTo>
                    <a:pt x="4572" y="2830068"/>
                  </a:lnTo>
                  <a:lnTo>
                    <a:pt x="6633972" y="2830068"/>
                  </a:lnTo>
                  <a:lnTo>
                    <a:pt x="6633972" y="2810256"/>
                  </a:lnTo>
                  <a:close/>
                </a:path>
              </a:pathLst>
            </a:custGeom>
            <a:solidFill>
              <a:srgbClr val="000000"/>
            </a:solidFill>
          </p:spPr>
          <p:txBody>
            <a:bodyPr wrap="square" lIns="0" tIns="0" rIns="0" bIns="0" rtlCol="0"/>
            <a:lstStyle/>
            <a:p>
              <a:endParaRPr/>
            </a:p>
          </p:txBody>
        </p:sp>
        <p:sp>
          <p:nvSpPr>
            <p:cNvPr id="12" name="object 12"/>
            <p:cNvSpPr/>
            <p:nvPr/>
          </p:nvSpPr>
          <p:spPr>
            <a:xfrm>
              <a:off x="1200911" y="3427475"/>
              <a:ext cx="6807834" cy="2668905"/>
            </a:xfrm>
            <a:custGeom>
              <a:avLst/>
              <a:gdLst/>
              <a:ahLst/>
              <a:cxnLst/>
              <a:rect l="l" t="t" r="r" b="b"/>
              <a:pathLst>
                <a:path w="6807834" h="2668904">
                  <a:moveTo>
                    <a:pt x="184280" y="0"/>
                  </a:moveTo>
                  <a:lnTo>
                    <a:pt x="146554" y="0"/>
                  </a:lnTo>
                  <a:lnTo>
                    <a:pt x="141731" y="50291"/>
                  </a:lnTo>
                  <a:lnTo>
                    <a:pt x="132587" y="167639"/>
                  </a:lnTo>
                  <a:lnTo>
                    <a:pt x="123443" y="289559"/>
                  </a:lnTo>
                  <a:lnTo>
                    <a:pt x="114300" y="416051"/>
                  </a:lnTo>
                  <a:lnTo>
                    <a:pt x="106679" y="547115"/>
                  </a:lnTo>
                  <a:lnTo>
                    <a:pt x="97535" y="681227"/>
                  </a:lnTo>
                  <a:lnTo>
                    <a:pt x="89915" y="819912"/>
                  </a:lnTo>
                  <a:lnTo>
                    <a:pt x="82296" y="961644"/>
                  </a:lnTo>
                  <a:lnTo>
                    <a:pt x="73151" y="1106423"/>
                  </a:lnTo>
                  <a:lnTo>
                    <a:pt x="65531" y="1254252"/>
                  </a:lnTo>
                  <a:lnTo>
                    <a:pt x="57835" y="1406652"/>
                  </a:lnTo>
                  <a:lnTo>
                    <a:pt x="50291" y="1557527"/>
                  </a:lnTo>
                  <a:lnTo>
                    <a:pt x="42671" y="1712976"/>
                  </a:lnTo>
                  <a:lnTo>
                    <a:pt x="36575" y="1868424"/>
                  </a:lnTo>
                  <a:lnTo>
                    <a:pt x="28883" y="2028443"/>
                  </a:lnTo>
                  <a:lnTo>
                    <a:pt x="13650" y="2346960"/>
                  </a:lnTo>
                  <a:lnTo>
                    <a:pt x="0" y="2667000"/>
                  </a:lnTo>
                  <a:lnTo>
                    <a:pt x="38100" y="2668524"/>
                  </a:lnTo>
                  <a:lnTo>
                    <a:pt x="51888" y="2345436"/>
                  </a:lnTo>
                  <a:lnTo>
                    <a:pt x="67129" y="2026920"/>
                  </a:lnTo>
                  <a:lnTo>
                    <a:pt x="74675" y="1871471"/>
                  </a:lnTo>
                  <a:lnTo>
                    <a:pt x="80772" y="1714500"/>
                  </a:lnTo>
                  <a:lnTo>
                    <a:pt x="96089" y="1405127"/>
                  </a:lnTo>
                  <a:lnTo>
                    <a:pt x="103631" y="1257300"/>
                  </a:lnTo>
                  <a:lnTo>
                    <a:pt x="111251" y="1109471"/>
                  </a:lnTo>
                  <a:lnTo>
                    <a:pt x="120396" y="964691"/>
                  </a:lnTo>
                  <a:lnTo>
                    <a:pt x="128015" y="822959"/>
                  </a:lnTo>
                  <a:lnTo>
                    <a:pt x="135635" y="684276"/>
                  </a:lnTo>
                  <a:lnTo>
                    <a:pt x="144779" y="548639"/>
                  </a:lnTo>
                  <a:lnTo>
                    <a:pt x="152400" y="419100"/>
                  </a:lnTo>
                  <a:lnTo>
                    <a:pt x="161544" y="292607"/>
                  </a:lnTo>
                  <a:lnTo>
                    <a:pt x="170687" y="170687"/>
                  </a:lnTo>
                  <a:lnTo>
                    <a:pt x="179831" y="53339"/>
                  </a:lnTo>
                  <a:lnTo>
                    <a:pt x="184280" y="0"/>
                  </a:lnTo>
                  <a:close/>
                </a:path>
                <a:path w="6807834" h="2668904">
                  <a:moveTo>
                    <a:pt x="144868" y="548639"/>
                  </a:moveTo>
                  <a:lnTo>
                    <a:pt x="144779" y="550163"/>
                  </a:lnTo>
                  <a:lnTo>
                    <a:pt x="144868" y="548639"/>
                  </a:lnTo>
                  <a:close/>
                </a:path>
                <a:path w="6807834" h="2668904">
                  <a:moveTo>
                    <a:pt x="179955" y="53339"/>
                  </a:moveTo>
                  <a:lnTo>
                    <a:pt x="179831" y="54863"/>
                  </a:lnTo>
                  <a:lnTo>
                    <a:pt x="179955" y="53339"/>
                  </a:lnTo>
                  <a:close/>
                </a:path>
                <a:path w="6807834" h="2668904">
                  <a:moveTo>
                    <a:pt x="466467" y="0"/>
                  </a:moveTo>
                  <a:lnTo>
                    <a:pt x="428120" y="0"/>
                  </a:lnTo>
                  <a:lnTo>
                    <a:pt x="432815" y="57912"/>
                  </a:lnTo>
                  <a:lnTo>
                    <a:pt x="443483" y="173736"/>
                  </a:lnTo>
                  <a:lnTo>
                    <a:pt x="454151" y="291083"/>
                  </a:lnTo>
                  <a:lnTo>
                    <a:pt x="467868" y="409956"/>
                  </a:lnTo>
                  <a:lnTo>
                    <a:pt x="483107" y="530351"/>
                  </a:lnTo>
                  <a:lnTo>
                    <a:pt x="499871" y="649223"/>
                  </a:lnTo>
                  <a:lnTo>
                    <a:pt x="518160" y="766571"/>
                  </a:lnTo>
                  <a:lnTo>
                    <a:pt x="539495" y="882395"/>
                  </a:lnTo>
                  <a:lnTo>
                    <a:pt x="563880" y="995171"/>
                  </a:lnTo>
                  <a:lnTo>
                    <a:pt x="589788" y="1104900"/>
                  </a:lnTo>
                  <a:lnTo>
                    <a:pt x="618744" y="1211579"/>
                  </a:lnTo>
                  <a:lnTo>
                    <a:pt x="650748" y="1312164"/>
                  </a:lnTo>
                  <a:lnTo>
                    <a:pt x="667512" y="1359408"/>
                  </a:lnTo>
                  <a:lnTo>
                    <a:pt x="685800" y="1406652"/>
                  </a:lnTo>
                  <a:lnTo>
                    <a:pt x="725424" y="1495044"/>
                  </a:lnTo>
                  <a:lnTo>
                    <a:pt x="745236" y="1536191"/>
                  </a:lnTo>
                  <a:lnTo>
                    <a:pt x="768095" y="1575815"/>
                  </a:lnTo>
                  <a:lnTo>
                    <a:pt x="790956" y="1613915"/>
                  </a:lnTo>
                  <a:lnTo>
                    <a:pt x="813815" y="1648967"/>
                  </a:lnTo>
                  <a:lnTo>
                    <a:pt x="839724" y="1682495"/>
                  </a:lnTo>
                  <a:lnTo>
                    <a:pt x="865632" y="1712976"/>
                  </a:lnTo>
                  <a:lnTo>
                    <a:pt x="893063" y="1741932"/>
                  </a:lnTo>
                  <a:lnTo>
                    <a:pt x="979932" y="1815083"/>
                  </a:lnTo>
                  <a:lnTo>
                    <a:pt x="1043939" y="1859279"/>
                  </a:lnTo>
                  <a:lnTo>
                    <a:pt x="1112520" y="1900427"/>
                  </a:lnTo>
                  <a:lnTo>
                    <a:pt x="1184148" y="1938527"/>
                  </a:lnTo>
                  <a:lnTo>
                    <a:pt x="1258824" y="1973579"/>
                  </a:lnTo>
                  <a:lnTo>
                    <a:pt x="1338071" y="2007108"/>
                  </a:lnTo>
                  <a:lnTo>
                    <a:pt x="1420368" y="2037588"/>
                  </a:lnTo>
                  <a:lnTo>
                    <a:pt x="1505712" y="2065020"/>
                  </a:lnTo>
                  <a:lnTo>
                    <a:pt x="1594104" y="2090927"/>
                  </a:lnTo>
                  <a:lnTo>
                    <a:pt x="1685544" y="2113788"/>
                  </a:lnTo>
                  <a:lnTo>
                    <a:pt x="1874520" y="2153412"/>
                  </a:lnTo>
                  <a:lnTo>
                    <a:pt x="2071115" y="2183891"/>
                  </a:lnTo>
                  <a:lnTo>
                    <a:pt x="2173224" y="2196084"/>
                  </a:lnTo>
                  <a:lnTo>
                    <a:pt x="2377440" y="2214372"/>
                  </a:lnTo>
                  <a:lnTo>
                    <a:pt x="2482596" y="2220467"/>
                  </a:lnTo>
                  <a:lnTo>
                    <a:pt x="2587752" y="2225040"/>
                  </a:lnTo>
                  <a:lnTo>
                    <a:pt x="2692908" y="2228088"/>
                  </a:lnTo>
                  <a:lnTo>
                    <a:pt x="2798064" y="2229612"/>
                  </a:lnTo>
                  <a:lnTo>
                    <a:pt x="2903220" y="2229612"/>
                  </a:lnTo>
                  <a:lnTo>
                    <a:pt x="3113532" y="2223516"/>
                  </a:lnTo>
                  <a:lnTo>
                    <a:pt x="3320796" y="2214372"/>
                  </a:lnTo>
                  <a:lnTo>
                    <a:pt x="3422904" y="2206752"/>
                  </a:lnTo>
                  <a:lnTo>
                    <a:pt x="3589528" y="2191512"/>
                  </a:lnTo>
                  <a:lnTo>
                    <a:pt x="2798064" y="2191512"/>
                  </a:lnTo>
                  <a:lnTo>
                    <a:pt x="2692908" y="2189988"/>
                  </a:lnTo>
                  <a:lnTo>
                    <a:pt x="2587752" y="2186940"/>
                  </a:lnTo>
                  <a:lnTo>
                    <a:pt x="2589276" y="2186940"/>
                  </a:lnTo>
                  <a:lnTo>
                    <a:pt x="2484120" y="2182367"/>
                  </a:lnTo>
                  <a:lnTo>
                    <a:pt x="2380488" y="2176272"/>
                  </a:lnTo>
                  <a:lnTo>
                    <a:pt x="2176272" y="2157984"/>
                  </a:lnTo>
                  <a:lnTo>
                    <a:pt x="2077212" y="2145791"/>
                  </a:lnTo>
                  <a:lnTo>
                    <a:pt x="1978152" y="2132076"/>
                  </a:lnTo>
                  <a:lnTo>
                    <a:pt x="1880615" y="2115312"/>
                  </a:lnTo>
                  <a:lnTo>
                    <a:pt x="1882139" y="2115312"/>
                  </a:lnTo>
                  <a:lnTo>
                    <a:pt x="1786127" y="2097024"/>
                  </a:lnTo>
                  <a:lnTo>
                    <a:pt x="1787652" y="2097024"/>
                  </a:lnTo>
                  <a:lnTo>
                    <a:pt x="1701328" y="2077212"/>
                  </a:lnTo>
                  <a:lnTo>
                    <a:pt x="1694688" y="2077212"/>
                  </a:lnTo>
                  <a:lnTo>
                    <a:pt x="1610391" y="2054352"/>
                  </a:lnTo>
                  <a:lnTo>
                    <a:pt x="1604771" y="2054352"/>
                  </a:lnTo>
                  <a:lnTo>
                    <a:pt x="1517904" y="2028443"/>
                  </a:lnTo>
                  <a:lnTo>
                    <a:pt x="1432560" y="2001012"/>
                  </a:lnTo>
                  <a:lnTo>
                    <a:pt x="1434083" y="2001012"/>
                  </a:lnTo>
                  <a:lnTo>
                    <a:pt x="1355902" y="1972055"/>
                  </a:lnTo>
                  <a:lnTo>
                    <a:pt x="1353312" y="1972055"/>
                  </a:lnTo>
                  <a:lnTo>
                    <a:pt x="1274064" y="1938527"/>
                  </a:lnTo>
                  <a:lnTo>
                    <a:pt x="1275588" y="1938527"/>
                  </a:lnTo>
                  <a:lnTo>
                    <a:pt x="1204158" y="1905000"/>
                  </a:lnTo>
                  <a:lnTo>
                    <a:pt x="1200912" y="1905000"/>
                  </a:lnTo>
                  <a:lnTo>
                    <a:pt x="1130808" y="1866900"/>
                  </a:lnTo>
                  <a:lnTo>
                    <a:pt x="1063752" y="1827276"/>
                  </a:lnTo>
                  <a:lnTo>
                    <a:pt x="1065276" y="1827276"/>
                  </a:lnTo>
                  <a:lnTo>
                    <a:pt x="1004946" y="1784603"/>
                  </a:lnTo>
                  <a:lnTo>
                    <a:pt x="1002792" y="1784603"/>
                  </a:lnTo>
                  <a:lnTo>
                    <a:pt x="944880" y="1738883"/>
                  </a:lnTo>
                  <a:lnTo>
                    <a:pt x="946404" y="1738883"/>
                  </a:lnTo>
                  <a:lnTo>
                    <a:pt x="918971" y="1714500"/>
                  </a:lnTo>
                  <a:lnTo>
                    <a:pt x="920495" y="1714500"/>
                  </a:lnTo>
                  <a:lnTo>
                    <a:pt x="893063" y="1687067"/>
                  </a:lnTo>
                  <a:lnTo>
                    <a:pt x="893292" y="1687067"/>
                  </a:lnTo>
                  <a:lnTo>
                    <a:pt x="868680" y="1658112"/>
                  </a:lnTo>
                  <a:lnTo>
                    <a:pt x="869095" y="1658112"/>
                  </a:lnTo>
                  <a:lnTo>
                    <a:pt x="846928" y="1627632"/>
                  </a:lnTo>
                  <a:lnTo>
                    <a:pt x="845819" y="1627632"/>
                  </a:lnTo>
                  <a:lnTo>
                    <a:pt x="823953" y="1594103"/>
                  </a:lnTo>
                  <a:lnTo>
                    <a:pt x="822960" y="1594103"/>
                  </a:lnTo>
                  <a:lnTo>
                    <a:pt x="801014" y="1557527"/>
                  </a:lnTo>
                  <a:lnTo>
                    <a:pt x="800100" y="1557527"/>
                  </a:lnTo>
                  <a:lnTo>
                    <a:pt x="778763" y="1517903"/>
                  </a:lnTo>
                  <a:lnTo>
                    <a:pt x="779497" y="1517903"/>
                  </a:lnTo>
                  <a:lnTo>
                    <a:pt x="758951" y="1478279"/>
                  </a:lnTo>
                  <a:lnTo>
                    <a:pt x="739139" y="1435608"/>
                  </a:lnTo>
                  <a:lnTo>
                    <a:pt x="740003" y="1435608"/>
                  </a:lnTo>
                  <a:lnTo>
                    <a:pt x="721512" y="1392935"/>
                  </a:lnTo>
                  <a:lnTo>
                    <a:pt x="720851" y="1392935"/>
                  </a:lnTo>
                  <a:lnTo>
                    <a:pt x="704628" y="1347215"/>
                  </a:lnTo>
                  <a:lnTo>
                    <a:pt x="704088" y="1347215"/>
                  </a:lnTo>
                  <a:lnTo>
                    <a:pt x="685800" y="1298447"/>
                  </a:lnTo>
                  <a:lnTo>
                    <a:pt x="686839" y="1298447"/>
                  </a:lnTo>
                  <a:lnTo>
                    <a:pt x="655804" y="1200912"/>
                  </a:lnTo>
                  <a:lnTo>
                    <a:pt x="655319" y="1200912"/>
                  </a:lnTo>
                  <a:lnTo>
                    <a:pt x="626363" y="1095756"/>
                  </a:lnTo>
                  <a:lnTo>
                    <a:pt x="600456" y="987551"/>
                  </a:lnTo>
                  <a:lnTo>
                    <a:pt x="577595" y="874776"/>
                  </a:lnTo>
                  <a:lnTo>
                    <a:pt x="556260" y="760476"/>
                  </a:lnTo>
                  <a:lnTo>
                    <a:pt x="536448" y="643127"/>
                  </a:lnTo>
                  <a:lnTo>
                    <a:pt x="537971" y="643127"/>
                  </a:lnTo>
                  <a:lnTo>
                    <a:pt x="521422" y="525779"/>
                  </a:lnTo>
                  <a:lnTo>
                    <a:pt x="521207" y="525779"/>
                  </a:lnTo>
                  <a:lnTo>
                    <a:pt x="506160" y="406907"/>
                  </a:lnTo>
                  <a:lnTo>
                    <a:pt x="505968" y="406907"/>
                  </a:lnTo>
                  <a:lnTo>
                    <a:pt x="492251" y="288035"/>
                  </a:lnTo>
                  <a:lnTo>
                    <a:pt x="481583" y="170687"/>
                  </a:lnTo>
                  <a:lnTo>
                    <a:pt x="470915" y="54863"/>
                  </a:lnTo>
                  <a:lnTo>
                    <a:pt x="466467" y="0"/>
                  </a:lnTo>
                  <a:close/>
                </a:path>
                <a:path w="6807834" h="2668904">
                  <a:moveTo>
                    <a:pt x="6792467" y="897635"/>
                  </a:moveTo>
                  <a:lnTo>
                    <a:pt x="6739128" y="920495"/>
                  </a:lnTo>
                  <a:lnTo>
                    <a:pt x="6681215" y="947927"/>
                  </a:lnTo>
                  <a:lnTo>
                    <a:pt x="6618732" y="976883"/>
                  </a:lnTo>
                  <a:lnTo>
                    <a:pt x="6551676" y="1010412"/>
                  </a:lnTo>
                  <a:lnTo>
                    <a:pt x="6480047" y="1045463"/>
                  </a:lnTo>
                  <a:lnTo>
                    <a:pt x="6327647" y="1123188"/>
                  </a:lnTo>
                  <a:lnTo>
                    <a:pt x="6246876" y="1165859"/>
                  </a:lnTo>
                  <a:lnTo>
                    <a:pt x="6163056" y="1208532"/>
                  </a:lnTo>
                  <a:lnTo>
                    <a:pt x="6076188" y="1254252"/>
                  </a:lnTo>
                  <a:lnTo>
                    <a:pt x="5893308" y="1347215"/>
                  </a:lnTo>
                  <a:lnTo>
                    <a:pt x="5800344" y="1395983"/>
                  </a:lnTo>
                  <a:lnTo>
                    <a:pt x="5506212" y="1540764"/>
                  </a:lnTo>
                  <a:lnTo>
                    <a:pt x="5305044" y="1636776"/>
                  </a:lnTo>
                  <a:lnTo>
                    <a:pt x="5099304" y="1729739"/>
                  </a:lnTo>
                  <a:lnTo>
                    <a:pt x="4995672" y="1775459"/>
                  </a:lnTo>
                  <a:lnTo>
                    <a:pt x="4893564" y="1818131"/>
                  </a:lnTo>
                  <a:lnTo>
                    <a:pt x="4789932" y="1859279"/>
                  </a:lnTo>
                  <a:lnTo>
                    <a:pt x="4584192" y="1937003"/>
                  </a:lnTo>
                  <a:lnTo>
                    <a:pt x="4482084" y="1972055"/>
                  </a:lnTo>
                  <a:lnTo>
                    <a:pt x="4483608" y="1972055"/>
                  </a:lnTo>
                  <a:lnTo>
                    <a:pt x="4381500" y="2004059"/>
                  </a:lnTo>
                  <a:lnTo>
                    <a:pt x="4383024" y="2004059"/>
                  </a:lnTo>
                  <a:lnTo>
                    <a:pt x="4282440" y="2033015"/>
                  </a:lnTo>
                  <a:lnTo>
                    <a:pt x="4184904" y="2058924"/>
                  </a:lnTo>
                  <a:lnTo>
                    <a:pt x="4088891" y="2081783"/>
                  </a:lnTo>
                  <a:lnTo>
                    <a:pt x="3994404" y="2100072"/>
                  </a:lnTo>
                  <a:lnTo>
                    <a:pt x="3901440" y="2115312"/>
                  </a:lnTo>
                  <a:lnTo>
                    <a:pt x="3902964" y="2115312"/>
                  </a:lnTo>
                  <a:lnTo>
                    <a:pt x="3715512" y="2139696"/>
                  </a:lnTo>
                  <a:lnTo>
                    <a:pt x="3617976" y="2150364"/>
                  </a:lnTo>
                  <a:lnTo>
                    <a:pt x="3419855" y="2168652"/>
                  </a:lnTo>
                  <a:lnTo>
                    <a:pt x="3317748" y="2176272"/>
                  </a:lnTo>
                  <a:lnTo>
                    <a:pt x="3112008" y="2185416"/>
                  </a:lnTo>
                  <a:lnTo>
                    <a:pt x="2901696" y="2191512"/>
                  </a:lnTo>
                  <a:lnTo>
                    <a:pt x="3589528" y="2191512"/>
                  </a:lnTo>
                  <a:lnTo>
                    <a:pt x="3720084" y="2177796"/>
                  </a:lnTo>
                  <a:lnTo>
                    <a:pt x="3907536" y="2153412"/>
                  </a:lnTo>
                  <a:lnTo>
                    <a:pt x="4002024" y="2138172"/>
                  </a:lnTo>
                  <a:lnTo>
                    <a:pt x="4096512" y="2118360"/>
                  </a:lnTo>
                  <a:lnTo>
                    <a:pt x="4194048" y="2095500"/>
                  </a:lnTo>
                  <a:lnTo>
                    <a:pt x="4293108" y="2069591"/>
                  </a:lnTo>
                  <a:lnTo>
                    <a:pt x="4393692" y="2040636"/>
                  </a:lnTo>
                  <a:lnTo>
                    <a:pt x="4596384" y="1972055"/>
                  </a:lnTo>
                  <a:lnTo>
                    <a:pt x="4700016" y="1935479"/>
                  </a:lnTo>
                  <a:lnTo>
                    <a:pt x="4907280" y="1853183"/>
                  </a:lnTo>
                  <a:lnTo>
                    <a:pt x="5010912" y="1810512"/>
                  </a:lnTo>
                  <a:lnTo>
                    <a:pt x="5114544" y="1764791"/>
                  </a:lnTo>
                  <a:lnTo>
                    <a:pt x="5320284" y="1671827"/>
                  </a:lnTo>
                  <a:lnTo>
                    <a:pt x="5522976" y="1575815"/>
                  </a:lnTo>
                  <a:lnTo>
                    <a:pt x="5721095" y="1478279"/>
                  </a:lnTo>
                  <a:lnTo>
                    <a:pt x="5911595" y="1380744"/>
                  </a:lnTo>
                  <a:lnTo>
                    <a:pt x="6003036" y="1335023"/>
                  </a:lnTo>
                  <a:lnTo>
                    <a:pt x="6092952" y="1287779"/>
                  </a:lnTo>
                  <a:lnTo>
                    <a:pt x="6179820" y="1243583"/>
                  </a:lnTo>
                  <a:lnTo>
                    <a:pt x="6345936" y="1156715"/>
                  </a:lnTo>
                  <a:lnTo>
                    <a:pt x="6498336" y="1078991"/>
                  </a:lnTo>
                  <a:lnTo>
                    <a:pt x="6499796" y="1078991"/>
                  </a:lnTo>
                  <a:lnTo>
                    <a:pt x="6568440" y="1043939"/>
                  </a:lnTo>
                  <a:lnTo>
                    <a:pt x="6635496" y="1011935"/>
                  </a:lnTo>
                  <a:lnTo>
                    <a:pt x="6633971" y="1011935"/>
                  </a:lnTo>
                  <a:lnTo>
                    <a:pt x="6697980" y="981456"/>
                  </a:lnTo>
                  <a:lnTo>
                    <a:pt x="6699758" y="981456"/>
                  </a:lnTo>
                  <a:lnTo>
                    <a:pt x="6755892" y="955547"/>
                  </a:lnTo>
                  <a:lnTo>
                    <a:pt x="6754367" y="955547"/>
                  </a:lnTo>
                  <a:lnTo>
                    <a:pt x="6807708" y="932688"/>
                  </a:lnTo>
                  <a:lnTo>
                    <a:pt x="6792467" y="897635"/>
                  </a:lnTo>
                  <a:close/>
                </a:path>
                <a:path w="6807834" h="2668904">
                  <a:moveTo>
                    <a:pt x="1694688" y="2075688"/>
                  </a:moveTo>
                  <a:lnTo>
                    <a:pt x="1694688" y="2077212"/>
                  </a:lnTo>
                  <a:lnTo>
                    <a:pt x="1701328" y="2077212"/>
                  </a:lnTo>
                  <a:lnTo>
                    <a:pt x="1694688" y="2075688"/>
                  </a:lnTo>
                  <a:close/>
                </a:path>
                <a:path w="6807834" h="2668904">
                  <a:moveTo>
                    <a:pt x="1604771" y="2052827"/>
                  </a:moveTo>
                  <a:lnTo>
                    <a:pt x="1604771" y="2054352"/>
                  </a:lnTo>
                  <a:lnTo>
                    <a:pt x="1610391" y="2054352"/>
                  </a:lnTo>
                  <a:lnTo>
                    <a:pt x="1604771" y="2052827"/>
                  </a:lnTo>
                  <a:close/>
                </a:path>
                <a:path w="6807834" h="2668904">
                  <a:moveTo>
                    <a:pt x="1351788" y="1970531"/>
                  </a:moveTo>
                  <a:lnTo>
                    <a:pt x="1353312" y="1972055"/>
                  </a:lnTo>
                  <a:lnTo>
                    <a:pt x="1355902" y="1972055"/>
                  </a:lnTo>
                  <a:lnTo>
                    <a:pt x="1351788" y="1970531"/>
                  </a:lnTo>
                  <a:close/>
                </a:path>
                <a:path w="6807834" h="2668904">
                  <a:moveTo>
                    <a:pt x="1200912" y="1903476"/>
                  </a:moveTo>
                  <a:lnTo>
                    <a:pt x="1200912" y="1905000"/>
                  </a:lnTo>
                  <a:lnTo>
                    <a:pt x="1204158" y="1905000"/>
                  </a:lnTo>
                  <a:lnTo>
                    <a:pt x="1200912" y="1903476"/>
                  </a:lnTo>
                  <a:close/>
                </a:path>
                <a:path w="6807834" h="2668904">
                  <a:moveTo>
                    <a:pt x="1002792" y="1783079"/>
                  </a:moveTo>
                  <a:lnTo>
                    <a:pt x="1002792" y="1784603"/>
                  </a:lnTo>
                  <a:lnTo>
                    <a:pt x="1004946" y="1784603"/>
                  </a:lnTo>
                  <a:lnTo>
                    <a:pt x="1002792" y="1783079"/>
                  </a:lnTo>
                  <a:close/>
                </a:path>
                <a:path w="6807834" h="2668904">
                  <a:moveTo>
                    <a:pt x="893292" y="1687067"/>
                  </a:moveTo>
                  <a:lnTo>
                    <a:pt x="893063" y="1687067"/>
                  </a:lnTo>
                  <a:lnTo>
                    <a:pt x="894588" y="1688591"/>
                  </a:lnTo>
                  <a:lnTo>
                    <a:pt x="893292" y="1687067"/>
                  </a:lnTo>
                  <a:close/>
                </a:path>
                <a:path w="6807834" h="2668904">
                  <a:moveTo>
                    <a:pt x="869095" y="1658112"/>
                  </a:moveTo>
                  <a:lnTo>
                    <a:pt x="868680" y="1658112"/>
                  </a:lnTo>
                  <a:lnTo>
                    <a:pt x="870204" y="1659635"/>
                  </a:lnTo>
                  <a:lnTo>
                    <a:pt x="869095" y="1658112"/>
                  </a:lnTo>
                  <a:close/>
                </a:path>
                <a:path w="6807834" h="2668904">
                  <a:moveTo>
                    <a:pt x="845819" y="1626108"/>
                  </a:moveTo>
                  <a:lnTo>
                    <a:pt x="845819" y="1627632"/>
                  </a:lnTo>
                  <a:lnTo>
                    <a:pt x="846928" y="1627632"/>
                  </a:lnTo>
                  <a:lnTo>
                    <a:pt x="845819" y="1626108"/>
                  </a:lnTo>
                  <a:close/>
                </a:path>
                <a:path w="6807834" h="2668904">
                  <a:moveTo>
                    <a:pt x="822960" y="1592579"/>
                  </a:moveTo>
                  <a:lnTo>
                    <a:pt x="822960" y="1594103"/>
                  </a:lnTo>
                  <a:lnTo>
                    <a:pt x="823953" y="1594103"/>
                  </a:lnTo>
                  <a:lnTo>
                    <a:pt x="822960" y="1592579"/>
                  </a:lnTo>
                  <a:close/>
                </a:path>
                <a:path w="6807834" h="2668904">
                  <a:moveTo>
                    <a:pt x="800100" y="1556003"/>
                  </a:moveTo>
                  <a:lnTo>
                    <a:pt x="800100" y="1557527"/>
                  </a:lnTo>
                  <a:lnTo>
                    <a:pt x="801014" y="1557527"/>
                  </a:lnTo>
                  <a:lnTo>
                    <a:pt x="800100" y="1556003"/>
                  </a:lnTo>
                  <a:close/>
                </a:path>
                <a:path w="6807834" h="2668904">
                  <a:moveTo>
                    <a:pt x="779497" y="1517903"/>
                  </a:moveTo>
                  <a:lnTo>
                    <a:pt x="778763" y="1517903"/>
                  </a:lnTo>
                  <a:lnTo>
                    <a:pt x="780288" y="1519427"/>
                  </a:lnTo>
                  <a:lnTo>
                    <a:pt x="779497" y="1517903"/>
                  </a:lnTo>
                  <a:close/>
                </a:path>
                <a:path w="6807834" h="2668904">
                  <a:moveTo>
                    <a:pt x="740003" y="1435608"/>
                  </a:moveTo>
                  <a:lnTo>
                    <a:pt x="739139" y="1435608"/>
                  </a:lnTo>
                  <a:lnTo>
                    <a:pt x="740663" y="1437132"/>
                  </a:lnTo>
                  <a:lnTo>
                    <a:pt x="740003" y="1435608"/>
                  </a:lnTo>
                  <a:close/>
                </a:path>
                <a:path w="6807834" h="2668904">
                  <a:moveTo>
                    <a:pt x="720851" y="1391412"/>
                  </a:moveTo>
                  <a:lnTo>
                    <a:pt x="720851" y="1392935"/>
                  </a:lnTo>
                  <a:lnTo>
                    <a:pt x="721512" y="1392935"/>
                  </a:lnTo>
                  <a:lnTo>
                    <a:pt x="720851" y="1391412"/>
                  </a:lnTo>
                  <a:close/>
                </a:path>
                <a:path w="6807834" h="2668904">
                  <a:moveTo>
                    <a:pt x="704088" y="1345691"/>
                  </a:moveTo>
                  <a:lnTo>
                    <a:pt x="704088" y="1347215"/>
                  </a:lnTo>
                  <a:lnTo>
                    <a:pt x="704628" y="1347215"/>
                  </a:lnTo>
                  <a:lnTo>
                    <a:pt x="704088" y="1345691"/>
                  </a:lnTo>
                  <a:close/>
                </a:path>
                <a:path w="6807834" h="2668904">
                  <a:moveTo>
                    <a:pt x="686839" y="1298447"/>
                  </a:moveTo>
                  <a:lnTo>
                    <a:pt x="685800" y="1298447"/>
                  </a:lnTo>
                  <a:lnTo>
                    <a:pt x="687324" y="1299971"/>
                  </a:lnTo>
                  <a:lnTo>
                    <a:pt x="686839" y="1298447"/>
                  </a:lnTo>
                  <a:close/>
                </a:path>
                <a:path w="6807834" h="2668904">
                  <a:moveTo>
                    <a:pt x="655319" y="1199388"/>
                  </a:moveTo>
                  <a:lnTo>
                    <a:pt x="655319" y="1200912"/>
                  </a:lnTo>
                  <a:lnTo>
                    <a:pt x="655804" y="1200912"/>
                  </a:lnTo>
                  <a:lnTo>
                    <a:pt x="655319" y="1199388"/>
                  </a:lnTo>
                  <a:close/>
                </a:path>
                <a:path w="6807834" h="2668904">
                  <a:moveTo>
                    <a:pt x="6499796" y="1078991"/>
                  </a:moveTo>
                  <a:lnTo>
                    <a:pt x="6498336" y="1078991"/>
                  </a:lnTo>
                  <a:lnTo>
                    <a:pt x="6496812" y="1080515"/>
                  </a:lnTo>
                  <a:lnTo>
                    <a:pt x="6499796" y="1078991"/>
                  </a:lnTo>
                  <a:close/>
                </a:path>
                <a:path w="6807834" h="2668904">
                  <a:moveTo>
                    <a:pt x="6699758" y="981456"/>
                  </a:moveTo>
                  <a:lnTo>
                    <a:pt x="6697980" y="981456"/>
                  </a:lnTo>
                  <a:lnTo>
                    <a:pt x="6696456" y="982979"/>
                  </a:lnTo>
                  <a:lnTo>
                    <a:pt x="6699758" y="981456"/>
                  </a:lnTo>
                  <a:close/>
                </a:path>
                <a:path w="6807834" h="2668904">
                  <a:moveTo>
                    <a:pt x="521207" y="524256"/>
                  </a:moveTo>
                  <a:lnTo>
                    <a:pt x="521207" y="525779"/>
                  </a:lnTo>
                  <a:lnTo>
                    <a:pt x="521422" y="525779"/>
                  </a:lnTo>
                  <a:lnTo>
                    <a:pt x="521207" y="524256"/>
                  </a:lnTo>
                  <a:close/>
                </a:path>
                <a:path w="6807834" h="2668904">
                  <a:moveTo>
                    <a:pt x="505968" y="405383"/>
                  </a:moveTo>
                  <a:lnTo>
                    <a:pt x="505968" y="406907"/>
                  </a:lnTo>
                  <a:lnTo>
                    <a:pt x="506160" y="406907"/>
                  </a:lnTo>
                  <a:lnTo>
                    <a:pt x="505968" y="405383"/>
                  </a:lnTo>
                  <a:close/>
                </a:path>
              </a:pathLst>
            </a:custGeom>
            <a:solidFill>
              <a:srgbClr val="FF0000"/>
            </a:solidFill>
          </p:spPr>
          <p:txBody>
            <a:bodyPr wrap="square" lIns="0" tIns="0" rIns="0" bIns="0" rtlCol="0"/>
            <a:lstStyle/>
            <a:p>
              <a:endParaRPr/>
            </a:p>
          </p:txBody>
        </p:sp>
        <p:sp>
          <p:nvSpPr>
            <p:cNvPr id="13" name="object 13"/>
            <p:cNvSpPr/>
            <p:nvPr/>
          </p:nvSpPr>
          <p:spPr>
            <a:xfrm>
              <a:off x="1226373" y="3438143"/>
              <a:ext cx="6639559" cy="2438400"/>
            </a:xfrm>
            <a:custGeom>
              <a:avLst/>
              <a:gdLst/>
              <a:ahLst/>
              <a:cxnLst/>
              <a:rect l="l" t="t" r="r" b="b"/>
              <a:pathLst>
                <a:path w="6639559" h="2438400">
                  <a:moveTo>
                    <a:pt x="6342699" y="1955800"/>
                  </a:moveTo>
                  <a:lnTo>
                    <a:pt x="6302186" y="1955800"/>
                  </a:lnTo>
                  <a:lnTo>
                    <a:pt x="6404294" y="2120900"/>
                  </a:lnTo>
                  <a:lnTo>
                    <a:pt x="6606986" y="2438400"/>
                  </a:lnTo>
                  <a:lnTo>
                    <a:pt x="6638990" y="2425700"/>
                  </a:lnTo>
                  <a:lnTo>
                    <a:pt x="6436298" y="2095500"/>
                  </a:lnTo>
                  <a:lnTo>
                    <a:pt x="6342699" y="1955800"/>
                  </a:lnTo>
                  <a:close/>
                </a:path>
                <a:path w="6639559" h="2438400">
                  <a:moveTo>
                    <a:pt x="3875978" y="0"/>
                  </a:moveTo>
                  <a:lnTo>
                    <a:pt x="2336738" y="0"/>
                  </a:lnTo>
                  <a:lnTo>
                    <a:pt x="2583626" y="12700"/>
                  </a:lnTo>
                  <a:lnTo>
                    <a:pt x="2646110" y="12700"/>
                  </a:lnTo>
                  <a:lnTo>
                    <a:pt x="2844230" y="25400"/>
                  </a:lnTo>
                  <a:lnTo>
                    <a:pt x="3722054" y="25400"/>
                  </a:lnTo>
                  <a:lnTo>
                    <a:pt x="3872930" y="38100"/>
                  </a:lnTo>
                  <a:lnTo>
                    <a:pt x="3947606" y="50800"/>
                  </a:lnTo>
                  <a:lnTo>
                    <a:pt x="4022282" y="50800"/>
                  </a:lnTo>
                  <a:lnTo>
                    <a:pt x="4098482" y="63500"/>
                  </a:lnTo>
                  <a:lnTo>
                    <a:pt x="4096958" y="63500"/>
                  </a:lnTo>
                  <a:lnTo>
                    <a:pt x="4317938" y="101600"/>
                  </a:lnTo>
                  <a:lnTo>
                    <a:pt x="4389566" y="127000"/>
                  </a:lnTo>
                  <a:lnTo>
                    <a:pt x="4461194" y="139700"/>
                  </a:lnTo>
                  <a:lnTo>
                    <a:pt x="4459670" y="139700"/>
                  </a:lnTo>
                  <a:lnTo>
                    <a:pt x="4531298" y="165100"/>
                  </a:lnTo>
                  <a:lnTo>
                    <a:pt x="4529774" y="165100"/>
                  </a:lnTo>
                  <a:lnTo>
                    <a:pt x="4599878" y="190500"/>
                  </a:lnTo>
                  <a:lnTo>
                    <a:pt x="4598354" y="190500"/>
                  </a:lnTo>
                  <a:lnTo>
                    <a:pt x="4666934" y="215900"/>
                  </a:lnTo>
                  <a:lnTo>
                    <a:pt x="4732466" y="254000"/>
                  </a:lnTo>
                  <a:lnTo>
                    <a:pt x="4797998" y="279400"/>
                  </a:lnTo>
                  <a:lnTo>
                    <a:pt x="4796474" y="279400"/>
                  </a:lnTo>
                  <a:lnTo>
                    <a:pt x="4860482" y="317500"/>
                  </a:lnTo>
                  <a:lnTo>
                    <a:pt x="4922966" y="355600"/>
                  </a:lnTo>
                  <a:lnTo>
                    <a:pt x="4983926" y="393700"/>
                  </a:lnTo>
                  <a:lnTo>
                    <a:pt x="5044886" y="444500"/>
                  </a:lnTo>
                  <a:lnTo>
                    <a:pt x="5104322" y="495300"/>
                  </a:lnTo>
                  <a:lnTo>
                    <a:pt x="5163758" y="533400"/>
                  </a:lnTo>
                  <a:lnTo>
                    <a:pt x="5223194" y="584200"/>
                  </a:lnTo>
                  <a:lnTo>
                    <a:pt x="5281106" y="647700"/>
                  </a:lnTo>
                  <a:lnTo>
                    <a:pt x="5339018" y="698500"/>
                  </a:lnTo>
                  <a:lnTo>
                    <a:pt x="5395406" y="762000"/>
                  </a:lnTo>
                  <a:lnTo>
                    <a:pt x="5453318" y="812800"/>
                  </a:lnTo>
                  <a:lnTo>
                    <a:pt x="5451794" y="812800"/>
                  </a:lnTo>
                  <a:lnTo>
                    <a:pt x="5564570" y="939800"/>
                  </a:lnTo>
                  <a:lnTo>
                    <a:pt x="5674298" y="1066800"/>
                  </a:lnTo>
                  <a:lnTo>
                    <a:pt x="5672774" y="1066800"/>
                  </a:lnTo>
                  <a:lnTo>
                    <a:pt x="5780978" y="1206500"/>
                  </a:lnTo>
                  <a:lnTo>
                    <a:pt x="5887658" y="1346200"/>
                  </a:lnTo>
                  <a:lnTo>
                    <a:pt x="5992814" y="1498600"/>
                  </a:lnTo>
                  <a:lnTo>
                    <a:pt x="6200078" y="1803400"/>
                  </a:lnTo>
                  <a:lnTo>
                    <a:pt x="6302186" y="1968500"/>
                  </a:lnTo>
                  <a:lnTo>
                    <a:pt x="6302186" y="1955800"/>
                  </a:lnTo>
                  <a:lnTo>
                    <a:pt x="6342699" y="1955800"/>
                  </a:lnTo>
                  <a:lnTo>
                    <a:pt x="6334190" y="1943100"/>
                  </a:lnTo>
                  <a:lnTo>
                    <a:pt x="6232082" y="1778000"/>
                  </a:lnTo>
                  <a:lnTo>
                    <a:pt x="6024818" y="1473200"/>
                  </a:lnTo>
                  <a:lnTo>
                    <a:pt x="5918138" y="1333500"/>
                  </a:lnTo>
                  <a:lnTo>
                    <a:pt x="5811458" y="1181100"/>
                  </a:lnTo>
                  <a:lnTo>
                    <a:pt x="5703254" y="1041400"/>
                  </a:lnTo>
                  <a:lnTo>
                    <a:pt x="5593526" y="914400"/>
                  </a:lnTo>
                  <a:lnTo>
                    <a:pt x="5480750" y="787400"/>
                  </a:lnTo>
                  <a:lnTo>
                    <a:pt x="5422838" y="723900"/>
                  </a:lnTo>
                  <a:lnTo>
                    <a:pt x="5364926" y="673100"/>
                  </a:lnTo>
                  <a:lnTo>
                    <a:pt x="5307014" y="609600"/>
                  </a:lnTo>
                  <a:lnTo>
                    <a:pt x="5249102" y="558800"/>
                  </a:lnTo>
                  <a:lnTo>
                    <a:pt x="5188142" y="508000"/>
                  </a:lnTo>
                  <a:lnTo>
                    <a:pt x="5128706" y="457200"/>
                  </a:lnTo>
                  <a:lnTo>
                    <a:pt x="5067746" y="406400"/>
                  </a:lnTo>
                  <a:lnTo>
                    <a:pt x="4942778" y="330200"/>
                  </a:lnTo>
                  <a:lnTo>
                    <a:pt x="4880294" y="279400"/>
                  </a:lnTo>
                  <a:lnTo>
                    <a:pt x="4814762" y="254000"/>
                  </a:lnTo>
                  <a:lnTo>
                    <a:pt x="4749230" y="215900"/>
                  </a:lnTo>
                  <a:lnTo>
                    <a:pt x="4682174" y="177800"/>
                  </a:lnTo>
                  <a:lnTo>
                    <a:pt x="4471862" y="101600"/>
                  </a:lnTo>
                  <a:lnTo>
                    <a:pt x="4398710" y="88900"/>
                  </a:lnTo>
                  <a:lnTo>
                    <a:pt x="4327082" y="63500"/>
                  </a:lnTo>
                  <a:lnTo>
                    <a:pt x="4028378" y="12700"/>
                  </a:lnTo>
                  <a:lnTo>
                    <a:pt x="3875978" y="0"/>
                  </a:lnTo>
                  <a:close/>
                </a:path>
                <a:path w="6639559" h="2438400">
                  <a:moveTo>
                    <a:pt x="428690" y="609600"/>
                  </a:moveTo>
                  <a:lnTo>
                    <a:pt x="338774" y="609600"/>
                  </a:lnTo>
                  <a:lnTo>
                    <a:pt x="355538" y="622300"/>
                  </a:lnTo>
                  <a:lnTo>
                    <a:pt x="422594" y="622300"/>
                  </a:lnTo>
                  <a:lnTo>
                    <a:pt x="428690" y="609600"/>
                  </a:lnTo>
                  <a:close/>
                </a:path>
                <a:path w="6639559" h="2438400">
                  <a:moveTo>
                    <a:pt x="39384" y="0"/>
                  </a:moveTo>
                  <a:lnTo>
                    <a:pt x="0" y="0"/>
                  </a:lnTo>
                  <a:lnTo>
                    <a:pt x="18734" y="50800"/>
                  </a:lnTo>
                  <a:lnTo>
                    <a:pt x="61406" y="165100"/>
                  </a:lnTo>
                  <a:lnTo>
                    <a:pt x="84266" y="228600"/>
                  </a:lnTo>
                  <a:lnTo>
                    <a:pt x="94934" y="254000"/>
                  </a:lnTo>
                  <a:lnTo>
                    <a:pt x="107126" y="279400"/>
                  </a:lnTo>
                  <a:lnTo>
                    <a:pt x="117794" y="304800"/>
                  </a:lnTo>
                  <a:lnTo>
                    <a:pt x="129986" y="330200"/>
                  </a:lnTo>
                  <a:lnTo>
                    <a:pt x="140654" y="355600"/>
                  </a:lnTo>
                  <a:lnTo>
                    <a:pt x="175706" y="431800"/>
                  </a:lnTo>
                  <a:lnTo>
                    <a:pt x="187898" y="457200"/>
                  </a:lnTo>
                  <a:lnTo>
                    <a:pt x="201614" y="469900"/>
                  </a:lnTo>
                  <a:lnTo>
                    <a:pt x="225998" y="508000"/>
                  </a:lnTo>
                  <a:lnTo>
                    <a:pt x="239714" y="533400"/>
                  </a:lnTo>
                  <a:lnTo>
                    <a:pt x="251906" y="546100"/>
                  </a:lnTo>
                  <a:lnTo>
                    <a:pt x="279338" y="571500"/>
                  </a:lnTo>
                  <a:lnTo>
                    <a:pt x="294578" y="584200"/>
                  </a:lnTo>
                  <a:lnTo>
                    <a:pt x="308294" y="596900"/>
                  </a:lnTo>
                  <a:lnTo>
                    <a:pt x="323534" y="609600"/>
                  </a:lnTo>
                  <a:lnTo>
                    <a:pt x="436310" y="609600"/>
                  </a:lnTo>
                  <a:lnTo>
                    <a:pt x="450026" y="596900"/>
                  </a:lnTo>
                  <a:lnTo>
                    <a:pt x="462218" y="584200"/>
                  </a:lnTo>
                  <a:lnTo>
                    <a:pt x="354014" y="584200"/>
                  </a:lnTo>
                  <a:lnTo>
                    <a:pt x="340298" y="571500"/>
                  </a:lnTo>
                  <a:lnTo>
                    <a:pt x="331154" y="571500"/>
                  </a:lnTo>
                  <a:lnTo>
                    <a:pt x="317438" y="558800"/>
                  </a:lnTo>
                  <a:lnTo>
                    <a:pt x="318962" y="558800"/>
                  </a:lnTo>
                  <a:lnTo>
                    <a:pt x="305246" y="546100"/>
                  </a:lnTo>
                  <a:lnTo>
                    <a:pt x="256478" y="495300"/>
                  </a:lnTo>
                  <a:lnTo>
                    <a:pt x="258002" y="495300"/>
                  </a:lnTo>
                  <a:lnTo>
                    <a:pt x="245810" y="469900"/>
                  </a:lnTo>
                  <a:lnTo>
                    <a:pt x="233618" y="457200"/>
                  </a:lnTo>
                  <a:lnTo>
                    <a:pt x="221426" y="431800"/>
                  </a:lnTo>
                  <a:lnTo>
                    <a:pt x="209234" y="419100"/>
                  </a:lnTo>
                  <a:lnTo>
                    <a:pt x="210758" y="419100"/>
                  </a:lnTo>
                  <a:lnTo>
                    <a:pt x="186374" y="368300"/>
                  </a:lnTo>
                  <a:lnTo>
                    <a:pt x="175706" y="342900"/>
                  </a:lnTo>
                  <a:lnTo>
                    <a:pt x="163514" y="317500"/>
                  </a:lnTo>
                  <a:lnTo>
                    <a:pt x="142178" y="266700"/>
                  </a:lnTo>
                  <a:lnTo>
                    <a:pt x="129986" y="241300"/>
                  </a:lnTo>
                  <a:lnTo>
                    <a:pt x="119318" y="215900"/>
                  </a:lnTo>
                  <a:lnTo>
                    <a:pt x="97982" y="152400"/>
                  </a:lnTo>
                  <a:lnTo>
                    <a:pt x="76646" y="101600"/>
                  </a:lnTo>
                  <a:lnTo>
                    <a:pt x="53786" y="38100"/>
                  </a:lnTo>
                  <a:lnTo>
                    <a:pt x="39384" y="0"/>
                  </a:lnTo>
                  <a:close/>
                </a:path>
                <a:path w="6639559" h="2438400">
                  <a:moveTo>
                    <a:pt x="416498" y="571500"/>
                  </a:moveTo>
                  <a:lnTo>
                    <a:pt x="410402" y="584200"/>
                  </a:lnTo>
                  <a:lnTo>
                    <a:pt x="414974" y="584200"/>
                  </a:lnTo>
                  <a:lnTo>
                    <a:pt x="416498" y="571500"/>
                  </a:lnTo>
                  <a:close/>
                </a:path>
                <a:path w="6639559" h="2438400">
                  <a:moveTo>
                    <a:pt x="1530542" y="0"/>
                  </a:moveTo>
                  <a:lnTo>
                    <a:pt x="1140398" y="0"/>
                  </a:lnTo>
                  <a:lnTo>
                    <a:pt x="1055054" y="25400"/>
                  </a:lnTo>
                  <a:lnTo>
                    <a:pt x="975806" y="38100"/>
                  </a:lnTo>
                  <a:lnTo>
                    <a:pt x="902654" y="50800"/>
                  </a:lnTo>
                  <a:lnTo>
                    <a:pt x="867602" y="63500"/>
                  </a:lnTo>
                  <a:lnTo>
                    <a:pt x="803594" y="88900"/>
                  </a:lnTo>
                  <a:lnTo>
                    <a:pt x="774638" y="114300"/>
                  </a:lnTo>
                  <a:lnTo>
                    <a:pt x="722822" y="152400"/>
                  </a:lnTo>
                  <a:lnTo>
                    <a:pt x="698438" y="165100"/>
                  </a:lnTo>
                  <a:lnTo>
                    <a:pt x="655766" y="215900"/>
                  </a:lnTo>
                  <a:lnTo>
                    <a:pt x="619190" y="254000"/>
                  </a:lnTo>
                  <a:lnTo>
                    <a:pt x="585662" y="304800"/>
                  </a:lnTo>
                  <a:lnTo>
                    <a:pt x="570422" y="330200"/>
                  </a:lnTo>
                  <a:lnTo>
                    <a:pt x="542990" y="381000"/>
                  </a:lnTo>
                  <a:lnTo>
                    <a:pt x="518606" y="419100"/>
                  </a:lnTo>
                  <a:lnTo>
                    <a:pt x="507938" y="444500"/>
                  </a:lnTo>
                  <a:lnTo>
                    <a:pt x="495746" y="469900"/>
                  </a:lnTo>
                  <a:lnTo>
                    <a:pt x="485078" y="482600"/>
                  </a:lnTo>
                  <a:lnTo>
                    <a:pt x="474410" y="508000"/>
                  </a:lnTo>
                  <a:lnTo>
                    <a:pt x="475934" y="508000"/>
                  </a:lnTo>
                  <a:lnTo>
                    <a:pt x="443930" y="546100"/>
                  </a:lnTo>
                  <a:lnTo>
                    <a:pt x="445454" y="546100"/>
                  </a:lnTo>
                  <a:lnTo>
                    <a:pt x="434786" y="558800"/>
                  </a:lnTo>
                  <a:lnTo>
                    <a:pt x="436310" y="558800"/>
                  </a:lnTo>
                  <a:lnTo>
                    <a:pt x="424118" y="571500"/>
                  </a:lnTo>
                  <a:lnTo>
                    <a:pt x="425642" y="571500"/>
                  </a:lnTo>
                  <a:lnTo>
                    <a:pt x="414974" y="584200"/>
                  </a:lnTo>
                  <a:lnTo>
                    <a:pt x="462218" y="584200"/>
                  </a:lnTo>
                  <a:lnTo>
                    <a:pt x="486602" y="558800"/>
                  </a:lnTo>
                  <a:lnTo>
                    <a:pt x="497270" y="546100"/>
                  </a:lnTo>
                  <a:lnTo>
                    <a:pt x="518606" y="508000"/>
                  </a:lnTo>
                  <a:lnTo>
                    <a:pt x="529274" y="482600"/>
                  </a:lnTo>
                  <a:lnTo>
                    <a:pt x="541466" y="457200"/>
                  </a:lnTo>
                  <a:lnTo>
                    <a:pt x="552134" y="444500"/>
                  </a:lnTo>
                  <a:lnTo>
                    <a:pt x="576518" y="393700"/>
                  </a:lnTo>
                  <a:lnTo>
                    <a:pt x="603950" y="342900"/>
                  </a:lnTo>
                  <a:lnTo>
                    <a:pt x="610808" y="342900"/>
                  </a:lnTo>
                  <a:lnTo>
                    <a:pt x="617666" y="330200"/>
                  </a:lnTo>
                  <a:lnTo>
                    <a:pt x="632906" y="304800"/>
                  </a:lnTo>
                  <a:lnTo>
                    <a:pt x="666434" y="254000"/>
                  </a:lnTo>
                  <a:lnTo>
                    <a:pt x="684722" y="241300"/>
                  </a:lnTo>
                  <a:lnTo>
                    <a:pt x="704534" y="215900"/>
                  </a:lnTo>
                  <a:lnTo>
                    <a:pt x="725870" y="190500"/>
                  </a:lnTo>
                  <a:lnTo>
                    <a:pt x="724346" y="190500"/>
                  </a:lnTo>
                  <a:lnTo>
                    <a:pt x="747206" y="177800"/>
                  </a:lnTo>
                  <a:lnTo>
                    <a:pt x="771590" y="152400"/>
                  </a:lnTo>
                  <a:lnTo>
                    <a:pt x="770066" y="152400"/>
                  </a:lnTo>
                  <a:lnTo>
                    <a:pt x="795974" y="139700"/>
                  </a:lnTo>
                  <a:lnTo>
                    <a:pt x="794450" y="139700"/>
                  </a:lnTo>
                  <a:lnTo>
                    <a:pt x="821882" y="127000"/>
                  </a:lnTo>
                  <a:lnTo>
                    <a:pt x="850838" y="114300"/>
                  </a:lnTo>
                  <a:lnTo>
                    <a:pt x="849314" y="114300"/>
                  </a:lnTo>
                  <a:lnTo>
                    <a:pt x="881318" y="101600"/>
                  </a:lnTo>
                  <a:lnTo>
                    <a:pt x="879794" y="101600"/>
                  </a:lnTo>
                  <a:lnTo>
                    <a:pt x="913322" y="88900"/>
                  </a:lnTo>
                  <a:lnTo>
                    <a:pt x="911798" y="88900"/>
                  </a:lnTo>
                  <a:lnTo>
                    <a:pt x="984950" y="76200"/>
                  </a:lnTo>
                  <a:lnTo>
                    <a:pt x="1023050" y="63500"/>
                  </a:lnTo>
                  <a:lnTo>
                    <a:pt x="1062674" y="50800"/>
                  </a:lnTo>
                  <a:lnTo>
                    <a:pt x="1061150" y="50800"/>
                  </a:lnTo>
                  <a:lnTo>
                    <a:pt x="1146494" y="38100"/>
                  </a:lnTo>
                  <a:lnTo>
                    <a:pt x="1144970" y="38100"/>
                  </a:lnTo>
                  <a:lnTo>
                    <a:pt x="1234886" y="25400"/>
                  </a:lnTo>
                  <a:lnTo>
                    <a:pt x="1327850" y="25400"/>
                  </a:lnTo>
                  <a:lnTo>
                    <a:pt x="1428434" y="12700"/>
                  </a:lnTo>
                  <a:lnTo>
                    <a:pt x="1426910" y="12700"/>
                  </a:lnTo>
                  <a:lnTo>
                    <a:pt x="1530542" y="0"/>
                  </a:lnTo>
                  <a:close/>
                </a:path>
                <a:path w="6639559" h="2438400">
                  <a:moveTo>
                    <a:pt x="610808" y="342900"/>
                  </a:moveTo>
                  <a:lnTo>
                    <a:pt x="603950" y="342900"/>
                  </a:lnTo>
                  <a:lnTo>
                    <a:pt x="603950" y="355600"/>
                  </a:lnTo>
                  <a:lnTo>
                    <a:pt x="610808" y="342900"/>
                  </a:lnTo>
                  <a:close/>
                </a:path>
              </a:pathLst>
            </a:custGeom>
            <a:solidFill>
              <a:srgbClr val="33CC33"/>
            </a:solidFill>
          </p:spPr>
          <p:txBody>
            <a:bodyPr wrap="square" lIns="0" tIns="0" rIns="0" bIns="0" rtlCol="0"/>
            <a:lstStyle/>
            <a:p>
              <a:endParaRPr/>
            </a:p>
          </p:txBody>
        </p:sp>
      </p:grpSp>
      <p:sp>
        <p:nvSpPr>
          <p:cNvPr id="14" name="object 14"/>
          <p:cNvSpPr txBox="1">
            <a:spLocks noGrp="1"/>
          </p:cNvSpPr>
          <p:nvPr>
            <p:ph type="title"/>
          </p:nvPr>
        </p:nvSpPr>
        <p:spPr>
          <a:xfrm>
            <a:off x="916869" y="666111"/>
            <a:ext cx="6702425" cy="572977"/>
          </a:xfrm>
          <a:prstGeom prst="rect">
            <a:avLst/>
          </a:prstGeom>
        </p:spPr>
        <p:txBody>
          <a:bodyPr vert="horz" wrap="square" lIns="0" tIns="13335" rIns="0" bIns="0" rtlCol="0">
            <a:spAutoFit/>
          </a:bodyPr>
          <a:lstStyle/>
          <a:p>
            <a:pPr marL="12700">
              <a:lnSpc>
                <a:spcPct val="100000"/>
              </a:lnSpc>
              <a:spcBef>
                <a:spcPts val="105"/>
              </a:spcBef>
            </a:pPr>
            <a:r>
              <a:rPr dirty="0">
                <a:solidFill>
                  <a:srgbClr val="1F497D"/>
                </a:solidFill>
                <a:latin typeface="Times New Roman" panose="02020603050405020304" pitchFamily="18" charset="0"/>
                <a:cs typeface="Times New Roman" panose="02020603050405020304" pitchFamily="18" charset="0"/>
              </a:rPr>
              <a:t>Typical untreated HIV disease</a:t>
            </a:r>
          </a:p>
        </p:txBody>
      </p:sp>
      <p:sp>
        <p:nvSpPr>
          <p:cNvPr id="15" name="object 15"/>
          <p:cNvSpPr txBox="1"/>
          <p:nvPr/>
        </p:nvSpPr>
        <p:spPr>
          <a:xfrm>
            <a:off x="2745657" y="3728818"/>
            <a:ext cx="5591810" cy="864235"/>
          </a:xfrm>
          <a:prstGeom prst="rect">
            <a:avLst/>
          </a:prstGeom>
        </p:spPr>
        <p:txBody>
          <a:bodyPr vert="horz" wrap="square" lIns="0" tIns="12700" rIns="0" bIns="0" rtlCol="0">
            <a:spAutoFit/>
          </a:bodyPr>
          <a:lstStyle/>
          <a:p>
            <a:pPr marR="5080" algn="r">
              <a:lnSpc>
                <a:spcPct val="100000"/>
              </a:lnSpc>
              <a:spcBef>
                <a:spcPts val="100"/>
              </a:spcBef>
            </a:pPr>
            <a:r>
              <a:rPr sz="2000" spc="-5" dirty="0">
                <a:latin typeface="Nimbus Roman No9 L"/>
                <a:cs typeface="Nimbus Roman No9 L"/>
              </a:rPr>
              <a:t>Risk </a:t>
            </a:r>
            <a:r>
              <a:rPr sz="2000" dirty="0">
                <a:latin typeface="Nimbus Roman No9 L"/>
                <a:cs typeface="Nimbus Roman No9 L"/>
              </a:rPr>
              <a:t>of</a:t>
            </a:r>
            <a:r>
              <a:rPr sz="2000" spc="-70" dirty="0">
                <a:latin typeface="Nimbus Roman No9 L"/>
                <a:cs typeface="Nimbus Roman No9 L"/>
              </a:rPr>
              <a:t> </a:t>
            </a:r>
            <a:r>
              <a:rPr sz="2000" spc="-5" dirty="0">
                <a:latin typeface="Nimbus Roman No9 L"/>
                <a:cs typeface="Nimbus Roman No9 L"/>
              </a:rPr>
              <a:t>illness</a:t>
            </a:r>
            <a:endParaRPr sz="2000">
              <a:latin typeface="Nimbus Roman No9 L"/>
              <a:cs typeface="Nimbus Roman No9 L"/>
            </a:endParaRPr>
          </a:p>
          <a:p>
            <a:pPr marL="12700">
              <a:lnSpc>
                <a:spcPct val="100000"/>
              </a:lnSpc>
              <a:spcBef>
                <a:spcPts val="1800"/>
              </a:spcBef>
            </a:pPr>
            <a:r>
              <a:rPr sz="2000" spc="-5" dirty="0">
                <a:latin typeface="Nimbus Roman No9 L"/>
                <a:cs typeface="Nimbus Roman No9 L"/>
              </a:rPr>
              <a:t>…Symptom-free</a:t>
            </a:r>
            <a:r>
              <a:rPr sz="2000" spc="-40" dirty="0">
                <a:latin typeface="Nimbus Roman No9 L"/>
                <a:cs typeface="Nimbus Roman No9 L"/>
              </a:rPr>
              <a:t> </a:t>
            </a:r>
            <a:r>
              <a:rPr sz="2000" dirty="0">
                <a:latin typeface="Nimbus Roman No9 L"/>
                <a:cs typeface="Nimbus Roman No9 L"/>
              </a:rPr>
              <a:t>period…</a:t>
            </a:r>
            <a:endParaRPr sz="2000">
              <a:latin typeface="Nimbus Roman No9 L"/>
              <a:cs typeface="Nimbus Roman No9 L"/>
            </a:endParaRPr>
          </a:p>
        </p:txBody>
      </p:sp>
      <p:sp>
        <p:nvSpPr>
          <p:cNvPr id="16" name="object 16"/>
          <p:cNvSpPr txBox="1"/>
          <p:nvPr/>
        </p:nvSpPr>
        <p:spPr>
          <a:xfrm>
            <a:off x="3812540" y="6193091"/>
            <a:ext cx="838835" cy="391160"/>
          </a:xfrm>
          <a:prstGeom prst="rect">
            <a:avLst/>
          </a:prstGeom>
        </p:spPr>
        <p:txBody>
          <a:bodyPr vert="horz" wrap="square" lIns="0" tIns="12700" rIns="0" bIns="0" rtlCol="0">
            <a:spAutoFit/>
          </a:bodyPr>
          <a:lstStyle/>
          <a:p>
            <a:pPr marL="12700">
              <a:lnSpc>
                <a:spcPct val="100000"/>
              </a:lnSpc>
              <a:spcBef>
                <a:spcPts val="100"/>
              </a:spcBef>
            </a:pPr>
            <a:r>
              <a:rPr sz="2400" b="1" dirty="0">
                <a:latin typeface="Nimbus Roman No9 L"/>
                <a:cs typeface="Nimbus Roman No9 L"/>
              </a:rPr>
              <a:t>TIME</a:t>
            </a:r>
            <a:endParaRPr sz="2400">
              <a:latin typeface="Nimbus Roman No9 L"/>
              <a:cs typeface="Nimbus Roman No9 L"/>
            </a:endParaRPr>
          </a:p>
        </p:txBody>
      </p:sp>
      <p:sp>
        <p:nvSpPr>
          <p:cNvPr id="17" name="object 17"/>
          <p:cNvSpPr/>
          <p:nvPr/>
        </p:nvSpPr>
        <p:spPr>
          <a:xfrm>
            <a:off x="4724400" y="6320027"/>
            <a:ext cx="914400" cy="160020"/>
          </a:xfrm>
          <a:custGeom>
            <a:avLst/>
            <a:gdLst/>
            <a:ahLst/>
            <a:cxnLst/>
            <a:rect l="l" t="t" r="r" b="b"/>
            <a:pathLst>
              <a:path w="914400" h="160020">
                <a:moveTo>
                  <a:pt x="755903" y="0"/>
                </a:moveTo>
                <a:lnTo>
                  <a:pt x="755903" y="160019"/>
                </a:lnTo>
                <a:lnTo>
                  <a:pt x="881504" y="96011"/>
                </a:lnTo>
                <a:lnTo>
                  <a:pt x="772667" y="96011"/>
                </a:lnTo>
                <a:lnTo>
                  <a:pt x="772667" y="64007"/>
                </a:lnTo>
                <a:lnTo>
                  <a:pt x="883920" y="64007"/>
                </a:lnTo>
                <a:lnTo>
                  <a:pt x="755903" y="0"/>
                </a:lnTo>
                <a:close/>
              </a:path>
              <a:path w="914400" h="160020">
                <a:moveTo>
                  <a:pt x="755903" y="64007"/>
                </a:moveTo>
                <a:lnTo>
                  <a:pt x="0" y="64007"/>
                </a:lnTo>
                <a:lnTo>
                  <a:pt x="0" y="96011"/>
                </a:lnTo>
                <a:lnTo>
                  <a:pt x="755903" y="96011"/>
                </a:lnTo>
                <a:lnTo>
                  <a:pt x="755903" y="64007"/>
                </a:lnTo>
                <a:close/>
              </a:path>
              <a:path w="914400" h="160020">
                <a:moveTo>
                  <a:pt x="883920" y="64007"/>
                </a:moveTo>
                <a:lnTo>
                  <a:pt x="772667" y="64007"/>
                </a:lnTo>
                <a:lnTo>
                  <a:pt x="772667" y="96011"/>
                </a:lnTo>
                <a:lnTo>
                  <a:pt x="881504" y="96011"/>
                </a:lnTo>
                <a:lnTo>
                  <a:pt x="914400" y="79247"/>
                </a:lnTo>
                <a:lnTo>
                  <a:pt x="883920" y="64007"/>
                </a:lnTo>
                <a:close/>
              </a:path>
            </a:pathLst>
          </a:custGeom>
          <a:solidFill>
            <a:srgbClr val="000000"/>
          </a:solidFill>
        </p:spPr>
        <p:txBody>
          <a:bodyPr wrap="square" lIns="0" tIns="0" rIns="0" bIns="0" rtlCol="0"/>
          <a:lstStyle/>
          <a:p>
            <a:endParaRPr/>
          </a:p>
        </p:txBody>
      </p:sp>
      <p:grpSp>
        <p:nvGrpSpPr>
          <p:cNvPr id="18" name="object 18"/>
          <p:cNvGrpSpPr/>
          <p:nvPr/>
        </p:nvGrpSpPr>
        <p:grpSpPr>
          <a:xfrm>
            <a:off x="1810511" y="3427475"/>
            <a:ext cx="5509260" cy="1066800"/>
            <a:chOff x="1810511" y="3427475"/>
            <a:chExt cx="5509260" cy="1066800"/>
          </a:xfrm>
        </p:grpSpPr>
        <p:sp>
          <p:nvSpPr>
            <p:cNvPr id="19" name="object 19"/>
            <p:cNvSpPr/>
            <p:nvPr/>
          </p:nvSpPr>
          <p:spPr>
            <a:xfrm>
              <a:off x="1810511" y="3427475"/>
              <a:ext cx="74675" cy="152400"/>
            </a:xfrm>
            <a:prstGeom prst="rect">
              <a:avLst/>
            </a:prstGeom>
            <a:blipFill>
              <a:blip r:embed="rId3" cstate="print"/>
              <a:stretch>
                <a:fillRect/>
              </a:stretch>
            </a:blipFill>
          </p:spPr>
          <p:txBody>
            <a:bodyPr wrap="square" lIns="0" tIns="0" rIns="0" bIns="0" rtlCol="0"/>
            <a:lstStyle/>
            <a:p>
              <a:endParaRPr/>
            </a:p>
          </p:txBody>
        </p:sp>
        <p:sp>
          <p:nvSpPr>
            <p:cNvPr id="20" name="object 20"/>
            <p:cNvSpPr/>
            <p:nvPr/>
          </p:nvSpPr>
          <p:spPr>
            <a:xfrm>
              <a:off x="7086600" y="4035551"/>
              <a:ext cx="233679" cy="459105"/>
            </a:xfrm>
            <a:custGeom>
              <a:avLst/>
              <a:gdLst/>
              <a:ahLst/>
              <a:cxnLst/>
              <a:rect l="l" t="t" r="r" b="b"/>
              <a:pathLst>
                <a:path w="233679" h="459104">
                  <a:moveTo>
                    <a:pt x="0" y="374903"/>
                  </a:moveTo>
                  <a:lnTo>
                    <a:pt x="0" y="458724"/>
                  </a:lnTo>
                  <a:lnTo>
                    <a:pt x="68579" y="408431"/>
                  </a:lnTo>
                  <a:lnTo>
                    <a:pt x="62345" y="405383"/>
                  </a:lnTo>
                  <a:lnTo>
                    <a:pt x="33527" y="405383"/>
                  </a:lnTo>
                  <a:lnTo>
                    <a:pt x="24383" y="400812"/>
                  </a:lnTo>
                  <a:lnTo>
                    <a:pt x="30020" y="389580"/>
                  </a:lnTo>
                  <a:lnTo>
                    <a:pt x="0" y="374903"/>
                  </a:lnTo>
                  <a:close/>
                </a:path>
                <a:path w="233679" h="459104">
                  <a:moveTo>
                    <a:pt x="30020" y="389580"/>
                  </a:moveTo>
                  <a:lnTo>
                    <a:pt x="24383" y="400812"/>
                  </a:lnTo>
                  <a:lnTo>
                    <a:pt x="33527" y="405383"/>
                  </a:lnTo>
                  <a:lnTo>
                    <a:pt x="39171" y="394054"/>
                  </a:lnTo>
                  <a:lnTo>
                    <a:pt x="30020" y="389580"/>
                  </a:lnTo>
                  <a:close/>
                </a:path>
                <a:path w="233679" h="459104">
                  <a:moveTo>
                    <a:pt x="39171" y="394054"/>
                  </a:moveTo>
                  <a:lnTo>
                    <a:pt x="33527" y="405383"/>
                  </a:lnTo>
                  <a:lnTo>
                    <a:pt x="62345" y="405383"/>
                  </a:lnTo>
                  <a:lnTo>
                    <a:pt x="39171" y="394054"/>
                  </a:lnTo>
                  <a:close/>
                </a:path>
                <a:path w="233679" h="459104">
                  <a:moveTo>
                    <a:pt x="225551" y="0"/>
                  </a:moveTo>
                  <a:lnTo>
                    <a:pt x="30020" y="389580"/>
                  </a:lnTo>
                  <a:lnTo>
                    <a:pt x="39171" y="394054"/>
                  </a:lnTo>
                  <a:lnTo>
                    <a:pt x="233172" y="4571"/>
                  </a:lnTo>
                  <a:lnTo>
                    <a:pt x="225551" y="0"/>
                  </a:lnTo>
                  <a:close/>
                </a:path>
              </a:pathLst>
            </a:custGeom>
            <a:solidFill>
              <a:srgbClr val="000000"/>
            </a:solidFill>
          </p:spPr>
          <p:txBody>
            <a:bodyPr wrap="square" lIns="0" tIns="0" rIns="0" bIns="0" rtlCol="0"/>
            <a:lstStyle/>
            <a:p>
              <a:endParaRPr/>
            </a:p>
          </p:txBody>
        </p:sp>
      </p:grpSp>
      <p:sp>
        <p:nvSpPr>
          <p:cNvPr id="21" name="object 21"/>
          <p:cNvSpPr txBox="1"/>
          <p:nvPr/>
        </p:nvSpPr>
        <p:spPr>
          <a:xfrm>
            <a:off x="1374179" y="5740475"/>
            <a:ext cx="591185" cy="239395"/>
          </a:xfrm>
          <a:prstGeom prst="rect">
            <a:avLst/>
          </a:prstGeom>
        </p:spPr>
        <p:txBody>
          <a:bodyPr vert="horz" wrap="square" lIns="0" tIns="12700" rIns="0" bIns="0" rtlCol="0">
            <a:spAutoFit/>
          </a:bodyPr>
          <a:lstStyle/>
          <a:p>
            <a:pPr marL="12700">
              <a:lnSpc>
                <a:spcPct val="100000"/>
              </a:lnSpc>
              <a:spcBef>
                <a:spcPts val="100"/>
              </a:spcBef>
            </a:pPr>
            <a:r>
              <a:rPr sz="1400" dirty="0">
                <a:latin typeface="Nimbus Roman No9 L"/>
                <a:cs typeface="Nimbus Roman No9 L"/>
              </a:rPr>
              <a:t>(week</a:t>
            </a:r>
            <a:r>
              <a:rPr sz="1400" spc="5" dirty="0">
                <a:latin typeface="Nimbus Roman No9 L"/>
                <a:cs typeface="Nimbus Roman No9 L"/>
              </a:rPr>
              <a:t>s</a:t>
            </a:r>
            <a:r>
              <a:rPr sz="1400" dirty="0">
                <a:latin typeface="Nimbus Roman No9 L"/>
                <a:cs typeface="Nimbus Roman No9 L"/>
              </a:rPr>
              <a:t>)</a:t>
            </a:r>
            <a:endParaRPr sz="1400">
              <a:latin typeface="Nimbus Roman No9 L"/>
              <a:cs typeface="Nimbus Roman No9 L"/>
            </a:endParaRPr>
          </a:p>
        </p:txBody>
      </p:sp>
      <p:sp>
        <p:nvSpPr>
          <p:cNvPr id="22" name="object 22"/>
          <p:cNvSpPr txBox="1"/>
          <p:nvPr/>
        </p:nvSpPr>
        <p:spPr>
          <a:xfrm>
            <a:off x="3431692" y="5048491"/>
            <a:ext cx="1541145" cy="931544"/>
          </a:xfrm>
          <a:prstGeom prst="rect">
            <a:avLst/>
          </a:prstGeom>
        </p:spPr>
        <p:txBody>
          <a:bodyPr vert="horz" wrap="square" lIns="0" tIns="12065" rIns="0" bIns="0" rtlCol="0">
            <a:spAutoFit/>
          </a:bodyPr>
          <a:lstStyle/>
          <a:p>
            <a:pPr algn="ctr">
              <a:lnSpc>
                <a:spcPct val="100000"/>
              </a:lnSpc>
              <a:spcBef>
                <a:spcPts val="95"/>
              </a:spcBef>
            </a:pPr>
            <a:r>
              <a:rPr sz="2800" b="1" spc="-25" dirty="0">
                <a:solidFill>
                  <a:srgbClr val="FF0000"/>
                </a:solidFill>
                <a:latin typeface="Nimbus Roman No9 L"/>
                <a:cs typeface="Nimbus Roman No9 L"/>
              </a:rPr>
              <a:t>Viral</a:t>
            </a:r>
            <a:r>
              <a:rPr sz="2800" b="1" spc="-85" dirty="0">
                <a:solidFill>
                  <a:srgbClr val="FF0000"/>
                </a:solidFill>
                <a:latin typeface="Nimbus Roman No9 L"/>
                <a:cs typeface="Nimbus Roman No9 L"/>
              </a:rPr>
              <a:t> </a:t>
            </a:r>
            <a:r>
              <a:rPr sz="2800" b="1" spc="-5" dirty="0">
                <a:solidFill>
                  <a:srgbClr val="FF0000"/>
                </a:solidFill>
                <a:latin typeface="Nimbus Roman No9 L"/>
                <a:cs typeface="Nimbus Roman No9 L"/>
              </a:rPr>
              <a:t>load</a:t>
            </a:r>
            <a:endParaRPr sz="2800">
              <a:latin typeface="Nimbus Roman No9 L"/>
              <a:cs typeface="Nimbus Roman No9 L"/>
            </a:endParaRPr>
          </a:p>
          <a:p>
            <a:pPr marL="44450" algn="ctr">
              <a:lnSpc>
                <a:spcPct val="100000"/>
              </a:lnSpc>
              <a:spcBef>
                <a:spcPts val="2095"/>
              </a:spcBef>
            </a:pPr>
            <a:r>
              <a:rPr sz="1400" spc="-5" dirty="0">
                <a:latin typeface="Nimbus Roman No9 L"/>
                <a:cs typeface="Nimbus Roman No9 L"/>
              </a:rPr>
              <a:t>(years)</a:t>
            </a:r>
            <a:endParaRPr sz="1400">
              <a:latin typeface="Nimbus Roman No9 L"/>
              <a:cs typeface="Nimbus Roman No9 L"/>
            </a:endParaRPr>
          </a:p>
        </p:txBody>
      </p:sp>
      <p:sp>
        <p:nvSpPr>
          <p:cNvPr id="23" name="object 23"/>
          <p:cNvSpPr txBox="1"/>
          <p:nvPr/>
        </p:nvSpPr>
        <p:spPr>
          <a:xfrm>
            <a:off x="535940" y="6424739"/>
            <a:ext cx="866775" cy="208279"/>
          </a:xfrm>
          <a:prstGeom prst="rect">
            <a:avLst/>
          </a:prstGeom>
        </p:spPr>
        <p:txBody>
          <a:bodyPr vert="horz" wrap="square" lIns="0" tIns="12700" rIns="0" bIns="0" rtlCol="0">
            <a:spAutoFit/>
          </a:bodyPr>
          <a:lstStyle/>
          <a:p>
            <a:pPr marL="12700">
              <a:lnSpc>
                <a:spcPct val="100000"/>
              </a:lnSpc>
              <a:spcBef>
                <a:spcPts val="100"/>
              </a:spcBef>
            </a:pPr>
            <a:r>
              <a:rPr sz="1200" spc="-120" dirty="0">
                <a:solidFill>
                  <a:srgbClr val="898989"/>
                </a:solidFill>
                <a:latin typeface="DejaVu Sans"/>
                <a:cs typeface="DejaVu Sans"/>
              </a:rPr>
              <a:t>May </a:t>
            </a:r>
            <a:r>
              <a:rPr sz="1200" spc="-130" dirty="0">
                <a:solidFill>
                  <a:srgbClr val="898989"/>
                </a:solidFill>
                <a:latin typeface="DejaVu Sans"/>
                <a:cs typeface="DejaVu Sans"/>
              </a:rPr>
              <a:t>11,</a:t>
            </a:r>
            <a:r>
              <a:rPr sz="1200" spc="-195" dirty="0">
                <a:solidFill>
                  <a:srgbClr val="898989"/>
                </a:solidFill>
                <a:latin typeface="DejaVu Sans"/>
                <a:cs typeface="DejaVu Sans"/>
              </a:rPr>
              <a:t> </a:t>
            </a:r>
            <a:r>
              <a:rPr sz="1200" spc="-155" dirty="0">
                <a:solidFill>
                  <a:srgbClr val="898989"/>
                </a:solidFill>
                <a:latin typeface="DejaVu Sans"/>
                <a:cs typeface="DejaVu Sans"/>
              </a:rPr>
              <a:t>2020</a:t>
            </a:r>
            <a:endParaRPr sz="1200">
              <a:latin typeface="DejaVu Sans"/>
              <a:cs typeface="DejaVu Sans"/>
            </a:endParaRPr>
          </a:p>
        </p:txBody>
      </p:sp>
      <p:sp>
        <p:nvSpPr>
          <p:cNvPr id="24" name="object 24"/>
          <p:cNvSpPr txBox="1"/>
          <p:nvPr/>
        </p:nvSpPr>
        <p:spPr>
          <a:xfrm>
            <a:off x="8425688" y="6424739"/>
            <a:ext cx="180340" cy="208279"/>
          </a:xfrm>
          <a:prstGeom prst="rect">
            <a:avLst/>
          </a:prstGeom>
        </p:spPr>
        <p:txBody>
          <a:bodyPr vert="horz" wrap="square" lIns="0" tIns="12700" rIns="0" bIns="0" rtlCol="0">
            <a:spAutoFit/>
          </a:bodyPr>
          <a:lstStyle/>
          <a:p>
            <a:pPr marL="12700">
              <a:lnSpc>
                <a:spcPct val="100000"/>
              </a:lnSpc>
              <a:spcBef>
                <a:spcPts val="100"/>
              </a:spcBef>
            </a:pPr>
            <a:r>
              <a:rPr sz="1200" spc="-160" dirty="0">
                <a:solidFill>
                  <a:srgbClr val="898989"/>
                </a:solidFill>
                <a:latin typeface="DejaVu Sans"/>
                <a:cs typeface="DejaVu Sans"/>
              </a:rPr>
              <a:t>88</a:t>
            </a:r>
            <a:endParaRPr sz="1200">
              <a:latin typeface="DejaVu Sans"/>
              <a:cs typeface="DejaVu Sans"/>
            </a:endParaRPr>
          </a:p>
        </p:txBody>
      </p:sp>
    </p:spTree>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5">
      <a:majorFont>
        <a:latin typeface="Gisha"/>
        <a:ea typeface=""/>
        <a:cs typeface=""/>
      </a:majorFont>
      <a:minorFont>
        <a:latin typeface="Kartik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1699</TotalTime>
  <Words>7182</Words>
  <Application>Microsoft Office PowerPoint</Application>
  <PresentationFormat>On-screen Show (4:3)</PresentationFormat>
  <Paragraphs>1089</Paragraphs>
  <Slides>115</Slides>
  <Notes>1</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115</vt:i4>
      </vt:variant>
    </vt:vector>
  </HeadingPairs>
  <TitlesOfParts>
    <vt:vector size="130" baseType="lpstr">
      <vt:lpstr>Arial Unicode MS</vt:lpstr>
      <vt:lpstr>Algerian</vt:lpstr>
      <vt:lpstr>Arial</vt:lpstr>
      <vt:lpstr>Calibri</vt:lpstr>
      <vt:lpstr>DejaVu Sans</vt:lpstr>
      <vt:lpstr>DejaVu Serif</vt:lpstr>
      <vt:lpstr>Gisha</vt:lpstr>
      <vt:lpstr>Kartika</vt:lpstr>
      <vt:lpstr>Nimbus Roman No9 L</vt:lpstr>
      <vt:lpstr>Nimbus Sans L</vt:lpstr>
      <vt:lpstr>Symbol</vt:lpstr>
      <vt:lpstr>Times New Roman</vt:lpstr>
      <vt:lpstr>URW Bookman L</vt:lpstr>
      <vt:lpstr>Wingdings</vt:lpstr>
      <vt:lpstr>1_Office Theme</vt:lpstr>
      <vt:lpstr>      Health Science College Department of Public Health</vt:lpstr>
      <vt:lpstr>Sexually transmitted diseases</vt:lpstr>
      <vt:lpstr>  Sexually transmitted diseases </vt:lpstr>
      <vt:lpstr>Public health impact of STI</vt:lpstr>
      <vt:lpstr>Public health impact of STI…</vt:lpstr>
      <vt:lpstr>Factors increasing transmission of STIs</vt:lpstr>
      <vt:lpstr>Epidemiology of STIs</vt:lpstr>
      <vt:lpstr>Epidemiology of STIs</vt:lpstr>
      <vt:lpstr>Epidemiology of STIs</vt:lpstr>
      <vt:lpstr>Model for STI Control</vt:lpstr>
      <vt:lpstr>Most At Risk Population (MARPG) for HIV and STI </vt:lpstr>
      <vt:lpstr>Most At Risk Population (MARPG) for HIV and STI </vt:lpstr>
      <vt:lpstr>Etiologic approach</vt:lpstr>
      <vt:lpstr>PowerPoint Presentation</vt:lpstr>
      <vt:lpstr>Clinical approach</vt:lpstr>
      <vt:lpstr>Syndromic Approach</vt:lpstr>
      <vt:lpstr>Key Features of Syndromic Management</vt:lpstr>
      <vt:lpstr>Approaches to STI Case Management…</vt:lpstr>
      <vt:lpstr> Approaches to STI Case Management </vt:lpstr>
      <vt:lpstr>Approaches to STI Case Management</vt:lpstr>
      <vt:lpstr>PowerPoint Presentation</vt:lpstr>
      <vt:lpstr>Criteria for the selection of STI drugs</vt:lpstr>
      <vt:lpstr>Syndromic Approach</vt:lpstr>
      <vt:lpstr>Common STI Syndromes</vt:lpstr>
      <vt:lpstr>Complications of STIs:</vt:lpstr>
      <vt:lpstr>Prevention and Control of STIs Involves</vt:lpstr>
      <vt:lpstr>1. MALE URETHRAL DISCHARGE SYNDROME </vt:lpstr>
      <vt:lpstr>PowerPoint Presentation</vt:lpstr>
      <vt:lpstr>MALE URETHRAL DISCHARGE…</vt:lpstr>
      <vt:lpstr>MALE URETHRAL DISCHARGE…</vt:lpstr>
      <vt:lpstr>2. Genital Ulcer Syndrome</vt:lpstr>
      <vt:lpstr>Clinical Features  Syphilis (Hard chancre)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Treponemal Assays:</vt:lpstr>
      <vt:lpstr>Serologic Tests for Syphilis:</vt:lpstr>
      <vt:lpstr>VDRL</vt:lpstr>
      <vt:lpstr>Rapid Plasma Reagin Test - RPR</vt:lpstr>
      <vt:lpstr>Non-Treponemal Tests:</vt:lpstr>
      <vt:lpstr>Non-Treponemal Tests:</vt:lpstr>
      <vt:lpstr>Reverse Algorithm</vt:lpstr>
      <vt:lpstr>PowerPoint Presentation</vt:lpstr>
      <vt:lpstr>PowerPoint Presentation</vt:lpstr>
      <vt:lpstr>LGV (lymphgranuloma venerium)</vt:lpstr>
      <vt:lpstr>Klebsiella granulomatis (donovanosis) </vt:lpstr>
      <vt:lpstr>PowerPoint Presentation</vt:lpstr>
      <vt:lpstr>2. Genital Ulcer Syndrome…</vt:lpstr>
      <vt:lpstr>3. Vaginal Discharge Syndrome</vt:lpstr>
      <vt:lpstr>Chlamydia trachomatis</vt:lpstr>
      <vt:lpstr>3. Vaginal Discharge</vt:lpstr>
      <vt:lpstr>PowerPoint Presentation</vt:lpstr>
      <vt:lpstr>PowerPoint Presentation</vt:lpstr>
      <vt:lpstr>Normal Cervix</vt:lpstr>
      <vt:lpstr>Chlamydia Cervicitis</vt:lpstr>
      <vt:lpstr>Mucopurulent Cervicitis</vt:lpstr>
      <vt:lpstr>Chlamydia Direct Fluorescent  Antibody (DFA)</vt:lpstr>
      <vt:lpstr>3.Vaginal Discharge Syndrome…</vt:lpstr>
      <vt:lpstr>3.Vaginal Discharge Syndrome…</vt:lpstr>
      <vt:lpstr>3.Vaginal Discharge Syndrome…</vt:lpstr>
      <vt:lpstr> 4. Lower Abdominal Pain/Pelvic Inflammatory Disease (PID) </vt:lpstr>
      <vt:lpstr>4. Lower Abdominal Pain/Pelvic…</vt:lpstr>
      <vt:lpstr>Complications of PID</vt:lpstr>
      <vt:lpstr>PID Treatment </vt:lpstr>
      <vt:lpstr>5. Scrotal Swelling Syndrome</vt:lpstr>
      <vt:lpstr>Scrotal Swelling Syndrome</vt:lpstr>
      <vt:lpstr>6. Inguinal Bubo Syndrome (Swollen Glands)</vt:lpstr>
      <vt:lpstr>Inguinal Bubo</vt:lpstr>
      <vt:lpstr> COMPLICATIONS Inguinal Bubo Syndrome  </vt:lpstr>
      <vt:lpstr>Inguinal Bubo Treatment</vt:lpstr>
      <vt:lpstr>Neonatal Conjunctivitis</vt:lpstr>
      <vt:lpstr>PowerPoint Presentation</vt:lpstr>
      <vt:lpstr>Neonatal Conjunct….</vt:lpstr>
      <vt:lpstr>Sexually transmitted diseases(STD)</vt:lpstr>
      <vt:lpstr>Why We deal STI with HIV</vt:lpstr>
      <vt:lpstr>HIV and AIDS</vt:lpstr>
      <vt:lpstr>The HIV virus</vt:lpstr>
      <vt:lpstr>HIV and AIDS</vt:lpstr>
      <vt:lpstr>Transmission of HIV</vt:lpstr>
      <vt:lpstr>Risk factors of transmission</vt:lpstr>
      <vt:lpstr>Risk factors of transmission: Mother to child</vt:lpstr>
      <vt:lpstr>Symptoms of HIV infection</vt:lpstr>
      <vt:lpstr>4 Stages of HIV infection</vt:lpstr>
      <vt:lpstr>PowerPoint Presentation</vt:lpstr>
      <vt:lpstr>Clinical Stage 2</vt:lpstr>
      <vt:lpstr>PowerPoint Presentation</vt:lpstr>
      <vt:lpstr>PowerPoint Presentation</vt:lpstr>
      <vt:lpstr>The Immune System</vt:lpstr>
      <vt:lpstr>HIV test</vt:lpstr>
      <vt:lpstr>PowerPoint Presentation</vt:lpstr>
      <vt:lpstr>PowerPoint Presentation</vt:lpstr>
      <vt:lpstr>PowerPoint Presentation</vt:lpstr>
      <vt:lpstr>HIV progression: Viral load</vt:lpstr>
      <vt:lpstr>Typical untreated HIV disease</vt:lpstr>
      <vt:lpstr>PowerPoint Presentation</vt:lpstr>
      <vt:lpstr>Opportunistic Infections (OIs)</vt:lpstr>
      <vt:lpstr>Ols and CD4 counts</vt:lpstr>
      <vt:lpstr>Opportunistic Infections</vt:lpstr>
      <vt:lpstr>The immune status Vs the CD4 counts the lymphocyte  counts &amp; the presence of symptomatic disease.</vt:lpstr>
      <vt:lpstr>Women and OIs</vt:lpstr>
      <vt:lpstr>HIV and TB Co-infection</vt:lpstr>
      <vt:lpstr>Antiretroviral drugs for HIV</vt:lpstr>
      <vt:lpstr>Goals of anti HIV therapy</vt:lpstr>
      <vt:lpstr>Antiretroviral drugs</vt:lpstr>
      <vt:lpstr>The HIV “life cycle” and the classes of drugs</vt:lpstr>
      <vt:lpstr>Antiretroviral drug classes</vt:lpstr>
      <vt:lpstr>Side effects of HIV medication</vt:lpstr>
      <vt:lpstr>Pregnancy and HIV</vt:lpstr>
      <vt:lpstr>When to Start Medications  from Medical Point of View</vt:lpstr>
      <vt:lpstr>Risk and benefit of delaying antiHIV  therapy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Hailemariam</dc:creator>
  <cp:lastModifiedBy>Hailemariam Abiy</cp:lastModifiedBy>
  <cp:revision>38</cp:revision>
  <dcterms:created xsi:type="dcterms:W3CDTF">2006-08-16T00:00:00Z</dcterms:created>
  <dcterms:modified xsi:type="dcterms:W3CDTF">2020-06-01T11:33:47Z</dcterms:modified>
</cp:coreProperties>
</file>