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9949-2507-4297-AF18-AFB2424DEEE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B6071-D1F4-4774-A0E8-C8C25CFC3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0EFE39-FA60-4556-AB61-51EC75EFA0F9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2255F8-A1CE-42C9-8035-D757A28A7C2D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4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F37258-63D3-4EFD-8182-734B65038EA7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50611F-B0A7-4F72-8FF2-DD179F9C0402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28FA37-3D13-41C0-B218-C3BB67D7D5D3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66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12C3D-65C7-4A08-A805-BFDBB02BF98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From Inter-Agency Group of Sector Wide Approached &amp; Development Cooperation – Secretariat within WHO</a:t>
            </a:r>
          </a:p>
        </p:txBody>
      </p:sp>
    </p:spTree>
    <p:extLst>
      <p:ext uri="{BB962C8B-B14F-4D97-AF65-F5344CB8AC3E}">
        <p14:creationId xmlns:p14="http://schemas.microsoft.com/office/powerpoint/2010/main" val="79600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2C4D8D-D270-45CF-9FDB-EBD343933AC8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5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0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3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0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5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7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BBE0-3EDB-4F1D-AF66-61F48932640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9337-D819-4BC2-B6DB-27A051F24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VII: Health delivery system in Ethiopia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Historical issues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Is </a:t>
            </a:r>
            <a:r>
              <a:rPr lang="en-US" dirty="0" smtClean="0">
                <a:solidFill>
                  <a:srgbClr val="FF0000"/>
                </a:solidFill>
              </a:rPr>
              <a:t>essential</a:t>
            </a:r>
            <a:r>
              <a:rPr lang="en-US" dirty="0" smtClean="0"/>
              <a:t> health care based on </a:t>
            </a:r>
            <a:r>
              <a:rPr lang="en-US" b="1" dirty="0" smtClean="0">
                <a:solidFill>
                  <a:srgbClr val="FF0000"/>
                </a:solidFill>
              </a:rPr>
              <a:t>practical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scientifically sound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socially acceptable methods and technology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made </a:t>
            </a:r>
            <a:r>
              <a:rPr lang="en-US" b="1" dirty="0" smtClean="0">
                <a:solidFill>
                  <a:srgbClr val="FF0000"/>
                </a:solidFill>
              </a:rPr>
              <a:t>universally accessible</a:t>
            </a:r>
            <a:r>
              <a:rPr lang="en-US" dirty="0" smtClean="0"/>
              <a:t> to individuals and families in the community through their </a:t>
            </a:r>
            <a:r>
              <a:rPr lang="en-US" b="1" dirty="0" smtClean="0">
                <a:solidFill>
                  <a:srgbClr val="FF0000"/>
                </a:solidFill>
              </a:rPr>
              <a:t>full participation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at a cost that </a:t>
            </a:r>
            <a:r>
              <a:rPr lang="en-US" dirty="0" smtClean="0">
                <a:solidFill>
                  <a:srgbClr val="FF0000"/>
                </a:solidFill>
              </a:rPr>
              <a:t>the community and country can </a:t>
            </a:r>
            <a:r>
              <a:rPr lang="en-US" b="1" dirty="0" smtClean="0">
                <a:solidFill>
                  <a:srgbClr val="FF0000"/>
                </a:solidFill>
              </a:rPr>
              <a:t>afford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maintain at every stage of their development in the spirit of </a:t>
            </a:r>
            <a:r>
              <a:rPr lang="en-US" b="1" dirty="0" smtClean="0">
                <a:solidFill>
                  <a:srgbClr val="FF0000"/>
                </a:solidFill>
              </a:rPr>
              <a:t>self-reliance and self-determination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/>
              <a:t/>
            </a:r>
            <a:br>
              <a:rPr lang="en-US" sz="4000"/>
            </a:br>
            <a:r>
              <a:rPr lang="en-US" sz="4000"/>
              <a:t>Basic terms and phrases in the definition </a:t>
            </a:r>
            <a:br>
              <a:rPr lang="en-US" sz="4000"/>
            </a:b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smtClean="0"/>
              <a:t>Primary</a:t>
            </a:r>
            <a:r>
              <a:rPr lang="en-US" b="1" i="1" smtClean="0"/>
              <a:t>:</a:t>
            </a:r>
            <a:r>
              <a:rPr lang="en-US" smtClean="0"/>
              <a:t>  denotes its importance.</a:t>
            </a:r>
          </a:p>
          <a:p>
            <a:pPr algn="just">
              <a:lnSpc>
                <a:spcPct val="90000"/>
              </a:lnSpc>
            </a:pPr>
            <a:r>
              <a:rPr lang="en-US" b="1" smtClean="0"/>
              <a:t>Essential</a:t>
            </a:r>
            <a:r>
              <a:rPr lang="en-US" b="1" i="1" smtClean="0"/>
              <a:t>:</a:t>
            </a:r>
            <a:r>
              <a:rPr lang="en-US" smtClean="0"/>
              <a:t> basic and indispensable</a:t>
            </a:r>
          </a:p>
          <a:p>
            <a:pPr algn="just">
              <a:lnSpc>
                <a:spcPct val="90000"/>
              </a:lnSpc>
            </a:pPr>
            <a:r>
              <a:rPr lang="en-US" b="1" smtClean="0"/>
              <a:t>Practical</a:t>
            </a:r>
            <a:r>
              <a:rPr lang="en-US" b="1" i="1" smtClean="0"/>
              <a:t>:</a:t>
            </a:r>
            <a:r>
              <a:rPr lang="en-US" smtClean="0"/>
              <a:t> Theoretically everything is possible, however, not everything possible is practical.</a:t>
            </a:r>
          </a:p>
          <a:p>
            <a:pPr algn="just"/>
            <a:r>
              <a:rPr lang="en-US" smtClean="0"/>
              <a:t> </a:t>
            </a:r>
            <a:r>
              <a:rPr lang="en-US" b="1" smtClean="0"/>
              <a:t>Scientifically Sound</a:t>
            </a:r>
            <a:r>
              <a:rPr lang="en-US" b="1" i="1" smtClean="0"/>
              <a:t>:</a:t>
            </a:r>
            <a:r>
              <a:rPr lang="en-US" smtClean="0"/>
              <a:t> scientifically explainable and acceptable 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8229600" cy="1143000"/>
          </a:xfrm>
        </p:spPr>
        <p:txBody>
          <a:bodyPr/>
          <a:lstStyle/>
          <a:p>
            <a:r>
              <a:rPr lang="en-US" smtClean="0"/>
              <a:t>Cont’d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1"/>
            <a:ext cx="8229600" cy="4678363"/>
          </a:xfrm>
        </p:spPr>
        <p:txBody>
          <a:bodyPr/>
          <a:lstStyle/>
          <a:p>
            <a:pPr algn="just"/>
            <a:r>
              <a:rPr lang="en-US" b="1" smtClean="0"/>
              <a:t>Socially Acceptable Methods and</a:t>
            </a:r>
            <a:r>
              <a:rPr lang="en-US" b="1" i="1" smtClean="0"/>
              <a:t> </a:t>
            </a:r>
            <a:r>
              <a:rPr lang="en-US" b="1" smtClean="0"/>
              <a:t>Technology</a:t>
            </a:r>
            <a:r>
              <a:rPr lang="en-US" smtClean="0"/>
              <a:t> :should be accepted by the local community. </a:t>
            </a:r>
          </a:p>
          <a:p>
            <a:pPr algn="just"/>
            <a:r>
              <a:rPr lang="en-US" b="1" smtClean="0"/>
              <a:t>Universally Accessible</a:t>
            </a:r>
            <a:r>
              <a:rPr lang="en-US" b="1" i="1" smtClean="0"/>
              <a:t>:</a:t>
            </a:r>
            <a:r>
              <a:rPr lang="en-US" smtClean="0"/>
              <a:t> to bring health care as close as possible to where people live and work </a:t>
            </a:r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229600" cy="1143000"/>
          </a:xfrm>
        </p:spPr>
        <p:txBody>
          <a:bodyPr/>
          <a:lstStyle/>
          <a:p>
            <a:r>
              <a:rPr lang="en-US" smtClean="0"/>
              <a:t>Cont’d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1"/>
            <a:ext cx="8229600" cy="4602163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b="1"/>
              <a:t>Community involvement: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mtClean="0"/>
              <a:t> problem identification and selection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mtClean="0"/>
              <a:t> Planning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mtClean="0"/>
              <a:t> Implementation 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mtClean="0"/>
              <a:t> Control of PHC </a:t>
            </a:r>
          </a:p>
          <a:p>
            <a:pPr>
              <a:buClr>
                <a:schemeClr val="tx1"/>
              </a:buClr>
              <a:buNone/>
              <a:defRPr/>
            </a:pPr>
            <a:r>
              <a:rPr lang="en-US" b="1"/>
              <a:t>Cost that the community or country can afford: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mtClean="0"/>
              <a:t>Cheap that the community can afford to pay </a:t>
            </a:r>
          </a:p>
          <a:p>
            <a:pPr>
              <a:buNone/>
              <a:defRPr/>
            </a:pPr>
            <a:r>
              <a:rPr lang="en-US" b="1"/>
              <a:t>Self-reliance and self-determination:</a:t>
            </a:r>
            <a:r>
              <a:rPr lang="en-US"/>
              <a:t> assuring responsibility for their own health development.</a:t>
            </a:r>
          </a:p>
          <a:p>
            <a:pPr algn="just">
              <a:buClr>
                <a:schemeClr val="tx1"/>
              </a:buClr>
              <a:buNone/>
              <a:defRPr/>
            </a:pPr>
            <a:endParaRPr lang="en-US"/>
          </a:p>
          <a:p>
            <a:pPr algn="just">
              <a:buClr>
                <a:schemeClr val="tx1"/>
              </a:buClr>
              <a:buNone/>
              <a:defRPr/>
            </a:pPr>
            <a:r>
              <a:rPr lang="en-US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COMPONENTS/ELEMENTS OF PHC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Health education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Promotion of food supply and proper nutrition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adequate supply of safe water and basic sanitation 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smtClean="0"/>
              <a:t>Maternal and child health care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381000"/>
            <a:ext cx="6629400" cy="685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000"/>
              <a:t>Cont’d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smtClean="0"/>
              <a:t>5. Immunization </a:t>
            </a:r>
          </a:p>
          <a:p>
            <a:pPr marL="514350" indent="-514350" algn="just">
              <a:buNone/>
            </a:pPr>
            <a:r>
              <a:rPr lang="en-US" smtClean="0"/>
              <a:t>6. Prevention and control of locally endemic diseases </a:t>
            </a:r>
          </a:p>
          <a:p>
            <a:pPr marL="514350" indent="-514350" algn="just">
              <a:buNone/>
            </a:pPr>
            <a:r>
              <a:rPr lang="en-US" smtClean="0"/>
              <a:t>7. Treatment of common diseases and injuries</a:t>
            </a:r>
          </a:p>
          <a:p>
            <a:pPr marL="514350" indent="-514350" algn="just">
              <a:buNone/>
            </a:pPr>
            <a:r>
              <a:rPr lang="en-US" smtClean="0"/>
              <a:t>8. Provision of essential drugs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/>
              <a:t>Components added after Alma Ata Declaration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447801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b="1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9.  Mental health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10.  Dental health (oral health)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11.  Control of ARI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12. Control of HIV/AIDS and other STDS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13.  Occupational health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mtClean="0"/>
              <a:t>14.  The use of traditional medicine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policy (1993)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are the major foci of the Ethiopian health policy?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democratization</a:t>
            </a:r>
            <a:r>
              <a:rPr lang="en-US" dirty="0"/>
              <a:t> and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decentralization</a:t>
            </a:r>
            <a:r>
              <a:rPr lang="en-US" dirty="0" smtClean="0"/>
              <a:t> </a:t>
            </a:r>
            <a:r>
              <a:rPr lang="en-US" dirty="0"/>
              <a:t>of the health care </a:t>
            </a:r>
            <a:r>
              <a:rPr lang="en-US" dirty="0" smtClean="0"/>
              <a:t>system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/>
              <a:t>The national health policy focuses on a comprehensive health service delivery system to address mainly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Communicable diseases</a:t>
            </a:r>
          </a:p>
          <a:p>
            <a:pPr marL="0" indent="0" algn="just">
              <a:buNone/>
            </a:pPr>
            <a:r>
              <a:rPr lang="en-US" dirty="0"/>
              <a:t>• Malnutrition</a:t>
            </a:r>
          </a:p>
          <a:p>
            <a:pPr marL="0" indent="0" algn="just">
              <a:buNone/>
            </a:pPr>
            <a:r>
              <a:rPr lang="en-US" dirty="0"/>
              <a:t>• Improving maternal and child health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US" b="1" dirty="0"/>
              <a:t>National Health </a:t>
            </a:r>
            <a:r>
              <a:rPr lang="en-US" b="1" dirty="0" smtClean="0"/>
              <a:t>Policy: 1993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5069379"/>
          </a:xfrm>
        </p:spPr>
        <p:txBody>
          <a:bodyPr>
            <a:normAutofit/>
          </a:bodyPr>
          <a:lstStyle/>
          <a:p>
            <a:r>
              <a:rPr lang="en-US" b="1" dirty="0"/>
              <a:t>The health policy outlines the following underlying principles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• Democratization and decentralization of the health system; </a:t>
            </a:r>
          </a:p>
          <a:p>
            <a:pPr marL="0" indent="0">
              <a:buNone/>
            </a:pPr>
            <a:r>
              <a:rPr lang="en-US" dirty="0"/>
              <a:t>• Development of the preventive and </a:t>
            </a:r>
            <a:r>
              <a:rPr lang="en-US" dirty="0" err="1"/>
              <a:t>promotive</a:t>
            </a:r>
            <a:r>
              <a:rPr lang="en-US" dirty="0"/>
              <a:t> components of the health care; </a:t>
            </a:r>
          </a:p>
          <a:p>
            <a:pPr marL="0" indent="0">
              <a:buNone/>
            </a:pPr>
            <a:r>
              <a:rPr lang="en-US" dirty="0"/>
              <a:t>• Ensuring accessibility of health care by all population; </a:t>
            </a:r>
          </a:p>
          <a:p>
            <a:pPr marL="0" indent="0">
              <a:buNone/>
            </a:pPr>
            <a:r>
              <a:rPr lang="en-US" dirty="0"/>
              <a:t>• Promoting inter-</a:t>
            </a:r>
            <a:r>
              <a:rPr lang="en-US" dirty="0" err="1"/>
              <a:t>sectoral</a:t>
            </a:r>
            <a:r>
              <a:rPr lang="en-US" dirty="0"/>
              <a:t> collaboration, involvement of the NGOs &amp; the private sector; and </a:t>
            </a:r>
          </a:p>
          <a:p>
            <a:pPr marL="0" indent="0">
              <a:buNone/>
            </a:pPr>
            <a:r>
              <a:rPr lang="en-US" dirty="0"/>
              <a:t>• Promoting and enhancing national self- reliance in health development by mobilizing and efficiently utilizing internal and external resources.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2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Sector Development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HSDP I </a:t>
            </a:r>
            <a:r>
              <a:rPr lang="en-US" dirty="0"/>
              <a:t>(1997/98–2001/02) </a:t>
            </a:r>
          </a:p>
          <a:p>
            <a:r>
              <a:rPr lang="en-US" dirty="0"/>
              <a:t>• Covered the first five years (1997/98–2001/02) </a:t>
            </a:r>
          </a:p>
          <a:p>
            <a:r>
              <a:rPr lang="en-US" dirty="0"/>
              <a:t>• Prioritized disease prevention </a:t>
            </a:r>
          </a:p>
          <a:p>
            <a:r>
              <a:rPr lang="en-US" dirty="0"/>
              <a:t>• Introduced a four-tier system for health service delivery </a:t>
            </a:r>
          </a:p>
          <a:p>
            <a:r>
              <a:rPr lang="en-US" dirty="0"/>
              <a:t>• Characterized by a primary health care unit (PHCU), comprising one health center and five satellite health posts; the district hospital, zonal hospital and specialized hospital. </a:t>
            </a:r>
          </a:p>
          <a:p>
            <a:r>
              <a:rPr lang="en-US" dirty="0"/>
              <a:t>• The three one’s principle and harmonization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8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4864">
              <a:defRPr/>
            </a:pPr>
            <a:r>
              <a:rPr lang="en-US" sz="4000">
                <a:solidFill>
                  <a:srgbClr val="3333CC"/>
                </a:solidFill>
                <a:latin typeface="Book Antiqua" pitchFamily="18" charset="0"/>
              </a:rPr>
              <a:t>Historical development of Health care in Ethiopia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Book Antiqua" panose="02040602050305030304" pitchFamily="18" charset="0"/>
              </a:rPr>
              <a:t>  Why history? Why important?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Book Antiqua" panose="02040602050305030304" pitchFamily="18" charset="0"/>
              </a:rPr>
              <a:t>“To create a new future, one must first release the grip of the past”</a:t>
            </a:r>
            <a:r>
              <a:rPr lang="en-US" smtClean="0"/>
              <a:t>. </a:t>
            </a:r>
            <a:r>
              <a:rPr lang="en-US" i="1" smtClean="0">
                <a:solidFill>
                  <a:srgbClr val="3333FF"/>
                </a:solidFill>
                <a:latin typeface="Book Antiqua" panose="02040602050305030304" pitchFamily="18" charset="0"/>
              </a:rPr>
              <a:t>Friedman &amp;Landrach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C24A572-DA10-4EC9-95ED-F1B648BDD363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Sector Development Plans </a:t>
            </a:r>
            <a:r>
              <a:rPr lang="en-US" b="1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HSDP-II </a:t>
            </a:r>
            <a:r>
              <a:rPr lang="en-US" dirty="0"/>
              <a:t>(2002/03–2004/05) </a:t>
            </a:r>
          </a:p>
          <a:p>
            <a:r>
              <a:rPr lang="en-US" dirty="0"/>
              <a:t>• Introduced the Health Service Extension Program (HSEP). </a:t>
            </a:r>
          </a:p>
          <a:p>
            <a:r>
              <a:rPr lang="en-US" dirty="0"/>
              <a:t>• Innovative health service delivery system </a:t>
            </a:r>
          </a:p>
          <a:p>
            <a:r>
              <a:rPr lang="en-US" dirty="0"/>
              <a:t>• It is a community based health care delivery system provided at </a:t>
            </a:r>
            <a:r>
              <a:rPr lang="en-US" dirty="0" err="1"/>
              <a:t>kebele</a:t>
            </a:r>
            <a:r>
              <a:rPr lang="en-US" dirty="0"/>
              <a:t> and household levels with focus on sustained preventive health actions and increased health awareness.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5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Sector Development Plans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HSDPIII </a:t>
            </a:r>
            <a:r>
              <a:rPr lang="en-US" dirty="0"/>
              <a:t>(2005/6-2009/10) </a:t>
            </a:r>
          </a:p>
          <a:p>
            <a:r>
              <a:rPr lang="en-US" dirty="0"/>
              <a:t>• Directly aligned with the health-related MDGs </a:t>
            </a:r>
          </a:p>
          <a:p>
            <a:r>
              <a:rPr lang="en-US" dirty="0"/>
              <a:t>• Focuses on high-impact health system strengthening interventions needed to accelerate scale-up and increase coverage of key health services for HIV,TB, malaria, as well as maternal and child health.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4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Sector Development Plans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HSDP IV (</a:t>
            </a:r>
            <a:r>
              <a:rPr lang="en-US" dirty="0"/>
              <a:t>2010 –2015) </a:t>
            </a:r>
          </a:p>
          <a:p>
            <a:r>
              <a:rPr lang="en-US" dirty="0"/>
              <a:t>• Developed as part of the National Growth and Transformation Plan (GTP) </a:t>
            </a:r>
          </a:p>
          <a:p>
            <a:r>
              <a:rPr lang="en-US" dirty="0"/>
              <a:t>• The expression of the renewed commitment to the achievement of MDGs as a top global Policy influencing national development policies and strategies. </a:t>
            </a:r>
          </a:p>
          <a:p>
            <a:r>
              <a:rPr lang="en-US" dirty="0"/>
              <a:t>• Gives priority to maternal and child health, nutrition, as well as the prevention and control of major communicable diseases, such as HIV/AIDS. </a:t>
            </a:r>
          </a:p>
          <a:p>
            <a:r>
              <a:rPr lang="en-US" dirty="0"/>
              <a:t>• Emphasizes the strengthening of HSEP to improve the quality of PHC, human resource development and health infrastructure. </a:t>
            </a:r>
          </a:p>
          <a:p>
            <a:r>
              <a:rPr lang="en-US" dirty="0"/>
              <a:t>• Developed the three tier health delivery system </a:t>
            </a:r>
          </a:p>
          <a:p>
            <a:r>
              <a:rPr lang="en-US" dirty="0"/>
              <a:t>• Community empowerment/ownership </a:t>
            </a:r>
          </a:p>
          <a:p>
            <a:r>
              <a:rPr lang="en-US" dirty="0"/>
              <a:t>• Developed through two approaches.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5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Health Sector Transformation Plans (HSTP)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1074758" cy="517730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Health Sector Transformation Plan (HSTP) is the first phase of the “</a:t>
            </a:r>
            <a:r>
              <a:rPr lang="en-US" b="1" dirty="0"/>
              <a:t>envisioning exercise: Ethiopia’s Path to UHC through strengthening of the PHC”. 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dirty="0"/>
              <a:t>The main goal of the health system is ensuring that everyone who needs health services (promotion, prevention, treatment, rehabilitative and palliation) is able to get them, without undue hardship.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UHC has </a:t>
            </a:r>
            <a:r>
              <a:rPr lang="en-US" dirty="0"/>
              <a:t>been defined as guaranteeing access to all necessary services for everyone while providing protection against financial risk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4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65" y="91593"/>
            <a:ext cx="10722735" cy="626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47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18185"/>
            <a:ext cx="11100515" cy="610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88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0" y="365126"/>
            <a:ext cx="10323489" cy="610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88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92429"/>
            <a:ext cx="10868696" cy="59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23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24" y="365125"/>
            <a:ext cx="10027276" cy="61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67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Examples of health related reforms implemented in Ethiopia;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708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Business Process Reengineering </a:t>
            </a:r>
          </a:p>
          <a:p>
            <a:pPr marL="0" indent="0">
              <a:buNone/>
            </a:pPr>
            <a:r>
              <a:rPr lang="en-US" dirty="0"/>
              <a:t>• Balanced Score Card (BSC) </a:t>
            </a:r>
          </a:p>
          <a:p>
            <a:pPr marL="0" indent="0">
              <a:buNone/>
            </a:pPr>
            <a:r>
              <a:rPr lang="en-US" dirty="0"/>
              <a:t>• Decentralization </a:t>
            </a:r>
          </a:p>
          <a:p>
            <a:pPr marL="0" indent="0">
              <a:buNone/>
            </a:pPr>
            <a:r>
              <a:rPr lang="en-US" dirty="0"/>
              <a:t>• Integration of Services </a:t>
            </a:r>
          </a:p>
          <a:p>
            <a:pPr marL="0" indent="0">
              <a:buNone/>
            </a:pPr>
            <a:r>
              <a:rPr lang="en-US" dirty="0"/>
              <a:t>• Ethiopian Hospital Reform Implementation Guideline (EHRIG) </a:t>
            </a:r>
          </a:p>
          <a:p>
            <a:pPr marL="0" indent="0">
              <a:buNone/>
            </a:pPr>
            <a:r>
              <a:rPr lang="en-US" dirty="0"/>
              <a:t>• Woreda Based Planning </a:t>
            </a:r>
            <a:r>
              <a:rPr lang="en-US" dirty="0" smtClean="0"/>
              <a:t>• </a:t>
            </a:r>
            <a:r>
              <a:rPr lang="en-US" dirty="0"/>
              <a:t>Health Care Financing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Joint Governance and Coordination </a:t>
            </a:r>
          </a:p>
          <a:p>
            <a:pPr marL="0" indent="0">
              <a:buNone/>
            </a:pPr>
            <a:r>
              <a:rPr lang="en-US" dirty="0"/>
              <a:t>• Public Private </a:t>
            </a:r>
            <a:r>
              <a:rPr lang="en-US" dirty="0" smtClean="0"/>
              <a:t>Partnership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7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975"/>
            <a:r>
              <a:rPr lang="en-US" smtClean="0">
                <a:solidFill>
                  <a:srgbClr val="3333CC"/>
                </a:solidFill>
                <a:latin typeface="Book Antiqua" panose="02040602050305030304" pitchFamily="18" charset="0"/>
              </a:rPr>
              <a:t>Historical development cont’d</a:t>
            </a:r>
          </a:p>
        </p:txBody>
      </p:sp>
      <p:graphicFrame>
        <p:nvGraphicFramePr>
          <p:cNvPr id="27718" name="Group 70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965915" y="1295400"/>
          <a:ext cx="5053885" cy="5434314"/>
        </p:xfrm>
        <a:graphic>
          <a:graphicData uri="http://schemas.openxmlformats.org/drawingml/2006/table">
            <a:tbl>
              <a:tblPr/>
              <a:tblGrid>
                <a:gridCol w="5053885"/>
              </a:tblGrid>
              <a:tr h="552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Suggested for PH policy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Traditional medicine: Immemorial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Lying ground for modern medicine,upto1936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Italian interlude(1936-41)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 hospital / clinic based period(1941-1953)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 Basic Health Service period(1953-1974)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 Primary Health Care period(1978-1991)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 Sector Wide Approach Period (1991-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17" name="Group 6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295401"/>
          <a:ext cx="5302876" cy="5410203"/>
        </p:xfrm>
        <a:graphic>
          <a:graphicData uri="http://schemas.openxmlformats.org/drawingml/2006/table">
            <a:tbl>
              <a:tblPr/>
              <a:tblGrid>
                <a:gridCol w="5302876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</a:rPr>
                        <a:t>Periodization by Historians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Unification and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independence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The Italian occupation,1936-41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Reconstruction period,1941-53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From liberation to Revolution 1941-74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The Derge period(1974-91)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Book Antiqua" pitchFamily="18" charset="0"/>
                        </a:rPr>
                        <a:t>EPRDF Regime(1991-to date)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4087C4-6ADC-4987-9356-5E53FFC0C2EB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339404"/>
            <a:ext cx="11475076" cy="4837560"/>
          </a:xfrm>
        </p:spPr>
        <p:txBody>
          <a:bodyPr/>
          <a:lstStyle/>
          <a:p>
            <a:r>
              <a:rPr lang="en-US" dirty="0" smtClean="0"/>
              <a:t>Epidemiology---(summarize major management functions undertaken in your institutions)</a:t>
            </a:r>
          </a:p>
          <a:p>
            <a:r>
              <a:rPr lang="en-US" dirty="0" smtClean="0"/>
              <a:t>GMPH--(</a:t>
            </a:r>
            <a:r>
              <a:rPr lang="en-US" dirty="0"/>
              <a:t>summarize major </a:t>
            </a:r>
            <a:r>
              <a:rPr lang="en-US" dirty="0" smtClean="0"/>
              <a:t>change management, motivation and resource management practices in </a:t>
            </a:r>
            <a:r>
              <a:rPr lang="en-US" dirty="0"/>
              <a:t>your institutions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RH----select researches conducted on quality of health service</a:t>
            </a:r>
          </a:p>
          <a:p>
            <a:r>
              <a:rPr lang="en-US" dirty="0" smtClean="0"/>
              <a:t>Nutrition---(show basic project cycle management, monitoring and evaluation by selecting one nutritional problem)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9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(EPI)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Epidemiology---(summarize major management functions undertaken in your institutions)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List and group all managerial activities into four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Discuss it against basic management principles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Indicate the strength and weakness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Suggest the way forward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contents should be (introduction, objective, methods, result and discussion, the way forward/key message or summary)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74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399"/>
          </a:xfrm>
        </p:spPr>
        <p:txBody>
          <a:bodyPr/>
          <a:lstStyle/>
          <a:p>
            <a:r>
              <a:rPr lang="en-US" dirty="0"/>
              <a:t>Instruction </a:t>
            </a:r>
            <a:r>
              <a:rPr lang="en-US" dirty="0" smtClean="0"/>
              <a:t>(GMPH)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223493"/>
            <a:ext cx="10980313" cy="4953470"/>
          </a:xfrm>
        </p:spPr>
        <p:txBody>
          <a:bodyPr/>
          <a:lstStyle/>
          <a:p>
            <a:r>
              <a:rPr lang="en-US" dirty="0"/>
              <a:t>GMPH--(summarize major change management, motivation and resource management practices in your institutions)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List and group all managerial activities into four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Discuss it against basic management principles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Indicate the strength and weakness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Suggest the way forward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contents should be (introduction, objective, methods, result and discussion, the way forward/key message or summary)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8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r>
              <a:rPr lang="en-US" dirty="0"/>
              <a:t>Instruction </a:t>
            </a:r>
            <a:r>
              <a:rPr lang="en-US" dirty="0" smtClean="0"/>
              <a:t>(</a:t>
            </a:r>
            <a:r>
              <a:rPr lang="en-US" dirty="0"/>
              <a:t>R</a:t>
            </a:r>
            <a:r>
              <a:rPr lang="en-US" dirty="0" smtClean="0"/>
              <a:t>H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1442434"/>
            <a:ext cx="10947041" cy="5087155"/>
          </a:xfrm>
        </p:spPr>
        <p:txBody>
          <a:bodyPr>
            <a:normAutofit/>
          </a:bodyPr>
          <a:lstStyle/>
          <a:p>
            <a:r>
              <a:rPr lang="en-US" dirty="0"/>
              <a:t>RH----select researches conducted on quality of health </a:t>
            </a:r>
            <a:r>
              <a:rPr lang="en-US" dirty="0" smtClean="0"/>
              <a:t>service (maternal and child health) in Ethiopia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Identify studies conducted on quality of health care or attributes of quality such as satisfaction (this can be done using Google scholar and or PUB-MED or other searching engine)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Asses models or tools used in each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Critique the methods on the validity quality measurement (strength, weakness)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Suggest the way forward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contents should be (introduction, objective, methods, result and discussion, the way forward/key message or summary)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491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r>
              <a:rPr lang="en-US" dirty="0"/>
              <a:t>Instruction </a:t>
            </a:r>
            <a:r>
              <a:rPr lang="en-US" dirty="0" smtClean="0"/>
              <a:t>(Nutrition)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352282"/>
            <a:ext cx="11565228" cy="4824681"/>
          </a:xfrm>
        </p:spPr>
        <p:txBody>
          <a:bodyPr/>
          <a:lstStyle/>
          <a:p>
            <a:r>
              <a:rPr lang="en-US" dirty="0"/>
              <a:t>Nutrition---(show basic project </a:t>
            </a:r>
            <a:r>
              <a:rPr lang="en-US" dirty="0" smtClean="0"/>
              <a:t>cycle management , </a:t>
            </a:r>
            <a:r>
              <a:rPr lang="en-US" dirty="0"/>
              <a:t>monitoring and evaluation by selecting one nutritional problem)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Read and prepared short note about project cycle management (15-20 slides)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Compare and contrast (project, program and research) ---5-10 slides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Prepare short nutritional project using the above concepts that includes mechanism of monitoring and evaluation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Content should be based on project cycle management </a:t>
            </a:r>
            <a:r>
              <a:rPr lang="en-US" dirty="0" err="1" smtClean="0"/>
              <a:t>squences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8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 rtlCol="0">
            <a:normAutofit fontScale="90000"/>
          </a:bodyPr>
          <a:lstStyle/>
          <a:p>
            <a:pPr marL="54864">
              <a:defRPr/>
            </a:pPr>
            <a:r>
              <a:rPr lang="en-US" sz="2000" b="1">
                <a:solidFill>
                  <a:srgbClr val="3333CC"/>
                </a:solidFill>
                <a:latin typeface="Book Antiqua" pitchFamily="18" charset="0"/>
              </a:rPr>
              <a:t>A pyramidal arrangement of health care structure during the Derg Rule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DCDB50-BE03-44C7-8D08-8D0B624E24B5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44037" name="Group 4"/>
          <p:cNvGrpSpPr>
            <a:grpSpLocks/>
          </p:cNvGrpSpPr>
          <p:nvPr/>
        </p:nvGrpSpPr>
        <p:grpSpPr bwMode="auto">
          <a:xfrm>
            <a:off x="2819400" y="609600"/>
            <a:ext cx="6629400" cy="5715000"/>
            <a:chOff x="1248" y="240"/>
            <a:chExt cx="4176" cy="3600"/>
          </a:xfrm>
        </p:grpSpPr>
        <p:sp>
          <p:nvSpPr>
            <p:cNvPr id="44046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4047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4048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4049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1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</p:grpSp>
      <p:sp>
        <p:nvSpPr>
          <p:cNvPr id="44038" name="Line 10"/>
          <p:cNvSpPr>
            <a:spLocks noChangeShapeType="1"/>
          </p:cNvSpPr>
          <p:nvPr/>
        </p:nvSpPr>
        <p:spPr bwMode="auto">
          <a:xfrm>
            <a:off x="3276600" y="54864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Text Box 11"/>
          <p:cNvSpPr txBox="1">
            <a:spLocks noChangeArrowheads="1"/>
          </p:cNvSpPr>
          <p:nvPr/>
        </p:nvSpPr>
        <p:spPr bwMode="auto">
          <a:xfrm>
            <a:off x="3276600" y="5791201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Book Antiqua" panose="02040602050305030304" pitchFamily="18" charset="0"/>
              </a:rPr>
              <a:t>Community health services per 1000 people</a:t>
            </a:r>
          </a:p>
        </p:txBody>
      </p:sp>
      <p:sp>
        <p:nvSpPr>
          <p:cNvPr id="44040" name="Text Box 12"/>
          <p:cNvSpPr txBox="1">
            <a:spLocks noChangeArrowheads="1"/>
          </p:cNvSpPr>
          <p:nvPr/>
        </p:nvSpPr>
        <p:spPr bwMode="auto">
          <a:xfrm>
            <a:off x="3886200" y="4953001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Book Antiqua" panose="02040602050305030304" pitchFamily="18" charset="0"/>
              </a:rPr>
              <a:t>Health station per 10,000 people</a:t>
            </a:r>
          </a:p>
        </p:txBody>
      </p:sp>
      <p:sp>
        <p:nvSpPr>
          <p:cNvPr id="44041" name="Line 13"/>
          <p:cNvSpPr>
            <a:spLocks noChangeShapeType="1"/>
          </p:cNvSpPr>
          <p:nvPr/>
        </p:nvSpPr>
        <p:spPr bwMode="auto">
          <a:xfrm>
            <a:off x="4038600" y="41910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4"/>
          <p:cNvSpPr txBox="1">
            <a:spLocks noChangeArrowheads="1"/>
          </p:cNvSpPr>
          <p:nvPr/>
        </p:nvSpPr>
        <p:spPr bwMode="auto">
          <a:xfrm>
            <a:off x="4114800" y="4343401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Book Antiqua" panose="02040602050305030304" pitchFamily="18" charset="0"/>
              </a:rPr>
              <a:t>Health center per 50,000 People</a:t>
            </a:r>
          </a:p>
        </p:txBody>
      </p:sp>
      <p:sp>
        <p:nvSpPr>
          <p:cNvPr id="44043" name="Text Box 15"/>
          <p:cNvSpPr txBox="1">
            <a:spLocks noChangeArrowheads="1"/>
          </p:cNvSpPr>
          <p:nvPr/>
        </p:nvSpPr>
        <p:spPr bwMode="auto">
          <a:xfrm>
            <a:off x="4419600" y="3581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Book Antiqua" panose="02040602050305030304" pitchFamily="18" charset="0"/>
              </a:rPr>
              <a:t>Rural hospital per 250,000 people</a:t>
            </a:r>
          </a:p>
        </p:txBody>
      </p:sp>
      <p:sp>
        <p:nvSpPr>
          <p:cNvPr id="44044" name="Text Box 17"/>
          <p:cNvSpPr txBox="1">
            <a:spLocks noChangeArrowheads="1"/>
          </p:cNvSpPr>
          <p:nvPr/>
        </p:nvSpPr>
        <p:spPr bwMode="auto">
          <a:xfrm>
            <a:off x="5181600" y="22860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Book Antiqua" panose="02040602050305030304" pitchFamily="18" charset="0"/>
              </a:rPr>
              <a:t>Regional Hospital per 1,000,000 people</a:t>
            </a:r>
          </a:p>
        </p:txBody>
      </p:sp>
      <p:sp>
        <p:nvSpPr>
          <p:cNvPr id="44045" name="Text Box 18"/>
          <p:cNvSpPr txBox="1">
            <a:spLocks noChangeArrowheads="1"/>
          </p:cNvSpPr>
          <p:nvPr/>
        </p:nvSpPr>
        <p:spPr bwMode="auto">
          <a:xfrm>
            <a:off x="5334000" y="1143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Book Antiqua" panose="02040602050305030304" pitchFamily="18" charset="0"/>
              </a:rPr>
              <a:t>Central Hospital per 6,000,000 people</a:t>
            </a:r>
          </a:p>
        </p:txBody>
      </p:sp>
    </p:spTree>
    <p:extLst>
      <p:ext uri="{BB962C8B-B14F-4D97-AF65-F5344CB8AC3E}">
        <p14:creationId xmlns:p14="http://schemas.microsoft.com/office/powerpoint/2010/main" val="13117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975"/>
            <a:r>
              <a:rPr lang="en-US" b="1" smtClean="0">
                <a:solidFill>
                  <a:srgbClr val="3333CC"/>
                </a:solidFill>
                <a:latin typeface="Book Antiqua" panose="02040602050305030304" pitchFamily="18" charset="0"/>
              </a:rPr>
              <a:t>SWAP-Based HSDP, 1991-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ook Antiqua" panose="02040602050305030304" pitchFamily="18" charset="0"/>
              </a:rPr>
              <a:t>The basis for SWAP-based Health Sector Development Program (HSDP) </a:t>
            </a:r>
          </a:p>
          <a:p>
            <a:pPr lvl="1" eaLnBrk="1" hangingPunct="1"/>
            <a:r>
              <a:rPr lang="en-US" dirty="0" smtClean="0">
                <a:latin typeface="Book Antiqua" panose="02040602050305030304" pitchFamily="18" charset="0"/>
              </a:rPr>
              <a:t>the 20 –year health development plan produced by the TGE to be implemented in four phases of five years each.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The development of health policy(1993)</a:t>
            </a:r>
          </a:p>
          <a:p>
            <a:pPr lvl="1" eaLnBrk="1" hangingPunct="1">
              <a:buFontTx/>
              <a:buNone/>
            </a:pPr>
            <a:endParaRPr lang="en-US" dirty="0" smtClean="0">
              <a:solidFill>
                <a:srgbClr val="3333FF"/>
              </a:solidFill>
              <a:latin typeface="Book Antiqua" panose="020406020503050303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3333FF"/>
                </a:solidFill>
                <a:latin typeface="Book Antiqua" panose="02040602050305030304" pitchFamily="18" charset="0"/>
              </a:rPr>
              <a:t>Exercise2: Discuss what are the major components of Ethiopian health policy how equity and Access issue has been addressed</a:t>
            </a:r>
          </a:p>
          <a:p>
            <a:pPr eaLnBrk="1" hangingPunct="1"/>
            <a:endParaRPr lang="en-US" dirty="0">
              <a:solidFill>
                <a:srgbClr val="3333FF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AF9521-4817-4A24-82F8-9DDC9E58B0C9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4864">
              <a:defRPr/>
            </a:pPr>
            <a:r>
              <a:rPr lang="en-US" sz="3600" b="1">
                <a:solidFill>
                  <a:srgbClr val="3333CC"/>
                </a:solidFill>
                <a:latin typeface="Book Antiqua" pitchFamily="18" charset="0"/>
              </a:rPr>
              <a:t>SWAps has the following five elements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>
                <a:latin typeface="Book Antiqua" pitchFamily="18" charset="0"/>
              </a:rPr>
              <a:t>All significant funding agencies support a </a:t>
            </a:r>
            <a:r>
              <a:rPr lang="en-US">
                <a:solidFill>
                  <a:srgbClr val="3333FF"/>
                </a:solidFill>
                <a:latin typeface="Book Antiqua" pitchFamily="18" charset="0"/>
              </a:rPr>
              <a:t>shared, sector wide policy and strategy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>
                <a:solidFill>
                  <a:srgbClr val="3333FF"/>
                </a:solidFill>
                <a:latin typeface="Book Antiqua" pitchFamily="18" charset="0"/>
              </a:rPr>
              <a:t>A medium term expenditure framework</a:t>
            </a:r>
            <a:r>
              <a:rPr lang="en-US">
                <a:latin typeface="Book Antiqua" pitchFamily="18" charset="0"/>
              </a:rPr>
              <a:t> or budget which supports this policy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>
                <a:solidFill>
                  <a:srgbClr val="3333FF"/>
                </a:solidFill>
                <a:latin typeface="Book Antiqua" pitchFamily="18" charset="0"/>
              </a:rPr>
              <a:t>Government leadership</a:t>
            </a:r>
            <a:r>
              <a:rPr lang="en-US">
                <a:latin typeface="Book Antiqua" pitchFamily="18" charset="0"/>
              </a:rPr>
              <a:t> in a sustained partnership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>
                <a:solidFill>
                  <a:srgbClr val="3333FF"/>
                </a:solidFill>
                <a:latin typeface="Book Antiqua" pitchFamily="18" charset="0"/>
              </a:rPr>
              <a:t>Shared processes and approaches for implementing and managing</a:t>
            </a:r>
            <a:r>
              <a:rPr lang="en-US">
                <a:latin typeface="Book Antiqua" pitchFamily="18" charset="0"/>
              </a:rPr>
              <a:t> the sector strategy and work program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>
                <a:latin typeface="Book Antiqua" pitchFamily="18" charset="0"/>
              </a:rPr>
              <a:t>Commitment to move to </a:t>
            </a:r>
            <a:r>
              <a:rPr lang="en-US">
                <a:solidFill>
                  <a:srgbClr val="3333FF"/>
                </a:solidFill>
                <a:latin typeface="Book Antiqua" pitchFamily="18" charset="0"/>
              </a:rPr>
              <a:t>greater reliance on Government financial management and accountability systems.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>
              <a:solidFill>
                <a:srgbClr val="3333FF"/>
              </a:solidFill>
              <a:latin typeface="Book Antiqua" pitchFamily="18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en-US" sz="2400">
              <a:latin typeface="Book Antiqu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43B676-52BD-4995-9A60-C15235D66CE5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623870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rgbClr val="0000CC"/>
                </a:solidFill>
              </a:rPr>
              <a:t>SWAp: Definition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20" y="1000108"/>
            <a:ext cx="8429684" cy="5357850"/>
          </a:xfrm>
        </p:spPr>
        <p:txBody>
          <a:bodyPr/>
          <a:lstStyle/>
          <a:p>
            <a:r>
              <a:rPr lang="en-US" sz="2400" dirty="0">
                <a:latin typeface="Bookman Old Style" pitchFamily="18" charset="0"/>
              </a:rPr>
              <a:t>The sector wide approach defines a method of working between government and development partners, a mechanism for coordinating support to public expenditure programmes, and for improving the </a:t>
            </a:r>
            <a:r>
              <a:rPr lang="en-US" sz="2400" dirty="0">
                <a:solidFill>
                  <a:srgbClr val="FF0000"/>
                </a:solidFill>
                <a:latin typeface="Bookman Old Style" pitchFamily="18" charset="0"/>
              </a:rPr>
              <a:t>efficiency and effectiveness with which resources are used in the sector.</a:t>
            </a:r>
          </a:p>
          <a:p>
            <a:r>
              <a:rPr lang="en-GB" sz="2400" dirty="0">
                <a:latin typeface="Bookman Old Style" pitchFamily="18" charset="0"/>
              </a:rPr>
              <a:t>In SWAp: All significant funding for the sector supports </a:t>
            </a:r>
            <a:r>
              <a:rPr lang="en-GB" sz="2400" dirty="0">
                <a:solidFill>
                  <a:srgbClr val="FF3300"/>
                </a:solidFill>
                <a:latin typeface="Bookman Old Style" pitchFamily="18" charset="0"/>
              </a:rPr>
              <a:t>a single sector policy and expenditure programme</a:t>
            </a:r>
            <a:r>
              <a:rPr lang="en-GB" sz="2400" dirty="0">
                <a:latin typeface="Bookman Old Style" pitchFamily="18" charset="0"/>
              </a:rPr>
              <a:t>, </a:t>
            </a:r>
          </a:p>
          <a:p>
            <a:pPr lvl="1"/>
            <a:r>
              <a:rPr lang="en-GB" dirty="0">
                <a:latin typeface="Bookman Old Style" pitchFamily="18" charset="0"/>
              </a:rPr>
              <a:t>Under government leadership, </a:t>
            </a:r>
          </a:p>
          <a:p>
            <a:pPr lvl="1"/>
            <a:r>
              <a:rPr lang="en-GB" dirty="0">
                <a:latin typeface="Bookman Old Style" pitchFamily="18" charset="0"/>
              </a:rPr>
              <a:t>Adopting common approaches across the sector  and progressing towards relying on Government procedures for all funds.”</a:t>
            </a:r>
          </a:p>
          <a:p>
            <a:endParaRPr lang="en-US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CFE5-41CA-4A42-82F9-A3B8F8B4D8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54864">
              <a:defRPr/>
            </a:pPr>
            <a:r>
              <a:rPr lang="en-US" sz="4000">
                <a:solidFill>
                  <a:srgbClr val="3333CC"/>
                </a:solidFill>
                <a:latin typeface="Book Antiqua" pitchFamily="18" charset="0"/>
              </a:rPr>
              <a:t>Four tier system of health care delivery, 1998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329791-06B6-4690-B7EB-A07164361348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49157" name="Group 4"/>
          <p:cNvGrpSpPr>
            <a:grpSpLocks/>
          </p:cNvGrpSpPr>
          <p:nvPr/>
        </p:nvGrpSpPr>
        <p:grpSpPr bwMode="auto">
          <a:xfrm>
            <a:off x="2781300" y="1295400"/>
            <a:ext cx="6629400" cy="4572000"/>
            <a:chOff x="1248" y="240"/>
            <a:chExt cx="4176" cy="3600"/>
          </a:xfrm>
        </p:grpSpPr>
        <p:sp>
          <p:nvSpPr>
            <p:cNvPr id="49163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9164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9165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  <p:sp>
          <p:nvSpPr>
            <p:cNvPr id="49166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1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/>
            </a:p>
          </p:txBody>
        </p:sp>
      </p:grp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3505200" y="5029201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9159" name="Text Box 10"/>
          <p:cNvSpPr txBox="1">
            <a:spLocks noChangeArrowheads="1"/>
          </p:cNvSpPr>
          <p:nvPr/>
        </p:nvSpPr>
        <p:spPr bwMode="auto">
          <a:xfrm>
            <a:off x="3505200" y="5029200"/>
            <a:ext cx="510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Book Antiqua" panose="02040602050305030304" pitchFamily="18" charset="0"/>
              </a:rPr>
              <a:t>Primary Health Care Unit (PHCU) per 25,000 people</a:t>
            </a:r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4267200" y="3886200"/>
            <a:ext cx="373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  <a:latin typeface="Book Antiqua" panose="02040602050305030304" pitchFamily="18" charset="0"/>
              </a:rPr>
              <a:t>District Hospital per 250,000 People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5029200" y="2667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Book Antiqua" panose="02040602050305030304" pitchFamily="18" charset="0"/>
              </a:rPr>
              <a:t>Zonal Hospital per 1,000000 people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5486400" y="14478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latin typeface="Book Antiqua" panose="02040602050305030304" pitchFamily="18" charset="0"/>
              </a:rPr>
              <a:t>Specialized hospital per 5000000 people</a:t>
            </a:r>
          </a:p>
        </p:txBody>
      </p:sp>
    </p:spTree>
    <p:extLst>
      <p:ext uri="{BB962C8B-B14F-4D97-AF65-F5344CB8AC3E}">
        <p14:creationId xmlns:p14="http://schemas.microsoft.com/office/powerpoint/2010/main" val="31331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10804301" cy="616446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CAA7-7D77-449F-B2C9-651282E183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1628</Words>
  <Application>Microsoft Office PowerPoint</Application>
  <PresentationFormat>Widescreen</PresentationFormat>
  <Paragraphs>214</Paragraphs>
  <Slides>34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Book Antiqua</vt:lpstr>
      <vt:lpstr>Bookman Old Style</vt:lpstr>
      <vt:lpstr>Calibri</vt:lpstr>
      <vt:lpstr>Calibri Light</vt:lpstr>
      <vt:lpstr>Wingdings</vt:lpstr>
      <vt:lpstr>Office Theme</vt:lpstr>
      <vt:lpstr>Chapter VII: Health delivery system in Ethiopia</vt:lpstr>
      <vt:lpstr>Historical development of Health care in Ethiopia</vt:lpstr>
      <vt:lpstr>Historical development cont’d</vt:lpstr>
      <vt:lpstr>A pyramidal arrangement of health care structure during the Derg Rule</vt:lpstr>
      <vt:lpstr>SWAP-Based HSDP, 1991-</vt:lpstr>
      <vt:lpstr>SWAps has the following five elements</vt:lpstr>
      <vt:lpstr>SWAp: Definition</vt:lpstr>
      <vt:lpstr>Four tier system of health care delivery, 1998</vt:lpstr>
      <vt:lpstr>PowerPoint Presentation</vt:lpstr>
      <vt:lpstr>Definition </vt:lpstr>
      <vt:lpstr> Basic terms and phrases in the definition  </vt:lpstr>
      <vt:lpstr>Cont’d </vt:lpstr>
      <vt:lpstr>Cont’d </vt:lpstr>
      <vt:lpstr>THE COMPONENTS/ELEMENTS OF PHC</vt:lpstr>
      <vt:lpstr>Cont’d </vt:lpstr>
      <vt:lpstr>Components added after Alma Ata Declaration</vt:lpstr>
      <vt:lpstr>Health policy (1993) </vt:lpstr>
      <vt:lpstr>National Health Policy: 1993</vt:lpstr>
      <vt:lpstr>Health Sector Development Plans </vt:lpstr>
      <vt:lpstr>Health Sector Development Plans ….</vt:lpstr>
      <vt:lpstr>Health Sector Development Plans ….</vt:lpstr>
      <vt:lpstr>Health Sector Development Plans ….</vt:lpstr>
      <vt:lpstr>The Health Sector Transformation Plans (HSTP)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of health related reforms implemented in Ethiopia; </vt:lpstr>
      <vt:lpstr>Assignment </vt:lpstr>
      <vt:lpstr>Instruction (EPI)</vt:lpstr>
      <vt:lpstr>Instruction (GMPH)</vt:lpstr>
      <vt:lpstr>Instruction (RH)</vt:lpstr>
      <vt:lpstr>Instruction (Nutrition)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Nure</dc:creator>
  <cp:lastModifiedBy>Nure</cp:lastModifiedBy>
  <cp:revision>24</cp:revision>
  <dcterms:created xsi:type="dcterms:W3CDTF">2020-03-06T13:48:22Z</dcterms:created>
  <dcterms:modified xsi:type="dcterms:W3CDTF">2020-03-13T18:46:53Z</dcterms:modified>
</cp:coreProperties>
</file>