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319" r:id="rId2"/>
    <p:sldId id="320" r:id="rId3"/>
    <p:sldId id="321" r:id="rId4"/>
    <p:sldId id="322" r:id="rId5"/>
    <p:sldId id="323" r:id="rId6"/>
    <p:sldId id="324" r:id="rId7"/>
    <p:sldId id="325" r:id="rId8"/>
    <p:sldId id="326" r:id="rId9"/>
    <p:sldId id="327" r:id="rId10"/>
    <p:sldId id="328" r:id="rId11"/>
    <p:sldId id="329" r:id="rId12"/>
    <p:sldId id="316" r:id="rId13"/>
    <p:sldId id="261" r:id="rId14"/>
    <p:sldId id="262" r:id="rId15"/>
    <p:sldId id="263" r:id="rId16"/>
    <p:sldId id="264" r:id="rId17"/>
    <p:sldId id="265" r:id="rId18"/>
    <p:sldId id="266" r:id="rId19"/>
    <p:sldId id="267" r:id="rId20"/>
    <p:sldId id="268" r:id="rId21"/>
    <p:sldId id="269" r:id="rId22"/>
    <p:sldId id="317"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270"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285" r:id="rId66"/>
    <p:sldId id="286" r:id="rId67"/>
    <p:sldId id="330" r:id="rId68"/>
    <p:sldId id="331" r:id="rId69"/>
    <p:sldId id="332" r:id="rId70"/>
    <p:sldId id="333" r:id="rId71"/>
    <p:sldId id="334" r:id="rId72"/>
    <p:sldId id="335" r:id="rId73"/>
    <p:sldId id="336"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E258C-18A3-42D1-8500-A5F25B11A460}" type="doc">
      <dgm:prSet loTypeId="urn:microsoft.com/office/officeart/2005/8/layout/pyramid1" loCatId="pyramid" qsTypeId="urn:microsoft.com/office/officeart/2005/8/quickstyle/simple1" qsCatId="simple" csTypeId="urn:microsoft.com/office/officeart/2005/8/colors/accent1_2" csCatId="accent1" phldr="1"/>
      <dgm:spPr/>
    </dgm:pt>
    <dgm:pt modelId="{C5A9C049-6E70-4D93-83A5-77D682A3EF89}">
      <dgm:prSet phldrT="[Text]"/>
      <dgm:spPr/>
      <dgm:t>
        <a:bodyPr/>
        <a:lstStyle/>
        <a:p>
          <a:r>
            <a:rPr lang="en-US" dirty="0" smtClean="0"/>
            <a:t>Top/Strategic</a:t>
          </a:r>
        </a:p>
        <a:p>
          <a:r>
            <a:rPr lang="en-US" dirty="0" smtClean="0"/>
            <a:t>Level  </a:t>
          </a:r>
          <a:endParaRPr lang="en-US" dirty="0"/>
        </a:p>
      </dgm:t>
    </dgm:pt>
    <dgm:pt modelId="{49444C72-4EBA-486E-9260-242AC649558A}" type="parTrans" cxnId="{EB1A7563-3DD7-437B-9D73-7ACEF68BF7F6}">
      <dgm:prSet/>
      <dgm:spPr/>
      <dgm:t>
        <a:bodyPr/>
        <a:lstStyle/>
        <a:p>
          <a:endParaRPr lang="en-US"/>
        </a:p>
      </dgm:t>
    </dgm:pt>
    <dgm:pt modelId="{E342F740-B7E4-4A59-801C-7CA6C9763AFA}" type="sibTrans" cxnId="{EB1A7563-3DD7-437B-9D73-7ACEF68BF7F6}">
      <dgm:prSet/>
      <dgm:spPr/>
      <dgm:t>
        <a:bodyPr/>
        <a:lstStyle/>
        <a:p>
          <a:endParaRPr lang="en-US"/>
        </a:p>
      </dgm:t>
    </dgm:pt>
    <dgm:pt modelId="{B4AFD1B7-181F-4C1E-9862-930F300D5732}">
      <dgm:prSet phldrT="[Text]"/>
      <dgm:spPr/>
      <dgm:t>
        <a:bodyPr/>
        <a:lstStyle/>
        <a:p>
          <a:r>
            <a:rPr lang="en-US" dirty="0" smtClean="0"/>
            <a:t>Middle/Tactical/</a:t>
          </a:r>
        </a:p>
        <a:p>
          <a:r>
            <a:rPr lang="en-US" dirty="0" smtClean="0"/>
            <a:t>Administrative Level</a:t>
          </a:r>
          <a:endParaRPr lang="en-US" dirty="0"/>
        </a:p>
      </dgm:t>
    </dgm:pt>
    <dgm:pt modelId="{77279534-36C3-4D0F-B03A-732D23904D6D}" type="parTrans" cxnId="{A8C6CFD5-5386-496F-8058-BCFCCA4D0ED0}">
      <dgm:prSet/>
      <dgm:spPr/>
      <dgm:t>
        <a:bodyPr/>
        <a:lstStyle/>
        <a:p>
          <a:endParaRPr lang="en-US"/>
        </a:p>
      </dgm:t>
    </dgm:pt>
    <dgm:pt modelId="{B070AEE3-3D7B-4FAA-9D53-986EB22AD328}" type="sibTrans" cxnId="{A8C6CFD5-5386-496F-8058-BCFCCA4D0ED0}">
      <dgm:prSet/>
      <dgm:spPr/>
      <dgm:t>
        <a:bodyPr/>
        <a:lstStyle/>
        <a:p>
          <a:endParaRPr lang="en-US"/>
        </a:p>
      </dgm:t>
    </dgm:pt>
    <dgm:pt modelId="{D0C26ABC-96CB-4AAA-A455-07047085109A}">
      <dgm:prSet phldrT="[Text]"/>
      <dgm:spPr/>
      <dgm:t>
        <a:bodyPr/>
        <a:lstStyle/>
        <a:p>
          <a:r>
            <a:rPr lang="en-US" dirty="0" smtClean="0"/>
            <a:t>Lower/Operational/</a:t>
          </a:r>
        </a:p>
        <a:p>
          <a:r>
            <a:rPr lang="en-US" dirty="0" smtClean="0"/>
            <a:t>Supervisory Level</a:t>
          </a:r>
          <a:endParaRPr lang="en-US" dirty="0"/>
        </a:p>
      </dgm:t>
    </dgm:pt>
    <dgm:pt modelId="{0038B253-1EEC-4A7F-AD98-7F3C79A990D6}" type="parTrans" cxnId="{2645BB0A-C0A9-4012-8A05-27ECCB2CB422}">
      <dgm:prSet/>
      <dgm:spPr/>
      <dgm:t>
        <a:bodyPr/>
        <a:lstStyle/>
        <a:p>
          <a:endParaRPr lang="en-US"/>
        </a:p>
      </dgm:t>
    </dgm:pt>
    <dgm:pt modelId="{C4F2EBA5-067B-493C-84C5-14DD9DE9B18E}" type="sibTrans" cxnId="{2645BB0A-C0A9-4012-8A05-27ECCB2CB422}">
      <dgm:prSet/>
      <dgm:spPr/>
      <dgm:t>
        <a:bodyPr/>
        <a:lstStyle/>
        <a:p>
          <a:endParaRPr lang="en-US"/>
        </a:p>
      </dgm:t>
    </dgm:pt>
    <dgm:pt modelId="{0CDA23E3-63F7-44C6-BCB8-7E298F16FF7A}" type="pres">
      <dgm:prSet presAssocID="{4DFE258C-18A3-42D1-8500-A5F25B11A460}" presName="Name0" presStyleCnt="0">
        <dgm:presLayoutVars>
          <dgm:dir/>
          <dgm:animLvl val="lvl"/>
          <dgm:resizeHandles val="exact"/>
        </dgm:presLayoutVars>
      </dgm:prSet>
      <dgm:spPr/>
    </dgm:pt>
    <dgm:pt modelId="{815B4154-6A7D-4946-AA8F-5B7B0805A45B}" type="pres">
      <dgm:prSet presAssocID="{C5A9C049-6E70-4D93-83A5-77D682A3EF89}" presName="Name8" presStyleCnt="0"/>
      <dgm:spPr/>
    </dgm:pt>
    <dgm:pt modelId="{993D3886-1CD4-4C51-AE17-1A4526039039}" type="pres">
      <dgm:prSet presAssocID="{C5A9C049-6E70-4D93-83A5-77D682A3EF89}" presName="level" presStyleLbl="node1" presStyleIdx="0" presStyleCnt="3">
        <dgm:presLayoutVars>
          <dgm:chMax val="1"/>
          <dgm:bulletEnabled val="1"/>
        </dgm:presLayoutVars>
      </dgm:prSet>
      <dgm:spPr/>
      <dgm:t>
        <a:bodyPr/>
        <a:lstStyle/>
        <a:p>
          <a:endParaRPr lang="en-US"/>
        </a:p>
      </dgm:t>
    </dgm:pt>
    <dgm:pt modelId="{90468C6C-63E7-40E6-B68D-E6EED24F5DAC}" type="pres">
      <dgm:prSet presAssocID="{C5A9C049-6E70-4D93-83A5-77D682A3EF89}" presName="levelTx" presStyleLbl="revTx" presStyleIdx="0" presStyleCnt="0">
        <dgm:presLayoutVars>
          <dgm:chMax val="1"/>
          <dgm:bulletEnabled val="1"/>
        </dgm:presLayoutVars>
      </dgm:prSet>
      <dgm:spPr/>
      <dgm:t>
        <a:bodyPr/>
        <a:lstStyle/>
        <a:p>
          <a:endParaRPr lang="en-US"/>
        </a:p>
      </dgm:t>
    </dgm:pt>
    <dgm:pt modelId="{047CF738-6E33-4B86-9EF9-6A0DE0F90B45}" type="pres">
      <dgm:prSet presAssocID="{B4AFD1B7-181F-4C1E-9862-930F300D5732}" presName="Name8" presStyleCnt="0"/>
      <dgm:spPr/>
    </dgm:pt>
    <dgm:pt modelId="{8A854048-C36D-4058-B026-9D2B8C67C1BA}" type="pres">
      <dgm:prSet presAssocID="{B4AFD1B7-181F-4C1E-9862-930F300D5732}" presName="level" presStyleLbl="node1" presStyleIdx="1" presStyleCnt="3">
        <dgm:presLayoutVars>
          <dgm:chMax val="1"/>
          <dgm:bulletEnabled val="1"/>
        </dgm:presLayoutVars>
      </dgm:prSet>
      <dgm:spPr/>
      <dgm:t>
        <a:bodyPr/>
        <a:lstStyle/>
        <a:p>
          <a:endParaRPr lang="en-US"/>
        </a:p>
      </dgm:t>
    </dgm:pt>
    <dgm:pt modelId="{636108F8-91D7-4D7E-8E48-190C8D07C198}" type="pres">
      <dgm:prSet presAssocID="{B4AFD1B7-181F-4C1E-9862-930F300D5732}" presName="levelTx" presStyleLbl="revTx" presStyleIdx="0" presStyleCnt="0">
        <dgm:presLayoutVars>
          <dgm:chMax val="1"/>
          <dgm:bulletEnabled val="1"/>
        </dgm:presLayoutVars>
      </dgm:prSet>
      <dgm:spPr/>
      <dgm:t>
        <a:bodyPr/>
        <a:lstStyle/>
        <a:p>
          <a:endParaRPr lang="en-US"/>
        </a:p>
      </dgm:t>
    </dgm:pt>
    <dgm:pt modelId="{01E7019B-DAAF-49C3-856C-9BE7B76C25A6}" type="pres">
      <dgm:prSet presAssocID="{D0C26ABC-96CB-4AAA-A455-07047085109A}" presName="Name8" presStyleCnt="0"/>
      <dgm:spPr/>
    </dgm:pt>
    <dgm:pt modelId="{E788AB77-5D0A-4552-B302-59791BB45872}" type="pres">
      <dgm:prSet presAssocID="{D0C26ABC-96CB-4AAA-A455-07047085109A}" presName="level" presStyleLbl="node1" presStyleIdx="2" presStyleCnt="3">
        <dgm:presLayoutVars>
          <dgm:chMax val="1"/>
          <dgm:bulletEnabled val="1"/>
        </dgm:presLayoutVars>
      </dgm:prSet>
      <dgm:spPr/>
      <dgm:t>
        <a:bodyPr/>
        <a:lstStyle/>
        <a:p>
          <a:endParaRPr lang="en-US"/>
        </a:p>
      </dgm:t>
    </dgm:pt>
    <dgm:pt modelId="{BAEA6BDE-500C-460B-BA40-E939555A4486}" type="pres">
      <dgm:prSet presAssocID="{D0C26ABC-96CB-4AAA-A455-07047085109A}" presName="levelTx" presStyleLbl="revTx" presStyleIdx="0" presStyleCnt="0">
        <dgm:presLayoutVars>
          <dgm:chMax val="1"/>
          <dgm:bulletEnabled val="1"/>
        </dgm:presLayoutVars>
      </dgm:prSet>
      <dgm:spPr/>
      <dgm:t>
        <a:bodyPr/>
        <a:lstStyle/>
        <a:p>
          <a:endParaRPr lang="en-US"/>
        </a:p>
      </dgm:t>
    </dgm:pt>
  </dgm:ptLst>
  <dgm:cxnLst>
    <dgm:cxn modelId="{8014AFE2-43D3-4A6B-BBE9-1BA5E8D4C049}" type="presOf" srcId="{D0C26ABC-96CB-4AAA-A455-07047085109A}" destId="{E788AB77-5D0A-4552-B302-59791BB45872}" srcOrd="0" destOrd="0" presId="urn:microsoft.com/office/officeart/2005/8/layout/pyramid1"/>
    <dgm:cxn modelId="{C4A0432F-0189-48DB-AD71-6C41455E7EE8}" type="presOf" srcId="{4DFE258C-18A3-42D1-8500-A5F25B11A460}" destId="{0CDA23E3-63F7-44C6-BCB8-7E298F16FF7A}" srcOrd="0" destOrd="0" presId="urn:microsoft.com/office/officeart/2005/8/layout/pyramid1"/>
    <dgm:cxn modelId="{A8C6CFD5-5386-496F-8058-BCFCCA4D0ED0}" srcId="{4DFE258C-18A3-42D1-8500-A5F25B11A460}" destId="{B4AFD1B7-181F-4C1E-9862-930F300D5732}" srcOrd="1" destOrd="0" parTransId="{77279534-36C3-4D0F-B03A-732D23904D6D}" sibTransId="{B070AEE3-3D7B-4FAA-9D53-986EB22AD328}"/>
    <dgm:cxn modelId="{93F2C8E0-344F-4E61-885D-4D1C5A5CC769}" type="presOf" srcId="{C5A9C049-6E70-4D93-83A5-77D682A3EF89}" destId="{90468C6C-63E7-40E6-B68D-E6EED24F5DAC}" srcOrd="1" destOrd="0" presId="urn:microsoft.com/office/officeart/2005/8/layout/pyramid1"/>
    <dgm:cxn modelId="{EB1A7563-3DD7-437B-9D73-7ACEF68BF7F6}" srcId="{4DFE258C-18A3-42D1-8500-A5F25B11A460}" destId="{C5A9C049-6E70-4D93-83A5-77D682A3EF89}" srcOrd="0" destOrd="0" parTransId="{49444C72-4EBA-486E-9260-242AC649558A}" sibTransId="{E342F740-B7E4-4A59-801C-7CA6C9763AFA}"/>
    <dgm:cxn modelId="{889B0D4B-66E8-48D9-B84D-035DD86FB5DB}" type="presOf" srcId="{B4AFD1B7-181F-4C1E-9862-930F300D5732}" destId="{636108F8-91D7-4D7E-8E48-190C8D07C198}" srcOrd="1" destOrd="0" presId="urn:microsoft.com/office/officeart/2005/8/layout/pyramid1"/>
    <dgm:cxn modelId="{2645BB0A-C0A9-4012-8A05-27ECCB2CB422}" srcId="{4DFE258C-18A3-42D1-8500-A5F25B11A460}" destId="{D0C26ABC-96CB-4AAA-A455-07047085109A}" srcOrd="2" destOrd="0" parTransId="{0038B253-1EEC-4A7F-AD98-7F3C79A990D6}" sibTransId="{C4F2EBA5-067B-493C-84C5-14DD9DE9B18E}"/>
    <dgm:cxn modelId="{35C0CBFE-E91E-4C8C-9D8E-DC42AA720636}" type="presOf" srcId="{C5A9C049-6E70-4D93-83A5-77D682A3EF89}" destId="{993D3886-1CD4-4C51-AE17-1A4526039039}" srcOrd="0" destOrd="0" presId="urn:microsoft.com/office/officeart/2005/8/layout/pyramid1"/>
    <dgm:cxn modelId="{A871483B-1E62-44B7-8A90-260CE100163C}" type="presOf" srcId="{B4AFD1B7-181F-4C1E-9862-930F300D5732}" destId="{8A854048-C36D-4058-B026-9D2B8C67C1BA}" srcOrd="0" destOrd="0" presId="urn:microsoft.com/office/officeart/2005/8/layout/pyramid1"/>
    <dgm:cxn modelId="{7B2E3ECF-28B6-45B1-9742-49FC6B733C04}" type="presOf" srcId="{D0C26ABC-96CB-4AAA-A455-07047085109A}" destId="{BAEA6BDE-500C-460B-BA40-E939555A4486}" srcOrd="1" destOrd="0" presId="urn:microsoft.com/office/officeart/2005/8/layout/pyramid1"/>
    <dgm:cxn modelId="{E01145F0-4B5F-4353-A2B7-6BC360672252}" type="presParOf" srcId="{0CDA23E3-63F7-44C6-BCB8-7E298F16FF7A}" destId="{815B4154-6A7D-4946-AA8F-5B7B0805A45B}" srcOrd="0" destOrd="0" presId="urn:microsoft.com/office/officeart/2005/8/layout/pyramid1"/>
    <dgm:cxn modelId="{FDD1A07C-856A-4530-857D-CB18070422F5}" type="presParOf" srcId="{815B4154-6A7D-4946-AA8F-5B7B0805A45B}" destId="{993D3886-1CD4-4C51-AE17-1A4526039039}" srcOrd="0" destOrd="0" presId="urn:microsoft.com/office/officeart/2005/8/layout/pyramid1"/>
    <dgm:cxn modelId="{93C3BD64-6E67-4D6E-9924-365E17F6E7C1}" type="presParOf" srcId="{815B4154-6A7D-4946-AA8F-5B7B0805A45B}" destId="{90468C6C-63E7-40E6-B68D-E6EED24F5DAC}" srcOrd="1" destOrd="0" presId="urn:microsoft.com/office/officeart/2005/8/layout/pyramid1"/>
    <dgm:cxn modelId="{DF13F503-1756-4C11-866F-354AFCA05307}" type="presParOf" srcId="{0CDA23E3-63F7-44C6-BCB8-7E298F16FF7A}" destId="{047CF738-6E33-4B86-9EF9-6A0DE0F90B45}" srcOrd="1" destOrd="0" presId="urn:microsoft.com/office/officeart/2005/8/layout/pyramid1"/>
    <dgm:cxn modelId="{703905B3-DA14-4DEE-BA21-D6A24BC3F517}" type="presParOf" srcId="{047CF738-6E33-4B86-9EF9-6A0DE0F90B45}" destId="{8A854048-C36D-4058-B026-9D2B8C67C1BA}" srcOrd="0" destOrd="0" presId="urn:microsoft.com/office/officeart/2005/8/layout/pyramid1"/>
    <dgm:cxn modelId="{4A76C8DA-6728-456C-ABCF-EA39F1288A2A}" type="presParOf" srcId="{047CF738-6E33-4B86-9EF9-6A0DE0F90B45}" destId="{636108F8-91D7-4D7E-8E48-190C8D07C198}" srcOrd="1" destOrd="0" presId="urn:microsoft.com/office/officeart/2005/8/layout/pyramid1"/>
    <dgm:cxn modelId="{C6ACE32E-E299-4C17-9BF7-E471E63436F7}" type="presParOf" srcId="{0CDA23E3-63F7-44C6-BCB8-7E298F16FF7A}" destId="{01E7019B-DAAF-49C3-856C-9BE7B76C25A6}" srcOrd="2" destOrd="0" presId="urn:microsoft.com/office/officeart/2005/8/layout/pyramid1"/>
    <dgm:cxn modelId="{941B19B5-365E-499F-917C-4AEB39B90CC2}" type="presParOf" srcId="{01E7019B-DAAF-49C3-856C-9BE7B76C25A6}" destId="{E788AB77-5D0A-4552-B302-59791BB45872}" srcOrd="0" destOrd="0" presId="urn:microsoft.com/office/officeart/2005/8/layout/pyramid1"/>
    <dgm:cxn modelId="{FAECE2BE-7A72-47E9-8121-A0EBC65EDF27}" type="presParOf" srcId="{01E7019B-DAAF-49C3-856C-9BE7B76C25A6}" destId="{BAEA6BDE-500C-460B-BA40-E939555A448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7E3AD-F8C9-4C85-94EC-77AFA693A8EF}"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22026B3-985C-4C9D-A291-8446A47CA5E4}">
      <dgm:prSet phldrT="[Text]"/>
      <dgm:spPr/>
      <dgm:t>
        <a:bodyPr/>
        <a:lstStyle/>
        <a:p>
          <a:r>
            <a:rPr lang="en-US" dirty="0" smtClean="0"/>
            <a:t>A</a:t>
          </a:r>
          <a:endParaRPr lang="en-US" dirty="0"/>
        </a:p>
      </dgm:t>
    </dgm:pt>
    <dgm:pt modelId="{C59D680A-E8D3-4B74-8024-9861A1D36DAC}" type="parTrans" cxnId="{51B62E07-00E3-4629-9C64-2E3FBB5DC266}">
      <dgm:prSet/>
      <dgm:spPr/>
      <dgm:t>
        <a:bodyPr/>
        <a:lstStyle/>
        <a:p>
          <a:endParaRPr lang="en-US"/>
        </a:p>
      </dgm:t>
    </dgm:pt>
    <dgm:pt modelId="{6203F5F5-B3C0-4034-AF7C-E11CC92A2E1D}" type="sibTrans" cxnId="{51B62E07-00E3-4629-9C64-2E3FBB5DC266}">
      <dgm:prSet/>
      <dgm:spPr/>
      <dgm:t>
        <a:bodyPr/>
        <a:lstStyle/>
        <a:p>
          <a:endParaRPr lang="en-US"/>
        </a:p>
      </dgm:t>
    </dgm:pt>
    <dgm:pt modelId="{4346FE4F-BD97-496F-B180-881A02BFF5A9}">
      <dgm:prSet phldrT="[Text]"/>
      <dgm:spPr/>
      <dgm:t>
        <a:bodyPr/>
        <a:lstStyle/>
        <a:p>
          <a:r>
            <a:rPr lang="en-US" dirty="0" smtClean="0"/>
            <a:t>B</a:t>
          </a:r>
          <a:endParaRPr lang="en-US" dirty="0"/>
        </a:p>
      </dgm:t>
    </dgm:pt>
    <dgm:pt modelId="{5BDF1FAD-9449-4027-81A2-A0EE174B850F}" type="parTrans" cxnId="{2844B4EF-B7C9-4992-8DCB-C0547159AE7B}">
      <dgm:prSet/>
      <dgm:spPr/>
      <dgm:t>
        <a:bodyPr/>
        <a:lstStyle/>
        <a:p>
          <a:endParaRPr lang="en-US"/>
        </a:p>
      </dgm:t>
    </dgm:pt>
    <dgm:pt modelId="{262F6314-33C2-4CFC-8127-0C7887D3A630}" type="sibTrans" cxnId="{2844B4EF-B7C9-4992-8DCB-C0547159AE7B}">
      <dgm:prSet/>
      <dgm:spPr/>
      <dgm:t>
        <a:bodyPr/>
        <a:lstStyle/>
        <a:p>
          <a:endParaRPr lang="en-US"/>
        </a:p>
      </dgm:t>
    </dgm:pt>
    <dgm:pt modelId="{563E22C5-5166-4CD0-9FF4-61C93DA11B93}">
      <dgm:prSet phldrT="[Text]"/>
      <dgm:spPr/>
      <dgm:t>
        <a:bodyPr/>
        <a:lstStyle/>
        <a:p>
          <a:r>
            <a:rPr lang="en-US" dirty="0" smtClean="0"/>
            <a:t>D</a:t>
          </a:r>
          <a:endParaRPr lang="en-US" dirty="0"/>
        </a:p>
      </dgm:t>
    </dgm:pt>
    <dgm:pt modelId="{D2F1A321-2C89-424C-9138-DB9293CE1B48}" type="parTrans" cxnId="{F83FA9AB-5860-41C5-9386-52F672DC622C}">
      <dgm:prSet/>
      <dgm:spPr/>
      <dgm:t>
        <a:bodyPr/>
        <a:lstStyle/>
        <a:p>
          <a:endParaRPr lang="en-US"/>
        </a:p>
      </dgm:t>
    </dgm:pt>
    <dgm:pt modelId="{0FA0E532-28FA-438D-8746-6E1273AD6F9A}" type="sibTrans" cxnId="{F83FA9AB-5860-41C5-9386-52F672DC622C}">
      <dgm:prSet/>
      <dgm:spPr/>
      <dgm:t>
        <a:bodyPr/>
        <a:lstStyle/>
        <a:p>
          <a:endParaRPr lang="en-US"/>
        </a:p>
      </dgm:t>
    </dgm:pt>
    <dgm:pt modelId="{D71E8612-DE31-40AB-8317-6CAFFF65D510}">
      <dgm:prSet phldrT="[Text]"/>
      <dgm:spPr/>
      <dgm:t>
        <a:bodyPr/>
        <a:lstStyle/>
        <a:p>
          <a:r>
            <a:rPr lang="en-US" dirty="0" smtClean="0"/>
            <a:t>E</a:t>
          </a:r>
          <a:endParaRPr lang="en-US" dirty="0"/>
        </a:p>
      </dgm:t>
    </dgm:pt>
    <dgm:pt modelId="{82569623-9853-4CD3-B0C7-5AEED91FC4D4}" type="parTrans" cxnId="{A1181BF9-5195-44B6-9229-B079BDCAAAAF}">
      <dgm:prSet/>
      <dgm:spPr/>
      <dgm:t>
        <a:bodyPr/>
        <a:lstStyle/>
        <a:p>
          <a:endParaRPr lang="en-US"/>
        </a:p>
      </dgm:t>
    </dgm:pt>
    <dgm:pt modelId="{6D62132E-1AD5-4680-835C-D0D7E58FE657}" type="sibTrans" cxnId="{A1181BF9-5195-44B6-9229-B079BDCAAAAF}">
      <dgm:prSet/>
      <dgm:spPr/>
      <dgm:t>
        <a:bodyPr/>
        <a:lstStyle/>
        <a:p>
          <a:endParaRPr lang="en-US"/>
        </a:p>
      </dgm:t>
    </dgm:pt>
    <dgm:pt modelId="{0A2786A9-DECA-472F-B793-7ED6F5A7E37D}">
      <dgm:prSet phldrT="[Text]"/>
      <dgm:spPr/>
      <dgm:t>
        <a:bodyPr/>
        <a:lstStyle/>
        <a:p>
          <a:r>
            <a:rPr lang="en-US" dirty="0" smtClean="0"/>
            <a:t>C</a:t>
          </a:r>
          <a:endParaRPr lang="en-US" dirty="0"/>
        </a:p>
      </dgm:t>
    </dgm:pt>
    <dgm:pt modelId="{D5BB8259-7FFA-4138-BC07-5EB72D8FB751}" type="parTrans" cxnId="{ED7FC3D9-68F3-41F2-A13D-5E0AA15889AD}">
      <dgm:prSet/>
      <dgm:spPr/>
      <dgm:t>
        <a:bodyPr/>
        <a:lstStyle/>
        <a:p>
          <a:endParaRPr lang="en-US"/>
        </a:p>
      </dgm:t>
    </dgm:pt>
    <dgm:pt modelId="{7BEAD9DC-098C-404A-A818-29DCB71324BC}" type="sibTrans" cxnId="{ED7FC3D9-68F3-41F2-A13D-5E0AA15889AD}">
      <dgm:prSet/>
      <dgm:spPr/>
      <dgm:t>
        <a:bodyPr/>
        <a:lstStyle/>
        <a:p>
          <a:endParaRPr lang="en-US"/>
        </a:p>
      </dgm:t>
    </dgm:pt>
    <dgm:pt modelId="{794197A4-36A6-4C0D-B101-E393D917F7AA}">
      <dgm:prSet phldrT="[Text]"/>
      <dgm:spPr/>
      <dgm:t>
        <a:bodyPr/>
        <a:lstStyle/>
        <a:p>
          <a:r>
            <a:rPr lang="en-US" dirty="0" smtClean="0"/>
            <a:t>F</a:t>
          </a:r>
          <a:endParaRPr lang="en-US" dirty="0"/>
        </a:p>
      </dgm:t>
    </dgm:pt>
    <dgm:pt modelId="{4E8F83D1-6304-4954-BF3E-2701B5BD6935}" type="parTrans" cxnId="{B3C32E12-1DE7-41E0-B0C4-6BDACF01B00D}">
      <dgm:prSet/>
      <dgm:spPr/>
      <dgm:t>
        <a:bodyPr/>
        <a:lstStyle/>
        <a:p>
          <a:endParaRPr lang="en-US"/>
        </a:p>
      </dgm:t>
    </dgm:pt>
    <dgm:pt modelId="{8A8280BB-897B-4789-8116-73043E3BB2DD}" type="sibTrans" cxnId="{B3C32E12-1DE7-41E0-B0C4-6BDACF01B00D}">
      <dgm:prSet/>
      <dgm:spPr/>
      <dgm:t>
        <a:bodyPr/>
        <a:lstStyle/>
        <a:p>
          <a:endParaRPr lang="en-US"/>
        </a:p>
      </dgm:t>
    </dgm:pt>
    <dgm:pt modelId="{DD10F6B7-2EC0-4474-B1EE-A0E64DF157A7}">
      <dgm:prSet phldrT="[Text]"/>
      <dgm:spPr/>
      <dgm:t>
        <a:bodyPr/>
        <a:lstStyle/>
        <a:p>
          <a:r>
            <a:rPr lang="en-US" dirty="0" smtClean="0"/>
            <a:t>Strategic</a:t>
          </a:r>
          <a:endParaRPr lang="en-US" dirty="0"/>
        </a:p>
      </dgm:t>
    </dgm:pt>
    <dgm:pt modelId="{3EE834E7-A7A7-417B-A9CE-2D4FA5A3C164}" type="parTrans" cxnId="{68D6B29F-B3FF-4E1A-B3AB-45C2EBA1A871}">
      <dgm:prSet/>
      <dgm:spPr/>
      <dgm:t>
        <a:bodyPr/>
        <a:lstStyle/>
        <a:p>
          <a:endParaRPr lang="en-US"/>
        </a:p>
      </dgm:t>
    </dgm:pt>
    <dgm:pt modelId="{B7F6C3D6-743A-414B-A687-96A6DDDC30E0}" type="sibTrans" cxnId="{68D6B29F-B3FF-4E1A-B3AB-45C2EBA1A871}">
      <dgm:prSet/>
      <dgm:spPr/>
      <dgm:t>
        <a:bodyPr/>
        <a:lstStyle/>
        <a:p>
          <a:endParaRPr lang="en-US"/>
        </a:p>
      </dgm:t>
    </dgm:pt>
    <dgm:pt modelId="{A036B6EF-EE29-4E27-A88D-F83C9506D517}">
      <dgm:prSet phldrT="[Text]"/>
      <dgm:spPr/>
      <dgm:t>
        <a:bodyPr/>
        <a:lstStyle/>
        <a:p>
          <a:r>
            <a:rPr lang="en-US" dirty="0" smtClean="0"/>
            <a:t>Technical </a:t>
          </a:r>
          <a:endParaRPr lang="en-US" dirty="0"/>
        </a:p>
      </dgm:t>
    </dgm:pt>
    <dgm:pt modelId="{360A6578-4EEE-4136-9E40-A91D643B3A25}" type="parTrans" cxnId="{2CDF7838-0BAF-471D-B5C7-AB4AAE9005D7}">
      <dgm:prSet/>
      <dgm:spPr/>
      <dgm:t>
        <a:bodyPr/>
        <a:lstStyle/>
        <a:p>
          <a:endParaRPr lang="en-US"/>
        </a:p>
      </dgm:t>
    </dgm:pt>
    <dgm:pt modelId="{6B3B1210-B4B9-4CE2-8D51-4C27745C5B35}" type="sibTrans" cxnId="{2CDF7838-0BAF-471D-B5C7-AB4AAE9005D7}">
      <dgm:prSet/>
      <dgm:spPr/>
      <dgm:t>
        <a:bodyPr/>
        <a:lstStyle/>
        <a:p>
          <a:endParaRPr lang="en-US"/>
        </a:p>
      </dgm:t>
    </dgm:pt>
    <dgm:pt modelId="{D8DC53B6-BB46-4FD3-8D9E-BAB0C6270A97}">
      <dgm:prSet phldrT="[Text]"/>
      <dgm:spPr/>
      <dgm:t>
        <a:bodyPr/>
        <a:lstStyle/>
        <a:p>
          <a:r>
            <a:rPr lang="en-US" dirty="0" smtClean="0"/>
            <a:t>Operational </a:t>
          </a:r>
          <a:endParaRPr lang="en-US" dirty="0"/>
        </a:p>
      </dgm:t>
    </dgm:pt>
    <dgm:pt modelId="{88D56FC1-0A07-4D38-A05A-D9BC2D802FE0}" type="parTrans" cxnId="{53E2FE48-56B0-41A1-8B3D-8F32ECDB2196}">
      <dgm:prSet/>
      <dgm:spPr/>
      <dgm:t>
        <a:bodyPr/>
        <a:lstStyle/>
        <a:p>
          <a:endParaRPr lang="en-US"/>
        </a:p>
      </dgm:t>
    </dgm:pt>
    <dgm:pt modelId="{44F66BE3-F822-4DCB-AC65-92C568312509}" type="sibTrans" cxnId="{53E2FE48-56B0-41A1-8B3D-8F32ECDB2196}">
      <dgm:prSet/>
      <dgm:spPr/>
      <dgm:t>
        <a:bodyPr/>
        <a:lstStyle/>
        <a:p>
          <a:endParaRPr lang="en-US"/>
        </a:p>
      </dgm:t>
    </dgm:pt>
    <dgm:pt modelId="{539094BE-CFC7-42BB-A2D3-EF1D9745A814}" type="pres">
      <dgm:prSet presAssocID="{9EB7E3AD-F8C9-4C85-94EC-77AFA693A8EF}" presName="mainComposite" presStyleCnt="0">
        <dgm:presLayoutVars>
          <dgm:chPref val="1"/>
          <dgm:dir/>
          <dgm:animOne val="branch"/>
          <dgm:animLvl val="lvl"/>
          <dgm:resizeHandles val="exact"/>
        </dgm:presLayoutVars>
      </dgm:prSet>
      <dgm:spPr/>
      <dgm:t>
        <a:bodyPr/>
        <a:lstStyle/>
        <a:p>
          <a:endParaRPr lang="en-US"/>
        </a:p>
      </dgm:t>
    </dgm:pt>
    <dgm:pt modelId="{6BE0156B-AE22-4AEB-810C-6B9D98857D16}" type="pres">
      <dgm:prSet presAssocID="{9EB7E3AD-F8C9-4C85-94EC-77AFA693A8EF}" presName="hierFlow" presStyleCnt="0"/>
      <dgm:spPr/>
    </dgm:pt>
    <dgm:pt modelId="{E20DBC33-CC54-4EA5-9D19-ED59CBF3251B}" type="pres">
      <dgm:prSet presAssocID="{9EB7E3AD-F8C9-4C85-94EC-77AFA693A8EF}" presName="firstBuf" presStyleCnt="0"/>
      <dgm:spPr/>
    </dgm:pt>
    <dgm:pt modelId="{8AF6A76D-D811-403E-8A72-AA178D2E6AF0}" type="pres">
      <dgm:prSet presAssocID="{9EB7E3AD-F8C9-4C85-94EC-77AFA693A8EF}" presName="hierChild1" presStyleCnt="0">
        <dgm:presLayoutVars>
          <dgm:chPref val="1"/>
          <dgm:animOne val="branch"/>
          <dgm:animLvl val="lvl"/>
        </dgm:presLayoutVars>
      </dgm:prSet>
      <dgm:spPr/>
    </dgm:pt>
    <dgm:pt modelId="{F901F26F-2534-4905-91C8-6721B1A3F52A}" type="pres">
      <dgm:prSet presAssocID="{622026B3-985C-4C9D-A291-8446A47CA5E4}" presName="Name14" presStyleCnt="0"/>
      <dgm:spPr/>
    </dgm:pt>
    <dgm:pt modelId="{76B963FB-41F9-4B44-864E-65D26D17A26D}" type="pres">
      <dgm:prSet presAssocID="{622026B3-985C-4C9D-A291-8446A47CA5E4}" presName="level1Shape" presStyleLbl="node0" presStyleIdx="0" presStyleCnt="1" custLinFactNeighborX="-4734" custLinFactNeighborY="2982">
        <dgm:presLayoutVars>
          <dgm:chPref val="3"/>
        </dgm:presLayoutVars>
      </dgm:prSet>
      <dgm:spPr/>
      <dgm:t>
        <a:bodyPr/>
        <a:lstStyle/>
        <a:p>
          <a:endParaRPr lang="en-US"/>
        </a:p>
      </dgm:t>
    </dgm:pt>
    <dgm:pt modelId="{3CEE13F1-3F31-422E-AFD0-5D078AD14348}" type="pres">
      <dgm:prSet presAssocID="{622026B3-985C-4C9D-A291-8446A47CA5E4}" presName="hierChild2" presStyleCnt="0"/>
      <dgm:spPr/>
    </dgm:pt>
    <dgm:pt modelId="{15742ED1-CE85-47F4-80A2-3A58EEFEADA8}" type="pres">
      <dgm:prSet presAssocID="{5BDF1FAD-9449-4027-81A2-A0EE174B850F}" presName="Name19" presStyleLbl="parChTrans1D2" presStyleIdx="0" presStyleCnt="2"/>
      <dgm:spPr/>
      <dgm:t>
        <a:bodyPr/>
        <a:lstStyle/>
        <a:p>
          <a:endParaRPr lang="en-US"/>
        </a:p>
      </dgm:t>
    </dgm:pt>
    <dgm:pt modelId="{50028BEB-2658-45DA-A74C-FF739380F516}" type="pres">
      <dgm:prSet presAssocID="{4346FE4F-BD97-496F-B180-881A02BFF5A9}" presName="Name21" presStyleCnt="0"/>
      <dgm:spPr/>
    </dgm:pt>
    <dgm:pt modelId="{076A54EF-F11F-4E87-830E-81B88255ADE2}" type="pres">
      <dgm:prSet presAssocID="{4346FE4F-BD97-496F-B180-881A02BFF5A9}" presName="level2Shape" presStyleLbl="node2" presStyleIdx="0" presStyleCnt="2"/>
      <dgm:spPr/>
      <dgm:t>
        <a:bodyPr/>
        <a:lstStyle/>
        <a:p>
          <a:endParaRPr lang="en-US"/>
        </a:p>
      </dgm:t>
    </dgm:pt>
    <dgm:pt modelId="{8FEF92AD-C973-405B-9577-920D4D0526AA}" type="pres">
      <dgm:prSet presAssocID="{4346FE4F-BD97-496F-B180-881A02BFF5A9}" presName="hierChild3" presStyleCnt="0"/>
      <dgm:spPr/>
    </dgm:pt>
    <dgm:pt modelId="{5FBDFE77-44C3-4389-B1EB-A7DE30B3BBFE}" type="pres">
      <dgm:prSet presAssocID="{D2F1A321-2C89-424C-9138-DB9293CE1B48}" presName="Name19" presStyleLbl="parChTrans1D3" presStyleIdx="0" presStyleCnt="3"/>
      <dgm:spPr/>
      <dgm:t>
        <a:bodyPr/>
        <a:lstStyle/>
        <a:p>
          <a:endParaRPr lang="en-US"/>
        </a:p>
      </dgm:t>
    </dgm:pt>
    <dgm:pt modelId="{DBF3C03A-DAEF-4472-B200-B4E3166D7A5D}" type="pres">
      <dgm:prSet presAssocID="{563E22C5-5166-4CD0-9FF4-61C93DA11B93}" presName="Name21" presStyleCnt="0"/>
      <dgm:spPr/>
    </dgm:pt>
    <dgm:pt modelId="{054ACA17-F923-453E-A1CB-7ECCDA3628C4}" type="pres">
      <dgm:prSet presAssocID="{563E22C5-5166-4CD0-9FF4-61C93DA11B93}" presName="level2Shape" presStyleLbl="node3" presStyleIdx="0" presStyleCnt="3"/>
      <dgm:spPr/>
      <dgm:t>
        <a:bodyPr/>
        <a:lstStyle/>
        <a:p>
          <a:endParaRPr lang="en-US"/>
        </a:p>
      </dgm:t>
    </dgm:pt>
    <dgm:pt modelId="{F19BBC64-3634-46DE-8F8A-8F8EB1B5B605}" type="pres">
      <dgm:prSet presAssocID="{563E22C5-5166-4CD0-9FF4-61C93DA11B93}" presName="hierChild3" presStyleCnt="0"/>
      <dgm:spPr/>
    </dgm:pt>
    <dgm:pt modelId="{EAA9EA75-E8F5-4662-88F6-F42E9058B468}" type="pres">
      <dgm:prSet presAssocID="{82569623-9853-4CD3-B0C7-5AEED91FC4D4}" presName="Name19" presStyleLbl="parChTrans1D3" presStyleIdx="1" presStyleCnt="3"/>
      <dgm:spPr/>
      <dgm:t>
        <a:bodyPr/>
        <a:lstStyle/>
        <a:p>
          <a:endParaRPr lang="en-US"/>
        </a:p>
      </dgm:t>
    </dgm:pt>
    <dgm:pt modelId="{093018BD-9DA8-43F2-8D6F-CA70052DABC1}" type="pres">
      <dgm:prSet presAssocID="{D71E8612-DE31-40AB-8317-6CAFFF65D510}" presName="Name21" presStyleCnt="0"/>
      <dgm:spPr/>
    </dgm:pt>
    <dgm:pt modelId="{C8DF1807-D671-4D30-9353-8F3FEE9CA8C1}" type="pres">
      <dgm:prSet presAssocID="{D71E8612-DE31-40AB-8317-6CAFFF65D510}" presName="level2Shape" presStyleLbl="node3" presStyleIdx="1" presStyleCnt="3"/>
      <dgm:spPr/>
      <dgm:t>
        <a:bodyPr/>
        <a:lstStyle/>
        <a:p>
          <a:endParaRPr lang="en-US"/>
        </a:p>
      </dgm:t>
    </dgm:pt>
    <dgm:pt modelId="{227EC076-300D-40EF-8175-12034418B75D}" type="pres">
      <dgm:prSet presAssocID="{D71E8612-DE31-40AB-8317-6CAFFF65D510}" presName="hierChild3" presStyleCnt="0"/>
      <dgm:spPr/>
    </dgm:pt>
    <dgm:pt modelId="{06FA1BEE-0368-4D3D-865A-DBC09A588522}" type="pres">
      <dgm:prSet presAssocID="{D5BB8259-7FFA-4138-BC07-5EB72D8FB751}" presName="Name19" presStyleLbl="parChTrans1D2" presStyleIdx="1" presStyleCnt="2"/>
      <dgm:spPr/>
      <dgm:t>
        <a:bodyPr/>
        <a:lstStyle/>
        <a:p>
          <a:endParaRPr lang="en-US"/>
        </a:p>
      </dgm:t>
    </dgm:pt>
    <dgm:pt modelId="{7B1315FF-423A-486C-8E5F-A49D9EF15D1F}" type="pres">
      <dgm:prSet presAssocID="{0A2786A9-DECA-472F-B793-7ED6F5A7E37D}" presName="Name21" presStyleCnt="0"/>
      <dgm:spPr/>
    </dgm:pt>
    <dgm:pt modelId="{7730A629-A1B4-4DB9-97AB-41F9C68C08A4}" type="pres">
      <dgm:prSet presAssocID="{0A2786A9-DECA-472F-B793-7ED6F5A7E37D}" presName="level2Shape" presStyleLbl="node2" presStyleIdx="1" presStyleCnt="2"/>
      <dgm:spPr/>
      <dgm:t>
        <a:bodyPr/>
        <a:lstStyle/>
        <a:p>
          <a:endParaRPr lang="en-US"/>
        </a:p>
      </dgm:t>
    </dgm:pt>
    <dgm:pt modelId="{E3CA8B8C-4940-40EB-97AA-8B6326333E55}" type="pres">
      <dgm:prSet presAssocID="{0A2786A9-DECA-472F-B793-7ED6F5A7E37D}" presName="hierChild3" presStyleCnt="0"/>
      <dgm:spPr/>
    </dgm:pt>
    <dgm:pt modelId="{F712F87F-593C-40AA-835D-C561B3A17A97}" type="pres">
      <dgm:prSet presAssocID="{4E8F83D1-6304-4954-BF3E-2701B5BD6935}" presName="Name19" presStyleLbl="parChTrans1D3" presStyleIdx="2" presStyleCnt="3"/>
      <dgm:spPr/>
      <dgm:t>
        <a:bodyPr/>
        <a:lstStyle/>
        <a:p>
          <a:endParaRPr lang="en-US"/>
        </a:p>
      </dgm:t>
    </dgm:pt>
    <dgm:pt modelId="{1C525067-D45B-4BD2-BE1F-1B0B0F0F4286}" type="pres">
      <dgm:prSet presAssocID="{794197A4-36A6-4C0D-B101-E393D917F7AA}" presName="Name21" presStyleCnt="0"/>
      <dgm:spPr/>
    </dgm:pt>
    <dgm:pt modelId="{4907181C-F033-49AE-9EB2-72A1A7E6D381}" type="pres">
      <dgm:prSet presAssocID="{794197A4-36A6-4C0D-B101-E393D917F7AA}" presName="level2Shape" presStyleLbl="node3" presStyleIdx="2" presStyleCnt="3"/>
      <dgm:spPr/>
      <dgm:t>
        <a:bodyPr/>
        <a:lstStyle/>
        <a:p>
          <a:endParaRPr lang="en-US"/>
        </a:p>
      </dgm:t>
    </dgm:pt>
    <dgm:pt modelId="{53C7883A-E20A-42E0-AAC3-3E929A6B1A23}" type="pres">
      <dgm:prSet presAssocID="{794197A4-36A6-4C0D-B101-E393D917F7AA}" presName="hierChild3" presStyleCnt="0"/>
      <dgm:spPr/>
    </dgm:pt>
    <dgm:pt modelId="{EF762834-AF10-4123-A0B4-77FED4847E73}" type="pres">
      <dgm:prSet presAssocID="{9EB7E3AD-F8C9-4C85-94EC-77AFA693A8EF}" presName="bgShapesFlow" presStyleCnt="0"/>
      <dgm:spPr/>
    </dgm:pt>
    <dgm:pt modelId="{E3079DC0-5A0A-42DD-AB79-148D8B74C3C1}" type="pres">
      <dgm:prSet presAssocID="{DD10F6B7-2EC0-4474-B1EE-A0E64DF157A7}" presName="rectComp" presStyleCnt="0"/>
      <dgm:spPr/>
    </dgm:pt>
    <dgm:pt modelId="{D1983BAB-62BB-4BCC-9A6D-57E9E2E682F6}" type="pres">
      <dgm:prSet presAssocID="{DD10F6B7-2EC0-4474-B1EE-A0E64DF157A7}" presName="bgRect" presStyleLbl="bgShp" presStyleIdx="0" presStyleCnt="3"/>
      <dgm:spPr/>
      <dgm:t>
        <a:bodyPr/>
        <a:lstStyle/>
        <a:p>
          <a:endParaRPr lang="en-US"/>
        </a:p>
      </dgm:t>
    </dgm:pt>
    <dgm:pt modelId="{0D3F675C-0C81-4EC8-8CEF-5A864F17A9E3}" type="pres">
      <dgm:prSet presAssocID="{DD10F6B7-2EC0-4474-B1EE-A0E64DF157A7}" presName="bgRectTx" presStyleLbl="bgShp" presStyleIdx="0" presStyleCnt="3">
        <dgm:presLayoutVars>
          <dgm:bulletEnabled val="1"/>
        </dgm:presLayoutVars>
      </dgm:prSet>
      <dgm:spPr/>
      <dgm:t>
        <a:bodyPr/>
        <a:lstStyle/>
        <a:p>
          <a:endParaRPr lang="en-US"/>
        </a:p>
      </dgm:t>
    </dgm:pt>
    <dgm:pt modelId="{6AB4AE7C-1A7B-49D4-A5B3-3DA77E714F4F}" type="pres">
      <dgm:prSet presAssocID="{DD10F6B7-2EC0-4474-B1EE-A0E64DF157A7}" presName="spComp" presStyleCnt="0"/>
      <dgm:spPr/>
    </dgm:pt>
    <dgm:pt modelId="{C0754559-F445-4A74-A100-D7F41F298B77}" type="pres">
      <dgm:prSet presAssocID="{DD10F6B7-2EC0-4474-B1EE-A0E64DF157A7}" presName="vSp" presStyleCnt="0"/>
      <dgm:spPr/>
    </dgm:pt>
    <dgm:pt modelId="{D53BB082-8F1A-412B-BC0B-C448C3A4E6F4}" type="pres">
      <dgm:prSet presAssocID="{A036B6EF-EE29-4E27-A88D-F83C9506D517}" presName="rectComp" presStyleCnt="0"/>
      <dgm:spPr/>
    </dgm:pt>
    <dgm:pt modelId="{B751001A-38CC-48DB-9120-6B506B6828A4}" type="pres">
      <dgm:prSet presAssocID="{A036B6EF-EE29-4E27-A88D-F83C9506D517}" presName="bgRect" presStyleLbl="bgShp" presStyleIdx="1" presStyleCnt="3"/>
      <dgm:spPr/>
      <dgm:t>
        <a:bodyPr/>
        <a:lstStyle/>
        <a:p>
          <a:endParaRPr lang="en-US"/>
        </a:p>
      </dgm:t>
    </dgm:pt>
    <dgm:pt modelId="{9AE23887-0369-4B1D-9674-7FAF961B80FE}" type="pres">
      <dgm:prSet presAssocID="{A036B6EF-EE29-4E27-A88D-F83C9506D517}" presName="bgRectTx" presStyleLbl="bgShp" presStyleIdx="1" presStyleCnt="3">
        <dgm:presLayoutVars>
          <dgm:bulletEnabled val="1"/>
        </dgm:presLayoutVars>
      </dgm:prSet>
      <dgm:spPr/>
      <dgm:t>
        <a:bodyPr/>
        <a:lstStyle/>
        <a:p>
          <a:endParaRPr lang="en-US"/>
        </a:p>
      </dgm:t>
    </dgm:pt>
    <dgm:pt modelId="{A2A6011C-2319-4538-A91D-60AC504CB3EA}" type="pres">
      <dgm:prSet presAssocID="{A036B6EF-EE29-4E27-A88D-F83C9506D517}" presName="spComp" presStyleCnt="0"/>
      <dgm:spPr/>
    </dgm:pt>
    <dgm:pt modelId="{97FD24EC-12D7-4E2E-8565-FCCCF21E782C}" type="pres">
      <dgm:prSet presAssocID="{A036B6EF-EE29-4E27-A88D-F83C9506D517}" presName="vSp" presStyleCnt="0"/>
      <dgm:spPr/>
    </dgm:pt>
    <dgm:pt modelId="{EE81D71D-2CD6-4B82-A54B-10BA7CF387AC}" type="pres">
      <dgm:prSet presAssocID="{D8DC53B6-BB46-4FD3-8D9E-BAB0C6270A97}" presName="rectComp" presStyleCnt="0"/>
      <dgm:spPr/>
    </dgm:pt>
    <dgm:pt modelId="{E1D41FB2-911C-4813-9D84-33F163042A75}" type="pres">
      <dgm:prSet presAssocID="{D8DC53B6-BB46-4FD3-8D9E-BAB0C6270A97}" presName="bgRect" presStyleLbl="bgShp" presStyleIdx="2" presStyleCnt="3"/>
      <dgm:spPr/>
      <dgm:t>
        <a:bodyPr/>
        <a:lstStyle/>
        <a:p>
          <a:endParaRPr lang="en-US"/>
        </a:p>
      </dgm:t>
    </dgm:pt>
    <dgm:pt modelId="{56D411E9-5F1D-4D7B-A06A-3E8B6319E3B1}" type="pres">
      <dgm:prSet presAssocID="{D8DC53B6-BB46-4FD3-8D9E-BAB0C6270A97}" presName="bgRectTx" presStyleLbl="bgShp" presStyleIdx="2" presStyleCnt="3">
        <dgm:presLayoutVars>
          <dgm:bulletEnabled val="1"/>
        </dgm:presLayoutVars>
      </dgm:prSet>
      <dgm:spPr/>
      <dgm:t>
        <a:bodyPr/>
        <a:lstStyle/>
        <a:p>
          <a:endParaRPr lang="en-US"/>
        </a:p>
      </dgm:t>
    </dgm:pt>
  </dgm:ptLst>
  <dgm:cxnLst>
    <dgm:cxn modelId="{9ECA048C-1CAC-47BA-A79E-014D624CB636}" type="presOf" srcId="{D5BB8259-7FFA-4138-BC07-5EB72D8FB751}" destId="{06FA1BEE-0368-4D3D-865A-DBC09A588522}" srcOrd="0" destOrd="0" presId="urn:microsoft.com/office/officeart/2005/8/layout/hierarchy6"/>
    <dgm:cxn modelId="{E79F3379-56EE-418E-B30A-39CBCCB864D0}" type="presOf" srcId="{DD10F6B7-2EC0-4474-B1EE-A0E64DF157A7}" destId="{D1983BAB-62BB-4BCC-9A6D-57E9E2E682F6}" srcOrd="0" destOrd="0" presId="urn:microsoft.com/office/officeart/2005/8/layout/hierarchy6"/>
    <dgm:cxn modelId="{F83FA9AB-5860-41C5-9386-52F672DC622C}" srcId="{4346FE4F-BD97-496F-B180-881A02BFF5A9}" destId="{563E22C5-5166-4CD0-9FF4-61C93DA11B93}" srcOrd="0" destOrd="0" parTransId="{D2F1A321-2C89-424C-9138-DB9293CE1B48}" sibTransId="{0FA0E532-28FA-438D-8746-6E1273AD6F9A}"/>
    <dgm:cxn modelId="{4F90048E-2D0A-45DC-BF65-A28DF4A237B5}" type="presOf" srcId="{4346FE4F-BD97-496F-B180-881A02BFF5A9}" destId="{076A54EF-F11F-4E87-830E-81B88255ADE2}" srcOrd="0" destOrd="0" presId="urn:microsoft.com/office/officeart/2005/8/layout/hierarchy6"/>
    <dgm:cxn modelId="{68D6B29F-B3FF-4E1A-B3AB-45C2EBA1A871}" srcId="{9EB7E3AD-F8C9-4C85-94EC-77AFA693A8EF}" destId="{DD10F6B7-2EC0-4474-B1EE-A0E64DF157A7}" srcOrd="1" destOrd="0" parTransId="{3EE834E7-A7A7-417B-A9CE-2D4FA5A3C164}" sibTransId="{B7F6C3D6-743A-414B-A687-96A6DDDC30E0}"/>
    <dgm:cxn modelId="{C31739A2-97E8-4463-9804-DEECFFA99F92}" type="presOf" srcId="{D8DC53B6-BB46-4FD3-8D9E-BAB0C6270A97}" destId="{56D411E9-5F1D-4D7B-A06A-3E8B6319E3B1}" srcOrd="1" destOrd="0" presId="urn:microsoft.com/office/officeart/2005/8/layout/hierarchy6"/>
    <dgm:cxn modelId="{ED7FC3D9-68F3-41F2-A13D-5E0AA15889AD}" srcId="{622026B3-985C-4C9D-A291-8446A47CA5E4}" destId="{0A2786A9-DECA-472F-B793-7ED6F5A7E37D}" srcOrd="1" destOrd="0" parTransId="{D5BB8259-7FFA-4138-BC07-5EB72D8FB751}" sibTransId="{7BEAD9DC-098C-404A-A818-29DCB71324BC}"/>
    <dgm:cxn modelId="{53E2FE48-56B0-41A1-8B3D-8F32ECDB2196}" srcId="{9EB7E3AD-F8C9-4C85-94EC-77AFA693A8EF}" destId="{D8DC53B6-BB46-4FD3-8D9E-BAB0C6270A97}" srcOrd="3" destOrd="0" parTransId="{88D56FC1-0A07-4D38-A05A-D9BC2D802FE0}" sibTransId="{44F66BE3-F822-4DCB-AC65-92C568312509}"/>
    <dgm:cxn modelId="{BD32BD58-43B4-4740-957E-A27993CB521B}" type="presOf" srcId="{D8DC53B6-BB46-4FD3-8D9E-BAB0C6270A97}" destId="{E1D41FB2-911C-4813-9D84-33F163042A75}" srcOrd="0" destOrd="0" presId="urn:microsoft.com/office/officeart/2005/8/layout/hierarchy6"/>
    <dgm:cxn modelId="{B96EEE17-DF59-400C-A761-ADBE28CAD8BF}" type="presOf" srcId="{DD10F6B7-2EC0-4474-B1EE-A0E64DF157A7}" destId="{0D3F675C-0C81-4EC8-8CEF-5A864F17A9E3}" srcOrd="1" destOrd="0" presId="urn:microsoft.com/office/officeart/2005/8/layout/hierarchy6"/>
    <dgm:cxn modelId="{06933121-E5D9-4685-AC0F-F20DA4A1C569}" type="presOf" srcId="{82569623-9853-4CD3-B0C7-5AEED91FC4D4}" destId="{EAA9EA75-E8F5-4662-88F6-F42E9058B468}" srcOrd="0" destOrd="0" presId="urn:microsoft.com/office/officeart/2005/8/layout/hierarchy6"/>
    <dgm:cxn modelId="{1F3F588E-40C4-435B-9F42-E71334DF2D05}" type="presOf" srcId="{563E22C5-5166-4CD0-9FF4-61C93DA11B93}" destId="{054ACA17-F923-453E-A1CB-7ECCDA3628C4}" srcOrd="0" destOrd="0" presId="urn:microsoft.com/office/officeart/2005/8/layout/hierarchy6"/>
    <dgm:cxn modelId="{6EA08A96-B6FC-43A2-82EC-40FCE77D25B1}" type="presOf" srcId="{0A2786A9-DECA-472F-B793-7ED6F5A7E37D}" destId="{7730A629-A1B4-4DB9-97AB-41F9C68C08A4}" srcOrd="0" destOrd="0" presId="urn:microsoft.com/office/officeart/2005/8/layout/hierarchy6"/>
    <dgm:cxn modelId="{A50CFDC8-A1DB-41F2-B2AF-6F938BDB7AE1}" type="presOf" srcId="{622026B3-985C-4C9D-A291-8446A47CA5E4}" destId="{76B963FB-41F9-4B44-864E-65D26D17A26D}" srcOrd="0" destOrd="0" presId="urn:microsoft.com/office/officeart/2005/8/layout/hierarchy6"/>
    <dgm:cxn modelId="{A1181BF9-5195-44B6-9229-B079BDCAAAAF}" srcId="{4346FE4F-BD97-496F-B180-881A02BFF5A9}" destId="{D71E8612-DE31-40AB-8317-6CAFFF65D510}" srcOrd="1" destOrd="0" parTransId="{82569623-9853-4CD3-B0C7-5AEED91FC4D4}" sibTransId="{6D62132E-1AD5-4680-835C-D0D7E58FE657}"/>
    <dgm:cxn modelId="{09700D24-DB0E-425D-860F-FF9DCF9767C7}" type="presOf" srcId="{D2F1A321-2C89-424C-9138-DB9293CE1B48}" destId="{5FBDFE77-44C3-4389-B1EB-A7DE30B3BBFE}" srcOrd="0" destOrd="0" presId="urn:microsoft.com/office/officeart/2005/8/layout/hierarchy6"/>
    <dgm:cxn modelId="{B3C32E12-1DE7-41E0-B0C4-6BDACF01B00D}" srcId="{0A2786A9-DECA-472F-B793-7ED6F5A7E37D}" destId="{794197A4-36A6-4C0D-B101-E393D917F7AA}" srcOrd="0" destOrd="0" parTransId="{4E8F83D1-6304-4954-BF3E-2701B5BD6935}" sibTransId="{8A8280BB-897B-4789-8116-73043E3BB2DD}"/>
    <dgm:cxn modelId="{CF32D9D7-C748-478F-9321-FEC097B9EC8A}" type="presOf" srcId="{D71E8612-DE31-40AB-8317-6CAFFF65D510}" destId="{C8DF1807-D671-4D30-9353-8F3FEE9CA8C1}" srcOrd="0" destOrd="0" presId="urn:microsoft.com/office/officeart/2005/8/layout/hierarchy6"/>
    <dgm:cxn modelId="{116749E6-7C06-417B-BACB-E4E73942A375}" type="presOf" srcId="{5BDF1FAD-9449-4027-81A2-A0EE174B850F}" destId="{15742ED1-CE85-47F4-80A2-3A58EEFEADA8}" srcOrd="0" destOrd="0" presId="urn:microsoft.com/office/officeart/2005/8/layout/hierarchy6"/>
    <dgm:cxn modelId="{1F208AB6-1171-4EA2-96FA-1050B3BA8A7F}" type="presOf" srcId="{794197A4-36A6-4C0D-B101-E393D917F7AA}" destId="{4907181C-F033-49AE-9EB2-72A1A7E6D381}" srcOrd="0" destOrd="0" presId="urn:microsoft.com/office/officeart/2005/8/layout/hierarchy6"/>
    <dgm:cxn modelId="{51B62E07-00E3-4629-9C64-2E3FBB5DC266}" srcId="{9EB7E3AD-F8C9-4C85-94EC-77AFA693A8EF}" destId="{622026B3-985C-4C9D-A291-8446A47CA5E4}" srcOrd="0" destOrd="0" parTransId="{C59D680A-E8D3-4B74-8024-9861A1D36DAC}" sibTransId="{6203F5F5-B3C0-4034-AF7C-E11CC92A2E1D}"/>
    <dgm:cxn modelId="{2CDF7838-0BAF-471D-B5C7-AB4AAE9005D7}" srcId="{9EB7E3AD-F8C9-4C85-94EC-77AFA693A8EF}" destId="{A036B6EF-EE29-4E27-A88D-F83C9506D517}" srcOrd="2" destOrd="0" parTransId="{360A6578-4EEE-4136-9E40-A91D643B3A25}" sibTransId="{6B3B1210-B4B9-4CE2-8D51-4C27745C5B35}"/>
    <dgm:cxn modelId="{8E52869D-646B-4FDC-85C7-C86A73FE8463}" type="presOf" srcId="{4E8F83D1-6304-4954-BF3E-2701B5BD6935}" destId="{F712F87F-593C-40AA-835D-C561B3A17A97}" srcOrd="0" destOrd="0" presId="urn:microsoft.com/office/officeart/2005/8/layout/hierarchy6"/>
    <dgm:cxn modelId="{A32E2829-F52A-4A53-9341-2DE73BD59AD6}" type="presOf" srcId="{A036B6EF-EE29-4E27-A88D-F83C9506D517}" destId="{B751001A-38CC-48DB-9120-6B506B6828A4}" srcOrd="0" destOrd="0" presId="urn:microsoft.com/office/officeart/2005/8/layout/hierarchy6"/>
    <dgm:cxn modelId="{2844B4EF-B7C9-4992-8DCB-C0547159AE7B}" srcId="{622026B3-985C-4C9D-A291-8446A47CA5E4}" destId="{4346FE4F-BD97-496F-B180-881A02BFF5A9}" srcOrd="0" destOrd="0" parTransId="{5BDF1FAD-9449-4027-81A2-A0EE174B850F}" sibTransId="{262F6314-33C2-4CFC-8127-0C7887D3A630}"/>
    <dgm:cxn modelId="{48387779-B239-4582-BD1B-DF1F39F6D15E}" type="presOf" srcId="{9EB7E3AD-F8C9-4C85-94EC-77AFA693A8EF}" destId="{539094BE-CFC7-42BB-A2D3-EF1D9745A814}" srcOrd="0" destOrd="0" presId="urn:microsoft.com/office/officeart/2005/8/layout/hierarchy6"/>
    <dgm:cxn modelId="{9A821EF8-A314-4573-91CA-5E1981266315}" type="presOf" srcId="{A036B6EF-EE29-4E27-A88D-F83C9506D517}" destId="{9AE23887-0369-4B1D-9674-7FAF961B80FE}" srcOrd="1" destOrd="0" presId="urn:microsoft.com/office/officeart/2005/8/layout/hierarchy6"/>
    <dgm:cxn modelId="{84943EAD-7710-4F7E-A6A5-7C196DED2EE9}" type="presParOf" srcId="{539094BE-CFC7-42BB-A2D3-EF1D9745A814}" destId="{6BE0156B-AE22-4AEB-810C-6B9D98857D16}" srcOrd="0" destOrd="0" presId="urn:microsoft.com/office/officeart/2005/8/layout/hierarchy6"/>
    <dgm:cxn modelId="{53059A7A-2180-4246-830E-951A8250B0E3}" type="presParOf" srcId="{6BE0156B-AE22-4AEB-810C-6B9D98857D16}" destId="{E20DBC33-CC54-4EA5-9D19-ED59CBF3251B}" srcOrd="0" destOrd="0" presId="urn:microsoft.com/office/officeart/2005/8/layout/hierarchy6"/>
    <dgm:cxn modelId="{B1CE268C-07A3-4C03-9254-40DE3F709D5D}" type="presParOf" srcId="{6BE0156B-AE22-4AEB-810C-6B9D98857D16}" destId="{8AF6A76D-D811-403E-8A72-AA178D2E6AF0}" srcOrd="1" destOrd="0" presId="urn:microsoft.com/office/officeart/2005/8/layout/hierarchy6"/>
    <dgm:cxn modelId="{74E0277F-E604-4F3C-8B9D-7F5C0A769A2B}" type="presParOf" srcId="{8AF6A76D-D811-403E-8A72-AA178D2E6AF0}" destId="{F901F26F-2534-4905-91C8-6721B1A3F52A}" srcOrd="0" destOrd="0" presId="urn:microsoft.com/office/officeart/2005/8/layout/hierarchy6"/>
    <dgm:cxn modelId="{3F69F24B-DDA5-45F3-B661-BA9BDC65201B}" type="presParOf" srcId="{F901F26F-2534-4905-91C8-6721B1A3F52A}" destId="{76B963FB-41F9-4B44-864E-65D26D17A26D}" srcOrd="0" destOrd="0" presId="urn:microsoft.com/office/officeart/2005/8/layout/hierarchy6"/>
    <dgm:cxn modelId="{0F3A0B08-339C-4107-B622-C3A75A6FAE88}" type="presParOf" srcId="{F901F26F-2534-4905-91C8-6721B1A3F52A}" destId="{3CEE13F1-3F31-422E-AFD0-5D078AD14348}" srcOrd="1" destOrd="0" presId="urn:microsoft.com/office/officeart/2005/8/layout/hierarchy6"/>
    <dgm:cxn modelId="{056E4C8D-53FD-441F-A08B-AFB8B4FFABE6}" type="presParOf" srcId="{3CEE13F1-3F31-422E-AFD0-5D078AD14348}" destId="{15742ED1-CE85-47F4-80A2-3A58EEFEADA8}" srcOrd="0" destOrd="0" presId="urn:microsoft.com/office/officeart/2005/8/layout/hierarchy6"/>
    <dgm:cxn modelId="{04CD3331-367B-469D-BD3F-BC43F926FF49}" type="presParOf" srcId="{3CEE13F1-3F31-422E-AFD0-5D078AD14348}" destId="{50028BEB-2658-45DA-A74C-FF739380F516}" srcOrd="1" destOrd="0" presId="urn:microsoft.com/office/officeart/2005/8/layout/hierarchy6"/>
    <dgm:cxn modelId="{AF2CB09C-C68E-485B-994F-BF9514D47975}" type="presParOf" srcId="{50028BEB-2658-45DA-A74C-FF739380F516}" destId="{076A54EF-F11F-4E87-830E-81B88255ADE2}" srcOrd="0" destOrd="0" presId="urn:microsoft.com/office/officeart/2005/8/layout/hierarchy6"/>
    <dgm:cxn modelId="{A0A5822C-2DCD-4C0A-9BBE-F8358896C580}" type="presParOf" srcId="{50028BEB-2658-45DA-A74C-FF739380F516}" destId="{8FEF92AD-C973-405B-9577-920D4D0526AA}" srcOrd="1" destOrd="0" presId="urn:microsoft.com/office/officeart/2005/8/layout/hierarchy6"/>
    <dgm:cxn modelId="{A3EB814A-936D-44BD-8DA4-510B5A156B8F}" type="presParOf" srcId="{8FEF92AD-C973-405B-9577-920D4D0526AA}" destId="{5FBDFE77-44C3-4389-B1EB-A7DE30B3BBFE}" srcOrd="0" destOrd="0" presId="urn:microsoft.com/office/officeart/2005/8/layout/hierarchy6"/>
    <dgm:cxn modelId="{532B8B8F-3F71-4CEA-8BD1-AF54D2DEE6DE}" type="presParOf" srcId="{8FEF92AD-C973-405B-9577-920D4D0526AA}" destId="{DBF3C03A-DAEF-4472-B200-B4E3166D7A5D}" srcOrd="1" destOrd="0" presId="urn:microsoft.com/office/officeart/2005/8/layout/hierarchy6"/>
    <dgm:cxn modelId="{6E61BF14-AF8A-4FB6-A2CC-5E1C0DE9B33A}" type="presParOf" srcId="{DBF3C03A-DAEF-4472-B200-B4E3166D7A5D}" destId="{054ACA17-F923-453E-A1CB-7ECCDA3628C4}" srcOrd="0" destOrd="0" presId="urn:microsoft.com/office/officeart/2005/8/layout/hierarchy6"/>
    <dgm:cxn modelId="{8285D4D3-E036-4D75-A978-139DA3C06079}" type="presParOf" srcId="{DBF3C03A-DAEF-4472-B200-B4E3166D7A5D}" destId="{F19BBC64-3634-46DE-8F8A-8F8EB1B5B605}" srcOrd="1" destOrd="0" presId="urn:microsoft.com/office/officeart/2005/8/layout/hierarchy6"/>
    <dgm:cxn modelId="{793ADDEA-3447-442D-8E60-AA0E613D143D}" type="presParOf" srcId="{8FEF92AD-C973-405B-9577-920D4D0526AA}" destId="{EAA9EA75-E8F5-4662-88F6-F42E9058B468}" srcOrd="2" destOrd="0" presId="urn:microsoft.com/office/officeart/2005/8/layout/hierarchy6"/>
    <dgm:cxn modelId="{282305FC-B939-430D-B492-9F3458D72E98}" type="presParOf" srcId="{8FEF92AD-C973-405B-9577-920D4D0526AA}" destId="{093018BD-9DA8-43F2-8D6F-CA70052DABC1}" srcOrd="3" destOrd="0" presId="urn:microsoft.com/office/officeart/2005/8/layout/hierarchy6"/>
    <dgm:cxn modelId="{2784F632-09C4-4263-BC97-23E4020E0881}" type="presParOf" srcId="{093018BD-9DA8-43F2-8D6F-CA70052DABC1}" destId="{C8DF1807-D671-4D30-9353-8F3FEE9CA8C1}" srcOrd="0" destOrd="0" presId="urn:microsoft.com/office/officeart/2005/8/layout/hierarchy6"/>
    <dgm:cxn modelId="{93FFBDA7-FB81-4651-9898-296A9F7F5AE4}" type="presParOf" srcId="{093018BD-9DA8-43F2-8D6F-CA70052DABC1}" destId="{227EC076-300D-40EF-8175-12034418B75D}" srcOrd="1" destOrd="0" presId="urn:microsoft.com/office/officeart/2005/8/layout/hierarchy6"/>
    <dgm:cxn modelId="{51D1D066-D7B0-4839-A874-F6818AA6EAA4}" type="presParOf" srcId="{3CEE13F1-3F31-422E-AFD0-5D078AD14348}" destId="{06FA1BEE-0368-4D3D-865A-DBC09A588522}" srcOrd="2" destOrd="0" presId="urn:microsoft.com/office/officeart/2005/8/layout/hierarchy6"/>
    <dgm:cxn modelId="{C30BF89D-40FA-4CA5-9D69-7B2564FEA39A}" type="presParOf" srcId="{3CEE13F1-3F31-422E-AFD0-5D078AD14348}" destId="{7B1315FF-423A-486C-8E5F-A49D9EF15D1F}" srcOrd="3" destOrd="0" presId="urn:microsoft.com/office/officeart/2005/8/layout/hierarchy6"/>
    <dgm:cxn modelId="{4A6BD4F5-8BF5-4460-9E37-C61A12DF0159}" type="presParOf" srcId="{7B1315FF-423A-486C-8E5F-A49D9EF15D1F}" destId="{7730A629-A1B4-4DB9-97AB-41F9C68C08A4}" srcOrd="0" destOrd="0" presId="urn:microsoft.com/office/officeart/2005/8/layout/hierarchy6"/>
    <dgm:cxn modelId="{6D06116C-5500-4618-8869-7353BDF0D784}" type="presParOf" srcId="{7B1315FF-423A-486C-8E5F-A49D9EF15D1F}" destId="{E3CA8B8C-4940-40EB-97AA-8B6326333E55}" srcOrd="1" destOrd="0" presId="urn:microsoft.com/office/officeart/2005/8/layout/hierarchy6"/>
    <dgm:cxn modelId="{EADC9520-0EC9-4F7E-B300-60702642C088}" type="presParOf" srcId="{E3CA8B8C-4940-40EB-97AA-8B6326333E55}" destId="{F712F87F-593C-40AA-835D-C561B3A17A97}" srcOrd="0" destOrd="0" presId="urn:microsoft.com/office/officeart/2005/8/layout/hierarchy6"/>
    <dgm:cxn modelId="{81A46D1A-AB2F-4E7C-89DC-99879A03922D}" type="presParOf" srcId="{E3CA8B8C-4940-40EB-97AA-8B6326333E55}" destId="{1C525067-D45B-4BD2-BE1F-1B0B0F0F4286}" srcOrd="1" destOrd="0" presId="urn:microsoft.com/office/officeart/2005/8/layout/hierarchy6"/>
    <dgm:cxn modelId="{1FABA828-2FF7-4A88-98FC-10FD5DEBC658}" type="presParOf" srcId="{1C525067-D45B-4BD2-BE1F-1B0B0F0F4286}" destId="{4907181C-F033-49AE-9EB2-72A1A7E6D381}" srcOrd="0" destOrd="0" presId="urn:microsoft.com/office/officeart/2005/8/layout/hierarchy6"/>
    <dgm:cxn modelId="{8CFF7896-6925-44C4-8540-D132CB77428F}" type="presParOf" srcId="{1C525067-D45B-4BD2-BE1F-1B0B0F0F4286}" destId="{53C7883A-E20A-42E0-AAC3-3E929A6B1A23}" srcOrd="1" destOrd="0" presId="urn:microsoft.com/office/officeart/2005/8/layout/hierarchy6"/>
    <dgm:cxn modelId="{684CA1A1-3ABC-44A9-9345-3C563EAAC110}" type="presParOf" srcId="{539094BE-CFC7-42BB-A2D3-EF1D9745A814}" destId="{EF762834-AF10-4123-A0B4-77FED4847E73}" srcOrd="1" destOrd="0" presId="urn:microsoft.com/office/officeart/2005/8/layout/hierarchy6"/>
    <dgm:cxn modelId="{FA91BABA-03CD-43F0-B711-58DEF9D1C49E}" type="presParOf" srcId="{EF762834-AF10-4123-A0B4-77FED4847E73}" destId="{E3079DC0-5A0A-42DD-AB79-148D8B74C3C1}" srcOrd="0" destOrd="0" presId="urn:microsoft.com/office/officeart/2005/8/layout/hierarchy6"/>
    <dgm:cxn modelId="{CABAC2E3-25D5-4E6C-94D4-31D30ABDDAE3}" type="presParOf" srcId="{E3079DC0-5A0A-42DD-AB79-148D8B74C3C1}" destId="{D1983BAB-62BB-4BCC-9A6D-57E9E2E682F6}" srcOrd="0" destOrd="0" presId="urn:microsoft.com/office/officeart/2005/8/layout/hierarchy6"/>
    <dgm:cxn modelId="{46D44058-9EE1-4756-802A-3DA517556FB5}" type="presParOf" srcId="{E3079DC0-5A0A-42DD-AB79-148D8B74C3C1}" destId="{0D3F675C-0C81-4EC8-8CEF-5A864F17A9E3}" srcOrd="1" destOrd="0" presId="urn:microsoft.com/office/officeart/2005/8/layout/hierarchy6"/>
    <dgm:cxn modelId="{2B7B4714-3635-4926-9A27-5E69B5741619}" type="presParOf" srcId="{EF762834-AF10-4123-A0B4-77FED4847E73}" destId="{6AB4AE7C-1A7B-49D4-A5B3-3DA77E714F4F}" srcOrd="1" destOrd="0" presId="urn:microsoft.com/office/officeart/2005/8/layout/hierarchy6"/>
    <dgm:cxn modelId="{2BF5E8D7-AB73-4657-B935-C7B65E4F260E}" type="presParOf" srcId="{6AB4AE7C-1A7B-49D4-A5B3-3DA77E714F4F}" destId="{C0754559-F445-4A74-A100-D7F41F298B77}" srcOrd="0" destOrd="0" presId="urn:microsoft.com/office/officeart/2005/8/layout/hierarchy6"/>
    <dgm:cxn modelId="{759C26BE-FFA5-4C1F-A79D-09737D372644}" type="presParOf" srcId="{EF762834-AF10-4123-A0B4-77FED4847E73}" destId="{D53BB082-8F1A-412B-BC0B-C448C3A4E6F4}" srcOrd="2" destOrd="0" presId="urn:microsoft.com/office/officeart/2005/8/layout/hierarchy6"/>
    <dgm:cxn modelId="{32326FBE-DE5C-43E3-BE75-BD58D6AD1C86}" type="presParOf" srcId="{D53BB082-8F1A-412B-BC0B-C448C3A4E6F4}" destId="{B751001A-38CC-48DB-9120-6B506B6828A4}" srcOrd="0" destOrd="0" presId="urn:microsoft.com/office/officeart/2005/8/layout/hierarchy6"/>
    <dgm:cxn modelId="{30A2255D-F189-4472-AD4F-9B91B65E968C}" type="presParOf" srcId="{D53BB082-8F1A-412B-BC0B-C448C3A4E6F4}" destId="{9AE23887-0369-4B1D-9674-7FAF961B80FE}" srcOrd="1" destOrd="0" presId="urn:microsoft.com/office/officeart/2005/8/layout/hierarchy6"/>
    <dgm:cxn modelId="{6928F9FC-100B-4D8C-A848-39E5B7D0F3A8}" type="presParOf" srcId="{EF762834-AF10-4123-A0B4-77FED4847E73}" destId="{A2A6011C-2319-4538-A91D-60AC504CB3EA}" srcOrd="3" destOrd="0" presId="urn:microsoft.com/office/officeart/2005/8/layout/hierarchy6"/>
    <dgm:cxn modelId="{D70DA79D-2A0F-40E2-9C3A-7067F9861819}" type="presParOf" srcId="{A2A6011C-2319-4538-A91D-60AC504CB3EA}" destId="{97FD24EC-12D7-4E2E-8565-FCCCF21E782C}" srcOrd="0" destOrd="0" presId="urn:microsoft.com/office/officeart/2005/8/layout/hierarchy6"/>
    <dgm:cxn modelId="{5A58E401-9518-48C2-B2A9-276D61F8CBC4}" type="presParOf" srcId="{EF762834-AF10-4123-A0B4-77FED4847E73}" destId="{EE81D71D-2CD6-4B82-A54B-10BA7CF387AC}" srcOrd="4" destOrd="0" presId="urn:microsoft.com/office/officeart/2005/8/layout/hierarchy6"/>
    <dgm:cxn modelId="{8F4E0C79-C678-4E25-9492-A0241ADE3BC0}" type="presParOf" srcId="{EE81D71D-2CD6-4B82-A54B-10BA7CF387AC}" destId="{E1D41FB2-911C-4813-9D84-33F163042A75}" srcOrd="0" destOrd="0" presId="urn:microsoft.com/office/officeart/2005/8/layout/hierarchy6"/>
    <dgm:cxn modelId="{72B4BA99-0474-43A0-87E2-3A9AE2C256FF}" type="presParOf" srcId="{EE81D71D-2CD6-4B82-A54B-10BA7CF387AC}" destId="{56D411E9-5F1D-4D7B-A06A-3E8B6319E3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D3886-1CD4-4C51-AE17-1A4526039039}">
      <dsp:nvSpPr>
        <dsp:cNvPr id="0" name=""/>
        <dsp:cNvSpPr/>
      </dsp:nvSpPr>
      <dsp:spPr>
        <a:xfrm>
          <a:off x="2743199" y="0"/>
          <a:ext cx="2743200" cy="1541991"/>
        </a:xfrm>
        <a:prstGeom prst="trapezoid">
          <a:avLst>
            <a:gd name="adj" fmla="val 889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Top/Strategic</a:t>
          </a:r>
        </a:p>
        <a:p>
          <a:pPr lvl="0" algn="ctr" defTabSz="1466850">
            <a:lnSpc>
              <a:spcPct val="90000"/>
            </a:lnSpc>
            <a:spcBef>
              <a:spcPct val="0"/>
            </a:spcBef>
            <a:spcAft>
              <a:spcPct val="35000"/>
            </a:spcAft>
          </a:pPr>
          <a:r>
            <a:rPr lang="en-US" sz="3300" kern="1200" dirty="0" smtClean="0"/>
            <a:t>Level  </a:t>
          </a:r>
          <a:endParaRPr lang="en-US" sz="3300" kern="1200" dirty="0"/>
        </a:p>
      </dsp:txBody>
      <dsp:txXfrm>
        <a:off x="2743199" y="0"/>
        <a:ext cx="2743200" cy="1541991"/>
      </dsp:txXfrm>
    </dsp:sp>
    <dsp:sp modelId="{8A854048-C36D-4058-B026-9D2B8C67C1BA}">
      <dsp:nvSpPr>
        <dsp:cNvPr id="0" name=""/>
        <dsp:cNvSpPr/>
      </dsp:nvSpPr>
      <dsp:spPr>
        <a:xfrm>
          <a:off x="1371599" y="1541991"/>
          <a:ext cx="5486400" cy="1541991"/>
        </a:xfrm>
        <a:prstGeom prst="trapezoid">
          <a:avLst>
            <a:gd name="adj" fmla="val 889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Middle/Tactical/</a:t>
          </a:r>
        </a:p>
        <a:p>
          <a:pPr lvl="0" algn="ctr" defTabSz="1466850">
            <a:lnSpc>
              <a:spcPct val="90000"/>
            </a:lnSpc>
            <a:spcBef>
              <a:spcPct val="0"/>
            </a:spcBef>
            <a:spcAft>
              <a:spcPct val="35000"/>
            </a:spcAft>
          </a:pPr>
          <a:r>
            <a:rPr lang="en-US" sz="3300" kern="1200" dirty="0" smtClean="0"/>
            <a:t>Administrative Level</a:t>
          </a:r>
          <a:endParaRPr lang="en-US" sz="3300" kern="1200" dirty="0"/>
        </a:p>
      </dsp:txBody>
      <dsp:txXfrm>
        <a:off x="2331719" y="1541991"/>
        <a:ext cx="3566160" cy="1541991"/>
      </dsp:txXfrm>
    </dsp:sp>
    <dsp:sp modelId="{E788AB77-5D0A-4552-B302-59791BB45872}">
      <dsp:nvSpPr>
        <dsp:cNvPr id="0" name=""/>
        <dsp:cNvSpPr/>
      </dsp:nvSpPr>
      <dsp:spPr>
        <a:xfrm>
          <a:off x="0" y="3083983"/>
          <a:ext cx="8229600" cy="1541991"/>
        </a:xfrm>
        <a:prstGeom prst="trapezoid">
          <a:avLst>
            <a:gd name="adj" fmla="val 889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Lower/Operational/</a:t>
          </a:r>
        </a:p>
        <a:p>
          <a:pPr lvl="0" algn="ctr" defTabSz="1466850">
            <a:lnSpc>
              <a:spcPct val="90000"/>
            </a:lnSpc>
            <a:spcBef>
              <a:spcPct val="0"/>
            </a:spcBef>
            <a:spcAft>
              <a:spcPct val="35000"/>
            </a:spcAft>
          </a:pPr>
          <a:r>
            <a:rPr lang="en-US" sz="3300" kern="1200" dirty="0" smtClean="0"/>
            <a:t>Supervisory Level</a:t>
          </a:r>
          <a:endParaRPr lang="en-US" sz="3300" kern="1200" dirty="0"/>
        </a:p>
      </dsp:txBody>
      <dsp:txXfrm>
        <a:off x="1440179" y="3083983"/>
        <a:ext cx="5349240" cy="1541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41FB2-911C-4813-9D84-33F163042A75}">
      <dsp:nvSpPr>
        <dsp:cNvPr id="0" name=""/>
        <dsp:cNvSpPr/>
      </dsp:nvSpPr>
      <dsp:spPr>
        <a:xfrm>
          <a:off x="0" y="3141305"/>
          <a:ext cx="8229600" cy="1242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Operational </a:t>
          </a:r>
          <a:endParaRPr lang="en-US" sz="3200" kern="1200" dirty="0"/>
        </a:p>
      </dsp:txBody>
      <dsp:txXfrm>
        <a:off x="0" y="3141305"/>
        <a:ext cx="2468880" cy="1242476"/>
      </dsp:txXfrm>
    </dsp:sp>
    <dsp:sp modelId="{B751001A-38CC-48DB-9120-6B506B6828A4}">
      <dsp:nvSpPr>
        <dsp:cNvPr id="0" name=""/>
        <dsp:cNvSpPr/>
      </dsp:nvSpPr>
      <dsp:spPr>
        <a:xfrm>
          <a:off x="0" y="1691749"/>
          <a:ext cx="8229600" cy="1242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Technical </a:t>
          </a:r>
          <a:endParaRPr lang="en-US" sz="3200" kern="1200" dirty="0"/>
        </a:p>
      </dsp:txBody>
      <dsp:txXfrm>
        <a:off x="0" y="1691749"/>
        <a:ext cx="2468880" cy="1242476"/>
      </dsp:txXfrm>
    </dsp:sp>
    <dsp:sp modelId="{D1983BAB-62BB-4BCC-9A6D-57E9E2E682F6}">
      <dsp:nvSpPr>
        <dsp:cNvPr id="0" name=""/>
        <dsp:cNvSpPr/>
      </dsp:nvSpPr>
      <dsp:spPr>
        <a:xfrm>
          <a:off x="0" y="242192"/>
          <a:ext cx="8229600" cy="12424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Strategic</a:t>
          </a:r>
          <a:endParaRPr lang="en-US" sz="3200" kern="1200" dirty="0"/>
        </a:p>
      </dsp:txBody>
      <dsp:txXfrm>
        <a:off x="0" y="242192"/>
        <a:ext cx="2468880" cy="1242476"/>
      </dsp:txXfrm>
    </dsp:sp>
    <dsp:sp modelId="{76B963FB-41F9-4B44-864E-65D26D17A26D}">
      <dsp:nvSpPr>
        <dsp:cNvPr id="0" name=""/>
        <dsp:cNvSpPr/>
      </dsp:nvSpPr>
      <dsp:spPr>
        <a:xfrm>
          <a:off x="4921628" y="376608"/>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A</a:t>
          </a:r>
          <a:endParaRPr lang="en-US" sz="4500" kern="1200" dirty="0"/>
        </a:p>
      </dsp:txBody>
      <dsp:txXfrm>
        <a:off x="4951954" y="406934"/>
        <a:ext cx="1492443" cy="974745"/>
      </dsp:txXfrm>
    </dsp:sp>
    <dsp:sp modelId="{15742ED1-CE85-47F4-80A2-3A58EEFEADA8}">
      <dsp:nvSpPr>
        <dsp:cNvPr id="0" name=""/>
        <dsp:cNvSpPr/>
      </dsp:nvSpPr>
      <dsp:spPr>
        <a:xfrm>
          <a:off x="4257431" y="1412005"/>
          <a:ext cx="1440744" cy="383283"/>
        </a:xfrm>
        <a:custGeom>
          <a:avLst/>
          <a:gdLst/>
          <a:ahLst/>
          <a:cxnLst/>
          <a:rect l="0" t="0" r="0" b="0"/>
          <a:pathLst>
            <a:path>
              <a:moveTo>
                <a:pt x="1440744" y="0"/>
              </a:moveTo>
              <a:lnTo>
                <a:pt x="1440744" y="191641"/>
              </a:lnTo>
              <a:lnTo>
                <a:pt x="0" y="191641"/>
              </a:lnTo>
              <a:lnTo>
                <a:pt x="0" y="383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6A54EF-F11F-4E87-830E-81B88255ADE2}">
      <dsp:nvSpPr>
        <dsp:cNvPr id="0" name=""/>
        <dsp:cNvSpPr/>
      </dsp:nvSpPr>
      <dsp:spPr>
        <a:xfrm>
          <a:off x="3480883" y="1795288"/>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B</a:t>
          </a:r>
          <a:endParaRPr lang="en-US" sz="4500" kern="1200" dirty="0"/>
        </a:p>
      </dsp:txBody>
      <dsp:txXfrm>
        <a:off x="3511209" y="1825614"/>
        <a:ext cx="1492443" cy="974745"/>
      </dsp:txXfrm>
    </dsp:sp>
    <dsp:sp modelId="{5FBDFE77-44C3-4389-B1EB-A7DE30B3BBFE}">
      <dsp:nvSpPr>
        <dsp:cNvPr id="0" name=""/>
        <dsp:cNvSpPr/>
      </dsp:nvSpPr>
      <dsp:spPr>
        <a:xfrm>
          <a:off x="3247919" y="2830686"/>
          <a:ext cx="1009512" cy="414158"/>
        </a:xfrm>
        <a:custGeom>
          <a:avLst/>
          <a:gdLst/>
          <a:ahLst/>
          <a:cxnLst/>
          <a:rect l="0" t="0" r="0" b="0"/>
          <a:pathLst>
            <a:path>
              <a:moveTo>
                <a:pt x="1009512" y="0"/>
              </a:moveTo>
              <a:lnTo>
                <a:pt x="1009512" y="207079"/>
              </a:lnTo>
              <a:lnTo>
                <a:pt x="0" y="207079"/>
              </a:lnTo>
              <a:lnTo>
                <a:pt x="0" y="4141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4ACA17-F923-453E-A1CB-7ECCDA3628C4}">
      <dsp:nvSpPr>
        <dsp:cNvPr id="0" name=""/>
        <dsp:cNvSpPr/>
      </dsp:nvSpPr>
      <dsp:spPr>
        <a:xfrm>
          <a:off x="2471371" y="3244845"/>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D</a:t>
          </a:r>
          <a:endParaRPr lang="en-US" sz="4500" kern="1200" dirty="0"/>
        </a:p>
      </dsp:txBody>
      <dsp:txXfrm>
        <a:off x="2501697" y="3275171"/>
        <a:ext cx="1492443" cy="974745"/>
      </dsp:txXfrm>
    </dsp:sp>
    <dsp:sp modelId="{EAA9EA75-E8F5-4662-88F6-F42E9058B468}">
      <dsp:nvSpPr>
        <dsp:cNvPr id="0" name=""/>
        <dsp:cNvSpPr/>
      </dsp:nvSpPr>
      <dsp:spPr>
        <a:xfrm>
          <a:off x="4257431" y="2830686"/>
          <a:ext cx="1009512" cy="414158"/>
        </a:xfrm>
        <a:custGeom>
          <a:avLst/>
          <a:gdLst/>
          <a:ahLst/>
          <a:cxnLst/>
          <a:rect l="0" t="0" r="0" b="0"/>
          <a:pathLst>
            <a:path>
              <a:moveTo>
                <a:pt x="0" y="0"/>
              </a:moveTo>
              <a:lnTo>
                <a:pt x="0" y="207079"/>
              </a:lnTo>
              <a:lnTo>
                <a:pt x="1009512" y="207079"/>
              </a:lnTo>
              <a:lnTo>
                <a:pt x="1009512" y="4141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F1807-D671-4D30-9353-8F3FEE9CA8C1}">
      <dsp:nvSpPr>
        <dsp:cNvPr id="0" name=""/>
        <dsp:cNvSpPr/>
      </dsp:nvSpPr>
      <dsp:spPr>
        <a:xfrm>
          <a:off x="4490396" y="3244845"/>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E</a:t>
          </a:r>
          <a:endParaRPr lang="en-US" sz="4500" kern="1200" dirty="0"/>
        </a:p>
      </dsp:txBody>
      <dsp:txXfrm>
        <a:off x="4520722" y="3275171"/>
        <a:ext cx="1492443" cy="974745"/>
      </dsp:txXfrm>
    </dsp:sp>
    <dsp:sp modelId="{06FA1BEE-0368-4D3D-865A-DBC09A588522}">
      <dsp:nvSpPr>
        <dsp:cNvPr id="0" name=""/>
        <dsp:cNvSpPr/>
      </dsp:nvSpPr>
      <dsp:spPr>
        <a:xfrm>
          <a:off x="5698176" y="1412005"/>
          <a:ext cx="1587792" cy="383283"/>
        </a:xfrm>
        <a:custGeom>
          <a:avLst/>
          <a:gdLst/>
          <a:ahLst/>
          <a:cxnLst/>
          <a:rect l="0" t="0" r="0" b="0"/>
          <a:pathLst>
            <a:path>
              <a:moveTo>
                <a:pt x="0" y="0"/>
              </a:moveTo>
              <a:lnTo>
                <a:pt x="0" y="191641"/>
              </a:lnTo>
              <a:lnTo>
                <a:pt x="1587792" y="191641"/>
              </a:lnTo>
              <a:lnTo>
                <a:pt x="1587792" y="383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0A629-A1B4-4DB9-97AB-41F9C68C08A4}">
      <dsp:nvSpPr>
        <dsp:cNvPr id="0" name=""/>
        <dsp:cNvSpPr/>
      </dsp:nvSpPr>
      <dsp:spPr>
        <a:xfrm>
          <a:off x="6509420" y="1795288"/>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C</a:t>
          </a:r>
          <a:endParaRPr lang="en-US" sz="4500" kern="1200" dirty="0"/>
        </a:p>
      </dsp:txBody>
      <dsp:txXfrm>
        <a:off x="6539746" y="1825614"/>
        <a:ext cx="1492443" cy="974745"/>
      </dsp:txXfrm>
    </dsp:sp>
    <dsp:sp modelId="{F712F87F-593C-40AA-835D-C561B3A17A97}">
      <dsp:nvSpPr>
        <dsp:cNvPr id="0" name=""/>
        <dsp:cNvSpPr/>
      </dsp:nvSpPr>
      <dsp:spPr>
        <a:xfrm>
          <a:off x="7240248" y="2830686"/>
          <a:ext cx="91440" cy="414158"/>
        </a:xfrm>
        <a:custGeom>
          <a:avLst/>
          <a:gdLst/>
          <a:ahLst/>
          <a:cxnLst/>
          <a:rect l="0" t="0" r="0" b="0"/>
          <a:pathLst>
            <a:path>
              <a:moveTo>
                <a:pt x="45720" y="0"/>
              </a:moveTo>
              <a:lnTo>
                <a:pt x="45720" y="4141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07181C-F033-49AE-9EB2-72A1A7E6D381}">
      <dsp:nvSpPr>
        <dsp:cNvPr id="0" name=""/>
        <dsp:cNvSpPr/>
      </dsp:nvSpPr>
      <dsp:spPr>
        <a:xfrm>
          <a:off x="6509420" y="3244845"/>
          <a:ext cx="1553095" cy="1035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F</a:t>
          </a:r>
          <a:endParaRPr lang="en-US" sz="4500" kern="1200" dirty="0"/>
        </a:p>
      </dsp:txBody>
      <dsp:txXfrm>
        <a:off x="6539746" y="3275171"/>
        <a:ext cx="1492443" cy="9747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A041A-DB0E-4BCC-8B36-CBCCA71BDD77}"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7661F-1F37-4261-8BFB-37CBCCDB1692}" type="slidenum">
              <a:rPr lang="en-US" smtClean="0"/>
              <a:t>‹#›</a:t>
            </a:fld>
            <a:endParaRPr lang="en-US"/>
          </a:p>
        </p:txBody>
      </p:sp>
    </p:spTree>
    <p:extLst>
      <p:ext uri="{BB962C8B-B14F-4D97-AF65-F5344CB8AC3E}">
        <p14:creationId xmlns:p14="http://schemas.microsoft.com/office/powerpoint/2010/main" val="86792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7E30E791-142E-40A8-A412-81B71078BD2A}" type="slidenum">
              <a:rPr lang="en-US" smtClean="0"/>
              <a:pPr/>
              <a:t>88</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163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6933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7096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366713" y="677863"/>
            <a:ext cx="6124575" cy="3446462"/>
          </a:xfrm>
          <a:ln cap="flat"/>
        </p:spPr>
      </p:sp>
      <p:sp>
        <p:nvSpPr>
          <p:cNvPr id="206851"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3209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2986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366713" y="677863"/>
            <a:ext cx="6124575" cy="3446462"/>
          </a:xfrm>
          <a:ln cap="flat"/>
        </p:spPr>
      </p:sp>
      <p:sp>
        <p:nvSpPr>
          <p:cNvPr id="209923"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0635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366713" y="677863"/>
            <a:ext cx="6124575" cy="3446462"/>
          </a:xfrm>
          <a:ln cap="flat"/>
        </p:spPr>
      </p:sp>
      <p:sp>
        <p:nvSpPr>
          <p:cNvPr id="210947"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1151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2308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BFF369FD-3B9C-49FD-B4A5-DC6D9974342A}" type="slidenum">
              <a:rPr lang="en-US" smtClean="0"/>
              <a:pPr/>
              <a:t>89</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99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540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366713" y="677863"/>
            <a:ext cx="6124575" cy="3446462"/>
          </a:xfrm>
          <a:ln cap="flat"/>
        </p:spPr>
      </p:sp>
      <p:sp>
        <p:nvSpPr>
          <p:cNvPr id="203779"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1925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366713" y="677863"/>
            <a:ext cx="6124575" cy="3446462"/>
          </a:xfrm>
          <a:ln cap="flat"/>
        </p:spPr>
      </p:sp>
      <p:sp>
        <p:nvSpPr>
          <p:cNvPr id="204803"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1800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366713" y="677863"/>
            <a:ext cx="6124575" cy="3446462"/>
          </a:xfrm>
          <a:ln cap="flat"/>
        </p:spPr>
      </p:sp>
      <p:sp>
        <p:nvSpPr>
          <p:cNvPr id="205827"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3619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366713" y="677863"/>
            <a:ext cx="6124575" cy="3446462"/>
          </a:xfrm>
          <a:ln cap="flat"/>
        </p:spPr>
      </p:sp>
      <p:sp>
        <p:nvSpPr>
          <p:cNvPr id="220163"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2889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366713" y="677863"/>
            <a:ext cx="6124575" cy="3446462"/>
          </a:xfrm>
          <a:ln cap="flat"/>
        </p:spPr>
      </p:sp>
      <p:sp>
        <p:nvSpPr>
          <p:cNvPr id="221187"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6419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366713" y="677863"/>
            <a:ext cx="6124575" cy="3446462"/>
          </a:xfrm>
          <a:ln cap="flat"/>
        </p:spPr>
      </p:sp>
      <p:sp>
        <p:nvSpPr>
          <p:cNvPr id="222211" name="Rectangle 3"/>
          <p:cNvSpPr>
            <a:spLocks noGrp="1" noChangeArrowheads="1"/>
          </p:cNvSpPr>
          <p:nvPr>
            <p:ph type="body" idx="1"/>
          </p:nvPr>
        </p:nvSpPr>
        <p:spPr>
          <a:xfrm>
            <a:off x="914400" y="4341813"/>
            <a:ext cx="5027613" cy="4165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639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7BE0E7-FD7A-4E8E-AF6F-AD10CCF8E1BB}"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133841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BE0E7-FD7A-4E8E-AF6F-AD10CCF8E1BB}"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54438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BE0E7-FD7A-4E8E-AF6F-AD10CCF8E1BB}"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281939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8C8532-7719-4399-90B0-BE6E3EE4A3F6}" type="datetime1">
              <a:rPr lang="en-US" smtClean="0"/>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A6E5BC-ED9D-437A-98D0-DC5BFE893C09}" type="slidenum">
              <a:rPr lang="en-US"/>
              <a:pPr>
                <a:defRPr/>
              </a:pPr>
              <a:t>‹#›</a:t>
            </a:fld>
            <a:endParaRPr lang="en-US"/>
          </a:p>
        </p:txBody>
      </p:sp>
    </p:spTree>
    <p:extLst>
      <p:ext uri="{BB962C8B-B14F-4D97-AF65-F5344CB8AC3E}">
        <p14:creationId xmlns:p14="http://schemas.microsoft.com/office/powerpoint/2010/main" val="90116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BE0E7-FD7A-4E8E-AF6F-AD10CCF8E1BB}"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196005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BE0E7-FD7A-4E8E-AF6F-AD10CCF8E1BB}"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38250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7BE0E7-FD7A-4E8E-AF6F-AD10CCF8E1BB}"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34091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7BE0E7-FD7A-4E8E-AF6F-AD10CCF8E1BB}"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4040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BE0E7-FD7A-4E8E-AF6F-AD10CCF8E1BB}"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259315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E0E7-FD7A-4E8E-AF6F-AD10CCF8E1BB}"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179696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BE0E7-FD7A-4E8E-AF6F-AD10CCF8E1BB}"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64386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BE0E7-FD7A-4E8E-AF6F-AD10CCF8E1BB}"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D57EC-DD79-43D0-AAB1-88242D832216}" type="slidenum">
              <a:rPr lang="en-US" smtClean="0"/>
              <a:t>‹#›</a:t>
            </a:fld>
            <a:endParaRPr lang="en-US"/>
          </a:p>
        </p:txBody>
      </p:sp>
    </p:spTree>
    <p:extLst>
      <p:ext uri="{BB962C8B-B14F-4D97-AF65-F5344CB8AC3E}">
        <p14:creationId xmlns:p14="http://schemas.microsoft.com/office/powerpoint/2010/main" val="43648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BE0E7-FD7A-4E8E-AF6F-AD10CCF8E1BB}" type="datetimeFigureOut">
              <a:rPr lang="en-US" smtClean="0"/>
              <a:t>3/6/2020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D57EC-DD79-43D0-AAB1-88242D832216}" type="slidenum">
              <a:rPr lang="en-US" smtClean="0"/>
              <a:t>‹#›</a:t>
            </a:fld>
            <a:endParaRPr lang="en-US"/>
          </a:p>
        </p:txBody>
      </p:sp>
    </p:spTree>
    <p:extLst>
      <p:ext uri="{BB962C8B-B14F-4D97-AF65-F5344CB8AC3E}">
        <p14:creationId xmlns:p14="http://schemas.microsoft.com/office/powerpoint/2010/main" val="272873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9.emf"/><Relationship Id="rId4" Type="http://schemas.openxmlformats.org/officeDocument/2006/relationships/oleObject" Target="../embeddings/oleObject5.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5.emf"/><Relationship Id="rId4" Type="http://schemas.openxmlformats.org/officeDocument/2006/relationships/oleObject" Target="../embeddings/oleObject1.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6.emf"/><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7.emf"/><Relationship Id="rId4" Type="http://schemas.openxmlformats.org/officeDocument/2006/relationships/oleObject" Target="../embeddings/oleObject3.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58.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36775" y="228600"/>
            <a:ext cx="8153400" cy="441101"/>
          </a:xfrm>
        </p:spPr>
        <p:txBody>
          <a:bodyPr>
            <a:normAutofit fontScale="90000"/>
          </a:bodyPr>
          <a:lstStyle/>
          <a:p>
            <a:endParaRPr lang="en-US" dirty="0" smtClean="0"/>
          </a:p>
        </p:txBody>
      </p:sp>
      <p:sp>
        <p:nvSpPr>
          <p:cNvPr id="10243" name="Content Placeholder 2"/>
          <p:cNvSpPr>
            <a:spLocks noGrp="1"/>
          </p:cNvSpPr>
          <p:nvPr>
            <p:ph sz="quarter" idx="1"/>
          </p:nvPr>
        </p:nvSpPr>
        <p:spPr>
          <a:xfrm>
            <a:off x="1184856" y="978794"/>
            <a:ext cx="9994006" cy="5117206"/>
          </a:xfrm>
        </p:spPr>
        <p:txBody>
          <a:bodyPr>
            <a:normAutofit/>
          </a:bodyPr>
          <a:lstStyle/>
          <a:p>
            <a:pPr marL="0" indent="0">
              <a:buNone/>
            </a:pPr>
            <a:endParaRPr lang="en-US" dirty="0" smtClean="0"/>
          </a:p>
          <a:p>
            <a:pPr lvl="0" algn="ctr">
              <a:lnSpc>
                <a:spcPct val="80000"/>
              </a:lnSpc>
              <a:buNone/>
            </a:pPr>
            <a:r>
              <a:rPr lang="en-US" sz="3200" b="1" dirty="0">
                <a:latin typeface="Times New Roman" pitchFamily="18" charset="0"/>
                <a:cs typeface="Times New Roman" pitchFamily="18" charset="0"/>
              </a:rPr>
              <a:t>Debre Markos University </a:t>
            </a:r>
          </a:p>
          <a:p>
            <a:pPr lvl="0" algn="ctr">
              <a:lnSpc>
                <a:spcPct val="80000"/>
              </a:lnSpc>
              <a:buNone/>
            </a:pPr>
            <a:r>
              <a:rPr lang="en-US" sz="3200" b="1" dirty="0">
                <a:latin typeface="Times New Roman" pitchFamily="18" charset="0"/>
                <a:cs typeface="Times New Roman" pitchFamily="18" charset="0"/>
              </a:rPr>
              <a:t>Department of Public Health</a:t>
            </a:r>
          </a:p>
          <a:p>
            <a:pPr algn="ctr">
              <a:lnSpc>
                <a:spcPct val="80000"/>
              </a:lnSpc>
              <a:buNone/>
            </a:pPr>
            <a:endParaRPr lang="en-US" sz="3200" b="1" dirty="0">
              <a:latin typeface="Times New Roman" pitchFamily="18" charset="0"/>
              <a:cs typeface="Times New Roman" pitchFamily="18" charset="0"/>
            </a:endParaRPr>
          </a:p>
          <a:p>
            <a:pPr algn="ctr">
              <a:lnSpc>
                <a:spcPct val="80000"/>
              </a:lnSpc>
              <a:buNone/>
            </a:pPr>
            <a:r>
              <a:rPr lang="en-US" sz="3200" b="1" dirty="0">
                <a:latin typeface="Times New Roman" pitchFamily="18" charset="0"/>
                <a:cs typeface="Times New Roman" pitchFamily="18" charset="0"/>
              </a:rPr>
              <a:t>For </a:t>
            </a:r>
            <a:r>
              <a:rPr lang="en-US" sz="3200" b="1" dirty="0" smtClean="0">
                <a:latin typeface="Times New Roman" pitchFamily="18" charset="0"/>
                <a:cs typeface="Times New Roman" pitchFamily="18" charset="0"/>
              </a:rPr>
              <a:t>post graduate Students</a:t>
            </a:r>
            <a:endParaRPr lang="en-US" sz="3200" b="1" dirty="0">
              <a:latin typeface="Algerian" pitchFamily="82" charset="0"/>
            </a:endParaRPr>
          </a:p>
          <a:p>
            <a:pPr lvl="0" algn="ctr">
              <a:lnSpc>
                <a:spcPct val="80000"/>
              </a:lnSpc>
              <a:buNone/>
            </a:pPr>
            <a:endParaRPr lang="en-US" sz="3600" b="1" dirty="0">
              <a:latin typeface="Times New Roman" pitchFamily="18" charset="0"/>
              <a:cs typeface="Times New Roman" pitchFamily="18" charset="0"/>
            </a:endParaRPr>
          </a:p>
          <a:p>
            <a:pPr lvl="0" algn="ctr">
              <a:lnSpc>
                <a:spcPct val="80000"/>
              </a:lnSpc>
              <a:buNone/>
            </a:pPr>
            <a:r>
              <a:rPr lang="en-US" sz="3600" b="1" dirty="0" smtClean="0"/>
              <a:t>Health service management</a:t>
            </a:r>
            <a:r>
              <a:rPr lang="en-US" sz="3200" b="1" dirty="0" smtClean="0"/>
              <a:t>                             </a:t>
            </a:r>
            <a:endParaRPr lang="en-US" sz="3200" b="1" dirty="0"/>
          </a:p>
          <a:p>
            <a:pPr>
              <a:lnSpc>
                <a:spcPct val="80000"/>
              </a:lnSpc>
              <a:buNone/>
            </a:pPr>
            <a:endParaRPr lang="en-US" b="1" dirty="0" smtClean="0"/>
          </a:p>
          <a:p>
            <a:pPr>
              <a:lnSpc>
                <a:spcPct val="80000"/>
              </a:lnSpc>
              <a:buNone/>
            </a:pPr>
            <a:r>
              <a:rPr lang="en-US" b="1" dirty="0" smtClean="0"/>
              <a:t>By:  </a:t>
            </a:r>
            <a:r>
              <a:rPr lang="en-US" b="1" dirty="0"/>
              <a:t>Nurilign </a:t>
            </a:r>
            <a:r>
              <a:rPr lang="en-US" b="1" dirty="0" smtClean="0"/>
              <a:t>Abebe (</a:t>
            </a:r>
            <a:r>
              <a:rPr lang="en-US" b="1" dirty="0" err="1" smtClean="0"/>
              <a:t>Asst</a:t>
            </a:r>
            <a:r>
              <a:rPr lang="en-US" b="1" dirty="0" smtClean="0"/>
              <a:t> Prof of public health)</a:t>
            </a:r>
            <a:endParaRPr lang="en-US" b="1" dirty="0"/>
          </a:p>
        </p:txBody>
      </p:sp>
      <p:sp>
        <p:nvSpPr>
          <p:cNvPr id="102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mtClean="0">
              <a:solidFill>
                <a:schemeClr val="tx2"/>
              </a:solidFill>
            </a:endParaRPr>
          </a:p>
        </p:txBody>
      </p:sp>
      <p:sp>
        <p:nvSpPr>
          <p:cNvPr id="5"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fld id="{42CC1BFE-9166-4EDB-BA63-729E867F1241}" type="slidenum">
              <a:rPr lang="en-US">
                <a:solidFill>
                  <a:srgbClr val="FFFFFF"/>
                </a:solidFill>
              </a:rPr>
              <a:pPr>
                <a:lnSpc>
                  <a:spcPct val="80000"/>
                </a:lnSpc>
              </a:pPr>
              <a:t>1</a:t>
            </a:fld>
            <a:endParaRPr lang="en-US">
              <a:solidFill>
                <a:srgbClr val="FFFFFF"/>
              </a:solidFill>
            </a:endParaRPr>
          </a:p>
        </p:txBody>
      </p:sp>
    </p:spTree>
    <p:extLst>
      <p:ext uri="{BB962C8B-B14F-4D97-AF65-F5344CB8AC3E}">
        <p14:creationId xmlns:p14="http://schemas.microsoft.com/office/powerpoint/2010/main" val="185968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normAutofit fontScale="90000"/>
          </a:bodyPr>
          <a:lstStyle/>
          <a:p>
            <a:r>
              <a:rPr lang="en-US" b="1" dirty="0"/>
              <a:t>Rationale for this course….</a:t>
            </a:r>
            <a:endParaRPr lang="en-US" dirty="0"/>
          </a:p>
        </p:txBody>
      </p:sp>
      <p:pic>
        <p:nvPicPr>
          <p:cNvPr id="6" name="Content Placeholder 5"/>
          <p:cNvPicPr>
            <a:picLocks noGrp="1" noChangeAspect="1"/>
          </p:cNvPicPr>
          <p:nvPr>
            <p:ph idx="1"/>
          </p:nvPr>
        </p:nvPicPr>
        <p:blipFill>
          <a:blip r:embed="rId2"/>
          <a:stretch>
            <a:fillRect/>
          </a:stretch>
        </p:blipFill>
        <p:spPr>
          <a:xfrm>
            <a:off x="838200" y="978794"/>
            <a:ext cx="10868695" cy="5602310"/>
          </a:xfrm>
          <a:prstGeom prst="rect">
            <a:avLst/>
          </a:prstGeom>
        </p:spPr>
      </p:pic>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10</a:t>
            </a:fld>
            <a:endParaRPr lang="en-US"/>
          </a:p>
        </p:txBody>
      </p:sp>
    </p:spTree>
    <p:extLst>
      <p:ext uri="{BB962C8B-B14F-4D97-AF65-F5344CB8AC3E}">
        <p14:creationId xmlns:p14="http://schemas.microsoft.com/office/powerpoint/2010/main" val="35362565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pPr>
              <a:defRPr/>
            </a:pPr>
            <a:r>
              <a:rPr lang="en-US" dirty="0" smtClean="0"/>
              <a:t>What happens when leadership becomes too dominant? (Disadvantage) </a:t>
            </a:r>
          </a:p>
        </p:txBody>
      </p:sp>
      <p:sp>
        <p:nvSpPr>
          <p:cNvPr id="825347" name="Rectangle 3"/>
          <p:cNvSpPr>
            <a:spLocks noGrp="1" noChangeArrowheads="1"/>
          </p:cNvSpPr>
          <p:nvPr>
            <p:ph type="body" idx="1"/>
          </p:nvPr>
        </p:nvSpPr>
        <p:spPr/>
        <p:txBody>
          <a:bodyPr/>
          <a:lstStyle/>
          <a:p>
            <a:pPr marL="0" indent="0">
              <a:buNone/>
              <a:defRPr/>
            </a:pPr>
            <a:r>
              <a:rPr lang="en-US" dirty="0" smtClean="0"/>
              <a:t>1. Confusion and chaos</a:t>
            </a:r>
          </a:p>
          <a:p>
            <a:pPr marL="0" indent="0">
              <a:buNone/>
              <a:defRPr/>
            </a:pPr>
            <a:r>
              <a:rPr lang="en-US" dirty="0" smtClean="0"/>
              <a:t>2. Fear of the unknown</a:t>
            </a:r>
          </a:p>
          <a:p>
            <a:pPr marL="0" indent="0">
              <a:buNone/>
              <a:defRPr/>
            </a:pPr>
            <a:r>
              <a:rPr lang="en-US" dirty="0" smtClean="0"/>
              <a:t>3. Frustrations</a:t>
            </a:r>
          </a:p>
          <a:p>
            <a:pPr marL="0" indent="0">
              <a:buNone/>
              <a:defRPr/>
            </a:pPr>
            <a:r>
              <a:rPr lang="en-US" dirty="0" smtClean="0"/>
              <a:t>4. Tension and stress</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100</a:t>
            </a:fld>
            <a:endParaRPr lang="en-US"/>
          </a:p>
        </p:txBody>
      </p:sp>
    </p:spTree>
    <p:extLst>
      <p:ext uri="{BB962C8B-B14F-4D97-AF65-F5344CB8AC3E}">
        <p14:creationId xmlns:p14="http://schemas.microsoft.com/office/powerpoint/2010/main" val="15944121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a:defRPr/>
            </a:pPr>
            <a:r>
              <a:rPr lang="en-US" dirty="0" smtClean="0"/>
              <a:t>We should complement leadership with effective management</a:t>
            </a:r>
          </a:p>
        </p:txBody>
      </p:sp>
      <p:sp>
        <p:nvSpPr>
          <p:cNvPr id="826371" name="Rectangle 3"/>
          <p:cNvSpPr>
            <a:spLocks noGrp="1" noChangeArrowheads="1"/>
          </p:cNvSpPr>
          <p:nvPr>
            <p:ph type="body" idx="1"/>
          </p:nvPr>
        </p:nvSpPr>
        <p:spPr>
          <a:xfrm>
            <a:off x="838200" y="1825625"/>
            <a:ext cx="10907332" cy="4351338"/>
          </a:xfrm>
        </p:spPr>
        <p:txBody>
          <a:bodyPr/>
          <a:lstStyle/>
          <a:p>
            <a:pPr marL="0" indent="0">
              <a:buNone/>
              <a:defRPr/>
            </a:pPr>
            <a:r>
              <a:rPr lang="en-US" dirty="0" smtClean="0"/>
              <a:t>Without effective management, dominant leadership can result in: </a:t>
            </a:r>
          </a:p>
          <a:p>
            <a:pPr>
              <a:buFont typeface="Wingdings" panose="05000000000000000000" pitchFamily="2" charset="2"/>
              <a:buChar char="§"/>
              <a:defRPr/>
            </a:pPr>
            <a:r>
              <a:rPr lang="en-US" dirty="0" smtClean="0"/>
              <a:t>chaos, </a:t>
            </a:r>
          </a:p>
          <a:p>
            <a:pPr>
              <a:buFont typeface="Wingdings" panose="05000000000000000000" pitchFamily="2" charset="2"/>
              <a:buChar char="§"/>
              <a:defRPr/>
            </a:pPr>
            <a:r>
              <a:rPr lang="en-US" dirty="0" smtClean="0"/>
              <a:t>backlash of drastic changes, </a:t>
            </a:r>
          </a:p>
          <a:p>
            <a:pPr>
              <a:buFont typeface="Wingdings" panose="05000000000000000000" pitchFamily="2" charset="2"/>
              <a:buChar char="§"/>
              <a:defRPr/>
            </a:pPr>
            <a:r>
              <a:rPr lang="en-US" dirty="0" smtClean="0"/>
              <a:t>burnout, etc.</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101</a:t>
            </a:fld>
            <a:endParaRPr lang="en-US"/>
          </a:p>
        </p:txBody>
      </p:sp>
    </p:spTree>
    <p:extLst>
      <p:ext uri="{BB962C8B-B14F-4D97-AF65-F5344CB8AC3E}">
        <p14:creationId xmlns:p14="http://schemas.microsoft.com/office/powerpoint/2010/main" val="37126977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838200" y="365125"/>
            <a:ext cx="10515600" cy="974725"/>
          </a:xfrm>
        </p:spPr>
        <p:txBody>
          <a:bodyPr>
            <a:normAutofit fontScale="90000"/>
          </a:bodyPr>
          <a:lstStyle/>
          <a:p>
            <a:pPr>
              <a:defRPr/>
            </a:pPr>
            <a:r>
              <a:rPr lang="en-US" smtClean="0"/>
              <a:t>Coping is dominant when organizational behavior is:</a:t>
            </a:r>
          </a:p>
        </p:txBody>
      </p:sp>
      <p:sp>
        <p:nvSpPr>
          <p:cNvPr id="795651" name="Rectangle 3"/>
          <p:cNvSpPr>
            <a:spLocks noChangeArrowheads="1"/>
          </p:cNvSpPr>
          <p:nvPr/>
        </p:nvSpPr>
        <p:spPr bwMode="auto">
          <a:xfrm>
            <a:off x="489397" y="1545465"/>
            <a:ext cx="11269014" cy="4810885"/>
          </a:xfrm>
          <a:prstGeom prst="rect">
            <a:avLst/>
          </a:prstGeom>
          <a:noFill/>
          <a:ln w="12700">
            <a:noFill/>
            <a:miter lim="800000"/>
            <a:headEnd/>
            <a:tailEnd/>
          </a:ln>
          <a:effectLst/>
        </p:spPr>
        <p:txBody>
          <a:bodyPr lIns="90488" tIns="44450" rIns="90488" bIns="44450"/>
          <a:lstStyle/>
          <a:p>
            <a:pPr marL="411163" indent="-4111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latin typeface="Arial" charset="0"/>
              </a:rPr>
              <a:t>Mostly reactive</a:t>
            </a:r>
          </a:p>
          <a:p>
            <a:pPr marL="411163" indent="-4111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latin typeface="Arial" charset="0"/>
              </a:rPr>
              <a:t>Often in “crisis management” mode</a:t>
            </a:r>
          </a:p>
          <a:p>
            <a:pPr marL="411163" indent="-4111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latin typeface="Arial" charset="0"/>
              </a:rPr>
              <a:t>Running to keep in place</a:t>
            </a:r>
          </a:p>
          <a:p>
            <a:pPr marL="411163" indent="-4111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latin typeface="Arial" charset="0"/>
              </a:rPr>
              <a:t>Focused on short term rather than pursuing a clear vision for the future.</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102</a:t>
            </a:fld>
            <a:endParaRPr lang="en-US"/>
          </a:p>
        </p:txBody>
      </p:sp>
    </p:spTree>
    <p:extLst>
      <p:ext uri="{BB962C8B-B14F-4D97-AF65-F5344CB8AC3E}">
        <p14:creationId xmlns:p14="http://schemas.microsoft.com/office/powerpoint/2010/main" val="2295190491"/>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p:txBody>
          <a:bodyPr/>
          <a:lstStyle/>
          <a:p>
            <a:pPr>
              <a:defRPr/>
            </a:pPr>
            <a:r>
              <a:rPr lang="en-US" smtClean="0"/>
              <a:t>What happens when coping is too dominant?</a:t>
            </a:r>
          </a:p>
        </p:txBody>
      </p:sp>
      <p:sp>
        <p:nvSpPr>
          <p:cNvPr id="797699" name="Rectangle 3"/>
          <p:cNvSpPr>
            <a:spLocks noGrp="1" noChangeArrowheads="1"/>
          </p:cNvSpPr>
          <p:nvPr>
            <p:ph type="body" idx="1"/>
          </p:nvPr>
        </p:nvSpPr>
        <p:spPr>
          <a:xfrm>
            <a:off x="838200" y="1825625"/>
            <a:ext cx="10842938" cy="4351338"/>
          </a:xfrm>
        </p:spPr>
        <p:txBody>
          <a:bodyPr/>
          <a:lstStyle/>
          <a:p>
            <a:pPr marL="457200" indent="-457200">
              <a:buNone/>
              <a:defRPr/>
            </a:pPr>
            <a:r>
              <a:rPr lang="en-US" dirty="0" smtClean="0"/>
              <a:t>1. Panic reactions</a:t>
            </a:r>
          </a:p>
          <a:p>
            <a:pPr marL="457200" indent="-457200">
              <a:buNone/>
              <a:defRPr/>
            </a:pPr>
            <a:r>
              <a:rPr lang="en-US" dirty="0" smtClean="0"/>
              <a:t>2. Confusion and chaos</a:t>
            </a:r>
          </a:p>
          <a:p>
            <a:pPr marL="457200" indent="-457200">
              <a:buNone/>
              <a:defRPr/>
            </a:pPr>
            <a:r>
              <a:rPr lang="en-US" dirty="0" smtClean="0"/>
              <a:t>3. Waste of time, human and other resources</a:t>
            </a:r>
          </a:p>
          <a:p>
            <a:pPr marL="457200" indent="-457200">
              <a:buNone/>
              <a:defRPr/>
            </a:pPr>
            <a:r>
              <a:rPr lang="en-US" dirty="0" smtClean="0"/>
              <a:t>4. Error chains</a:t>
            </a:r>
          </a:p>
          <a:p>
            <a:pPr marL="457200" indent="-457200">
              <a:buNone/>
              <a:defRPr/>
            </a:pPr>
            <a:r>
              <a:rPr lang="en-US" dirty="0" smtClean="0"/>
              <a:t>5. Problems multiply</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103</a:t>
            </a:fld>
            <a:endParaRPr lang="en-US"/>
          </a:p>
        </p:txBody>
      </p:sp>
    </p:spTree>
    <p:extLst>
      <p:ext uri="{BB962C8B-B14F-4D97-AF65-F5344CB8AC3E}">
        <p14:creationId xmlns:p14="http://schemas.microsoft.com/office/powerpoint/2010/main" val="41873298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pPr>
              <a:defRPr/>
            </a:pPr>
            <a:r>
              <a:rPr lang="en-US" smtClean="0"/>
              <a:t>Management is dominant</a:t>
            </a:r>
          </a:p>
        </p:txBody>
      </p:sp>
      <p:graphicFrame>
        <p:nvGraphicFramePr>
          <p:cNvPr id="8194" name="Object 3">
            <a:hlinkClick r:id="" action="ppaction://ole?verb=0"/>
          </p:cNvPr>
          <p:cNvGraphicFramePr>
            <a:graphicFrameLocks/>
          </p:cNvGraphicFramePr>
          <p:nvPr/>
        </p:nvGraphicFramePr>
        <p:xfrm>
          <a:off x="2819401" y="1676400"/>
          <a:ext cx="7783513" cy="5270500"/>
        </p:xfrm>
        <a:graphic>
          <a:graphicData uri="http://schemas.openxmlformats.org/presentationml/2006/ole">
            <mc:AlternateContent xmlns:mc="http://schemas.openxmlformats.org/markup-compatibility/2006">
              <mc:Choice xmlns:v="urn:schemas-microsoft-com:vml" Requires="v">
                <p:oleObj spid="_x0000_s5195" name="Chart" r:id="rId4" imgW="7782105" imgH="5267321" progId="MSGraph.Chart.8">
                  <p:embed followColorScheme="full"/>
                </p:oleObj>
              </mc:Choice>
              <mc:Fallback>
                <p:oleObj name="Chart" r:id="rId4" imgW="7782105" imgH="5267321" progId="MSGraph.Chart.8">
                  <p:embed followColorScheme="full"/>
                  <p:pic>
                    <p:nvPicPr>
                      <p:cNvPr id="0" name=""/>
                      <p:cNvPicPr>
                        <a:picLocks noChangeArrowheads="1"/>
                      </p:cNvPicPr>
                      <p:nvPr/>
                    </p:nvPicPr>
                    <p:blipFill>
                      <a:blip r:embed="rId5"/>
                      <a:srcRect/>
                      <a:stretch>
                        <a:fillRect/>
                      </a:stretch>
                    </p:blipFill>
                    <p:spPr bwMode="auto">
                      <a:xfrm>
                        <a:off x="2819401" y="1676400"/>
                        <a:ext cx="7783513"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p:cNvSpPr>
            <a:spLocks noChangeArrowheads="1"/>
          </p:cNvSpPr>
          <p:nvPr/>
        </p:nvSpPr>
        <p:spPr bwMode="auto">
          <a:xfrm>
            <a:off x="6548439" y="1824038"/>
            <a:ext cx="19145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rgbClr val="001C70"/>
                </a:solidFill>
                <a:latin typeface="Times New Roman" panose="02020603050405020304" pitchFamily="18" charset="0"/>
              </a:rPr>
              <a:t>Leadership</a:t>
            </a:r>
          </a:p>
        </p:txBody>
      </p:sp>
      <p:sp>
        <p:nvSpPr>
          <p:cNvPr id="8197" name="Rectangle 5"/>
          <p:cNvSpPr>
            <a:spLocks noChangeArrowheads="1"/>
          </p:cNvSpPr>
          <p:nvPr/>
        </p:nvSpPr>
        <p:spPr bwMode="auto">
          <a:xfrm>
            <a:off x="8148639" y="3348038"/>
            <a:ext cx="13049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hlink"/>
                </a:solidFill>
                <a:latin typeface="Times New Roman" panose="02020603050405020304" pitchFamily="18" charset="0"/>
              </a:rPr>
              <a:t>Coping</a:t>
            </a:r>
          </a:p>
        </p:txBody>
      </p:sp>
      <p:sp>
        <p:nvSpPr>
          <p:cNvPr id="8198" name="Rectangle 6"/>
          <p:cNvSpPr>
            <a:spLocks noChangeArrowheads="1"/>
          </p:cNvSpPr>
          <p:nvPr/>
        </p:nvSpPr>
        <p:spPr bwMode="auto">
          <a:xfrm>
            <a:off x="2057401" y="4038600"/>
            <a:ext cx="1838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accent2"/>
                </a:solidFill>
                <a:latin typeface="Times New Roman" panose="02020603050405020304" pitchFamily="18" charset="0"/>
              </a:rPr>
              <a:t>Management</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104</a:t>
            </a:fld>
            <a:endParaRPr lang="en-US"/>
          </a:p>
        </p:txBody>
      </p:sp>
    </p:spTree>
    <p:extLst>
      <p:ext uri="{BB962C8B-B14F-4D97-AF65-F5344CB8AC3E}">
        <p14:creationId xmlns:p14="http://schemas.microsoft.com/office/powerpoint/2010/main" val="1412933144"/>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pPr>
              <a:defRPr/>
            </a:pPr>
            <a:r>
              <a:rPr lang="en-US" smtClean="0"/>
              <a:t>Management is dominant when:</a:t>
            </a:r>
          </a:p>
        </p:txBody>
      </p:sp>
      <p:sp>
        <p:nvSpPr>
          <p:cNvPr id="802819" name="Rectangle 3"/>
          <p:cNvSpPr>
            <a:spLocks noChangeArrowheads="1"/>
          </p:cNvSpPr>
          <p:nvPr/>
        </p:nvSpPr>
        <p:spPr bwMode="auto">
          <a:xfrm>
            <a:off x="940157" y="1690688"/>
            <a:ext cx="10818253" cy="4529808"/>
          </a:xfrm>
          <a:prstGeom prst="rect">
            <a:avLst/>
          </a:prstGeom>
          <a:noFill/>
          <a:ln w="12700">
            <a:noFill/>
            <a:miter lim="800000"/>
            <a:headEnd/>
            <a:tailEnd/>
          </a:ln>
          <a:effectLst/>
        </p:spPr>
        <p:txBody>
          <a:bodyPr lIns="90488" tIns="44450" rIns="90488" bIns="44450"/>
          <a:lstStyle/>
          <a:p>
            <a:pPr marL="334963" indent="-334963">
              <a:spcBef>
                <a:spcPct val="20000"/>
              </a:spcBef>
              <a:buFontTx/>
              <a:buChar char="•"/>
              <a:tabLst>
                <a:tab pos="292100" algn="l"/>
              </a:tabLst>
              <a:defRPr/>
            </a:pPr>
            <a:r>
              <a:rPr lang="en-US" sz="3000" dirty="0">
                <a:effectLst>
                  <a:outerShdw blurRad="38100" dist="38100" dir="2700000" algn="tl">
                    <a:srgbClr val="000000"/>
                  </a:outerShdw>
                </a:effectLst>
                <a:latin typeface="Arial" charset="0"/>
              </a:rPr>
              <a:t>Rules become more complex and rigid</a:t>
            </a:r>
          </a:p>
          <a:p>
            <a:pPr marL="334963" indent="-334963">
              <a:spcBef>
                <a:spcPct val="20000"/>
              </a:spcBef>
              <a:buFontTx/>
              <a:buChar char="•"/>
              <a:tabLst>
                <a:tab pos="292100" algn="l"/>
              </a:tabLst>
              <a:defRPr/>
            </a:pPr>
            <a:r>
              <a:rPr lang="en-US" sz="3000" dirty="0">
                <a:effectLst>
                  <a:outerShdw blurRad="38100" dist="38100" dir="2700000" algn="tl">
                    <a:srgbClr val="000000"/>
                  </a:outerShdw>
                </a:effectLst>
                <a:latin typeface="Arial" charset="0"/>
              </a:rPr>
              <a:t>Managers see organizations as “machines”</a:t>
            </a:r>
          </a:p>
          <a:p>
            <a:pPr marL="334963" indent="-334963">
              <a:spcBef>
                <a:spcPct val="20000"/>
              </a:spcBef>
              <a:buFontTx/>
              <a:buChar char="•"/>
              <a:tabLst>
                <a:tab pos="292100" algn="l"/>
              </a:tabLst>
              <a:defRPr/>
            </a:pPr>
            <a:r>
              <a:rPr lang="en-US" sz="3000" dirty="0">
                <a:effectLst>
                  <a:outerShdw blurRad="38100" dist="38100" dir="2700000" algn="tl">
                    <a:srgbClr val="000000"/>
                  </a:outerShdw>
                </a:effectLst>
                <a:latin typeface="Arial" charset="0"/>
              </a:rPr>
              <a:t>Managers “direct” change through a linear plan and “fixing” mode</a:t>
            </a:r>
          </a:p>
          <a:p>
            <a:pPr marL="334963" indent="-334963">
              <a:spcBef>
                <a:spcPct val="20000"/>
              </a:spcBef>
              <a:tabLst>
                <a:tab pos="292100" algn="l"/>
              </a:tabLst>
              <a:defRPr/>
            </a:pPr>
            <a:endParaRPr lang="en-US" sz="3000" b="1" dirty="0">
              <a:solidFill>
                <a:srgbClr val="FFFFFF"/>
              </a:solidFill>
              <a:effectLst>
                <a:outerShdw blurRad="38100" dist="38100" dir="2700000" algn="tl">
                  <a:srgbClr val="000000"/>
                </a:outerShdw>
              </a:effectLst>
              <a:latin typeface="Arial" charset="0"/>
            </a:endParaRPr>
          </a:p>
          <a:p>
            <a:pPr marL="334963" indent="-334963" latinLnBrk="1">
              <a:spcBef>
                <a:spcPct val="20000"/>
              </a:spcBef>
              <a:tabLst>
                <a:tab pos="292100" algn="l"/>
              </a:tabLst>
              <a:defRPr/>
            </a:pPr>
            <a:endParaRPr lang="en-US" sz="3000" b="1" dirty="0">
              <a:solidFill>
                <a:srgbClr val="FFFFFF"/>
              </a:solidFill>
              <a:effectLst>
                <a:outerShdw blurRad="38100" dist="38100" dir="2700000" algn="tl">
                  <a:srgbClr val="000000"/>
                </a:outerShdw>
              </a:effectLst>
              <a:latin typeface="Arial" charset="0"/>
            </a:endParaRP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105</a:t>
            </a:fld>
            <a:endParaRPr lang="en-US"/>
          </a:p>
        </p:txBody>
      </p:sp>
    </p:spTree>
    <p:extLst>
      <p:ext uri="{BB962C8B-B14F-4D97-AF65-F5344CB8AC3E}">
        <p14:creationId xmlns:p14="http://schemas.microsoft.com/office/powerpoint/2010/main" val="177384067"/>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pPr>
              <a:defRPr/>
            </a:pPr>
            <a:r>
              <a:rPr lang="en-US" dirty="0" smtClean="0"/>
              <a:t>What happens when management becomes too dominant? </a:t>
            </a:r>
          </a:p>
        </p:txBody>
      </p:sp>
      <p:sp>
        <p:nvSpPr>
          <p:cNvPr id="804867" name="Rectangle 3"/>
          <p:cNvSpPr>
            <a:spLocks noGrp="1" noChangeArrowheads="1"/>
          </p:cNvSpPr>
          <p:nvPr>
            <p:ph type="body" idx="1"/>
          </p:nvPr>
        </p:nvSpPr>
        <p:spPr>
          <a:xfrm>
            <a:off x="838200" y="1825625"/>
            <a:ext cx="10907332" cy="4351338"/>
          </a:xfrm>
        </p:spPr>
        <p:txBody>
          <a:bodyPr/>
          <a:lstStyle/>
          <a:p>
            <a:pPr marL="395288" indent="-395288">
              <a:buNone/>
              <a:defRPr/>
            </a:pPr>
            <a:r>
              <a:rPr lang="en-US" dirty="0" smtClean="0"/>
              <a:t>1. Problems grow because rigid rules dampen/reduce creativity</a:t>
            </a:r>
          </a:p>
          <a:p>
            <a:pPr marL="395288" indent="-395288">
              <a:buNone/>
              <a:defRPr/>
            </a:pPr>
            <a:r>
              <a:rPr lang="en-US" dirty="0" smtClean="0"/>
              <a:t>2. “Control” organizational climate</a:t>
            </a:r>
          </a:p>
          <a:p>
            <a:pPr marL="395288" indent="-395288">
              <a:buNone/>
              <a:defRPr/>
            </a:pPr>
            <a:r>
              <a:rPr lang="en-US" dirty="0" smtClean="0"/>
              <a:t>3. Bureaucratization</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106</a:t>
            </a:fld>
            <a:endParaRPr lang="en-US"/>
          </a:p>
        </p:txBody>
      </p:sp>
    </p:spTree>
    <p:extLst>
      <p:ext uri="{BB962C8B-B14F-4D97-AF65-F5344CB8AC3E}">
        <p14:creationId xmlns:p14="http://schemas.microsoft.com/office/powerpoint/2010/main" val="32484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fontScale="90000"/>
          </a:bodyPr>
          <a:lstStyle/>
          <a:p>
            <a:r>
              <a:rPr lang="en-US" b="1" dirty="0"/>
              <a:t>Rationale for this course….</a:t>
            </a:r>
            <a:endParaRPr lang="en-US" dirty="0"/>
          </a:p>
        </p:txBody>
      </p:sp>
      <p:sp>
        <p:nvSpPr>
          <p:cNvPr id="3" name="Content Placeholder 2"/>
          <p:cNvSpPr>
            <a:spLocks noGrp="1"/>
          </p:cNvSpPr>
          <p:nvPr>
            <p:ph idx="1"/>
          </p:nvPr>
        </p:nvSpPr>
        <p:spPr>
          <a:xfrm>
            <a:off x="838200" y="1133341"/>
            <a:ext cx="10868696" cy="5043622"/>
          </a:xfrm>
        </p:spPr>
        <p:txBody>
          <a:bodyPr>
            <a:normAutofit lnSpcReduction="10000"/>
          </a:bodyPr>
          <a:lstStyle/>
          <a:p>
            <a:pPr algn="just">
              <a:lnSpc>
                <a:spcPct val="150000"/>
              </a:lnSpc>
            </a:pPr>
            <a:r>
              <a:rPr lang="en-US" dirty="0"/>
              <a:t>To achieve necessary improvements in healthcare quality, there is a need to improve management skills of health facility management teams by focusing on </a:t>
            </a:r>
            <a:r>
              <a:rPr lang="en-US" b="1" dirty="0"/>
              <a:t>evidence based practice, behavioral change and internalization of the culture of continuous quality improvement</a:t>
            </a:r>
            <a:r>
              <a:rPr lang="en-US" dirty="0"/>
              <a:t>. </a:t>
            </a:r>
            <a:endParaRPr lang="en-US" dirty="0" smtClean="0"/>
          </a:p>
          <a:p>
            <a:pPr algn="just">
              <a:lnSpc>
                <a:spcPct val="150000"/>
              </a:lnSpc>
            </a:pPr>
            <a:r>
              <a:rPr lang="en-US" dirty="0" smtClean="0"/>
              <a:t>The </a:t>
            </a:r>
            <a:r>
              <a:rPr lang="en-US" dirty="0"/>
              <a:t>situations are aggravated by challenging situations like inefficient and ineffective utilization of financial resources, shifting burden of disease, decentralization &amp; devolution, more importantly by </a:t>
            </a:r>
            <a:r>
              <a:rPr lang="en-US" dirty="0" smtClean="0"/>
              <a:t>inadequacies </a:t>
            </a:r>
            <a:r>
              <a:rPr lang="en-US" dirty="0"/>
              <a:t>on the key Leadership, Management, &amp; Governance skills.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11</a:t>
            </a:fld>
            <a:endParaRPr lang="en-US"/>
          </a:p>
        </p:txBody>
      </p:sp>
    </p:spTree>
    <p:extLst>
      <p:ext uri="{BB962C8B-B14F-4D97-AF65-F5344CB8AC3E}">
        <p14:creationId xmlns:p14="http://schemas.microsoft.com/office/powerpoint/2010/main" val="874853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3600" dirty="0" smtClean="0"/>
              <a:t>History of management </a:t>
            </a:r>
            <a:endParaRPr lang="en-US" sz="3600" dirty="0"/>
          </a:p>
        </p:txBody>
      </p:sp>
    </p:spTree>
    <p:extLst>
      <p:ext uri="{BB962C8B-B14F-4D97-AF65-F5344CB8AC3E}">
        <p14:creationId xmlns:p14="http://schemas.microsoft.com/office/powerpoint/2010/main" val="1605793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428" y="270457"/>
            <a:ext cx="10998558" cy="6181860"/>
          </a:xfrm>
        </p:spPr>
      </p:pic>
    </p:spTree>
    <p:extLst>
      <p:ext uri="{BB962C8B-B14F-4D97-AF65-F5344CB8AC3E}">
        <p14:creationId xmlns:p14="http://schemas.microsoft.com/office/powerpoint/2010/main" val="403449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30" y="270456"/>
            <a:ext cx="11565228" cy="6413679"/>
          </a:xfrm>
        </p:spPr>
      </p:pic>
    </p:spTree>
    <p:extLst>
      <p:ext uri="{BB962C8B-B14F-4D97-AF65-F5344CB8AC3E}">
        <p14:creationId xmlns:p14="http://schemas.microsoft.com/office/powerpoint/2010/main" val="1196238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3" y="365125"/>
            <a:ext cx="11397803" cy="6203099"/>
          </a:xfrm>
        </p:spPr>
      </p:pic>
    </p:spTree>
    <p:extLst>
      <p:ext uri="{BB962C8B-B14F-4D97-AF65-F5344CB8AC3E}">
        <p14:creationId xmlns:p14="http://schemas.microsoft.com/office/powerpoint/2010/main" val="4103267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25" y="270456"/>
            <a:ext cx="11423560" cy="6220495"/>
          </a:xfrm>
        </p:spPr>
      </p:pic>
    </p:spTree>
    <p:extLst>
      <p:ext uri="{BB962C8B-B14F-4D97-AF65-F5344CB8AC3E}">
        <p14:creationId xmlns:p14="http://schemas.microsoft.com/office/powerpoint/2010/main" val="409761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2" y="218942"/>
            <a:ext cx="11449317" cy="6387920"/>
          </a:xfrm>
        </p:spPr>
      </p:pic>
    </p:spTree>
    <p:extLst>
      <p:ext uri="{BB962C8B-B14F-4D97-AF65-F5344CB8AC3E}">
        <p14:creationId xmlns:p14="http://schemas.microsoft.com/office/powerpoint/2010/main" val="80307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76" y="365125"/>
            <a:ext cx="11462197" cy="6112948"/>
          </a:xfrm>
        </p:spPr>
      </p:pic>
    </p:spTree>
    <p:extLst>
      <p:ext uri="{BB962C8B-B14F-4D97-AF65-F5344CB8AC3E}">
        <p14:creationId xmlns:p14="http://schemas.microsoft.com/office/powerpoint/2010/main" val="323896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5" y="365125"/>
            <a:ext cx="11178862" cy="6112948"/>
          </a:xfrm>
        </p:spPr>
      </p:pic>
    </p:spTree>
    <p:extLst>
      <p:ext uri="{BB962C8B-B14F-4D97-AF65-F5344CB8AC3E}">
        <p14:creationId xmlns:p14="http://schemas.microsoft.com/office/powerpoint/2010/main" val="390142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0789"/>
          </a:xfrm>
        </p:spPr>
        <p:txBody>
          <a:bodyPr>
            <a:normAutofit fontScale="90000"/>
          </a:bodyPr>
          <a:lstStyle/>
          <a:p>
            <a:r>
              <a:rPr lang="en-GB" b="1" dirty="0"/>
              <a:t>Course Objective: </a:t>
            </a:r>
            <a:endParaRPr lang="en-US" dirty="0"/>
          </a:p>
        </p:txBody>
      </p:sp>
      <p:sp>
        <p:nvSpPr>
          <p:cNvPr id="3" name="Content Placeholder 2"/>
          <p:cNvSpPr>
            <a:spLocks noGrp="1"/>
          </p:cNvSpPr>
          <p:nvPr>
            <p:ph idx="1"/>
          </p:nvPr>
        </p:nvSpPr>
        <p:spPr>
          <a:xfrm>
            <a:off x="218941" y="1236372"/>
            <a:ext cx="11552349" cy="5370490"/>
          </a:xfrm>
        </p:spPr>
        <p:txBody>
          <a:bodyPr>
            <a:normAutofit lnSpcReduction="10000"/>
          </a:bodyPr>
          <a:lstStyle/>
          <a:p>
            <a:pPr>
              <a:lnSpc>
                <a:spcPct val="80000"/>
              </a:lnSpc>
              <a:buClr>
                <a:schemeClr val="tx1"/>
              </a:buClr>
              <a:buFont typeface="Wingdings" panose="05000000000000000000" pitchFamily="2" charset="2"/>
              <a:buChar char="§"/>
            </a:pPr>
            <a:r>
              <a:rPr lang="en-GB" dirty="0"/>
              <a:t>After completion of this course the learners will be able to:</a:t>
            </a:r>
            <a:endParaRPr lang="en-US" dirty="0"/>
          </a:p>
          <a:p>
            <a:pPr marL="514350" lvl="0" indent="-514350">
              <a:buFont typeface="+mj-lt"/>
              <a:buAutoNum type="arabicPeriod"/>
            </a:pPr>
            <a:r>
              <a:rPr lang="en-GB" dirty="0"/>
              <a:t>Apply knowledge and skill in the main management functions, duties and responsibilities of managers/leaders.</a:t>
            </a:r>
            <a:endParaRPr lang="en-US" dirty="0"/>
          </a:p>
          <a:p>
            <a:pPr marL="514350" lvl="0" indent="-514350">
              <a:buFont typeface="+mj-lt"/>
              <a:buAutoNum type="arabicPeriod"/>
            </a:pPr>
            <a:r>
              <a:rPr lang="en-GB" dirty="0"/>
              <a:t>Be aware of the basics in health sector </a:t>
            </a:r>
            <a:r>
              <a:rPr lang="en-GB" dirty="0" smtClean="0"/>
              <a:t>strategic </a:t>
            </a:r>
            <a:r>
              <a:rPr lang="en-GB" dirty="0"/>
              <a:t>planning. </a:t>
            </a:r>
            <a:endParaRPr lang="en-US" dirty="0"/>
          </a:p>
          <a:p>
            <a:pPr marL="514350" lvl="0" indent="-514350">
              <a:buFont typeface="+mj-lt"/>
              <a:buAutoNum type="arabicPeriod"/>
            </a:pPr>
            <a:r>
              <a:rPr lang="en-GB" dirty="0"/>
              <a:t>Identify key models for health management, problem solving and decision-making.</a:t>
            </a:r>
            <a:endParaRPr lang="en-US" dirty="0"/>
          </a:p>
          <a:p>
            <a:pPr marL="514350" lvl="0" indent="-514350">
              <a:buFont typeface="+mj-lt"/>
              <a:buAutoNum type="arabicPeriod"/>
            </a:pPr>
            <a:r>
              <a:rPr lang="en-GB" dirty="0"/>
              <a:t>Identify the key elements of organizational structure</a:t>
            </a:r>
            <a:endParaRPr lang="en-US" dirty="0"/>
          </a:p>
          <a:p>
            <a:pPr marL="514350" lvl="0" indent="-514350">
              <a:buFont typeface="+mj-lt"/>
              <a:buAutoNum type="arabicPeriod"/>
            </a:pPr>
            <a:r>
              <a:rPr lang="en-GB" dirty="0"/>
              <a:t>Manage resources efficiently</a:t>
            </a:r>
            <a:endParaRPr lang="en-US" dirty="0"/>
          </a:p>
          <a:p>
            <a:pPr marL="514350" lvl="0" indent="-514350">
              <a:buFont typeface="+mj-lt"/>
              <a:buAutoNum type="arabicPeriod"/>
            </a:pPr>
            <a:r>
              <a:rPr lang="en-GB" dirty="0"/>
              <a:t>Use an evidence-based approach in determining stafﬁng </a:t>
            </a:r>
            <a:r>
              <a:rPr lang="en-GB" dirty="0" smtClean="0"/>
              <a:t>needs</a:t>
            </a:r>
          </a:p>
          <a:p>
            <a:pPr marL="514350" indent="-514350">
              <a:buFont typeface="+mj-lt"/>
              <a:buAutoNum type="arabicPeriod"/>
            </a:pPr>
            <a:r>
              <a:rPr lang="en-GB" dirty="0"/>
              <a:t>Select appropriate stafﬁng policies for a given situation</a:t>
            </a:r>
            <a:endParaRPr lang="en-US" dirty="0"/>
          </a:p>
          <a:p>
            <a:pPr marL="0" lvl="0" indent="0">
              <a:buNone/>
            </a:pPr>
            <a:endParaRPr lang="en-US" dirty="0"/>
          </a:p>
          <a:p>
            <a:pPr marL="0" lvl="0" indent="0">
              <a:buNone/>
            </a:pPr>
            <a:r>
              <a:rPr lang="en-US" dirty="0" smtClean="0"/>
              <a:t>	</a:t>
            </a: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2</a:t>
            </a:fld>
            <a:endParaRPr lang="en-US"/>
          </a:p>
        </p:txBody>
      </p:sp>
    </p:spTree>
    <p:extLst>
      <p:ext uri="{BB962C8B-B14F-4D97-AF65-F5344CB8AC3E}">
        <p14:creationId xmlns:p14="http://schemas.microsoft.com/office/powerpoint/2010/main" val="865080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365125"/>
            <a:ext cx="11256135" cy="6087190"/>
          </a:xfrm>
        </p:spPr>
      </p:pic>
    </p:spTree>
    <p:extLst>
      <p:ext uri="{BB962C8B-B14F-4D97-AF65-F5344CB8AC3E}">
        <p14:creationId xmlns:p14="http://schemas.microsoft.com/office/powerpoint/2010/main" val="1593677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365124"/>
            <a:ext cx="11114468" cy="6241737"/>
          </a:xfrm>
        </p:spPr>
      </p:pic>
    </p:spTree>
    <p:extLst>
      <p:ext uri="{BB962C8B-B14F-4D97-AF65-F5344CB8AC3E}">
        <p14:creationId xmlns:p14="http://schemas.microsoft.com/office/powerpoint/2010/main" val="323449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86" y="365125"/>
            <a:ext cx="11050073" cy="6112948"/>
          </a:xfrm>
        </p:spPr>
      </p:pic>
    </p:spTree>
    <p:extLst>
      <p:ext uri="{BB962C8B-B14F-4D97-AF65-F5344CB8AC3E}">
        <p14:creationId xmlns:p14="http://schemas.microsoft.com/office/powerpoint/2010/main" val="1594698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5" y="365125"/>
            <a:ext cx="11217497" cy="6112948"/>
          </a:xfrm>
        </p:spPr>
      </p:pic>
    </p:spTree>
    <p:extLst>
      <p:ext uri="{BB962C8B-B14F-4D97-AF65-F5344CB8AC3E}">
        <p14:creationId xmlns:p14="http://schemas.microsoft.com/office/powerpoint/2010/main" val="2661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18" y="218941"/>
            <a:ext cx="11397803" cy="5958022"/>
          </a:xfrm>
        </p:spPr>
      </p:pic>
    </p:spTree>
    <p:extLst>
      <p:ext uri="{BB962C8B-B14F-4D97-AF65-F5344CB8AC3E}">
        <p14:creationId xmlns:p14="http://schemas.microsoft.com/office/powerpoint/2010/main" val="2727938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3" y="365125"/>
            <a:ext cx="11384924" cy="6164464"/>
          </a:xfrm>
        </p:spPr>
      </p:pic>
    </p:spTree>
    <p:extLst>
      <p:ext uri="{BB962C8B-B14F-4D97-AF65-F5344CB8AC3E}">
        <p14:creationId xmlns:p14="http://schemas.microsoft.com/office/powerpoint/2010/main" val="3470951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80" y="365124"/>
            <a:ext cx="11140226" cy="6061433"/>
          </a:xfrm>
        </p:spPr>
      </p:pic>
    </p:spTree>
    <p:extLst>
      <p:ext uri="{BB962C8B-B14F-4D97-AF65-F5344CB8AC3E}">
        <p14:creationId xmlns:p14="http://schemas.microsoft.com/office/powerpoint/2010/main" val="2041308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07" y="365125"/>
            <a:ext cx="11204619" cy="6138705"/>
          </a:xfrm>
        </p:spPr>
      </p:pic>
    </p:spTree>
    <p:extLst>
      <p:ext uri="{BB962C8B-B14F-4D97-AF65-F5344CB8AC3E}">
        <p14:creationId xmlns:p14="http://schemas.microsoft.com/office/powerpoint/2010/main" val="1804588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49" y="618186"/>
            <a:ext cx="10985679" cy="6104586"/>
          </a:xfrm>
        </p:spPr>
      </p:pic>
    </p:spTree>
    <p:extLst>
      <p:ext uri="{BB962C8B-B14F-4D97-AF65-F5344CB8AC3E}">
        <p14:creationId xmlns:p14="http://schemas.microsoft.com/office/powerpoint/2010/main" val="19719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662634" cy="6087190"/>
          </a:xfrm>
        </p:spPr>
      </p:pic>
    </p:spTree>
    <p:extLst>
      <p:ext uri="{BB962C8B-B14F-4D97-AF65-F5344CB8AC3E}">
        <p14:creationId xmlns:p14="http://schemas.microsoft.com/office/powerpoint/2010/main" val="4203505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a:xfrm>
            <a:off x="838200" y="1378039"/>
            <a:ext cx="10515600" cy="5125792"/>
          </a:xfrm>
        </p:spPr>
        <p:txBody>
          <a:bodyPr/>
          <a:lstStyle/>
          <a:p>
            <a:r>
              <a:rPr lang="en-GB" b="1" dirty="0"/>
              <a:t>Chapter I: Introduction </a:t>
            </a:r>
            <a:endParaRPr lang="en-US" dirty="0"/>
          </a:p>
          <a:p>
            <a:r>
              <a:rPr lang="en-GB" b="1" dirty="0"/>
              <a:t>Chapter II:  Management functions  </a:t>
            </a:r>
            <a:endParaRPr lang="en-GB" b="1" dirty="0" smtClean="0"/>
          </a:p>
          <a:p>
            <a:r>
              <a:rPr lang="en-GB" b="1" dirty="0" smtClean="0"/>
              <a:t>Chapter III</a:t>
            </a:r>
            <a:r>
              <a:rPr lang="en-GB" b="1" dirty="0"/>
              <a:t>: Resources Management </a:t>
            </a:r>
            <a:endParaRPr lang="en-US" dirty="0"/>
          </a:p>
          <a:p>
            <a:r>
              <a:rPr lang="en-GB" b="1" dirty="0"/>
              <a:t>Chapter </a:t>
            </a:r>
            <a:r>
              <a:rPr lang="en-GB" b="1" smtClean="0"/>
              <a:t>IV</a:t>
            </a:r>
            <a:r>
              <a:rPr lang="en-GB" b="1"/>
              <a:t>: Decision Making and Problem-Solving Approach </a:t>
            </a:r>
            <a:endParaRPr lang="en-GB" b="1" dirty="0" smtClean="0"/>
          </a:p>
          <a:p>
            <a:r>
              <a:rPr lang="en-GB" b="1" dirty="0"/>
              <a:t>Chapter </a:t>
            </a:r>
            <a:r>
              <a:rPr lang="en-GB" b="1" dirty="0" smtClean="0"/>
              <a:t>V:  Quality </a:t>
            </a:r>
            <a:r>
              <a:rPr lang="en-GB" b="1" dirty="0"/>
              <a:t>issues in health care delivery </a:t>
            </a:r>
            <a:endParaRPr lang="en-US" dirty="0"/>
          </a:p>
          <a:p>
            <a:r>
              <a:rPr lang="en-GB" b="1" dirty="0"/>
              <a:t>Chapter </a:t>
            </a:r>
            <a:r>
              <a:rPr lang="en-GB" b="1" dirty="0" smtClean="0"/>
              <a:t>VI: </a:t>
            </a:r>
            <a:r>
              <a:rPr lang="en-GB" b="1" dirty="0"/>
              <a:t>Health Delivery System in Ethiopia </a:t>
            </a:r>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3</a:t>
            </a:fld>
            <a:endParaRPr lang="en-US"/>
          </a:p>
        </p:txBody>
      </p:sp>
    </p:spTree>
    <p:extLst>
      <p:ext uri="{BB962C8B-B14F-4D97-AF65-F5344CB8AC3E}">
        <p14:creationId xmlns:p14="http://schemas.microsoft.com/office/powerpoint/2010/main" val="1559257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07" y="365124"/>
            <a:ext cx="11101589" cy="6215979"/>
          </a:xfrm>
        </p:spPr>
      </p:pic>
    </p:spTree>
    <p:extLst>
      <p:ext uri="{BB962C8B-B14F-4D97-AF65-F5344CB8AC3E}">
        <p14:creationId xmlns:p14="http://schemas.microsoft.com/office/powerpoint/2010/main" val="2042180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882" y="476518"/>
            <a:ext cx="11423560" cy="6053071"/>
          </a:xfrm>
        </p:spPr>
      </p:pic>
    </p:spTree>
    <p:extLst>
      <p:ext uri="{BB962C8B-B14F-4D97-AF65-F5344CB8AC3E}">
        <p14:creationId xmlns:p14="http://schemas.microsoft.com/office/powerpoint/2010/main" val="969097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5" y="566670"/>
            <a:ext cx="11204619" cy="6014433"/>
          </a:xfrm>
        </p:spPr>
      </p:pic>
    </p:spTree>
    <p:extLst>
      <p:ext uri="{BB962C8B-B14F-4D97-AF65-F5344CB8AC3E}">
        <p14:creationId xmlns:p14="http://schemas.microsoft.com/office/powerpoint/2010/main" val="1268619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944" y="365125"/>
            <a:ext cx="11178862" cy="6228858"/>
          </a:xfrm>
        </p:spPr>
      </p:pic>
    </p:spTree>
    <p:extLst>
      <p:ext uri="{BB962C8B-B14F-4D97-AF65-F5344CB8AC3E}">
        <p14:creationId xmlns:p14="http://schemas.microsoft.com/office/powerpoint/2010/main" val="48241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91" y="365124"/>
            <a:ext cx="11320529" cy="6215979"/>
          </a:xfrm>
        </p:spPr>
      </p:pic>
    </p:spTree>
    <p:extLst>
      <p:ext uri="{BB962C8B-B14F-4D97-AF65-F5344CB8AC3E}">
        <p14:creationId xmlns:p14="http://schemas.microsoft.com/office/powerpoint/2010/main" val="2482462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50" y="605307"/>
            <a:ext cx="11127346" cy="6078828"/>
          </a:xfrm>
        </p:spPr>
      </p:pic>
    </p:spTree>
    <p:extLst>
      <p:ext uri="{BB962C8B-B14F-4D97-AF65-F5344CB8AC3E}">
        <p14:creationId xmlns:p14="http://schemas.microsoft.com/office/powerpoint/2010/main" val="1133492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08" y="103031"/>
            <a:ext cx="10972800" cy="6349284"/>
          </a:xfrm>
        </p:spPr>
      </p:pic>
    </p:spTree>
    <p:extLst>
      <p:ext uri="{BB962C8B-B14F-4D97-AF65-F5344CB8AC3E}">
        <p14:creationId xmlns:p14="http://schemas.microsoft.com/office/powerpoint/2010/main" val="1557538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245" y="365125"/>
            <a:ext cx="12106141" cy="6203100"/>
          </a:xfrm>
        </p:spPr>
      </p:pic>
    </p:spTree>
    <p:extLst>
      <p:ext uri="{BB962C8B-B14F-4D97-AF65-F5344CB8AC3E}">
        <p14:creationId xmlns:p14="http://schemas.microsoft.com/office/powerpoint/2010/main" val="1878395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618186"/>
            <a:ext cx="10778544" cy="5692462"/>
          </a:xfrm>
        </p:spPr>
      </p:pic>
    </p:spTree>
    <p:extLst>
      <p:ext uri="{BB962C8B-B14F-4D97-AF65-F5344CB8AC3E}">
        <p14:creationId xmlns:p14="http://schemas.microsoft.com/office/powerpoint/2010/main" val="2257782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761" y="365126"/>
            <a:ext cx="11526591" cy="5811838"/>
          </a:xfrm>
        </p:spPr>
      </p:pic>
    </p:spTree>
    <p:extLst>
      <p:ext uri="{BB962C8B-B14F-4D97-AF65-F5344CB8AC3E}">
        <p14:creationId xmlns:p14="http://schemas.microsoft.com/office/powerpoint/2010/main" val="134745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Define management</a:t>
            </a:r>
          </a:p>
          <a:p>
            <a:r>
              <a:rPr lang="en-US" dirty="0" smtClean="0"/>
              <a:t>Rational of the course </a:t>
            </a:r>
          </a:p>
          <a:p>
            <a:r>
              <a:rPr lang="en-US" dirty="0" smtClean="0"/>
              <a:t>Historical development of management </a:t>
            </a:r>
          </a:p>
          <a:p>
            <a:r>
              <a:rPr lang="en-US" dirty="0" smtClean="0"/>
              <a:t>Difference between manager and leader</a:t>
            </a:r>
          </a:p>
          <a:p>
            <a:r>
              <a:rPr lang="en-US" dirty="0" smtClean="0"/>
              <a:t>Managerial skills and roles  </a:t>
            </a:r>
          </a:p>
          <a:p>
            <a:r>
              <a:rPr lang="en-US" dirty="0" smtClean="0"/>
              <a:t>Coping, managing and leading </a:t>
            </a:r>
          </a:p>
          <a:p>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4</a:t>
            </a:fld>
            <a:endParaRPr lang="en-US"/>
          </a:p>
        </p:txBody>
      </p:sp>
    </p:spTree>
    <p:extLst>
      <p:ext uri="{BB962C8B-B14F-4D97-AF65-F5344CB8AC3E}">
        <p14:creationId xmlns:p14="http://schemas.microsoft.com/office/powerpoint/2010/main" val="52789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71" y="365125"/>
            <a:ext cx="11346287" cy="5811838"/>
          </a:xfrm>
        </p:spPr>
      </p:pic>
    </p:spTree>
    <p:extLst>
      <p:ext uri="{BB962C8B-B14F-4D97-AF65-F5344CB8AC3E}">
        <p14:creationId xmlns:p14="http://schemas.microsoft.com/office/powerpoint/2010/main" val="584040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86" y="154546"/>
            <a:ext cx="11165983" cy="6272011"/>
          </a:xfrm>
        </p:spPr>
      </p:pic>
    </p:spTree>
    <p:extLst>
      <p:ext uri="{BB962C8B-B14F-4D97-AF65-F5344CB8AC3E}">
        <p14:creationId xmlns:p14="http://schemas.microsoft.com/office/powerpoint/2010/main" val="1068890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4" y="365124"/>
            <a:ext cx="11500832" cy="6125827"/>
          </a:xfrm>
        </p:spPr>
      </p:pic>
    </p:spTree>
    <p:extLst>
      <p:ext uri="{BB962C8B-B14F-4D97-AF65-F5344CB8AC3E}">
        <p14:creationId xmlns:p14="http://schemas.microsoft.com/office/powerpoint/2010/main" val="4211025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792" y="618186"/>
            <a:ext cx="11294771" cy="5558777"/>
          </a:xfrm>
        </p:spPr>
      </p:pic>
    </p:spTree>
    <p:extLst>
      <p:ext uri="{BB962C8B-B14F-4D97-AF65-F5344CB8AC3E}">
        <p14:creationId xmlns:p14="http://schemas.microsoft.com/office/powerpoint/2010/main" val="1100171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53792"/>
            <a:ext cx="10907332" cy="5623171"/>
          </a:xfrm>
        </p:spPr>
      </p:pic>
    </p:spTree>
    <p:extLst>
      <p:ext uri="{BB962C8B-B14F-4D97-AF65-F5344CB8AC3E}">
        <p14:creationId xmlns:p14="http://schemas.microsoft.com/office/powerpoint/2010/main" val="3979396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80" y="365125"/>
            <a:ext cx="10998558" cy="6112948"/>
          </a:xfrm>
        </p:spPr>
      </p:pic>
    </p:spTree>
    <p:extLst>
      <p:ext uri="{BB962C8B-B14F-4D97-AF65-F5344CB8AC3E}">
        <p14:creationId xmlns:p14="http://schemas.microsoft.com/office/powerpoint/2010/main" val="1089243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459" y="365125"/>
            <a:ext cx="11062952" cy="6280374"/>
          </a:xfrm>
        </p:spPr>
      </p:pic>
    </p:spTree>
    <p:extLst>
      <p:ext uri="{BB962C8B-B14F-4D97-AF65-F5344CB8AC3E}">
        <p14:creationId xmlns:p14="http://schemas.microsoft.com/office/powerpoint/2010/main" val="738877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77" y="502276"/>
            <a:ext cx="11655381" cy="6091707"/>
          </a:xfrm>
        </p:spPr>
      </p:pic>
    </p:spTree>
    <p:extLst>
      <p:ext uri="{BB962C8B-B14F-4D97-AF65-F5344CB8AC3E}">
        <p14:creationId xmlns:p14="http://schemas.microsoft.com/office/powerpoint/2010/main" val="347884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1353800" cy="6138706"/>
          </a:xfrm>
        </p:spPr>
      </p:pic>
    </p:spTree>
    <p:extLst>
      <p:ext uri="{BB962C8B-B14F-4D97-AF65-F5344CB8AC3E}">
        <p14:creationId xmlns:p14="http://schemas.microsoft.com/office/powerpoint/2010/main" val="1750381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365124"/>
            <a:ext cx="11771290" cy="6151585"/>
          </a:xfrm>
        </p:spPr>
      </p:pic>
    </p:spTree>
    <p:extLst>
      <p:ext uri="{BB962C8B-B14F-4D97-AF65-F5344CB8AC3E}">
        <p14:creationId xmlns:p14="http://schemas.microsoft.com/office/powerpoint/2010/main" val="1896075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65125"/>
            <a:ext cx="10967434" cy="1325563"/>
          </a:xfrm>
        </p:spPr>
        <p:txBody>
          <a:bodyPr/>
          <a:lstStyle/>
          <a:p>
            <a:r>
              <a:rPr lang="en-US" dirty="0"/>
              <a:t>management has got several definitions </a:t>
            </a:r>
          </a:p>
        </p:txBody>
      </p:sp>
      <p:sp>
        <p:nvSpPr>
          <p:cNvPr id="3" name="Content Placeholder 2"/>
          <p:cNvSpPr>
            <a:spLocks noGrp="1"/>
          </p:cNvSpPr>
          <p:nvPr>
            <p:ph idx="1"/>
          </p:nvPr>
        </p:nvSpPr>
        <p:spPr>
          <a:xfrm>
            <a:off x="386366" y="1352282"/>
            <a:ext cx="11805634" cy="4824681"/>
          </a:xfrm>
        </p:spPr>
        <p:txBody>
          <a:bodyPr>
            <a:normAutofit/>
          </a:bodyPr>
          <a:lstStyle/>
          <a:p>
            <a:endParaRPr lang="en-US" dirty="0"/>
          </a:p>
          <a:p>
            <a:pPr marL="0" indent="0" algn="just">
              <a:lnSpc>
                <a:spcPct val="160000"/>
              </a:lnSpc>
              <a:buNone/>
            </a:pPr>
            <a:r>
              <a:rPr lang="en-US" dirty="0"/>
              <a:t>• Getting things done through other people. </a:t>
            </a:r>
          </a:p>
          <a:p>
            <a:pPr marL="0" indent="0" algn="just">
              <a:lnSpc>
                <a:spcPct val="160000"/>
              </a:lnSpc>
              <a:buNone/>
            </a:pPr>
            <a:r>
              <a:rPr lang="en-US" dirty="0"/>
              <a:t>• The process of reaching organizational goals by working with and through people and other resources </a:t>
            </a:r>
          </a:p>
          <a:p>
            <a:pPr marL="0" indent="0" algn="just">
              <a:lnSpc>
                <a:spcPct val="160000"/>
              </a:lnSpc>
              <a:buNone/>
            </a:pPr>
            <a:r>
              <a:rPr lang="en-US" dirty="0"/>
              <a:t>• The efficient use of resources and getting people working harmoniously together in order to achieve organizational objectives </a:t>
            </a:r>
          </a:p>
          <a:p>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5</a:t>
            </a:fld>
            <a:endParaRPr lang="en-US"/>
          </a:p>
        </p:txBody>
      </p:sp>
    </p:spTree>
    <p:extLst>
      <p:ext uri="{BB962C8B-B14F-4D97-AF65-F5344CB8AC3E}">
        <p14:creationId xmlns:p14="http://schemas.microsoft.com/office/powerpoint/2010/main" val="2262258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3" y="365125"/>
            <a:ext cx="11487955" cy="6112948"/>
          </a:xfrm>
        </p:spPr>
      </p:pic>
    </p:spTree>
    <p:extLst>
      <p:ext uri="{BB962C8B-B14F-4D97-AF65-F5344CB8AC3E}">
        <p14:creationId xmlns:p14="http://schemas.microsoft.com/office/powerpoint/2010/main" val="1025193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244699"/>
            <a:ext cx="11436439" cy="6323526"/>
          </a:xfrm>
        </p:spPr>
      </p:pic>
    </p:spTree>
    <p:extLst>
      <p:ext uri="{BB962C8B-B14F-4D97-AF65-F5344CB8AC3E}">
        <p14:creationId xmlns:p14="http://schemas.microsoft.com/office/powerpoint/2010/main" val="2459521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365125"/>
            <a:ext cx="11449318" cy="6254616"/>
          </a:xfrm>
        </p:spPr>
      </p:pic>
    </p:spTree>
    <p:extLst>
      <p:ext uri="{BB962C8B-B14F-4D97-AF65-F5344CB8AC3E}">
        <p14:creationId xmlns:p14="http://schemas.microsoft.com/office/powerpoint/2010/main" val="2477480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5" y="365125"/>
            <a:ext cx="11372044" cy="6138706"/>
          </a:xfrm>
        </p:spPr>
      </p:pic>
    </p:spTree>
    <p:extLst>
      <p:ext uri="{BB962C8B-B14F-4D97-AF65-F5344CB8AC3E}">
        <p14:creationId xmlns:p14="http://schemas.microsoft.com/office/powerpoint/2010/main" val="3530708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1100514" cy="6164464"/>
          </a:xfrm>
        </p:spPr>
      </p:pic>
    </p:spTree>
    <p:extLst>
      <p:ext uri="{BB962C8B-B14F-4D97-AF65-F5344CB8AC3E}">
        <p14:creationId xmlns:p14="http://schemas.microsoft.com/office/powerpoint/2010/main" val="2096141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15155"/>
            <a:ext cx="11023241" cy="5988676"/>
          </a:xfrm>
        </p:spPr>
      </p:pic>
    </p:spTree>
    <p:extLst>
      <p:ext uri="{BB962C8B-B14F-4D97-AF65-F5344CB8AC3E}">
        <p14:creationId xmlns:p14="http://schemas.microsoft.com/office/powerpoint/2010/main" val="2402122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502276"/>
            <a:ext cx="11320529" cy="6156101"/>
          </a:xfrm>
        </p:spPr>
      </p:pic>
    </p:spTree>
    <p:extLst>
      <p:ext uri="{BB962C8B-B14F-4D97-AF65-F5344CB8AC3E}">
        <p14:creationId xmlns:p14="http://schemas.microsoft.com/office/powerpoint/2010/main" val="3238432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08" y="489396"/>
            <a:ext cx="11629624" cy="6233375"/>
          </a:xfrm>
        </p:spPr>
      </p:pic>
    </p:spTree>
    <p:extLst>
      <p:ext uri="{BB962C8B-B14F-4D97-AF65-F5344CB8AC3E}">
        <p14:creationId xmlns:p14="http://schemas.microsoft.com/office/powerpoint/2010/main" val="2939531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881" y="489398"/>
            <a:ext cx="11462197" cy="6168980"/>
          </a:xfrm>
        </p:spPr>
      </p:pic>
    </p:spTree>
    <p:extLst>
      <p:ext uri="{BB962C8B-B14F-4D97-AF65-F5344CB8AC3E}">
        <p14:creationId xmlns:p14="http://schemas.microsoft.com/office/powerpoint/2010/main" val="92902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429" y="365125"/>
            <a:ext cx="11165982" cy="6280374"/>
          </a:xfrm>
        </p:spPr>
      </p:pic>
    </p:spTree>
    <p:extLst>
      <p:ext uri="{BB962C8B-B14F-4D97-AF65-F5344CB8AC3E}">
        <p14:creationId xmlns:p14="http://schemas.microsoft.com/office/powerpoint/2010/main" val="271881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7455"/>
          </a:xfrm>
        </p:spPr>
        <p:txBody>
          <a:bodyPr>
            <a:normAutofit fontScale="90000"/>
          </a:bodyPr>
          <a:lstStyle/>
          <a:p>
            <a:endParaRPr lang="en-US" dirty="0"/>
          </a:p>
        </p:txBody>
      </p:sp>
      <p:sp>
        <p:nvSpPr>
          <p:cNvPr id="3" name="Content Placeholder 2"/>
          <p:cNvSpPr>
            <a:spLocks noGrp="1"/>
          </p:cNvSpPr>
          <p:nvPr>
            <p:ph idx="1"/>
          </p:nvPr>
        </p:nvSpPr>
        <p:spPr>
          <a:xfrm>
            <a:off x="386365" y="772732"/>
            <a:ext cx="11217499" cy="5404231"/>
          </a:xfrm>
        </p:spPr>
        <p:txBody>
          <a:bodyPr>
            <a:normAutofit fontScale="92500" lnSpcReduction="10000"/>
          </a:bodyPr>
          <a:lstStyle/>
          <a:p>
            <a:pPr marL="0" indent="0" algn="just">
              <a:lnSpc>
                <a:spcPct val="160000"/>
              </a:lnSpc>
              <a:buNone/>
            </a:pPr>
            <a:r>
              <a:rPr lang="en-US" dirty="0"/>
              <a:t>• The process </a:t>
            </a:r>
            <a:r>
              <a:rPr lang="en-US" i="1" dirty="0"/>
              <a:t>composed of interrelated social and technical functions &amp; activities</a:t>
            </a:r>
            <a:r>
              <a:rPr lang="en-US" dirty="0"/>
              <a:t>, occurring in a formal organizational setting for the purpose of accomplishing predetermined objectives through the use of human and other resources. </a:t>
            </a:r>
          </a:p>
          <a:p>
            <a:pPr marL="0" indent="0" algn="just">
              <a:lnSpc>
                <a:spcPct val="160000"/>
              </a:lnSpc>
              <a:buNone/>
            </a:pPr>
            <a:r>
              <a:rPr lang="en-US" dirty="0"/>
              <a:t>• The process of planning, organizing, leading/directing and controlling the efforts of organizational members and using all available organizational resources to reach predetermined objectives </a:t>
            </a:r>
            <a:endParaRPr lang="en-US" dirty="0" smtClean="0"/>
          </a:p>
          <a:p>
            <a:pPr marL="0" indent="0" algn="just">
              <a:lnSpc>
                <a:spcPct val="160000"/>
              </a:lnSpc>
              <a:buNone/>
            </a:pPr>
            <a:r>
              <a:rPr lang="en-US" dirty="0" smtClean="0"/>
              <a:t>“</a:t>
            </a:r>
            <a:r>
              <a:rPr lang="en-US" dirty="0"/>
              <a:t>a process of planning, organizing, directing, and controlling organizational behaviors to accomplish a mission through the division of </a:t>
            </a:r>
            <a:r>
              <a:rPr lang="en-US" dirty="0" smtClean="0"/>
              <a:t>labor”</a:t>
            </a:r>
            <a:endParaRPr lang="en-US" dirty="0"/>
          </a:p>
          <a:p>
            <a:pPr marL="0" indent="0">
              <a:buNone/>
            </a:pP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6</a:t>
            </a:fld>
            <a:endParaRPr lang="en-US"/>
          </a:p>
        </p:txBody>
      </p:sp>
    </p:spTree>
    <p:extLst>
      <p:ext uri="{BB962C8B-B14F-4D97-AF65-F5344CB8AC3E}">
        <p14:creationId xmlns:p14="http://schemas.microsoft.com/office/powerpoint/2010/main" val="1210471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25" y="365126"/>
            <a:ext cx="11372044" cy="6203100"/>
          </a:xfrm>
        </p:spPr>
      </p:pic>
    </p:spTree>
    <p:extLst>
      <p:ext uri="{BB962C8B-B14F-4D97-AF65-F5344CB8AC3E}">
        <p14:creationId xmlns:p14="http://schemas.microsoft.com/office/powerpoint/2010/main" val="1460328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518" y="365125"/>
            <a:ext cx="11410682" cy="6203100"/>
          </a:xfrm>
        </p:spPr>
      </p:pic>
    </p:spTree>
    <p:extLst>
      <p:ext uri="{BB962C8B-B14F-4D97-AF65-F5344CB8AC3E}">
        <p14:creationId xmlns:p14="http://schemas.microsoft.com/office/powerpoint/2010/main" val="732446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25" y="566670"/>
            <a:ext cx="11384924" cy="6040191"/>
          </a:xfrm>
        </p:spPr>
      </p:pic>
    </p:spTree>
    <p:extLst>
      <p:ext uri="{BB962C8B-B14F-4D97-AF65-F5344CB8AC3E}">
        <p14:creationId xmlns:p14="http://schemas.microsoft.com/office/powerpoint/2010/main" val="3380200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50384"/>
            <a:ext cx="10881575" cy="6207616"/>
          </a:xfrm>
        </p:spPr>
      </p:pic>
    </p:spTree>
    <p:extLst>
      <p:ext uri="{BB962C8B-B14F-4D97-AF65-F5344CB8AC3E}">
        <p14:creationId xmlns:p14="http://schemas.microsoft.com/office/powerpoint/2010/main" val="7157469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701" y="365124"/>
            <a:ext cx="10882648" cy="6306131"/>
          </a:xfrm>
        </p:spPr>
      </p:pic>
    </p:spTree>
    <p:extLst>
      <p:ext uri="{BB962C8B-B14F-4D97-AF65-F5344CB8AC3E}">
        <p14:creationId xmlns:p14="http://schemas.microsoft.com/office/powerpoint/2010/main" val="3638078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5" y="365124"/>
            <a:ext cx="11243256" cy="6492875"/>
          </a:xfrm>
        </p:spPr>
      </p:pic>
    </p:spTree>
    <p:extLst>
      <p:ext uri="{BB962C8B-B14F-4D97-AF65-F5344CB8AC3E}">
        <p14:creationId xmlns:p14="http://schemas.microsoft.com/office/powerpoint/2010/main" val="3893952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Leadership theories </a:t>
            </a:r>
            <a:endParaRPr lang="en-US" dirty="0"/>
          </a:p>
        </p:txBody>
      </p:sp>
    </p:spTree>
    <p:extLst>
      <p:ext uri="{BB962C8B-B14F-4D97-AF65-F5344CB8AC3E}">
        <p14:creationId xmlns:p14="http://schemas.microsoft.com/office/powerpoint/2010/main" val="10359082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a:t>Theories of Leadership </a:t>
            </a:r>
            <a:endParaRPr lang="en-US" dirty="0"/>
          </a:p>
        </p:txBody>
      </p:sp>
      <p:sp>
        <p:nvSpPr>
          <p:cNvPr id="3" name="Content Placeholder 2"/>
          <p:cNvSpPr>
            <a:spLocks noGrp="1"/>
          </p:cNvSpPr>
          <p:nvPr>
            <p:ph idx="1"/>
          </p:nvPr>
        </p:nvSpPr>
        <p:spPr>
          <a:xfrm>
            <a:off x="605307" y="1171978"/>
            <a:ext cx="11191741" cy="5004985"/>
          </a:xfrm>
        </p:spPr>
        <p:txBody>
          <a:bodyPr>
            <a:normAutofit/>
          </a:bodyPr>
          <a:lstStyle/>
          <a:p>
            <a:pPr marL="0" indent="0" algn="just">
              <a:lnSpc>
                <a:spcPct val="150000"/>
              </a:lnSpc>
              <a:buNone/>
            </a:pPr>
            <a:r>
              <a:rPr lang="en-US" b="1" dirty="0"/>
              <a:t>1. Trait Theories –What Type of Person Makes a Good Leader? </a:t>
            </a:r>
            <a:endParaRPr lang="en-US" b="1" dirty="0" smtClean="0"/>
          </a:p>
          <a:p>
            <a:pPr algn="just">
              <a:lnSpc>
                <a:spcPct val="150000"/>
              </a:lnSpc>
            </a:pPr>
            <a:r>
              <a:rPr lang="en-US" dirty="0"/>
              <a:t>Trait theories argue that effective leaders share a number of common personality characteristics, or "traits</a:t>
            </a:r>
            <a:r>
              <a:rPr lang="en-US" dirty="0" smtClean="0"/>
              <a:t>.“</a:t>
            </a:r>
          </a:p>
          <a:p>
            <a:pPr algn="just">
              <a:lnSpc>
                <a:spcPct val="150000"/>
              </a:lnSpc>
            </a:pPr>
            <a:r>
              <a:rPr lang="en-US" dirty="0" smtClean="0"/>
              <a:t>Early </a:t>
            </a:r>
            <a:r>
              <a:rPr lang="en-US" dirty="0"/>
              <a:t>trait theories said that leadership is an innate, instinctive quality that you do or don't have. </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67</a:t>
            </a:fld>
            <a:endParaRPr lang="en-US"/>
          </a:p>
        </p:txBody>
      </p:sp>
    </p:spTree>
    <p:extLst>
      <p:ext uri="{BB962C8B-B14F-4D97-AF65-F5344CB8AC3E}">
        <p14:creationId xmlns:p14="http://schemas.microsoft.com/office/powerpoint/2010/main" val="28080261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Trait </a:t>
            </a:r>
            <a:r>
              <a:rPr lang="en-US" b="1" dirty="0" smtClean="0"/>
              <a:t>Theories…</a:t>
            </a:r>
            <a:endParaRPr lang="en-US" dirty="0"/>
          </a:p>
        </p:txBody>
      </p:sp>
      <p:sp>
        <p:nvSpPr>
          <p:cNvPr id="3" name="Content Placeholder 2"/>
          <p:cNvSpPr>
            <a:spLocks noGrp="1"/>
          </p:cNvSpPr>
          <p:nvPr>
            <p:ph idx="1"/>
          </p:nvPr>
        </p:nvSpPr>
        <p:spPr>
          <a:xfrm>
            <a:off x="257577" y="1403796"/>
            <a:ext cx="11706896" cy="4952553"/>
          </a:xfrm>
        </p:spPr>
        <p:txBody>
          <a:bodyPr>
            <a:normAutofit fontScale="92500" lnSpcReduction="10000"/>
          </a:bodyPr>
          <a:lstStyle/>
          <a:p>
            <a:pPr algn="just">
              <a:lnSpc>
                <a:spcPct val="150000"/>
              </a:lnSpc>
            </a:pPr>
            <a:r>
              <a:rPr lang="en-US" dirty="0"/>
              <a:t>Trait theories help us identify traits and qualities (for example, integrity, empathy, assertiveness, good decision-making skills, and likability) that are helpful when leading others.</a:t>
            </a:r>
          </a:p>
          <a:p>
            <a:pPr algn="just">
              <a:lnSpc>
                <a:spcPct val="150000"/>
              </a:lnSpc>
            </a:pPr>
            <a:r>
              <a:rPr lang="en-US" dirty="0"/>
              <a:t>However, none of these traits, nor any specific combination of them, will guarantee success as a leader. </a:t>
            </a:r>
          </a:p>
          <a:p>
            <a:pPr algn="just">
              <a:lnSpc>
                <a:spcPct val="150000"/>
              </a:lnSpc>
            </a:pPr>
            <a:r>
              <a:rPr lang="en-US" dirty="0"/>
              <a:t>Traits are external behaviors that emerge from the things going on within our minds – and it's these internal beliefs and processes that are important for effective leadership. </a:t>
            </a:r>
          </a:p>
          <a:p>
            <a:pPr algn="just">
              <a:lnSpc>
                <a:spcPct val="150000"/>
              </a:lnSpc>
            </a:pP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68</a:t>
            </a:fld>
            <a:endParaRPr lang="en-US"/>
          </a:p>
        </p:txBody>
      </p:sp>
    </p:spTree>
    <p:extLst>
      <p:ext uri="{BB962C8B-B14F-4D97-AF65-F5344CB8AC3E}">
        <p14:creationId xmlns:p14="http://schemas.microsoft.com/office/powerpoint/2010/main" val="3962741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365125"/>
            <a:ext cx="10980313" cy="1325563"/>
          </a:xfrm>
        </p:spPr>
        <p:txBody>
          <a:bodyPr>
            <a:normAutofit/>
          </a:bodyPr>
          <a:lstStyle/>
          <a:p>
            <a:r>
              <a:rPr lang="en-US" b="1" dirty="0"/>
              <a:t>2. </a:t>
            </a:r>
            <a:r>
              <a:rPr lang="en-US" sz="3600" b="1" dirty="0"/>
              <a:t>Behavioral Theories –What Does a Good Leader Do? </a:t>
            </a:r>
            <a:endParaRPr lang="en-US" dirty="0"/>
          </a:p>
        </p:txBody>
      </p:sp>
      <p:sp>
        <p:nvSpPr>
          <p:cNvPr id="3" name="Content Placeholder 2"/>
          <p:cNvSpPr>
            <a:spLocks noGrp="1"/>
          </p:cNvSpPr>
          <p:nvPr>
            <p:ph idx="1"/>
          </p:nvPr>
        </p:nvSpPr>
        <p:spPr>
          <a:xfrm>
            <a:off x="373487" y="1690687"/>
            <a:ext cx="11410682" cy="4486275"/>
          </a:xfrm>
        </p:spPr>
        <p:txBody>
          <a:bodyPr/>
          <a:lstStyle/>
          <a:p>
            <a:pPr algn="just">
              <a:lnSpc>
                <a:spcPct val="150000"/>
              </a:lnSpc>
            </a:pPr>
            <a:r>
              <a:rPr lang="en-US" dirty="0" smtClean="0"/>
              <a:t>Behavioral </a:t>
            </a:r>
            <a:r>
              <a:rPr lang="en-US" dirty="0"/>
              <a:t>theories focus on how leaders behave</a:t>
            </a:r>
            <a:r>
              <a:rPr lang="en-US" dirty="0" smtClean="0"/>
              <a:t>.</a:t>
            </a:r>
          </a:p>
          <a:p>
            <a:pPr algn="just">
              <a:lnSpc>
                <a:spcPct val="150000"/>
              </a:lnSpc>
            </a:pPr>
            <a:r>
              <a:rPr lang="en-US" dirty="0" smtClean="0"/>
              <a:t> </a:t>
            </a:r>
            <a:r>
              <a:rPr lang="en-US" dirty="0"/>
              <a:t>For instance, do leaders dictate what needs to be done and expect cooperation? Or do they involve their teams in decision-making to encourage acceptance and support. </a:t>
            </a:r>
            <a:endParaRPr lang="en-US" dirty="0" smtClean="0"/>
          </a:p>
          <a:p>
            <a:pPr algn="just">
              <a:lnSpc>
                <a:spcPct val="150000"/>
              </a:lnSpc>
            </a:pPr>
            <a:r>
              <a:rPr lang="en-US" dirty="0" smtClean="0"/>
              <a:t>In </a:t>
            </a:r>
            <a:r>
              <a:rPr lang="en-US" dirty="0"/>
              <a:t>the 1930s, Kurt </a:t>
            </a:r>
            <a:r>
              <a:rPr lang="en-US" dirty="0" err="1"/>
              <a:t>Lewin</a:t>
            </a:r>
            <a:r>
              <a:rPr lang="en-US" dirty="0"/>
              <a:t> developed a framework based on a leader's behavior.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69</a:t>
            </a:fld>
            <a:endParaRPr lang="en-US"/>
          </a:p>
        </p:txBody>
      </p:sp>
    </p:spTree>
    <p:extLst>
      <p:ext uri="{BB962C8B-B14F-4D97-AF65-F5344CB8AC3E}">
        <p14:creationId xmlns:p14="http://schemas.microsoft.com/office/powerpoint/2010/main" val="393604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last </a:t>
            </a:r>
            <a:r>
              <a:rPr lang="en-US" sz="3600" b="1" dirty="0"/>
              <a:t>definition incorporates several important </a:t>
            </a:r>
            <a:r>
              <a:rPr lang="en-US" sz="3600" b="1" dirty="0" smtClean="0"/>
              <a:t>ideas </a:t>
            </a:r>
            <a:endParaRPr lang="en-US" sz="3600" b="1" dirty="0"/>
          </a:p>
        </p:txBody>
      </p:sp>
      <p:sp>
        <p:nvSpPr>
          <p:cNvPr id="3" name="Content Placeholder 2"/>
          <p:cNvSpPr>
            <a:spLocks noGrp="1"/>
          </p:cNvSpPr>
          <p:nvPr>
            <p:ph idx="1"/>
          </p:nvPr>
        </p:nvSpPr>
        <p:spPr>
          <a:xfrm>
            <a:off x="244699" y="1300766"/>
            <a:ext cx="11655380" cy="5228823"/>
          </a:xfrm>
        </p:spPr>
        <p:txBody>
          <a:bodyPr>
            <a:normAutofit fontScale="85000" lnSpcReduction="10000"/>
          </a:bodyPr>
          <a:lstStyle/>
          <a:p>
            <a:pPr marL="0" indent="0" algn="just">
              <a:lnSpc>
                <a:spcPct val="150000"/>
              </a:lnSpc>
              <a:buNone/>
            </a:pPr>
            <a:r>
              <a:rPr lang="en-US" dirty="0" smtClean="0"/>
              <a:t>• </a:t>
            </a:r>
            <a:r>
              <a:rPr lang="en-US" dirty="0"/>
              <a:t>First, management is a process—an ongoing flow of activities—rather than something that can be accomplished once and for all. </a:t>
            </a:r>
          </a:p>
          <a:p>
            <a:pPr marL="0" indent="0" algn="just">
              <a:lnSpc>
                <a:spcPct val="150000"/>
              </a:lnSpc>
              <a:buNone/>
            </a:pPr>
            <a:r>
              <a:rPr lang="en-US" dirty="0"/>
              <a:t>• Second, managerial activities affect the behaviors of an organization’s members </a:t>
            </a:r>
            <a:r>
              <a:rPr lang="en-US" i="1" dirty="0"/>
              <a:t>and </a:t>
            </a:r>
            <a:r>
              <a:rPr lang="en-US" dirty="0"/>
              <a:t>the organization itself. </a:t>
            </a:r>
          </a:p>
          <a:p>
            <a:pPr marL="0" indent="0" algn="just">
              <a:lnSpc>
                <a:spcPct val="150000"/>
              </a:lnSpc>
              <a:buNone/>
            </a:pPr>
            <a:r>
              <a:rPr lang="en-US" dirty="0"/>
              <a:t>• Third, to accomplish a firm’s mission requires organization</a:t>
            </a:r>
            <a:r>
              <a:rPr lang="en-US" dirty="0" smtClean="0"/>
              <a:t>.</a:t>
            </a:r>
          </a:p>
          <a:p>
            <a:pPr marL="0" indent="0" algn="just">
              <a:lnSpc>
                <a:spcPct val="150000"/>
              </a:lnSpc>
              <a:buNone/>
            </a:pPr>
            <a:r>
              <a:rPr lang="en-US" dirty="0" smtClean="0"/>
              <a:t> </a:t>
            </a:r>
            <a:r>
              <a:rPr lang="en-US" dirty="0"/>
              <a:t>If the mission could be accomplished by individuals working alone, neither the firm nor its management would be necessary. </a:t>
            </a:r>
          </a:p>
          <a:p>
            <a:pPr marL="0" indent="0" algn="just">
              <a:lnSpc>
                <a:spcPct val="150000"/>
              </a:lnSpc>
              <a:buNone/>
            </a:pPr>
            <a:r>
              <a:rPr lang="en-US" dirty="0"/>
              <a:t>• Fourth, the process of management can be further divided into the four functions: planning, organizing, directing, and controlling. </a:t>
            </a:r>
          </a:p>
          <a:p>
            <a:pPr algn="just">
              <a:lnSpc>
                <a:spcPct val="150000"/>
              </a:lnSpc>
            </a:pP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a:t>
            </a:fld>
            <a:endParaRPr lang="en-US"/>
          </a:p>
        </p:txBody>
      </p:sp>
    </p:spTree>
    <p:extLst>
      <p:ext uri="{BB962C8B-B14F-4D97-AF65-F5344CB8AC3E}">
        <p14:creationId xmlns:p14="http://schemas.microsoft.com/office/powerpoint/2010/main" val="2823064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normAutofit/>
          </a:bodyPr>
          <a:lstStyle/>
          <a:p>
            <a:r>
              <a:rPr lang="en-US" sz="4000" dirty="0"/>
              <a:t>He argued that there are three types of leaders: </a:t>
            </a:r>
          </a:p>
        </p:txBody>
      </p:sp>
      <p:sp>
        <p:nvSpPr>
          <p:cNvPr id="3" name="Content Placeholder 2"/>
          <p:cNvSpPr>
            <a:spLocks noGrp="1"/>
          </p:cNvSpPr>
          <p:nvPr>
            <p:ph idx="1"/>
          </p:nvPr>
        </p:nvSpPr>
        <p:spPr>
          <a:xfrm>
            <a:off x="309093" y="1004552"/>
            <a:ext cx="11487955" cy="5716923"/>
          </a:xfrm>
        </p:spPr>
        <p:txBody>
          <a:bodyPr>
            <a:normAutofit/>
          </a:bodyPr>
          <a:lstStyle/>
          <a:p>
            <a:pPr marL="514350" indent="-514350" algn="just">
              <a:lnSpc>
                <a:spcPct val="150000"/>
              </a:lnSpc>
              <a:buAutoNum type="arabicPeriod"/>
            </a:pPr>
            <a:r>
              <a:rPr lang="en-US" b="1" dirty="0" smtClean="0"/>
              <a:t>Autocratic </a:t>
            </a:r>
            <a:r>
              <a:rPr lang="en-US" b="1" dirty="0"/>
              <a:t>leaders </a:t>
            </a:r>
            <a:r>
              <a:rPr lang="en-US" dirty="0"/>
              <a:t>make decisions without consulting their teams</a:t>
            </a:r>
            <a:r>
              <a:rPr lang="en-US" dirty="0" smtClean="0"/>
              <a:t>.</a:t>
            </a:r>
          </a:p>
          <a:p>
            <a:pPr marL="0" indent="0" algn="just">
              <a:lnSpc>
                <a:spcPct val="150000"/>
              </a:lnSpc>
              <a:buNone/>
            </a:pPr>
            <a:r>
              <a:rPr lang="en-US" dirty="0" smtClean="0"/>
              <a:t> </a:t>
            </a:r>
            <a:r>
              <a:rPr lang="en-US" dirty="0"/>
              <a:t>This style of leadership is considered appropriate when decisions need to be made quickly, when there's no need for input, and when team agreement isn't necessary for a successful outcome. </a:t>
            </a:r>
          </a:p>
          <a:p>
            <a:pPr marL="0" indent="0" algn="just">
              <a:lnSpc>
                <a:spcPct val="150000"/>
              </a:lnSpc>
              <a:buNone/>
            </a:pPr>
            <a:r>
              <a:rPr lang="en-US" dirty="0"/>
              <a:t>2. </a:t>
            </a:r>
            <a:r>
              <a:rPr lang="en-US" b="1" dirty="0"/>
              <a:t>Democratic leaders </a:t>
            </a:r>
            <a:r>
              <a:rPr lang="en-US" dirty="0"/>
              <a:t>allow the team to provide input before making a decision, although the degree of input can vary from leader to leader</a:t>
            </a:r>
            <a:r>
              <a:rPr lang="en-US" dirty="0" smtClean="0"/>
              <a:t>.</a:t>
            </a:r>
          </a:p>
          <a:p>
            <a:pPr marL="0" indent="0" algn="just">
              <a:lnSpc>
                <a:spcPct val="150000"/>
              </a:lnSpc>
              <a:buNone/>
            </a:pPr>
            <a:r>
              <a:rPr lang="en-US" dirty="0" smtClean="0"/>
              <a:t> </a:t>
            </a:r>
            <a:r>
              <a:rPr lang="en-US" dirty="0"/>
              <a:t>This style is important when team agreement matters, but it can be difficult to manage when there are lots of different perspectives and ideas. </a:t>
            </a:r>
          </a:p>
          <a:p>
            <a:pPr algn="just">
              <a:lnSpc>
                <a:spcPct val="150000"/>
              </a:lnSpc>
            </a:pP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70</a:t>
            </a:fld>
            <a:endParaRPr lang="en-US"/>
          </a:p>
        </p:txBody>
      </p:sp>
    </p:spTree>
    <p:extLst>
      <p:ext uri="{BB962C8B-B14F-4D97-AF65-F5344CB8AC3E}">
        <p14:creationId xmlns:p14="http://schemas.microsoft.com/office/powerpoint/2010/main" val="1354683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fontScale="90000"/>
          </a:bodyPr>
          <a:lstStyle/>
          <a:p>
            <a:endParaRPr lang="en-US" dirty="0"/>
          </a:p>
        </p:txBody>
      </p:sp>
      <p:sp>
        <p:nvSpPr>
          <p:cNvPr id="3" name="Content Placeholder 2"/>
          <p:cNvSpPr>
            <a:spLocks noGrp="1"/>
          </p:cNvSpPr>
          <p:nvPr>
            <p:ph idx="1"/>
          </p:nvPr>
        </p:nvSpPr>
        <p:spPr>
          <a:xfrm>
            <a:off x="347730" y="1043189"/>
            <a:ext cx="11539470" cy="5133773"/>
          </a:xfrm>
        </p:spPr>
        <p:txBody>
          <a:bodyPr>
            <a:normAutofit fontScale="77500" lnSpcReduction="20000"/>
          </a:bodyPr>
          <a:lstStyle/>
          <a:p>
            <a:pPr marL="0" indent="0" algn="just">
              <a:lnSpc>
                <a:spcPct val="150000"/>
              </a:lnSpc>
              <a:buNone/>
            </a:pPr>
            <a:r>
              <a:rPr lang="en-US" dirty="0"/>
              <a:t>3. </a:t>
            </a:r>
            <a:r>
              <a:rPr lang="en-US" b="1" dirty="0"/>
              <a:t>Laissez-faire leaders </a:t>
            </a:r>
            <a:r>
              <a:rPr lang="en-US" dirty="0"/>
              <a:t>don't interfere; they allow people within the team to make many of the decisions. </a:t>
            </a:r>
          </a:p>
          <a:p>
            <a:pPr marL="0" indent="0" algn="just">
              <a:lnSpc>
                <a:spcPct val="150000"/>
              </a:lnSpc>
              <a:buNone/>
            </a:pPr>
            <a:r>
              <a:rPr lang="en-US" dirty="0"/>
              <a:t>This works well when the team is highly capable, is motivated, and doesn't need close supervision. However, this behavior can arise because the leader is lazy or distracted; and this is where this style of leadership can fail. </a:t>
            </a:r>
            <a:endParaRPr lang="en-US" dirty="0" smtClean="0"/>
          </a:p>
          <a:p>
            <a:pPr algn="just">
              <a:lnSpc>
                <a:spcPct val="150000"/>
              </a:lnSpc>
            </a:pPr>
            <a:r>
              <a:rPr lang="en-US" dirty="0" smtClean="0"/>
              <a:t>Clearly</a:t>
            </a:r>
            <a:r>
              <a:rPr lang="en-US" dirty="0"/>
              <a:t>, how leaders behave affects their performance. </a:t>
            </a:r>
            <a:endParaRPr lang="en-US" dirty="0" smtClean="0"/>
          </a:p>
          <a:p>
            <a:pPr algn="just">
              <a:lnSpc>
                <a:spcPct val="150000"/>
              </a:lnSpc>
            </a:pPr>
            <a:r>
              <a:rPr lang="en-US" dirty="0" smtClean="0"/>
              <a:t>Researchers </a:t>
            </a:r>
            <a:r>
              <a:rPr lang="en-US" dirty="0"/>
              <a:t>have realized, though, that many of these leadership behaviors are appropriate at different times. </a:t>
            </a:r>
            <a:endParaRPr lang="en-US" dirty="0" smtClean="0"/>
          </a:p>
          <a:p>
            <a:pPr algn="just">
              <a:lnSpc>
                <a:spcPct val="150000"/>
              </a:lnSpc>
            </a:pPr>
            <a:r>
              <a:rPr lang="en-US" dirty="0" smtClean="0"/>
              <a:t>The </a:t>
            </a:r>
            <a:r>
              <a:rPr lang="en-US" dirty="0"/>
              <a:t>best leaders are those who can use many different behavioral styles, and choose the right style for each situation.</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71</a:t>
            </a:fld>
            <a:endParaRPr lang="en-US"/>
          </a:p>
        </p:txBody>
      </p:sp>
    </p:spTree>
    <p:extLst>
      <p:ext uri="{BB962C8B-B14F-4D97-AF65-F5344CB8AC3E}">
        <p14:creationId xmlns:p14="http://schemas.microsoft.com/office/powerpoint/2010/main" val="21390696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4729"/>
          </a:xfrm>
        </p:spPr>
        <p:txBody>
          <a:bodyPr>
            <a:normAutofit fontScale="90000"/>
          </a:bodyPr>
          <a:lstStyle/>
          <a:p>
            <a:r>
              <a:rPr lang="en-US" b="1" dirty="0" smtClean="0"/>
              <a:t>3 Contingency </a:t>
            </a:r>
            <a:r>
              <a:rPr lang="en-US" b="1" dirty="0"/>
              <a:t>Theories</a:t>
            </a:r>
            <a:endParaRPr lang="en-US" dirty="0"/>
          </a:p>
        </p:txBody>
      </p:sp>
      <p:sp>
        <p:nvSpPr>
          <p:cNvPr id="3" name="Content Placeholder 2"/>
          <p:cNvSpPr>
            <a:spLocks noGrp="1"/>
          </p:cNvSpPr>
          <p:nvPr>
            <p:ph idx="1"/>
          </p:nvPr>
        </p:nvSpPr>
        <p:spPr>
          <a:xfrm>
            <a:off x="270456" y="875763"/>
            <a:ext cx="11771290" cy="5845712"/>
          </a:xfrm>
        </p:spPr>
        <p:txBody>
          <a:bodyPr>
            <a:normAutofit/>
          </a:bodyPr>
          <a:lstStyle/>
          <a:p>
            <a:pPr marL="0" indent="0" algn="just">
              <a:buNone/>
            </a:pPr>
            <a:r>
              <a:rPr lang="en-US" dirty="0" smtClean="0"/>
              <a:t>How </a:t>
            </a:r>
            <a:r>
              <a:rPr lang="en-US" dirty="0"/>
              <a:t>Does the Situation Influence Good Leadership</a:t>
            </a:r>
            <a:r>
              <a:rPr lang="en-US" b="1" dirty="0"/>
              <a:t>? </a:t>
            </a:r>
            <a:endParaRPr lang="en-US" dirty="0"/>
          </a:p>
          <a:p>
            <a:pPr algn="just"/>
            <a:r>
              <a:rPr lang="en-US" dirty="0"/>
              <a:t>The realization that there is no one correct type of leader led to theories that the best leadership style depends on the </a:t>
            </a:r>
            <a:r>
              <a:rPr lang="en-US" b="1" dirty="0"/>
              <a:t>situation</a:t>
            </a:r>
            <a:r>
              <a:rPr lang="en-US" dirty="0" smtClean="0"/>
              <a:t>.</a:t>
            </a:r>
          </a:p>
          <a:p>
            <a:pPr algn="just"/>
            <a:r>
              <a:rPr lang="en-US" dirty="0" smtClean="0"/>
              <a:t> </a:t>
            </a:r>
            <a:r>
              <a:rPr lang="en-US" dirty="0"/>
              <a:t>These theories try to predict which style is best in which circumstance. </a:t>
            </a:r>
          </a:p>
          <a:p>
            <a:pPr algn="just"/>
            <a:r>
              <a:rPr lang="en-US" dirty="0"/>
              <a:t>For instance, when you need to make quick decisions, which style is </a:t>
            </a:r>
            <a:r>
              <a:rPr lang="en-US" dirty="0" smtClean="0"/>
              <a:t>best?</a:t>
            </a:r>
          </a:p>
          <a:p>
            <a:pPr algn="just"/>
            <a:r>
              <a:rPr lang="en-US" dirty="0" smtClean="0"/>
              <a:t>When </a:t>
            </a:r>
            <a:r>
              <a:rPr lang="en-US" dirty="0"/>
              <a:t>you need the full support of your team, is there a more effective way to lead? </a:t>
            </a:r>
            <a:endParaRPr lang="en-US" dirty="0" smtClean="0"/>
          </a:p>
          <a:p>
            <a:pPr algn="just"/>
            <a:r>
              <a:rPr lang="en-US" dirty="0" smtClean="0"/>
              <a:t>a </a:t>
            </a:r>
            <a:r>
              <a:rPr lang="en-US" dirty="0"/>
              <a:t>leader be more people-oriented or task-oriented? </a:t>
            </a:r>
            <a:endParaRPr lang="en-US" dirty="0" smtClean="0"/>
          </a:p>
          <a:p>
            <a:pPr algn="just"/>
            <a:r>
              <a:rPr lang="en-US" dirty="0" smtClean="0"/>
              <a:t>These </a:t>
            </a:r>
            <a:r>
              <a:rPr lang="en-US" dirty="0"/>
              <a:t>are all questions that contingency leadership theories try to address.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72</a:t>
            </a:fld>
            <a:endParaRPr lang="en-US"/>
          </a:p>
        </p:txBody>
      </p:sp>
    </p:spTree>
    <p:extLst>
      <p:ext uri="{BB962C8B-B14F-4D97-AF65-F5344CB8AC3E}">
        <p14:creationId xmlns:p14="http://schemas.microsoft.com/office/powerpoint/2010/main" val="39512932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lstStyle/>
          <a:p>
            <a:r>
              <a:rPr lang="en-US" b="1" dirty="0"/>
              <a:t>4. Power and Influence Theories</a:t>
            </a:r>
            <a:endParaRPr lang="en-US" dirty="0"/>
          </a:p>
        </p:txBody>
      </p:sp>
      <p:sp>
        <p:nvSpPr>
          <p:cNvPr id="3" name="Content Placeholder 2"/>
          <p:cNvSpPr>
            <a:spLocks noGrp="1"/>
          </p:cNvSpPr>
          <p:nvPr>
            <p:ph idx="1"/>
          </p:nvPr>
        </p:nvSpPr>
        <p:spPr>
          <a:xfrm>
            <a:off x="579549" y="1159100"/>
            <a:ext cx="11101589" cy="5017864"/>
          </a:xfrm>
        </p:spPr>
        <p:txBody>
          <a:bodyPr>
            <a:normAutofit/>
          </a:bodyPr>
          <a:lstStyle/>
          <a:p>
            <a:pPr marL="0" indent="0" algn="just">
              <a:lnSpc>
                <a:spcPct val="150000"/>
              </a:lnSpc>
              <a:buNone/>
            </a:pPr>
            <a:r>
              <a:rPr lang="en-US" b="1" dirty="0" smtClean="0"/>
              <a:t>What </a:t>
            </a:r>
            <a:r>
              <a:rPr lang="en-US" b="1" dirty="0"/>
              <a:t>is the Source of the Leader's Power? </a:t>
            </a:r>
            <a:endParaRPr lang="en-US" dirty="0"/>
          </a:p>
          <a:p>
            <a:pPr algn="just">
              <a:lnSpc>
                <a:spcPct val="150000"/>
              </a:lnSpc>
            </a:pPr>
            <a:r>
              <a:rPr lang="en-US" dirty="0"/>
              <a:t>Power and influence theories of leadership take an entirely different approach – these are based on the different ways that leaders use power and influence to get things done, and they look at the leadership styles that emerge as a result.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73</a:t>
            </a:fld>
            <a:endParaRPr lang="en-US"/>
          </a:p>
        </p:txBody>
      </p:sp>
    </p:spTree>
    <p:extLst>
      <p:ext uri="{BB962C8B-B14F-4D97-AF65-F5344CB8AC3E}">
        <p14:creationId xmlns:p14="http://schemas.microsoft.com/office/powerpoint/2010/main" val="3218033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a:t>5. Systems Theory </a:t>
            </a:r>
            <a:endParaRPr lang="en-US" dirty="0"/>
          </a:p>
        </p:txBody>
      </p:sp>
      <p:sp>
        <p:nvSpPr>
          <p:cNvPr id="3" name="Content Placeholder 2"/>
          <p:cNvSpPr>
            <a:spLocks noGrp="1"/>
          </p:cNvSpPr>
          <p:nvPr>
            <p:ph idx="1"/>
          </p:nvPr>
        </p:nvSpPr>
        <p:spPr>
          <a:xfrm>
            <a:off x="334851" y="1287887"/>
            <a:ext cx="11513712" cy="5433588"/>
          </a:xfrm>
        </p:spPr>
        <p:txBody>
          <a:bodyPr/>
          <a:lstStyle/>
          <a:p>
            <a:pPr algn="just">
              <a:lnSpc>
                <a:spcPct val="150000"/>
              </a:lnSpc>
            </a:pPr>
            <a:r>
              <a:rPr lang="en-US" dirty="0" smtClean="0"/>
              <a:t>Systems </a:t>
            </a:r>
            <a:r>
              <a:rPr lang="en-US" dirty="0"/>
              <a:t>theory has brought a new perspective for managers to interpret patterns and events in the workplace. </a:t>
            </a:r>
            <a:endParaRPr lang="en-US" dirty="0" smtClean="0"/>
          </a:p>
          <a:p>
            <a:pPr algn="just">
              <a:lnSpc>
                <a:spcPct val="150000"/>
              </a:lnSpc>
            </a:pPr>
            <a:r>
              <a:rPr lang="en-US" dirty="0" smtClean="0"/>
              <a:t>They </a:t>
            </a:r>
            <a:r>
              <a:rPr lang="en-US" dirty="0"/>
              <a:t>recognize the various parts of the organization, and, in particular, the interrelations of the parts, e.g., the coordination of central administration with its programs, engineering with manufacturing, supervisors with workers, etc.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74</a:t>
            </a:fld>
            <a:endParaRPr lang="en-US"/>
          </a:p>
        </p:txBody>
      </p:sp>
    </p:spTree>
    <p:extLst>
      <p:ext uri="{BB962C8B-B14F-4D97-AF65-F5344CB8AC3E}">
        <p14:creationId xmlns:p14="http://schemas.microsoft.com/office/powerpoint/2010/main" val="3289254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lstStyle/>
          <a:p>
            <a:r>
              <a:rPr lang="en-US" b="1" dirty="0"/>
              <a:t>6. Chaos Theory </a:t>
            </a:r>
            <a:endParaRPr lang="en-US" dirty="0"/>
          </a:p>
        </p:txBody>
      </p:sp>
      <p:sp>
        <p:nvSpPr>
          <p:cNvPr id="3" name="Content Placeholder 2"/>
          <p:cNvSpPr>
            <a:spLocks noGrp="1"/>
          </p:cNvSpPr>
          <p:nvPr>
            <p:ph idx="1"/>
          </p:nvPr>
        </p:nvSpPr>
        <p:spPr>
          <a:xfrm>
            <a:off x="528034" y="1159100"/>
            <a:ext cx="11217498" cy="5017863"/>
          </a:xfrm>
        </p:spPr>
        <p:txBody>
          <a:bodyPr>
            <a:normAutofit fontScale="92500"/>
          </a:bodyPr>
          <a:lstStyle/>
          <a:p>
            <a:pPr algn="just">
              <a:lnSpc>
                <a:spcPct val="150000"/>
              </a:lnSpc>
            </a:pPr>
            <a:r>
              <a:rPr lang="en-US" dirty="0" smtClean="0"/>
              <a:t>A </a:t>
            </a:r>
            <a:r>
              <a:rPr lang="en-US" dirty="0"/>
              <a:t>new theory, chaos theory, recognizes that events indeed are rarely controlled. </a:t>
            </a:r>
            <a:endParaRPr lang="en-US" dirty="0" smtClean="0"/>
          </a:p>
          <a:p>
            <a:pPr algn="just">
              <a:lnSpc>
                <a:spcPct val="150000"/>
              </a:lnSpc>
            </a:pPr>
            <a:r>
              <a:rPr lang="en-US" dirty="0" smtClean="0"/>
              <a:t>Many </a:t>
            </a:r>
            <a:r>
              <a:rPr lang="en-US" dirty="0"/>
              <a:t>chaos theorists (as do systems theorists) refer to biological systems when explaining their theory. </a:t>
            </a:r>
            <a:endParaRPr lang="en-US" dirty="0" smtClean="0"/>
          </a:p>
          <a:p>
            <a:pPr algn="just">
              <a:lnSpc>
                <a:spcPct val="150000"/>
              </a:lnSpc>
            </a:pPr>
            <a:r>
              <a:rPr lang="en-US" dirty="0" smtClean="0"/>
              <a:t>They </a:t>
            </a:r>
            <a:r>
              <a:rPr lang="en-US" dirty="0"/>
              <a:t>suggest that systems naturally go to more complexity, and as they do so, these systems become more volatile (or susceptible to cataclysmic events) and must expend more energy to maintain that complexity</a:t>
            </a:r>
            <a:r>
              <a:rPr lang="en-US" dirty="0" smtClean="0"/>
              <a:t>.</a:t>
            </a:r>
          </a:p>
          <a:p>
            <a:pPr algn="just">
              <a:lnSpc>
                <a:spcPct val="150000"/>
              </a:lnSpc>
            </a:pPr>
            <a:r>
              <a:rPr lang="en-US" dirty="0" smtClean="0"/>
              <a:t> </a:t>
            </a:r>
            <a:r>
              <a:rPr lang="en-US" dirty="0"/>
              <a:t>As they expend more energy, they seek more structure to maintain stability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75</a:t>
            </a:fld>
            <a:endParaRPr lang="en-US"/>
          </a:p>
        </p:txBody>
      </p:sp>
    </p:spTree>
    <p:extLst>
      <p:ext uri="{BB962C8B-B14F-4D97-AF65-F5344CB8AC3E}">
        <p14:creationId xmlns:p14="http://schemas.microsoft.com/office/powerpoint/2010/main" val="16012887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337"/>
          </a:xfrm>
        </p:spPr>
        <p:txBody>
          <a:bodyPr/>
          <a:lstStyle/>
          <a:p>
            <a:r>
              <a:rPr lang="en-US" b="1" dirty="0"/>
              <a:t>7. Contemporary Theories of Leadership </a:t>
            </a:r>
            <a:endParaRPr lang="en-US" dirty="0"/>
          </a:p>
        </p:txBody>
      </p:sp>
      <p:sp>
        <p:nvSpPr>
          <p:cNvPr id="3" name="Content Placeholder 2"/>
          <p:cNvSpPr>
            <a:spLocks noGrp="1"/>
          </p:cNvSpPr>
          <p:nvPr>
            <p:ph idx="1"/>
          </p:nvPr>
        </p:nvSpPr>
        <p:spPr>
          <a:xfrm>
            <a:off x="437883" y="1120462"/>
            <a:ext cx="11165982" cy="5056501"/>
          </a:xfrm>
        </p:spPr>
        <p:txBody>
          <a:bodyPr/>
          <a:lstStyle/>
          <a:p>
            <a:pPr algn="just">
              <a:lnSpc>
                <a:spcPct val="150000"/>
              </a:lnSpc>
            </a:pPr>
            <a:r>
              <a:rPr lang="en-US" dirty="0" smtClean="0"/>
              <a:t>Models </a:t>
            </a:r>
            <a:r>
              <a:rPr lang="en-US" dirty="0"/>
              <a:t>of leadership behavior have become more complex in order to fit the reality that those in leadership roles often respond to a situation with a set of behaviors rather than a single response</a:t>
            </a:r>
            <a:r>
              <a:rPr lang="en-US" dirty="0" smtClean="0"/>
              <a:t>.</a:t>
            </a:r>
          </a:p>
          <a:p>
            <a:pPr algn="just">
              <a:lnSpc>
                <a:spcPct val="150000"/>
              </a:lnSpc>
            </a:pPr>
            <a:r>
              <a:rPr lang="en-US" dirty="0" smtClean="0"/>
              <a:t> </a:t>
            </a:r>
            <a:r>
              <a:rPr lang="en-US" dirty="0"/>
              <a:t>An influential model of leadership style in contemporary theories is that of </a:t>
            </a:r>
            <a:r>
              <a:rPr lang="en-US" b="1" dirty="0"/>
              <a:t>transformational </a:t>
            </a:r>
            <a:r>
              <a:rPr lang="en-US" b="1" dirty="0" smtClean="0"/>
              <a:t>leadership</a:t>
            </a:r>
            <a:r>
              <a:rPr lang="en-US" dirty="0"/>
              <a:t>.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76</a:t>
            </a:fld>
            <a:endParaRPr lang="en-US"/>
          </a:p>
        </p:txBody>
      </p:sp>
    </p:spTree>
    <p:extLst>
      <p:ext uri="{BB962C8B-B14F-4D97-AF65-F5344CB8AC3E}">
        <p14:creationId xmlns:p14="http://schemas.microsoft.com/office/powerpoint/2010/main" val="6531334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lstStyle/>
          <a:p>
            <a:r>
              <a:rPr lang="en-US" dirty="0"/>
              <a:t>transformational leaders:</a:t>
            </a:r>
          </a:p>
        </p:txBody>
      </p:sp>
      <p:sp>
        <p:nvSpPr>
          <p:cNvPr id="3" name="Content Placeholder 2"/>
          <p:cNvSpPr>
            <a:spLocks noGrp="1"/>
          </p:cNvSpPr>
          <p:nvPr>
            <p:ph idx="1"/>
          </p:nvPr>
        </p:nvSpPr>
        <p:spPr>
          <a:xfrm>
            <a:off x="566669" y="1313645"/>
            <a:ext cx="11359167" cy="4863318"/>
          </a:xfrm>
        </p:spPr>
        <p:txBody>
          <a:bodyPr>
            <a:normAutofit lnSpcReduction="10000"/>
          </a:bodyPr>
          <a:lstStyle/>
          <a:p>
            <a:pPr marL="514350" indent="-514350" algn="just">
              <a:lnSpc>
                <a:spcPct val="150000"/>
              </a:lnSpc>
              <a:buAutoNum type="arabicParenBoth"/>
            </a:pPr>
            <a:r>
              <a:rPr lang="en-US" dirty="0" smtClean="0"/>
              <a:t>influence </a:t>
            </a:r>
            <a:r>
              <a:rPr lang="en-US" dirty="0"/>
              <a:t>through a vision, </a:t>
            </a:r>
            <a:endParaRPr lang="en-US" dirty="0" smtClean="0"/>
          </a:p>
          <a:p>
            <a:pPr marL="514350" indent="-514350" algn="just">
              <a:lnSpc>
                <a:spcPct val="150000"/>
              </a:lnSpc>
              <a:buAutoNum type="arabicParenBoth"/>
            </a:pPr>
            <a:r>
              <a:rPr lang="en-US" dirty="0" smtClean="0"/>
              <a:t>motivating </a:t>
            </a:r>
            <a:r>
              <a:rPr lang="en-US" dirty="0"/>
              <a:t>through inspiration, </a:t>
            </a:r>
            <a:endParaRPr lang="en-US" dirty="0" smtClean="0"/>
          </a:p>
          <a:p>
            <a:pPr marL="514350" indent="-514350" algn="just">
              <a:lnSpc>
                <a:spcPct val="150000"/>
              </a:lnSpc>
              <a:buAutoNum type="arabicParenBoth"/>
            </a:pPr>
            <a:r>
              <a:rPr lang="en-US" dirty="0" smtClean="0"/>
              <a:t> </a:t>
            </a:r>
            <a:r>
              <a:rPr lang="en-US" dirty="0"/>
              <a:t>stimulating the intellect of subordinates, </a:t>
            </a:r>
          </a:p>
          <a:p>
            <a:pPr marL="514350" indent="-514350" algn="just">
              <a:lnSpc>
                <a:spcPct val="150000"/>
              </a:lnSpc>
              <a:buAutoNum type="arabicParenBoth"/>
            </a:pPr>
            <a:r>
              <a:rPr lang="en-US" dirty="0" smtClean="0"/>
              <a:t>  </a:t>
            </a:r>
            <a:r>
              <a:rPr lang="en-US" dirty="0"/>
              <a:t>individualized consideration. </a:t>
            </a:r>
            <a:endParaRPr lang="en-US" dirty="0" smtClean="0"/>
          </a:p>
          <a:p>
            <a:pPr marL="0" indent="0" algn="just">
              <a:lnSpc>
                <a:spcPct val="150000"/>
              </a:lnSpc>
              <a:buNone/>
            </a:pPr>
            <a:r>
              <a:rPr lang="en-US" dirty="0" smtClean="0"/>
              <a:t>Theories </a:t>
            </a:r>
            <a:r>
              <a:rPr lang="en-US" dirty="0"/>
              <a:t>of transformational leadership argue it is effective because it changes the attitudes, values, and behaviors of staff in ways that align with organizational goals.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77</a:t>
            </a:fld>
            <a:endParaRPr lang="en-US"/>
          </a:p>
        </p:txBody>
      </p:sp>
    </p:spTree>
    <p:extLst>
      <p:ext uri="{BB962C8B-B14F-4D97-AF65-F5344CB8AC3E}">
        <p14:creationId xmlns:p14="http://schemas.microsoft.com/office/powerpoint/2010/main" val="1357788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2002"/>
          </a:xfrm>
        </p:spPr>
        <p:txBody>
          <a:bodyPr>
            <a:normAutofit fontScale="90000"/>
          </a:bodyPr>
          <a:lstStyle/>
          <a:p>
            <a:r>
              <a:rPr lang="en-US" b="1" dirty="0"/>
              <a:t>Servant-Leadership: </a:t>
            </a:r>
            <a:endParaRPr lang="en-US" dirty="0"/>
          </a:p>
        </p:txBody>
      </p:sp>
      <p:sp>
        <p:nvSpPr>
          <p:cNvPr id="3" name="Content Placeholder 2"/>
          <p:cNvSpPr>
            <a:spLocks noGrp="1"/>
          </p:cNvSpPr>
          <p:nvPr>
            <p:ph idx="1"/>
          </p:nvPr>
        </p:nvSpPr>
        <p:spPr>
          <a:xfrm>
            <a:off x="296213" y="1133341"/>
            <a:ext cx="11539471" cy="5043622"/>
          </a:xfrm>
        </p:spPr>
        <p:txBody>
          <a:bodyPr>
            <a:normAutofit/>
          </a:bodyPr>
          <a:lstStyle/>
          <a:p>
            <a:pPr algn="just">
              <a:lnSpc>
                <a:spcPct val="150000"/>
              </a:lnSpc>
            </a:pPr>
            <a:r>
              <a:rPr lang="en-US" dirty="0" smtClean="0"/>
              <a:t>The </a:t>
            </a:r>
            <a:r>
              <a:rPr lang="en-US" dirty="0"/>
              <a:t>servant-leader is servant first</a:t>
            </a:r>
            <a:r>
              <a:rPr lang="en-US" dirty="0" smtClean="0"/>
              <a:t>.</a:t>
            </a:r>
          </a:p>
          <a:p>
            <a:pPr algn="just">
              <a:lnSpc>
                <a:spcPct val="150000"/>
              </a:lnSpc>
            </a:pPr>
            <a:r>
              <a:rPr lang="en-US" dirty="0" smtClean="0"/>
              <a:t> </a:t>
            </a:r>
            <a:r>
              <a:rPr lang="en-US" dirty="0"/>
              <a:t>It begins with the natural feeling that one wants to serve</a:t>
            </a:r>
            <a:r>
              <a:rPr lang="en-US" dirty="0" smtClean="0"/>
              <a:t>.</a:t>
            </a:r>
          </a:p>
          <a:p>
            <a:pPr algn="just">
              <a:lnSpc>
                <a:spcPct val="150000"/>
              </a:lnSpc>
            </a:pPr>
            <a:r>
              <a:rPr lang="en-US" dirty="0" smtClean="0"/>
              <a:t> </a:t>
            </a:r>
            <a:r>
              <a:rPr lang="en-US" dirty="0"/>
              <a:t>Then conscious choice brings one to aspire to lead. </a:t>
            </a:r>
            <a:endParaRPr lang="en-US" dirty="0" smtClean="0"/>
          </a:p>
          <a:p>
            <a:pPr algn="just">
              <a:lnSpc>
                <a:spcPct val="150000"/>
              </a:lnSpc>
            </a:pPr>
            <a:r>
              <a:rPr lang="en-US" dirty="0" smtClean="0"/>
              <a:t>Servant-leadership </a:t>
            </a:r>
            <a:r>
              <a:rPr lang="en-US" dirty="0"/>
              <a:t>emphasizes increased service to others, a holistic approach to work, building a sense of community, and the sharing of power in decision making.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78</a:t>
            </a:fld>
            <a:endParaRPr lang="en-US"/>
          </a:p>
        </p:txBody>
      </p:sp>
    </p:spTree>
    <p:extLst>
      <p:ext uri="{BB962C8B-B14F-4D97-AF65-F5344CB8AC3E}">
        <p14:creationId xmlns:p14="http://schemas.microsoft.com/office/powerpoint/2010/main" val="1037987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t>
            </a:r>
            <a:r>
              <a:rPr lang="en-US" b="1" i="1" dirty="0"/>
              <a:t>is </a:t>
            </a:r>
            <a:r>
              <a:rPr lang="en-US" b="1" dirty="0"/>
              <a:t>a servant-leader? </a:t>
            </a:r>
            <a:endParaRPr lang="en-US" dirty="0"/>
          </a:p>
        </p:txBody>
      </p:sp>
      <p:sp>
        <p:nvSpPr>
          <p:cNvPr id="3" name="Content Placeholder 2"/>
          <p:cNvSpPr>
            <a:spLocks noGrp="1"/>
          </p:cNvSpPr>
          <p:nvPr>
            <p:ph idx="1"/>
          </p:nvPr>
        </p:nvSpPr>
        <p:spPr>
          <a:xfrm>
            <a:off x="0" y="1825625"/>
            <a:ext cx="11822806" cy="4351338"/>
          </a:xfrm>
        </p:spPr>
        <p:txBody>
          <a:bodyPr/>
          <a:lstStyle/>
          <a:p>
            <a:pPr algn="just">
              <a:lnSpc>
                <a:spcPct val="150000"/>
              </a:lnSpc>
            </a:pPr>
            <a:r>
              <a:rPr lang="en-US" dirty="0" smtClean="0"/>
              <a:t>The </a:t>
            </a:r>
            <a:r>
              <a:rPr lang="en-US" dirty="0"/>
              <a:t>servant-leader is servant first. </a:t>
            </a:r>
            <a:endParaRPr lang="en-US" dirty="0" smtClean="0"/>
          </a:p>
          <a:p>
            <a:pPr algn="just">
              <a:lnSpc>
                <a:spcPct val="150000"/>
              </a:lnSpc>
            </a:pPr>
            <a:r>
              <a:rPr lang="en-US" dirty="0" smtClean="0"/>
              <a:t>The </a:t>
            </a:r>
            <a:r>
              <a:rPr lang="en-US" dirty="0"/>
              <a:t>best test is: do those served grow as persons; do they, while being served, become healthier, wiser, freer, more autonomous, more likely themselves to become servants? And, what is the effect on the least privileged in society? Will they benefit, or at least not be further deprived? (Robert K. Greenleaf, </a:t>
            </a:r>
            <a:r>
              <a:rPr lang="en-US" i="1" dirty="0"/>
              <a:t>Servant Leadership</a:t>
            </a:r>
            <a:r>
              <a:rPr lang="en-US" dirty="0"/>
              <a:t>, 1977/2002) </a:t>
            </a:r>
          </a:p>
          <a:p>
            <a:pPr>
              <a:lnSpc>
                <a:spcPct val="150000"/>
              </a:lnSpc>
            </a:pPr>
            <a:endParaRPr lang="en-US"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79</a:t>
            </a:fld>
            <a:endParaRPr lang="en-US"/>
          </a:p>
        </p:txBody>
      </p:sp>
    </p:spTree>
    <p:extLst>
      <p:ext uri="{BB962C8B-B14F-4D97-AF65-F5344CB8AC3E}">
        <p14:creationId xmlns:p14="http://schemas.microsoft.com/office/powerpoint/2010/main" val="59093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7"/>
          </a:xfrm>
        </p:spPr>
        <p:txBody>
          <a:bodyPr>
            <a:normAutofit/>
          </a:bodyPr>
          <a:lstStyle/>
          <a:p>
            <a:pPr>
              <a:defRPr/>
            </a:pPr>
            <a:r>
              <a:rPr lang="en-US" b="1" dirty="0"/>
              <a:t>Rationale for this </a:t>
            </a:r>
            <a:r>
              <a:rPr lang="en-US" b="1" dirty="0" smtClean="0"/>
              <a:t>course</a:t>
            </a:r>
            <a:endParaRPr lang="en-US" dirty="0"/>
          </a:p>
        </p:txBody>
      </p:sp>
      <p:sp>
        <p:nvSpPr>
          <p:cNvPr id="13315" name="Content Placeholder 2"/>
          <p:cNvSpPr>
            <a:spLocks noGrp="1"/>
          </p:cNvSpPr>
          <p:nvPr>
            <p:ph idx="1"/>
          </p:nvPr>
        </p:nvSpPr>
        <p:spPr>
          <a:xfrm>
            <a:off x="347730" y="1378040"/>
            <a:ext cx="11006070" cy="4798923"/>
          </a:xfrm>
        </p:spPr>
        <p:txBody>
          <a:bodyPr>
            <a:normAutofit/>
          </a:bodyPr>
          <a:lstStyle/>
          <a:p>
            <a:pPr eaLnBrk="1" hangingPunct="1">
              <a:lnSpc>
                <a:spcPct val="150000"/>
              </a:lnSpc>
            </a:pPr>
            <a:r>
              <a:rPr lang="en-US" sz="3200" dirty="0" smtClean="0"/>
              <a:t>Poor health indicators</a:t>
            </a:r>
          </a:p>
          <a:p>
            <a:pPr eaLnBrk="1" hangingPunct="1">
              <a:lnSpc>
                <a:spcPct val="150000"/>
              </a:lnSpc>
            </a:pPr>
            <a:r>
              <a:rPr lang="en-US" sz="3200" dirty="0" smtClean="0"/>
              <a:t>Dysfunctional health systems</a:t>
            </a:r>
          </a:p>
          <a:p>
            <a:pPr eaLnBrk="1" hangingPunct="1">
              <a:lnSpc>
                <a:spcPct val="150000"/>
              </a:lnSpc>
            </a:pPr>
            <a:r>
              <a:rPr lang="en-US" sz="3200" dirty="0" smtClean="0"/>
              <a:t>Poor retention of health workforce</a:t>
            </a:r>
          </a:p>
          <a:p>
            <a:pPr eaLnBrk="1" hangingPunct="1">
              <a:lnSpc>
                <a:spcPct val="150000"/>
              </a:lnSpc>
            </a:pPr>
            <a:r>
              <a:rPr lang="en-US" sz="3200" dirty="0" smtClean="0"/>
              <a:t>Poor management of equipment &amp; materials </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A6039377-E210-4EF0-AA8B-C5A3E584A4EE}" type="slidenum">
              <a:rPr lang="en-US" sz="1200">
                <a:solidFill>
                  <a:srgbClr val="3F3F3F"/>
                </a:solidFill>
              </a:rPr>
              <a:pPr/>
              <a:t>8</a:t>
            </a:fld>
            <a:endParaRPr lang="en-US" sz="1200">
              <a:solidFill>
                <a:srgbClr val="3F3F3F"/>
              </a:solidFill>
            </a:endParaRPr>
          </a:p>
        </p:txBody>
      </p:sp>
    </p:spTree>
    <p:extLst>
      <p:ext uri="{BB962C8B-B14F-4D97-AF65-F5344CB8AC3E}">
        <p14:creationId xmlns:p14="http://schemas.microsoft.com/office/powerpoint/2010/main" val="15561594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defRPr/>
            </a:pPr>
            <a:r>
              <a:rPr lang="en-US" smtClean="0">
                <a:solidFill>
                  <a:schemeClr val="accent1">
                    <a:satMod val="150000"/>
                  </a:schemeClr>
                </a:solidFill>
              </a:rPr>
              <a:t>Levels of Management (1)</a:t>
            </a:r>
          </a:p>
        </p:txBody>
      </p:sp>
      <p:graphicFrame>
        <p:nvGraphicFramePr>
          <p:cNvPr id="6" name="Content Placeholder 5"/>
          <p:cNvGraphicFramePr>
            <a:graphicFrameLocks noGrp="1"/>
          </p:cNvGraphicFramePr>
          <p:nvPr>
            <p:ph idx="1"/>
          </p:nvPr>
        </p:nvGraphicFramePr>
        <p:xfrm>
          <a:off x="1981200" y="1774826"/>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09B8BEF3-C830-409A-9EC5-9F407842E64B}" type="slidenum">
              <a:rPr lang="en-US" sz="1200">
                <a:solidFill>
                  <a:srgbClr val="3F3F3F"/>
                </a:solidFill>
              </a:rPr>
              <a:pPr/>
              <a:t>80</a:t>
            </a:fld>
            <a:endParaRPr lang="en-US" sz="1200">
              <a:solidFill>
                <a:srgbClr val="3F3F3F"/>
              </a:solidFill>
            </a:endParaRPr>
          </a:p>
        </p:txBody>
      </p:sp>
    </p:spTree>
    <p:extLst>
      <p:ext uri="{BB962C8B-B14F-4D97-AF65-F5344CB8AC3E}">
        <p14:creationId xmlns:p14="http://schemas.microsoft.com/office/powerpoint/2010/main" val="4750563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smtClean="0">
                <a:solidFill>
                  <a:schemeClr val="accent1">
                    <a:satMod val="150000"/>
                  </a:schemeClr>
                </a:solidFill>
              </a:rPr>
              <a:t>Levels of management (2) </a:t>
            </a:r>
          </a:p>
        </p:txBody>
      </p:sp>
      <p:graphicFrame>
        <p:nvGraphicFramePr>
          <p:cNvPr id="4" name="Content Placeholder 3"/>
          <p:cNvGraphicFramePr>
            <a:graphicFrameLocks noGrp="1"/>
          </p:cNvGraphicFramePr>
          <p:nvPr>
            <p:ph idx="1"/>
          </p:nvPr>
        </p:nvGraphicFramePr>
        <p:xfrm>
          <a:off x="1981200" y="1774826"/>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Date Placeholder 4"/>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7" name="Slide Number Placeholder 6"/>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15491091-FFFF-429A-8BFB-DA0CEB7E620D}" type="slidenum">
              <a:rPr lang="en-US" sz="1200">
                <a:solidFill>
                  <a:srgbClr val="3F3F3F"/>
                </a:solidFill>
              </a:rPr>
              <a:pPr/>
              <a:t>81</a:t>
            </a:fld>
            <a:endParaRPr lang="en-US" sz="1200">
              <a:solidFill>
                <a:srgbClr val="3F3F3F"/>
              </a:solidFill>
            </a:endParaRPr>
          </a:p>
        </p:txBody>
      </p:sp>
    </p:spTree>
    <p:extLst>
      <p:ext uri="{BB962C8B-B14F-4D97-AF65-F5344CB8AC3E}">
        <p14:creationId xmlns:p14="http://schemas.microsoft.com/office/powerpoint/2010/main" val="18284515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65126"/>
            <a:ext cx="10515600" cy="536395"/>
          </a:xfrm>
        </p:spPr>
        <p:txBody>
          <a:bodyPr>
            <a:normAutofit fontScale="90000"/>
          </a:bodyPr>
          <a:lstStyle/>
          <a:p>
            <a:pPr>
              <a:defRPr/>
            </a:pPr>
            <a:r>
              <a:rPr lang="en-US" dirty="0" smtClean="0">
                <a:solidFill>
                  <a:schemeClr val="accent1">
                    <a:satMod val="150000"/>
                  </a:schemeClr>
                </a:solidFill>
              </a:rPr>
              <a:t>Management Levels</a:t>
            </a:r>
          </a:p>
        </p:txBody>
      </p:sp>
      <p:sp>
        <p:nvSpPr>
          <p:cNvPr id="47107" name="Content Placeholder 2"/>
          <p:cNvSpPr>
            <a:spLocks noGrp="1"/>
          </p:cNvSpPr>
          <p:nvPr>
            <p:ph sz="quarter" idx="1"/>
          </p:nvPr>
        </p:nvSpPr>
        <p:spPr>
          <a:xfrm>
            <a:off x="450761" y="901521"/>
            <a:ext cx="11565228" cy="5254805"/>
          </a:xfrm>
        </p:spPr>
        <p:txBody>
          <a:bodyPr>
            <a:normAutofit fontScale="92500" lnSpcReduction="20000"/>
          </a:bodyPr>
          <a:lstStyle/>
          <a:p>
            <a:pPr eaLnBrk="1" hangingPunct="1"/>
            <a:endParaRPr lang="en-US" sz="2000" b="1" dirty="0"/>
          </a:p>
          <a:p>
            <a:pPr algn="just" eaLnBrk="1" hangingPunct="1">
              <a:lnSpc>
                <a:spcPct val="160000"/>
              </a:lnSpc>
            </a:pPr>
            <a:r>
              <a:rPr lang="en-US" sz="2200" b="1" dirty="0"/>
              <a:t>Operational Manager:</a:t>
            </a:r>
            <a:r>
              <a:rPr lang="en-US" sz="2200" dirty="0"/>
              <a:t> </a:t>
            </a:r>
          </a:p>
          <a:p>
            <a:pPr lvl="1" algn="just" eaLnBrk="1" hangingPunct="1">
              <a:lnSpc>
                <a:spcPct val="160000"/>
              </a:lnSpc>
            </a:pPr>
            <a:r>
              <a:rPr lang="en-US" sz="1700" dirty="0"/>
              <a:t>make decisions that are concerned with the day to day management of the hospital and enforce rules. </a:t>
            </a:r>
          </a:p>
          <a:p>
            <a:pPr lvl="1" algn="just" eaLnBrk="1" hangingPunct="1">
              <a:lnSpc>
                <a:spcPct val="160000"/>
              </a:lnSpc>
            </a:pPr>
            <a:r>
              <a:rPr lang="en-US" sz="1700" dirty="0"/>
              <a:t>They are the supervisors. </a:t>
            </a:r>
          </a:p>
          <a:p>
            <a:pPr lvl="1" algn="just" eaLnBrk="1" hangingPunct="1">
              <a:lnSpc>
                <a:spcPct val="160000"/>
              </a:lnSpc>
            </a:pPr>
            <a:r>
              <a:rPr lang="en-US" sz="1700" dirty="0"/>
              <a:t>They are responsible for non management staff. </a:t>
            </a:r>
          </a:p>
          <a:p>
            <a:pPr algn="just" eaLnBrk="1" hangingPunct="1">
              <a:lnSpc>
                <a:spcPct val="160000"/>
              </a:lnSpc>
            </a:pPr>
            <a:r>
              <a:rPr lang="en-US" sz="2200" b="1" dirty="0"/>
              <a:t>Tactical Managers:</a:t>
            </a:r>
            <a:r>
              <a:rPr lang="en-US" sz="2200" dirty="0"/>
              <a:t> </a:t>
            </a:r>
          </a:p>
          <a:p>
            <a:pPr lvl="1" algn="just" eaLnBrk="1" hangingPunct="1">
              <a:lnSpc>
                <a:spcPct val="160000"/>
              </a:lnSpc>
            </a:pPr>
            <a:r>
              <a:rPr lang="en-US" sz="1700" dirty="0"/>
              <a:t>are responsible for implementing the overall strategies and policies defined by the top management. </a:t>
            </a:r>
          </a:p>
          <a:p>
            <a:pPr lvl="1" algn="just" eaLnBrk="1" hangingPunct="1">
              <a:lnSpc>
                <a:spcPct val="160000"/>
              </a:lnSpc>
            </a:pPr>
            <a:r>
              <a:rPr lang="en-US" sz="1700" dirty="0"/>
              <a:t>Head major departments </a:t>
            </a:r>
          </a:p>
          <a:p>
            <a:pPr algn="just" eaLnBrk="1" hangingPunct="1">
              <a:lnSpc>
                <a:spcPct val="160000"/>
              </a:lnSpc>
            </a:pPr>
            <a:r>
              <a:rPr lang="en-US" sz="2200" b="1" dirty="0"/>
              <a:t>Strategic Managers: </a:t>
            </a:r>
          </a:p>
          <a:p>
            <a:pPr lvl="1" algn="just" eaLnBrk="1" hangingPunct="1">
              <a:lnSpc>
                <a:spcPct val="160000"/>
              </a:lnSpc>
            </a:pPr>
            <a:r>
              <a:rPr lang="en-US" sz="1700" dirty="0"/>
              <a:t>Are at the top of the organizational hierarchy </a:t>
            </a:r>
          </a:p>
          <a:p>
            <a:pPr lvl="1" algn="just" eaLnBrk="1" hangingPunct="1">
              <a:lnSpc>
                <a:spcPct val="160000"/>
              </a:lnSpc>
            </a:pPr>
            <a:r>
              <a:rPr lang="en-US" sz="1700" dirty="0"/>
              <a:t>Responsible for the whole organization.</a:t>
            </a:r>
          </a:p>
          <a:p>
            <a:pPr lvl="1" algn="just" eaLnBrk="1" hangingPunct="1">
              <a:lnSpc>
                <a:spcPct val="160000"/>
              </a:lnSpc>
            </a:pPr>
            <a:r>
              <a:rPr lang="en-US" sz="1700" dirty="0"/>
              <a:t>Set goals, define strategies, monitor and interpret the external environment. </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40755789-A534-492A-9B12-3BA03521558A}" type="slidenum">
              <a:rPr lang="en-US" sz="1200">
                <a:solidFill>
                  <a:srgbClr val="3F3F3F"/>
                </a:solidFill>
              </a:rPr>
              <a:pPr/>
              <a:t>82</a:t>
            </a:fld>
            <a:endParaRPr lang="en-US" sz="1200">
              <a:solidFill>
                <a:srgbClr val="3F3F3F"/>
              </a:solidFill>
            </a:endParaRPr>
          </a:p>
        </p:txBody>
      </p:sp>
    </p:spTree>
    <p:extLst>
      <p:ext uri="{BB962C8B-B14F-4D97-AF65-F5344CB8AC3E}">
        <p14:creationId xmlns:p14="http://schemas.microsoft.com/office/powerpoint/2010/main" val="1985581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sz="2800">
                <a:solidFill>
                  <a:schemeClr val="accent1">
                    <a:satMod val="150000"/>
                  </a:schemeClr>
                </a:solidFill>
              </a:rPr>
              <a:t>Major Functions at the Strategic Level of Management</a:t>
            </a:r>
          </a:p>
        </p:txBody>
      </p:sp>
      <p:sp>
        <p:nvSpPr>
          <p:cNvPr id="48131" name="Content Placeholder 2"/>
          <p:cNvSpPr>
            <a:spLocks noGrp="1"/>
          </p:cNvSpPr>
          <p:nvPr>
            <p:ph idx="1"/>
          </p:nvPr>
        </p:nvSpPr>
        <p:spPr/>
        <p:txBody>
          <a:bodyPr/>
          <a:lstStyle/>
          <a:p>
            <a:pPr eaLnBrk="1" hangingPunct="1">
              <a:buFont typeface="Wingdings" panose="05000000000000000000" pitchFamily="2" charset="2"/>
              <a:buChar char="q"/>
            </a:pPr>
            <a:r>
              <a:rPr lang="en-US" smtClean="0"/>
              <a:t>Formulation of corporate vision, mission, goals &amp; objectives</a:t>
            </a:r>
          </a:p>
          <a:p>
            <a:pPr eaLnBrk="1" hangingPunct="1">
              <a:buFont typeface="Wingdings" panose="05000000000000000000" pitchFamily="2" charset="2"/>
              <a:buChar char="q"/>
            </a:pPr>
            <a:r>
              <a:rPr lang="en-US" smtClean="0"/>
              <a:t>    Corporate policy formulation</a:t>
            </a:r>
          </a:p>
          <a:p>
            <a:pPr eaLnBrk="1" hangingPunct="1">
              <a:buFont typeface="Wingdings" panose="05000000000000000000" pitchFamily="2" charset="2"/>
              <a:buChar char="q"/>
            </a:pPr>
            <a:r>
              <a:rPr lang="en-US" smtClean="0"/>
              <a:t>    Strategic planning</a:t>
            </a:r>
          </a:p>
          <a:p>
            <a:pPr eaLnBrk="1" hangingPunct="1">
              <a:buFont typeface="Wingdings" panose="05000000000000000000" pitchFamily="2" charset="2"/>
              <a:buChar char="q"/>
            </a:pPr>
            <a:r>
              <a:rPr lang="en-US" smtClean="0"/>
              <a:t>    Resource mobilisation</a:t>
            </a:r>
          </a:p>
          <a:p>
            <a:pPr eaLnBrk="1" hangingPunct="1">
              <a:buFont typeface="Wingdings" panose="05000000000000000000" pitchFamily="2" charset="2"/>
              <a:buChar char="q"/>
            </a:pPr>
            <a:r>
              <a:rPr lang="en-US" smtClean="0"/>
              <a:t>    Corporate evaluation</a:t>
            </a:r>
          </a:p>
          <a:p>
            <a:pPr eaLnBrk="1" hangingPunct="1">
              <a:buFont typeface="Wingdings" panose="05000000000000000000" pitchFamily="2" charset="2"/>
              <a:buChar char="q"/>
            </a:pPr>
            <a:r>
              <a:rPr lang="en-US" smtClean="0"/>
              <a:t>    Etc.  </a:t>
            </a:r>
          </a:p>
          <a:p>
            <a:pPr eaLnBrk="1" hangingPunct="1"/>
            <a:endParaRPr lang="en-US" smtClean="0"/>
          </a:p>
        </p:txBody>
      </p:sp>
      <p:sp>
        <p:nvSpPr>
          <p:cNvPr id="34820"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6622435D-2D7A-4107-A3A6-75D18D10E83C}" type="slidenum">
              <a:rPr lang="en-US" sz="1200">
                <a:solidFill>
                  <a:srgbClr val="3F3F3F"/>
                </a:solidFill>
              </a:rPr>
              <a:pPr/>
              <a:t>83</a:t>
            </a:fld>
            <a:endParaRPr lang="en-US" sz="1200">
              <a:solidFill>
                <a:srgbClr val="3F3F3F"/>
              </a:solidFill>
            </a:endParaRPr>
          </a:p>
        </p:txBody>
      </p:sp>
    </p:spTree>
    <p:extLst>
      <p:ext uri="{BB962C8B-B14F-4D97-AF65-F5344CB8AC3E}">
        <p14:creationId xmlns:p14="http://schemas.microsoft.com/office/powerpoint/2010/main" val="22858434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n-US" sz="2800">
                <a:solidFill>
                  <a:schemeClr val="accent1">
                    <a:satMod val="150000"/>
                  </a:schemeClr>
                </a:solidFill>
              </a:rPr>
              <a:t>Major Functions at the Tactical Level of Management</a:t>
            </a:r>
          </a:p>
        </p:txBody>
      </p:sp>
      <p:sp>
        <p:nvSpPr>
          <p:cNvPr id="49155" name="Content Placeholder 2"/>
          <p:cNvSpPr>
            <a:spLocks noGrp="1"/>
          </p:cNvSpPr>
          <p:nvPr>
            <p:ph idx="1"/>
          </p:nvPr>
        </p:nvSpPr>
        <p:spPr/>
        <p:txBody>
          <a:bodyPr/>
          <a:lstStyle/>
          <a:p>
            <a:pPr eaLnBrk="1" hangingPunct="1"/>
            <a:r>
              <a:rPr lang="en-US" smtClean="0"/>
              <a:t>Corporate policy translation, regional policy formulation</a:t>
            </a:r>
          </a:p>
          <a:p>
            <a:pPr eaLnBrk="1" hangingPunct="1"/>
            <a:r>
              <a:rPr lang="en-US" smtClean="0"/>
              <a:t>Regional planning &amp; definition of tactics</a:t>
            </a:r>
          </a:p>
          <a:p>
            <a:pPr eaLnBrk="1" hangingPunct="1"/>
            <a:r>
              <a:rPr lang="en-US" smtClean="0"/>
              <a:t>Structuring of authority</a:t>
            </a:r>
          </a:p>
          <a:p>
            <a:pPr eaLnBrk="1" hangingPunct="1"/>
            <a:r>
              <a:rPr lang="en-US" smtClean="0"/>
              <a:t>Structuring of responsibility</a:t>
            </a:r>
          </a:p>
          <a:p>
            <a:pPr eaLnBrk="1" hangingPunct="1"/>
            <a:r>
              <a:rPr lang="en-US" smtClean="0"/>
              <a:t>Coordination of activities</a:t>
            </a:r>
          </a:p>
          <a:p>
            <a:pPr eaLnBrk="1" hangingPunct="1"/>
            <a:r>
              <a:rPr lang="en-US" smtClean="0"/>
              <a:t>Control &amp; supervision of activities</a:t>
            </a:r>
          </a:p>
          <a:p>
            <a:pPr eaLnBrk="1" hangingPunct="1"/>
            <a:r>
              <a:rPr lang="en-US" smtClean="0"/>
              <a:t>Regional evaluation</a:t>
            </a:r>
          </a:p>
          <a:p>
            <a:pPr eaLnBrk="1" hangingPunct="1"/>
            <a:r>
              <a:rPr lang="en-US" smtClean="0"/>
              <a:t>Etc</a:t>
            </a:r>
          </a:p>
          <a:p>
            <a:pPr eaLnBrk="1" hangingPunct="1"/>
            <a:endParaRPr lang="en-US" smtClean="0"/>
          </a:p>
        </p:txBody>
      </p:sp>
      <p:sp>
        <p:nvSpPr>
          <p:cNvPr id="35844"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25BED03B-2718-45D1-9191-66CAD7B385F3}" type="slidenum">
              <a:rPr lang="en-US" sz="1200">
                <a:solidFill>
                  <a:srgbClr val="3F3F3F"/>
                </a:solidFill>
              </a:rPr>
              <a:pPr/>
              <a:t>84</a:t>
            </a:fld>
            <a:endParaRPr lang="en-US" sz="1200">
              <a:solidFill>
                <a:srgbClr val="3F3F3F"/>
              </a:solidFill>
            </a:endParaRPr>
          </a:p>
        </p:txBody>
      </p:sp>
    </p:spTree>
    <p:extLst>
      <p:ext uri="{BB962C8B-B14F-4D97-AF65-F5344CB8AC3E}">
        <p14:creationId xmlns:p14="http://schemas.microsoft.com/office/powerpoint/2010/main" val="3711727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sz="2800">
                <a:solidFill>
                  <a:schemeClr val="accent1">
                    <a:satMod val="150000"/>
                  </a:schemeClr>
                </a:solidFill>
              </a:rPr>
              <a:t>Major Functions at the Operational Level of Management</a:t>
            </a:r>
          </a:p>
        </p:txBody>
      </p:sp>
      <p:sp>
        <p:nvSpPr>
          <p:cNvPr id="50179" name="Content Placeholder 2"/>
          <p:cNvSpPr>
            <a:spLocks noGrp="1"/>
          </p:cNvSpPr>
          <p:nvPr>
            <p:ph idx="1"/>
          </p:nvPr>
        </p:nvSpPr>
        <p:spPr/>
        <p:txBody>
          <a:bodyPr/>
          <a:lstStyle/>
          <a:p>
            <a:pPr eaLnBrk="1" hangingPunct="1"/>
            <a:r>
              <a:rPr lang="en-US" smtClean="0"/>
              <a:t>Policy implementation</a:t>
            </a:r>
          </a:p>
          <a:p>
            <a:pPr eaLnBrk="1" hangingPunct="1"/>
            <a:r>
              <a:rPr lang="en-US" smtClean="0"/>
              <a:t>Operational planning</a:t>
            </a:r>
          </a:p>
          <a:p>
            <a:pPr eaLnBrk="1" hangingPunct="1"/>
            <a:r>
              <a:rPr lang="en-US" smtClean="0"/>
              <a:t>Implementation of service operations &amp; delivery of service outputs</a:t>
            </a:r>
          </a:p>
          <a:p>
            <a:pPr eaLnBrk="1" hangingPunct="1"/>
            <a:r>
              <a:rPr lang="en-US" smtClean="0"/>
              <a:t>Utilisation of resources</a:t>
            </a:r>
          </a:p>
          <a:p>
            <a:pPr eaLnBrk="1" hangingPunct="1"/>
            <a:r>
              <a:rPr lang="en-US" smtClean="0"/>
              <a:t>Activity scheduling</a:t>
            </a:r>
          </a:p>
          <a:p>
            <a:pPr eaLnBrk="1" hangingPunct="1"/>
            <a:r>
              <a:rPr lang="en-US" smtClean="0"/>
              <a:t>Inventory control</a:t>
            </a:r>
          </a:p>
          <a:p>
            <a:pPr eaLnBrk="1" hangingPunct="1"/>
            <a:r>
              <a:rPr lang="en-US" smtClean="0"/>
              <a:t>Monitoring of performance</a:t>
            </a:r>
          </a:p>
          <a:p>
            <a:pPr eaLnBrk="1" hangingPunct="1"/>
            <a:r>
              <a:rPr lang="en-US" smtClean="0"/>
              <a:t>Etc</a:t>
            </a:r>
          </a:p>
        </p:txBody>
      </p:sp>
      <p:sp>
        <p:nvSpPr>
          <p:cNvPr id="36868"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D39D529C-0299-43BE-96BE-72CFB9BCC24D}" type="slidenum">
              <a:rPr lang="en-US" sz="1200">
                <a:solidFill>
                  <a:srgbClr val="3F3F3F"/>
                </a:solidFill>
              </a:rPr>
              <a:pPr/>
              <a:t>85</a:t>
            </a:fld>
            <a:endParaRPr lang="en-US" sz="1200">
              <a:solidFill>
                <a:srgbClr val="3F3F3F"/>
              </a:solidFill>
            </a:endParaRPr>
          </a:p>
        </p:txBody>
      </p:sp>
    </p:spTree>
    <p:extLst>
      <p:ext uri="{BB962C8B-B14F-4D97-AF65-F5344CB8AC3E}">
        <p14:creationId xmlns:p14="http://schemas.microsoft.com/office/powerpoint/2010/main" val="35866313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defRPr/>
            </a:pPr>
            <a:r>
              <a:rPr lang="en-US" sz="2800">
                <a:solidFill>
                  <a:schemeClr val="accent1">
                    <a:satMod val="150000"/>
                  </a:schemeClr>
                </a:solidFill>
              </a:rPr>
              <a:t>Major Skills of the Effective Manager</a:t>
            </a:r>
          </a:p>
        </p:txBody>
      </p:sp>
      <p:sp>
        <p:nvSpPr>
          <p:cNvPr id="56323" name="Content Placeholder 2"/>
          <p:cNvSpPr>
            <a:spLocks noGrp="1"/>
          </p:cNvSpPr>
          <p:nvPr>
            <p:ph idx="1"/>
          </p:nvPr>
        </p:nvSpPr>
        <p:spPr>
          <a:xfrm>
            <a:off x="838199" y="1429554"/>
            <a:ext cx="10945969" cy="4926795"/>
          </a:xfrm>
        </p:spPr>
        <p:txBody>
          <a:bodyPr>
            <a:normAutofit lnSpcReduction="10000"/>
          </a:bodyPr>
          <a:lstStyle/>
          <a:p>
            <a:pPr eaLnBrk="1" hangingPunct="1">
              <a:buFont typeface="Wingdings" panose="05000000000000000000" pitchFamily="2" charset="2"/>
              <a:buNone/>
            </a:pPr>
            <a:r>
              <a:rPr lang="en-US" dirty="0"/>
              <a:t>1.  Technical –</a:t>
            </a:r>
          </a:p>
          <a:p>
            <a:pPr eaLnBrk="1" hangingPunct="1">
              <a:buFont typeface="Wingdings" panose="05000000000000000000" pitchFamily="2" charset="2"/>
              <a:buNone/>
            </a:pPr>
            <a:r>
              <a:rPr lang="en-US" dirty="0"/>
              <a:t>     1.  Financial Management and Accounting</a:t>
            </a:r>
          </a:p>
          <a:p>
            <a:pPr eaLnBrk="1" hangingPunct="1">
              <a:buFont typeface="Wingdings" panose="05000000000000000000" pitchFamily="2" charset="2"/>
              <a:buNone/>
            </a:pPr>
            <a:r>
              <a:rPr lang="en-US" dirty="0"/>
              <a:t>     2.  Human Resources Management</a:t>
            </a:r>
          </a:p>
          <a:p>
            <a:pPr eaLnBrk="1" hangingPunct="1">
              <a:buFont typeface="Wingdings" panose="05000000000000000000" pitchFamily="2" charset="2"/>
              <a:buNone/>
            </a:pPr>
            <a:r>
              <a:rPr lang="en-US" dirty="0"/>
              <a:t>     3.  Maternal Resources Management</a:t>
            </a:r>
          </a:p>
          <a:p>
            <a:pPr eaLnBrk="1" hangingPunct="1">
              <a:buFont typeface="Wingdings" panose="05000000000000000000" pitchFamily="2" charset="2"/>
              <a:buNone/>
            </a:pPr>
            <a:r>
              <a:rPr lang="en-US" dirty="0"/>
              <a:t>     4.  Operations (Planning, Implementation,</a:t>
            </a:r>
          </a:p>
          <a:p>
            <a:pPr eaLnBrk="1" hangingPunct="1">
              <a:buFont typeface="Wingdings" panose="05000000000000000000" pitchFamily="2" charset="2"/>
              <a:buNone/>
            </a:pPr>
            <a:r>
              <a:rPr lang="en-US" dirty="0"/>
              <a:t>          M&amp;E, Report Writing and Presentation)</a:t>
            </a:r>
          </a:p>
          <a:p>
            <a:pPr eaLnBrk="1" hangingPunct="1">
              <a:buFont typeface="Wingdings" panose="05000000000000000000" pitchFamily="2" charset="2"/>
              <a:buNone/>
            </a:pPr>
            <a:r>
              <a:rPr lang="en-US" dirty="0"/>
              <a:t> 2.  Personal &amp; Interpersonal Skills</a:t>
            </a:r>
          </a:p>
          <a:p>
            <a:pPr eaLnBrk="1" hangingPunct="1">
              <a:buFont typeface="Wingdings" panose="05000000000000000000" pitchFamily="2" charset="2"/>
              <a:buNone/>
            </a:pPr>
            <a:r>
              <a:rPr lang="en-US" dirty="0"/>
              <a:t> 3.  Teambuilding Skills</a:t>
            </a:r>
          </a:p>
          <a:p>
            <a:pPr eaLnBrk="1" hangingPunct="1">
              <a:buFont typeface="Wingdings" panose="05000000000000000000" pitchFamily="2" charset="2"/>
              <a:buNone/>
            </a:pPr>
            <a:r>
              <a:rPr lang="en-US" dirty="0"/>
              <a:t> 4.  Organizational and Societal Skills</a:t>
            </a:r>
          </a:p>
          <a:p>
            <a:pPr eaLnBrk="1" hangingPunct="1">
              <a:buFont typeface="Wingdings" panose="05000000000000000000" pitchFamily="2" charset="2"/>
              <a:buNone/>
            </a:pPr>
            <a:r>
              <a:rPr lang="en-US" dirty="0"/>
              <a:t> 5.  Cultural and Cross Cultural Skills </a:t>
            </a:r>
          </a:p>
          <a:p>
            <a:pPr eaLnBrk="1" hangingPunct="1"/>
            <a:endParaRPr lang="en-US" dirty="0" smtClean="0"/>
          </a:p>
        </p:txBody>
      </p:sp>
      <p:sp>
        <p:nvSpPr>
          <p:cNvPr id="43012"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7541DA95-E8B0-4182-9374-798AE7225F3E}" type="slidenum">
              <a:rPr lang="en-US" sz="1200">
                <a:solidFill>
                  <a:srgbClr val="3F3F3F"/>
                </a:solidFill>
              </a:rPr>
              <a:pPr/>
              <a:t>86</a:t>
            </a:fld>
            <a:endParaRPr lang="en-US" sz="1200">
              <a:solidFill>
                <a:srgbClr val="3F3F3F"/>
              </a:solidFill>
            </a:endParaRPr>
          </a:p>
        </p:txBody>
      </p:sp>
    </p:spTree>
    <p:extLst>
      <p:ext uri="{BB962C8B-B14F-4D97-AF65-F5344CB8AC3E}">
        <p14:creationId xmlns:p14="http://schemas.microsoft.com/office/powerpoint/2010/main" val="34843196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38200" y="365125"/>
            <a:ext cx="10515600" cy="703821"/>
          </a:xfrm>
        </p:spPr>
        <p:txBody>
          <a:bodyPr/>
          <a:lstStyle/>
          <a:p>
            <a:pPr>
              <a:defRPr/>
            </a:pPr>
            <a:r>
              <a:rPr lang="en-US" sz="2800" dirty="0">
                <a:solidFill>
                  <a:schemeClr val="accent1">
                    <a:satMod val="150000"/>
                  </a:schemeClr>
                </a:solidFill>
              </a:rPr>
              <a:t>Summary of Skills of the Effective Manager</a:t>
            </a:r>
          </a:p>
        </p:txBody>
      </p:sp>
      <p:sp>
        <p:nvSpPr>
          <p:cNvPr id="57347" name="Content Placeholder 2"/>
          <p:cNvSpPr>
            <a:spLocks noGrp="1"/>
          </p:cNvSpPr>
          <p:nvPr>
            <p:ph idx="1"/>
          </p:nvPr>
        </p:nvSpPr>
        <p:spPr>
          <a:xfrm>
            <a:off x="296214" y="940158"/>
            <a:ext cx="11706896" cy="5236805"/>
          </a:xfrm>
        </p:spPr>
        <p:txBody>
          <a:bodyPr/>
          <a:lstStyle/>
          <a:p>
            <a:pPr algn="just" eaLnBrk="1" hangingPunct="1">
              <a:lnSpc>
                <a:spcPct val="150000"/>
              </a:lnSpc>
            </a:pPr>
            <a:r>
              <a:rPr lang="en-US" sz="2000" b="1" dirty="0"/>
              <a:t>Human skills</a:t>
            </a:r>
            <a:r>
              <a:rPr lang="en-US" sz="2000" dirty="0"/>
              <a:t>: the ability to work effectively with people, to build cooperative effort &amp; stimulate teamwork. Requires a </a:t>
            </a:r>
            <a:r>
              <a:rPr lang="en-US" sz="2000" b="1" dirty="0"/>
              <a:t>deep</a:t>
            </a:r>
            <a:r>
              <a:rPr lang="en-US" sz="2000" dirty="0"/>
              <a:t> </a:t>
            </a:r>
            <a:r>
              <a:rPr lang="en-US" sz="2000" b="1" dirty="0"/>
              <a:t>perception</a:t>
            </a:r>
            <a:r>
              <a:rPr lang="en-US" sz="2000" dirty="0"/>
              <a:t> of self, peers, subordinates &amp; superiors, </a:t>
            </a:r>
            <a:r>
              <a:rPr lang="en-US" sz="2000" b="1" dirty="0"/>
              <a:t>emotional intelligence, critical thinking  </a:t>
            </a:r>
            <a:r>
              <a:rPr lang="en-US" sz="2000" dirty="0"/>
              <a:t>as well as sociological, psychological &amp; anthropological knowledge &amp; intelligence.</a:t>
            </a:r>
          </a:p>
          <a:p>
            <a:pPr algn="just" eaLnBrk="1" hangingPunct="1">
              <a:lnSpc>
                <a:spcPct val="150000"/>
              </a:lnSpc>
            </a:pPr>
            <a:endParaRPr lang="en-US" sz="2000" dirty="0"/>
          </a:p>
          <a:p>
            <a:pPr algn="just" eaLnBrk="1" hangingPunct="1">
              <a:lnSpc>
                <a:spcPct val="150000"/>
              </a:lnSpc>
            </a:pPr>
            <a:r>
              <a:rPr lang="en-US" sz="2000" dirty="0"/>
              <a:t> </a:t>
            </a:r>
            <a:r>
              <a:rPr lang="en-US" sz="2000" b="1" dirty="0"/>
              <a:t>Technical skills: </a:t>
            </a:r>
            <a:r>
              <a:rPr lang="en-US" sz="2000" dirty="0"/>
              <a:t>knowledge, understanding &amp; practical proficiency in the technical aspects of management.</a:t>
            </a:r>
          </a:p>
          <a:p>
            <a:pPr algn="just" eaLnBrk="1" hangingPunct="1">
              <a:lnSpc>
                <a:spcPct val="150000"/>
              </a:lnSpc>
            </a:pPr>
            <a:endParaRPr lang="en-US" sz="2000" dirty="0"/>
          </a:p>
          <a:p>
            <a:pPr algn="just" eaLnBrk="1" hangingPunct="1">
              <a:lnSpc>
                <a:spcPct val="150000"/>
              </a:lnSpc>
            </a:pPr>
            <a:r>
              <a:rPr lang="en-US" sz="2000" b="1" dirty="0"/>
              <a:t>Conceptual Skills: </a:t>
            </a:r>
            <a:r>
              <a:rPr lang="en-US" sz="2000" dirty="0"/>
              <a:t>ability to </a:t>
            </a:r>
            <a:r>
              <a:rPr lang="en-US" sz="2000" dirty="0" smtClean="0"/>
              <a:t>visualize </a:t>
            </a:r>
            <a:r>
              <a:rPr lang="en-US" sz="2000" dirty="0"/>
              <a:t>the </a:t>
            </a:r>
            <a:r>
              <a:rPr lang="en-US" sz="2000" dirty="0" smtClean="0"/>
              <a:t>organization </a:t>
            </a:r>
            <a:r>
              <a:rPr lang="en-US" sz="2000" dirty="0"/>
              <a:t>as a whole, the interaction between it’s constituent parts as well as the impact &amp; the relationship of the </a:t>
            </a:r>
            <a:r>
              <a:rPr lang="en-US" sz="2000" dirty="0" err="1"/>
              <a:t>organisation</a:t>
            </a:r>
            <a:r>
              <a:rPr lang="en-US" sz="2000" dirty="0"/>
              <a:t> with it’s external environment against the background of the </a:t>
            </a:r>
            <a:r>
              <a:rPr lang="en-US" sz="2000" dirty="0" err="1"/>
              <a:t>organisation’s</a:t>
            </a:r>
            <a:r>
              <a:rPr lang="en-US" sz="2000" dirty="0"/>
              <a:t> mission &amp; vision.</a:t>
            </a:r>
          </a:p>
        </p:txBody>
      </p:sp>
      <p:sp>
        <p:nvSpPr>
          <p:cNvPr id="44036"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5A8EFC89-8B4B-4F9A-B4F3-D8DBAB43F071}" type="slidenum">
              <a:rPr lang="en-US" sz="1200">
                <a:solidFill>
                  <a:srgbClr val="3F3F3F"/>
                </a:solidFill>
              </a:rPr>
              <a:pPr/>
              <a:t>87</a:t>
            </a:fld>
            <a:endParaRPr lang="en-US" sz="1200">
              <a:solidFill>
                <a:srgbClr val="3F3F3F"/>
              </a:solidFill>
            </a:endParaRPr>
          </a:p>
        </p:txBody>
      </p:sp>
    </p:spTree>
    <p:extLst>
      <p:ext uri="{BB962C8B-B14F-4D97-AF65-F5344CB8AC3E}">
        <p14:creationId xmlns:p14="http://schemas.microsoft.com/office/powerpoint/2010/main" val="20331277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343400" y="3124200"/>
            <a:ext cx="5715000" cy="23622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36867" name="Rectangle 3"/>
          <p:cNvSpPr>
            <a:spLocks noChangeArrowheads="1"/>
          </p:cNvSpPr>
          <p:nvPr/>
        </p:nvSpPr>
        <p:spPr bwMode="auto">
          <a:xfrm>
            <a:off x="4343400" y="3124200"/>
            <a:ext cx="5715000" cy="609600"/>
          </a:xfrm>
          <a:prstGeom prst="rect">
            <a:avLst/>
          </a:prstGeom>
          <a:solidFill>
            <a:srgbClr val="A9A9A9"/>
          </a:solidFill>
          <a:ln w="9525">
            <a:solidFill>
              <a:srgbClr val="969696"/>
            </a:solidFill>
            <a:miter lim="800000"/>
            <a:headEnd/>
            <a:tailEnd/>
          </a:ln>
        </p:spPr>
        <p:txBody>
          <a:bodyPr/>
          <a:lstStyle/>
          <a:p>
            <a:endParaRPr lang="en-US"/>
          </a:p>
        </p:txBody>
      </p:sp>
      <p:sp>
        <p:nvSpPr>
          <p:cNvPr id="36868" name="Line 4"/>
          <p:cNvSpPr>
            <a:spLocks noChangeShapeType="1"/>
          </p:cNvSpPr>
          <p:nvPr/>
        </p:nvSpPr>
        <p:spPr bwMode="auto">
          <a:xfrm>
            <a:off x="4381500" y="3071813"/>
            <a:ext cx="0" cy="2362200"/>
          </a:xfrm>
          <a:prstGeom prst="line">
            <a:avLst/>
          </a:prstGeom>
          <a:noFill/>
          <a:ln w="9525">
            <a:solidFill>
              <a:srgbClr val="000000"/>
            </a:solidFill>
            <a:round/>
            <a:headEnd/>
            <a:tailEnd/>
          </a:ln>
        </p:spPr>
        <p:txBody>
          <a:bodyPr/>
          <a:lstStyle/>
          <a:p>
            <a:endParaRPr lang="en-US"/>
          </a:p>
        </p:txBody>
      </p:sp>
      <p:sp>
        <p:nvSpPr>
          <p:cNvPr id="36869" name="Line 5"/>
          <p:cNvSpPr>
            <a:spLocks noChangeShapeType="1"/>
          </p:cNvSpPr>
          <p:nvPr/>
        </p:nvSpPr>
        <p:spPr bwMode="auto">
          <a:xfrm>
            <a:off x="4876800" y="3124200"/>
            <a:ext cx="1752600" cy="2362200"/>
          </a:xfrm>
          <a:prstGeom prst="line">
            <a:avLst/>
          </a:prstGeom>
          <a:noFill/>
          <a:ln w="9525">
            <a:solidFill>
              <a:srgbClr val="000000"/>
            </a:solidFill>
            <a:round/>
            <a:headEnd/>
            <a:tailEnd/>
          </a:ln>
        </p:spPr>
        <p:txBody>
          <a:bodyPr/>
          <a:lstStyle/>
          <a:p>
            <a:endParaRPr lang="en-US"/>
          </a:p>
        </p:txBody>
      </p:sp>
      <p:sp>
        <p:nvSpPr>
          <p:cNvPr id="36870" name="Line 6"/>
          <p:cNvSpPr>
            <a:spLocks noChangeShapeType="1"/>
          </p:cNvSpPr>
          <p:nvPr/>
        </p:nvSpPr>
        <p:spPr bwMode="auto">
          <a:xfrm>
            <a:off x="10058400" y="3124200"/>
            <a:ext cx="0" cy="2362200"/>
          </a:xfrm>
          <a:prstGeom prst="line">
            <a:avLst/>
          </a:prstGeom>
          <a:noFill/>
          <a:ln w="9525">
            <a:solidFill>
              <a:srgbClr val="000000"/>
            </a:solidFill>
            <a:round/>
            <a:headEnd/>
            <a:tailEnd/>
          </a:ln>
        </p:spPr>
        <p:txBody>
          <a:bodyPr/>
          <a:lstStyle/>
          <a:p>
            <a:endParaRPr lang="en-US"/>
          </a:p>
        </p:txBody>
      </p:sp>
      <p:sp>
        <p:nvSpPr>
          <p:cNvPr id="36871" name="Line 7"/>
          <p:cNvSpPr>
            <a:spLocks noChangeShapeType="1"/>
          </p:cNvSpPr>
          <p:nvPr/>
        </p:nvSpPr>
        <p:spPr bwMode="auto">
          <a:xfrm>
            <a:off x="4343400" y="5486400"/>
            <a:ext cx="5715000" cy="0"/>
          </a:xfrm>
          <a:prstGeom prst="line">
            <a:avLst/>
          </a:prstGeom>
          <a:noFill/>
          <a:ln w="9525">
            <a:solidFill>
              <a:schemeClr val="bg2"/>
            </a:solidFill>
            <a:round/>
            <a:headEnd type="none" w="sm" len="sm"/>
            <a:tailEnd type="none" w="sm" len="sm"/>
          </a:ln>
        </p:spPr>
        <p:txBody>
          <a:bodyPr anchor="ctr">
            <a:spAutoFit/>
          </a:bodyPr>
          <a:lstStyle/>
          <a:p>
            <a:endParaRPr lang="en-US"/>
          </a:p>
        </p:txBody>
      </p:sp>
      <p:sp>
        <p:nvSpPr>
          <p:cNvPr id="36872" name="AutoShape 8"/>
          <p:cNvSpPr>
            <a:spLocks noChangeArrowheads="1"/>
          </p:cNvSpPr>
          <p:nvPr/>
        </p:nvSpPr>
        <p:spPr bwMode="auto">
          <a:xfrm>
            <a:off x="4267200" y="2514600"/>
            <a:ext cx="5943600" cy="266700"/>
          </a:xfrm>
          <a:prstGeom prst="rightArrow">
            <a:avLst>
              <a:gd name="adj1" fmla="val 50000"/>
              <a:gd name="adj2" fmla="val 210992"/>
            </a:avLst>
          </a:prstGeom>
          <a:solidFill>
            <a:srgbClr val="000000"/>
          </a:solidFill>
          <a:ln w="9525">
            <a:solidFill>
              <a:srgbClr val="000000"/>
            </a:solidFill>
            <a:miter lim="800000"/>
            <a:headEnd/>
            <a:tailEnd/>
          </a:ln>
        </p:spPr>
        <p:txBody>
          <a:bodyPr/>
          <a:lstStyle/>
          <a:p>
            <a:endParaRPr lang="en-US"/>
          </a:p>
        </p:txBody>
      </p:sp>
      <p:sp>
        <p:nvSpPr>
          <p:cNvPr id="22537" name="Rectangle 9"/>
          <p:cNvSpPr>
            <a:spLocks noChangeArrowheads="1"/>
          </p:cNvSpPr>
          <p:nvPr/>
        </p:nvSpPr>
        <p:spPr bwMode="auto">
          <a:xfrm>
            <a:off x="5413375" y="1816100"/>
            <a:ext cx="3441700" cy="406400"/>
          </a:xfrm>
          <a:prstGeom prst="rect">
            <a:avLst/>
          </a:prstGeom>
          <a:solidFill>
            <a:schemeClr val="bg1"/>
          </a:solidFill>
          <a:ln w="9525">
            <a:solidFill>
              <a:schemeClr val="bg1"/>
            </a:solidFill>
            <a:miter lim="800000"/>
            <a:headEnd type="none" w="sm" len="sm"/>
            <a:tailEnd type="none" w="sm" len="sm"/>
          </a:ln>
        </p:spPr>
        <p:txBody>
          <a:bodyPr wrap="none" anchor="ctr">
            <a:spAutoFit/>
          </a:bodyPr>
          <a:lstStyle/>
          <a:p>
            <a:pPr algn="ctr" eaLnBrk="0" hangingPunct="0">
              <a:defRPr/>
            </a:pPr>
            <a:r>
              <a:rPr lang="en-US" sz="2000" b="1" dirty="0">
                <a:solidFill>
                  <a:schemeClr val="accent6"/>
                </a:solidFill>
                <a:latin typeface="Times New Roman" pitchFamily="18" charset="0"/>
              </a:rPr>
              <a:t>Degree Of Skill Requirements</a:t>
            </a:r>
          </a:p>
        </p:txBody>
      </p:sp>
      <p:sp>
        <p:nvSpPr>
          <p:cNvPr id="22538" name="Rectangle 10"/>
          <p:cNvSpPr>
            <a:spLocks noChangeArrowheads="1"/>
          </p:cNvSpPr>
          <p:nvPr/>
        </p:nvSpPr>
        <p:spPr bwMode="auto">
          <a:xfrm>
            <a:off x="1952625" y="3143250"/>
            <a:ext cx="2133600" cy="406400"/>
          </a:xfrm>
          <a:prstGeom prst="rect">
            <a:avLst/>
          </a:prstGeom>
          <a:solidFill>
            <a:schemeClr val="bg2"/>
          </a:solidFill>
          <a:ln w="9525">
            <a:solidFill>
              <a:schemeClr val="bg2"/>
            </a:solidFill>
            <a:miter lim="800000"/>
            <a:headEnd type="none" w="sm" len="sm"/>
            <a:tailEnd type="none" w="sm" len="sm"/>
          </a:ln>
        </p:spPr>
        <p:txBody>
          <a:bodyPr anchor="ctr">
            <a:spAutoFit/>
          </a:bodyPr>
          <a:lstStyle/>
          <a:p>
            <a:pPr algn="ctr" eaLnBrk="0" hangingPunct="0">
              <a:defRPr/>
            </a:pPr>
            <a:r>
              <a:rPr lang="en-US" sz="2000" b="1" dirty="0">
                <a:solidFill>
                  <a:schemeClr val="accent3"/>
                </a:solidFill>
                <a:latin typeface="Times New Roman" pitchFamily="18" charset="0"/>
              </a:rPr>
              <a:t>Top Mgt</a:t>
            </a:r>
          </a:p>
        </p:txBody>
      </p:sp>
      <p:sp>
        <p:nvSpPr>
          <p:cNvPr id="22539" name="Rectangle 11"/>
          <p:cNvSpPr>
            <a:spLocks noChangeArrowheads="1"/>
          </p:cNvSpPr>
          <p:nvPr/>
        </p:nvSpPr>
        <p:spPr bwMode="auto">
          <a:xfrm>
            <a:off x="1905000" y="4038600"/>
            <a:ext cx="2133600" cy="406400"/>
          </a:xfrm>
          <a:prstGeom prst="rect">
            <a:avLst/>
          </a:prstGeom>
          <a:solidFill>
            <a:schemeClr val="bg2"/>
          </a:solidFill>
          <a:ln w="9525">
            <a:solidFill>
              <a:schemeClr val="bg2"/>
            </a:solidFill>
            <a:miter lim="800000"/>
            <a:headEnd type="none" w="sm" len="sm"/>
            <a:tailEnd type="none" w="sm" len="sm"/>
          </a:ln>
        </p:spPr>
        <p:txBody>
          <a:bodyPr anchor="ctr">
            <a:spAutoFit/>
          </a:bodyPr>
          <a:lstStyle/>
          <a:p>
            <a:pPr algn="ctr" eaLnBrk="0" hangingPunct="0">
              <a:defRPr/>
            </a:pPr>
            <a:r>
              <a:rPr lang="en-US" sz="2000" b="1" dirty="0">
                <a:solidFill>
                  <a:schemeClr val="accent3"/>
                </a:solidFill>
                <a:latin typeface="Times New Roman" pitchFamily="18" charset="0"/>
              </a:rPr>
              <a:t>Middle Mgt</a:t>
            </a:r>
          </a:p>
        </p:txBody>
      </p:sp>
      <p:sp>
        <p:nvSpPr>
          <p:cNvPr id="22540" name="Rectangle 12"/>
          <p:cNvSpPr>
            <a:spLocks noChangeArrowheads="1"/>
          </p:cNvSpPr>
          <p:nvPr/>
        </p:nvSpPr>
        <p:spPr bwMode="auto">
          <a:xfrm>
            <a:off x="1666876" y="4857750"/>
            <a:ext cx="2157413" cy="400050"/>
          </a:xfrm>
          <a:prstGeom prst="rect">
            <a:avLst/>
          </a:prstGeom>
          <a:solidFill>
            <a:srgbClr val="009592"/>
          </a:solidFill>
          <a:ln w="9525">
            <a:solidFill>
              <a:schemeClr val="bg2"/>
            </a:solidFill>
            <a:miter lim="800000"/>
            <a:headEnd type="none" w="sm" len="sm"/>
            <a:tailEnd type="none" w="sm" len="sm"/>
          </a:ln>
        </p:spPr>
        <p:txBody>
          <a:bodyPr anchor="ctr">
            <a:spAutoFit/>
          </a:bodyPr>
          <a:lstStyle/>
          <a:p>
            <a:pPr algn="ctr" eaLnBrk="0" hangingPunct="0">
              <a:defRPr/>
            </a:pPr>
            <a:r>
              <a:rPr lang="en-US" sz="2000" b="1" dirty="0">
                <a:solidFill>
                  <a:schemeClr val="accent3"/>
                </a:solidFill>
                <a:latin typeface="Times New Roman" pitchFamily="18" charset="0"/>
              </a:rPr>
              <a:t>First Line Mgt</a:t>
            </a:r>
          </a:p>
        </p:txBody>
      </p:sp>
      <p:sp>
        <p:nvSpPr>
          <p:cNvPr id="39949" name="Rectangle 13"/>
          <p:cNvSpPr>
            <a:spLocks noChangeArrowheads="1"/>
          </p:cNvSpPr>
          <p:nvPr/>
        </p:nvSpPr>
        <p:spPr bwMode="auto">
          <a:xfrm>
            <a:off x="4419600" y="4114800"/>
            <a:ext cx="1143000" cy="838200"/>
          </a:xfrm>
          <a:prstGeom prst="rect">
            <a:avLst/>
          </a:prstGeom>
          <a:solidFill>
            <a:srgbClr val="C0C0C0"/>
          </a:solidFill>
          <a:ln w="9525">
            <a:solidFill>
              <a:srgbClr val="C0C0C0"/>
            </a:solidFill>
            <a:miter lim="800000"/>
            <a:headEnd/>
            <a:tailEnd/>
          </a:ln>
        </p:spPr>
        <p:txBody>
          <a:bodyPr/>
          <a:lstStyle/>
          <a:p>
            <a:pPr algn="r" eaLnBrk="0" hangingPunct="0">
              <a:defRPr/>
            </a:pPr>
            <a:r>
              <a:rPr lang="en-US" dirty="0">
                <a:solidFill>
                  <a:srgbClr val="0033CC"/>
                </a:solidFill>
                <a:latin typeface="Tahoma" pitchFamily="34" charset="0"/>
              </a:rPr>
              <a:t>Technical Skill</a:t>
            </a:r>
            <a:endParaRPr lang="en-US" i="1" dirty="0">
              <a:solidFill>
                <a:srgbClr val="0033CC"/>
              </a:solidFill>
              <a:effectLst>
                <a:outerShdw blurRad="38100" dist="38100" dir="2700000" algn="tl">
                  <a:srgbClr val="000000"/>
                </a:outerShdw>
              </a:effectLst>
              <a:latin typeface="Tahoma" pitchFamily="34" charset="0"/>
            </a:endParaRPr>
          </a:p>
        </p:txBody>
      </p:sp>
      <p:sp>
        <p:nvSpPr>
          <p:cNvPr id="39950" name="Rectangle 14"/>
          <p:cNvSpPr>
            <a:spLocks noChangeArrowheads="1"/>
          </p:cNvSpPr>
          <p:nvPr/>
        </p:nvSpPr>
        <p:spPr bwMode="auto">
          <a:xfrm>
            <a:off x="6553200" y="4267200"/>
            <a:ext cx="1447800" cy="838200"/>
          </a:xfrm>
          <a:prstGeom prst="rect">
            <a:avLst/>
          </a:prstGeom>
          <a:solidFill>
            <a:srgbClr val="C0C0C0"/>
          </a:solidFill>
          <a:ln w="9525">
            <a:solidFill>
              <a:srgbClr val="C0C0C0"/>
            </a:solidFill>
            <a:miter lim="800000"/>
            <a:headEnd/>
            <a:tailEnd/>
          </a:ln>
        </p:spPr>
        <p:txBody>
          <a:bodyPr/>
          <a:lstStyle/>
          <a:p>
            <a:pPr eaLnBrk="0" hangingPunct="0">
              <a:defRPr/>
            </a:pPr>
            <a:r>
              <a:rPr lang="en-US" dirty="0">
                <a:solidFill>
                  <a:srgbClr val="0033CC"/>
                </a:solidFill>
                <a:latin typeface="Tahoma" pitchFamily="34" charset="0"/>
              </a:rPr>
              <a:t>Human Skill</a:t>
            </a:r>
            <a:endParaRPr lang="en-US" i="1" dirty="0">
              <a:solidFill>
                <a:srgbClr val="0033CC"/>
              </a:solidFill>
              <a:effectLst>
                <a:outerShdw blurRad="38100" dist="38100" dir="2700000" algn="tl">
                  <a:srgbClr val="000000"/>
                </a:outerShdw>
              </a:effectLst>
              <a:latin typeface="Tahoma" pitchFamily="34" charset="0"/>
            </a:endParaRPr>
          </a:p>
        </p:txBody>
      </p:sp>
      <p:sp>
        <p:nvSpPr>
          <p:cNvPr id="39951" name="Rectangle 15"/>
          <p:cNvSpPr>
            <a:spLocks noChangeArrowheads="1"/>
          </p:cNvSpPr>
          <p:nvPr/>
        </p:nvSpPr>
        <p:spPr bwMode="auto">
          <a:xfrm>
            <a:off x="8458200" y="3886200"/>
            <a:ext cx="1447800" cy="685800"/>
          </a:xfrm>
          <a:prstGeom prst="rect">
            <a:avLst/>
          </a:prstGeom>
          <a:solidFill>
            <a:srgbClr val="C0C0C0"/>
          </a:solidFill>
          <a:ln w="9525">
            <a:solidFill>
              <a:srgbClr val="C0C0C0"/>
            </a:solidFill>
            <a:miter lim="800000"/>
            <a:headEnd/>
            <a:tailEnd/>
          </a:ln>
        </p:spPr>
        <p:txBody>
          <a:bodyPr/>
          <a:lstStyle/>
          <a:p>
            <a:pPr eaLnBrk="0" hangingPunct="0">
              <a:defRPr/>
            </a:pPr>
            <a:r>
              <a:rPr lang="en-US" dirty="0">
                <a:solidFill>
                  <a:srgbClr val="0033CC"/>
                </a:solidFill>
                <a:latin typeface="Tahoma" pitchFamily="34" charset="0"/>
              </a:rPr>
              <a:t>Conceptual Skills</a:t>
            </a:r>
            <a:endParaRPr lang="en-US" i="1" dirty="0">
              <a:solidFill>
                <a:srgbClr val="0033CC"/>
              </a:solidFill>
              <a:effectLst>
                <a:outerShdw blurRad="38100" dist="38100" dir="2700000" algn="tl">
                  <a:srgbClr val="000000"/>
                </a:outerShdw>
              </a:effectLst>
              <a:latin typeface="Tahoma" pitchFamily="34" charset="0"/>
            </a:endParaRPr>
          </a:p>
        </p:txBody>
      </p:sp>
      <p:sp>
        <p:nvSpPr>
          <p:cNvPr id="36880" name="Line 16"/>
          <p:cNvSpPr>
            <a:spLocks noChangeShapeType="1"/>
          </p:cNvSpPr>
          <p:nvPr/>
        </p:nvSpPr>
        <p:spPr bwMode="auto">
          <a:xfrm>
            <a:off x="7010400" y="3124200"/>
            <a:ext cx="2362200" cy="2362200"/>
          </a:xfrm>
          <a:prstGeom prst="line">
            <a:avLst/>
          </a:prstGeom>
          <a:noFill/>
          <a:ln w="9525">
            <a:solidFill>
              <a:srgbClr val="000000"/>
            </a:solidFill>
            <a:round/>
            <a:headEnd/>
            <a:tailEnd/>
          </a:ln>
        </p:spPr>
        <p:txBody>
          <a:bodyPr/>
          <a:lstStyle/>
          <a:p>
            <a:endParaRPr lang="en-US"/>
          </a:p>
        </p:txBody>
      </p:sp>
      <p:sp>
        <p:nvSpPr>
          <p:cNvPr id="36881" name="Line 17"/>
          <p:cNvSpPr>
            <a:spLocks noChangeShapeType="1"/>
          </p:cNvSpPr>
          <p:nvPr/>
        </p:nvSpPr>
        <p:spPr bwMode="auto">
          <a:xfrm>
            <a:off x="4310063" y="3214688"/>
            <a:ext cx="5715000" cy="0"/>
          </a:xfrm>
          <a:prstGeom prst="line">
            <a:avLst/>
          </a:prstGeom>
          <a:noFill/>
          <a:ln w="9525">
            <a:solidFill>
              <a:srgbClr val="000000"/>
            </a:solidFill>
            <a:round/>
            <a:headEnd type="none" w="sm" len="sm"/>
            <a:tailEnd type="none" w="sm" len="sm"/>
          </a:ln>
        </p:spPr>
        <p:txBody>
          <a:bodyPr anchor="ctr">
            <a:spAutoFit/>
          </a:bodyPr>
          <a:lstStyle/>
          <a:p>
            <a:endParaRPr lang="en-US"/>
          </a:p>
        </p:txBody>
      </p:sp>
      <p:sp>
        <p:nvSpPr>
          <p:cNvPr id="36882" name="Line 18"/>
          <p:cNvSpPr>
            <a:spLocks noChangeShapeType="1"/>
          </p:cNvSpPr>
          <p:nvPr/>
        </p:nvSpPr>
        <p:spPr bwMode="auto">
          <a:xfrm>
            <a:off x="4343400" y="5486400"/>
            <a:ext cx="5715000" cy="0"/>
          </a:xfrm>
          <a:prstGeom prst="line">
            <a:avLst/>
          </a:prstGeom>
          <a:noFill/>
          <a:ln w="9525">
            <a:solidFill>
              <a:schemeClr val="bg2"/>
            </a:solidFill>
            <a:round/>
            <a:headEnd type="none" w="sm" len="sm"/>
            <a:tailEnd type="none" w="sm" len="sm"/>
          </a:ln>
        </p:spPr>
        <p:txBody>
          <a:bodyPr anchor="ctr">
            <a:spAutoFit/>
          </a:bodyPr>
          <a:lstStyle/>
          <a:p>
            <a:endParaRPr lang="en-US"/>
          </a:p>
        </p:txBody>
      </p:sp>
      <p:sp>
        <p:nvSpPr>
          <p:cNvPr id="36883" name="Rectangle 19"/>
          <p:cNvSpPr>
            <a:spLocks noChangeArrowheads="1"/>
          </p:cNvSpPr>
          <p:nvPr/>
        </p:nvSpPr>
        <p:spPr bwMode="auto">
          <a:xfrm>
            <a:off x="3024188" y="500063"/>
            <a:ext cx="7440612" cy="588962"/>
          </a:xfrm>
          <a:prstGeom prst="rect">
            <a:avLst/>
          </a:prstGeom>
          <a:solidFill>
            <a:schemeClr val="bg1"/>
          </a:solidFill>
          <a:ln w="9525">
            <a:solidFill>
              <a:schemeClr val="bg1"/>
            </a:solidFill>
            <a:miter lim="800000"/>
            <a:headEnd type="none" w="sm" len="sm"/>
            <a:tailEnd type="none" w="sm" len="sm"/>
          </a:ln>
        </p:spPr>
        <p:txBody>
          <a:bodyPr wrap="none" anchor="ctr">
            <a:spAutoFit/>
          </a:bodyPr>
          <a:lstStyle/>
          <a:p>
            <a:pPr algn="ctr" eaLnBrk="0" hangingPunct="0"/>
            <a:r>
              <a:rPr lang="en-US" sz="3200" b="1">
                <a:solidFill>
                  <a:schemeClr val="accent2"/>
                </a:solidFill>
                <a:latin typeface="Times New Roman" pitchFamily="18" charset="0"/>
              </a:rPr>
              <a:t>Managerial Skills and Management Level</a:t>
            </a:r>
          </a:p>
        </p:txBody>
      </p:sp>
      <p:sp>
        <p:nvSpPr>
          <p:cNvPr id="36884" name="Line 20"/>
          <p:cNvSpPr>
            <a:spLocks noChangeShapeType="1"/>
          </p:cNvSpPr>
          <p:nvPr/>
        </p:nvSpPr>
        <p:spPr bwMode="auto">
          <a:xfrm>
            <a:off x="4343400" y="5486400"/>
            <a:ext cx="5791200" cy="0"/>
          </a:xfrm>
          <a:prstGeom prst="line">
            <a:avLst/>
          </a:prstGeom>
          <a:noFill/>
          <a:ln w="9525">
            <a:solidFill>
              <a:srgbClr val="000000"/>
            </a:solidFill>
            <a:round/>
            <a:headEnd type="none" w="sm" len="sm"/>
            <a:tailEnd type="none" w="sm" len="sm"/>
          </a:ln>
        </p:spPr>
        <p:txBody>
          <a:bodyPr anchor="ctr">
            <a:spAutoFit/>
          </a:bodyPr>
          <a:lstStyle/>
          <a:p>
            <a:endParaRPr lang="en-US"/>
          </a:p>
        </p:txBody>
      </p:sp>
      <p:sp>
        <p:nvSpPr>
          <p:cNvPr id="22" name="Slide Number Placeholder 21"/>
          <p:cNvSpPr>
            <a:spLocks noGrp="1"/>
          </p:cNvSpPr>
          <p:nvPr>
            <p:ph type="sldNum" sz="quarter" idx="12"/>
          </p:nvPr>
        </p:nvSpPr>
        <p:spPr/>
        <p:txBody>
          <a:bodyPr/>
          <a:lstStyle/>
          <a:p>
            <a:fld id="{9CE4DB5A-2B67-41A4-B1C9-3D85B4457F15}" type="slidenum">
              <a:rPr lang="en-US" smtClean="0"/>
              <a:pPr/>
              <a:t>88</a:t>
            </a:fld>
            <a:endParaRPr lang="en-US"/>
          </a:p>
        </p:txBody>
      </p:sp>
    </p:spTree>
    <p:extLst>
      <p:ext uri="{BB962C8B-B14F-4D97-AF65-F5344CB8AC3E}">
        <p14:creationId xmlns:p14="http://schemas.microsoft.com/office/powerpoint/2010/main" val="37363154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fontScale="90000"/>
          </a:bodyPr>
          <a:lstStyle/>
          <a:p>
            <a:pPr>
              <a:defRPr/>
            </a:pPr>
            <a:r>
              <a:rPr lang="en-US" sz="4000"/>
              <a:t> Managerial Roles </a:t>
            </a:r>
            <a:r>
              <a:rPr lang="en-GB" sz="4000"/>
              <a:t/>
            </a:r>
            <a:br>
              <a:rPr lang="en-GB" sz="4000"/>
            </a:br>
            <a:endParaRPr lang="en-US" sz="4000"/>
          </a:p>
        </p:txBody>
      </p:sp>
      <p:sp>
        <p:nvSpPr>
          <p:cNvPr id="37891" name="Oval 3"/>
          <p:cNvSpPr>
            <a:spLocks noChangeArrowheads="1"/>
          </p:cNvSpPr>
          <p:nvPr/>
        </p:nvSpPr>
        <p:spPr bwMode="auto">
          <a:xfrm>
            <a:off x="1524001" y="679451"/>
            <a:ext cx="3382963" cy="4284663"/>
          </a:xfrm>
          <a:prstGeom prst="ellipse">
            <a:avLst/>
          </a:prstGeom>
          <a:solidFill>
            <a:schemeClr val="tx1"/>
          </a:solidFill>
          <a:ln w="9525">
            <a:round/>
            <a:headEnd/>
            <a:tailEnd/>
          </a:ln>
          <a:scene3d>
            <a:camera prst="legacyPerspectiveTopRight"/>
            <a:lightRig rig="legacyFlat3" dir="b"/>
          </a:scene3d>
          <a:sp3d extrusionH="887400" prstMaterial="legacyMatte">
            <a:bevelT w="13500" h="13500" prst="angle"/>
            <a:bevelB w="13500" h="13500" prst="angle"/>
            <a:extrusionClr>
              <a:schemeClr val="tx1"/>
            </a:extrusionClr>
          </a:sp3d>
        </p:spPr>
        <p:txBody>
          <a:bodyPr anchor="ctr">
            <a:spAutoFit/>
            <a:flatTx/>
          </a:bodyPr>
          <a:lstStyle/>
          <a:p>
            <a:pPr eaLnBrk="0" hangingPunct="0">
              <a:buFont typeface="Wingdings" pitchFamily="2" charset="2"/>
              <a:buNone/>
            </a:pPr>
            <a:r>
              <a:rPr lang="en-US" sz="2400" b="1">
                <a:solidFill>
                  <a:schemeClr val="bg1"/>
                </a:solidFill>
                <a:latin typeface="Tahoma" pitchFamily="34" charset="0"/>
              </a:rPr>
              <a:t>Decisional role </a:t>
            </a:r>
          </a:p>
          <a:p>
            <a:pPr eaLnBrk="0" hangingPunct="0">
              <a:buFont typeface="Wingdings" pitchFamily="2" charset="2"/>
              <a:buChar char="Ø"/>
            </a:pPr>
            <a:r>
              <a:rPr lang="en-US" sz="2400">
                <a:solidFill>
                  <a:schemeClr val="bg1"/>
                </a:solidFill>
                <a:latin typeface="Tahoma" pitchFamily="34" charset="0"/>
              </a:rPr>
              <a:t>Entrepreneur</a:t>
            </a:r>
          </a:p>
          <a:p>
            <a:pPr eaLnBrk="0" hangingPunct="0">
              <a:buFont typeface="Wingdings" pitchFamily="2" charset="2"/>
              <a:buChar char="Ø"/>
            </a:pPr>
            <a:r>
              <a:rPr lang="en-US" sz="2400">
                <a:solidFill>
                  <a:schemeClr val="bg1"/>
                </a:solidFill>
                <a:latin typeface="Tahoma" pitchFamily="34" charset="0"/>
              </a:rPr>
              <a:t>Disturbance handler</a:t>
            </a:r>
          </a:p>
          <a:p>
            <a:pPr eaLnBrk="0" hangingPunct="0">
              <a:buFont typeface="Wingdings" pitchFamily="2" charset="2"/>
              <a:buChar char="Ø"/>
            </a:pPr>
            <a:r>
              <a:rPr lang="en-US" sz="2400">
                <a:solidFill>
                  <a:schemeClr val="bg1"/>
                </a:solidFill>
                <a:latin typeface="Tahoma" pitchFamily="34" charset="0"/>
              </a:rPr>
              <a:t>Resource allocator</a:t>
            </a:r>
          </a:p>
          <a:p>
            <a:pPr eaLnBrk="0" hangingPunct="0">
              <a:buFont typeface="Wingdings" pitchFamily="2" charset="2"/>
              <a:buChar char="Ø"/>
            </a:pPr>
            <a:r>
              <a:rPr lang="en-US" sz="2400">
                <a:solidFill>
                  <a:schemeClr val="bg1"/>
                </a:solidFill>
                <a:latin typeface="Tahoma" pitchFamily="34" charset="0"/>
              </a:rPr>
              <a:t>Negotiator</a:t>
            </a:r>
          </a:p>
        </p:txBody>
      </p:sp>
      <p:sp>
        <p:nvSpPr>
          <p:cNvPr id="48132" name="Oval 4"/>
          <p:cNvSpPr>
            <a:spLocks noChangeArrowheads="1"/>
          </p:cNvSpPr>
          <p:nvPr/>
        </p:nvSpPr>
        <p:spPr bwMode="auto">
          <a:xfrm>
            <a:off x="6477000" y="831851"/>
            <a:ext cx="3810000" cy="3159125"/>
          </a:xfrm>
          <a:prstGeom prst="ellipse">
            <a:avLst/>
          </a:prstGeom>
          <a:solidFill>
            <a:schemeClr val="folHlink"/>
          </a:solidFill>
          <a:ln w="9525">
            <a:round/>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folHlink"/>
            </a:extrusionClr>
          </a:sp3d>
        </p:spPr>
        <p:txBody>
          <a:bodyPr anchor="ctr">
            <a:spAutoFit/>
            <a:flatTx/>
          </a:bodyPr>
          <a:lstStyle/>
          <a:p>
            <a:pPr eaLnBrk="0" hangingPunct="0">
              <a:buFont typeface="Wingdings" pitchFamily="2" charset="2"/>
              <a:buNone/>
              <a:defRPr/>
            </a:pPr>
            <a:r>
              <a:rPr lang="en-US" sz="2400" b="1" dirty="0">
                <a:solidFill>
                  <a:srgbClr val="FFFF00"/>
                </a:solidFill>
                <a:latin typeface="Tahoma" pitchFamily="34" charset="0"/>
              </a:rPr>
              <a:t>Interpersonal roles </a:t>
            </a:r>
          </a:p>
          <a:p>
            <a:pPr eaLnBrk="0" hangingPunct="0">
              <a:buFont typeface="Wingdings" pitchFamily="2" charset="2"/>
              <a:buChar char="Ø"/>
              <a:defRPr/>
            </a:pPr>
            <a:r>
              <a:rPr lang="en-US" sz="2400" dirty="0">
                <a:solidFill>
                  <a:srgbClr val="FFFF00"/>
                </a:solidFill>
                <a:latin typeface="Tahoma" pitchFamily="34" charset="0"/>
              </a:rPr>
              <a:t>Figurehead</a:t>
            </a:r>
          </a:p>
          <a:p>
            <a:pPr eaLnBrk="0" hangingPunct="0">
              <a:buFont typeface="Wingdings" pitchFamily="2" charset="2"/>
              <a:buChar char="Ø"/>
              <a:defRPr/>
            </a:pPr>
            <a:r>
              <a:rPr lang="en-US" sz="2400" dirty="0">
                <a:solidFill>
                  <a:srgbClr val="FFFF00"/>
                </a:solidFill>
                <a:latin typeface="Tahoma" pitchFamily="34" charset="0"/>
              </a:rPr>
              <a:t>Leader </a:t>
            </a:r>
          </a:p>
          <a:p>
            <a:pPr eaLnBrk="0" hangingPunct="0">
              <a:buFont typeface="Wingdings" pitchFamily="2" charset="2"/>
              <a:buChar char="Ø"/>
              <a:defRPr/>
            </a:pPr>
            <a:r>
              <a:rPr lang="en-US" sz="2400" dirty="0">
                <a:solidFill>
                  <a:srgbClr val="FFFF00"/>
                </a:solidFill>
                <a:latin typeface="Tahoma" pitchFamily="34" charset="0"/>
              </a:rPr>
              <a:t>Liaison </a:t>
            </a:r>
          </a:p>
          <a:p>
            <a:pPr algn="ctr" eaLnBrk="0" hangingPunct="0">
              <a:defRPr/>
            </a:pPr>
            <a:endParaRPr lang="en-US" sz="2000" i="1" dirty="0">
              <a:solidFill>
                <a:schemeClr val="tx2"/>
              </a:solidFill>
              <a:effectLst>
                <a:outerShdw blurRad="38100" dist="38100" dir="2700000" algn="tl">
                  <a:srgbClr val="FFFFFF"/>
                </a:outerShdw>
              </a:effectLst>
              <a:latin typeface="Tahoma" pitchFamily="34" charset="0"/>
            </a:endParaRPr>
          </a:p>
        </p:txBody>
      </p:sp>
      <p:sp>
        <p:nvSpPr>
          <p:cNvPr id="48133" name="Oval 5"/>
          <p:cNvSpPr>
            <a:spLocks noChangeArrowheads="1"/>
          </p:cNvSpPr>
          <p:nvPr/>
        </p:nvSpPr>
        <p:spPr bwMode="auto">
          <a:xfrm>
            <a:off x="3992564" y="3886201"/>
            <a:ext cx="4084637" cy="3159125"/>
          </a:xfrm>
          <a:prstGeom prst="ellipse">
            <a:avLst/>
          </a:prstGeom>
          <a:solidFill>
            <a:srgbClr val="FFFF00"/>
          </a:solidFill>
          <a:ln w="9525">
            <a:round/>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rgbClr val="FFFF00"/>
            </a:extrusionClr>
          </a:sp3d>
        </p:spPr>
        <p:txBody>
          <a:bodyPr anchor="ctr">
            <a:spAutoFit/>
            <a:flatTx/>
          </a:bodyPr>
          <a:lstStyle/>
          <a:p>
            <a:pPr algn="ctr" eaLnBrk="0" hangingPunct="0">
              <a:defRPr/>
            </a:pPr>
            <a:r>
              <a:rPr lang="en-US" sz="2400" b="1" dirty="0">
                <a:latin typeface="Tahoma" pitchFamily="34" charset="0"/>
              </a:rPr>
              <a:t>Informational role </a:t>
            </a:r>
          </a:p>
          <a:p>
            <a:pPr eaLnBrk="0" hangingPunct="0">
              <a:buFont typeface="Wingdings" pitchFamily="2" charset="2"/>
              <a:buChar char="Ø"/>
              <a:defRPr/>
            </a:pPr>
            <a:r>
              <a:rPr lang="en-US" sz="2400" dirty="0">
                <a:latin typeface="Tahoma" pitchFamily="34" charset="0"/>
              </a:rPr>
              <a:t>Monitor </a:t>
            </a:r>
          </a:p>
          <a:p>
            <a:pPr eaLnBrk="0" hangingPunct="0">
              <a:buFont typeface="Wingdings" pitchFamily="2" charset="2"/>
              <a:buChar char="Ø"/>
              <a:defRPr/>
            </a:pPr>
            <a:r>
              <a:rPr lang="en-US" sz="2400" dirty="0">
                <a:latin typeface="Tahoma" pitchFamily="34" charset="0"/>
              </a:rPr>
              <a:t>Disseminator </a:t>
            </a:r>
          </a:p>
          <a:p>
            <a:pPr eaLnBrk="0" hangingPunct="0">
              <a:buFont typeface="Wingdings" pitchFamily="2" charset="2"/>
              <a:buChar char="Ø"/>
              <a:defRPr/>
            </a:pPr>
            <a:r>
              <a:rPr lang="en-US" sz="2400" dirty="0">
                <a:latin typeface="Tahoma" pitchFamily="34" charset="0"/>
              </a:rPr>
              <a:t>Spokesperson </a:t>
            </a:r>
          </a:p>
          <a:p>
            <a:pPr algn="ctr" eaLnBrk="0" hangingPunct="0">
              <a:defRPr/>
            </a:pPr>
            <a:endParaRPr lang="en-US" sz="2000" i="1" dirty="0">
              <a:solidFill>
                <a:schemeClr val="bg2"/>
              </a:solidFill>
              <a:effectLst>
                <a:outerShdw blurRad="38100" dist="38100" dir="2700000" algn="tl">
                  <a:srgbClr val="000000"/>
                </a:outerShdw>
              </a:effectLst>
              <a:latin typeface="Tahoma" pitchFamily="34" charset="0"/>
            </a:endParaRPr>
          </a:p>
        </p:txBody>
      </p:sp>
      <p:sp>
        <p:nvSpPr>
          <p:cNvPr id="37894" name="AutoShape 6"/>
          <p:cNvSpPr>
            <a:spLocks noChangeArrowheads="1"/>
          </p:cNvSpPr>
          <p:nvPr/>
        </p:nvSpPr>
        <p:spPr bwMode="auto">
          <a:xfrm rot="-7476733">
            <a:off x="4003676" y="4090870"/>
            <a:ext cx="222248" cy="733663"/>
          </a:xfrm>
          <a:prstGeom prst="rightArrow">
            <a:avLst>
              <a:gd name="adj1" fmla="val 50000"/>
              <a:gd name="adj2" fmla="val 34375"/>
            </a:avLst>
          </a:prstGeom>
          <a:solidFill>
            <a:srgbClr val="FFFF00"/>
          </a:solidFill>
          <a:ln w="9525">
            <a:solidFill>
              <a:schemeClr val="bg2"/>
            </a:solidFill>
            <a:miter lim="800000"/>
            <a:headEnd type="none" w="sm" len="sm"/>
            <a:tailEnd type="none" w="sm" len="sm"/>
          </a:ln>
        </p:spPr>
        <p:txBody>
          <a:bodyPr wrap="none" anchor="ctr">
            <a:spAutoFit/>
          </a:bodyPr>
          <a:lstStyle/>
          <a:p>
            <a:endParaRPr lang="en-US"/>
          </a:p>
        </p:txBody>
      </p:sp>
      <p:sp>
        <p:nvSpPr>
          <p:cNvPr id="37895" name="AutoShape 7"/>
          <p:cNvSpPr>
            <a:spLocks noChangeArrowheads="1"/>
          </p:cNvSpPr>
          <p:nvPr/>
        </p:nvSpPr>
        <p:spPr bwMode="auto">
          <a:xfrm rot="10800000">
            <a:off x="4953000" y="1766770"/>
            <a:ext cx="1600200" cy="733663"/>
          </a:xfrm>
          <a:prstGeom prst="leftArrow">
            <a:avLst>
              <a:gd name="adj1" fmla="val 50000"/>
              <a:gd name="adj2" fmla="val 65625"/>
            </a:avLst>
          </a:prstGeom>
          <a:solidFill>
            <a:srgbClr val="FFFF00"/>
          </a:solidFill>
          <a:ln w="9525">
            <a:solidFill>
              <a:schemeClr val="bg2"/>
            </a:solidFill>
            <a:miter lim="800000"/>
            <a:headEnd type="none" w="sm" len="sm"/>
            <a:tailEnd type="none" w="sm" len="sm"/>
          </a:ln>
        </p:spPr>
        <p:txBody>
          <a:bodyPr anchor="ctr">
            <a:spAutoFit/>
          </a:bodyPr>
          <a:lstStyle/>
          <a:p>
            <a:endParaRPr lang="en-US"/>
          </a:p>
        </p:txBody>
      </p:sp>
      <p:sp>
        <p:nvSpPr>
          <p:cNvPr id="37896" name="AutoShape 8"/>
          <p:cNvSpPr>
            <a:spLocks noChangeArrowheads="1"/>
          </p:cNvSpPr>
          <p:nvPr/>
        </p:nvSpPr>
        <p:spPr bwMode="auto">
          <a:xfrm rot="-3063731">
            <a:off x="7031832" y="3679707"/>
            <a:ext cx="914400" cy="733663"/>
          </a:xfrm>
          <a:prstGeom prst="leftArrow">
            <a:avLst>
              <a:gd name="adj1" fmla="val 50000"/>
              <a:gd name="adj2" fmla="val 37795"/>
            </a:avLst>
          </a:prstGeom>
          <a:solidFill>
            <a:srgbClr val="FFFF00"/>
          </a:solidFill>
          <a:ln w="9525">
            <a:solidFill>
              <a:schemeClr val="bg2"/>
            </a:solidFill>
            <a:miter lim="800000"/>
            <a:headEnd type="none" w="sm" len="sm"/>
            <a:tailEnd type="none" w="sm" len="sm"/>
          </a:ln>
        </p:spPr>
        <p:txBody>
          <a:bodyPr anchor="ctr">
            <a:spAutoFit/>
          </a:bodyPr>
          <a:lstStyle/>
          <a:p>
            <a:endParaRPr lang="en-US"/>
          </a:p>
        </p:txBody>
      </p:sp>
      <p:sp>
        <p:nvSpPr>
          <p:cNvPr id="10" name="Slide Number Placeholder 9"/>
          <p:cNvSpPr>
            <a:spLocks noGrp="1"/>
          </p:cNvSpPr>
          <p:nvPr>
            <p:ph type="sldNum" sz="quarter" idx="12"/>
          </p:nvPr>
        </p:nvSpPr>
        <p:spPr/>
        <p:txBody>
          <a:bodyPr/>
          <a:lstStyle/>
          <a:p>
            <a:pPr>
              <a:defRPr/>
            </a:pPr>
            <a:fld id="{4EA6E5BC-ED9D-437A-98D0-DC5BFE893C09}" type="slidenum">
              <a:rPr lang="en-US" smtClean="0"/>
              <a:pPr>
                <a:defRPr/>
              </a:pPr>
              <a:t>89</a:t>
            </a:fld>
            <a:endParaRPr lang="en-US"/>
          </a:p>
        </p:txBody>
      </p:sp>
    </p:spTree>
    <p:extLst>
      <p:ext uri="{BB962C8B-B14F-4D97-AF65-F5344CB8AC3E}">
        <p14:creationId xmlns:p14="http://schemas.microsoft.com/office/powerpoint/2010/main" val="28307169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r>
              <a:rPr lang="en-US" b="1" dirty="0"/>
              <a:t>Rationale for this </a:t>
            </a:r>
            <a:r>
              <a:rPr lang="en-US" b="1" dirty="0" smtClean="0"/>
              <a:t>course….</a:t>
            </a:r>
            <a:endParaRPr lang="en-US" dirty="0"/>
          </a:p>
        </p:txBody>
      </p:sp>
      <p:sp>
        <p:nvSpPr>
          <p:cNvPr id="3" name="Content Placeholder 2"/>
          <p:cNvSpPr>
            <a:spLocks noGrp="1"/>
          </p:cNvSpPr>
          <p:nvPr>
            <p:ph idx="1"/>
          </p:nvPr>
        </p:nvSpPr>
        <p:spPr>
          <a:xfrm>
            <a:off x="566671" y="1017432"/>
            <a:ext cx="11217498" cy="5159531"/>
          </a:xfrm>
        </p:spPr>
        <p:txBody>
          <a:bodyPr/>
          <a:lstStyle/>
          <a:p>
            <a:pPr algn="just">
              <a:lnSpc>
                <a:spcPct val="150000"/>
              </a:lnSpc>
            </a:pPr>
            <a:r>
              <a:rPr lang="en-US" dirty="0"/>
              <a:t>Millions of people are displaced today as a result of conflict, natural or manmade disasters</a:t>
            </a:r>
            <a:r>
              <a:rPr lang="en-US" dirty="0" smtClean="0"/>
              <a:t>.</a:t>
            </a:r>
          </a:p>
          <a:p>
            <a:pPr algn="just">
              <a:lnSpc>
                <a:spcPct val="150000"/>
              </a:lnSpc>
            </a:pPr>
            <a:r>
              <a:rPr lang="en-US" dirty="0" smtClean="0"/>
              <a:t> </a:t>
            </a:r>
            <a:r>
              <a:rPr lang="en-US" dirty="0"/>
              <a:t>In such situations, local health systems become rapidly over-whelmed and multiple agencies often move in to assistance. </a:t>
            </a:r>
            <a:endParaRPr lang="en-US" dirty="0" smtClean="0"/>
          </a:p>
          <a:p>
            <a:pPr algn="just">
              <a:lnSpc>
                <a:spcPct val="150000"/>
              </a:lnSpc>
            </a:pPr>
            <a:r>
              <a:rPr lang="en-US" dirty="0" smtClean="0"/>
              <a:t>This </a:t>
            </a:r>
            <a:r>
              <a:rPr lang="en-US" dirty="0"/>
              <a:t>leads to the paradoxical situation in which leadership is weaker than usual because it has been disrupted or divided, but the need for leadership is even greater. </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B4CAA7-7D77-449F-B2C9-651282E18382}" type="slidenum">
              <a:rPr lang="en-US" smtClean="0"/>
              <a:t>9</a:t>
            </a:fld>
            <a:endParaRPr lang="en-US"/>
          </a:p>
        </p:txBody>
      </p:sp>
    </p:spTree>
    <p:extLst>
      <p:ext uri="{BB962C8B-B14F-4D97-AF65-F5344CB8AC3E}">
        <p14:creationId xmlns:p14="http://schemas.microsoft.com/office/powerpoint/2010/main" val="2297823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365125"/>
            <a:ext cx="10515600" cy="639427"/>
          </a:xfrm>
        </p:spPr>
        <p:txBody>
          <a:bodyPr>
            <a:normAutofit fontScale="90000"/>
          </a:bodyPr>
          <a:lstStyle/>
          <a:p>
            <a:pPr>
              <a:defRPr/>
            </a:pPr>
            <a:r>
              <a:rPr lang="en-US" dirty="0" smtClean="0">
                <a:solidFill>
                  <a:schemeClr val="accent1">
                    <a:satMod val="150000"/>
                  </a:schemeClr>
                </a:solidFill>
              </a:rPr>
              <a:t>Effective Leadership</a:t>
            </a:r>
          </a:p>
        </p:txBody>
      </p:sp>
      <p:sp>
        <p:nvSpPr>
          <p:cNvPr id="6" name="Content Placeholder 5"/>
          <p:cNvSpPr>
            <a:spLocks noGrp="1"/>
          </p:cNvSpPr>
          <p:nvPr>
            <p:ph idx="1"/>
          </p:nvPr>
        </p:nvSpPr>
        <p:spPr>
          <a:xfrm>
            <a:off x="0" y="1094704"/>
            <a:ext cx="11771290" cy="5082259"/>
          </a:xfrm>
        </p:spPr>
        <p:txBody>
          <a:bodyPr rtlCol="0">
            <a:normAutofit/>
          </a:bodyPr>
          <a:lstStyle/>
          <a:p>
            <a:pPr marL="320040" indent="-320040" algn="just">
              <a:lnSpc>
                <a:spcPct val="150000"/>
              </a:lnSpc>
              <a:spcBef>
                <a:spcPts val="0"/>
              </a:spcBef>
              <a:buFont typeface="Wingdings"/>
              <a:buChar char=""/>
              <a:defRPr/>
            </a:pPr>
            <a:r>
              <a:rPr lang="en-US" dirty="0" smtClean="0"/>
              <a:t>The ability to inspire and influence people to work with a sustained zeal towards the achievement of group goals</a:t>
            </a:r>
          </a:p>
          <a:p>
            <a:pPr marL="320040" indent="-320040" algn="just">
              <a:lnSpc>
                <a:spcPct val="150000"/>
              </a:lnSpc>
              <a:spcBef>
                <a:spcPts val="0"/>
              </a:spcBef>
              <a:buFont typeface="Wingdings"/>
              <a:buChar char=""/>
              <a:defRPr/>
            </a:pPr>
            <a:r>
              <a:rPr lang="en-US" dirty="0" smtClean="0"/>
              <a:t>Requires</a:t>
            </a:r>
          </a:p>
          <a:p>
            <a:pPr marL="320040" indent="-320040" algn="just">
              <a:lnSpc>
                <a:spcPct val="150000"/>
              </a:lnSpc>
              <a:spcBef>
                <a:spcPts val="0"/>
              </a:spcBef>
              <a:buFont typeface="Arial" charset="0"/>
              <a:buChar char="•"/>
              <a:defRPr/>
            </a:pPr>
            <a:r>
              <a:rPr lang="en-US" dirty="0" smtClean="0"/>
              <a:t>The design of a work environment which will harmonize individual needs with organizational demands, leading to the creation of a purposeful, willing, harmonious work team – effective leadership</a:t>
            </a:r>
          </a:p>
          <a:p>
            <a:pPr marL="320040" indent="-320040" algn="just">
              <a:lnSpc>
                <a:spcPct val="150000"/>
              </a:lnSpc>
              <a:spcBef>
                <a:spcPts val="0"/>
              </a:spcBef>
              <a:buFont typeface="Arial" charset="0"/>
              <a:buChar char="•"/>
              <a:defRPr/>
            </a:pPr>
            <a:r>
              <a:rPr lang="en-US" dirty="0" smtClean="0"/>
              <a:t>The ability to inspire &amp; motivate</a:t>
            </a:r>
          </a:p>
          <a:p>
            <a:pPr marL="320040" indent="-320040">
              <a:spcBef>
                <a:spcPts val="0"/>
              </a:spcBef>
              <a:buFont typeface="Wingdings"/>
              <a:buChar char=""/>
              <a:defRPr/>
            </a:pPr>
            <a:endParaRPr lang="en-US" dirty="0"/>
          </a:p>
        </p:txBody>
      </p:sp>
      <p:sp>
        <p:nvSpPr>
          <p:cNvPr id="45059" name="Date Placeholder 2"/>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4FB08FD8-6D78-4599-B1B9-99B1F3ABE3DF}" type="slidenum">
              <a:rPr lang="en-US" sz="1200">
                <a:solidFill>
                  <a:srgbClr val="3F3F3F"/>
                </a:solidFill>
              </a:rPr>
              <a:pPr/>
              <a:t>90</a:t>
            </a:fld>
            <a:endParaRPr lang="en-US" sz="1200">
              <a:solidFill>
                <a:srgbClr val="3F3F3F"/>
              </a:solidFill>
            </a:endParaRPr>
          </a:p>
        </p:txBody>
      </p:sp>
    </p:spTree>
    <p:extLst>
      <p:ext uri="{BB962C8B-B14F-4D97-AF65-F5344CB8AC3E}">
        <p14:creationId xmlns:p14="http://schemas.microsoft.com/office/powerpoint/2010/main" val="18424312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defRPr/>
            </a:pPr>
            <a:r>
              <a:rPr lang="en-US" smtClean="0">
                <a:solidFill>
                  <a:schemeClr val="accent1">
                    <a:satMod val="150000"/>
                  </a:schemeClr>
                </a:solidFill>
              </a:rPr>
              <a:t>Effective leadership</a:t>
            </a:r>
          </a:p>
        </p:txBody>
      </p:sp>
      <p:sp>
        <p:nvSpPr>
          <p:cNvPr id="60419" name="Content Placeholder 2"/>
          <p:cNvSpPr>
            <a:spLocks noGrp="1"/>
          </p:cNvSpPr>
          <p:nvPr>
            <p:ph idx="1"/>
          </p:nvPr>
        </p:nvSpPr>
        <p:spPr>
          <a:xfrm>
            <a:off x="838200" y="1339402"/>
            <a:ext cx="10515600" cy="5016947"/>
          </a:xfrm>
        </p:spPr>
        <p:txBody>
          <a:bodyPr>
            <a:normAutofit fontScale="92500"/>
          </a:bodyPr>
          <a:lstStyle/>
          <a:p>
            <a:pPr algn="just" eaLnBrk="1" hangingPunct="1">
              <a:lnSpc>
                <a:spcPct val="150000"/>
              </a:lnSpc>
              <a:buFont typeface="Arial" panose="020B0604020202020204" pitchFamily="34" charset="0"/>
              <a:buChar char="•"/>
            </a:pPr>
            <a:r>
              <a:rPr lang="en-US" dirty="0" smtClean="0"/>
              <a:t>Create followership</a:t>
            </a:r>
          </a:p>
          <a:p>
            <a:pPr algn="just" eaLnBrk="1" hangingPunct="1">
              <a:lnSpc>
                <a:spcPct val="150000"/>
              </a:lnSpc>
              <a:buFont typeface="Arial" panose="020B0604020202020204" pitchFamily="34" charset="0"/>
              <a:buChar char="•"/>
            </a:pPr>
            <a:r>
              <a:rPr lang="en-US" dirty="0" smtClean="0"/>
              <a:t>Build teams</a:t>
            </a:r>
          </a:p>
          <a:p>
            <a:pPr algn="just" eaLnBrk="1" hangingPunct="1">
              <a:lnSpc>
                <a:spcPct val="150000"/>
              </a:lnSpc>
              <a:buFont typeface="Arial" panose="020B0604020202020204" pitchFamily="34" charset="0"/>
              <a:buChar char="•"/>
            </a:pPr>
            <a:r>
              <a:rPr lang="en-US" dirty="0" smtClean="0"/>
              <a:t>Involves everyone</a:t>
            </a:r>
          </a:p>
          <a:p>
            <a:pPr algn="just" eaLnBrk="1" hangingPunct="1">
              <a:lnSpc>
                <a:spcPct val="150000"/>
              </a:lnSpc>
              <a:buFont typeface="Arial" panose="020B0604020202020204" pitchFamily="34" charset="0"/>
              <a:buChar char="•"/>
            </a:pPr>
            <a:r>
              <a:rPr lang="en-US" dirty="0" smtClean="0"/>
              <a:t>Innovative/creative – “think outside the box”</a:t>
            </a:r>
          </a:p>
          <a:p>
            <a:pPr algn="just" eaLnBrk="1" hangingPunct="1">
              <a:lnSpc>
                <a:spcPct val="150000"/>
              </a:lnSpc>
              <a:buFont typeface="Arial" panose="020B0604020202020204" pitchFamily="34" charset="0"/>
              <a:buChar char="•"/>
            </a:pPr>
            <a:r>
              <a:rPr lang="en-US" dirty="0" smtClean="0"/>
              <a:t>Introduces positive change and make gigantic leaps</a:t>
            </a:r>
          </a:p>
          <a:p>
            <a:pPr algn="just" eaLnBrk="1" hangingPunct="1">
              <a:lnSpc>
                <a:spcPct val="150000"/>
              </a:lnSpc>
              <a:buFont typeface="Arial" panose="020B0604020202020204" pitchFamily="34" charset="0"/>
              <a:buChar char="•"/>
            </a:pPr>
            <a:r>
              <a:rPr lang="en-US" dirty="0" smtClean="0"/>
              <a:t>Listen with understanding and open to new ideas and insights </a:t>
            </a:r>
          </a:p>
          <a:p>
            <a:pPr algn="just" eaLnBrk="1" hangingPunct="1">
              <a:lnSpc>
                <a:spcPct val="150000"/>
              </a:lnSpc>
              <a:buFont typeface="Arial" panose="020B0604020202020204" pitchFamily="34" charset="0"/>
              <a:buChar char="•"/>
            </a:pPr>
            <a:r>
              <a:rPr lang="en-US" dirty="0" smtClean="0"/>
              <a:t>Lead by example</a:t>
            </a:r>
          </a:p>
        </p:txBody>
      </p:sp>
      <p:sp>
        <p:nvSpPr>
          <p:cNvPr id="47108" name="Date Placeholder 3"/>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5" name="Slide Number Placeholder 4"/>
          <p:cNvSpPr>
            <a:spLocks noGrp="1"/>
          </p:cNvSpPr>
          <p:nvPr>
            <p:ph type="sldNum" sz="quarter" idx="12"/>
          </p:nvPr>
        </p:nvSpPr>
        <p:spPr/>
        <p:txBody>
          <a:bodyPr>
            <a:norm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01C7375B-8DA4-47BE-9F67-3F75DFB5E752}" type="slidenum">
              <a:rPr lang="en-US" sz="1200">
                <a:solidFill>
                  <a:srgbClr val="3F3F3F"/>
                </a:solidFill>
              </a:rPr>
              <a:pPr/>
              <a:t>91</a:t>
            </a:fld>
            <a:endParaRPr lang="en-US" sz="1200">
              <a:solidFill>
                <a:srgbClr val="3F3F3F"/>
              </a:solidFill>
            </a:endParaRPr>
          </a:p>
        </p:txBody>
      </p:sp>
    </p:spTree>
    <p:extLst>
      <p:ext uri="{BB962C8B-B14F-4D97-AF65-F5344CB8AC3E}">
        <p14:creationId xmlns:p14="http://schemas.microsoft.com/office/powerpoint/2010/main" val="4075494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77282" y="1752600"/>
          <a:ext cx="8538694" cy="4429126"/>
        </p:xfrm>
        <a:graphic>
          <a:graphicData uri="http://schemas.openxmlformats.org/drawingml/2006/table">
            <a:tbl>
              <a:tblPr/>
              <a:tblGrid>
                <a:gridCol w="4269347"/>
                <a:gridCol w="4269347"/>
              </a:tblGrid>
              <a:tr h="316517">
                <a:tc>
                  <a:txBody>
                    <a:bodyPr/>
                    <a:lstStyle/>
                    <a:p>
                      <a:pPr marL="0" marR="0" algn="ctr">
                        <a:lnSpc>
                          <a:spcPct val="115000"/>
                        </a:lnSpc>
                        <a:spcBef>
                          <a:spcPts val="0"/>
                        </a:spcBef>
                        <a:spcAft>
                          <a:spcPts val="0"/>
                        </a:spcAft>
                      </a:pPr>
                      <a:r>
                        <a:rPr lang="en-GB" sz="1800" b="1" dirty="0">
                          <a:latin typeface="Times New Roman"/>
                          <a:ea typeface="Times New Roman"/>
                          <a:cs typeface="Times New Roman"/>
                        </a:rPr>
                        <a:t>Manager</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a:latin typeface="Times New Roman"/>
                          <a:ea typeface="Times New Roman"/>
                          <a:cs typeface="Times New Roman"/>
                        </a:rPr>
                        <a:t>Leader</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Administers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Innovates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Copies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Is original</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Maintains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Develops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24">
                <a:tc>
                  <a:txBody>
                    <a:bodyPr/>
                    <a:lstStyle/>
                    <a:p>
                      <a:pPr marL="0" marR="0" algn="ctr">
                        <a:lnSpc>
                          <a:spcPct val="115000"/>
                        </a:lnSpc>
                        <a:spcBef>
                          <a:spcPts val="0"/>
                        </a:spcBef>
                        <a:spcAft>
                          <a:spcPts val="0"/>
                        </a:spcAft>
                      </a:pPr>
                      <a:r>
                        <a:rPr lang="en-GB" sz="1800" dirty="0">
                          <a:latin typeface="Times New Roman"/>
                          <a:ea typeface="Times New Roman"/>
                          <a:cs typeface="Times New Roman"/>
                        </a:rPr>
                        <a:t>Focuses on systems and structure</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Focuses on the people</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Relies on control</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a:latin typeface="Times New Roman"/>
                          <a:ea typeface="Times New Roman"/>
                          <a:cs typeface="Times New Roman"/>
                        </a:rPr>
                        <a:t>Inspires trust</a:t>
                      </a:r>
                      <a:endParaRPr lang="en-US" sz="180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Asks how and when</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Asks what and why</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dirty="0">
                          <a:latin typeface="Times New Roman"/>
                          <a:ea typeface="Times New Roman"/>
                          <a:cs typeface="Times New Roman"/>
                        </a:rPr>
                        <a:t>Imitates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The horizon originates</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17">
                <a:tc>
                  <a:txBody>
                    <a:bodyPr/>
                    <a:lstStyle/>
                    <a:p>
                      <a:pPr marL="0" marR="0" algn="ctr">
                        <a:lnSpc>
                          <a:spcPct val="115000"/>
                        </a:lnSpc>
                        <a:spcBef>
                          <a:spcPts val="0"/>
                        </a:spcBef>
                        <a:spcAft>
                          <a:spcPts val="0"/>
                        </a:spcAft>
                      </a:pPr>
                      <a:r>
                        <a:rPr lang="en-GB" sz="1800">
                          <a:latin typeface="Times New Roman"/>
                          <a:ea typeface="Times New Roman"/>
                          <a:cs typeface="Times New Roman"/>
                        </a:rPr>
                        <a:t>Accepts the status quo</a:t>
                      </a:r>
                      <a:endParaRPr lang="en-US" sz="180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Challenges the status quo</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33">
                <a:tc>
                  <a:txBody>
                    <a:bodyPr/>
                    <a:lstStyle/>
                    <a:p>
                      <a:pPr marL="0" marR="0" algn="ctr">
                        <a:lnSpc>
                          <a:spcPct val="115000"/>
                        </a:lnSpc>
                        <a:spcBef>
                          <a:spcPts val="0"/>
                        </a:spcBef>
                        <a:spcAft>
                          <a:spcPts val="0"/>
                        </a:spcAft>
                      </a:pPr>
                      <a:r>
                        <a:rPr lang="en-GB" sz="1800">
                          <a:latin typeface="Times New Roman"/>
                          <a:ea typeface="Times New Roman"/>
                          <a:cs typeface="Times New Roman"/>
                        </a:rPr>
                        <a:t>Seeks praise from others as a  classic deliverer</a:t>
                      </a:r>
                      <a:endParaRPr lang="en-US" sz="180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Is his or her own person</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33">
                <a:tc>
                  <a:txBody>
                    <a:bodyPr/>
                    <a:lstStyle/>
                    <a:p>
                      <a:pPr marL="0" marR="0" algn="ctr">
                        <a:lnSpc>
                          <a:spcPct val="115000"/>
                        </a:lnSpc>
                        <a:spcBef>
                          <a:spcPts val="0"/>
                        </a:spcBef>
                        <a:spcAft>
                          <a:spcPts val="0"/>
                        </a:spcAft>
                      </a:pPr>
                      <a:r>
                        <a:rPr lang="en-GB" sz="1800" dirty="0">
                          <a:latin typeface="Times New Roman"/>
                          <a:ea typeface="Times New Roman"/>
                          <a:cs typeface="Times New Roman"/>
                        </a:rPr>
                        <a:t>Wants to be seen</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latin typeface="Times New Roman"/>
                          <a:ea typeface="Times New Roman"/>
                          <a:cs typeface="Times New Roman"/>
                        </a:rPr>
                        <a:t>Wants his achievement to be noticed not himself</a:t>
                      </a:r>
                      <a:endParaRPr lang="en-US" sz="1800" dirty="0">
                        <a:latin typeface="Times New Roman"/>
                        <a:ea typeface="Times New Roman"/>
                        <a:cs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80" name="TextBox 3"/>
          <p:cNvSpPr txBox="1">
            <a:spLocks noChangeArrowheads="1"/>
          </p:cNvSpPr>
          <p:nvPr/>
        </p:nvSpPr>
        <p:spPr bwMode="auto">
          <a:xfrm>
            <a:off x="4495800" y="914400"/>
            <a:ext cx="2408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r>
              <a:rPr lang="en-GB" sz="1600"/>
              <a:t>(Source: Yalokwu, 2002)</a:t>
            </a:r>
            <a:endParaRPr lang="en-US" sz="1600"/>
          </a:p>
          <a:p>
            <a:endParaRPr lang="en-US"/>
          </a:p>
        </p:txBody>
      </p:sp>
      <p:sp>
        <p:nvSpPr>
          <p:cNvPr id="61481" name="TextBox 4"/>
          <p:cNvSpPr txBox="1">
            <a:spLocks noChangeArrowheads="1"/>
          </p:cNvSpPr>
          <p:nvPr/>
        </p:nvSpPr>
        <p:spPr bwMode="auto">
          <a:xfrm>
            <a:off x="1983345" y="533400"/>
            <a:ext cx="691595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r>
              <a:rPr lang="en-GB" sz="2800" dirty="0"/>
              <a:t>Manager versus Leader</a:t>
            </a:r>
            <a:endParaRPr lang="en-US" sz="2800" dirty="0"/>
          </a:p>
          <a:p>
            <a:endParaRPr lang="en-US" dirty="0"/>
          </a:p>
        </p:txBody>
      </p:sp>
      <p:sp>
        <p:nvSpPr>
          <p:cNvPr id="48170" name="Date Placeholder 5"/>
          <p:cNvSpPr>
            <a:spLocks noGrp="1"/>
          </p:cNvSpPr>
          <p:nvPr>
            <p:ph type="dt" sz="quarter" idx="10"/>
          </p:nvPr>
        </p:nvSpPr>
        <p:spPr bwMode="auto">
          <a:ln>
            <a:miter lim="800000"/>
            <a:headEnd/>
            <a:tailEnd/>
          </a:ln>
        </p:spPr>
        <p:txBody>
          <a:bodyPr vert="horz" wrap="square" lIns="91440" tIns="45720" rIns="91440" bIns="45720" numCol="1" rtlCol="0" anchor="ctr" compatLnSpc="1">
            <a:prstTxWarp prst="textNoShape">
              <a:avLst/>
            </a:prstTxWarp>
          </a:bodyPr>
          <a:lstStyle/>
          <a:p>
            <a:pPr>
              <a:defRPr/>
            </a:pPr>
            <a:endParaRPr lang="en-US"/>
          </a:p>
        </p:txBody>
      </p:sp>
      <p:sp>
        <p:nvSpPr>
          <p:cNvPr id="48171" name="Slide Number Placeholder 6"/>
          <p:cNvSpPr>
            <a:spLocks noGrp="1"/>
          </p:cNvSpPr>
          <p:nvPr>
            <p:ph type="sldNum" sz="quarter" idx="12"/>
          </p:nvPr>
        </p:nvSpPr>
        <p:spPr bwMode="auto">
          <a:ln>
            <a:miter lim="800000"/>
            <a:headEnd/>
            <a:tailEnd/>
          </a:ln>
        </p:spPr>
        <p:txBody>
          <a:bodyPr vert="horz" lIns="91440" tIns="45720" rIns="91440" bIns="45720" rtlCol="0" anchor="ctr"/>
          <a:lstStyle>
            <a:lvl1pPr>
              <a:defRPr sz="4000">
                <a:solidFill>
                  <a:schemeClr val="tx1"/>
                </a:solidFill>
                <a:latin typeface="Tahoma" panose="020B0604030504040204" pitchFamily="34" charset="0"/>
              </a:defRPr>
            </a:lvl1pPr>
            <a:lvl2pPr marL="742950" indent="-285750">
              <a:defRPr sz="4000">
                <a:solidFill>
                  <a:schemeClr val="tx1"/>
                </a:solidFill>
                <a:latin typeface="Tahoma" panose="020B0604030504040204" pitchFamily="34" charset="0"/>
              </a:defRPr>
            </a:lvl2pPr>
            <a:lvl3pPr marL="1143000" indent="-228600">
              <a:defRPr sz="4000">
                <a:solidFill>
                  <a:schemeClr val="tx1"/>
                </a:solidFill>
                <a:latin typeface="Tahoma" panose="020B0604030504040204" pitchFamily="34" charset="0"/>
              </a:defRPr>
            </a:lvl3pPr>
            <a:lvl4pPr marL="1600200" indent="-228600">
              <a:defRPr sz="4000">
                <a:solidFill>
                  <a:schemeClr val="tx1"/>
                </a:solidFill>
                <a:latin typeface="Tahoma" panose="020B0604030504040204" pitchFamily="34" charset="0"/>
              </a:defRPr>
            </a:lvl4pPr>
            <a:lvl5pPr marL="2057400" indent="-228600">
              <a:defRPr sz="4000">
                <a:solidFill>
                  <a:schemeClr val="tx1"/>
                </a:solidFill>
                <a:latin typeface="Tahoma" panose="020B0604030504040204" pitchFamily="34" charset="0"/>
              </a:defRPr>
            </a:lvl5pPr>
            <a:lvl6pPr marL="2514600" indent="-228600" eaLnBrk="0" fontAlgn="base" hangingPunct="0">
              <a:spcBef>
                <a:spcPct val="0"/>
              </a:spcBef>
              <a:spcAft>
                <a:spcPct val="0"/>
              </a:spcAft>
              <a:defRPr sz="4000">
                <a:solidFill>
                  <a:schemeClr val="tx1"/>
                </a:solidFill>
                <a:latin typeface="Tahoma" panose="020B0604030504040204" pitchFamily="34" charset="0"/>
              </a:defRPr>
            </a:lvl6pPr>
            <a:lvl7pPr marL="2971800" indent="-228600" eaLnBrk="0" fontAlgn="base" hangingPunct="0">
              <a:spcBef>
                <a:spcPct val="0"/>
              </a:spcBef>
              <a:spcAft>
                <a:spcPct val="0"/>
              </a:spcAft>
              <a:defRPr sz="4000">
                <a:solidFill>
                  <a:schemeClr val="tx1"/>
                </a:solidFill>
                <a:latin typeface="Tahoma" panose="020B0604030504040204" pitchFamily="34" charset="0"/>
              </a:defRPr>
            </a:lvl7pPr>
            <a:lvl8pPr marL="3429000" indent="-228600" eaLnBrk="0" fontAlgn="base" hangingPunct="0">
              <a:spcBef>
                <a:spcPct val="0"/>
              </a:spcBef>
              <a:spcAft>
                <a:spcPct val="0"/>
              </a:spcAft>
              <a:defRPr sz="4000">
                <a:solidFill>
                  <a:schemeClr val="tx1"/>
                </a:solidFill>
                <a:latin typeface="Tahoma" panose="020B0604030504040204" pitchFamily="34" charset="0"/>
              </a:defRPr>
            </a:lvl8pPr>
            <a:lvl9pPr marL="3886200" indent="-228600" eaLnBrk="0" fontAlgn="base" hangingPunct="0">
              <a:spcBef>
                <a:spcPct val="0"/>
              </a:spcBef>
              <a:spcAft>
                <a:spcPct val="0"/>
              </a:spcAft>
              <a:defRPr sz="4000">
                <a:solidFill>
                  <a:schemeClr val="tx1"/>
                </a:solidFill>
                <a:latin typeface="Tahoma" panose="020B0604030504040204" pitchFamily="34" charset="0"/>
              </a:defRPr>
            </a:lvl9pPr>
          </a:lstStyle>
          <a:p>
            <a:fld id="{5B068C4C-75EB-420D-BD18-8DA0CE4B40FF}" type="slidenum">
              <a:rPr lang="en-US" sz="1200">
                <a:solidFill>
                  <a:srgbClr val="3F3F3F"/>
                </a:solidFill>
              </a:rPr>
              <a:pPr/>
              <a:t>92</a:t>
            </a:fld>
            <a:endParaRPr lang="en-US" sz="1200">
              <a:solidFill>
                <a:srgbClr val="3F3F3F"/>
              </a:solidFill>
            </a:endParaRPr>
          </a:p>
        </p:txBody>
      </p:sp>
    </p:spTree>
    <p:extLst>
      <p:ext uri="{BB962C8B-B14F-4D97-AF65-F5344CB8AC3E}">
        <p14:creationId xmlns:p14="http://schemas.microsoft.com/office/powerpoint/2010/main" val="17035161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283335" y="365125"/>
            <a:ext cx="11384923" cy="1325563"/>
          </a:xfrm>
        </p:spPr>
        <p:txBody>
          <a:bodyPr/>
          <a:lstStyle/>
          <a:p>
            <a:pPr marL="457200" indent="-457200">
              <a:defRPr/>
            </a:pPr>
            <a:r>
              <a:rPr lang="en-US" dirty="0" smtClean="0"/>
              <a:t>What is coping, management and leadership?</a:t>
            </a:r>
          </a:p>
        </p:txBody>
      </p:sp>
      <p:sp>
        <p:nvSpPr>
          <p:cNvPr id="788483" name="Rectangle 3"/>
          <p:cNvSpPr>
            <a:spLocks noGrp="1" noChangeArrowheads="1"/>
          </p:cNvSpPr>
          <p:nvPr>
            <p:ph type="body" idx="1"/>
          </p:nvPr>
        </p:nvSpPr>
        <p:spPr>
          <a:xfrm>
            <a:off x="425003" y="1825625"/>
            <a:ext cx="10928797" cy="4351338"/>
          </a:xfrm>
        </p:spPr>
        <p:txBody>
          <a:bodyPr/>
          <a:lstStyle/>
          <a:p>
            <a:pPr marL="0" indent="0" algn="just">
              <a:lnSpc>
                <a:spcPct val="150000"/>
              </a:lnSpc>
              <a:buNone/>
              <a:defRPr/>
            </a:pPr>
            <a:r>
              <a:rPr lang="en-US" b="1" dirty="0" smtClean="0"/>
              <a:t>Coping</a:t>
            </a:r>
            <a:r>
              <a:rPr lang="en-US" dirty="0" smtClean="0"/>
              <a:t>, </a:t>
            </a:r>
            <a:r>
              <a:rPr lang="en-US" b="1" dirty="0" smtClean="0"/>
              <a:t>management</a:t>
            </a:r>
            <a:r>
              <a:rPr lang="en-US" dirty="0" smtClean="0"/>
              <a:t> and </a:t>
            </a:r>
            <a:r>
              <a:rPr lang="en-US" b="1" dirty="0" smtClean="0"/>
              <a:t>leadership</a:t>
            </a:r>
            <a:r>
              <a:rPr lang="en-US" dirty="0" smtClean="0"/>
              <a:t> are parts of a continuum that describes how we respond to events, change and challenges.</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93</a:t>
            </a:fld>
            <a:endParaRPr lang="en-US"/>
          </a:p>
        </p:txBody>
      </p:sp>
    </p:spTree>
    <p:extLst>
      <p:ext uri="{BB962C8B-B14F-4D97-AF65-F5344CB8AC3E}">
        <p14:creationId xmlns:p14="http://schemas.microsoft.com/office/powerpoint/2010/main" val="37972161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a:hlinkClick r:id="" action="ppaction://ole?verb=0"/>
          </p:cNvPr>
          <p:cNvGraphicFramePr>
            <a:graphicFrameLocks/>
          </p:cNvGraphicFramePr>
          <p:nvPr/>
        </p:nvGraphicFramePr>
        <p:xfrm>
          <a:off x="2890839" y="1747839"/>
          <a:ext cx="7640637" cy="5127625"/>
        </p:xfrm>
        <a:graphic>
          <a:graphicData uri="http://schemas.openxmlformats.org/presentationml/2006/ole">
            <mc:AlternateContent xmlns:mc="http://schemas.openxmlformats.org/markup-compatibility/2006">
              <mc:Choice xmlns:v="urn:schemas-microsoft-com:vml" Requires="v">
                <p:oleObj spid="_x0000_s1099" name="Chart" r:id="rId4" imgW="7639134" imgH="5124411" progId="MSGraph.Chart.8">
                  <p:embed followColorScheme="full"/>
                </p:oleObj>
              </mc:Choice>
              <mc:Fallback>
                <p:oleObj name="Chart" r:id="rId4" imgW="7639134" imgH="5124411" progId="MSGraph.Chart.8">
                  <p:embed followColorScheme="full"/>
                  <p:pic>
                    <p:nvPicPr>
                      <p:cNvPr id="0" name=""/>
                      <p:cNvPicPr>
                        <a:picLocks noChangeArrowheads="1"/>
                      </p:cNvPicPr>
                      <p:nvPr/>
                    </p:nvPicPr>
                    <p:blipFill>
                      <a:blip r:embed="rId5"/>
                      <a:srcRect/>
                      <a:stretch>
                        <a:fillRect/>
                      </a:stretch>
                    </p:blipFill>
                    <p:spPr bwMode="auto">
                      <a:xfrm>
                        <a:off x="2890839" y="1747839"/>
                        <a:ext cx="7640637"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ChangeArrowheads="1"/>
          </p:cNvSpPr>
          <p:nvPr/>
        </p:nvSpPr>
        <p:spPr bwMode="auto">
          <a:xfrm>
            <a:off x="3048001" y="2136775"/>
            <a:ext cx="191611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rgbClr val="001C70"/>
                </a:solidFill>
                <a:latin typeface="Times New Roman" panose="02020603050405020304" pitchFamily="18" charset="0"/>
              </a:rPr>
              <a:t>Leadership</a:t>
            </a:r>
          </a:p>
        </p:txBody>
      </p:sp>
      <p:sp>
        <p:nvSpPr>
          <p:cNvPr id="6148" name="Rectangle 4"/>
          <p:cNvSpPr>
            <a:spLocks noChangeArrowheads="1"/>
          </p:cNvSpPr>
          <p:nvPr/>
        </p:nvSpPr>
        <p:spPr bwMode="auto">
          <a:xfrm>
            <a:off x="8374064" y="3881438"/>
            <a:ext cx="13033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hlink"/>
                </a:solidFill>
                <a:latin typeface="Times New Roman" panose="02020603050405020304" pitchFamily="18" charset="0"/>
              </a:rPr>
              <a:t>Coping</a:t>
            </a:r>
          </a:p>
        </p:txBody>
      </p:sp>
      <p:sp>
        <p:nvSpPr>
          <p:cNvPr id="6149" name="Rectangle 5"/>
          <p:cNvSpPr>
            <a:spLocks noChangeArrowheads="1"/>
          </p:cNvSpPr>
          <p:nvPr/>
        </p:nvSpPr>
        <p:spPr bwMode="auto">
          <a:xfrm>
            <a:off x="2133601" y="4876800"/>
            <a:ext cx="1838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accent2"/>
                </a:solidFill>
                <a:latin typeface="Times New Roman" panose="02020603050405020304" pitchFamily="18" charset="0"/>
              </a:rPr>
              <a:t>Management</a:t>
            </a:r>
          </a:p>
        </p:txBody>
      </p:sp>
      <p:sp>
        <p:nvSpPr>
          <p:cNvPr id="789510" name="Rectangle 6"/>
          <p:cNvSpPr>
            <a:spLocks noGrp="1" noChangeArrowheads="1"/>
          </p:cNvSpPr>
          <p:nvPr>
            <p:ph type="title"/>
          </p:nvPr>
        </p:nvSpPr>
        <p:spPr/>
        <p:txBody>
          <a:bodyPr/>
          <a:lstStyle/>
          <a:p>
            <a:pPr>
              <a:defRPr/>
            </a:pPr>
            <a:r>
              <a:rPr lang="en-US" smtClean="0"/>
              <a:t>Leadership-Management Continuum</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94</a:t>
            </a:fld>
            <a:endParaRPr lang="en-US"/>
          </a:p>
        </p:txBody>
      </p:sp>
    </p:spTree>
    <p:extLst>
      <p:ext uri="{BB962C8B-B14F-4D97-AF65-F5344CB8AC3E}">
        <p14:creationId xmlns:p14="http://schemas.microsoft.com/office/powerpoint/2010/main" val="193514504"/>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838200" y="365126"/>
            <a:ext cx="10515600" cy="768216"/>
          </a:xfrm>
        </p:spPr>
        <p:txBody>
          <a:bodyPr/>
          <a:lstStyle/>
          <a:p>
            <a:pPr>
              <a:defRPr/>
            </a:pPr>
            <a:r>
              <a:rPr lang="en-US" dirty="0" smtClean="0"/>
              <a:t>Coping</a:t>
            </a:r>
          </a:p>
        </p:txBody>
      </p:sp>
      <p:sp>
        <p:nvSpPr>
          <p:cNvPr id="791555" name="Rectangle 3"/>
          <p:cNvSpPr>
            <a:spLocks noGrp="1" noChangeArrowheads="1"/>
          </p:cNvSpPr>
          <p:nvPr>
            <p:ph type="body" idx="1"/>
          </p:nvPr>
        </p:nvSpPr>
        <p:spPr>
          <a:xfrm>
            <a:off x="528033" y="1133342"/>
            <a:ext cx="11140225" cy="5043621"/>
          </a:xfrm>
        </p:spPr>
        <p:txBody>
          <a:bodyPr/>
          <a:lstStyle/>
          <a:p>
            <a:pPr algn="just">
              <a:lnSpc>
                <a:spcPct val="150000"/>
              </a:lnSpc>
              <a:defRPr/>
            </a:pPr>
            <a:r>
              <a:rPr lang="en-US" dirty="0" smtClean="0"/>
              <a:t>Reactive response to problems as they occur. </a:t>
            </a:r>
          </a:p>
          <a:p>
            <a:pPr algn="just">
              <a:lnSpc>
                <a:spcPct val="150000"/>
              </a:lnSpc>
              <a:defRPr/>
            </a:pPr>
            <a:r>
              <a:rPr lang="en-US" dirty="0" smtClean="0"/>
              <a:t>Basically “problem-solving”.</a:t>
            </a:r>
          </a:p>
          <a:p>
            <a:pPr algn="just">
              <a:lnSpc>
                <a:spcPct val="150000"/>
              </a:lnSpc>
              <a:defRPr/>
            </a:pPr>
            <a:r>
              <a:rPr lang="en-US" dirty="0" smtClean="0"/>
              <a:t>People do not think ahead and simply try to “cope” with problematic situations.</a:t>
            </a:r>
          </a:p>
          <a:p>
            <a:pPr marL="0" indent="0">
              <a:buNone/>
              <a:defRPr/>
            </a:pPr>
            <a:endParaRPr lang="en-US" dirty="0" smtClean="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95</a:t>
            </a:fld>
            <a:endParaRPr lang="en-US"/>
          </a:p>
        </p:txBody>
      </p:sp>
    </p:spTree>
    <p:extLst>
      <p:ext uri="{BB962C8B-B14F-4D97-AF65-F5344CB8AC3E}">
        <p14:creationId xmlns:p14="http://schemas.microsoft.com/office/powerpoint/2010/main" val="2944448829"/>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pPr>
              <a:defRPr/>
            </a:pPr>
            <a:r>
              <a:rPr lang="en-US" smtClean="0"/>
              <a:t>Coping is dominant</a:t>
            </a:r>
          </a:p>
        </p:txBody>
      </p:sp>
      <p:graphicFrame>
        <p:nvGraphicFramePr>
          <p:cNvPr id="7170" name="Object 3">
            <a:hlinkClick r:id="" action="ppaction://ole?verb=0"/>
          </p:cNvPr>
          <p:cNvGraphicFramePr>
            <a:graphicFrameLocks/>
          </p:cNvGraphicFramePr>
          <p:nvPr/>
        </p:nvGraphicFramePr>
        <p:xfrm>
          <a:off x="2890839" y="1671639"/>
          <a:ext cx="7640637" cy="5127625"/>
        </p:xfrm>
        <a:graphic>
          <a:graphicData uri="http://schemas.openxmlformats.org/presentationml/2006/ole">
            <mc:AlternateContent xmlns:mc="http://schemas.openxmlformats.org/markup-compatibility/2006">
              <mc:Choice xmlns:v="urn:schemas-microsoft-com:vml" Requires="v">
                <p:oleObj spid="_x0000_s2123" name="Chart" r:id="rId4" imgW="7639134" imgH="5124411" progId="MSGraph.Chart.8">
                  <p:embed followColorScheme="full"/>
                </p:oleObj>
              </mc:Choice>
              <mc:Fallback>
                <p:oleObj name="Chart" r:id="rId4" imgW="7639134" imgH="5124411" progId="MSGraph.Chart.8">
                  <p:embed followColorScheme="full"/>
                  <p:pic>
                    <p:nvPicPr>
                      <p:cNvPr id="0" name=""/>
                      <p:cNvPicPr>
                        <a:picLocks noChangeArrowheads="1"/>
                      </p:cNvPicPr>
                      <p:nvPr/>
                    </p:nvPicPr>
                    <p:blipFill>
                      <a:blip r:embed="rId5"/>
                      <a:srcRect/>
                      <a:stretch>
                        <a:fillRect/>
                      </a:stretch>
                    </p:blipFill>
                    <p:spPr bwMode="auto">
                      <a:xfrm>
                        <a:off x="2890839" y="1671639"/>
                        <a:ext cx="7640637"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Rectangle 4"/>
          <p:cNvSpPr>
            <a:spLocks noChangeArrowheads="1"/>
          </p:cNvSpPr>
          <p:nvPr/>
        </p:nvSpPr>
        <p:spPr bwMode="auto">
          <a:xfrm>
            <a:off x="6548439" y="1747838"/>
            <a:ext cx="19145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rgbClr val="001C70"/>
                </a:solidFill>
                <a:latin typeface="Times New Roman" panose="02020603050405020304" pitchFamily="18" charset="0"/>
              </a:rPr>
              <a:t>Leadership</a:t>
            </a:r>
          </a:p>
        </p:txBody>
      </p:sp>
      <p:sp>
        <p:nvSpPr>
          <p:cNvPr id="7173" name="Rectangle 5"/>
          <p:cNvSpPr>
            <a:spLocks noChangeArrowheads="1"/>
          </p:cNvSpPr>
          <p:nvPr/>
        </p:nvSpPr>
        <p:spPr bwMode="auto">
          <a:xfrm>
            <a:off x="8148639" y="4643438"/>
            <a:ext cx="13049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hlink"/>
                </a:solidFill>
                <a:latin typeface="Times New Roman" panose="02020603050405020304" pitchFamily="18" charset="0"/>
              </a:rPr>
              <a:t>Coping</a:t>
            </a:r>
          </a:p>
        </p:txBody>
      </p:sp>
      <p:sp>
        <p:nvSpPr>
          <p:cNvPr id="7174" name="Rectangle 6"/>
          <p:cNvSpPr>
            <a:spLocks noChangeArrowheads="1"/>
          </p:cNvSpPr>
          <p:nvPr/>
        </p:nvSpPr>
        <p:spPr bwMode="auto">
          <a:xfrm>
            <a:off x="3195639" y="2052638"/>
            <a:ext cx="1838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accent2"/>
                </a:solidFill>
                <a:latin typeface="Times New Roman" panose="02020603050405020304" pitchFamily="18" charset="0"/>
              </a:rPr>
              <a:t>Management</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96</a:t>
            </a:fld>
            <a:endParaRPr lang="en-US"/>
          </a:p>
        </p:txBody>
      </p:sp>
    </p:spTree>
    <p:extLst>
      <p:ext uri="{BB962C8B-B14F-4D97-AF65-F5344CB8AC3E}">
        <p14:creationId xmlns:p14="http://schemas.microsoft.com/office/powerpoint/2010/main" val="276670751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a:hlinkClick r:id="" action="ppaction://ole?verb=0"/>
          </p:cNvPr>
          <p:cNvGraphicFramePr>
            <a:graphicFrameLocks/>
          </p:cNvGraphicFramePr>
          <p:nvPr/>
        </p:nvGraphicFramePr>
        <p:xfrm>
          <a:off x="2819400" y="1676400"/>
          <a:ext cx="7785100" cy="5270500"/>
        </p:xfrm>
        <a:graphic>
          <a:graphicData uri="http://schemas.openxmlformats.org/presentationml/2006/ole">
            <mc:AlternateContent xmlns:mc="http://schemas.openxmlformats.org/markup-compatibility/2006">
              <mc:Choice xmlns:v="urn:schemas-microsoft-com:vml" Requires="v">
                <p:oleObj spid="_x0000_s3147" name="Chart" r:id="rId4" imgW="7782105" imgH="5267321" progId="MSGraph.Chart.8">
                  <p:embed followColorScheme="full"/>
                </p:oleObj>
              </mc:Choice>
              <mc:Fallback>
                <p:oleObj name="Chart" r:id="rId4" imgW="7782105" imgH="5267321" progId="MSGraph.Chart.8">
                  <p:embed followColorScheme="full"/>
                  <p:pic>
                    <p:nvPicPr>
                      <p:cNvPr id="0" name=""/>
                      <p:cNvPicPr>
                        <a:picLocks noChangeArrowheads="1"/>
                      </p:cNvPicPr>
                      <p:nvPr/>
                    </p:nvPicPr>
                    <p:blipFill>
                      <a:blip r:embed="rId5"/>
                      <a:srcRect/>
                      <a:stretch>
                        <a:fillRect/>
                      </a:stretch>
                    </p:blipFill>
                    <p:spPr bwMode="auto">
                      <a:xfrm>
                        <a:off x="2819400" y="1676400"/>
                        <a:ext cx="77851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ChangeArrowheads="1"/>
          </p:cNvSpPr>
          <p:nvPr/>
        </p:nvSpPr>
        <p:spPr bwMode="auto">
          <a:xfrm>
            <a:off x="3048001" y="2136775"/>
            <a:ext cx="191611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rgbClr val="001C70"/>
                </a:solidFill>
                <a:latin typeface="Times New Roman" panose="02020603050405020304" pitchFamily="18" charset="0"/>
              </a:rPr>
              <a:t>Leadership</a:t>
            </a:r>
          </a:p>
        </p:txBody>
      </p:sp>
      <p:sp>
        <p:nvSpPr>
          <p:cNvPr id="9220" name="Rectangle 4"/>
          <p:cNvSpPr>
            <a:spLocks noChangeArrowheads="1"/>
          </p:cNvSpPr>
          <p:nvPr/>
        </p:nvSpPr>
        <p:spPr bwMode="auto">
          <a:xfrm>
            <a:off x="8374064" y="3881438"/>
            <a:ext cx="13033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hlink"/>
                </a:solidFill>
                <a:latin typeface="Times New Roman" panose="02020603050405020304" pitchFamily="18" charset="0"/>
              </a:rPr>
              <a:t>Coping</a:t>
            </a:r>
          </a:p>
        </p:txBody>
      </p:sp>
      <p:sp>
        <p:nvSpPr>
          <p:cNvPr id="9221" name="Rectangle 5"/>
          <p:cNvSpPr>
            <a:spLocks noChangeArrowheads="1"/>
          </p:cNvSpPr>
          <p:nvPr/>
        </p:nvSpPr>
        <p:spPr bwMode="auto">
          <a:xfrm>
            <a:off x="2133601" y="4876800"/>
            <a:ext cx="1838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accent2"/>
                </a:solidFill>
                <a:latin typeface="Times New Roman" panose="02020603050405020304" pitchFamily="18" charset="0"/>
              </a:rPr>
              <a:t>Management</a:t>
            </a:r>
          </a:p>
        </p:txBody>
      </p:sp>
      <p:sp>
        <p:nvSpPr>
          <p:cNvPr id="819206" name="Rectangle 6"/>
          <p:cNvSpPr>
            <a:spLocks noGrp="1" noChangeArrowheads="1"/>
          </p:cNvSpPr>
          <p:nvPr>
            <p:ph type="title"/>
          </p:nvPr>
        </p:nvSpPr>
        <p:spPr/>
        <p:txBody>
          <a:bodyPr/>
          <a:lstStyle/>
          <a:p>
            <a:pPr>
              <a:defRPr/>
            </a:pPr>
            <a:r>
              <a:rPr lang="en-US" smtClean="0"/>
              <a:t>Leadership and Management should complement each other</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97</a:t>
            </a:fld>
            <a:endParaRPr lang="en-US"/>
          </a:p>
        </p:txBody>
      </p:sp>
    </p:spTree>
    <p:extLst>
      <p:ext uri="{BB962C8B-B14F-4D97-AF65-F5344CB8AC3E}">
        <p14:creationId xmlns:p14="http://schemas.microsoft.com/office/powerpoint/2010/main" val="4210673213"/>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pPr>
              <a:defRPr/>
            </a:pPr>
            <a:r>
              <a:rPr lang="en-US" dirty="0" smtClean="0"/>
              <a:t>What happens to an organization when leadership is strong? (advantage)</a:t>
            </a:r>
          </a:p>
        </p:txBody>
      </p:sp>
      <p:sp>
        <p:nvSpPr>
          <p:cNvPr id="821251" name="Rectangle 3"/>
          <p:cNvSpPr>
            <a:spLocks noChangeArrowheads="1"/>
          </p:cNvSpPr>
          <p:nvPr/>
        </p:nvSpPr>
        <p:spPr bwMode="auto">
          <a:xfrm>
            <a:off x="360608" y="2057400"/>
            <a:ext cx="11281893" cy="3581400"/>
          </a:xfrm>
          <a:prstGeom prst="rect">
            <a:avLst/>
          </a:prstGeom>
          <a:noFill/>
          <a:ln w="12700">
            <a:noFill/>
            <a:miter lim="800000"/>
            <a:headEnd/>
            <a:tailEnd/>
          </a:ln>
          <a:effectLst/>
        </p:spPr>
        <p:txBody>
          <a:bodyPr lIns="90488" tIns="44450" rIns="90488" bIns="44450"/>
          <a:lstStyle/>
          <a:p>
            <a:pPr marL="334963" indent="-3349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rPr>
              <a:t>more creative</a:t>
            </a:r>
          </a:p>
          <a:p>
            <a:pPr marL="334963" indent="-3349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rPr>
              <a:t>people look at organization- as-living- organism model</a:t>
            </a:r>
          </a:p>
          <a:p>
            <a:pPr marL="334963" indent="-334963" algn="just">
              <a:lnSpc>
                <a:spcPct val="150000"/>
              </a:lnSpc>
              <a:spcBef>
                <a:spcPct val="20000"/>
              </a:spcBef>
              <a:buFontTx/>
              <a:buChar char="•"/>
              <a:tabLst>
                <a:tab pos="292100" algn="l"/>
              </a:tabLst>
              <a:defRPr/>
            </a:pPr>
            <a:r>
              <a:rPr lang="en-US" sz="3000" dirty="0">
                <a:effectLst>
                  <a:outerShdw blurRad="38100" dist="38100" dir="2700000" algn="tl">
                    <a:srgbClr val="000000"/>
                  </a:outerShdw>
                </a:effectLst>
              </a:rPr>
              <a:t>people cultivate change towards a shared vision through nurturing of values and relationships</a:t>
            </a:r>
          </a:p>
          <a:p>
            <a:pPr marL="334963" indent="-334963" latinLnBrk="1">
              <a:spcBef>
                <a:spcPct val="20000"/>
              </a:spcBef>
              <a:buFontTx/>
              <a:buChar char="•"/>
              <a:tabLst>
                <a:tab pos="292100" algn="l"/>
              </a:tabLst>
              <a:defRPr/>
            </a:pPr>
            <a:endParaRPr lang="en-US" sz="3000" b="1" dirty="0">
              <a:solidFill>
                <a:srgbClr val="FFFFFF"/>
              </a:solidFill>
              <a:effectLst>
                <a:outerShdw blurRad="38100" dist="38100" dir="2700000" algn="tl">
                  <a:srgbClr val="000000"/>
                </a:outerShdw>
              </a:effectLst>
              <a:latin typeface="Arial" charset="0"/>
            </a:endParaRP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98</a:t>
            </a:fld>
            <a:endParaRPr lang="en-US"/>
          </a:p>
        </p:txBody>
      </p:sp>
    </p:spTree>
    <p:extLst>
      <p:ext uri="{BB962C8B-B14F-4D97-AF65-F5344CB8AC3E}">
        <p14:creationId xmlns:p14="http://schemas.microsoft.com/office/powerpoint/2010/main" val="918659046"/>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a:defRPr/>
            </a:pPr>
            <a:r>
              <a:rPr lang="en-US" smtClean="0"/>
              <a:t>Leadership is dominant</a:t>
            </a:r>
          </a:p>
        </p:txBody>
      </p:sp>
      <p:graphicFrame>
        <p:nvGraphicFramePr>
          <p:cNvPr id="10242" name="Object 3">
            <a:hlinkClick r:id="" action="ppaction://ole?verb=0"/>
          </p:cNvPr>
          <p:cNvGraphicFramePr>
            <a:graphicFrameLocks/>
          </p:cNvGraphicFramePr>
          <p:nvPr/>
        </p:nvGraphicFramePr>
        <p:xfrm>
          <a:off x="2819401" y="1524000"/>
          <a:ext cx="7783513" cy="5270500"/>
        </p:xfrm>
        <a:graphic>
          <a:graphicData uri="http://schemas.openxmlformats.org/presentationml/2006/ole">
            <mc:AlternateContent xmlns:mc="http://schemas.openxmlformats.org/markup-compatibility/2006">
              <mc:Choice xmlns:v="urn:schemas-microsoft-com:vml" Requires="v">
                <p:oleObj spid="_x0000_s4171" name="Chart" r:id="rId4" imgW="7782105" imgH="5267321" progId="MSGraph.Chart.8">
                  <p:embed followColorScheme="full"/>
                </p:oleObj>
              </mc:Choice>
              <mc:Fallback>
                <p:oleObj name="Chart" r:id="rId4" imgW="7782105" imgH="5267321" progId="MSGraph.Chart.8">
                  <p:embed followColorScheme="full"/>
                  <p:pic>
                    <p:nvPicPr>
                      <p:cNvPr id="0" name=""/>
                      <p:cNvPicPr>
                        <a:picLocks noChangeArrowheads="1"/>
                      </p:cNvPicPr>
                      <p:nvPr/>
                    </p:nvPicPr>
                    <p:blipFill>
                      <a:blip r:embed="rId5"/>
                      <a:srcRect/>
                      <a:stretch>
                        <a:fillRect/>
                      </a:stretch>
                    </p:blipFill>
                    <p:spPr bwMode="auto">
                      <a:xfrm>
                        <a:off x="2819401" y="1524000"/>
                        <a:ext cx="7783513"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4"/>
          <p:cNvSpPr>
            <a:spLocks noChangeArrowheads="1"/>
          </p:cNvSpPr>
          <p:nvPr/>
        </p:nvSpPr>
        <p:spPr bwMode="auto">
          <a:xfrm>
            <a:off x="2209801" y="3429000"/>
            <a:ext cx="221456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rgbClr val="001C70"/>
                </a:solidFill>
                <a:latin typeface="Times New Roman" panose="02020603050405020304" pitchFamily="18" charset="0"/>
              </a:rPr>
              <a:t>Leadership</a:t>
            </a:r>
          </a:p>
        </p:txBody>
      </p:sp>
      <p:sp>
        <p:nvSpPr>
          <p:cNvPr id="10245" name="Rectangle 5"/>
          <p:cNvSpPr>
            <a:spLocks noChangeArrowheads="1"/>
          </p:cNvSpPr>
          <p:nvPr/>
        </p:nvSpPr>
        <p:spPr bwMode="auto">
          <a:xfrm>
            <a:off x="8148639" y="3195638"/>
            <a:ext cx="13049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hlink"/>
                </a:solidFill>
                <a:latin typeface="Times New Roman" panose="02020603050405020304" pitchFamily="18" charset="0"/>
              </a:rPr>
              <a:t>Coping</a:t>
            </a:r>
          </a:p>
        </p:txBody>
      </p:sp>
      <p:sp>
        <p:nvSpPr>
          <p:cNvPr id="10246" name="Rectangle 6"/>
          <p:cNvSpPr>
            <a:spLocks noChangeArrowheads="1"/>
          </p:cNvSpPr>
          <p:nvPr/>
        </p:nvSpPr>
        <p:spPr bwMode="auto">
          <a:xfrm>
            <a:off x="7920039" y="5329238"/>
            <a:ext cx="1838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spcBef>
                <a:spcPct val="50000"/>
              </a:spcBef>
            </a:pPr>
            <a:r>
              <a:rPr lang="en-US" sz="2400">
                <a:solidFill>
                  <a:schemeClr val="accent2"/>
                </a:solidFill>
                <a:latin typeface="Times New Roman" panose="02020603050405020304" pitchFamily="18" charset="0"/>
              </a:rPr>
              <a:t>Management</a:t>
            </a: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2B4CAA7-7D77-449F-B2C9-651282E18382}" type="slidenum">
              <a:rPr lang="en-US" smtClean="0"/>
              <a:t>99</a:t>
            </a:fld>
            <a:endParaRPr lang="en-US"/>
          </a:p>
        </p:txBody>
      </p:sp>
    </p:spTree>
    <p:extLst>
      <p:ext uri="{BB962C8B-B14F-4D97-AF65-F5344CB8AC3E}">
        <p14:creationId xmlns:p14="http://schemas.microsoft.com/office/powerpoint/2010/main" val="113930668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2579</Words>
  <Application>Microsoft Office PowerPoint</Application>
  <PresentationFormat>Widescreen</PresentationFormat>
  <Paragraphs>369</Paragraphs>
  <Slides>106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5" baseType="lpstr">
      <vt:lpstr>Algerian</vt:lpstr>
      <vt:lpstr>Arial</vt:lpstr>
      <vt:lpstr>Calibri</vt:lpstr>
      <vt:lpstr>Calibri Light</vt:lpstr>
      <vt:lpstr>Tahoma</vt:lpstr>
      <vt:lpstr>Times New Roman</vt:lpstr>
      <vt:lpstr>Wingdings</vt:lpstr>
      <vt:lpstr>Office Theme</vt:lpstr>
      <vt:lpstr>Chart</vt:lpstr>
      <vt:lpstr>PowerPoint Presentation</vt:lpstr>
      <vt:lpstr>Course Objective: </vt:lpstr>
      <vt:lpstr>Contents </vt:lpstr>
      <vt:lpstr>Objectives </vt:lpstr>
      <vt:lpstr>management has got several definitions </vt:lpstr>
      <vt:lpstr>PowerPoint Presentation</vt:lpstr>
      <vt:lpstr>The last definition incorporates several important ideas </vt:lpstr>
      <vt:lpstr>Rationale for this course</vt:lpstr>
      <vt:lpstr>Rationale for this course….</vt:lpstr>
      <vt:lpstr>Rationale for this course….</vt:lpstr>
      <vt:lpstr>Rationale for this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Theories of Leadership </vt:lpstr>
      <vt:lpstr>Trait Theories…</vt:lpstr>
      <vt:lpstr>2. Behavioral Theories –What Does a Good Leader Do? </vt:lpstr>
      <vt:lpstr>He argued that there are three types of leaders: </vt:lpstr>
      <vt:lpstr>PowerPoint Presentation</vt:lpstr>
      <vt:lpstr>3 Contingency Theories</vt:lpstr>
      <vt:lpstr>4. Power and Influence Theories</vt:lpstr>
      <vt:lpstr>5. Systems Theory </vt:lpstr>
      <vt:lpstr>6. Chaos Theory </vt:lpstr>
      <vt:lpstr>7. Contemporary Theories of Leadership </vt:lpstr>
      <vt:lpstr>transformational leaders:</vt:lpstr>
      <vt:lpstr>Servant-Leadership: </vt:lpstr>
      <vt:lpstr>Who is a servant-leader? </vt:lpstr>
      <vt:lpstr>Levels of Management (1)</vt:lpstr>
      <vt:lpstr>Levels of management (2) </vt:lpstr>
      <vt:lpstr>Management Levels</vt:lpstr>
      <vt:lpstr>Major Functions at the Strategic Level of Management</vt:lpstr>
      <vt:lpstr>Major Functions at the Tactical Level of Management</vt:lpstr>
      <vt:lpstr>Major Functions at the Operational Level of Management</vt:lpstr>
      <vt:lpstr>Major Skills of the Effective Manager</vt:lpstr>
      <vt:lpstr>Summary of Skills of the Effective Manager</vt:lpstr>
      <vt:lpstr>PowerPoint Presentation</vt:lpstr>
      <vt:lpstr> Managerial Roles  </vt:lpstr>
      <vt:lpstr>Effective Leadership</vt:lpstr>
      <vt:lpstr>Effective leadership</vt:lpstr>
      <vt:lpstr>PowerPoint Presentation</vt:lpstr>
      <vt:lpstr>What is coping, management and leadership?</vt:lpstr>
      <vt:lpstr>Leadership-Management Continuum</vt:lpstr>
      <vt:lpstr>Coping</vt:lpstr>
      <vt:lpstr>Coping is dominant</vt:lpstr>
      <vt:lpstr>Leadership and Management should complement each other</vt:lpstr>
      <vt:lpstr>What happens to an organization when leadership is strong? (advantage)</vt:lpstr>
      <vt:lpstr>Leadership is dominant</vt:lpstr>
      <vt:lpstr>What happens when leadership becomes too dominant? (Disadvantage) </vt:lpstr>
      <vt:lpstr>We should complement leadership with effective management</vt:lpstr>
      <vt:lpstr>Coping is dominant when organizational behavior is:</vt:lpstr>
      <vt:lpstr>What happens when coping is too dominant?</vt:lpstr>
      <vt:lpstr>Management is dominant</vt:lpstr>
      <vt:lpstr>Management is dominant when:</vt:lpstr>
      <vt:lpstr>What happens when management becomes too dominant?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Nure</dc:creator>
  <cp:lastModifiedBy>Nure</cp:lastModifiedBy>
  <cp:revision>83</cp:revision>
  <dcterms:created xsi:type="dcterms:W3CDTF">2020-03-06T11:42:35Z</dcterms:created>
  <dcterms:modified xsi:type="dcterms:W3CDTF">2020-03-06T19:02:12Z</dcterms:modified>
</cp:coreProperties>
</file>