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slides/slide142.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tableStyles.xml" ContentType="application/vnd.openxmlformats-officedocument.presentationml.tableStyles+xml"/>
  <Override PartName="/ppt/slides/slide147.xml" ContentType="application/vnd.openxmlformats-officedocument.presentationml.slide+xml"/>
  <Override PartName="/ppt/slides/slide158.xml" ContentType="application/vnd.openxmlformats-officedocument.presentationml.slide+xml"/>
  <Override PartName="/ppt/notesSlides/notesSlide30.xml" ContentType="application/vnd.openxmlformats-officedocument.presentationml.notesSlide+xml"/>
  <Override PartName="/ppt/slides/slide99.xml" ContentType="application/vnd.openxmlformats-officedocument.presentationml.slide+xml"/>
  <Override PartName="/ppt/slides/slide136.xml" ContentType="application/vnd.openxmlformats-officedocument.presentationml.slide+xml"/>
  <Override PartName="/ppt/notesSlides/notesSlide7.xml" ContentType="application/vnd.openxmlformats-officedocument.presentationml.notesSlide+xml"/>
  <Override PartName="/ppt/slides/slide77.xml" ContentType="application/vnd.openxmlformats-officedocument.presentationml.slide+xml"/>
  <Override PartName="/ppt/slides/slide88.xml" ContentType="application/vnd.openxmlformats-officedocument.presentationml.slide+xml"/>
  <Override PartName="/ppt/slides/slide125.xml" ContentType="application/vnd.openxmlformats-officedocument.presentationml.slide+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s/slide150.xml" ContentType="application/vnd.openxmlformats-officedocument.presentationml.slide+xml"/>
  <Override PartName="/ppt/slides/slide161.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Default Extension="emf" ContentType="image/x-emf"/>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s/slide159.xml" ContentType="application/vnd.openxmlformats-officedocument.presentationml.slide+xml"/>
  <Override PartName="/ppt/notesSlides/notesSlide13.xml" ContentType="application/vnd.openxmlformats-officedocument.presentationml.notesSlide+xml"/>
  <Override PartName="/ppt/slides/slide119.xml" ContentType="application/vnd.openxmlformats-officedocument.presentationml.slide+xml"/>
  <Override PartName="/ppt/slides/slide148.xml" ContentType="application/vnd.openxmlformats-officedocument.presentationml.slide+xml"/>
  <Override PartName="/ppt/slides/slide166.xml" ContentType="application/vnd.openxmlformats-officedocument.presentationml.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Default Extension="vml" ContentType="application/vnd.openxmlformats-officedocument.vmlDrawing"/>
  <Override PartName="/ppt/slides/slide89.xml" ContentType="application/vnd.openxmlformats-officedocument.presentationml.slide+xml"/>
  <Override PartName="/ppt/slides/slide108.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slides/slide155.xml" ContentType="application/vnd.openxmlformats-officedocument.presentationml.slide+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slides/slide115.xml" ContentType="application/vnd.openxmlformats-officedocument.presentationml.slide+xml"/>
  <Override PartName="/ppt/slides/slide144.xml" ContentType="application/vnd.openxmlformats-officedocument.presentationml.slide+xml"/>
  <Override PartName="/ppt/slides/slide162.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s/slide151.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s/slide140.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Override PartName="/ppt/slideLayouts/slideLayout15.xml" ContentType="application/vnd.openxmlformats-officedocument.presentationml.slideLayout+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s/slide149.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slides/slide138.xml" ContentType="application/vnd.openxmlformats-officedocument.presentationml.slide+xml"/>
  <Override PartName="/ppt/slides/slide167.xml" ContentType="application/vnd.openxmlformats-officedocument.presentationml.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slides/slide145.xml" ContentType="application/vnd.openxmlformats-officedocument.presentationml.slide+xml"/>
  <Override PartName="/ppt/slides/slide156.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s/slide134.xml" ContentType="application/vnd.openxmlformats-officedocument.presentationml.slide+xml"/>
  <Override PartName="/ppt/slides/slide163.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slides/slide141.xml" ContentType="application/vnd.openxmlformats-officedocument.presentationml.slide+xml"/>
  <Override PartName="/ppt/slides/slide152.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30.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slideLayouts/slideLayout16.xml" ContentType="application/vnd.openxmlformats-officedocument.presentationml.slideLayout+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slides/slide20.xml" ContentType="application/vnd.openxmlformats-officedocument.presentationml.slide+xml"/>
  <Override PartName="/ppt/slides/slide168.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s/slide139.xml" ContentType="application/vnd.openxmlformats-officedocument.presentationml.slide+xml"/>
  <Override PartName="/ppt/slides/slide157.xml" ContentType="application/vnd.openxmlformats-officedocument.presentationml.slide+xml"/>
  <Override PartName="/ppt/notesSlides/notesSlide11.xml" ContentType="application/vnd.openxmlformats-officedocument.presentationml.notesSlide+xml"/>
  <Override PartName="/ppt/slides/slide98.xml" ContentType="application/vnd.openxmlformats-officedocument.presentationml.slide+xml"/>
  <Override PartName="/ppt/slides/slide117.xml" ContentType="application/vnd.openxmlformats-officedocument.presentationml.slide+xml"/>
  <Override PartName="/ppt/slides/slide128.xml" ContentType="application/vnd.openxmlformats-officedocument.presentationml.slide+xml"/>
  <Override PartName="/ppt/slides/slide146.xml" ContentType="application/vnd.openxmlformats-officedocument.presentationml.slide+xml"/>
  <Override PartName="/ppt/slides/slide164.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slides/slide153.xml" ContentType="application/vnd.openxmlformats-officedocument.presentationml.slid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slides/slide160.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s/slide32.xml" ContentType="application/vnd.openxmlformats-officedocument.presentationml.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notesSlides/notesSlide23.xml" ContentType="application/vnd.openxmlformats-officedocument.presentationml.notesSlide+xml"/>
  <Override PartName="/ppt/slides/slide129.xml" ContentType="application/vnd.openxmlformats-officedocument.presentationml.slide+xml"/>
  <Override PartName="/ppt/notesSlides/notesSlide12.xml" ContentType="application/vnd.openxmlformats-officedocument.presentationml.notesSlide+xml"/>
  <Override PartName="/ppt/slides/slide118.xml" ContentType="application/vnd.openxmlformats-officedocument.presentationml.slide+xml"/>
  <Override PartName="/ppt/slides/slide165.xml" ContentType="application/vnd.openxmlformats-officedocument.presentationml.slide+xml"/>
  <Default Extension="doc" ContentType="application/msword"/>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slides/slide143.xml" ContentType="application/vnd.openxmlformats-officedocument.presentationml.slide+xml"/>
  <Override PartName="/ppt/slides/slide154.xml" ContentType="application/vnd.openxmlformats-officedocument.presentationml.slide+xml"/>
  <Override PartName="/ppt/viewProps.xml" ContentType="application/vnd.openxmlformats-officedocument.presentationml.viewProps+xml"/>
  <Override PartName="/ppt/slides/slide48.xml" ContentType="application/vnd.openxmlformats-officedocument.presentationml.slide+xml"/>
  <Override PartName="/ppt/slides/slide95.xml" ContentType="application/vnd.openxmlformats-officedocument.presentationml.slide+xml"/>
  <Override PartName="/ppt/slides/slide132.xml" ContentType="application/vnd.openxmlformats-officedocument.presentationml.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1" r:id="rId1"/>
  </p:sldMasterIdLst>
  <p:notesMasterIdLst>
    <p:notesMasterId r:id="rId170"/>
  </p:notesMasterIdLst>
  <p:sldIdLst>
    <p:sldId id="546" r:id="rId2"/>
    <p:sldId id="256" r:id="rId3"/>
    <p:sldId id="257" r:id="rId4"/>
    <p:sldId id="258" r:id="rId5"/>
    <p:sldId id="259" r:id="rId6"/>
    <p:sldId id="260" r:id="rId7"/>
    <p:sldId id="261" r:id="rId8"/>
    <p:sldId id="262" r:id="rId9"/>
    <p:sldId id="263" r:id="rId10"/>
    <p:sldId id="530" r:id="rId11"/>
    <p:sldId id="537" r:id="rId12"/>
    <p:sldId id="538" r:id="rId13"/>
    <p:sldId id="539" r:id="rId14"/>
    <p:sldId id="541" r:id="rId15"/>
    <p:sldId id="542" r:id="rId16"/>
    <p:sldId id="264" r:id="rId17"/>
    <p:sldId id="265" r:id="rId18"/>
    <p:sldId id="266" r:id="rId19"/>
    <p:sldId id="267" r:id="rId20"/>
    <p:sldId id="268" r:id="rId21"/>
    <p:sldId id="269" r:id="rId22"/>
    <p:sldId id="270" r:id="rId23"/>
    <p:sldId id="271" r:id="rId24"/>
    <p:sldId id="272" r:id="rId25"/>
    <p:sldId id="274" r:id="rId26"/>
    <p:sldId id="275" r:id="rId27"/>
    <p:sldId id="276" r:id="rId28"/>
    <p:sldId id="545" r:id="rId29"/>
    <p:sldId id="318" r:id="rId30"/>
    <p:sldId id="278" r:id="rId31"/>
    <p:sldId id="279" r:id="rId32"/>
    <p:sldId id="319" r:id="rId33"/>
    <p:sldId id="280" r:id="rId34"/>
    <p:sldId id="281" r:id="rId35"/>
    <p:sldId id="320" r:id="rId36"/>
    <p:sldId id="321" r:id="rId37"/>
    <p:sldId id="322" r:id="rId38"/>
    <p:sldId id="323" r:id="rId39"/>
    <p:sldId id="324" r:id="rId40"/>
    <p:sldId id="325" r:id="rId41"/>
    <p:sldId id="326" r:id="rId42"/>
    <p:sldId id="328" r:id="rId43"/>
    <p:sldId id="329" r:id="rId44"/>
    <p:sldId id="330" r:id="rId45"/>
    <p:sldId id="331" r:id="rId46"/>
    <p:sldId id="332" r:id="rId47"/>
    <p:sldId id="333" r:id="rId48"/>
    <p:sldId id="334" r:id="rId49"/>
    <p:sldId id="335" r:id="rId50"/>
    <p:sldId id="336" r:id="rId51"/>
    <p:sldId id="337" r:id="rId52"/>
    <p:sldId id="338" r:id="rId53"/>
    <p:sldId id="339" r:id="rId54"/>
    <p:sldId id="340" r:id="rId55"/>
    <p:sldId id="343" r:id="rId56"/>
    <p:sldId id="344" r:id="rId57"/>
    <p:sldId id="346" r:id="rId58"/>
    <p:sldId id="347" r:id="rId59"/>
    <p:sldId id="348" r:id="rId60"/>
    <p:sldId id="349" r:id="rId61"/>
    <p:sldId id="350" r:id="rId62"/>
    <p:sldId id="351" r:id="rId63"/>
    <p:sldId id="352" r:id="rId64"/>
    <p:sldId id="353" r:id="rId65"/>
    <p:sldId id="357" r:id="rId66"/>
    <p:sldId id="358" r:id="rId67"/>
    <p:sldId id="359" r:id="rId68"/>
    <p:sldId id="360" r:id="rId69"/>
    <p:sldId id="361" r:id="rId70"/>
    <p:sldId id="362" r:id="rId71"/>
    <p:sldId id="363" r:id="rId72"/>
    <p:sldId id="364" r:id="rId73"/>
    <p:sldId id="369" r:id="rId74"/>
    <p:sldId id="370" r:id="rId75"/>
    <p:sldId id="371" r:id="rId76"/>
    <p:sldId id="372" r:id="rId77"/>
    <p:sldId id="375" r:id="rId78"/>
    <p:sldId id="376" r:id="rId79"/>
    <p:sldId id="377" r:id="rId80"/>
    <p:sldId id="378" r:id="rId81"/>
    <p:sldId id="379" r:id="rId82"/>
    <p:sldId id="380" r:id="rId83"/>
    <p:sldId id="381" r:id="rId84"/>
    <p:sldId id="382" r:id="rId85"/>
    <p:sldId id="398" r:id="rId86"/>
    <p:sldId id="399" r:id="rId87"/>
    <p:sldId id="400" r:id="rId88"/>
    <p:sldId id="401" r:id="rId89"/>
    <p:sldId id="402" r:id="rId90"/>
    <p:sldId id="403" r:id="rId91"/>
    <p:sldId id="404" r:id="rId92"/>
    <p:sldId id="405" r:id="rId93"/>
    <p:sldId id="406" r:id="rId94"/>
    <p:sldId id="407" r:id="rId95"/>
    <p:sldId id="409" r:id="rId96"/>
    <p:sldId id="411" r:id="rId97"/>
    <p:sldId id="412" r:id="rId98"/>
    <p:sldId id="413" r:id="rId99"/>
    <p:sldId id="414" r:id="rId100"/>
    <p:sldId id="415" r:id="rId101"/>
    <p:sldId id="416" r:id="rId102"/>
    <p:sldId id="417" r:id="rId103"/>
    <p:sldId id="418" r:id="rId104"/>
    <p:sldId id="419" r:id="rId105"/>
    <p:sldId id="420" r:id="rId106"/>
    <p:sldId id="421" r:id="rId107"/>
    <p:sldId id="422" r:id="rId108"/>
    <p:sldId id="423" r:id="rId109"/>
    <p:sldId id="424" r:id="rId110"/>
    <p:sldId id="425" r:id="rId111"/>
    <p:sldId id="426" r:id="rId112"/>
    <p:sldId id="427" r:id="rId113"/>
    <p:sldId id="428" r:id="rId114"/>
    <p:sldId id="430" r:id="rId115"/>
    <p:sldId id="431" r:id="rId116"/>
    <p:sldId id="432" r:id="rId117"/>
    <p:sldId id="433" r:id="rId118"/>
    <p:sldId id="434" r:id="rId119"/>
    <p:sldId id="529" r:id="rId120"/>
    <p:sldId id="453" r:id="rId121"/>
    <p:sldId id="454" r:id="rId122"/>
    <p:sldId id="455" r:id="rId123"/>
    <p:sldId id="456" r:id="rId124"/>
    <p:sldId id="457" r:id="rId125"/>
    <p:sldId id="458" r:id="rId126"/>
    <p:sldId id="459" r:id="rId127"/>
    <p:sldId id="460" r:id="rId128"/>
    <p:sldId id="461" r:id="rId129"/>
    <p:sldId id="462" r:id="rId130"/>
    <p:sldId id="463" r:id="rId131"/>
    <p:sldId id="464" r:id="rId132"/>
    <p:sldId id="465" r:id="rId133"/>
    <p:sldId id="466" r:id="rId134"/>
    <p:sldId id="467" r:id="rId135"/>
    <p:sldId id="468" r:id="rId136"/>
    <p:sldId id="469" r:id="rId137"/>
    <p:sldId id="470" r:id="rId138"/>
    <p:sldId id="471" r:id="rId139"/>
    <p:sldId id="472" r:id="rId140"/>
    <p:sldId id="473" r:id="rId141"/>
    <p:sldId id="477" r:id="rId142"/>
    <p:sldId id="478" r:id="rId143"/>
    <p:sldId id="479" r:id="rId144"/>
    <p:sldId id="480" r:id="rId145"/>
    <p:sldId id="483" r:id="rId146"/>
    <p:sldId id="484" r:id="rId147"/>
    <p:sldId id="485" r:id="rId148"/>
    <p:sldId id="486" r:id="rId149"/>
    <p:sldId id="487" r:id="rId150"/>
    <p:sldId id="488" r:id="rId151"/>
    <p:sldId id="489" r:id="rId152"/>
    <p:sldId id="491" r:id="rId153"/>
    <p:sldId id="492" r:id="rId154"/>
    <p:sldId id="493" r:id="rId155"/>
    <p:sldId id="501" r:id="rId156"/>
    <p:sldId id="511" r:id="rId157"/>
    <p:sldId id="512" r:id="rId158"/>
    <p:sldId id="513" r:id="rId159"/>
    <p:sldId id="514" r:id="rId160"/>
    <p:sldId id="515" r:id="rId161"/>
    <p:sldId id="516" r:id="rId162"/>
    <p:sldId id="517" r:id="rId163"/>
    <p:sldId id="522" r:id="rId164"/>
    <p:sldId id="524" r:id="rId165"/>
    <p:sldId id="525" r:id="rId166"/>
    <p:sldId id="526" r:id="rId167"/>
    <p:sldId id="527" r:id="rId168"/>
    <p:sldId id="528" r:id="rId16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antatmp" initials="f" lastIdx="2"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000" autoAdjust="0"/>
    <p:restoredTop sz="94660"/>
  </p:normalViewPr>
  <p:slideViewPr>
    <p:cSldViewPr snapToGrid="0">
      <p:cViewPr varScale="1">
        <p:scale>
          <a:sx n="73" d="100"/>
          <a:sy n="73" d="100"/>
        </p:scale>
        <p:origin x="-624" y="-102"/>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slide" Target="slides/slide158.xml"/><Relationship Id="rId175" Type="http://schemas.openxmlformats.org/officeDocument/2006/relationships/tableStyles" Target="tableStyles.xml"/><Relationship Id="rId170" Type="http://schemas.openxmlformats.org/officeDocument/2006/relationships/notesMaster" Target="notesMasters/notesMaster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commentAuthors" Target="commentAuthors.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slide" Target="slides/slide150.xml"/><Relationship Id="rId156" Type="http://schemas.openxmlformats.org/officeDocument/2006/relationships/slide" Target="slides/slide155.xml"/><Relationship Id="rId164" Type="http://schemas.openxmlformats.org/officeDocument/2006/relationships/slide" Target="slides/slide163.xml"/><Relationship Id="rId169" Type="http://schemas.openxmlformats.org/officeDocument/2006/relationships/slide" Target="slides/slide168.xml"/><Relationship Id="rId4" Type="http://schemas.openxmlformats.org/officeDocument/2006/relationships/slide" Target="slides/slide3.xml"/><Relationship Id="rId9" Type="http://schemas.openxmlformats.org/officeDocument/2006/relationships/slide" Target="slides/slide8.xml"/><Relationship Id="rId172" Type="http://schemas.openxmlformats.org/officeDocument/2006/relationships/presProps" Target="presProp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theme" Target="theme/theme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801502-6AA2-46EE-9B8D-29C86D51412B}" type="datetimeFigureOut">
              <a:rPr lang="en-US" smtClean="0"/>
              <a:pPr/>
              <a:t>5/19/2020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339112-CC1E-4DAF-AB53-61D686F27C0F}" type="slidenum">
              <a:rPr lang="en-US" smtClean="0"/>
              <a:pPr/>
              <a:t>‹#›</a:t>
            </a:fld>
            <a:endParaRPr lang="en-US"/>
          </a:p>
        </p:txBody>
      </p:sp>
    </p:spTree>
    <p:extLst>
      <p:ext uri="{BB962C8B-B14F-4D97-AF65-F5344CB8AC3E}">
        <p14:creationId xmlns:p14="http://schemas.microsoft.com/office/powerpoint/2010/main" xmlns="" val="16998417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8339112-CC1E-4DAF-AB53-61D686F27C0F}" type="slidenum">
              <a:rPr lang="en-US" smtClean="0"/>
              <a:pPr/>
              <a:t>1</a:t>
            </a:fld>
            <a:endParaRPr lang="en-US"/>
          </a:p>
        </p:txBody>
      </p:sp>
    </p:spTree>
    <p:extLst>
      <p:ext uri="{BB962C8B-B14F-4D97-AF65-F5344CB8AC3E}">
        <p14:creationId xmlns:p14="http://schemas.microsoft.com/office/powerpoint/2010/main" xmlns="" val="14296342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09" name="Rectangle 7"/>
          <p:cNvSpPr>
            <a:spLocks noGrp="1" noChangeArrowheads="1"/>
          </p:cNvSpPr>
          <p:nvPr>
            <p:ph type="sldNum" sz="quarter" idx="5"/>
          </p:nvPr>
        </p:nvSpPr>
        <p:spPr>
          <a:noFill/>
        </p:spPr>
        <p:txBody>
          <a:bodyPr/>
          <a:lstStyle/>
          <a:p>
            <a:fld id="{A37FFBEF-DD4A-4E80-9CCC-7EAAC78B91CD}" type="slidenum">
              <a:rPr lang="en-IE">
                <a:solidFill>
                  <a:prstClr val="black"/>
                </a:solidFill>
              </a:rPr>
              <a:pPr/>
              <a:t>87</a:t>
            </a:fld>
            <a:endParaRPr lang="en-IE">
              <a:solidFill>
                <a:prstClr val="black"/>
              </a:solidFill>
            </a:endParaRPr>
          </a:p>
        </p:txBody>
      </p:sp>
      <p:sp>
        <p:nvSpPr>
          <p:cNvPr id="273410" name="Rectangle 2"/>
          <p:cNvSpPr>
            <a:spLocks noGrp="1" noRot="1" noChangeAspect="1" noChangeArrowheads="1" noTextEdit="1"/>
          </p:cNvSpPr>
          <p:nvPr>
            <p:ph type="sldImg"/>
          </p:nvPr>
        </p:nvSpPr>
        <p:spPr>
          <a:ln/>
        </p:spPr>
      </p:sp>
      <p:sp>
        <p:nvSpPr>
          <p:cNvPr id="273411" name="Rectangle 3"/>
          <p:cNvSpPr>
            <a:spLocks noGrp="1" noChangeArrowheads="1"/>
          </p:cNvSpPr>
          <p:nvPr>
            <p:ph type="body" idx="1"/>
          </p:nvPr>
        </p:nvSpPr>
        <p:spPr/>
        <p:txBody>
          <a:bodyPr/>
          <a:lstStyle/>
          <a:p>
            <a:pPr eaLnBrk="1" hangingPunct="1"/>
            <a:endParaRPr lang="en-US" smtClean="0"/>
          </a:p>
        </p:txBody>
      </p:sp>
    </p:spTree>
    <p:extLst>
      <p:ext uri="{BB962C8B-B14F-4D97-AF65-F5344CB8AC3E}">
        <p14:creationId xmlns:p14="http://schemas.microsoft.com/office/powerpoint/2010/main" xmlns="" val="9513362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7" name="Rectangle 7"/>
          <p:cNvSpPr>
            <a:spLocks noGrp="1" noChangeArrowheads="1"/>
          </p:cNvSpPr>
          <p:nvPr>
            <p:ph type="sldNum" sz="quarter" idx="5"/>
          </p:nvPr>
        </p:nvSpPr>
        <p:spPr>
          <a:noFill/>
        </p:spPr>
        <p:txBody>
          <a:bodyPr/>
          <a:lstStyle/>
          <a:p>
            <a:fld id="{A7330833-EDD8-4A4B-A9F0-57E5274096B3}" type="slidenum">
              <a:rPr lang="en-IE">
                <a:solidFill>
                  <a:prstClr val="black"/>
                </a:solidFill>
              </a:rPr>
              <a:pPr/>
              <a:t>88</a:t>
            </a:fld>
            <a:endParaRPr lang="en-IE">
              <a:solidFill>
                <a:prstClr val="black"/>
              </a:solidFill>
            </a:endParaRPr>
          </a:p>
        </p:txBody>
      </p:sp>
      <p:sp>
        <p:nvSpPr>
          <p:cNvPr id="275458" name="Rectangle 2"/>
          <p:cNvSpPr>
            <a:spLocks noGrp="1" noRot="1" noChangeAspect="1" noChangeArrowheads="1" noTextEdit="1"/>
          </p:cNvSpPr>
          <p:nvPr>
            <p:ph type="sldImg"/>
          </p:nvPr>
        </p:nvSpPr>
        <p:spPr>
          <a:ln/>
        </p:spPr>
      </p:sp>
      <p:sp>
        <p:nvSpPr>
          <p:cNvPr id="275459" name="Rectangle 3"/>
          <p:cNvSpPr>
            <a:spLocks noGrp="1" noChangeArrowheads="1"/>
          </p:cNvSpPr>
          <p:nvPr>
            <p:ph type="body" idx="1"/>
          </p:nvPr>
        </p:nvSpPr>
        <p:spPr/>
        <p:txBody>
          <a:bodyPr/>
          <a:lstStyle/>
          <a:p>
            <a:pPr eaLnBrk="1" hangingPunct="1"/>
            <a:endParaRPr lang="en-US" smtClean="0"/>
          </a:p>
        </p:txBody>
      </p:sp>
    </p:spTree>
    <p:extLst>
      <p:ext uri="{BB962C8B-B14F-4D97-AF65-F5344CB8AC3E}">
        <p14:creationId xmlns:p14="http://schemas.microsoft.com/office/powerpoint/2010/main" xmlns="" val="10827461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69" name="Rectangle 7"/>
          <p:cNvSpPr>
            <a:spLocks noGrp="1" noChangeArrowheads="1"/>
          </p:cNvSpPr>
          <p:nvPr>
            <p:ph type="sldNum" sz="quarter" idx="5"/>
          </p:nvPr>
        </p:nvSpPr>
        <p:spPr>
          <a:noFill/>
        </p:spPr>
        <p:txBody>
          <a:bodyPr/>
          <a:lstStyle/>
          <a:p>
            <a:fld id="{FC48058B-CE00-4BB2-823F-A98883899351}" type="slidenum">
              <a:rPr lang="en-IE">
                <a:solidFill>
                  <a:prstClr val="black"/>
                </a:solidFill>
              </a:rPr>
              <a:pPr/>
              <a:t>89</a:t>
            </a:fld>
            <a:endParaRPr lang="en-IE">
              <a:solidFill>
                <a:prstClr val="black"/>
              </a:solidFill>
            </a:endParaRPr>
          </a:p>
        </p:txBody>
      </p:sp>
      <p:sp>
        <p:nvSpPr>
          <p:cNvPr id="288770" name="Rectangle 2"/>
          <p:cNvSpPr>
            <a:spLocks noGrp="1" noRot="1" noChangeAspect="1" noChangeArrowheads="1" noTextEdit="1"/>
          </p:cNvSpPr>
          <p:nvPr>
            <p:ph type="sldImg"/>
          </p:nvPr>
        </p:nvSpPr>
        <p:spPr>
          <a:ln/>
        </p:spPr>
      </p:sp>
      <p:sp>
        <p:nvSpPr>
          <p:cNvPr id="288771" name="Rectangle 3"/>
          <p:cNvSpPr>
            <a:spLocks noGrp="1" noChangeArrowheads="1"/>
          </p:cNvSpPr>
          <p:nvPr>
            <p:ph type="body" idx="1"/>
          </p:nvPr>
        </p:nvSpPr>
        <p:spPr/>
        <p:txBody>
          <a:bodyPr/>
          <a:lstStyle/>
          <a:p>
            <a:pPr eaLnBrk="1" hangingPunct="1"/>
            <a:endParaRPr lang="en-US" smtClean="0"/>
          </a:p>
        </p:txBody>
      </p:sp>
    </p:spTree>
    <p:extLst>
      <p:ext uri="{BB962C8B-B14F-4D97-AF65-F5344CB8AC3E}">
        <p14:creationId xmlns:p14="http://schemas.microsoft.com/office/powerpoint/2010/main" xmlns="" val="11072101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7" name="Rectangle 7"/>
          <p:cNvSpPr txBox="1">
            <a:spLocks noGrp="1" noChangeArrowheads="1"/>
          </p:cNvSpPr>
          <p:nvPr/>
        </p:nvSpPr>
        <p:spPr bwMode="auto">
          <a:xfrm>
            <a:off x="3884414" y="8684381"/>
            <a:ext cx="2972098" cy="458108"/>
          </a:xfrm>
          <a:prstGeom prst="rect">
            <a:avLst/>
          </a:prstGeom>
          <a:noFill/>
          <a:ln w="9525">
            <a:noFill/>
            <a:miter lim="800000"/>
            <a:headEnd/>
            <a:tailEnd/>
          </a:ln>
        </p:spPr>
        <p:txBody>
          <a:bodyPr lIns="90567" tIns="45283" rIns="90567" bIns="45283" anchor="b"/>
          <a:lstStyle/>
          <a:p>
            <a:pPr algn="r" defTabSz="905475"/>
            <a:fld id="{D878E1E3-D2AB-44B3-B499-F0A01ACD14AD}" type="slidenum">
              <a:rPr lang="en-IE" sz="1200">
                <a:solidFill>
                  <a:prstClr val="black"/>
                </a:solidFill>
              </a:rPr>
              <a:pPr algn="r" defTabSz="905475"/>
              <a:t>90</a:t>
            </a:fld>
            <a:endParaRPr lang="en-IE" sz="1200" dirty="0">
              <a:solidFill>
                <a:prstClr val="black"/>
              </a:solidFill>
            </a:endParaRPr>
          </a:p>
        </p:txBody>
      </p:sp>
      <p:sp>
        <p:nvSpPr>
          <p:cNvPr id="290818" name="Rectangle 2"/>
          <p:cNvSpPr>
            <a:spLocks noGrp="1" noRot="1" noChangeAspect="1" noChangeArrowheads="1" noTextEdit="1"/>
          </p:cNvSpPr>
          <p:nvPr>
            <p:ph type="sldImg"/>
          </p:nvPr>
        </p:nvSpPr>
        <p:spPr>
          <a:ln/>
        </p:spPr>
      </p:sp>
      <p:sp>
        <p:nvSpPr>
          <p:cNvPr id="290819" name="Rectangle 3"/>
          <p:cNvSpPr>
            <a:spLocks noGrp="1" noChangeArrowheads="1"/>
          </p:cNvSpPr>
          <p:nvPr>
            <p:ph type="body" idx="1"/>
          </p:nvPr>
        </p:nvSpPr>
        <p:spPr/>
        <p:txBody>
          <a:bodyPr/>
          <a:lstStyle/>
          <a:p>
            <a:pPr eaLnBrk="1" hangingPunct="1"/>
            <a:endParaRPr lang="en-US" smtClean="0"/>
          </a:p>
        </p:txBody>
      </p:sp>
    </p:spTree>
    <p:extLst>
      <p:ext uri="{BB962C8B-B14F-4D97-AF65-F5344CB8AC3E}">
        <p14:creationId xmlns:p14="http://schemas.microsoft.com/office/powerpoint/2010/main" xmlns="" val="11855278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5" name="Rectangle 7"/>
          <p:cNvSpPr txBox="1">
            <a:spLocks noGrp="1" noChangeArrowheads="1"/>
          </p:cNvSpPr>
          <p:nvPr/>
        </p:nvSpPr>
        <p:spPr bwMode="auto">
          <a:xfrm>
            <a:off x="3884414" y="8684381"/>
            <a:ext cx="2972098" cy="458108"/>
          </a:xfrm>
          <a:prstGeom prst="rect">
            <a:avLst/>
          </a:prstGeom>
          <a:noFill/>
          <a:ln w="9525">
            <a:noFill/>
            <a:miter lim="800000"/>
            <a:headEnd/>
            <a:tailEnd/>
          </a:ln>
        </p:spPr>
        <p:txBody>
          <a:bodyPr lIns="90567" tIns="45283" rIns="90567" bIns="45283" anchor="b"/>
          <a:lstStyle/>
          <a:p>
            <a:pPr algn="r" defTabSz="905475"/>
            <a:fld id="{DED44F5F-FD02-4042-A230-C5FC5CAB64E4}" type="slidenum">
              <a:rPr lang="en-IE" sz="1200">
                <a:solidFill>
                  <a:prstClr val="black"/>
                </a:solidFill>
              </a:rPr>
              <a:pPr algn="r" defTabSz="905475"/>
              <a:t>91</a:t>
            </a:fld>
            <a:endParaRPr lang="en-IE" sz="1200" dirty="0">
              <a:solidFill>
                <a:prstClr val="black"/>
              </a:solidFill>
            </a:endParaRPr>
          </a:p>
        </p:txBody>
      </p:sp>
      <p:sp>
        <p:nvSpPr>
          <p:cNvPr id="292866" name="Rectangle 2"/>
          <p:cNvSpPr>
            <a:spLocks noGrp="1" noRot="1" noChangeAspect="1" noChangeArrowheads="1" noTextEdit="1"/>
          </p:cNvSpPr>
          <p:nvPr>
            <p:ph type="sldImg"/>
          </p:nvPr>
        </p:nvSpPr>
        <p:spPr>
          <a:ln/>
        </p:spPr>
      </p:sp>
      <p:sp>
        <p:nvSpPr>
          <p:cNvPr id="292867" name="Rectangle 3"/>
          <p:cNvSpPr>
            <a:spLocks noGrp="1" noChangeArrowheads="1"/>
          </p:cNvSpPr>
          <p:nvPr>
            <p:ph type="body" idx="1"/>
          </p:nvPr>
        </p:nvSpPr>
        <p:spPr/>
        <p:txBody>
          <a:bodyPr/>
          <a:lstStyle/>
          <a:p>
            <a:pPr eaLnBrk="1" hangingPunct="1"/>
            <a:endParaRPr lang="en-US" smtClean="0"/>
          </a:p>
        </p:txBody>
      </p:sp>
    </p:spTree>
    <p:extLst>
      <p:ext uri="{BB962C8B-B14F-4D97-AF65-F5344CB8AC3E}">
        <p14:creationId xmlns:p14="http://schemas.microsoft.com/office/powerpoint/2010/main" xmlns="" val="7549447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09" name="Rectangle 7"/>
          <p:cNvSpPr>
            <a:spLocks noGrp="1" noChangeArrowheads="1"/>
          </p:cNvSpPr>
          <p:nvPr>
            <p:ph type="sldNum" sz="quarter" idx="5"/>
          </p:nvPr>
        </p:nvSpPr>
        <p:spPr>
          <a:noFill/>
        </p:spPr>
        <p:txBody>
          <a:bodyPr/>
          <a:lstStyle/>
          <a:p>
            <a:fld id="{DBB3F652-7CB3-49DC-A9FF-D00064CF96E4}" type="slidenum">
              <a:rPr lang="en-IE">
                <a:solidFill>
                  <a:prstClr val="black"/>
                </a:solidFill>
              </a:rPr>
              <a:pPr/>
              <a:t>94</a:t>
            </a:fld>
            <a:endParaRPr lang="en-IE">
              <a:solidFill>
                <a:prstClr val="black"/>
              </a:solidFill>
            </a:endParaRPr>
          </a:p>
        </p:txBody>
      </p:sp>
      <p:sp>
        <p:nvSpPr>
          <p:cNvPr id="299010" name="Rectangle 2"/>
          <p:cNvSpPr>
            <a:spLocks noGrp="1" noRot="1" noChangeAspect="1" noChangeArrowheads="1" noTextEdit="1"/>
          </p:cNvSpPr>
          <p:nvPr>
            <p:ph type="sldImg"/>
          </p:nvPr>
        </p:nvSpPr>
        <p:spPr>
          <a:ln/>
        </p:spPr>
      </p:sp>
      <p:sp>
        <p:nvSpPr>
          <p:cNvPr id="299011" name="Rectangle 3"/>
          <p:cNvSpPr>
            <a:spLocks noGrp="1" noChangeArrowheads="1"/>
          </p:cNvSpPr>
          <p:nvPr>
            <p:ph type="body" idx="1"/>
          </p:nvPr>
        </p:nvSpPr>
        <p:spPr/>
        <p:txBody>
          <a:bodyPr/>
          <a:lstStyle/>
          <a:p>
            <a:pPr eaLnBrk="1" hangingPunct="1"/>
            <a:endParaRPr lang="en-US" smtClean="0"/>
          </a:p>
        </p:txBody>
      </p:sp>
    </p:spTree>
    <p:extLst>
      <p:ext uri="{BB962C8B-B14F-4D97-AF65-F5344CB8AC3E}">
        <p14:creationId xmlns:p14="http://schemas.microsoft.com/office/powerpoint/2010/main" xmlns="" val="22249222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5" name="Rectangle 7"/>
          <p:cNvSpPr txBox="1">
            <a:spLocks noGrp="1" noChangeArrowheads="1"/>
          </p:cNvSpPr>
          <p:nvPr/>
        </p:nvSpPr>
        <p:spPr bwMode="auto">
          <a:xfrm>
            <a:off x="3884414" y="8684381"/>
            <a:ext cx="2972098" cy="458108"/>
          </a:xfrm>
          <a:prstGeom prst="rect">
            <a:avLst/>
          </a:prstGeom>
          <a:noFill/>
          <a:ln w="9525">
            <a:noFill/>
            <a:miter lim="800000"/>
            <a:headEnd/>
            <a:tailEnd/>
          </a:ln>
        </p:spPr>
        <p:txBody>
          <a:bodyPr lIns="90567" tIns="45283" rIns="90567" bIns="45283" anchor="b"/>
          <a:lstStyle/>
          <a:p>
            <a:pPr algn="r" defTabSz="905475"/>
            <a:fld id="{D2492EAF-5F3A-4A99-BADF-8E86781C7AEC}" type="slidenum">
              <a:rPr lang="en-IE" sz="1200">
                <a:solidFill>
                  <a:prstClr val="black"/>
                </a:solidFill>
              </a:rPr>
              <a:pPr algn="r" defTabSz="905475"/>
              <a:t>95</a:t>
            </a:fld>
            <a:endParaRPr lang="en-IE" sz="1200" dirty="0">
              <a:solidFill>
                <a:prstClr val="black"/>
              </a:solidFill>
            </a:endParaRPr>
          </a:p>
        </p:txBody>
      </p:sp>
      <p:sp>
        <p:nvSpPr>
          <p:cNvPr id="303106" name="Rectangle 2"/>
          <p:cNvSpPr>
            <a:spLocks noGrp="1" noRot="1" noChangeAspect="1" noChangeArrowheads="1" noTextEdit="1"/>
          </p:cNvSpPr>
          <p:nvPr>
            <p:ph type="sldImg"/>
          </p:nvPr>
        </p:nvSpPr>
        <p:spPr>
          <a:ln/>
        </p:spPr>
      </p:sp>
      <p:sp>
        <p:nvSpPr>
          <p:cNvPr id="303107" name="Rectangle 3"/>
          <p:cNvSpPr>
            <a:spLocks noGrp="1" noChangeArrowheads="1"/>
          </p:cNvSpPr>
          <p:nvPr>
            <p:ph type="body" idx="1"/>
          </p:nvPr>
        </p:nvSpPr>
        <p:spPr/>
        <p:txBody>
          <a:bodyPr/>
          <a:lstStyle/>
          <a:p>
            <a:pPr eaLnBrk="1" hangingPunct="1"/>
            <a:endParaRPr lang="en-US" smtClean="0">
              <a:latin typeface="Arial" pitchFamily="34" charset="0"/>
            </a:endParaRPr>
          </a:p>
        </p:txBody>
      </p:sp>
    </p:spTree>
    <p:extLst>
      <p:ext uri="{BB962C8B-B14F-4D97-AF65-F5344CB8AC3E}">
        <p14:creationId xmlns:p14="http://schemas.microsoft.com/office/powerpoint/2010/main" xmlns="" val="14859091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7" name="Rectangle 7"/>
          <p:cNvSpPr>
            <a:spLocks noGrp="1" noChangeArrowheads="1"/>
          </p:cNvSpPr>
          <p:nvPr>
            <p:ph type="sldNum" sz="quarter" idx="5"/>
          </p:nvPr>
        </p:nvSpPr>
        <p:spPr>
          <a:noFill/>
        </p:spPr>
        <p:txBody>
          <a:bodyPr/>
          <a:lstStyle/>
          <a:p>
            <a:fld id="{B7314A5D-4922-4851-A57F-E45C8580FCF7}" type="slidenum">
              <a:rPr lang="en-IE">
                <a:solidFill>
                  <a:prstClr val="black"/>
                </a:solidFill>
              </a:rPr>
              <a:pPr/>
              <a:t>97</a:t>
            </a:fld>
            <a:endParaRPr lang="en-IE">
              <a:solidFill>
                <a:prstClr val="black"/>
              </a:solidFill>
            </a:endParaRPr>
          </a:p>
        </p:txBody>
      </p:sp>
      <p:sp>
        <p:nvSpPr>
          <p:cNvPr id="311298" name="Rectangle 2"/>
          <p:cNvSpPr>
            <a:spLocks noGrp="1" noRot="1" noChangeAspect="1" noChangeArrowheads="1" noTextEdit="1"/>
          </p:cNvSpPr>
          <p:nvPr>
            <p:ph type="sldImg"/>
          </p:nvPr>
        </p:nvSpPr>
        <p:spPr>
          <a:xfrm>
            <a:off x="381000" y="684213"/>
            <a:ext cx="6094413" cy="3429000"/>
          </a:xfrm>
          <a:ln/>
        </p:spPr>
      </p:sp>
      <p:sp>
        <p:nvSpPr>
          <p:cNvPr id="311299" name="Rectangle 3"/>
          <p:cNvSpPr>
            <a:spLocks noGrp="1" noChangeArrowheads="1"/>
          </p:cNvSpPr>
          <p:nvPr>
            <p:ph type="body" idx="1"/>
          </p:nvPr>
        </p:nvSpPr>
        <p:spPr>
          <a:xfrm>
            <a:off x="913805" y="4343703"/>
            <a:ext cx="5030391" cy="4115405"/>
          </a:xfrm>
        </p:spPr>
        <p:txBody>
          <a:bodyPr/>
          <a:lstStyle/>
          <a:p>
            <a:pPr eaLnBrk="1" hangingPunct="1">
              <a:buFontTx/>
              <a:buChar char="•"/>
            </a:pPr>
            <a:r>
              <a:rPr lang="en-GB" smtClean="0"/>
              <a:t> </a:t>
            </a:r>
          </a:p>
        </p:txBody>
      </p:sp>
    </p:spTree>
    <p:extLst>
      <p:ext uri="{BB962C8B-B14F-4D97-AF65-F5344CB8AC3E}">
        <p14:creationId xmlns:p14="http://schemas.microsoft.com/office/powerpoint/2010/main" xmlns="" val="9510955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5" name="Rectangle 7"/>
          <p:cNvSpPr>
            <a:spLocks noGrp="1" noChangeArrowheads="1"/>
          </p:cNvSpPr>
          <p:nvPr>
            <p:ph type="sldNum" sz="quarter" idx="5"/>
          </p:nvPr>
        </p:nvSpPr>
        <p:spPr>
          <a:noFill/>
        </p:spPr>
        <p:txBody>
          <a:bodyPr/>
          <a:lstStyle/>
          <a:p>
            <a:fld id="{AB1E9D33-A455-4EC3-8529-19E93FF7D73B}" type="slidenum">
              <a:rPr lang="en-IE">
                <a:solidFill>
                  <a:prstClr val="black"/>
                </a:solidFill>
              </a:rPr>
              <a:pPr/>
              <a:t>98</a:t>
            </a:fld>
            <a:endParaRPr lang="en-IE">
              <a:solidFill>
                <a:prstClr val="black"/>
              </a:solidFill>
            </a:endParaRPr>
          </a:p>
        </p:txBody>
      </p:sp>
      <p:sp>
        <p:nvSpPr>
          <p:cNvPr id="313346" name="Rectangle 2"/>
          <p:cNvSpPr>
            <a:spLocks noGrp="1" noRot="1" noChangeAspect="1" noChangeArrowheads="1" noTextEdit="1"/>
          </p:cNvSpPr>
          <p:nvPr>
            <p:ph type="sldImg"/>
          </p:nvPr>
        </p:nvSpPr>
        <p:spPr>
          <a:ln/>
        </p:spPr>
      </p:sp>
      <p:sp>
        <p:nvSpPr>
          <p:cNvPr id="313347" name="Rectangle 3"/>
          <p:cNvSpPr>
            <a:spLocks noGrp="1" noChangeArrowheads="1"/>
          </p:cNvSpPr>
          <p:nvPr>
            <p:ph type="body" idx="1"/>
          </p:nvPr>
        </p:nvSpPr>
        <p:spPr/>
        <p:txBody>
          <a:bodyPr/>
          <a:lstStyle/>
          <a:p>
            <a:pPr eaLnBrk="1" hangingPunct="1">
              <a:buFontTx/>
              <a:buChar char="•"/>
            </a:pPr>
            <a:endParaRPr lang="en-GB" smtClean="0"/>
          </a:p>
        </p:txBody>
      </p:sp>
    </p:spTree>
    <p:extLst>
      <p:ext uri="{BB962C8B-B14F-4D97-AF65-F5344CB8AC3E}">
        <p14:creationId xmlns:p14="http://schemas.microsoft.com/office/powerpoint/2010/main" xmlns="" val="661223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3" name="Rectangle 7"/>
          <p:cNvSpPr>
            <a:spLocks noGrp="1" noChangeArrowheads="1"/>
          </p:cNvSpPr>
          <p:nvPr>
            <p:ph type="sldNum" sz="quarter" idx="5"/>
          </p:nvPr>
        </p:nvSpPr>
        <p:spPr>
          <a:noFill/>
        </p:spPr>
        <p:txBody>
          <a:bodyPr/>
          <a:lstStyle/>
          <a:p>
            <a:fld id="{85B1E6AB-414F-4EB7-BE28-4AC17DCC59A6}" type="slidenum">
              <a:rPr lang="en-IE">
                <a:solidFill>
                  <a:prstClr val="black"/>
                </a:solidFill>
              </a:rPr>
              <a:pPr/>
              <a:t>99</a:t>
            </a:fld>
            <a:endParaRPr lang="en-IE">
              <a:solidFill>
                <a:prstClr val="black"/>
              </a:solidFill>
            </a:endParaRPr>
          </a:p>
        </p:txBody>
      </p:sp>
      <p:sp>
        <p:nvSpPr>
          <p:cNvPr id="315394" name="Rectangle 2"/>
          <p:cNvSpPr>
            <a:spLocks noGrp="1" noRot="1" noChangeAspect="1" noChangeArrowheads="1" noTextEdit="1"/>
          </p:cNvSpPr>
          <p:nvPr>
            <p:ph type="sldImg"/>
          </p:nvPr>
        </p:nvSpPr>
        <p:spPr>
          <a:ln/>
        </p:spPr>
      </p:sp>
      <p:sp>
        <p:nvSpPr>
          <p:cNvPr id="315395" name="Rectangle 3"/>
          <p:cNvSpPr>
            <a:spLocks noGrp="1" noChangeArrowheads="1"/>
          </p:cNvSpPr>
          <p:nvPr>
            <p:ph type="body" idx="1"/>
          </p:nvPr>
        </p:nvSpPr>
        <p:spPr/>
        <p:txBody>
          <a:bodyPr/>
          <a:lstStyle/>
          <a:p>
            <a:pPr eaLnBrk="1" hangingPunct="1"/>
            <a:endParaRPr lang="en-US" smtClean="0"/>
          </a:p>
        </p:txBody>
      </p:sp>
    </p:spTree>
    <p:extLst>
      <p:ext uri="{BB962C8B-B14F-4D97-AF65-F5344CB8AC3E}">
        <p14:creationId xmlns:p14="http://schemas.microsoft.com/office/powerpoint/2010/main" xmlns="" val="39363272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8339112-CC1E-4DAF-AB53-61D686F27C0F}" type="slidenum">
              <a:rPr lang="en-US" smtClean="0"/>
              <a:pPr/>
              <a:t>2</a:t>
            </a:fld>
            <a:endParaRPr lang="en-US"/>
          </a:p>
        </p:txBody>
      </p:sp>
    </p:spTree>
    <p:extLst>
      <p:ext uri="{BB962C8B-B14F-4D97-AF65-F5344CB8AC3E}">
        <p14:creationId xmlns:p14="http://schemas.microsoft.com/office/powerpoint/2010/main" xmlns="" val="41409277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lnSpc>
                <a:spcPct val="170000"/>
              </a:lnSpc>
            </a:pPr>
            <a:r>
              <a:rPr lang="en-GB" sz="2400" dirty="0" smtClean="0"/>
              <a:t>Stabilisation Centres (SC)</a:t>
            </a:r>
          </a:p>
          <a:p>
            <a:pPr lvl="1" eaLnBrk="1" hangingPunct="1">
              <a:lnSpc>
                <a:spcPct val="170000"/>
              </a:lnSpc>
            </a:pPr>
            <a:r>
              <a:rPr lang="en-GB" sz="2000" dirty="0" smtClean="0"/>
              <a:t>Inpatient</a:t>
            </a:r>
          </a:p>
          <a:p>
            <a:pPr lvl="1" eaLnBrk="1" hangingPunct="1">
              <a:lnSpc>
                <a:spcPct val="170000"/>
              </a:lnSpc>
            </a:pPr>
            <a:r>
              <a:rPr lang="en-GB" sz="2000" dirty="0" smtClean="0"/>
              <a:t>Equivalent to WHO phase 1 TFCs</a:t>
            </a:r>
          </a:p>
          <a:p>
            <a:endParaRPr lang="en-US" dirty="0"/>
          </a:p>
        </p:txBody>
      </p:sp>
      <p:sp>
        <p:nvSpPr>
          <p:cNvPr id="4" name="Slide Number Placeholder 3"/>
          <p:cNvSpPr>
            <a:spLocks noGrp="1"/>
          </p:cNvSpPr>
          <p:nvPr>
            <p:ph type="sldNum" sz="quarter" idx="10"/>
          </p:nvPr>
        </p:nvSpPr>
        <p:spPr/>
        <p:txBody>
          <a:bodyPr/>
          <a:lstStyle/>
          <a:p>
            <a:fld id="{9EFF1E8C-453C-49BA-9897-1DE18C9395BE}" type="slidenum">
              <a:rPr lang="en-US" smtClean="0">
                <a:solidFill>
                  <a:prstClr val="black"/>
                </a:solidFill>
              </a:rPr>
              <a:pPr/>
              <a:t>100</a:t>
            </a:fld>
            <a:endParaRPr lang="en-US">
              <a:solidFill>
                <a:prstClr val="black"/>
              </a:solidFill>
            </a:endParaRPr>
          </a:p>
        </p:txBody>
      </p:sp>
    </p:spTree>
    <p:extLst>
      <p:ext uri="{BB962C8B-B14F-4D97-AF65-F5344CB8AC3E}">
        <p14:creationId xmlns:p14="http://schemas.microsoft.com/office/powerpoint/2010/main" xmlns="" val="41460718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65" name="Rectangle 7"/>
          <p:cNvSpPr>
            <a:spLocks noGrp="1" noChangeArrowheads="1"/>
          </p:cNvSpPr>
          <p:nvPr>
            <p:ph type="sldNum" sz="quarter" idx="5"/>
          </p:nvPr>
        </p:nvSpPr>
        <p:spPr>
          <a:noFill/>
        </p:spPr>
        <p:txBody>
          <a:bodyPr/>
          <a:lstStyle/>
          <a:p>
            <a:fld id="{E3178854-C51A-408C-A8C0-A08C3C2DD293}" type="slidenum">
              <a:rPr lang="en-IE">
                <a:solidFill>
                  <a:prstClr val="black"/>
                </a:solidFill>
              </a:rPr>
              <a:pPr/>
              <a:t>101</a:t>
            </a:fld>
            <a:endParaRPr lang="en-IE">
              <a:solidFill>
                <a:prstClr val="black"/>
              </a:solidFill>
            </a:endParaRPr>
          </a:p>
        </p:txBody>
      </p:sp>
      <p:sp>
        <p:nvSpPr>
          <p:cNvPr id="344066" name="Rectangle 2"/>
          <p:cNvSpPr>
            <a:spLocks noGrp="1" noRot="1" noChangeAspect="1" noChangeArrowheads="1" noTextEdit="1"/>
          </p:cNvSpPr>
          <p:nvPr>
            <p:ph type="sldImg"/>
          </p:nvPr>
        </p:nvSpPr>
        <p:spPr>
          <a:xfrm>
            <a:off x="382588" y="682625"/>
            <a:ext cx="6094412" cy="3429000"/>
          </a:xfrm>
          <a:ln/>
        </p:spPr>
      </p:sp>
      <p:sp>
        <p:nvSpPr>
          <p:cNvPr id="344067" name="Rectangle 3"/>
          <p:cNvSpPr>
            <a:spLocks noGrp="1" noChangeArrowheads="1"/>
          </p:cNvSpPr>
          <p:nvPr>
            <p:ph type="body" idx="1"/>
          </p:nvPr>
        </p:nvSpPr>
        <p:spPr>
          <a:xfrm>
            <a:off x="913805" y="4342190"/>
            <a:ext cx="5030391" cy="4118429"/>
          </a:xfrm>
        </p:spPr>
        <p:txBody>
          <a:bodyPr/>
          <a:lstStyle/>
          <a:p>
            <a:pPr eaLnBrk="1" hangingPunct="1"/>
            <a:endParaRPr lang="en-GB" smtClean="0"/>
          </a:p>
        </p:txBody>
      </p:sp>
    </p:spTree>
    <p:extLst>
      <p:ext uri="{BB962C8B-B14F-4D97-AF65-F5344CB8AC3E}">
        <p14:creationId xmlns:p14="http://schemas.microsoft.com/office/powerpoint/2010/main" xmlns="" val="18946931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3" name="Rectangle 7"/>
          <p:cNvSpPr>
            <a:spLocks noGrp="1" noChangeArrowheads="1"/>
          </p:cNvSpPr>
          <p:nvPr>
            <p:ph type="sldNum" sz="quarter" idx="5"/>
          </p:nvPr>
        </p:nvSpPr>
        <p:spPr>
          <a:noFill/>
        </p:spPr>
        <p:txBody>
          <a:bodyPr/>
          <a:lstStyle/>
          <a:p>
            <a:fld id="{C9B7744E-2C81-4DBB-9612-D4D572E54FEC}" type="slidenum">
              <a:rPr lang="en-IE">
                <a:solidFill>
                  <a:prstClr val="black"/>
                </a:solidFill>
              </a:rPr>
              <a:pPr/>
              <a:t>102</a:t>
            </a:fld>
            <a:endParaRPr lang="en-IE">
              <a:solidFill>
                <a:prstClr val="black"/>
              </a:solidFill>
            </a:endParaRPr>
          </a:p>
        </p:txBody>
      </p:sp>
      <p:sp>
        <p:nvSpPr>
          <p:cNvPr id="346114" name="Rectangle 2"/>
          <p:cNvSpPr>
            <a:spLocks noGrp="1" noRot="1" noChangeAspect="1" noChangeArrowheads="1" noTextEdit="1"/>
          </p:cNvSpPr>
          <p:nvPr>
            <p:ph type="sldImg"/>
          </p:nvPr>
        </p:nvSpPr>
        <p:spPr>
          <a:ln/>
        </p:spPr>
      </p:sp>
      <p:sp>
        <p:nvSpPr>
          <p:cNvPr id="346115" name="Rectangle 3"/>
          <p:cNvSpPr>
            <a:spLocks noGrp="1" noChangeArrowheads="1"/>
          </p:cNvSpPr>
          <p:nvPr>
            <p:ph type="body" idx="1"/>
          </p:nvPr>
        </p:nvSpPr>
        <p:spPr/>
        <p:txBody>
          <a:bodyPr/>
          <a:lstStyle/>
          <a:p>
            <a:pPr eaLnBrk="1" hangingPunct="1"/>
            <a:endParaRPr lang="en-GB" smtClean="0"/>
          </a:p>
        </p:txBody>
      </p:sp>
    </p:spTree>
    <p:extLst>
      <p:ext uri="{BB962C8B-B14F-4D97-AF65-F5344CB8AC3E}">
        <p14:creationId xmlns:p14="http://schemas.microsoft.com/office/powerpoint/2010/main" xmlns="" val="33075023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1" name="Rectangle 7"/>
          <p:cNvSpPr>
            <a:spLocks noGrp="1" noChangeArrowheads="1"/>
          </p:cNvSpPr>
          <p:nvPr>
            <p:ph type="sldNum" sz="quarter" idx="5"/>
          </p:nvPr>
        </p:nvSpPr>
        <p:spPr>
          <a:noFill/>
        </p:spPr>
        <p:txBody>
          <a:bodyPr/>
          <a:lstStyle/>
          <a:p>
            <a:fld id="{DAB519EE-B8AF-4AB0-8F1B-5E39CFF6202D}" type="slidenum">
              <a:rPr lang="en-IE">
                <a:solidFill>
                  <a:prstClr val="black"/>
                </a:solidFill>
              </a:rPr>
              <a:pPr/>
              <a:t>103</a:t>
            </a:fld>
            <a:endParaRPr lang="en-IE">
              <a:solidFill>
                <a:prstClr val="black"/>
              </a:solidFill>
            </a:endParaRPr>
          </a:p>
        </p:txBody>
      </p:sp>
      <p:sp>
        <p:nvSpPr>
          <p:cNvPr id="348162" name="Rectangle 2"/>
          <p:cNvSpPr>
            <a:spLocks noGrp="1" noRot="1" noChangeAspect="1" noChangeArrowheads="1" noTextEdit="1"/>
          </p:cNvSpPr>
          <p:nvPr>
            <p:ph type="sldImg"/>
          </p:nvPr>
        </p:nvSpPr>
        <p:spPr>
          <a:ln/>
        </p:spPr>
      </p:sp>
      <p:sp>
        <p:nvSpPr>
          <p:cNvPr id="348163" name="Rectangle 3"/>
          <p:cNvSpPr>
            <a:spLocks noGrp="1" noChangeArrowheads="1"/>
          </p:cNvSpPr>
          <p:nvPr>
            <p:ph type="body" idx="1"/>
          </p:nvPr>
        </p:nvSpPr>
        <p:spPr/>
        <p:txBody>
          <a:bodyPr/>
          <a:lstStyle/>
          <a:p>
            <a:pPr eaLnBrk="1" hangingPunct="1">
              <a:buFontTx/>
              <a:buChar char="•"/>
            </a:pPr>
            <a:endParaRPr lang="en-US" smtClean="0"/>
          </a:p>
        </p:txBody>
      </p:sp>
    </p:spTree>
    <p:extLst>
      <p:ext uri="{BB962C8B-B14F-4D97-AF65-F5344CB8AC3E}">
        <p14:creationId xmlns:p14="http://schemas.microsoft.com/office/powerpoint/2010/main" xmlns="" val="17417367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209" name="Rectangle 7"/>
          <p:cNvSpPr>
            <a:spLocks noGrp="1" noChangeArrowheads="1"/>
          </p:cNvSpPr>
          <p:nvPr>
            <p:ph type="sldNum" sz="quarter" idx="5"/>
          </p:nvPr>
        </p:nvSpPr>
        <p:spPr>
          <a:noFill/>
        </p:spPr>
        <p:txBody>
          <a:bodyPr/>
          <a:lstStyle/>
          <a:p>
            <a:fld id="{56645B1B-650C-4589-97F0-55336ABF8969}" type="slidenum">
              <a:rPr lang="en-IE">
                <a:solidFill>
                  <a:prstClr val="black"/>
                </a:solidFill>
              </a:rPr>
              <a:pPr/>
              <a:t>104</a:t>
            </a:fld>
            <a:endParaRPr lang="en-IE">
              <a:solidFill>
                <a:prstClr val="black"/>
              </a:solidFill>
            </a:endParaRPr>
          </a:p>
        </p:txBody>
      </p:sp>
      <p:sp>
        <p:nvSpPr>
          <p:cNvPr id="350210" name="Rectangle 2"/>
          <p:cNvSpPr>
            <a:spLocks noGrp="1" noRot="1" noChangeAspect="1" noChangeArrowheads="1" noTextEdit="1"/>
          </p:cNvSpPr>
          <p:nvPr>
            <p:ph type="sldImg"/>
          </p:nvPr>
        </p:nvSpPr>
        <p:spPr>
          <a:ln/>
        </p:spPr>
      </p:sp>
      <p:sp>
        <p:nvSpPr>
          <p:cNvPr id="350211" name="Rectangle 3"/>
          <p:cNvSpPr>
            <a:spLocks noGrp="1" noChangeArrowheads="1"/>
          </p:cNvSpPr>
          <p:nvPr>
            <p:ph type="body" idx="1"/>
          </p:nvPr>
        </p:nvSpPr>
        <p:spPr/>
        <p:txBody>
          <a:bodyPr/>
          <a:lstStyle/>
          <a:p>
            <a:pPr eaLnBrk="1" hangingPunct="1"/>
            <a:endParaRPr lang="en-US" smtClean="0"/>
          </a:p>
        </p:txBody>
      </p:sp>
    </p:spTree>
    <p:extLst>
      <p:ext uri="{BB962C8B-B14F-4D97-AF65-F5344CB8AC3E}">
        <p14:creationId xmlns:p14="http://schemas.microsoft.com/office/powerpoint/2010/main" xmlns="" val="8491047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257" name="Rectangle 7"/>
          <p:cNvSpPr>
            <a:spLocks noGrp="1" noChangeArrowheads="1"/>
          </p:cNvSpPr>
          <p:nvPr>
            <p:ph type="sldNum" sz="quarter" idx="5"/>
          </p:nvPr>
        </p:nvSpPr>
        <p:spPr>
          <a:noFill/>
        </p:spPr>
        <p:txBody>
          <a:bodyPr/>
          <a:lstStyle/>
          <a:p>
            <a:fld id="{E165FFDE-4B42-45FF-8E06-F94412A86F1F}" type="slidenum">
              <a:rPr lang="en-IE">
                <a:solidFill>
                  <a:prstClr val="black"/>
                </a:solidFill>
              </a:rPr>
              <a:pPr/>
              <a:t>105</a:t>
            </a:fld>
            <a:endParaRPr lang="en-IE">
              <a:solidFill>
                <a:prstClr val="black"/>
              </a:solidFill>
            </a:endParaRPr>
          </a:p>
        </p:txBody>
      </p:sp>
      <p:sp>
        <p:nvSpPr>
          <p:cNvPr id="352258" name="Rectangle 2"/>
          <p:cNvSpPr>
            <a:spLocks noGrp="1" noRot="1" noChangeAspect="1" noChangeArrowheads="1" noTextEdit="1"/>
          </p:cNvSpPr>
          <p:nvPr>
            <p:ph type="sldImg"/>
          </p:nvPr>
        </p:nvSpPr>
        <p:spPr>
          <a:ln/>
        </p:spPr>
      </p:sp>
      <p:sp>
        <p:nvSpPr>
          <p:cNvPr id="352259" name="Rectangle 3"/>
          <p:cNvSpPr>
            <a:spLocks noGrp="1" noChangeArrowheads="1"/>
          </p:cNvSpPr>
          <p:nvPr>
            <p:ph type="body" idx="1"/>
          </p:nvPr>
        </p:nvSpPr>
        <p:spPr>
          <a:xfrm>
            <a:off x="913805" y="4343703"/>
            <a:ext cx="5030391" cy="4115405"/>
          </a:xfrm>
        </p:spPr>
        <p:txBody>
          <a:bodyPr/>
          <a:lstStyle/>
          <a:p>
            <a:pPr eaLnBrk="1" hangingPunct="1"/>
            <a:endParaRPr lang="en-US" smtClean="0"/>
          </a:p>
        </p:txBody>
      </p:sp>
    </p:spTree>
    <p:extLst>
      <p:ext uri="{BB962C8B-B14F-4D97-AF65-F5344CB8AC3E}">
        <p14:creationId xmlns:p14="http://schemas.microsoft.com/office/powerpoint/2010/main" xmlns="" val="2705486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3" name="Rectangle 7"/>
          <p:cNvSpPr>
            <a:spLocks noGrp="1" noChangeArrowheads="1"/>
          </p:cNvSpPr>
          <p:nvPr>
            <p:ph type="sldNum" sz="quarter" idx="5"/>
          </p:nvPr>
        </p:nvSpPr>
        <p:spPr>
          <a:noFill/>
        </p:spPr>
        <p:txBody>
          <a:bodyPr/>
          <a:lstStyle/>
          <a:p>
            <a:fld id="{B2FD265A-92CD-4179-9AD8-8F909AF5F247}" type="slidenum">
              <a:rPr lang="en-IE">
                <a:solidFill>
                  <a:prstClr val="black"/>
                </a:solidFill>
              </a:rPr>
              <a:pPr/>
              <a:t>106</a:t>
            </a:fld>
            <a:endParaRPr lang="en-IE">
              <a:solidFill>
                <a:prstClr val="black"/>
              </a:solidFill>
            </a:endParaRPr>
          </a:p>
        </p:txBody>
      </p:sp>
      <p:sp>
        <p:nvSpPr>
          <p:cNvPr id="356354" name="Rectangle 2"/>
          <p:cNvSpPr>
            <a:spLocks noGrp="1" noRot="1" noChangeAspect="1" noChangeArrowheads="1" noTextEdit="1"/>
          </p:cNvSpPr>
          <p:nvPr>
            <p:ph type="sldImg"/>
          </p:nvPr>
        </p:nvSpPr>
        <p:spPr>
          <a:ln/>
        </p:spPr>
      </p:sp>
      <p:sp>
        <p:nvSpPr>
          <p:cNvPr id="356355" name="Rectangle 3"/>
          <p:cNvSpPr>
            <a:spLocks noGrp="1" noChangeArrowheads="1"/>
          </p:cNvSpPr>
          <p:nvPr>
            <p:ph type="body" idx="1"/>
          </p:nvPr>
        </p:nvSpPr>
        <p:spPr>
          <a:xfrm>
            <a:off x="913805" y="4343703"/>
            <a:ext cx="5030391" cy="4115405"/>
          </a:xfrm>
        </p:spPr>
        <p:txBody>
          <a:bodyPr/>
          <a:lstStyle/>
          <a:p>
            <a:pPr eaLnBrk="1" hangingPunct="1"/>
            <a:endParaRPr lang="en-US" smtClean="0"/>
          </a:p>
        </p:txBody>
      </p:sp>
    </p:spTree>
    <p:extLst>
      <p:ext uri="{BB962C8B-B14F-4D97-AF65-F5344CB8AC3E}">
        <p14:creationId xmlns:p14="http://schemas.microsoft.com/office/powerpoint/2010/main" xmlns="" val="21864226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1" name="Rectangle 7"/>
          <p:cNvSpPr>
            <a:spLocks noGrp="1" noChangeArrowheads="1"/>
          </p:cNvSpPr>
          <p:nvPr>
            <p:ph type="sldNum" sz="quarter" idx="5"/>
          </p:nvPr>
        </p:nvSpPr>
        <p:spPr>
          <a:noFill/>
        </p:spPr>
        <p:txBody>
          <a:bodyPr/>
          <a:lstStyle/>
          <a:p>
            <a:fld id="{2D7BD072-14F2-4901-8B3B-9C7E4DB670FF}" type="slidenum">
              <a:rPr lang="en-IE">
                <a:solidFill>
                  <a:prstClr val="black"/>
                </a:solidFill>
              </a:rPr>
              <a:pPr/>
              <a:t>107</a:t>
            </a:fld>
            <a:endParaRPr lang="en-IE">
              <a:solidFill>
                <a:prstClr val="black"/>
              </a:solidFill>
            </a:endParaRPr>
          </a:p>
        </p:txBody>
      </p:sp>
      <p:sp>
        <p:nvSpPr>
          <p:cNvPr id="358402" name="Rectangle 2"/>
          <p:cNvSpPr>
            <a:spLocks noGrp="1" noRot="1" noChangeAspect="1" noChangeArrowheads="1" noTextEdit="1"/>
          </p:cNvSpPr>
          <p:nvPr>
            <p:ph type="sldImg"/>
          </p:nvPr>
        </p:nvSpPr>
        <p:spPr>
          <a:ln/>
        </p:spPr>
      </p:sp>
      <p:sp>
        <p:nvSpPr>
          <p:cNvPr id="358403" name="Rectangle 3"/>
          <p:cNvSpPr>
            <a:spLocks noGrp="1" noChangeArrowheads="1"/>
          </p:cNvSpPr>
          <p:nvPr>
            <p:ph type="body" idx="1"/>
          </p:nvPr>
        </p:nvSpPr>
        <p:spPr>
          <a:xfrm>
            <a:off x="913805" y="4343703"/>
            <a:ext cx="5030391" cy="4115405"/>
          </a:xfrm>
        </p:spPr>
        <p:txBody>
          <a:bodyPr/>
          <a:lstStyle/>
          <a:p>
            <a:pPr eaLnBrk="1" hangingPunct="1"/>
            <a:endParaRPr lang="en-US" smtClean="0"/>
          </a:p>
        </p:txBody>
      </p:sp>
    </p:spTree>
    <p:extLst>
      <p:ext uri="{BB962C8B-B14F-4D97-AF65-F5344CB8AC3E}">
        <p14:creationId xmlns:p14="http://schemas.microsoft.com/office/powerpoint/2010/main" xmlns="" val="323666162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449" name="Rectangle 7"/>
          <p:cNvSpPr>
            <a:spLocks noGrp="1" noChangeArrowheads="1"/>
          </p:cNvSpPr>
          <p:nvPr>
            <p:ph type="sldNum" sz="quarter" idx="5"/>
          </p:nvPr>
        </p:nvSpPr>
        <p:spPr>
          <a:noFill/>
        </p:spPr>
        <p:txBody>
          <a:bodyPr/>
          <a:lstStyle/>
          <a:p>
            <a:fld id="{88538408-7C72-49A7-B5D7-575EFB1503BC}" type="slidenum">
              <a:rPr lang="en-IE">
                <a:solidFill>
                  <a:prstClr val="black"/>
                </a:solidFill>
              </a:rPr>
              <a:pPr/>
              <a:t>108</a:t>
            </a:fld>
            <a:endParaRPr lang="en-IE">
              <a:solidFill>
                <a:prstClr val="black"/>
              </a:solidFill>
            </a:endParaRPr>
          </a:p>
        </p:txBody>
      </p:sp>
      <p:sp>
        <p:nvSpPr>
          <p:cNvPr id="360450" name="Rectangle 2"/>
          <p:cNvSpPr>
            <a:spLocks noGrp="1" noRot="1" noChangeAspect="1" noChangeArrowheads="1" noTextEdit="1"/>
          </p:cNvSpPr>
          <p:nvPr>
            <p:ph type="sldImg"/>
          </p:nvPr>
        </p:nvSpPr>
        <p:spPr>
          <a:ln/>
        </p:spPr>
      </p:sp>
      <p:sp>
        <p:nvSpPr>
          <p:cNvPr id="360451" name="Rectangle 3"/>
          <p:cNvSpPr>
            <a:spLocks noGrp="1" noChangeArrowheads="1"/>
          </p:cNvSpPr>
          <p:nvPr>
            <p:ph type="body" idx="1"/>
          </p:nvPr>
        </p:nvSpPr>
        <p:spPr>
          <a:xfrm>
            <a:off x="913805" y="4343703"/>
            <a:ext cx="5030391" cy="4115405"/>
          </a:xfrm>
        </p:spPr>
        <p:txBody>
          <a:bodyPr/>
          <a:lstStyle/>
          <a:p>
            <a:pPr eaLnBrk="1" hangingPunct="1"/>
            <a:endParaRPr lang="en-US" smtClean="0"/>
          </a:p>
        </p:txBody>
      </p:sp>
    </p:spTree>
    <p:extLst>
      <p:ext uri="{BB962C8B-B14F-4D97-AF65-F5344CB8AC3E}">
        <p14:creationId xmlns:p14="http://schemas.microsoft.com/office/powerpoint/2010/main" xmlns="" val="294449921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497" name="Rectangle 7"/>
          <p:cNvSpPr>
            <a:spLocks noGrp="1" noChangeArrowheads="1"/>
          </p:cNvSpPr>
          <p:nvPr>
            <p:ph type="sldNum" sz="quarter" idx="5"/>
          </p:nvPr>
        </p:nvSpPr>
        <p:spPr>
          <a:noFill/>
        </p:spPr>
        <p:txBody>
          <a:bodyPr/>
          <a:lstStyle/>
          <a:p>
            <a:fld id="{4010D30D-6800-44C8-80C0-1A7398212C9C}" type="slidenum">
              <a:rPr lang="en-IE">
                <a:solidFill>
                  <a:prstClr val="black"/>
                </a:solidFill>
              </a:rPr>
              <a:pPr/>
              <a:t>109</a:t>
            </a:fld>
            <a:endParaRPr lang="en-IE">
              <a:solidFill>
                <a:prstClr val="black"/>
              </a:solidFill>
            </a:endParaRPr>
          </a:p>
        </p:txBody>
      </p:sp>
      <p:sp>
        <p:nvSpPr>
          <p:cNvPr id="362498" name="Rectangle 2"/>
          <p:cNvSpPr>
            <a:spLocks noGrp="1" noRot="1" noChangeAspect="1" noChangeArrowheads="1" noTextEdit="1"/>
          </p:cNvSpPr>
          <p:nvPr>
            <p:ph type="sldImg"/>
          </p:nvPr>
        </p:nvSpPr>
        <p:spPr>
          <a:ln/>
        </p:spPr>
      </p:sp>
      <p:sp>
        <p:nvSpPr>
          <p:cNvPr id="362499" name="Rectangle 3"/>
          <p:cNvSpPr>
            <a:spLocks noGrp="1" noChangeArrowheads="1"/>
          </p:cNvSpPr>
          <p:nvPr>
            <p:ph type="body" idx="1"/>
          </p:nvPr>
        </p:nvSpPr>
        <p:spPr/>
        <p:txBody>
          <a:bodyPr/>
          <a:lstStyle/>
          <a:p>
            <a:pPr eaLnBrk="1" hangingPunct="1">
              <a:buFontTx/>
              <a:buChar char="•"/>
            </a:pPr>
            <a:endParaRPr lang="en-GB" smtClean="0"/>
          </a:p>
        </p:txBody>
      </p:sp>
    </p:spTree>
    <p:extLst>
      <p:ext uri="{BB962C8B-B14F-4D97-AF65-F5344CB8AC3E}">
        <p14:creationId xmlns:p14="http://schemas.microsoft.com/office/powerpoint/2010/main" xmlns="" val="37685327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5"/>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2C0C4EE-F85B-4B7A-83D2-9598B87DC838}" type="slidenum">
              <a:rPr lang="fr-FR">
                <a:solidFill>
                  <a:srgbClr val="000000"/>
                </a:solidFill>
              </a:rPr>
              <a:pPr>
                <a:spcBef>
                  <a:spcPct val="0"/>
                </a:spcBef>
              </a:pPr>
              <a:t>28</a:t>
            </a:fld>
            <a:endParaRPr lang="fr-FR">
              <a:solidFill>
                <a:srgbClr val="000000"/>
              </a:solidFill>
            </a:endParaRPr>
          </a:p>
        </p:txBody>
      </p:sp>
      <p:sp>
        <p:nvSpPr>
          <p:cNvPr id="118787" name="Rectangle 2"/>
          <p:cNvSpPr>
            <a:spLocks noGrp="1" noRot="1" noChangeAspect="1" noChangeArrowheads="1" noTextEdit="1"/>
          </p:cNvSpPr>
          <p:nvPr>
            <p:ph type="sldImg"/>
          </p:nvPr>
        </p:nvSpPr>
        <p:spPr bwMode="auto">
          <a:xfrm>
            <a:off x="354013" y="703263"/>
            <a:ext cx="6172200" cy="3473450"/>
          </a:xfrm>
          <a:noFill/>
          <a:ln cap="flat">
            <a:solidFill>
              <a:schemeClr val="tx1"/>
            </a:solidFill>
            <a:miter lim="800000"/>
            <a:headEnd/>
            <a:tailEnd/>
          </a:ln>
          <a:extLst>
            <a:ext uri="{909E8E84-426E-40DD-AFC4-6F175D3DCCD1}">
              <a14:hiddenFill xmlns:a14="http://schemas.microsoft.com/office/drawing/2010/main" xmlns="">
                <a:solidFill>
                  <a:srgbClr val="FFFFFF"/>
                </a:solidFill>
              </a14:hiddenFill>
            </a:ext>
          </a:extLst>
        </p:spPr>
      </p:sp>
      <p:sp>
        <p:nvSpPr>
          <p:cNvPr id="118788" name="Rectangle 3"/>
          <p:cNvSpPr>
            <a:spLocks noGrp="1" noChangeArrowheads="1"/>
          </p:cNvSpPr>
          <p:nvPr>
            <p:ph type="body" idx="1"/>
          </p:nvPr>
        </p:nvSpPr>
        <p:spPr bwMode="auto">
          <a:xfrm>
            <a:off x="915988" y="4416425"/>
            <a:ext cx="5048250" cy="4183063"/>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3088" tIns="46544" rIns="93088" bIns="46544"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xmlns="" val="279237094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545" name="Rectangle 7"/>
          <p:cNvSpPr>
            <a:spLocks noGrp="1" noChangeArrowheads="1"/>
          </p:cNvSpPr>
          <p:nvPr>
            <p:ph type="sldNum" sz="quarter" idx="5"/>
          </p:nvPr>
        </p:nvSpPr>
        <p:spPr>
          <a:noFill/>
        </p:spPr>
        <p:txBody>
          <a:bodyPr/>
          <a:lstStyle/>
          <a:p>
            <a:fld id="{6DA18C43-A029-4C7D-863A-58DABABD6D50}" type="slidenum">
              <a:rPr lang="en-IE">
                <a:solidFill>
                  <a:prstClr val="black"/>
                </a:solidFill>
              </a:rPr>
              <a:pPr/>
              <a:t>110</a:t>
            </a:fld>
            <a:endParaRPr lang="en-IE">
              <a:solidFill>
                <a:prstClr val="black"/>
              </a:solidFill>
            </a:endParaRPr>
          </a:p>
        </p:txBody>
      </p:sp>
      <p:sp>
        <p:nvSpPr>
          <p:cNvPr id="364546" name="Rectangle 2"/>
          <p:cNvSpPr>
            <a:spLocks noGrp="1" noRot="1" noChangeAspect="1" noChangeArrowheads="1" noTextEdit="1"/>
          </p:cNvSpPr>
          <p:nvPr>
            <p:ph type="sldImg"/>
          </p:nvPr>
        </p:nvSpPr>
        <p:spPr>
          <a:xfrm>
            <a:off x="382588" y="684213"/>
            <a:ext cx="6094412" cy="3429000"/>
          </a:xfrm>
          <a:ln/>
        </p:spPr>
      </p:sp>
      <p:sp>
        <p:nvSpPr>
          <p:cNvPr id="364547" name="Rectangle 3"/>
          <p:cNvSpPr>
            <a:spLocks noGrp="1" noChangeArrowheads="1"/>
          </p:cNvSpPr>
          <p:nvPr>
            <p:ph type="body" idx="1"/>
          </p:nvPr>
        </p:nvSpPr>
        <p:spPr>
          <a:xfrm>
            <a:off x="913805" y="4343703"/>
            <a:ext cx="5030391" cy="4115405"/>
          </a:xfrm>
        </p:spPr>
        <p:txBody>
          <a:bodyPr/>
          <a:lstStyle/>
          <a:p>
            <a:pPr eaLnBrk="1" hangingPunct="1"/>
            <a:r>
              <a:rPr lang="en-GB" smtClean="0"/>
              <a:t> </a:t>
            </a:r>
          </a:p>
        </p:txBody>
      </p:sp>
    </p:spTree>
    <p:extLst>
      <p:ext uri="{BB962C8B-B14F-4D97-AF65-F5344CB8AC3E}">
        <p14:creationId xmlns:p14="http://schemas.microsoft.com/office/powerpoint/2010/main" xmlns="" val="56205570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41" name="Rectangle 7"/>
          <p:cNvSpPr>
            <a:spLocks noGrp="1" noChangeArrowheads="1"/>
          </p:cNvSpPr>
          <p:nvPr>
            <p:ph type="sldNum" sz="quarter" idx="5"/>
          </p:nvPr>
        </p:nvSpPr>
        <p:spPr>
          <a:noFill/>
        </p:spPr>
        <p:txBody>
          <a:bodyPr/>
          <a:lstStyle/>
          <a:p>
            <a:fld id="{70D27B6C-2F9A-4D94-9273-E19F4481BE94}" type="slidenum">
              <a:rPr lang="en-IE">
                <a:solidFill>
                  <a:prstClr val="black"/>
                </a:solidFill>
              </a:rPr>
              <a:pPr/>
              <a:t>111</a:t>
            </a:fld>
            <a:endParaRPr lang="en-IE">
              <a:solidFill>
                <a:prstClr val="black"/>
              </a:solidFill>
            </a:endParaRPr>
          </a:p>
        </p:txBody>
      </p:sp>
      <p:sp>
        <p:nvSpPr>
          <p:cNvPr id="368642" name="Rectangle 2"/>
          <p:cNvSpPr>
            <a:spLocks noGrp="1" noRot="1" noChangeAspect="1" noChangeArrowheads="1" noTextEdit="1"/>
          </p:cNvSpPr>
          <p:nvPr>
            <p:ph type="sldImg"/>
          </p:nvPr>
        </p:nvSpPr>
        <p:spPr>
          <a:ln/>
        </p:spPr>
      </p:sp>
      <p:sp>
        <p:nvSpPr>
          <p:cNvPr id="368643" name="Rectangle 3"/>
          <p:cNvSpPr>
            <a:spLocks noGrp="1" noChangeArrowheads="1"/>
          </p:cNvSpPr>
          <p:nvPr>
            <p:ph type="body" idx="1"/>
          </p:nvPr>
        </p:nvSpPr>
        <p:spPr/>
        <p:txBody>
          <a:bodyPr/>
          <a:lstStyle/>
          <a:p>
            <a:pPr eaLnBrk="1" hangingPunct="1"/>
            <a:endParaRPr lang="en-US" smtClean="0"/>
          </a:p>
        </p:txBody>
      </p:sp>
    </p:spTree>
    <p:extLst>
      <p:ext uri="{BB962C8B-B14F-4D97-AF65-F5344CB8AC3E}">
        <p14:creationId xmlns:p14="http://schemas.microsoft.com/office/powerpoint/2010/main" xmlns="" val="273166095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37" name="Rectangle 7"/>
          <p:cNvSpPr>
            <a:spLocks noGrp="1" noChangeArrowheads="1"/>
          </p:cNvSpPr>
          <p:nvPr>
            <p:ph type="sldNum" sz="quarter" idx="5"/>
          </p:nvPr>
        </p:nvSpPr>
        <p:spPr>
          <a:noFill/>
        </p:spPr>
        <p:txBody>
          <a:bodyPr/>
          <a:lstStyle/>
          <a:p>
            <a:fld id="{D1E1FDAE-B00E-492B-B58C-283DA401A06D}" type="slidenum">
              <a:rPr lang="en-IE">
                <a:solidFill>
                  <a:prstClr val="black"/>
                </a:solidFill>
              </a:rPr>
              <a:pPr/>
              <a:t>112</a:t>
            </a:fld>
            <a:endParaRPr lang="en-IE">
              <a:solidFill>
                <a:prstClr val="black"/>
              </a:solidFill>
            </a:endParaRPr>
          </a:p>
        </p:txBody>
      </p:sp>
      <p:sp>
        <p:nvSpPr>
          <p:cNvPr id="372738" name="Rectangle 2"/>
          <p:cNvSpPr>
            <a:spLocks noGrp="1" noRot="1" noChangeAspect="1" noChangeArrowheads="1" noTextEdit="1"/>
          </p:cNvSpPr>
          <p:nvPr>
            <p:ph type="sldImg"/>
          </p:nvPr>
        </p:nvSpPr>
        <p:spPr>
          <a:ln/>
        </p:spPr>
      </p:sp>
      <p:sp>
        <p:nvSpPr>
          <p:cNvPr id="372739" name="Rectangle 3"/>
          <p:cNvSpPr>
            <a:spLocks noGrp="1" noChangeArrowheads="1"/>
          </p:cNvSpPr>
          <p:nvPr>
            <p:ph type="body" idx="1"/>
          </p:nvPr>
        </p:nvSpPr>
        <p:spPr/>
        <p:txBody>
          <a:bodyPr/>
          <a:lstStyle/>
          <a:p>
            <a:pPr eaLnBrk="1" hangingPunct="1"/>
            <a:endParaRPr lang="en-US" smtClean="0"/>
          </a:p>
        </p:txBody>
      </p:sp>
    </p:spTree>
    <p:extLst>
      <p:ext uri="{BB962C8B-B14F-4D97-AF65-F5344CB8AC3E}">
        <p14:creationId xmlns:p14="http://schemas.microsoft.com/office/powerpoint/2010/main" xmlns="" val="80248376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785" name="Rectangle 7"/>
          <p:cNvSpPr>
            <a:spLocks noGrp="1" noChangeArrowheads="1"/>
          </p:cNvSpPr>
          <p:nvPr>
            <p:ph type="sldNum" sz="quarter" idx="5"/>
          </p:nvPr>
        </p:nvSpPr>
        <p:spPr>
          <a:noFill/>
        </p:spPr>
        <p:txBody>
          <a:bodyPr/>
          <a:lstStyle/>
          <a:p>
            <a:fld id="{FF163A97-4751-4ECB-91AC-93418BF5A779}" type="slidenum">
              <a:rPr lang="en-IE">
                <a:solidFill>
                  <a:prstClr val="black"/>
                </a:solidFill>
              </a:rPr>
              <a:pPr/>
              <a:t>113</a:t>
            </a:fld>
            <a:endParaRPr lang="en-IE">
              <a:solidFill>
                <a:prstClr val="black"/>
              </a:solidFill>
            </a:endParaRPr>
          </a:p>
        </p:txBody>
      </p:sp>
      <p:sp>
        <p:nvSpPr>
          <p:cNvPr id="374786" name="Rectangle 2"/>
          <p:cNvSpPr>
            <a:spLocks noGrp="1" noRot="1" noChangeAspect="1" noChangeArrowheads="1" noTextEdit="1"/>
          </p:cNvSpPr>
          <p:nvPr>
            <p:ph type="sldImg"/>
          </p:nvPr>
        </p:nvSpPr>
        <p:spPr>
          <a:ln/>
        </p:spPr>
      </p:sp>
      <p:sp>
        <p:nvSpPr>
          <p:cNvPr id="374787" name="Rectangle 3"/>
          <p:cNvSpPr>
            <a:spLocks noGrp="1" noChangeArrowheads="1"/>
          </p:cNvSpPr>
          <p:nvPr>
            <p:ph type="body" idx="1"/>
          </p:nvPr>
        </p:nvSpPr>
        <p:spPr/>
        <p:txBody>
          <a:bodyPr/>
          <a:lstStyle/>
          <a:p>
            <a:pPr eaLnBrk="1" hangingPunct="1">
              <a:buFontTx/>
              <a:buChar char="•"/>
            </a:pPr>
            <a:endParaRPr lang="en-US" smtClean="0"/>
          </a:p>
        </p:txBody>
      </p:sp>
    </p:spTree>
    <p:extLst>
      <p:ext uri="{BB962C8B-B14F-4D97-AF65-F5344CB8AC3E}">
        <p14:creationId xmlns:p14="http://schemas.microsoft.com/office/powerpoint/2010/main" xmlns="" val="219398136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a:ln/>
        </p:spPr>
      </p:sp>
      <p:sp>
        <p:nvSpPr>
          <p:cNvPr id="144387" name="Notes Placeholder 2"/>
          <p:cNvSpPr>
            <a:spLocks noGrp="1"/>
          </p:cNvSpPr>
          <p:nvPr>
            <p:ph type="body" idx="1"/>
          </p:nvPr>
        </p:nvSpPr>
        <p:spPr>
          <a:noFill/>
          <a:ln/>
        </p:spPr>
        <p:txBody>
          <a:bodyPr/>
          <a:lstStyle/>
          <a:p>
            <a:pPr eaLnBrk="1" hangingPunct="1"/>
            <a:endParaRPr lang="en-US" smtClean="0"/>
          </a:p>
        </p:txBody>
      </p:sp>
      <p:sp>
        <p:nvSpPr>
          <p:cNvPr id="144388" name="Slide Number Placeholder 3"/>
          <p:cNvSpPr>
            <a:spLocks noGrp="1"/>
          </p:cNvSpPr>
          <p:nvPr>
            <p:ph type="sldNum" sz="quarter" idx="5"/>
          </p:nvPr>
        </p:nvSpPr>
        <p:spPr>
          <a:noFill/>
        </p:spPr>
        <p:txBody>
          <a:bodyPr/>
          <a:lstStyle/>
          <a:p>
            <a:fld id="{6D2DB592-8410-49F0-83E9-CA832B208869}" type="slidenum">
              <a:rPr lang="en-US" smtClean="0">
                <a:solidFill>
                  <a:prstClr val="black"/>
                </a:solidFill>
              </a:rPr>
              <a:pPr/>
              <a:t>116</a:t>
            </a:fld>
            <a:endParaRPr lang="en-US" smtClean="0">
              <a:solidFill>
                <a:prstClr val="black"/>
              </a:solidFill>
            </a:endParaRPr>
          </a:p>
        </p:txBody>
      </p:sp>
    </p:spTree>
    <p:extLst>
      <p:ext uri="{BB962C8B-B14F-4D97-AF65-F5344CB8AC3E}">
        <p14:creationId xmlns:p14="http://schemas.microsoft.com/office/powerpoint/2010/main" xmlns="" val="65469544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a:ln/>
        </p:spPr>
      </p:sp>
      <p:sp>
        <p:nvSpPr>
          <p:cNvPr id="145411" name="Notes Placeholder 2"/>
          <p:cNvSpPr>
            <a:spLocks noGrp="1"/>
          </p:cNvSpPr>
          <p:nvPr>
            <p:ph type="body" idx="1"/>
          </p:nvPr>
        </p:nvSpPr>
        <p:spPr>
          <a:noFill/>
          <a:ln/>
        </p:spPr>
        <p:txBody>
          <a:bodyPr/>
          <a:lstStyle/>
          <a:p>
            <a:pPr eaLnBrk="1" hangingPunct="1"/>
            <a:endParaRPr lang="en-US" smtClean="0"/>
          </a:p>
        </p:txBody>
      </p:sp>
      <p:sp>
        <p:nvSpPr>
          <p:cNvPr id="145412" name="Slide Number Placeholder 3"/>
          <p:cNvSpPr>
            <a:spLocks noGrp="1"/>
          </p:cNvSpPr>
          <p:nvPr>
            <p:ph type="sldNum" sz="quarter" idx="5"/>
          </p:nvPr>
        </p:nvSpPr>
        <p:spPr>
          <a:noFill/>
        </p:spPr>
        <p:txBody>
          <a:bodyPr/>
          <a:lstStyle/>
          <a:p>
            <a:fld id="{02860027-363B-4052-B659-E6E748BB2BC6}" type="slidenum">
              <a:rPr lang="en-US" smtClean="0">
                <a:solidFill>
                  <a:prstClr val="black"/>
                </a:solidFill>
              </a:rPr>
              <a:pPr/>
              <a:t>117</a:t>
            </a:fld>
            <a:endParaRPr lang="en-US" smtClean="0">
              <a:solidFill>
                <a:prstClr val="black"/>
              </a:solidFill>
            </a:endParaRPr>
          </a:p>
        </p:txBody>
      </p:sp>
    </p:spTree>
    <p:extLst>
      <p:ext uri="{BB962C8B-B14F-4D97-AF65-F5344CB8AC3E}">
        <p14:creationId xmlns:p14="http://schemas.microsoft.com/office/powerpoint/2010/main" xmlns="" val="301301890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a:ln/>
        </p:spPr>
      </p:sp>
      <p:sp>
        <p:nvSpPr>
          <p:cNvPr id="149507" name="Notes Placeholder 2"/>
          <p:cNvSpPr>
            <a:spLocks noGrp="1"/>
          </p:cNvSpPr>
          <p:nvPr>
            <p:ph type="body" idx="1"/>
          </p:nvPr>
        </p:nvSpPr>
        <p:spPr>
          <a:noFill/>
          <a:ln/>
        </p:spPr>
        <p:txBody>
          <a:bodyPr/>
          <a:lstStyle/>
          <a:p>
            <a:pPr eaLnBrk="1" hangingPunct="1"/>
            <a:endParaRPr lang="en-US" smtClean="0"/>
          </a:p>
        </p:txBody>
      </p:sp>
      <p:sp>
        <p:nvSpPr>
          <p:cNvPr id="149508" name="Slide Number Placeholder 3"/>
          <p:cNvSpPr>
            <a:spLocks noGrp="1"/>
          </p:cNvSpPr>
          <p:nvPr>
            <p:ph type="sldNum" sz="quarter" idx="5"/>
          </p:nvPr>
        </p:nvSpPr>
        <p:spPr>
          <a:noFill/>
        </p:spPr>
        <p:txBody>
          <a:bodyPr/>
          <a:lstStyle/>
          <a:p>
            <a:fld id="{69E46398-C42B-4B51-BF44-29754DABEDCD}" type="slidenum">
              <a:rPr lang="en-US" smtClean="0">
                <a:solidFill>
                  <a:prstClr val="black"/>
                </a:solidFill>
              </a:rPr>
              <a:pPr/>
              <a:t>118</a:t>
            </a:fld>
            <a:endParaRPr lang="en-US" smtClean="0">
              <a:solidFill>
                <a:prstClr val="black"/>
              </a:solidFill>
            </a:endParaRPr>
          </a:p>
        </p:txBody>
      </p:sp>
    </p:spTree>
    <p:extLst>
      <p:ext uri="{BB962C8B-B14F-4D97-AF65-F5344CB8AC3E}">
        <p14:creationId xmlns:p14="http://schemas.microsoft.com/office/powerpoint/2010/main" xmlns="" val="13328183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8339112-CC1E-4DAF-AB53-61D686F27C0F}" type="slidenum">
              <a:rPr lang="en-US" smtClean="0"/>
              <a:pPr/>
              <a:t>40</a:t>
            </a:fld>
            <a:endParaRPr lang="en-US"/>
          </a:p>
        </p:txBody>
      </p:sp>
    </p:spTree>
    <p:extLst>
      <p:ext uri="{BB962C8B-B14F-4D97-AF65-F5344CB8AC3E}">
        <p14:creationId xmlns:p14="http://schemas.microsoft.com/office/powerpoint/2010/main" xmlns="" val="19535130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4710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89F84FC-D893-467D-835A-1B563096C509}" type="slidenum">
              <a:rPr lang="en-US" smtClean="0">
                <a:solidFill>
                  <a:prstClr val="black"/>
                </a:solidFill>
                <a:latin typeface="Arial" charset="0"/>
              </a:rPr>
              <a:pPr/>
              <a:t>42</a:t>
            </a:fld>
            <a:endParaRPr lang="en-US" smtClean="0">
              <a:solidFill>
                <a:prstClr val="black"/>
              </a:solidFill>
              <a:latin typeface="Arial" charset="0"/>
            </a:endParaRPr>
          </a:p>
        </p:txBody>
      </p:sp>
    </p:spTree>
    <p:extLst>
      <p:ext uri="{BB962C8B-B14F-4D97-AF65-F5344CB8AC3E}">
        <p14:creationId xmlns:p14="http://schemas.microsoft.com/office/powerpoint/2010/main" xmlns="" val="24259125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0BCF6E2A-B765-44BA-86AA-897305DE29E5}" type="slidenum">
              <a:rPr lang="en-US" smtClean="0">
                <a:solidFill>
                  <a:prstClr val="black"/>
                </a:solidFill>
                <a:latin typeface="Arial" pitchFamily="34" charset="0"/>
              </a:rPr>
              <a:pPr/>
              <a:t>53</a:t>
            </a:fld>
            <a:endParaRPr lang="en-US" smtClean="0">
              <a:solidFill>
                <a:prstClr val="black"/>
              </a:solidFill>
              <a:latin typeface="Arial" pitchFamily="34" charset="0"/>
            </a:endParaRPr>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pPr eaLnBrk="1" hangingPunct="1"/>
            <a:r>
              <a:rPr lang="en-US" dirty="0" smtClean="0">
                <a:latin typeface="Arial" pitchFamily="34" charset="0"/>
              </a:rPr>
              <a:t>For those that do not require “fast tracking” and </a:t>
            </a:r>
            <a:r>
              <a:rPr lang="en-US" dirty="0" err="1" smtClean="0">
                <a:latin typeface="Arial" pitchFamily="34" charset="0"/>
              </a:rPr>
              <a:t>fulfil</a:t>
            </a:r>
            <a:r>
              <a:rPr lang="en-US" dirty="0" smtClean="0">
                <a:latin typeface="Arial" pitchFamily="34" charset="0"/>
              </a:rPr>
              <a:t> the criteria for SAM - perform the</a:t>
            </a:r>
          </a:p>
          <a:p>
            <a:pPr eaLnBrk="1" hangingPunct="1"/>
            <a:r>
              <a:rPr lang="en-US" dirty="0" smtClean="0">
                <a:latin typeface="Arial" pitchFamily="34" charset="0"/>
              </a:rPr>
              <a:t>Appetite Test.</a:t>
            </a:r>
          </a:p>
          <a:p>
            <a:pPr eaLnBrk="1" hangingPunct="1"/>
            <a:r>
              <a:rPr lang="en-US" dirty="0" smtClean="0">
                <a:latin typeface="Arial" pitchFamily="34" charset="0"/>
              </a:rPr>
              <a:t>On arrival at the therapeutic feeding programme (OTP, TFU, health centre or hospital),</a:t>
            </a:r>
          </a:p>
          <a:p>
            <a:pPr eaLnBrk="1" hangingPunct="1"/>
            <a:r>
              <a:rPr lang="en-US" dirty="0" smtClean="0">
                <a:latin typeface="Arial" pitchFamily="34" charset="0"/>
              </a:rPr>
              <a:t>obviously ill children and those that will clearly need in-patient or other medical treatment</a:t>
            </a:r>
          </a:p>
          <a:p>
            <a:pPr eaLnBrk="1" hangingPunct="1"/>
            <a:r>
              <a:rPr lang="en-US" dirty="0" smtClean="0">
                <a:latin typeface="Arial" pitchFamily="34" charset="0"/>
              </a:rPr>
              <a:t>should immediately be given sugar water7 and “fast tracked” without having to wait for the</a:t>
            </a:r>
          </a:p>
          <a:p>
            <a:pPr eaLnBrk="1" hangingPunct="1"/>
            <a:r>
              <a:rPr lang="en-US" dirty="0" smtClean="0">
                <a:latin typeface="Arial" pitchFamily="34" charset="0"/>
              </a:rPr>
              <a:t>rest of the patients to be seen.</a:t>
            </a:r>
          </a:p>
          <a:p>
            <a:pPr eaLnBrk="1" hangingPunct="1"/>
            <a:r>
              <a:rPr lang="en-US" dirty="0" smtClean="0">
                <a:latin typeface="Arial" pitchFamily="34" charset="0"/>
              </a:rPr>
              <a:t>Screen the patients in the community (MUAC and check for oedema) and the waiting area of</a:t>
            </a:r>
          </a:p>
          <a:p>
            <a:pPr eaLnBrk="1" hangingPunct="1"/>
            <a:r>
              <a:rPr lang="en-US" dirty="0" smtClean="0">
                <a:latin typeface="Arial" pitchFamily="34" charset="0"/>
              </a:rPr>
              <a:t>the OPD of health facilities (MUAC, weight, height/ length, oedema).</a:t>
            </a:r>
          </a:p>
          <a:p>
            <a:pPr eaLnBrk="1" hangingPunct="1"/>
            <a:endParaRPr lang="en-US" dirty="0" smtClean="0">
              <a:latin typeface="Arial" pitchFamily="34" charset="0"/>
            </a:endParaRPr>
          </a:p>
        </p:txBody>
      </p:sp>
    </p:spTree>
    <p:extLst>
      <p:ext uri="{BB962C8B-B14F-4D97-AF65-F5344CB8AC3E}">
        <p14:creationId xmlns:p14="http://schemas.microsoft.com/office/powerpoint/2010/main" xmlns="" val="1732242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8339112-CC1E-4DAF-AB53-61D686F27C0F}" type="slidenum">
              <a:rPr lang="en-US" smtClean="0"/>
              <a:pPr/>
              <a:t>62</a:t>
            </a:fld>
            <a:endParaRPr lang="en-US"/>
          </a:p>
        </p:txBody>
      </p:sp>
    </p:spTree>
    <p:extLst>
      <p:ext uri="{BB962C8B-B14F-4D97-AF65-F5344CB8AC3E}">
        <p14:creationId xmlns:p14="http://schemas.microsoft.com/office/powerpoint/2010/main" xmlns="" val="24289176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2ECDE1D2-C29E-4043-B60B-69929B4E1969}" type="slidenum">
              <a:rPr lang="en-US" smtClean="0">
                <a:solidFill>
                  <a:prstClr val="black"/>
                </a:solidFill>
              </a:rPr>
              <a:pPr/>
              <a:t>65</a:t>
            </a:fld>
            <a:endParaRPr lang="en-US" smtClean="0">
              <a:solidFill>
                <a:prstClr val="black"/>
              </a:solidFill>
            </a:endParaRPr>
          </a:p>
        </p:txBody>
      </p:sp>
      <p:sp>
        <p:nvSpPr>
          <p:cNvPr id="88067" name="Rectangle 1026"/>
          <p:cNvSpPr>
            <a:spLocks noGrp="1" noRot="1" noChangeAspect="1" noChangeArrowheads="1" noTextEdit="1"/>
          </p:cNvSpPr>
          <p:nvPr>
            <p:ph type="sldImg"/>
          </p:nvPr>
        </p:nvSpPr>
        <p:spPr>
          <a:solidFill>
            <a:srgbClr val="FFFFFF"/>
          </a:solidFill>
          <a:ln/>
        </p:spPr>
      </p:sp>
      <p:sp>
        <p:nvSpPr>
          <p:cNvPr id="88068" name="Rectangle 1027"/>
          <p:cNvSpPr>
            <a:spLocks noGrp="1" noChangeArrowheads="1"/>
          </p:cNvSpPr>
          <p:nvPr>
            <p:ph type="body" idx="1"/>
          </p:nvPr>
        </p:nvSpPr>
        <p:spPr>
          <a:xfrm>
            <a:off x="914400" y="4344025"/>
            <a:ext cx="5029200" cy="4114488"/>
          </a:xfrm>
          <a:solidFill>
            <a:srgbClr val="FFFFFF"/>
          </a:solidFill>
          <a:ln>
            <a:solidFill>
              <a:srgbClr val="000000"/>
            </a:solidFill>
          </a:ln>
        </p:spPr>
        <p:txBody>
          <a:bodyPr/>
          <a:lstStyle/>
          <a:p>
            <a:pPr eaLnBrk="1" hangingPunct="1"/>
            <a:r>
              <a:rPr lang="en-GB" dirty="0" smtClean="0"/>
              <a:t>There are sufficient micronutrients in F100 to correct most sub-clinical deficiencies – overt clinical deficiencies should be specifically treated.</a:t>
            </a:r>
          </a:p>
          <a:p>
            <a:pPr eaLnBrk="1" hangingPunct="1"/>
            <a:endParaRPr lang="en-GB" dirty="0" smtClean="0"/>
          </a:p>
          <a:p>
            <a:pPr eaLnBrk="1" hangingPunct="1"/>
            <a:r>
              <a:rPr lang="en-GB" dirty="0" smtClean="0"/>
              <a:t>Two measles vaccines are often given – one on admission to protect the child from incubating measles and </a:t>
            </a:r>
            <a:r>
              <a:rPr lang="en-GB" dirty="0" err="1" smtClean="0"/>
              <a:t>nosocomial</a:t>
            </a:r>
            <a:r>
              <a:rPr lang="en-GB" dirty="0" smtClean="0"/>
              <a:t> infection – but the antibody response is not good. Therefore a second dose is given at discharge for protection.</a:t>
            </a:r>
          </a:p>
          <a:p>
            <a:pPr eaLnBrk="1" hangingPunct="1"/>
            <a:endParaRPr lang="en-GB" dirty="0" smtClean="0"/>
          </a:p>
        </p:txBody>
      </p:sp>
    </p:spTree>
    <p:extLst>
      <p:ext uri="{BB962C8B-B14F-4D97-AF65-F5344CB8AC3E}">
        <p14:creationId xmlns:p14="http://schemas.microsoft.com/office/powerpoint/2010/main" xmlns="" val="23263273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p>
            <a:fld id="{EE8262F6-1507-4B72-93F2-64A2045620B1}" type="slidenum">
              <a:rPr lang="en-US" smtClean="0">
                <a:solidFill>
                  <a:prstClr val="black"/>
                </a:solidFill>
              </a:rPr>
              <a:pPr/>
              <a:t>80</a:t>
            </a:fld>
            <a:endParaRPr lang="en-US" smtClean="0">
              <a:solidFill>
                <a:prstClr val="black"/>
              </a:solidFill>
            </a:endParaRPr>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xmlns="" val="32018504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C805E7CD-F1D3-4207-892B-CDE08786A95A}" type="datetime1">
              <a:rPr lang="en-US" smtClean="0">
                <a:solidFill>
                  <a:prstClr val="black">
                    <a:tint val="75000"/>
                  </a:prstClr>
                </a:solidFill>
              </a:rPr>
              <a:pPr>
                <a:defRPr/>
              </a:pPr>
              <a:t>5/19/2020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ayenew.n(bsc,human nutrtion stude1nt)</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DE02A80-24AE-45A2-8091-D127515E30F6}" type="slidenum">
              <a:rPr lang="en-US"/>
              <a:pPr>
                <a:defRPr/>
              </a:pPr>
              <a:t>‹#›</a:t>
            </a:fld>
            <a:endParaRPr lang="en-US"/>
          </a:p>
        </p:txBody>
      </p:sp>
    </p:spTree>
    <p:extLst>
      <p:ext uri="{BB962C8B-B14F-4D97-AF65-F5344CB8AC3E}">
        <p14:creationId xmlns:p14="http://schemas.microsoft.com/office/powerpoint/2010/main" xmlns="" val="1600895207"/>
      </p:ext>
    </p:extLst>
  </p:cSld>
  <p:clrMapOvr>
    <a:masterClrMapping/>
  </p:clrMapOvr>
  <mc:AlternateContent xmlns:mc="http://schemas.openxmlformats.org/markup-compatibility/2006">
    <mc:Choice xmlns:p14="http://schemas.microsoft.com/office/powerpoint/2010/main" xmlns="" Requires="p14">
      <p:transition spd="slow" p14:dur="1500">
        <p14:switch dir="r"/>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BEB1CD5-A048-4A71-BEBD-26216EA10395}" type="datetime1">
              <a:rPr lang="en-US" smtClean="0">
                <a:solidFill>
                  <a:prstClr val="black">
                    <a:tint val="75000"/>
                  </a:prstClr>
                </a:solidFill>
              </a:rPr>
              <a:pPr>
                <a:defRPr/>
              </a:pPr>
              <a:t>5/19/2020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ayenew.n(bsc,human nutrtion stude1nt)</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FED2480-A93E-48AF-9A8B-7BB150B9E1E6}" type="slidenum">
              <a:rPr lang="en-US"/>
              <a:pPr>
                <a:defRPr/>
              </a:pPr>
              <a:t>‹#›</a:t>
            </a:fld>
            <a:endParaRPr lang="en-US"/>
          </a:p>
        </p:txBody>
      </p:sp>
    </p:spTree>
    <p:extLst>
      <p:ext uri="{BB962C8B-B14F-4D97-AF65-F5344CB8AC3E}">
        <p14:creationId xmlns:p14="http://schemas.microsoft.com/office/powerpoint/2010/main" xmlns="" val="2890224104"/>
      </p:ext>
    </p:extLst>
  </p:cSld>
  <p:clrMapOvr>
    <a:masterClrMapping/>
  </p:clrMapOvr>
  <mc:AlternateContent xmlns:mc="http://schemas.openxmlformats.org/markup-compatibility/2006">
    <mc:Choice xmlns:p14="http://schemas.microsoft.com/office/powerpoint/2010/main" xmlns="" Requires="p14">
      <p:transition spd="slow" p14:dur="1500">
        <p14:switch dir="r"/>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DA70F56-B70C-4DB2-9658-5561EA6089A7}" type="datetime1">
              <a:rPr lang="en-US" smtClean="0">
                <a:solidFill>
                  <a:prstClr val="black">
                    <a:tint val="75000"/>
                  </a:prstClr>
                </a:solidFill>
              </a:rPr>
              <a:pPr>
                <a:defRPr/>
              </a:pPr>
              <a:t>5/19/2020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ayenew.n(bsc,human nutrtion stude1nt)</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1193185-C088-4BC6-801C-E32B5FEE828F}" type="slidenum">
              <a:rPr lang="en-US"/>
              <a:pPr>
                <a:defRPr/>
              </a:pPr>
              <a:t>‹#›</a:t>
            </a:fld>
            <a:endParaRPr lang="en-US"/>
          </a:p>
        </p:txBody>
      </p:sp>
    </p:spTree>
    <p:extLst>
      <p:ext uri="{BB962C8B-B14F-4D97-AF65-F5344CB8AC3E}">
        <p14:creationId xmlns:p14="http://schemas.microsoft.com/office/powerpoint/2010/main" xmlns="" val="1418873883"/>
      </p:ext>
    </p:extLst>
  </p:cSld>
  <p:clrMapOvr>
    <a:masterClrMapping/>
  </p:clrMapOvr>
  <mc:AlternateContent xmlns:mc="http://schemas.openxmlformats.org/markup-compatibility/2006">
    <mc:Choice xmlns:p14="http://schemas.microsoft.com/office/powerpoint/2010/main" xmlns="" Requires="p14">
      <p:transition spd="slow" p14:dur="1500">
        <p14:switch dir="r"/>
      </p:transition>
    </mc:Choice>
    <mc:Fallback>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609600" y="6251575"/>
            <a:ext cx="2844800" cy="476250"/>
          </a:xfrm>
        </p:spPr>
        <p:txBody>
          <a:bodyPr/>
          <a:lstStyle>
            <a:lvl1pPr>
              <a:defRPr/>
            </a:lvl1pPr>
          </a:lstStyle>
          <a:p>
            <a:pPr>
              <a:defRPr/>
            </a:pPr>
            <a:fld id="{E0003CF5-8B08-4E2A-BFA3-8BFBD2941B60}" type="datetime1">
              <a:rPr lang="en-US" altLang="en-US" smtClean="0">
                <a:solidFill>
                  <a:prstClr val="black">
                    <a:tint val="75000"/>
                  </a:prstClr>
                </a:solidFill>
              </a:rPr>
              <a:pPr>
                <a:defRPr/>
              </a:pPr>
              <a:t>5/19/2020</a:t>
            </a:fld>
            <a:endParaRPr lang="en-US" altLang="en-US">
              <a:solidFill>
                <a:prstClr val="black">
                  <a:tint val="75000"/>
                </a:prstClr>
              </a:solidFill>
            </a:endParaRPr>
          </a:p>
        </p:txBody>
      </p:sp>
      <p:sp>
        <p:nvSpPr>
          <p:cNvPr id="4" name="Slide Number Placeholder 3"/>
          <p:cNvSpPr>
            <a:spLocks noGrp="1"/>
          </p:cNvSpPr>
          <p:nvPr>
            <p:ph type="sldNum" sz="quarter" idx="11"/>
          </p:nvPr>
        </p:nvSpPr>
        <p:spPr>
          <a:xfrm>
            <a:off x="8737600" y="6248400"/>
            <a:ext cx="2844800" cy="476250"/>
          </a:xfrm>
        </p:spPr>
        <p:txBody>
          <a:bodyPr/>
          <a:lstStyle>
            <a:lvl1pPr>
              <a:defRPr smtClean="0"/>
            </a:lvl1pPr>
          </a:lstStyle>
          <a:p>
            <a:pPr>
              <a:defRPr/>
            </a:pPr>
            <a:fld id="{C9E8B045-1B90-413D-9370-34DE72560068}" type="slidenum">
              <a:rPr lang="ar-SA" altLang="en-US"/>
              <a:pPr>
                <a:defRPr/>
              </a:pPr>
              <a:t>‹#›</a:t>
            </a:fld>
            <a:endParaRPr lang="en-US" altLang="en-US"/>
          </a:p>
        </p:txBody>
      </p:sp>
      <p:sp>
        <p:nvSpPr>
          <p:cNvPr id="5" name="Footer Placeholder 4"/>
          <p:cNvSpPr>
            <a:spLocks noGrp="1"/>
          </p:cNvSpPr>
          <p:nvPr>
            <p:ph type="ftr" sz="quarter" idx="12"/>
          </p:nvPr>
        </p:nvSpPr>
        <p:spPr>
          <a:xfrm>
            <a:off x="4165600" y="6248400"/>
            <a:ext cx="3860800" cy="476250"/>
          </a:xfrm>
        </p:spPr>
        <p:txBody>
          <a:bodyPr/>
          <a:lstStyle>
            <a:lvl1pPr>
              <a:defRPr/>
            </a:lvl1pPr>
          </a:lstStyle>
          <a:p>
            <a:pPr>
              <a:defRPr/>
            </a:pPr>
            <a:r>
              <a:rPr lang="en-US" altLang="en-US" smtClean="0">
                <a:solidFill>
                  <a:prstClr val="black">
                    <a:tint val="75000"/>
                  </a:prstClr>
                </a:solidFill>
              </a:rPr>
              <a:t>ayenew.n(bsc,human nutrtion stude1nt)</a:t>
            </a:r>
            <a:endParaRPr lang="en-US" altLang="en-US">
              <a:solidFill>
                <a:prstClr val="black">
                  <a:tint val="75000"/>
                </a:prstClr>
              </a:solidFill>
            </a:endParaRPr>
          </a:p>
        </p:txBody>
      </p:sp>
    </p:spTree>
    <p:extLst>
      <p:ext uri="{BB962C8B-B14F-4D97-AF65-F5344CB8AC3E}">
        <p14:creationId xmlns:p14="http://schemas.microsoft.com/office/powerpoint/2010/main" xmlns="" val="3704341965"/>
      </p:ext>
    </p:extLst>
  </p:cSld>
  <p:clrMapOvr>
    <a:masterClrMapping/>
  </p:clrMapOvr>
  <mc:AlternateContent xmlns:mc="http://schemas.openxmlformats.org/markup-compatibility/2006">
    <mc:Choice xmlns:p14="http://schemas.microsoft.com/office/powerpoint/2010/main" xmlns="" Requires="p14">
      <p:transition spd="slow" p14:dur="1500">
        <p14:switch dir="r"/>
      </p:transition>
    </mc:Choice>
    <mc:Fallback>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197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09600" y="6245225"/>
            <a:ext cx="2844800" cy="476250"/>
          </a:xfrm>
        </p:spPr>
        <p:txBody>
          <a:bodyPr/>
          <a:lstStyle>
            <a:lvl1pPr>
              <a:defRPr/>
            </a:lvl1pPr>
          </a:lstStyle>
          <a:p>
            <a:pPr>
              <a:defRPr/>
            </a:pPr>
            <a:fld id="{D657AD48-94D1-49BE-9117-334E6B35E621}" type="datetime1">
              <a:rPr lang="en-US" smtClean="0">
                <a:solidFill>
                  <a:prstClr val="black">
                    <a:tint val="75000"/>
                  </a:prstClr>
                </a:solidFill>
              </a:rPr>
              <a:pPr>
                <a:defRPr/>
              </a:pPr>
              <a:t>5/19/2020</a:t>
            </a:fld>
            <a:endParaRPr lang="en-US">
              <a:solidFill>
                <a:prstClr val="black">
                  <a:tint val="75000"/>
                </a:prstClr>
              </a:solidFill>
            </a:endParaRPr>
          </a:p>
        </p:txBody>
      </p:sp>
      <p:sp>
        <p:nvSpPr>
          <p:cNvPr id="6" name="Footer Placeholder 5"/>
          <p:cNvSpPr>
            <a:spLocks noGrp="1"/>
          </p:cNvSpPr>
          <p:nvPr>
            <p:ph type="ftr" sz="quarter" idx="11"/>
          </p:nvPr>
        </p:nvSpPr>
        <p:spPr>
          <a:xfrm>
            <a:off x="4165600" y="6245225"/>
            <a:ext cx="3860800" cy="476250"/>
          </a:xfrm>
        </p:spPr>
        <p:txBody>
          <a:bodyPr/>
          <a:lstStyle>
            <a:lvl1pPr>
              <a:defRPr/>
            </a:lvl1pPr>
          </a:lstStyle>
          <a:p>
            <a:pPr>
              <a:defRPr/>
            </a:pPr>
            <a:r>
              <a:rPr lang="en-US" smtClean="0">
                <a:solidFill>
                  <a:prstClr val="black">
                    <a:tint val="75000"/>
                  </a:prstClr>
                </a:solidFill>
              </a:rPr>
              <a:t>ayenew.n(bsc,human nutrtion stude1nt)</a:t>
            </a:r>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245225"/>
            <a:ext cx="2844800" cy="476250"/>
          </a:xfrm>
        </p:spPr>
        <p:txBody>
          <a:bodyPr/>
          <a:lstStyle>
            <a:lvl1pPr>
              <a:defRPr smtClean="0"/>
            </a:lvl1pPr>
          </a:lstStyle>
          <a:p>
            <a:pPr>
              <a:defRPr/>
            </a:pPr>
            <a:fld id="{EB4C71EE-4D0D-4F47-A14D-1B90291529C0}" type="slidenum">
              <a:rPr lang="en-US"/>
              <a:pPr>
                <a:defRPr/>
              </a:pPr>
              <a:t>‹#›</a:t>
            </a:fld>
            <a:endParaRPr lang="en-US"/>
          </a:p>
        </p:txBody>
      </p:sp>
    </p:spTree>
    <p:extLst>
      <p:ext uri="{BB962C8B-B14F-4D97-AF65-F5344CB8AC3E}">
        <p14:creationId xmlns:p14="http://schemas.microsoft.com/office/powerpoint/2010/main" xmlns="" val="2828556200"/>
      </p:ext>
    </p:extLst>
  </p:cSld>
  <p:clrMapOvr>
    <a:masterClrMapping/>
  </p:clrMapOvr>
  <mc:AlternateContent xmlns:mc="http://schemas.openxmlformats.org/markup-compatibility/2006">
    <mc:Choice xmlns:p14="http://schemas.microsoft.com/office/powerpoint/2010/main" xmlns="" Requires="p14">
      <p:transition spd="slow" p14:dur="1500">
        <p14:switch dir="r"/>
      </p:transition>
    </mc:Choice>
    <mc:Fallback>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09600" y="6245225"/>
            <a:ext cx="2844800" cy="476250"/>
          </a:xfrm>
        </p:spPr>
        <p:txBody>
          <a:bodyPr/>
          <a:lstStyle>
            <a:lvl1pPr>
              <a:defRPr/>
            </a:lvl1pPr>
          </a:lstStyle>
          <a:p>
            <a:pPr>
              <a:defRPr/>
            </a:pPr>
            <a:fld id="{BF4EC21F-A39B-49B2-B28F-7E8A7440CE2E}" type="datetime1">
              <a:rPr lang="en-US" smtClean="0">
                <a:solidFill>
                  <a:prstClr val="black">
                    <a:tint val="75000"/>
                  </a:prstClr>
                </a:solidFill>
              </a:rPr>
              <a:pPr>
                <a:defRPr/>
              </a:pPr>
              <a:t>5/19/2020</a:t>
            </a:fld>
            <a:endParaRPr lang="en-US">
              <a:solidFill>
                <a:prstClr val="black">
                  <a:tint val="75000"/>
                </a:prstClr>
              </a:solidFill>
            </a:endParaRPr>
          </a:p>
        </p:txBody>
      </p:sp>
      <p:sp>
        <p:nvSpPr>
          <p:cNvPr id="6" name="Footer Placeholder 5"/>
          <p:cNvSpPr>
            <a:spLocks noGrp="1"/>
          </p:cNvSpPr>
          <p:nvPr>
            <p:ph type="ftr" sz="quarter" idx="11"/>
          </p:nvPr>
        </p:nvSpPr>
        <p:spPr>
          <a:xfrm>
            <a:off x="4165600" y="6245225"/>
            <a:ext cx="3860800" cy="476250"/>
          </a:xfrm>
        </p:spPr>
        <p:txBody>
          <a:bodyPr/>
          <a:lstStyle>
            <a:lvl1pPr>
              <a:defRPr/>
            </a:lvl1pPr>
          </a:lstStyle>
          <a:p>
            <a:pPr>
              <a:defRPr/>
            </a:pPr>
            <a:r>
              <a:rPr lang="en-US" smtClean="0">
                <a:solidFill>
                  <a:prstClr val="black">
                    <a:tint val="75000"/>
                  </a:prstClr>
                </a:solidFill>
              </a:rPr>
              <a:t>ayenew.n(bsc,human nutrtion stude1nt)</a:t>
            </a:r>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245225"/>
            <a:ext cx="2844800" cy="476250"/>
          </a:xfrm>
        </p:spPr>
        <p:txBody>
          <a:bodyPr/>
          <a:lstStyle>
            <a:lvl1pPr>
              <a:defRPr smtClean="0"/>
            </a:lvl1pPr>
          </a:lstStyle>
          <a:p>
            <a:pPr>
              <a:defRPr/>
            </a:pPr>
            <a:fld id="{939806DC-9998-4739-B104-4844E5449867}" type="slidenum">
              <a:rPr lang="en-US"/>
              <a:pPr>
                <a:defRPr/>
              </a:pPr>
              <a:t>‹#›</a:t>
            </a:fld>
            <a:endParaRPr lang="en-US"/>
          </a:p>
        </p:txBody>
      </p:sp>
    </p:spTree>
    <p:extLst>
      <p:ext uri="{BB962C8B-B14F-4D97-AF65-F5344CB8AC3E}">
        <p14:creationId xmlns:p14="http://schemas.microsoft.com/office/powerpoint/2010/main" xmlns="" val="3584977230"/>
      </p:ext>
    </p:extLst>
  </p:cSld>
  <p:clrMapOvr>
    <a:masterClrMapping/>
  </p:clrMapOvr>
  <mc:AlternateContent xmlns:mc="http://schemas.openxmlformats.org/markup-compatibility/2006">
    <mc:Choice xmlns:p14="http://schemas.microsoft.com/office/powerpoint/2010/main" xmlns="" Requires="p14">
      <p:transition spd="slow" p14:dur="1500">
        <p14:switch dir="r"/>
      </p:transition>
    </mc:Choice>
    <mc:Fallback>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10363200" cy="6096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09600" y="1600200"/>
            <a:ext cx="10905067" cy="4476750"/>
          </a:xfrm>
        </p:spPr>
        <p:txBody>
          <a:bodyPr rtlCol="0">
            <a:normAutofit/>
          </a:bodyPr>
          <a:lstStyle/>
          <a:p>
            <a:pPr lvl="0"/>
            <a:endParaRPr lang="en-US" noProof="0"/>
          </a:p>
        </p:txBody>
      </p:sp>
      <p:sp>
        <p:nvSpPr>
          <p:cNvPr id="4" name="Date Placeholder 3"/>
          <p:cNvSpPr>
            <a:spLocks noGrp="1"/>
          </p:cNvSpPr>
          <p:nvPr>
            <p:ph type="dt" sz="half" idx="10"/>
          </p:nvPr>
        </p:nvSpPr>
        <p:spPr>
          <a:xfrm>
            <a:off x="575733" y="6229350"/>
            <a:ext cx="2540000" cy="457200"/>
          </a:xfrm>
        </p:spPr>
        <p:txBody>
          <a:bodyPr/>
          <a:lstStyle>
            <a:lvl1pPr>
              <a:defRPr/>
            </a:lvl1pPr>
          </a:lstStyle>
          <a:p>
            <a:pPr>
              <a:defRPr/>
            </a:pPr>
            <a:fld id="{E248A909-70DB-4A28-B17A-B13DAD67466F}" type="datetime1">
              <a:rPr lang="en-US" smtClean="0">
                <a:solidFill>
                  <a:prstClr val="black">
                    <a:tint val="75000"/>
                  </a:prstClr>
                </a:solidFill>
              </a:rPr>
              <a:pPr>
                <a:defRPr/>
              </a:pPr>
              <a:t>5/19/2020</a:t>
            </a:fld>
            <a:endParaRPr lang="en-US">
              <a:solidFill>
                <a:prstClr val="black">
                  <a:tint val="75000"/>
                </a:prstClr>
              </a:solidFill>
            </a:endParaRPr>
          </a:p>
        </p:txBody>
      </p:sp>
      <p:sp>
        <p:nvSpPr>
          <p:cNvPr id="5" name="Footer Placeholder 4"/>
          <p:cNvSpPr>
            <a:spLocks noGrp="1"/>
          </p:cNvSpPr>
          <p:nvPr>
            <p:ph type="ftr" sz="quarter" idx="11"/>
          </p:nvPr>
        </p:nvSpPr>
        <p:spPr>
          <a:xfrm>
            <a:off x="4165600" y="6229350"/>
            <a:ext cx="3860800" cy="457200"/>
          </a:xfrm>
        </p:spPr>
        <p:txBody>
          <a:bodyPr/>
          <a:lstStyle>
            <a:lvl1pPr>
              <a:defRPr/>
            </a:lvl1pPr>
          </a:lstStyle>
          <a:p>
            <a:pPr>
              <a:defRPr/>
            </a:pPr>
            <a:r>
              <a:rPr lang="en-US" smtClean="0">
                <a:solidFill>
                  <a:prstClr val="black">
                    <a:tint val="75000"/>
                  </a:prstClr>
                </a:solidFill>
              </a:rPr>
              <a:t>ayenew.n(bsc,human nutrtion stude1nt)</a:t>
            </a:r>
            <a:endParaRPr lang="en-US">
              <a:solidFill>
                <a:prstClr val="black">
                  <a:tint val="75000"/>
                </a:prstClr>
              </a:solidFill>
            </a:endParaRPr>
          </a:p>
        </p:txBody>
      </p:sp>
      <p:sp>
        <p:nvSpPr>
          <p:cNvPr id="6" name="Slide Number Placeholder 5"/>
          <p:cNvSpPr>
            <a:spLocks noGrp="1"/>
          </p:cNvSpPr>
          <p:nvPr>
            <p:ph type="sldNum" sz="quarter" idx="12"/>
          </p:nvPr>
        </p:nvSpPr>
        <p:spPr>
          <a:xfrm>
            <a:off x="8974667" y="6229350"/>
            <a:ext cx="2540000" cy="457200"/>
          </a:xfrm>
        </p:spPr>
        <p:txBody>
          <a:bodyPr/>
          <a:lstStyle>
            <a:lvl1pPr>
              <a:defRPr smtClean="0"/>
            </a:lvl1pPr>
          </a:lstStyle>
          <a:p>
            <a:pPr>
              <a:defRPr/>
            </a:pPr>
            <a:fld id="{6DD855DE-FAB9-4197-BDDF-E273B1F2862C}" type="slidenum">
              <a:rPr lang="en-US"/>
              <a:pPr>
                <a:defRPr/>
              </a:pPr>
              <a:t>‹#›</a:t>
            </a:fld>
            <a:endParaRPr lang="en-US"/>
          </a:p>
        </p:txBody>
      </p:sp>
    </p:spTree>
    <p:extLst>
      <p:ext uri="{BB962C8B-B14F-4D97-AF65-F5344CB8AC3E}">
        <p14:creationId xmlns:p14="http://schemas.microsoft.com/office/powerpoint/2010/main" xmlns="" val="2815643009"/>
      </p:ext>
    </p:extLst>
  </p:cSld>
  <p:clrMapOvr>
    <a:masterClrMapping/>
  </p:clrMapOvr>
  <mc:AlternateContent xmlns:mc="http://schemas.openxmlformats.org/markup-compatibility/2006">
    <mc:Choice xmlns:p14="http://schemas.microsoft.com/office/powerpoint/2010/main" xmlns="" Requires="p14">
      <p:transition spd="slow" p14:dur="1500">
        <p14:switch dir="r"/>
      </p:transition>
    </mc:Choice>
    <mc:Fallback>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914400" y="301625"/>
            <a:ext cx="10363200" cy="1462088"/>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914400" y="1981200"/>
            <a:ext cx="10363200" cy="4114800"/>
          </a:xfrm>
        </p:spPr>
        <p:txBody>
          <a:bodyPr rtlCol="0">
            <a:normAutofit/>
          </a:bodyPr>
          <a:lstStyle/>
          <a:p>
            <a:pPr lvl="0"/>
            <a:endParaRPr lang="en-US" noProof="0"/>
          </a:p>
        </p:txBody>
      </p:sp>
      <p:sp>
        <p:nvSpPr>
          <p:cNvPr id="4" name="Date Placeholder 3"/>
          <p:cNvSpPr>
            <a:spLocks noGrp="1"/>
          </p:cNvSpPr>
          <p:nvPr>
            <p:ph type="dt" sz="half" idx="10"/>
          </p:nvPr>
        </p:nvSpPr>
        <p:spPr>
          <a:xfrm>
            <a:off x="914400" y="6248400"/>
            <a:ext cx="2540000" cy="457200"/>
          </a:xfrm>
        </p:spPr>
        <p:txBody>
          <a:bodyPr/>
          <a:lstStyle>
            <a:lvl1pPr>
              <a:defRPr>
                <a:solidFill>
                  <a:srgbClr val="FFCC00"/>
                </a:solidFill>
              </a:defRPr>
            </a:lvl1pPr>
          </a:lstStyle>
          <a:p>
            <a:pPr>
              <a:defRPr/>
            </a:pPr>
            <a:fld id="{D5F43F45-9A3D-4A74-9482-B349AFC8CB54}" type="datetime1">
              <a:rPr lang="en-US" smtClean="0"/>
              <a:pPr>
                <a:defRPr/>
              </a:pPr>
              <a:t>5/19/2020</a:t>
            </a:fld>
            <a:endParaRPr lang="en-US"/>
          </a:p>
        </p:txBody>
      </p:sp>
      <p:sp>
        <p:nvSpPr>
          <p:cNvPr id="5" name="Footer Placeholder 4"/>
          <p:cNvSpPr>
            <a:spLocks noGrp="1"/>
          </p:cNvSpPr>
          <p:nvPr>
            <p:ph type="ftr" sz="quarter" idx="11"/>
          </p:nvPr>
        </p:nvSpPr>
        <p:spPr>
          <a:xfrm>
            <a:off x="4165600" y="6248400"/>
            <a:ext cx="3860800" cy="457200"/>
          </a:xfrm>
        </p:spPr>
        <p:txBody>
          <a:bodyPr/>
          <a:lstStyle>
            <a:lvl1pPr>
              <a:defRPr>
                <a:solidFill>
                  <a:srgbClr val="FFCC00"/>
                </a:solidFill>
              </a:defRPr>
            </a:lvl1pPr>
          </a:lstStyle>
          <a:p>
            <a:pPr>
              <a:defRPr/>
            </a:pPr>
            <a:r>
              <a:rPr lang="en-US" smtClean="0"/>
              <a:t>ayenew.n(bsc,human nutrtion stude1nt)</a:t>
            </a:r>
            <a:endParaRPr lang="en-US"/>
          </a:p>
        </p:txBody>
      </p:sp>
      <p:sp>
        <p:nvSpPr>
          <p:cNvPr id="6" name="Slide Number Placeholder 5"/>
          <p:cNvSpPr>
            <a:spLocks noGrp="1"/>
          </p:cNvSpPr>
          <p:nvPr>
            <p:ph type="sldNum" sz="quarter" idx="12"/>
          </p:nvPr>
        </p:nvSpPr>
        <p:spPr>
          <a:xfrm>
            <a:off x="8737600" y="6248400"/>
            <a:ext cx="2540000" cy="457200"/>
          </a:xfrm>
        </p:spPr>
        <p:txBody>
          <a:bodyPr/>
          <a:lstStyle>
            <a:lvl1pPr>
              <a:defRPr smtClean="0">
                <a:solidFill>
                  <a:srgbClr val="FFCC00"/>
                </a:solidFill>
              </a:defRPr>
            </a:lvl1pPr>
          </a:lstStyle>
          <a:p>
            <a:pPr>
              <a:defRPr/>
            </a:pPr>
            <a:fld id="{ECBEC42E-BDB5-4E26-9373-DE1EB80FB638}" type="slidenum">
              <a:rPr lang="en-US"/>
              <a:pPr>
                <a:defRPr/>
              </a:pPr>
              <a:t>‹#›</a:t>
            </a:fld>
            <a:endParaRPr lang="en-US"/>
          </a:p>
        </p:txBody>
      </p:sp>
    </p:spTree>
    <p:extLst>
      <p:ext uri="{BB962C8B-B14F-4D97-AF65-F5344CB8AC3E}">
        <p14:creationId xmlns:p14="http://schemas.microsoft.com/office/powerpoint/2010/main" xmlns="" val="1895427318"/>
      </p:ext>
    </p:extLst>
  </p:cSld>
  <p:clrMapOvr>
    <a:masterClrMapping/>
  </p:clrMapOvr>
  <mc:AlternateContent xmlns:mc="http://schemas.openxmlformats.org/markup-compatibility/2006">
    <mc:Choice xmlns:p14="http://schemas.microsoft.com/office/powerpoint/2010/main" xmlns="" Requires="p14">
      <p:transition spd="slow" p14:dur="1500">
        <p14:switch dir="r"/>
      </p:transition>
    </mc:Choice>
    <mc:Fallback>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SmartArt Placeholder 2"/>
          <p:cNvSpPr>
            <a:spLocks noGrp="1"/>
          </p:cNvSpPr>
          <p:nvPr>
            <p:ph type="dgm" idx="1"/>
          </p:nvPr>
        </p:nvSpPr>
        <p:spPr>
          <a:xfrm>
            <a:off x="609600" y="1600201"/>
            <a:ext cx="10972800" cy="4525963"/>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fld id="{E2048D4F-6DD6-498E-9115-863548373579}" type="datetime1">
              <a:rPr lang="en-US" smtClean="0">
                <a:solidFill>
                  <a:srgbClr val="775F55"/>
                </a:solidFill>
              </a:rPr>
              <a:pPr>
                <a:defRPr/>
              </a:pPr>
              <a:t>5/19/2020</a:t>
            </a:fld>
            <a:endParaRPr lang="en-GB">
              <a:solidFill>
                <a:srgbClr val="775F55"/>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GB" smtClean="0">
                <a:solidFill>
                  <a:srgbClr val="775F55"/>
                </a:solidFill>
              </a:rPr>
              <a:t>ayenew.n(bsc,human nutrtion stude1nt)</a:t>
            </a:r>
            <a:endParaRPr lang="en-GB">
              <a:solidFill>
                <a:srgbClr val="775F55"/>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C790576-3857-4855-960A-9D45D51650AF}" type="slidenum">
              <a:rPr lang="en-GB"/>
              <a:pPr>
                <a:defRPr/>
              </a:pPr>
              <a:t>‹#›</a:t>
            </a:fld>
            <a:endParaRPr lang="en-GB"/>
          </a:p>
        </p:txBody>
      </p:sp>
    </p:spTree>
    <p:extLst>
      <p:ext uri="{BB962C8B-B14F-4D97-AF65-F5344CB8AC3E}">
        <p14:creationId xmlns:p14="http://schemas.microsoft.com/office/powerpoint/2010/main" xmlns="" val="3108344482"/>
      </p:ext>
    </p:extLst>
  </p:cSld>
  <p:clrMapOvr>
    <a:masterClrMapping/>
  </p:clrMapOvr>
  <mc:AlternateContent xmlns:mc="http://schemas.openxmlformats.org/markup-compatibility/2006">
    <mc:Choice xmlns:p14="http://schemas.microsoft.com/office/powerpoint/2010/main" xmlns="" Requires="p14">
      <p:transition spd="slow" p14:dur="1500">
        <p14:switch dir="r"/>
      </p:transition>
    </mc:Choice>
    <mc:Fallback>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AndTx">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Content Placeholder 2"/>
          <p:cNvSpPr>
            <a:spLocks noGrp="1"/>
          </p:cNvSpPr>
          <p:nvPr>
            <p:ph sz="quarter" idx="1"/>
          </p:nvPr>
        </p:nvSpPr>
        <p:spPr>
          <a:xfrm>
            <a:off x="609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09600" y="3938589"/>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half" idx="3"/>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fld id="{3834906E-2FE5-4258-A2EE-8AA037CCF2A4}" type="datetime1">
              <a:rPr lang="en-US" smtClean="0">
                <a:solidFill>
                  <a:srgbClr val="775F55"/>
                </a:solidFill>
              </a:rPr>
              <a:pPr>
                <a:defRPr/>
              </a:pPr>
              <a:t>5/19/2020</a:t>
            </a:fld>
            <a:endParaRPr lang="en-GB">
              <a:solidFill>
                <a:srgbClr val="775F55"/>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r>
              <a:rPr lang="en-GB" smtClean="0">
                <a:solidFill>
                  <a:srgbClr val="775F55"/>
                </a:solidFill>
              </a:rPr>
              <a:t>ayenew.n(bsc,human nutrtion stude1nt)</a:t>
            </a:r>
            <a:endParaRPr lang="en-GB">
              <a:solidFill>
                <a:srgbClr val="775F55"/>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D69778CB-3D16-4F54-BE95-0BA7AA4E1E09}" type="slidenum">
              <a:rPr lang="en-GB"/>
              <a:pPr>
                <a:defRPr/>
              </a:pPr>
              <a:t>‹#›</a:t>
            </a:fld>
            <a:endParaRPr lang="en-GB"/>
          </a:p>
        </p:txBody>
      </p:sp>
    </p:spTree>
    <p:extLst>
      <p:ext uri="{BB962C8B-B14F-4D97-AF65-F5344CB8AC3E}">
        <p14:creationId xmlns:p14="http://schemas.microsoft.com/office/powerpoint/2010/main" xmlns="" val="2816862316"/>
      </p:ext>
    </p:extLst>
  </p:cSld>
  <p:clrMapOvr>
    <a:masterClrMapping/>
  </p:clrMapOvr>
  <mc:AlternateContent xmlns:mc="http://schemas.openxmlformats.org/markup-compatibility/2006">
    <mc:Choice xmlns:p14="http://schemas.microsoft.com/office/powerpoint/2010/main" xmlns="" Requires="p14">
      <p:transition spd="slow" p14:dur="1500">
        <p14:switch dir="r"/>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4276D5D-6D7B-4852-BD59-E7546BA5263D}" type="datetime1">
              <a:rPr lang="en-US" smtClean="0">
                <a:solidFill>
                  <a:prstClr val="black">
                    <a:tint val="75000"/>
                  </a:prstClr>
                </a:solidFill>
              </a:rPr>
              <a:pPr>
                <a:defRPr/>
              </a:pPr>
              <a:t>5/19/2020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ayenew.n(bsc,human nutrtion stude1nt)</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63461FE-02C7-48A5-830E-E92F2CED1F6D}" type="slidenum">
              <a:rPr lang="en-US"/>
              <a:pPr>
                <a:defRPr/>
              </a:pPr>
              <a:t>‹#›</a:t>
            </a:fld>
            <a:endParaRPr lang="en-US"/>
          </a:p>
        </p:txBody>
      </p:sp>
    </p:spTree>
    <p:extLst>
      <p:ext uri="{BB962C8B-B14F-4D97-AF65-F5344CB8AC3E}">
        <p14:creationId xmlns:p14="http://schemas.microsoft.com/office/powerpoint/2010/main" xmlns="" val="2656503951"/>
      </p:ext>
    </p:extLst>
  </p:cSld>
  <p:clrMapOvr>
    <a:masterClrMapping/>
  </p:clrMapOvr>
  <mc:AlternateContent xmlns:mc="http://schemas.openxmlformats.org/markup-compatibility/2006">
    <mc:Choice xmlns:p14="http://schemas.microsoft.com/office/powerpoint/2010/main" xmlns="" Requires="p14">
      <p:transition spd="slow" p14:dur="1500">
        <p14:switch dir="r"/>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9FEEDD7A-DE4C-40DF-8157-72D17F0486CD}" type="datetime1">
              <a:rPr lang="en-US" smtClean="0">
                <a:solidFill>
                  <a:prstClr val="black">
                    <a:tint val="75000"/>
                  </a:prstClr>
                </a:solidFill>
              </a:rPr>
              <a:pPr>
                <a:defRPr/>
              </a:pPr>
              <a:t>5/19/2020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ayenew.n(bsc,human nutrtion stude1nt)</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7D05D91-8142-43DC-8879-878AC6CFE26E}" type="slidenum">
              <a:rPr lang="en-US"/>
              <a:pPr>
                <a:defRPr/>
              </a:pPr>
              <a:t>‹#›</a:t>
            </a:fld>
            <a:endParaRPr lang="en-US"/>
          </a:p>
        </p:txBody>
      </p:sp>
    </p:spTree>
    <p:extLst>
      <p:ext uri="{BB962C8B-B14F-4D97-AF65-F5344CB8AC3E}">
        <p14:creationId xmlns:p14="http://schemas.microsoft.com/office/powerpoint/2010/main" xmlns="" val="3945560094"/>
      </p:ext>
    </p:extLst>
  </p:cSld>
  <p:clrMapOvr>
    <a:masterClrMapping/>
  </p:clrMapOvr>
  <mc:AlternateContent xmlns:mc="http://schemas.openxmlformats.org/markup-compatibility/2006">
    <mc:Choice xmlns:p14="http://schemas.microsoft.com/office/powerpoint/2010/main" xmlns="" Requires="p14">
      <p:transition spd="slow" p14:dur="1500">
        <p14:switch dir="r"/>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90397C64-54E7-47F0-8302-D02A157E29F6}" type="datetime1">
              <a:rPr lang="en-US" smtClean="0">
                <a:solidFill>
                  <a:prstClr val="black">
                    <a:tint val="75000"/>
                  </a:prstClr>
                </a:solidFill>
              </a:rPr>
              <a:pPr>
                <a:defRPr/>
              </a:pPr>
              <a:t>5/19/2020</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ayenew.n(bsc,human nutrtion stude1nt)</a:t>
            </a: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77233D2B-61EC-431F-8A9E-44306299FE96}" type="slidenum">
              <a:rPr lang="en-US"/>
              <a:pPr>
                <a:defRPr/>
              </a:pPr>
              <a:t>‹#›</a:t>
            </a:fld>
            <a:endParaRPr lang="en-US"/>
          </a:p>
        </p:txBody>
      </p:sp>
    </p:spTree>
    <p:extLst>
      <p:ext uri="{BB962C8B-B14F-4D97-AF65-F5344CB8AC3E}">
        <p14:creationId xmlns:p14="http://schemas.microsoft.com/office/powerpoint/2010/main" xmlns="" val="809383289"/>
      </p:ext>
    </p:extLst>
  </p:cSld>
  <p:clrMapOvr>
    <a:masterClrMapping/>
  </p:clrMapOvr>
  <mc:AlternateContent xmlns:mc="http://schemas.openxmlformats.org/markup-compatibility/2006">
    <mc:Choice xmlns:p14="http://schemas.microsoft.com/office/powerpoint/2010/main" xmlns="" Requires="p14">
      <p:transition spd="slow" p14:dur="1500">
        <p14:switch dir="r"/>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83CC4D96-4144-4D32-9716-EB7F5D8186BE}" type="datetime1">
              <a:rPr lang="en-US" smtClean="0">
                <a:solidFill>
                  <a:prstClr val="black">
                    <a:tint val="75000"/>
                  </a:prstClr>
                </a:solidFill>
              </a:rPr>
              <a:pPr>
                <a:defRPr/>
              </a:pPr>
              <a:t>5/19/2020</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ayenew.n(bsc,human nutrtion stude1nt)</a:t>
            </a: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7A89A70A-6D64-439A-B65C-DBE5D082CF0E}" type="slidenum">
              <a:rPr lang="en-US"/>
              <a:pPr>
                <a:defRPr/>
              </a:pPr>
              <a:t>‹#›</a:t>
            </a:fld>
            <a:endParaRPr lang="en-US"/>
          </a:p>
        </p:txBody>
      </p:sp>
    </p:spTree>
    <p:extLst>
      <p:ext uri="{BB962C8B-B14F-4D97-AF65-F5344CB8AC3E}">
        <p14:creationId xmlns:p14="http://schemas.microsoft.com/office/powerpoint/2010/main" xmlns="" val="198863970"/>
      </p:ext>
    </p:extLst>
  </p:cSld>
  <p:clrMapOvr>
    <a:masterClrMapping/>
  </p:clrMapOvr>
  <mc:AlternateContent xmlns:mc="http://schemas.openxmlformats.org/markup-compatibility/2006">
    <mc:Choice xmlns:p14="http://schemas.microsoft.com/office/powerpoint/2010/main" xmlns="" Requires="p14">
      <p:transition spd="slow" p14:dur="1500">
        <p14:switch dir="r"/>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B0C36D4A-FCA4-448B-ABD8-2E646D0EA542}" type="datetime1">
              <a:rPr lang="en-US" smtClean="0">
                <a:solidFill>
                  <a:prstClr val="black">
                    <a:tint val="75000"/>
                  </a:prstClr>
                </a:solidFill>
              </a:rPr>
              <a:pPr>
                <a:defRPr/>
              </a:pPr>
              <a:t>5/19/2020</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ayenew.n(bsc,human nutrtion stude1nt)</a:t>
            </a: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78A91C4D-9058-4A8F-96D3-6BEAB2CCDF38}" type="slidenum">
              <a:rPr lang="en-US"/>
              <a:pPr>
                <a:defRPr/>
              </a:pPr>
              <a:t>‹#›</a:t>
            </a:fld>
            <a:endParaRPr lang="en-US"/>
          </a:p>
        </p:txBody>
      </p:sp>
    </p:spTree>
    <p:extLst>
      <p:ext uri="{BB962C8B-B14F-4D97-AF65-F5344CB8AC3E}">
        <p14:creationId xmlns:p14="http://schemas.microsoft.com/office/powerpoint/2010/main" xmlns="" val="1101618825"/>
      </p:ext>
    </p:extLst>
  </p:cSld>
  <p:clrMapOvr>
    <a:masterClrMapping/>
  </p:clrMapOvr>
  <mc:AlternateContent xmlns:mc="http://schemas.openxmlformats.org/markup-compatibility/2006">
    <mc:Choice xmlns:p14="http://schemas.microsoft.com/office/powerpoint/2010/main" xmlns="" Requires="p14">
      <p:transition spd="slow" p14:dur="1500">
        <p14:switch dir="r"/>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3586D23-904F-4CB4-A120-6EF2E5997EA2}" type="datetime1">
              <a:rPr lang="en-US" smtClean="0">
                <a:solidFill>
                  <a:prstClr val="black">
                    <a:tint val="75000"/>
                  </a:prstClr>
                </a:solidFill>
              </a:rPr>
              <a:pPr>
                <a:defRPr/>
              </a:pPr>
              <a:t>5/19/2020</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ayenew.n(bsc,human nutrtion stude1nt)</a:t>
            </a: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234D30AC-3353-483F-B6A6-8A8567F2F78F}" type="slidenum">
              <a:rPr lang="en-US"/>
              <a:pPr>
                <a:defRPr/>
              </a:pPr>
              <a:t>‹#›</a:t>
            </a:fld>
            <a:endParaRPr lang="en-US"/>
          </a:p>
        </p:txBody>
      </p:sp>
    </p:spTree>
    <p:extLst>
      <p:ext uri="{BB962C8B-B14F-4D97-AF65-F5344CB8AC3E}">
        <p14:creationId xmlns:p14="http://schemas.microsoft.com/office/powerpoint/2010/main" xmlns="" val="1266314157"/>
      </p:ext>
    </p:extLst>
  </p:cSld>
  <p:clrMapOvr>
    <a:masterClrMapping/>
  </p:clrMapOvr>
  <mc:AlternateContent xmlns:mc="http://schemas.openxmlformats.org/markup-compatibility/2006">
    <mc:Choice xmlns:p14="http://schemas.microsoft.com/office/powerpoint/2010/main" xmlns="" Requires="p14">
      <p:transition spd="slow" p14:dur="1500">
        <p14:switch dir="r"/>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1FADAB8-F2EC-4E00-A518-AAE9D76BEC9F}" type="datetime1">
              <a:rPr lang="en-US" smtClean="0">
                <a:solidFill>
                  <a:prstClr val="black">
                    <a:tint val="75000"/>
                  </a:prstClr>
                </a:solidFill>
              </a:rPr>
              <a:pPr>
                <a:defRPr/>
              </a:pPr>
              <a:t>5/19/2020</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ayenew.n(bsc,human nutrtion stude1nt)</a:t>
            </a: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E3DF98FB-374C-458B-B813-000D622B39CB}" type="slidenum">
              <a:rPr lang="en-US"/>
              <a:pPr>
                <a:defRPr/>
              </a:pPr>
              <a:t>‹#›</a:t>
            </a:fld>
            <a:endParaRPr lang="en-US"/>
          </a:p>
        </p:txBody>
      </p:sp>
    </p:spTree>
    <p:extLst>
      <p:ext uri="{BB962C8B-B14F-4D97-AF65-F5344CB8AC3E}">
        <p14:creationId xmlns:p14="http://schemas.microsoft.com/office/powerpoint/2010/main" xmlns="" val="121913309"/>
      </p:ext>
    </p:extLst>
  </p:cSld>
  <p:clrMapOvr>
    <a:masterClrMapping/>
  </p:clrMapOvr>
  <mc:AlternateContent xmlns:mc="http://schemas.openxmlformats.org/markup-compatibility/2006">
    <mc:Choice xmlns:p14="http://schemas.microsoft.com/office/powerpoint/2010/main" xmlns="" Requires="p14">
      <p:transition spd="slow" p14:dur="1500">
        <p14:switch dir="r"/>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255B9E9-AD49-4222-9415-8228941F9753}" type="datetime1">
              <a:rPr lang="en-US" smtClean="0">
                <a:solidFill>
                  <a:prstClr val="black">
                    <a:tint val="75000"/>
                  </a:prstClr>
                </a:solidFill>
              </a:rPr>
              <a:pPr>
                <a:defRPr/>
              </a:pPr>
              <a:t>5/19/2020</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ayenew.n(bsc,human nutrtion stude1nt)</a:t>
            </a: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ACAF4733-5C40-478F-91FC-A1CD57A4C341}" type="slidenum">
              <a:rPr lang="en-US"/>
              <a:pPr>
                <a:defRPr/>
              </a:pPr>
              <a:t>‹#›</a:t>
            </a:fld>
            <a:endParaRPr lang="en-US"/>
          </a:p>
        </p:txBody>
      </p:sp>
    </p:spTree>
    <p:extLst>
      <p:ext uri="{BB962C8B-B14F-4D97-AF65-F5344CB8AC3E}">
        <p14:creationId xmlns:p14="http://schemas.microsoft.com/office/powerpoint/2010/main" xmlns="" val="2070813103"/>
      </p:ext>
    </p:extLst>
  </p:cSld>
  <p:clrMapOvr>
    <a:masterClrMapping/>
  </p:clrMapOvr>
  <mc:AlternateContent xmlns:mc="http://schemas.openxmlformats.org/markup-compatibility/2006">
    <mc:Choice xmlns:p14="http://schemas.microsoft.com/office/powerpoint/2010/main" xmlns="" Requires="p14">
      <p:transition spd="slow" p14:dur="1500">
        <p14:switch dir="r"/>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D51AA3A0-E1C7-431D-BF9F-8F19F6A80D55}" type="datetime1">
              <a:rPr lang="en-US" smtClean="0">
                <a:solidFill>
                  <a:prstClr val="black">
                    <a:tint val="75000"/>
                  </a:prstClr>
                </a:solidFill>
              </a:rPr>
              <a:pPr>
                <a:defRPr/>
              </a:pPr>
              <a:t>5/19/2020</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r>
              <a:rPr lang="en-US" smtClean="0">
                <a:solidFill>
                  <a:prstClr val="black">
                    <a:tint val="75000"/>
                  </a:prstClr>
                </a:solidFill>
              </a:rPr>
              <a:t>ayenew.n(bsc,human nutrtion stude1nt)</a:t>
            </a: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latin typeface="Calibri" panose="020F0502020204030204" pitchFamily="34" charset="0"/>
              </a:defRPr>
            </a:lvl1pPr>
          </a:lstStyle>
          <a:p>
            <a:pPr fontAlgn="base">
              <a:spcBef>
                <a:spcPct val="0"/>
              </a:spcBef>
              <a:spcAft>
                <a:spcPct val="0"/>
              </a:spcAft>
              <a:defRPr/>
            </a:pPr>
            <a:fld id="{423F61F3-6E8A-4FF8-88AA-AF3E54A0D0F6}"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xmlns="" val="3333934599"/>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 id="2147483763" r:id="rId12"/>
    <p:sldLayoutId id="2147483764" r:id="rId13"/>
    <p:sldLayoutId id="2147483765" r:id="rId14"/>
    <p:sldLayoutId id="2147483766" r:id="rId15"/>
    <p:sldLayoutId id="2147483767" r:id="rId16"/>
    <p:sldLayoutId id="2147483771" r:id="rId17"/>
    <p:sldLayoutId id="2147483772" r:id="rId18"/>
  </p:sldLayoutIdLst>
  <mc:AlternateContent xmlns:mc="http://schemas.openxmlformats.org/markup-compatibility/2006">
    <mc:Choice xmlns:p14="http://schemas.microsoft.com/office/powerpoint/2010/main" xmlns="" Requires="p14">
      <p:transition spd="slow" p14:dur="1500">
        <p14:switch dir="r"/>
      </p:transition>
    </mc:Choice>
    <mc:Fallback>
      <p:transition spd="slow">
        <p:fade/>
      </p:transition>
    </mc:Fallback>
  </mc:AlternateConten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10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5.xml"/><Relationship Id="rId1" Type="http://schemas.openxmlformats.org/officeDocument/2006/relationships/slideLayout" Target="../slideLayouts/slideLayout4.xml"/><Relationship Id="rId4" Type="http://schemas.openxmlformats.org/officeDocument/2006/relationships/image" Target="../media/image29.jpeg"/></Relationships>
</file>

<file path=ppt/slides/_rels/slide10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10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10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0.xml"/><Relationship Id="rId1" Type="http://schemas.openxmlformats.org/officeDocument/2006/relationships/slideLayout" Target="../slideLayouts/slideLayout18.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 TargetMode="Externa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3" Type="http://schemas.openxmlformats.org/officeDocument/2006/relationships/oleObject" Target="../embeddings/Microsoft_Office_Word_97_-_2003_Document1.doc"/><Relationship Id="rId2" Type="http://schemas.openxmlformats.org/officeDocument/2006/relationships/slideLayout" Target="../slideLayouts/slideLayout15.xml"/><Relationship Id="rId1" Type="http://schemas.openxmlformats.org/officeDocument/2006/relationships/vmlDrawing" Target="../drawings/vmlDrawing2.vml"/></Relationships>
</file>

<file path=ppt/slides/_rels/slide125.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0.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9.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1.xml"/><Relationship Id="rId4" Type="http://schemas.openxmlformats.org/officeDocument/2006/relationships/image" Target="../media/image48.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0.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6.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6.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4.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1.xml"/></Relationships>
</file>

<file path=ppt/slides/_rels/slide165.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1.xml"/></Relationships>
</file>

<file path=ppt/slides/_rels/slide166.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1.xml"/></Relationships>
</file>

<file path=ppt/slides/_rels/slide167.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1.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9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9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Nutrition problems of public health importance </a:t>
            </a:r>
            <a:endParaRPr lang="en-US" dirty="0"/>
          </a:p>
        </p:txBody>
      </p:sp>
      <p:sp>
        <p:nvSpPr>
          <p:cNvPr id="3" name="Subtitle 2"/>
          <p:cNvSpPr>
            <a:spLocks noGrp="1"/>
          </p:cNvSpPr>
          <p:nvPr>
            <p:ph type="subTitle" idx="1"/>
          </p:nvPr>
        </p:nvSpPr>
        <p:spPr/>
        <p:txBody>
          <a:bodyPr/>
          <a:lstStyle/>
          <a:p>
            <a:r>
              <a:rPr lang="en-US" dirty="0" smtClean="0"/>
              <a:t> </a:t>
            </a:r>
            <a:r>
              <a:rPr lang="en-US" dirty="0" smtClean="0"/>
              <a:t>  </a:t>
            </a:r>
            <a:endParaRPr lang="en-US" dirty="0" smtClean="0"/>
          </a:p>
        </p:txBody>
      </p:sp>
      <p:sp>
        <p:nvSpPr>
          <p:cNvPr id="5" name="Slide Number Placeholder 4"/>
          <p:cNvSpPr>
            <a:spLocks noGrp="1"/>
          </p:cNvSpPr>
          <p:nvPr>
            <p:ph type="sldNum" sz="quarter" idx="12"/>
          </p:nvPr>
        </p:nvSpPr>
        <p:spPr/>
        <p:txBody>
          <a:bodyPr/>
          <a:lstStyle/>
          <a:p>
            <a:pPr>
              <a:defRPr/>
            </a:pPr>
            <a:fld id="{0AAA7857-291E-499D-BBB8-931547E981EB}" type="slidenum">
              <a:rPr lang="en-US" smtClean="0"/>
              <a:pPr>
                <a:defRPr/>
              </a:pPr>
              <a:t>1</a:t>
            </a:fld>
            <a:endParaRPr lang="en-US" dirty="0"/>
          </a:p>
        </p:txBody>
      </p:sp>
    </p:spTree>
    <p:extLst>
      <p:ext uri="{BB962C8B-B14F-4D97-AF65-F5344CB8AC3E}">
        <p14:creationId xmlns:p14="http://schemas.microsoft.com/office/powerpoint/2010/main" xmlns="" val="4288834059"/>
      </p:ext>
    </p:extLst>
  </p:cSld>
  <p:clrMapOvr>
    <a:masterClrMapping/>
  </p:clrMapOvr>
  <mc:AlternateContent xmlns:mc="http://schemas.openxmlformats.org/markup-compatibility/2006">
    <mc:Choice xmlns:p14="http://schemas.microsoft.com/office/powerpoint/2010/main" xmlns="" Requires="p14">
      <p:transition spd="slow" p14:dur="1500">
        <p14:switch dir="r"/>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spc="0" dirty="0">
                <a:solidFill>
                  <a:prstClr val="black"/>
                </a:solidFill>
                <a:latin typeface="Calibri"/>
              </a:rPr>
              <a:t>CLASSIFICATION OF ALL DEGREE OF PEM</a:t>
            </a:r>
            <a:endParaRPr lang="en-US" dirty="0"/>
          </a:p>
        </p:txBody>
      </p:sp>
      <p:sp>
        <p:nvSpPr>
          <p:cNvPr id="3" name="Content Placeholder 2"/>
          <p:cNvSpPr>
            <a:spLocks noGrp="1"/>
          </p:cNvSpPr>
          <p:nvPr>
            <p:ph idx="1"/>
          </p:nvPr>
        </p:nvSpPr>
        <p:spPr>
          <a:xfrm>
            <a:off x="609600" y="1075765"/>
            <a:ext cx="10972800" cy="5782235"/>
          </a:xfrm>
        </p:spPr>
        <p:txBody>
          <a:bodyPr/>
          <a:lstStyle/>
          <a:p>
            <a:pPr marL="515938" lvl="0" indent="-339725" fontAlgn="base">
              <a:lnSpc>
                <a:spcPct val="100000"/>
              </a:lnSpc>
              <a:spcBef>
                <a:spcPct val="20000"/>
              </a:spcBef>
              <a:spcAft>
                <a:spcPct val="0"/>
              </a:spcAft>
              <a:buClrTx/>
              <a:buSzTx/>
              <a:buFont typeface="Arial" panose="020B0604020202020204" pitchFamily="34" charset="0"/>
              <a:buChar char="•"/>
            </a:pPr>
            <a:r>
              <a:rPr lang="en-US" sz="4400" dirty="0">
                <a:solidFill>
                  <a:srgbClr val="FF0000"/>
                </a:solidFill>
              </a:rPr>
              <a:t>Gomez </a:t>
            </a:r>
            <a:r>
              <a:rPr lang="en-US" sz="4400" dirty="0" smtClean="0">
                <a:solidFill>
                  <a:srgbClr val="FF0000"/>
                </a:solidFill>
              </a:rPr>
              <a:t>classification</a:t>
            </a:r>
            <a:r>
              <a:rPr lang="en-US" sz="4400" dirty="0" smtClean="0">
                <a:solidFill>
                  <a:prstClr val="black"/>
                </a:solidFill>
              </a:rPr>
              <a:t>:  </a:t>
            </a:r>
            <a:r>
              <a:rPr lang="en-US" sz="4400" dirty="0">
                <a:solidFill>
                  <a:prstClr val="black"/>
                </a:solidFill>
              </a:rPr>
              <a:t>used on weight for age </a:t>
            </a:r>
          </a:p>
          <a:p>
            <a:pPr marL="515938" lvl="0" indent="-339725" fontAlgn="base">
              <a:lnSpc>
                <a:spcPct val="100000"/>
              </a:lnSpc>
              <a:spcBef>
                <a:spcPct val="20000"/>
              </a:spcBef>
              <a:spcAft>
                <a:spcPct val="0"/>
              </a:spcAft>
              <a:buClrTx/>
              <a:buSzTx/>
              <a:buNone/>
            </a:pPr>
            <a:r>
              <a:rPr lang="en-US" sz="4400" dirty="0">
                <a:solidFill>
                  <a:prstClr val="black"/>
                </a:solidFill>
              </a:rPr>
              <a:t>1</a:t>
            </a:r>
            <a:r>
              <a:rPr lang="en-US" sz="4400" baseline="30000" dirty="0">
                <a:solidFill>
                  <a:prstClr val="black"/>
                </a:solidFill>
              </a:rPr>
              <a:t>st</a:t>
            </a:r>
            <a:r>
              <a:rPr lang="en-US" sz="4400" dirty="0">
                <a:solidFill>
                  <a:prstClr val="black"/>
                </a:solidFill>
              </a:rPr>
              <a:t> degree of malnutrition is equivalent to  </a:t>
            </a:r>
            <a:br>
              <a:rPr lang="en-US" sz="4400" dirty="0">
                <a:solidFill>
                  <a:prstClr val="black"/>
                </a:solidFill>
              </a:rPr>
            </a:br>
            <a:r>
              <a:rPr lang="en-US" sz="4400" dirty="0">
                <a:solidFill>
                  <a:prstClr val="black"/>
                </a:solidFill>
              </a:rPr>
              <a:t>   76 – 90% WFA </a:t>
            </a:r>
          </a:p>
          <a:p>
            <a:pPr marL="515938" lvl="0" indent="-339725" fontAlgn="base">
              <a:lnSpc>
                <a:spcPct val="100000"/>
              </a:lnSpc>
              <a:spcBef>
                <a:spcPct val="20000"/>
              </a:spcBef>
              <a:spcAft>
                <a:spcPct val="0"/>
              </a:spcAft>
              <a:buClrTx/>
              <a:buSzTx/>
              <a:buNone/>
            </a:pPr>
            <a:r>
              <a:rPr lang="en-US" sz="4400" dirty="0">
                <a:solidFill>
                  <a:prstClr val="black"/>
                </a:solidFill>
              </a:rPr>
              <a:t>2</a:t>
            </a:r>
            <a:r>
              <a:rPr lang="en-US" sz="4400" baseline="30000" dirty="0">
                <a:solidFill>
                  <a:prstClr val="black"/>
                </a:solidFill>
              </a:rPr>
              <a:t>nd</a:t>
            </a:r>
            <a:r>
              <a:rPr lang="en-US" sz="4400" dirty="0">
                <a:solidFill>
                  <a:prstClr val="black"/>
                </a:solidFill>
              </a:rPr>
              <a:t> degree of malnutrition is equivalent to</a:t>
            </a:r>
          </a:p>
          <a:p>
            <a:pPr marL="515938" lvl="0" indent="-339725" fontAlgn="base">
              <a:lnSpc>
                <a:spcPct val="100000"/>
              </a:lnSpc>
              <a:spcBef>
                <a:spcPct val="20000"/>
              </a:spcBef>
              <a:spcAft>
                <a:spcPct val="0"/>
              </a:spcAft>
              <a:buClrTx/>
              <a:buSzTx/>
              <a:buNone/>
            </a:pPr>
            <a:r>
              <a:rPr lang="en-US" sz="4400" dirty="0">
                <a:solidFill>
                  <a:prstClr val="black"/>
                </a:solidFill>
              </a:rPr>
              <a:t>    61 –75%   </a:t>
            </a:r>
          </a:p>
          <a:p>
            <a:pPr marL="515938" lvl="0" indent="-339725" fontAlgn="base">
              <a:lnSpc>
                <a:spcPct val="100000"/>
              </a:lnSpc>
              <a:spcBef>
                <a:spcPct val="20000"/>
              </a:spcBef>
              <a:spcAft>
                <a:spcPct val="0"/>
              </a:spcAft>
              <a:buClrTx/>
              <a:buSzTx/>
              <a:buNone/>
            </a:pPr>
            <a:r>
              <a:rPr lang="en-US" sz="4400" dirty="0">
                <a:solidFill>
                  <a:prstClr val="black"/>
                </a:solidFill>
              </a:rPr>
              <a:t>3</a:t>
            </a:r>
            <a:r>
              <a:rPr lang="en-US" sz="4400" baseline="30000" dirty="0">
                <a:solidFill>
                  <a:prstClr val="black"/>
                </a:solidFill>
              </a:rPr>
              <a:t>rd</a:t>
            </a:r>
            <a:r>
              <a:rPr lang="en-US" sz="4400" dirty="0">
                <a:solidFill>
                  <a:prstClr val="black"/>
                </a:solidFill>
              </a:rPr>
              <a:t> degree of malnutrition is &lt;60%            </a:t>
            </a:r>
          </a:p>
          <a:p>
            <a:endParaRPr lang="en-US" sz="4400" dirty="0"/>
          </a:p>
        </p:txBody>
      </p:sp>
      <p:sp>
        <p:nvSpPr>
          <p:cNvPr id="5" name="Slide Number Placeholder 4"/>
          <p:cNvSpPr>
            <a:spLocks noGrp="1"/>
          </p:cNvSpPr>
          <p:nvPr>
            <p:ph type="sldNum" sz="quarter" idx="12"/>
          </p:nvPr>
        </p:nvSpPr>
        <p:spPr/>
        <p:txBody>
          <a:bodyPr/>
          <a:lstStyle/>
          <a:p>
            <a:fld id="{31464B2D-C745-448E-9D95-72C920CC6C45}" type="slidenum">
              <a:rPr lang="en-US" smtClean="0"/>
              <a:pPr/>
              <a:t>10</a:t>
            </a:fld>
            <a:endParaRPr lang="en-US"/>
          </a:p>
        </p:txBody>
      </p:sp>
    </p:spTree>
    <p:extLst>
      <p:ext uri="{BB962C8B-B14F-4D97-AF65-F5344CB8AC3E}">
        <p14:creationId xmlns:p14="http://schemas.microsoft.com/office/powerpoint/2010/main" xmlns="" val="1510831537"/>
      </p:ext>
    </p:extLst>
  </p:cSld>
  <p:clrMapOvr>
    <a:masterClrMapping/>
  </p:clrMapOvr>
  <mc:AlternateContent xmlns:mc="http://schemas.openxmlformats.org/markup-compatibility/2006">
    <mc:Choice xmlns:p14="http://schemas.microsoft.com/office/powerpoint/2010/main" xmlns="" Requires="p14">
      <p:transition spd="slow" p14:dur="1500">
        <p14:switch dir="r"/>
      </p:transition>
    </mc:Choice>
    <mc:Fallback>
      <p:transition spd="slow">
        <p:fade/>
      </p:transition>
    </mc:Fallback>
  </mc:AlternateContent>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52596" y="274638"/>
            <a:ext cx="8429684" cy="1143000"/>
          </a:xfrm>
        </p:spPr>
        <p:txBody>
          <a:bodyPr>
            <a:noAutofit/>
          </a:bodyPr>
          <a:lstStyle/>
          <a:p>
            <a:r>
              <a:rPr lang="en-US" sz="2800" dirty="0"/>
              <a:t>Components of the CTC </a:t>
            </a:r>
            <a:r>
              <a:rPr lang="en-US" sz="2800" dirty="0" err="1"/>
              <a:t>Programme</a:t>
            </a:r>
            <a:r>
              <a:rPr lang="en-US" sz="2800" dirty="0"/>
              <a:t> and How They Fit Together</a:t>
            </a:r>
            <a:endParaRPr lang="en-US" dirty="0"/>
          </a:p>
        </p:txBody>
      </p:sp>
      <p:sp>
        <p:nvSpPr>
          <p:cNvPr id="37" name="Slide Number Placeholder 36"/>
          <p:cNvSpPr>
            <a:spLocks noGrp="1"/>
          </p:cNvSpPr>
          <p:nvPr>
            <p:ph type="sldNum" sz="quarter" idx="12"/>
          </p:nvPr>
        </p:nvSpPr>
        <p:spPr/>
        <p:txBody>
          <a:bodyPr>
            <a:normAutofit/>
          </a:bodyPr>
          <a:lstStyle/>
          <a:p>
            <a:fld id="{7B7C7B08-AA6E-49D4-BE66-D7552659368B}" type="slidenum">
              <a:rPr lang="en-US" smtClean="0"/>
              <a:pPr/>
              <a:t>100</a:t>
            </a:fld>
            <a:endParaRPr lang="en-US"/>
          </a:p>
        </p:txBody>
      </p:sp>
      <p:sp>
        <p:nvSpPr>
          <p:cNvPr id="4" name="Oval 3"/>
          <p:cNvSpPr/>
          <p:nvPr/>
        </p:nvSpPr>
        <p:spPr>
          <a:xfrm>
            <a:off x="4452926" y="4857760"/>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white"/>
                </a:solidFill>
              </a:rPr>
              <a:t>SFP</a:t>
            </a:r>
          </a:p>
        </p:txBody>
      </p:sp>
      <p:sp>
        <p:nvSpPr>
          <p:cNvPr id="5" name="Oval 4"/>
          <p:cNvSpPr/>
          <p:nvPr/>
        </p:nvSpPr>
        <p:spPr>
          <a:xfrm>
            <a:off x="6096000" y="2500306"/>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white"/>
                </a:solidFill>
              </a:rPr>
              <a:t>OTP</a:t>
            </a:r>
          </a:p>
        </p:txBody>
      </p:sp>
      <p:sp>
        <p:nvSpPr>
          <p:cNvPr id="6" name="Oval 5"/>
          <p:cNvSpPr/>
          <p:nvPr/>
        </p:nvSpPr>
        <p:spPr>
          <a:xfrm>
            <a:off x="9096396" y="3714752"/>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white"/>
                </a:solidFill>
              </a:rPr>
              <a:t>SC</a:t>
            </a:r>
          </a:p>
        </p:txBody>
      </p:sp>
      <p:cxnSp>
        <p:nvCxnSpPr>
          <p:cNvPr id="8" name="Straight Arrow Connector 7"/>
          <p:cNvCxnSpPr/>
          <p:nvPr/>
        </p:nvCxnSpPr>
        <p:spPr>
          <a:xfrm rot="5400000" flipH="1" flipV="1">
            <a:off x="6631785" y="2250273"/>
            <a:ext cx="642942" cy="57150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rot="10800000">
            <a:off x="3881422" y="4572008"/>
            <a:ext cx="714380" cy="57150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5" idx="5"/>
          </p:cNvCxnSpPr>
          <p:nvPr/>
        </p:nvCxnSpPr>
        <p:spPr>
          <a:xfrm rot="16200000" flipH="1">
            <a:off x="7483713" y="2673572"/>
            <a:ext cx="791147" cy="200559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6" idx="1"/>
          </p:cNvCxnSpPr>
          <p:nvPr/>
        </p:nvCxnSpPr>
        <p:spPr>
          <a:xfrm rot="16200000" flipV="1">
            <a:off x="7846233" y="2464588"/>
            <a:ext cx="776853" cy="199129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endCxn id="43" idx="2"/>
          </p:cNvCxnSpPr>
          <p:nvPr/>
        </p:nvCxnSpPr>
        <p:spPr>
          <a:xfrm rot="16200000" flipV="1">
            <a:off x="8731002" y="3206482"/>
            <a:ext cx="684624" cy="61766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rot="5400000">
            <a:off x="8917801" y="4464851"/>
            <a:ext cx="500066" cy="4286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5310182" y="5500702"/>
            <a:ext cx="714380" cy="35719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4" idx="2"/>
          </p:cNvCxnSpPr>
          <p:nvPr/>
        </p:nvCxnSpPr>
        <p:spPr>
          <a:xfrm rot="10800000" flipV="1">
            <a:off x="3238483" y="5314960"/>
            <a:ext cx="1214445" cy="32861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rot="16200000" flipV="1">
            <a:off x="5953124" y="2071678"/>
            <a:ext cx="857256" cy="28575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endCxn id="48" idx="2"/>
          </p:cNvCxnSpPr>
          <p:nvPr/>
        </p:nvCxnSpPr>
        <p:spPr>
          <a:xfrm rot="10800000">
            <a:off x="4738678" y="2155258"/>
            <a:ext cx="1500198" cy="7022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3" name="Rectangle 42"/>
          <p:cNvSpPr/>
          <p:nvPr/>
        </p:nvSpPr>
        <p:spPr>
          <a:xfrm rot="10972197" flipV="1">
            <a:off x="8308174" y="2803904"/>
            <a:ext cx="931105" cy="369332"/>
          </a:xfrm>
          <a:prstGeom prst="rect">
            <a:avLst/>
          </a:prstGeom>
        </p:spPr>
        <p:txBody>
          <a:bodyPr wrap="square">
            <a:spAutoFit/>
          </a:bodyPr>
          <a:lstStyle/>
          <a:p>
            <a:r>
              <a:rPr lang="en-US" dirty="0">
                <a:solidFill>
                  <a:prstClr val="black"/>
                </a:solidFill>
              </a:rPr>
              <a:t>Death</a:t>
            </a:r>
          </a:p>
        </p:txBody>
      </p:sp>
      <p:sp>
        <p:nvSpPr>
          <p:cNvPr id="45" name="Rectangle 44"/>
          <p:cNvSpPr/>
          <p:nvPr/>
        </p:nvSpPr>
        <p:spPr>
          <a:xfrm>
            <a:off x="5720993" y="1428736"/>
            <a:ext cx="750014" cy="369332"/>
          </a:xfrm>
          <a:prstGeom prst="rect">
            <a:avLst/>
          </a:prstGeom>
        </p:spPr>
        <p:txBody>
          <a:bodyPr wrap="square">
            <a:spAutoFit/>
          </a:bodyPr>
          <a:lstStyle/>
          <a:p>
            <a:r>
              <a:rPr lang="en-US" dirty="0">
                <a:solidFill>
                  <a:prstClr val="black"/>
                </a:solidFill>
              </a:rPr>
              <a:t>Death</a:t>
            </a:r>
          </a:p>
        </p:txBody>
      </p:sp>
      <p:sp>
        <p:nvSpPr>
          <p:cNvPr id="46" name="Rectangle 45"/>
          <p:cNvSpPr/>
          <p:nvPr/>
        </p:nvSpPr>
        <p:spPr>
          <a:xfrm rot="10800000" flipV="1">
            <a:off x="3381357" y="4281879"/>
            <a:ext cx="857255" cy="369332"/>
          </a:xfrm>
          <a:prstGeom prst="rect">
            <a:avLst/>
          </a:prstGeom>
        </p:spPr>
        <p:txBody>
          <a:bodyPr wrap="square">
            <a:spAutoFit/>
          </a:bodyPr>
          <a:lstStyle/>
          <a:p>
            <a:r>
              <a:rPr lang="en-US" dirty="0">
                <a:solidFill>
                  <a:prstClr val="black"/>
                </a:solidFill>
              </a:rPr>
              <a:t>Death</a:t>
            </a:r>
          </a:p>
        </p:txBody>
      </p:sp>
      <p:sp>
        <p:nvSpPr>
          <p:cNvPr id="48" name="Rectangle 47"/>
          <p:cNvSpPr/>
          <p:nvPr/>
        </p:nvSpPr>
        <p:spPr>
          <a:xfrm>
            <a:off x="4238612" y="1785926"/>
            <a:ext cx="1000132" cy="369332"/>
          </a:xfrm>
          <a:prstGeom prst="rect">
            <a:avLst/>
          </a:prstGeom>
        </p:spPr>
        <p:txBody>
          <a:bodyPr wrap="square">
            <a:spAutoFit/>
          </a:bodyPr>
          <a:lstStyle/>
          <a:p>
            <a:r>
              <a:rPr lang="en-US" dirty="0">
                <a:solidFill>
                  <a:prstClr val="black"/>
                </a:solidFill>
              </a:rPr>
              <a:t>Default</a:t>
            </a:r>
          </a:p>
        </p:txBody>
      </p:sp>
      <p:sp>
        <p:nvSpPr>
          <p:cNvPr id="49" name="Rectangle 48"/>
          <p:cNvSpPr/>
          <p:nvPr/>
        </p:nvSpPr>
        <p:spPr>
          <a:xfrm>
            <a:off x="8167702" y="4721662"/>
            <a:ext cx="928694" cy="369332"/>
          </a:xfrm>
          <a:prstGeom prst="rect">
            <a:avLst/>
          </a:prstGeom>
        </p:spPr>
        <p:txBody>
          <a:bodyPr wrap="square">
            <a:spAutoFit/>
          </a:bodyPr>
          <a:lstStyle/>
          <a:p>
            <a:r>
              <a:rPr lang="en-US" dirty="0">
                <a:solidFill>
                  <a:prstClr val="black"/>
                </a:solidFill>
              </a:rPr>
              <a:t>Default</a:t>
            </a:r>
          </a:p>
        </p:txBody>
      </p:sp>
      <p:sp>
        <p:nvSpPr>
          <p:cNvPr id="50" name="Rectangle 49"/>
          <p:cNvSpPr/>
          <p:nvPr/>
        </p:nvSpPr>
        <p:spPr>
          <a:xfrm>
            <a:off x="5881686" y="5643578"/>
            <a:ext cx="1143008" cy="369332"/>
          </a:xfrm>
          <a:prstGeom prst="rect">
            <a:avLst/>
          </a:prstGeom>
        </p:spPr>
        <p:txBody>
          <a:bodyPr wrap="square">
            <a:spAutoFit/>
          </a:bodyPr>
          <a:lstStyle/>
          <a:p>
            <a:r>
              <a:rPr lang="en-US" dirty="0">
                <a:solidFill>
                  <a:prstClr val="black"/>
                </a:solidFill>
              </a:rPr>
              <a:t>Default</a:t>
            </a:r>
          </a:p>
        </p:txBody>
      </p:sp>
      <p:sp>
        <p:nvSpPr>
          <p:cNvPr id="51" name="Rectangle 50"/>
          <p:cNvSpPr/>
          <p:nvPr/>
        </p:nvSpPr>
        <p:spPr>
          <a:xfrm>
            <a:off x="2309787" y="5460326"/>
            <a:ext cx="1285884" cy="369332"/>
          </a:xfrm>
          <a:prstGeom prst="rect">
            <a:avLst/>
          </a:prstGeom>
        </p:spPr>
        <p:txBody>
          <a:bodyPr wrap="square">
            <a:spAutoFit/>
          </a:bodyPr>
          <a:lstStyle/>
          <a:p>
            <a:r>
              <a:rPr lang="en-US" dirty="0">
                <a:solidFill>
                  <a:prstClr val="black"/>
                </a:solidFill>
              </a:rPr>
              <a:t>Recovery</a:t>
            </a:r>
          </a:p>
        </p:txBody>
      </p:sp>
      <p:sp>
        <p:nvSpPr>
          <p:cNvPr id="68" name="Rectangle 67"/>
          <p:cNvSpPr/>
          <p:nvPr/>
        </p:nvSpPr>
        <p:spPr>
          <a:xfrm>
            <a:off x="7167571" y="1857364"/>
            <a:ext cx="1214445" cy="369332"/>
          </a:xfrm>
          <a:prstGeom prst="rect">
            <a:avLst/>
          </a:prstGeom>
        </p:spPr>
        <p:txBody>
          <a:bodyPr wrap="square">
            <a:spAutoFit/>
          </a:bodyPr>
          <a:lstStyle/>
          <a:p>
            <a:r>
              <a:rPr lang="en-US" dirty="0">
                <a:solidFill>
                  <a:prstClr val="black"/>
                </a:solidFill>
              </a:rPr>
              <a:t>Recovery</a:t>
            </a:r>
          </a:p>
        </p:txBody>
      </p:sp>
      <p:sp>
        <p:nvSpPr>
          <p:cNvPr id="78" name="Rectangle 77"/>
          <p:cNvSpPr/>
          <p:nvPr/>
        </p:nvSpPr>
        <p:spPr>
          <a:xfrm rot="1314127">
            <a:off x="7494832" y="3153583"/>
            <a:ext cx="1571636" cy="369332"/>
          </a:xfrm>
          <a:prstGeom prst="rect">
            <a:avLst/>
          </a:prstGeom>
        </p:spPr>
        <p:txBody>
          <a:bodyPr wrap="square">
            <a:spAutoFit/>
          </a:bodyPr>
          <a:lstStyle/>
          <a:p>
            <a:r>
              <a:rPr lang="en-US" dirty="0">
                <a:solidFill>
                  <a:prstClr val="black"/>
                </a:solidFill>
              </a:rPr>
              <a:t>Stabilization</a:t>
            </a:r>
          </a:p>
        </p:txBody>
      </p:sp>
      <p:sp>
        <p:nvSpPr>
          <p:cNvPr id="79" name="Rectangle 78"/>
          <p:cNvSpPr/>
          <p:nvPr/>
        </p:nvSpPr>
        <p:spPr>
          <a:xfrm rot="1331174">
            <a:off x="7264609" y="3654300"/>
            <a:ext cx="1577959" cy="369332"/>
          </a:xfrm>
          <a:prstGeom prst="rect">
            <a:avLst/>
          </a:prstGeom>
        </p:spPr>
        <p:txBody>
          <a:bodyPr wrap="square">
            <a:spAutoFit/>
          </a:bodyPr>
          <a:lstStyle/>
          <a:p>
            <a:r>
              <a:rPr lang="en-US" dirty="0">
                <a:solidFill>
                  <a:prstClr val="black"/>
                </a:solidFill>
              </a:rPr>
              <a:t>Referral</a:t>
            </a:r>
          </a:p>
        </p:txBody>
      </p:sp>
      <p:cxnSp>
        <p:nvCxnSpPr>
          <p:cNvPr id="83" name="Straight Arrow Connector 82"/>
          <p:cNvCxnSpPr>
            <a:stCxn id="5" idx="3"/>
          </p:cNvCxnSpPr>
          <p:nvPr/>
        </p:nvCxnSpPr>
        <p:spPr>
          <a:xfrm rot="5400000">
            <a:off x="4910128" y="3537976"/>
            <a:ext cx="1576965" cy="106260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a:stCxn id="4" idx="0"/>
          </p:cNvCxnSpPr>
          <p:nvPr/>
        </p:nvCxnSpPr>
        <p:spPr>
          <a:xfrm rot="5400000" flipH="1" flipV="1">
            <a:off x="4681526" y="3514724"/>
            <a:ext cx="1571636" cy="111443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p:nvPr/>
        </p:nvCxnSpPr>
        <p:spPr>
          <a:xfrm flipV="1">
            <a:off x="3738546" y="3000372"/>
            <a:ext cx="2000264" cy="5000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6" name="Rectangle 95"/>
          <p:cNvSpPr/>
          <p:nvPr/>
        </p:nvSpPr>
        <p:spPr>
          <a:xfrm rot="18367144">
            <a:off x="4551787" y="3543984"/>
            <a:ext cx="1885614" cy="369332"/>
          </a:xfrm>
          <a:prstGeom prst="rect">
            <a:avLst/>
          </a:prstGeom>
        </p:spPr>
        <p:txBody>
          <a:bodyPr wrap="square">
            <a:spAutoFit/>
          </a:bodyPr>
          <a:lstStyle/>
          <a:p>
            <a:r>
              <a:rPr lang="en-US" dirty="0">
                <a:solidFill>
                  <a:prstClr val="black"/>
                </a:solidFill>
              </a:rPr>
              <a:t>Deterioration</a:t>
            </a:r>
          </a:p>
        </p:txBody>
      </p:sp>
      <p:sp>
        <p:nvSpPr>
          <p:cNvPr id="97" name="Rectangle 96"/>
          <p:cNvSpPr/>
          <p:nvPr/>
        </p:nvSpPr>
        <p:spPr>
          <a:xfrm rot="7586900">
            <a:off x="5401193" y="3844252"/>
            <a:ext cx="1120038" cy="369332"/>
          </a:xfrm>
          <a:prstGeom prst="rect">
            <a:avLst/>
          </a:prstGeom>
        </p:spPr>
        <p:txBody>
          <a:bodyPr wrap="square">
            <a:spAutoFit/>
          </a:bodyPr>
          <a:lstStyle/>
          <a:p>
            <a:r>
              <a:rPr lang="en-US" dirty="0">
                <a:solidFill>
                  <a:prstClr val="black"/>
                </a:solidFill>
              </a:rPr>
              <a:t>Recovery</a:t>
            </a:r>
          </a:p>
        </p:txBody>
      </p:sp>
      <p:cxnSp>
        <p:nvCxnSpPr>
          <p:cNvPr id="100" name="Straight Arrow Connector 99"/>
          <p:cNvCxnSpPr/>
          <p:nvPr/>
        </p:nvCxnSpPr>
        <p:spPr>
          <a:xfrm rot="16200000" flipH="1">
            <a:off x="3524232" y="3714752"/>
            <a:ext cx="1143008" cy="7143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a:stCxn id="121" idx="2"/>
          </p:cNvCxnSpPr>
          <p:nvPr/>
        </p:nvCxnSpPr>
        <p:spPr>
          <a:xfrm rot="16200000" flipH="1">
            <a:off x="3020922" y="2782809"/>
            <a:ext cx="720871" cy="714381"/>
          </a:xfrm>
          <a:prstGeom prst="line">
            <a:avLst/>
          </a:prstGeom>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rot="10800000" flipV="1">
            <a:off x="2452662" y="3500438"/>
            <a:ext cx="1285884" cy="785818"/>
          </a:xfrm>
          <a:prstGeom prst="line">
            <a:avLst/>
          </a:prstGeom>
        </p:spPr>
        <p:style>
          <a:lnRef idx="1">
            <a:schemeClr val="accent1"/>
          </a:lnRef>
          <a:fillRef idx="0">
            <a:schemeClr val="accent1"/>
          </a:fillRef>
          <a:effectRef idx="0">
            <a:schemeClr val="accent1"/>
          </a:effectRef>
          <a:fontRef idx="minor">
            <a:schemeClr val="tx1"/>
          </a:fontRef>
        </p:style>
      </p:cxnSp>
      <p:sp>
        <p:nvSpPr>
          <p:cNvPr id="120" name="Rectangle 119"/>
          <p:cNvSpPr/>
          <p:nvPr/>
        </p:nvSpPr>
        <p:spPr>
          <a:xfrm rot="19690669">
            <a:off x="1545730" y="3907533"/>
            <a:ext cx="1414823" cy="646331"/>
          </a:xfrm>
          <a:prstGeom prst="rect">
            <a:avLst/>
          </a:prstGeom>
        </p:spPr>
        <p:txBody>
          <a:bodyPr wrap="square">
            <a:spAutoFit/>
          </a:bodyPr>
          <a:lstStyle/>
          <a:p>
            <a:r>
              <a:rPr lang="en-US" dirty="0">
                <a:solidFill>
                  <a:prstClr val="black"/>
                </a:solidFill>
              </a:rPr>
              <a:t>Active case finding</a:t>
            </a:r>
          </a:p>
        </p:txBody>
      </p:sp>
      <p:sp>
        <p:nvSpPr>
          <p:cNvPr id="121" name="Rectangle 120"/>
          <p:cNvSpPr/>
          <p:nvPr/>
        </p:nvSpPr>
        <p:spPr>
          <a:xfrm>
            <a:off x="2166910" y="2071678"/>
            <a:ext cx="1714512" cy="707886"/>
          </a:xfrm>
          <a:prstGeom prst="rect">
            <a:avLst/>
          </a:prstGeom>
        </p:spPr>
        <p:txBody>
          <a:bodyPr wrap="square">
            <a:spAutoFit/>
          </a:bodyPr>
          <a:lstStyle/>
          <a:p>
            <a:r>
              <a:rPr lang="en-US" sz="2000" b="1" dirty="0">
                <a:solidFill>
                  <a:srgbClr val="002060"/>
                </a:solidFill>
              </a:rPr>
              <a:t>Community mobilization</a:t>
            </a:r>
          </a:p>
        </p:txBody>
      </p:sp>
    </p:spTree>
    <p:extLst>
      <p:ext uri="{BB962C8B-B14F-4D97-AF65-F5344CB8AC3E}">
        <p14:creationId xmlns:p14="http://schemas.microsoft.com/office/powerpoint/2010/main" xmlns="" val="3353496144"/>
      </p:ext>
    </p:extLst>
  </p:cSld>
  <p:clrMapOvr>
    <a:masterClrMapping/>
  </p:clrMapOvr>
  <mc:AlternateContent xmlns:mc="http://schemas.openxmlformats.org/markup-compatibility/2006">
    <mc:Choice xmlns:p14="http://schemas.microsoft.com/office/powerpoint/2010/main" xmlns="" Requires="p14">
      <p:transition spd="slow" p14:dur="1500">
        <p14:switch dir="r"/>
      </p:transition>
    </mc:Choice>
    <mc:Fallback>
      <p:transition spd="slow">
        <p:fade/>
      </p:transition>
    </mc:Fallback>
  </mc:AlternateContent>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ChangeAspect="1" noChangeArrowheads="1"/>
          </p:cNvSpPr>
          <p:nvPr isPhoto="1">
            <p:ph idx="1"/>
          </p:nvPr>
        </p:nvSpPr>
        <p:spPr>
          <a:xfrm>
            <a:off x="7758952" y="1500189"/>
            <a:ext cx="4433047" cy="4162425"/>
          </a:xfrm>
          <a:blipFill dpi="0" rotWithShape="1">
            <a:blip r:embed="rId3" cstate="print"/>
            <a:srcRect/>
            <a:stretch>
              <a:fillRect r="-143"/>
            </a:stretch>
          </a:blipFill>
          <a:ln>
            <a:solidFill>
              <a:schemeClr val="tx1"/>
            </a:solidFill>
          </a:ln>
        </p:spPr>
        <p:txBody>
          <a:bodyPr vert="horz" wrap="square" lIns="92075" tIns="46038" rIns="92075" bIns="46038" numCol="1" anchor="t" anchorCtr="0" compatLnSpc="1">
            <a:prstTxWarp prst="textNoShape">
              <a:avLst/>
            </a:prstTxWarp>
          </a:bodyPr>
          <a:lstStyle/>
          <a:p>
            <a:pPr eaLnBrk="1" hangingPunct="1">
              <a:buFontTx/>
              <a:buNone/>
              <a:defRPr/>
            </a:pPr>
            <a:r>
              <a:rPr lang="en-US"/>
              <a:t> </a:t>
            </a:r>
          </a:p>
        </p:txBody>
      </p:sp>
      <p:sp>
        <p:nvSpPr>
          <p:cNvPr id="343041" name="Slide Number Placeholder 5"/>
          <p:cNvSpPr>
            <a:spLocks noGrp="1"/>
          </p:cNvSpPr>
          <p:nvPr>
            <p:ph type="sldNum" sz="quarter" idx="12"/>
          </p:nvPr>
        </p:nvSpPr>
        <p:spPr>
          <a:noFill/>
        </p:spPr>
        <p:txBody>
          <a:bodyPr>
            <a:normAutofit/>
          </a:bodyPr>
          <a:lstStyle/>
          <a:p>
            <a:fld id="{7694759D-9967-4207-A4FB-BB05CAA472B5}" type="slidenum">
              <a:rPr lang="en-GB" smtClean="0"/>
              <a:pPr/>
              <a:t>101</a:t>
            </a:fld>
            <a:endParaRPr lang="en-GB" smtClean="0"/>
          </a:p>
        </p:txBody>
      </p:sp>
      <p:sp>
        <p:nvSpPr>
          <p:cNvPr id="169987" name="Text Box 3"/>
          <p:cNvSpPr txBox="1">
            <a:spLocks noChangeArrowheads="1"/>
          </p:cNvSpPr>
          <p:nvPr/>
        </p:nvSpPr>
        <p:spPr bwMode="auto">
          <a:xfrm>
            <a:off x="0" y="981076"/>
            <a:ext cx="7758952" cy="5265160"/>
          </a:xfrm>
          <a:prstGeom prst="rect">
            <a:avLst/>
          </a:prstGeom>
          <a:noFill/>
          <a:ln w="50800" cap="sq">
            <a:noFill/>
            <a:miter lim="800000"/>
            <a:headEnd type="none" w="sm" len="sm"/>
            <a:tailEnd/>
          </a:ln>
          <a:effectLst/>
        </p:spPr>
        <p:txBody>
          <a:bodyPr wrap="square" lIns="90000" tIns="46800" rIns="90000" bIns="46800">
            <a:spAutoFit/>
          </a:bodyPr>
          <a:lstStyle/>
          <a:p>
            <a:pPr algn="just">
              <a:spcBef>
                <a:spcPct val="50000"/>
              </a:spcBef>
            </a:pPr>
            <a:r>
              <a:rPr kumimoji="1" lang="en-US" sz="2800" dirty="0">
                <a:solidFill>
                  <a:prstClr val="black"/>
                </a:solidFill>
              </a:rPr>
              <a:t>Key individuals in the community: </a:t>
            </a:r>
          </a:p>
          <a:p>
            <a:pPr algn="just">
              <a:spcBef>
                <a:spcPct val="50000"/>
              </a:spcBef>
              <a:buFontTx/>
              <a:buChar char="•"/>
            </a:pPr>
            <a:r>
              <a:rPr kumimoji="1" lang="en-US" sz="2800" dirty="0">
                <a:solidFill>
                  <a:prstClr val="black"/>
                </a:solidFill>
              </a:rPr>
              <a:t> Promote CMAM services</a:t>
            </a:r>
          </a:p>
          <a:p>
            <a:pPr algn="just">
              <a:spcBef>
                <a:spcPct val="50000"/>
              </a:spcBef>
              <a:buFontTx/>
              <a:buChar char="•"/>
            </a:pPr>
            <a:r>
              <a:rPr kumimoji="1" lang="en-IE" sz="2800" dirty="0">
                <a:solidFill>
                  <a:prstClr val="black"/>
                </a:solidFill>
              </a:rPr>
              <a:t> Make CMAM and the treatment of SAM understandable</a:t>
            </a:r>
          </a:p>
          <a:p>
            <a:pPr algn="just">
              <a:spcBef>
                <a:spcPct val="50000"/>
              </a:spcBef>
              <a:buFontTx/>
              <a:buChar char="•"/>
            </a:pPr>
            <a:r>
              <a:rPr kumimoji="1" lang="en-IE" sz="2800" dirty="0">
                <a:solidFill>
                  <a:prstClr val="black"/>
                </a:solidFill>
              </a:rPr>
              <a:t> Understand cultural practices, barriers and systems</a:t>
            </a:r>
            <a:endParaRPr kumimoji="1" lang="en-US" sz="2800" dirty="0">
              <a:solidFill>
                <a:prstClr val="black"/>
              </a:solidFill>
            </a:endParaRPr>
          </a:p>
          <a:p>
            <a:pPr algn="just">
              <a:spcBef>
                <a:spcPct val="50000"/>
              </a:spcBef>
              <a:buFontTx/>
              <a:buChar char="•"/>
            </a:pPr>
            <a:r>
              <a:rPr kumimoji="1" lang="en-IE" sz="2800" dirty="0">
                <a:solidFill>
                  <a:prstClr val="black"/>
                </a:solidFill>
              </a:rPr>
              <a:t> Dialogue on barriers to uptake </a:t>
            </a:r>
          </a:p>
          <a:p>
            <a:pPr algn="just">
              <a:spcBef>
                <a:spcPct val="50000"/>
              </a:spcBef>
              <a:buFontTx/>
              <a:buChar char="•"/>
            </a:pPr>
            <a:r>
              <a:rPr kumimoji="1" lang="en-US" sz="2800" dirty="0">
                <a:solidFill>
                  <a:prstClr val="black"/>
                </a:solidFill>
              </a:rPr>
              <a:t> Promote community case-finding and referral</a:t>
            </a:r>
          </a:p>
          <a:p>
            <a:pPr algn="just">
              <a:spcBef>
                <a:spcPct val="50000"/>
              </a:spcBef>
              <a:buFontTx/>
              <a:buChar char="•"/>
            </a:pPr>
            <a:r>
              <a:rPr kumimoji="1" lang="en-US" sz="2800" dirty="0">
                <a:solidFill>
                  <a:prstClr val="black"/>
                </a:solidFill>
              </a:rPr>
              <a:t> Conduct follow-up home visits for problem cases</a:t>
            </a:r>
          </a:p>
        </p:txBody>
      </p:sp>
      <p:sp>
        <p:nvSpPr>
          <p:cNvPr id="169988" name="Text Box 4"/>
          <p:cNvSpPr txBox="1">
            <a:spLocks noChangeArrowheads="1"/>
          </p:cNvSpPr>
          <p:nvPr/>
        </p:nvSpPr>
        <p:spPr bwMode="auto">
          <a:xfrm>
            <a:off x="2640014" y="188914"/>
            <a:ext cx="7380287" cy="710067"/>
          </a:xfrm>
          <a:prstGeom prst="rect">
            <a:avLst/>
          </a:prstGeom>
          <a:noFill/>
          <a:ln w="50800" cap="sq">
            <a:noFill/>
            <a:miter lim="800000"/>
            <a:headEnd type="none" w="sm" len="sm"/>
            <a:tailEnd/>
          </a:ln>
          <a:effectLst/>
        </p:spPr>
        <p:txBody>
          <a:bodyPr lIns="90000" tIns="46800" rIns="90000" bIns="46800">
            <a:spAutoFit/>
          </a:bodyPr>
          <a:lstStyle/>
          <a:p>
            <a:pPr algn="ctr">
              <a:spcBef>
                <a:spcPct val="50000"/>
              </a:spcBef>
            </a:pPr>
            <a:r>
              <a:rPr lang="en-US" sz="4000" b="1" dirty="0">
                <a:solidFill>
                  <a:prstClr val="black"/>
                </a:solidFill>
                <a:effectLst>
                  <a:outerShdw blurRad="38100" dist="38100" dir="2700000" algn="tl">
                    <a:srgbClr val="000000"/>
                  </a:outerShdw>
                </a:effectLst>
              </a:rPr>
              <a:t>1. Community Outreach</a:t>
            </a:r>
          </a:p>
        </p:txBody>
      </p:sp>
    </p:spTree>
    <p:extLst>
      <p:ext uri="{BB962C8B-B14F-4D97-AF65-F5344CB8AC3E}">
        <p14:creationId xmlns:p14="http://schemas.microsoft.com/office/powerpoint/2010/main" xmlns="" val="3739075653"/>
      </p:ext>
    </p:extLst>
  </p:cSld>
  <p:clrMapOvr>
    <a:masterClrMapping/>
  </p:clrMapOvr>
  <mc:AlternateContent xmlns:mc="http://schemas.openxmlformats.org/markup-compatibility/2006">
    <mc:Choice xmlns:p14="http://schemas.microsoft.com/office/powerpoint/2010/main" xmlns="" Requires="p14">
      <p:transition spd="slow" p14:dur="1500">
        <p14:switch dir="r"/>
      </p:transition>
    </mc:Choice>
    <mc:Fallback>
      <p:transition spd="slow">
        <p:fade/>
      </p:transition>
    </mc:Fallback>
  </mc:AlternateContent>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90" name="Rectangle 2"/>
          <p:cNvSpPr>
            <a:spLocks noGrp="1" noChangeArrowheads="1"/>
          </p:cNvSpPr>
          <p:nvPr>
            <p:ph type="title"/>
          </p:nvPr>
        </p:nvSpPr>
        <p:spPr>
          <a:xfrm>
            <a:off x="1524000" y="274638"/>
            <a:ext cx="9144000" cy="1143000"/>
          </a:xfrm>
        </p:spPr>
        <p:txBody>
          <a:bodyPr>
            <a:normAutofit fontScale="90000"/>
          </a:bodyPr>
          <a:lstStyle/>
          <a:p>
            <a:pPr eaLnBrk="1" hangingPunct="1"/>
            <a:r>
              <a:rPr lang="en-GB" sz="4000" b="1"/>
              <a:t>Community Mobilisation </a:t>
            </a:r>
            <a:br>
              <a:rPr lang="en-GB" sz="4000" b="1"/>
            </a:br>
            <a:r>
              <a:rPr lang="en-GB" sz="4000" b="1"/>
              <a:t>and Screening</a:t>
            </a:r>
            <a:endParaRPr lang="en-GB" sz="3600">
              <a:solidFill>
                <a:schemeClr val="tx1"/>
              </a:solidFill>
            </a:endParaRPr>
          </a:p>
        </p:txBody>
      </p:sp>
      <p:pic>
        <p:nvPicPr>
          <p:cNvPr id="345091" name="Picture 3" descr="routine EPI"/>
          <p:cNvPicPr>
            <a:picLocks noGrp="1" noChangeAspect="1" noChangeArrowheads="1"/>
          </p:cNvPicPr>
          <p:nvPr>
            <p:ph idx="1"/>
          </p:nvPr>
        </p:nvPicPr>
        <p:blipFill>
          <a:blip r:embed="rId3" cstate="print"/>
          <a:srcRect/>
          <a:stretch>
            <a:fillRect/>
          </a:stretch>
        </p:blipFill>
        <p:spPr>
          <a:xfrm>
            <a:off x="2711451" y="1844675"/>
            <a:ext cx="6583363" cy="4679950"/>
          </a:xfrm>
        </p:spPr>
      </p:pic>
      <p:sp>
        <p:nvSpPr>
          <p:cNvPr id="345089" name="Slide Number Placeholder 5"/>
          <p:cNvSpPr>
            <a:spLocks noGrp="1"/>
          </p:cNvSpPr>
          <p:nvPr>
            <p:ph type="sldNum" sz="quarter" idx="12"/>
          </p:nvPr>
        </p:nvSpPr>
        <p:spPr>
          <a:noFill/>
        </p:spPr>
        <p:txBody>
          <a:bodyPr>
            <a:normAutofit/>
          </a:bodyPr>
          <a:lstStyle/>
          <a:p>
            <a:fld id="{C299E65D-3E20-4E67-AEBC-908EFA65BF32}" type="slidenum">
              <a:rPr lang="en-GB" smtClean="0"/>
              <a:pPr/>
              <a:t>102</a:t>
            </a:fld>
            <a:endParaRPr lang="en-GB" smtClean="0"/>
          </a:p>
        </p:txBody>
      </p:sp>
    </p:spTree>
    <p:extLst>
      <p:ext uri="{BB962C8B-B14F-4D97-AF65-F5344CB8AC3E}">
        <p14:creationId xmlns:p14="http://schemas.microsoft.com/office/powerpoint/2010/main" xmlns="" val="1568782717"/>
      </p:ext>
    </p:extLst>
  </p:cSld>
  <p:clrMapOvr>
    <a:masterClrMapping/>
  </p:clrMapOvr>
  <mc:AlternateContent xmlns:mc="http://schemas.openxmlformats.org/markup-compatibility/2006">
    <mc:Choice xmlns:p14="http://schemas.microsoft.com/office/powerpoint/2010/main" xmlns="" Requires="p14">
      <p:transition spd="slow" p14:dur="1500">
        <p14:switch dir="r"/>
      </p:transition>
    </mc:Choice>
    <mc:Fallback>
      <p:transition spd="slow">
        <p:fade/>
      </p:transition>
    </mc:Fallback>
  </mc:AlternateContent>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138" name="Rectangle 2"/>
          <p:cNvSpPr>
            <a:spLocks noGrp="1" noChangeArrowheads="1"/>
          </p:cNvSpPr>
          <p:nvPr>
            <p:ph type="title"/>
          </p:nvPr>
        </p:nvSpPr>
        <p:spPr>
          <a:xfrm>
            <a:off x="1703388" y="260351"/>
            <a:ext cx="8964612" cy="1171575"/>
          </a:xfrm>
        </p:spPr>
        <p:txBody>
          <a:bodyPr/>
          <a:lstStyle/>
          <a:p>
            <a:pPr eaLnBrk="1" hangingPunct="1"/>
            <a:r>
              <a:rPr lang="en-GB" sz="4000" b="1"/>
              <a:t>2. Outpatient Care</a:t>
            </a:r>
            <a:endParaRPr lang="en-US" sz="4000" b="1"/>
          </a:p>
        </p:txBody>
      </p:sp>
      <p:sp>
        <p:nvSpPr>
          <p:cNvPr id="347139" name="Rectangle 3"/>
          <p:cNvSpPr>
            <a:spLocks noGrp="1" noChangeArrowheads="1"/>
          </p:cNvSpPr>
          <p:nvPr>
            <p:ph idx="1"/>
          </p:nvPr>
        </p:nvSpPr>
        <p:spPr>
          <a:xfrm>
            <a:off x="847165" y="1600201"/>
            <a:ext cx="11344835" cy="4924425"/>
          </a:xfrm>
        </p:spPr>
        <p:txBody>
          <a:bodyPr/>
          <a:lstStyle/>
          <a:p>
            <a:pPr algn="just" eaLnBrk="1" hangingPunct="1"/>
            <a:r>
              <a:rPr lang="en-GB" sz="4000" dirty="0"/>
              <a:t>Target group: children 6-59 months with SAM WITHOUT medical complications AND with good appetite</a:t>
            </a:r>
          </a:p>
          <a:p>
            <a:pPr algn="just" eaLnBrk="1" hangingPunct="1"/>
            <a:r>
              <a:rPr lang="en-GB" sz="4000" dirty="0"/>
              <a:t>Activities: weekly outpatient care follow-on visits at the health facility (medical assessment and monitoring, basic medical treatment and nutrition rehabilitation)</a:t>
            </a:r>
            <a:endParaRPr lang="en-US" sz="4000" dirty="0"/>
          </a:p>
        </p:txBody>
      </p:sp>
      <p:sp>
        <p:nvSpPr>
          <p:cNvPr id="347137" name="Slide Number Placeholder 5"/>
          <p:cNvSpPr>
            <a:spLocks noGrp="1"/>
          </p:cNvSpPr>
          <p:nvPr>
            <p:ph type="sldNum" sz="quarter" idx="12"/>
          </p:nvPr>
        </p:nvSpPr>
        <p:spPr>
          <a:noFill/>
        </p:spPr>
        <p:txBody>
          <a:bodyPr>
            <a:normAutofit/>
          </a:bodyPr>
          <a:lstStyle/>
          <a:p>
            <a:fld id="{291B2A1E-7E7F-41E8-A4A3-FADCE43746EC}" type="slidenum">
              <a:rPr lang="en-GB" smtClean="0"/>
              <a:pPr/>
              <a:t>103</a:t>
            </a:fld>
            <a:endParaRPr lang="en-GB" smtClean="0"/>
          </a:p>
        </p:txBody>
      </p:sp>
    </p:spTree>
    <p:extLst>
      <p:ext uri="{BB962C8B-B14F-4D97-AF65-F5344CB8AC3E}">
        <p14:creationId xmlns:p14="http://schemas.microsoft.com/office/powerpoint/2010/main" xmlns="" val="3423462703"/>
      </p:ext>
    </p:extLst>
  </p:cSld>
  <p:clrMapOvr>
    <a:masterClrMapping/>
  </p:clrMapOvr>
  <mc:AlternateContent xmlns:mc="http://schemas.openxmlformats.org/markup-compatibility/2006">
    <mc:Choice xmlns:p14="http://schemas.microsoft.com/office/powerpoint/2010/main" xmlns="" Requires="p14">
      <p:transition spd="slow" p14:dur="1500">
        <p14:switch dir="r"/>
      </p:transition>
    </mc:Choice>
    <mc:Fallback>
      <p:transition spd="slow">
        <p:fade/>
      </p:transition>
    </mc:Fallback>
  </mc:AlternateContent>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186" name="Rectangle 2" hidden="1"/>
          <p:cNvSpPr>
            <a:spLocks noGrp="1" noChangeArrowheads="1"/>
          </p:cNvSpPr>
          <p:nvPr>
            <p:ph type="title"/>
          </p:nvPr>
        </p:nvSpPr>
        <p:spPr/>
        <p:txBody>
          <a:bodyPr/>
          <a:lstStyle/>
          <a:p>
            <a:pPr eaLnBrk="1" hangingPunct="1"/>
            <a:endParaRPr lang="en-US" smtClean="0"/>
          </a:p>
        </p:txBody>
      </p:sp>
      <p:sp>
        <p:nvSpPr>
          <p:cNvPr id="349185" name="Slide Number Placeholder 4"/>
          <p:cNvSpPr>
            <a:spLocks noGrp="1"/>
          </p:cNvSpPr>
          <p:nvPr>
            <p:ph type="sldNum" sz="quarter" idx="12"/>
          </p:nvPr>
        </p:nvSpPr>
        <p:spPr>
          <a:noFill/>
        </p:spPr>
        <p:txBody>
          <a:bodyPr>
            <a:normAutofit/>
          </a:bodyPr>
          <a:lstStyle/>
          <a:p>
            <a:fld id="{82D1921C-B4B8-48FE-AEB6-878AE47E5722}" type="slidenum">
              <a:rPr lang="en-GB" smtClean="0"/>
              <a:pPr/>
              <a:t>104</a:t>
            </a:fld>
            <a:endParaRPr lang="en-GB" smtClean="0"/>
          </a:p>
        </p:txBody>
      </p:sp>
      <p:sp>
        <p:nvSpPr>
          <p:cNvPr id="349187" name="Rectangle 3" descr="local team"/>
          <p:cNvSpPr>
            <a:spLocks noGrp="1" noChangeAspect="1" noChangeArrowheads="1"/>
          </p:cNvSpPr>
          <p:nvPr isPhoto="1"/>
        </p:nvSpPr>
        <p:spPr bwMode="auto">
          <a:xfrm>
            <a:off x="1524000" y="0"/>
            <a:ext cx="9144000" cy="6858000"/>
          </a:xfrm>
          <a:prstGeom prst="rect">
            <a:avLst/>
          </a:prstGeom>
          <a:blipFill dpi="0" rotWithShape="1">
            <a:blip r:embed="rId3" cstate="print"/>
            <a:srcRect/>
            <a:stretch>
              <a:fillRect/>
            </a:stretch>
          </a:blipFill>
          <a:ln w="9525">
            <a:solidFill>
              <a:schemeClr val="tx1"/>
            </a:solidFill>
            <a:miter lim="800000"/>
            <a:headEnd/>
            <a:tailEnd/>
          </a:ln>
        </p:spPr>
        <p:txBody>
          <a:bodyPr/>
          <a:lstStyle/>
          <a:p>
            <a:endParaRPr lang="en-US">
              <a:solidFill>
                <a:prstClr val="black"/>
              </a:solidFill>
            </a:endParaRPr>
          </a:p>
        </p:txBody>
      </p:sp>
      <p:sp>
        <p:nvSpPr>
          <p:cNvPr id="349188" name="Text Box 4"/>
          <p:cNvSpPr txBox="1">
            <a:spLocks noChangeArrowheads="1"/>
          </p:cNvSpPr>
          <p:nvPr/>
        </p:nvSpPr>
        <p:spPr bwMode="auto">
          <a:xfrm>
            <a:off x="6311900" y="1"/>
            <a:ext cx="2592388" cy="1200329"/>
          </a:xfrm>
          <a:prstGeom prst="rect">
            <a:avLst/>
          </a:prstGeom>
          <a:noFill/>
          <a:ln w="9525" algn="ctr">
            <a:noFill/>
            <a:miter lim="800000"/>
            <a:headEnd/>
            <a:tailEnd/>
          </a:ln>
        </p:spPr>
        <p:txBody>
          <a:bodyPr>
            <a:spAutoFit/>
          </a:bodyPr>
          <a:lstStyle/>
          <a:p>
            <a:pPr>
              <a:spcBef>
                <a:spcPct val="50000"/>
              </a:spcBef>
            </a:pPr>
            <a:r>
              <a:rPr lang="en-IE" sz="2400" b="1">
                <a:solidFill>
                  <a:prstClr val="black"/>
                </a:solidFill>
              </a:rPr>
              <a:t>Clinic Admission for Outpatient Care </a:t>
            </a:r>
          </a:p>
        </p:txBody>
      </p:sp>
    </p:spTree>
    <p:extLst>
      <p:ext uri="{BB962C8B-B14F-4D97-AF65-F5344CB8AC3E}">
        <p14:creationId xmlns:p14="http://schemas.microsoft.com/office/powerpoint/2010/main" xmlns="" val="2673187464"/>
      </p:ext>
    </p:extLst>
  </p:cSld>
  <p:clrMapOvr>
    <a:masterClrMapping/>
  </p:clrMapOvr>
  <mc:AlternateContent xmlns:mc="http://schemas.openxmlformats.org/markup-compatibility/2006">
    <mc:Choice xmlns:p14="http://schemas.microsoft.com/office/powerpoint/2010/main" xmlns="" Requires="p14">
      <p:transition spd="slow" p14:dur="1500">
        <p14:switch dir="r"/>
      </p:transition>
    </mc:Choice>
    <mc:Fallback>
      <p:transition spd="slow">
        <p:fade/>
      </p:transition>
    </mc:Fallback>
  </mc:AlternateContent>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234" name="Rectangle 2"/>
          <p:cNvSpPr>
            <a:spLocks noGrp="1" noChangeArrowheads="1"/>
          </p:cNvSpPr>
          <p:nvPr>
            <p:ph type="title"/>
          </p:nvPr>
        </p:nvSpPr>
        <p:spPr>
          <a:xfrm>
            <a:off x="1524001" y="274638"/>
            <a:ext cx="8964613" cy="1143000"/>
          </a:xfrm>
        </p:spPr>
        <p:txBody>
          <a:bodyPr>
            <a:normAutofit fontScale="90000"/>
          </a:bodyPr>
          <a:lstStyle/>
          <a:p>
            <a:pPr eaLnBrk="1" hangingPunct="1"/>
            <a:r>
              <a:rPr lang="fr-FR" sz="4000" b="1"/>
              <a:t>Outpatient Care:</a:t>
            </a:r>
            <a:br>
              <a:rPr lang="fr-FR" sz="4000" b="1"/>
            </a:br>
            <a:r>
              <a:rPr lang="fr-FR" sz="4000" b="1"/>
              <a:t>Medical Examination</a:t>
            </a:r>
          </a:p>
        </p:txBody>
      </p:sp>
      <p:pic>
        <p:nvPicPr>
          <p:cNvPr id="351237" name="Picture 5" descr="geremew &amp; child"/>
          <p:cNvPicPr>
            <a:picLocks noGrp="1" noChangeAspect="1" noChangeArrowheads="1"/>
          </p:cNvPicPr>
          <p:nvPr>
            <p:ph sz="half" idx="1"/>
          </p:nvPr>
        </p:nvPicPr>
        <p:blipFill>
          <a:blip r:embed="rId3" cstate="print"/>
          <a:stretch>
            <a:fillRect/>
          </a:stretch>
        </p:blipFill>
        <p:spPr>
          <a:xfrm>
            <a:off x="2692400" y="3050889"/>
            <a:ext cx="1219200" cy="1624584"/>
          </a:xfrm>
        </p:spPr>
      </p:pic>
      <p:sp>
        <p:nvSpPr>
          <p:cNvPr id="351233" name="Slide Number Placeholder 6"/>
          <p:cNvSpPr>
            <a:spLocks noGrp="1"/>
          </p:cNvSpPr>
          <p:nvPr>
            <p:ph type="sldNum" sz="quarter" idx="12"/>
          </p:nvPr>
        </p:nvSpPr>
        <p:spPr>
          <a:noFill/>
        </p:spPr>
        <p:txBody>
          <a:bodyPr/>
          <a:lstStyle/>
          <a:p>
            <a:fld id="{F352D15A-CFE8-493A-94DB-370F9FA9459D}" type="slidenum">
              <a:rPr lang="en-GB" smtClean="0">
                <a:solidFill>
                  <a:srgbClr val="775F55"/>
                </a:solidFill>
              </a:rPr>
              <a:pPr/>
              <a:t>105</a:t>
            </a:fld>
            <a:endParaRPr lang="en-GB" smtClean="0">
              <a:solidFill>
                <a:srgbClr val="775F55"/>
              </a:solidFill>
            </a:endParaRPr>
          </a:p>
        </p:txBody>
      </p:sp>
      <p:pic>
        <p:nvPicPr>
          <p:cNvPr id="351236" name="Picture 4" descr="Consultation"/>
          <p:cNvPicPr>
            <a:picLocks noChangeAspect="1" noChangeArrowheads="1"/>
          </p:cNvPicPr>
          <p:nvPr/>
        </p:nvPicPr>
        <p:blipFill>
          <a:blip r:embed="rId4" cstate="print"/>
          <a:srcRect/>
          <a:stretch>
            <a:fillRect/>
          </a:stretch>
        </p:blipFill>
        <p:spPr bwMode="auto">
          <a:xfrm>
            <a:off x="1703389" y="1700213"/>
            <a:ext cx="4752975" cy="4843462"/>
          </a:xfrm>
          <a:prstGeom prst="rect">
            <a:avLst/>
          </a:prstGeom>
          <a:noFill/>
          <a:ln w="9525">
            <a:noFill/>
            <a:miter lim="800000"/>
            <a:headEnd/>
            <a:tailEnd/>
          </a:ln>
        </p:spPr>
      </p:pic>
    </p:spTree>
    <p:extLst>
      <p:ext uri="{BB962C8B-B14F-4D97-AF65-F5344CB8AC3E}">
        <p14:creationId xmlns:p14="http://schemas.microsoft.com/office/powerpoint/2010/main" xmlns="" val="1908495969"/>
      </p:ext>
    </p:extLst>
  </p:cSld>
  <p:clrMapOvr>
    <a:masterClrMapping/>
  </p:clrMapOvr>
  <mc:AlternateContent xmlns:mc="http://schemas.openxmlformats.org/markup-compatibility/2006">
    <mc:Choice xmlns:p14="http://schemas.microsoft.com/office/powerpoint/2010/main" xmlns="" Requires="p14">
      <p:transition spd="slow" p14:dur="1500">
        <p14:switch dir="r"/>
      </p:transition>
    </mc:Choice>
    <mc:Fallback>
      <p:transition spd="slow">
        <p:fade/>
      </p:transition>
    </mc:Fallback>
  </mc:AlternateContent>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330" name="Rectangle 2"/>
          <p:cNvSpPr>
            <a:spLocks noGrp="1" noChangeArrowheads="1"/>
          </p:cNvSpPr>
          <p:nvPr>
            <p:ph type="title"/>
          </p:nvPr>
        </p:nvSpPr>
        <p:spPr/>
        <p:txBody>
          <a:bodyPr>
            <a:normAutofit fontScale="90000"/>
          </a:bodyPr>
          <a:lstStyle/>
          <a:p>
            <a:pPr eaLnBrk="1" hangingPunct="1"/>
            <a:r>
              <a:rPr lang="fr-BE" sz="4000" b="1"/>
              <a:t>Outpatient Care: </a:t>
            </a:r>
            <a:br>
              <a:rPr lang="fr-BE" sz="4000" b="1"/>
            </a:br>
            <a:r>
              <a:rPr lang="fr-BE" sz="4000" b="1"/>
              <a:t>Routine Medication</a:t>
            </a:r>
            <a:endParaRPr lang="fr-FR" sz="4000" b="1"/>
          </a:p>
        </p:txBody>
      </p:sp>
      <p:pic>
        <p:nvPicPr>
          <p:cNvPr id="355332" name="Picture 4" descr="Systematic medication"/>
          <p:cNvPicPr>
            <a:picLocks noGrp="1" noChangeAspect="1" noChangeArrowheads="1"/>
          </p:cNvPicPr>
          <p:nvPr>
            <p:ph sz="half" idx="1"/>
          </p:nvPr>
        </p:nvPicPr>
        <p:blipFill>
          <a:blip r:embed="rId3" cstate="print"/>
          <a:stretch>
            <a:fillRect/>
          </a:stretch>
        </p:blipFill>
        <p:spPr>
          <a:xfrm>
            <a:off x="2540000" y="3291681"/>
            <a:ext cx="1524000" cy="1143000"/>
          </a:xfrm>
        </p:spPr>
      </p:pic>
      <p:sp>
        <p:nvSpPr>
          <p:cNvPr id="355331" name="Rectangle 3"/>
          <p:cNvSpPr>
            <a:spLocks noGrp="1" noChangeArrowheads="1"/>
          </p:cNvSpPr>
          <p:nvPr>
            <p:ph sz="half" idx="2"/>
          </p:nvPr>
        </p:nvSpPr>
        <p:spPr>
          <a:xfrm>
            <a:off x="6816725" y="2060575"/>
            <a:ext cx="3429000" cy="3671888"/>
          </a:xfrm>
        </p:spPr>
        <p:txBody>
          <a:bodyPr/>
          <a:lstStyle/>
          <a:p>
            <a:pPr eaLnBrk="1" hangingPunct="1"/>
            <a:r>
              <a:rPr lang="fr-BE" b="1" smtClean="0"/>
              <a:t>Amoxycillin</a:t>
            </a:r>
          </a:p>
          <a:p>
            <a:pPr eaLnBrk="1" hangingPunct="1"/>
            <a:r>
              <a:rPr lang="fr-BE" b="1" smtClean="0"/>
              <a:t>Anti-Malarials</a:t>
            </a:r>
          </a:p>
          <a:p>
            <a:pPr eaLnBrk="1" hangingPunct="1"/>
            <a:r>
              <a:rPr lang="fr-BE" b="1" smtClean="0"/>
              <a:t>Vitamin A</a:t>
            </a:r>
          </a:p>
          <a:p>
            <a:pPr eaLnBrk="1" hangingPunct="1"/>
            <a:r>
              <a:rPr lang="fr-BE" b="1" smtClean="0"/>
              <a:t>Anti-helminths</a:t>
            </a:r>
          </a:p>
          <a:p>
            <a:pPr eaLnBrk="1" hangingPunct="1"/>
            <a:r>
              <a:rPr lang="fr-BE" b="1" smtClean="0"/>
              <a:t>Measles vaccination</a:t>
            </a:r>
            <a:endParaRPr lang="fr-FR" b="1" smtClean="0"/>
          </a:p>
        </p:txBody>
      </p:sp>
      <p:sp>
        <p:nvSpPr>
          <p:cNvPr id="355329" name="Slide Number Placeholder 6"/>
          <p:cNvSpPr>
            <a:spLocks noGrp="1"/>
          </p:cNvSpPr>
          <p:nvPr>
            <p:ph type="sldNum" sz="quarter" idx="12"/>
          </p:nvPr>
        </p:nvSpPr>
        <p:spPr>
          <a:noFill/>
        </p:spPr>
        <p:txBody>
          <a:bodyPr/>
          <a:lstStyle/>
          <a:p>
            <a:fld id="{87CF373E-0C1A-470F-87F4-201898007C12}" type="slidenum">
              <a:rPr lang="en-GB" smtClean="0">
                <a:solidFill>
                  <a:srgbClr val="775F55"/>
                </a:solidFill>
              </a:rPr>
              <a:pPr/>
              <a:t>106</a:t>
            </a:fld>
            <a:endParaRPr lang="en-GB" smtClean="0">
              <a:solidFill>
                <a:srgbClr val="775F55"/>
              </a:solidFill>
            </a:endParaRPr>
          </a:p>
        </p:txBody>
      </p:sp>
    </p:spTree>
    <p:extLst>
      <p:ext uri="{BB962C8B-B14F-4D97-AF65-F5344CB8AC3E}">
        <p14:creationId xmlns:p14="http://schemas.microsoft.com/office/powerpoint/2010/main" xmlns="" val="3262203314"/>
      </p:ext>
    </p:extLst>
  </p:cSld>
  <p:clrMapOvr>
    <a:masterClrMapping/>
  </p:clrMapOvr>
  <mc:AlternateContent xmlns:mc="http://schemas.openxmlformats.org/markup-compatibility/2006">
    <mc:Choice xmlns:p14="http://schemas.microsoft.com/office/powerpoint/2010/main" xmlns="" Requires="p14">
      <p:transition spd="slow" p14:dur="1500">
        <p14:switch dir="r"/>
      </p:transition>
    </mc:Choice>
    <mc:Fallback>
      <p:transition spd="slow">
        <p:fade/>
      </p:transition>
    </mc:Fallback>
  </mc:AlternateContent>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378" name="Rectangle 2"/>
          <p:cNvSpPr>
            <a:spLocks noGrp="1" noChangeArrowheads="1"/>
          </p:cNvSpPr>
          <p:nvPr>
            <p:ph type="title"/>
          </p:nvPr>
        </p:nvSpPr>
        <p:spPr/>
        <p:txBody>
          <a:bodyPr/>
          <a:lstStyle/>
          <a:p>
            <a:pPr eaLnBrk="1" hangingPunct="1"/>
            <a:r>
              <a:rPr lang="fr-BE" sz="4000" b="1"/>
              <a:t>Outpatient Care:  Appetite Test</a:t>
            </a:r>
            <a:r>
              <a:rPr lang="fr-BE" sz="4000"/>
              <a:t> </a:t>
            </a:r>
            <a:endParaRPr lang="fr-FR" sz="2000"/>
          </a:p>
        </p:txBody>
      </p:sp>
      <p:sp>
        <p:nvSpPr>
          <p:cNvPr id="357377" name="Slide Number Placeholder 6"/>
          <p:cNvSpPr>
            <a:spLocks noGrp="1"/>
          </p:cNvSpPr>
          <p:nvPr>
            <p:ph type="sldNum" sz="quarter" idx="12"/>
          </p:nvPr>
        </p:nvSpPr>
        <p:spPr>
          <a:noFill/>
        </p:spPr>
        <p:txBody>
          <a:bodyPr/>
          <a:lstStyle/>
          <a:p>
            <a:fld id="{08ED9415-F506-43F7-8971-CC750A6CCFC3}" type="slidenum">
              <a:rPr lang="en-GB" smtClean="0">
                <a:solidFill>
                  <a:srgbClr val="775F55"/>
                </a:solidFill>
              </a:rPr>
              <a:pPr/>
              <a:t>107</a:t>
            </a:fld>
            <a:endParaRPr lang="en-GB" smtClean="0">
              <a:solidFill>
                <a:srgbClr val="775F55"/>
              </a:solidFill>
            </a:endParaRPr>
          </a:p>
        </p:txBody>
      </p:sp>
      <p:pic>
        <p:nvPicPr>
          <p:cNvPr id="357379" name="Picture 3" descr="PN test"/>
          <p:cNvPicPr>
            <a:picLocks noChangeAspect="1" noChangeArrowheads="1"/>
          </p:cNvPicPr>
          <p:nvPr/>
        </p:nvPicPr>
        <p:blipFill>
          <a:blip r:embed="rId3" cstate="print"/>
          <a:srcRect/>
          <a:stretch>
            <a:fillRect/>
          </a:stretch>
        </p:blipFill>
        <p:spPr bwMode="auto">
          <a:xfrm>
            <a:off x="3719514" y="1628776"/>
            <a:ext cx="4294187" cy="4968875"/>
          </a:xfrm>
          <a:prstGeom prst="rect">
            <a:avLst/>
          </a:prstGeom>
          <a:noFill/>
          <a:ln w="9525">
            <a:noFill/>
            <a:miter lim="800000"/>
            <a:headEnd/>
            <a:tailEnd/>
          </a:ln>
        </p:spPr>
      </p:pic>
    </p:spTree>
    <p:extLst>
      <p:ext uri="{BB962C8B-B14F-4D97-AF65-F5344CB8AC3E}">
        <p14:creationId xmlns:p14="http://schemas.microsoft.com/office/powerpoint/2010/main" xmlns="" val="1977490343"/>
      </p:ext>
    </p:extLst>
  </p:cSld>
  <p:clrMapOvr>
    <a:masterClrMapping/>
  </p:clrMapOvr>
  <mc:AlternateContent xmlns:mc="http://schemas.openxmlformats.org/markup-compatibility/2006">
    <mc:Choice xmlns:p14="http://schemas.microsoft.com/office/powerpoint/2010/main" xmlns="" Requires="p14">
      <p:transition spd="slow" p14:dur="1500">
        <p14:switch dir="r"/>
      </p:transition>
    </mc:Choice>
    <mc:Fallback>
      <p:transition spd="slow">
        <p:fade/>
      </p:transition>
    </mc:Fallback>
  </mc:AlternateContent>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6" name="Rectangle 2"/>
          <p:cNvSpPr>
            <a:spLocks noGrp="1" noChangeArrowheads="1"/>
          </p:cNvSpPr>
          <p:nvPr>
            <p:ph type="title"/>
          </p:nvPr>
        </p:nvSpPr>
        <p:spPr>
          <a:xfrm>
            <a:off x="0" y="908050"/>
            <a:ext cx="5664200" cy="5545138"/>
          </a:xfrm>
        </p:spPr>
        <p:txBody>
          <a:bodyPr/>
          <a:lstStyle/>
          <a:p>
            <a:pPr algn="l" eaLnBrk="1" hangingPunct="1">
              <a:spcBef>
                <a:spcPct val="20000"/>
              </a:spcBef>
              <a:buFontTx/>
              <a:buChar char="•"/>
            </a:pPr>
            <a:r>
              <a:rPr lang="en-GB" sz="2800" dirty="0">
                <a:solidFill>
                  <a:schemeClr val="bg1"/>
                </a:solidFill>
              </a:rPr>
              <a:t> </a:t>
            </a:r>
            <a:r>
              <a:rPr lang="en-GB" sz="2800" dirty="0">
                <a:solidFill>
                  <a:schemeClr val="tx1"/>
                </a:solidFill>
              </a:rPr>
              <a:t>Ensure understanding of RUTF and use of medicines</a:t>
            </a:r>
            <a:br>
              <a:rPr lang="en-GB" sz="2800" dirty="0">
                <a:solidFill>
                  <a:schemeClr val="tx1"/>
                </a:solidFill>
              </a:rPr>
            </a:br>
            <a:r>
              <a:rPr lang="en-GB" sz="2800" dirty="0">
                <a:solidFill>
                  <a:schemeClr val="tx1"/>
                </a:solidFill>
              </a:rPr>
              <a:t>   Provide one week’s supply of RUTF and medicine to take at home</a:t>
            </a:r>
            <a:br>
              <a:rPr lang="en-GB" sz="2800" dirty="0">
                <a:solidFill>
                  <a:schemeClr val="tx1"/>
                </a:solidFill>
              </a:rPr>
            </a:br>
            <a:r>
              <a:rPr lang="en-GB" sz="2800" dirty="0">
                <a:solidFill>
                  <a:schemeClr val="tx1"/>
                </a:solidFill>
              </a:rPr>
              <a:t>   Return every week to outpatient care to monitor progress and assess compliance</a:t>
            </a:r>
          </a:p>
        </p:txBody>
      </p:sp>
      <p:pic>
        <p:nvPicPr>
          <p:cNvPr id="359427" name="Picture 3" descr="weeks supply"/>
          <p:cNvPicPr>
            <a:picLocks noGrp="1" noChangeAspect="1" noChangeArrowheads="1"/>
          </p:cNvPicPr>
          <p:nvPr>
            <p:ph idx="1"/>
          </p:nvPr>
        </p:nvPicPr>
        <p:blipFill>
          <a:blip r:embed="rId3" cstate="print"/>
          <a:srcRect/>
          <a:stretch>
            <a:fillRect/>
          </a:stretch>
        </p:blipFill>
        <p:spPr>
          <a:xfrm>
            <a:off x="5880101" y="333376"/>
            <a:ext cx="4595813" cy="5832475"/>
          </a:xfrm>
        </p:spPr>
      </p:pic>
      <p:sp>
        <p:nvSpPr>
          <p:cNvPr id="359425" name="Slide Number Placeholder 5"/>
          <p:cNvSpPr>
            <a:spLocks noGrp="1"/>
          </p:cNvSpPr>
          <p:nvPr>
            <p:ph type="sldNum" sz="quarter" idx="12"/>
          </p:nvPr>
        </p:nvSpPr>
        <p:spPr>
          <a:noFill/>
        </p:spPr>
        <p:txBody>
          <a:bodyPr>
            <a:normAutofit/>
          </a:bodyPr>
          <a:lstStyle/>
          <a:p>
            <a:fld id="{D8BB36E5-852A-4A8F-A656-C56925809F5D}" type="slidenum">
              <a:rPr lang="en-GB" smtClean="0"/>
              <a:pPr/>
              <a:t>108</a:t>
            </a:fld>
            <a:endParaRPr lang="en-GB" smtClean="0"/>
          </a:p>
        </p:txBody>
      </p:sp>
      <p:sp>
        <p:nvSpPr>
          <p:cNvPr id="359430" name="Text Box 6"/>
          <p:cNvSpPr txBox="1">
            <a:spLocks noChangeArrowheads="1"/>
          </p:cNvSpPr>
          <p:nvPr/>
        </p:nvSpPr>
        <p:spPr bwMode="auto">
          <a:xfrm>
            <a:off x="2135189" y="185739"/>
            <a:ext cx="3368675" cy="701675"/>
          </a:xfrm>
          <a:prstGeom prst="rect">
            <a:avLst/>
          </a:prstGeom>
          <a:noFill/>
          <a:ln w="9525">
            <a:noFill/>
            <a:miter lim="800000"/>
            <a:headEnd/>
            <a:tailEnd/>
          </a:ln>
          <a:effectLst/>
        </p:spPr>
        <p:txBody>
          <a:bodyPr>
            <a:spAutoFit/>
          </a:bodyPr>
          <a:lstStyle/>
          <a:p>
            <a:r>
              <a:rPr lang="en-GB" sz="4000" b="1" dirty="0">
                <a:solidFill>
                  <a:prstClr val="black"/>
                </a:solidFill>
              </a:rPr>
              <a:t>RUTF Supply</a:t>
            </a:r>
            <a:endParaRPr lang="en-US" b="1" dirty="0">
              <a:solidFill>
                <a:prstClr val="black"/>
              </a:solidFill>
            </a:endParaRPr>
          </a:p>
        </p:txBody>
      </p:sp>
    </p:spTree>
    <p:extLst>
      <p:ext uri="{BB962C8B-B14F-4D97-AF65-F5344CB8AC3E}">
        <p14:creationId xmlns:p14="http://schemas.microsoft.com/office/powerpoint/2010/main" xmlns="" val="1091785984"/>
      </p:ext>
    </p:extLst>
  </p:cSld>
  <p:clrMapOvr>
    <a:masterClrMapping/>
  </p:clrMapOvr>
  <mc:AlternateContent xmlns:mc="http://schemas.openxmlformats.org/markup-compatibility/2006">
    <mc:Choice xmlns:p14="http://schemas.microsoft.com/office/powerpoint/2010/main" xmlns="" Requires="p14">
      <p:transition spd="slow" p14:dur="1500">
        <p14:switch dir="r"/>
      </p:transition>
    </mc:Choice>
    <mc:Fallback>
      <p:transition spd="slow">
        <p:fade/>
      </p:transition>
    </mc:Fallback>
  </mc:AlternateContent>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474" name="Rectangle 2"/>
          <p:cNvSpPr>
            <a:spLocks noGrp="1" noChangeArrowheads="1"/>
          </p:cNvSpPr>
          <p:nvPr>
            <p:ph type="title"/>
          </p:nvPr>
        </p:nvSpPr>
        <p:spPr>
          <a:xfrm>
            <a:off x="2063750" y="188913"/>
            <a:ext cx="8064500" cy="792162"/>
          </a:xfrm>
        </p:spPr>
        <p:txBody>
          <a:bodyPr/>
          <a:lstStyle/>
          <a:p>
            <a:pPr eaLnBrk="1" hangingPunct="1"/>
            <a:r>
              <a:rPr lang="en-US" sz="4000" b="1"/>
              <a:t>3. Inpatient Care</a:t>
            </a:r>
          </a:p>
        </p:txBody>
      </p:sp>
      <p:sp>
        <p:nvSpPr>
          <p:cNvPr id="361475" name="Rectangle 3"/>
          <p:cNvSpPr>
            <a:spLocks noGrp="1" noChangeArrowheads="1"/>
          </p:cNvSpPr>
          <p:nvPr>
            <p:ph sz="half" idx="1"/>
          </p:nvPr>
        </p:nvSpPr>
        <p:spPr>
          <a:xfrm>
            <a:off x="0" y="981076"/>
            <a:ext cx="7696200" cy="5876925"/>
          </a:xfrm>
        </p:spPr>
        <p:txBody>
          <a:bodyPr/>
          <a:lstStyle/>
          <a:p>
            <a:pPr marL="533400" indent="-533400" algn="just" eaLnBrk="1" hangingPunct="1"/>
            <a:r>
              <a:rPr lang="en-US" sz="3600" dirty="0"/>
              <a:t>SAM with medical complications or no appetite</a:t>
            </a:r>
          </a:p>
          <a:p>
            <a:pPr marL="533400" indent="-533400" algn="just" eaLnBrk="1" hangingPunct="1"/>
            <a:r>
              <a:rPr lang="en-US" sz="3600" dirty="0"/>
              <a:t>Medical treatment according to WHO and/or national protocols</a:t>
            </a:r>
          </a:p>
          <a:p>
            <a:pPr marL="533400" indent="-533400" algn="just" eaLnBrk="1" hangingPunct="1"/>
            <a:r>
              <a:rPr lang="en-US" sz="3600" dirty="0"/>
              <a:t>Return to outpatient care after complication is  resolved, </a:t>
            </a:r>
            <a:r>
              <a:rPr lang="en-US" sz="3600" dirty="0" err="1"/>
              <a:t>oedema</a:t>
            </a:r>
            <a:r>
              <a:rPr lang="en-US" sz="3600" dirty="0"/>
              <a:t> reduced, and appetite regained</a:t>
            </a:r>
          </a:p>
          <a:p>
            <a:pPr marL="533400" indent="-533400" algn="just" eaLnBrk="1" hangingPunct="1"/>
            <a:r>
              <a:rPr lang="en-US" sz="3600" dirty="0"/>
              <a:t>All infants under 6 months with SAM receive </a:t>
            </a:r>
            <a:r>
              <a:rPr lang="en-US" sz="3600" dirty="0" err="1"/>
              <a:t>specialised</a:t>
            </a:r>
            <a:r>
              <a:rPr lang="en-US" sz="3600" dirty="0"/>
              <a:t> treatment until full recovery</a:t>
            </a:r>
            <a:endParaRPr lang="en-US" sz="3600" b="1" dirty="0">
              <a:solidFill>
                <a:srgbClr val="EF8F0F"/>
              </a:solidFill>
            </a:endParaRPr>
          </a:p>
        </p:txBody>
      </p:sp>
      <p:pic>
        <p:nvPicPr>
          <p:cNvPr id="361476" name="Picture 4" descr="IMG_0605"/>
          <p:cNvPicPr>
            <a:picLocks noGrp="1" noChangeAspect="1" noChangeArrowheads="1"/>
          </p:cNvPicPr>
          <p:nvPr>
            <p:ph type="body" sz="half" idx="2"/>
          </p:nvPr>
        </p:nvPicPr>
        <p:blipFill>
          <a:blip r:embed="rId3" cstate="print"/>
          <a:srcRect/>
          <a:stretch>
            <a:fillRect/>
          </a:stretch>
        </p:blipFill>
        <p:spPr>
          <a:xfrm>
            <a:off x="7696200" y="981075"/>
            <a:ext cx="4495800" cy="3371850"/>
          </a:xfrm>
        </p:spPr>
      </p:pic>
      <p:sp>
        <p:nvSpPr>
          <p:cNvPr id="361473" name="Slide Number Placeholder 6"/>
          <p:cNvSpPr>
            <a:spLocks noGrp="1"/>
          </p:cNvSpPr>
          <p:nvPr>
            <p:ph type="sldNum" sz="quarter" idx="12"/>
          </p:nvPr>
        </p:nvSpPr>
        <p:spPr>
          <a:noFill/>
        </p:spPr>
        <p:txBody>
          <a:bodyPr>
            <a:normAutofit/>
          </a:bodyPr>
          <a:lstStyle/>
          <a:p>
            <a:fld id="{25C26BBD-C6FF-4A74-B0D9-9EB4FED56130}" type="slidenum">
              <a:rPr lang="en-GB" smtClean="0"/>
              <a:pPr/>
              <a:t>109</a:t>
            </a:fld>
            <a:endParaRPr lang="en-GB" smtClean="0"/>
          </a:p>
        </p:txBody>
      </p:sp>
    </p:spTree>
    <p:extLst>
      <p:ext uri="{BB962C8B-B14F-4D97-AF65-F5344CB8AC3E}">
        <p14:creationId xmlns:p14="http://schemas.microsoft.com/office/powerpoint/2010/main" xmlns="" val="355773438"/>
      </p:ext>
    </p:extLst>
  </p:cSld>
  <p:clrMapOvr>
    <a:masterClrMapping/>
  </p:clrMapOvr>
  <mc:AlternateContent xmlns:mc="http://schemas.openxmlformats.org/markup-compatibility/2006">
    <mc:Choice xmlns:p14="http://schemas.microsoft.com/office/powerpoint/2010/main" xmlns="" Requires="p14">
      <p:transition spd="slow" p14:dur="1500">
        <p14:switch dir="r"/>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7EB80EB7-ED43-4ECD-8B08-2084F7A50982}" type="slidenum">
              <a:rPr lang="en-US" smtClean="0"/>
              <a:pPr/>
              <a:t>11</a:t>
            </a:fld>
            <a:endParaRPr lang="en-US"/>
          </a:p>
        </p:txBody>
      </p:sp>
      <p:sp>
        <p:nvSpPr>
          <p:cNvPr id="18434" name="Title 1"/>
          <p:cNvSpPr>
            <a:spLocks noGrp="1"/>
          </p:cNvSpPr>
          <p:nvPr>
            <p:ph type="title" idx="4294967295"/>
          </p:nvPr>
        </p:nvSpPr>
        <p:spPr>
          <a:xfrm>
            <a:off x="0" y="0"/>
            <a:ext cx="8229600" cy="685800"/>
          </a:xfrm>
        </p:spPr>
        <p:txBody>
          <a:bodyPr/>
          <a:lstStyle/>
          <a:p>
            <a:r>
              <a:rPr lang="en-US" sz="4000" dirty="0"/>
              <a:t/>
            </a:r>
            <a:br>
              <a:rPr lang="en-US" sz="4000" dirty="0"/>
            </a:br>
            <a:r>
              <a:rPr lang="en-US" sz="4000" dirty="0"/>
              <a:t>The disadvantage of this classification </a:t>
            </a:r>
            <a:br>
              <a:rPr lang="en-US" sz="4000" dirty="0"/>
            </a:br>
            <a:endParaRPr lang="en-US" sz="4000" dirty="0"/>
          </a:p>
        </p:txBody>
      </p:sp>
      <p:sp>
        <p:nvSpPr>
          <p:cNvPr id="18435" name="Content Placeholder 2"/>
          <p:cNvSpPr>
            <a:spLocks noGrp="1"/>
          </p:cNvSpPr>
          <p:nvPr>
            <p:ph idx="4294967295"/>
          </p:nvPr>
        </p:nvSpPr>
        <p:spPr>
          <a:xfrm>
            <a:off x="-1" y="685800"/>
            <a:ext cx="11107271" cy="5897563"/>
          </a:xfrm>
        </p:spPr>
        <p:txBody>
          <a:bodyPr/>
          <a:lstStyle/>
          <a:p>
            <a:pPr algn="just">
              <a:buFont typeface="Wingdings" panose="05000000000000000000" pitchFamily="2" charset="2"/>
              <a:buChar char="§"/>
            </a:pPr>
            <a:r>
              <a:rPr lang="en-US" sz="4400" dirty="0" smtClean="0"/>
              <a:t>A cut–off point of 90% of reference is high (80% being equivalent to–2.SD or the 3</a:t>
            </a:r>
            <a:r>
              <a:rPr lang="en-US" sz="4400" baseline="30000" dirty="0" smtClean="0"/>
              <a:t>rd</a:t>
            </a:r>
            <a:r>
              <a:rPr lang="en-US" sz="4400" dirty="0" smtClean="0"/>
              <a:t> percentile) </a:t>
            </a:r>
          </a:p>
          <a:p>
            <a:pPr algn="just">
              <a:buFont typeface="Wingdings" panose="05000000000000000000" pitchFamily="2" charset="2"/>
              <a:buChar char="§"/>
            </a:pPr>
            <a:r>
              <a:rPr lang="en-US" sz="4400" dirty="0" smtClean="0"/>
              <a:t>It is difficult to know if the low weight is due to sudden acute episode or long standing chronic malnutrition.  </a:t>
            </a:r>
          </a:p>
          <a:p>
            <a:pPr algn="just"/>
            <a:endParaRPr lang="en-US" sz="4400" dirty="0" smtClean="0"/>
          </a:p>
        </p:txBody>
      </p:sp>
    </p:spTree>
    <p:extLst>
      <p:ext uri="{BB962C8B-B14F-4D97-AF65-F5344CB8AC3E}">
        <p14:creationId xmlns:p14="http://schemas.microsoft.com/office/powerpoint/2010/main" xmlns="" val="3020195364"/>
      </p:ext>
    </p:extLst>
  </p:cSld>
  <p:clrMapOvr>
    <a:masterClrMapping/>
  </p:clrMapOvr>
  <mc:AlternateContent xmlns:mc="http://schemas.openxmlformats.org/markup-compatibility/2006">
    <mc:Choice xmlns:p14="http://schemas.microsoft.com/office/powerpoint/2010/main" xmlns="" Requires="p14">
      <p:transition spd="slow" p14:dur="1500">
        <p14:switch dir="r"/>
      </p:transition>
    </mc:Choice>
    <mc:Fallback>
      <p:transition spd="slow">
        <p:fade/>
      </p:transition>
    </mc:Fallback>
  </mc:AlternateContent>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522" name="Rectangle 2"/>
          <p:cNvSpPr>
            <a:spLocks noGrp="1" noChangeArrowheads="1"/>
          </p:cNvSpPr>
          <p:nvPr>
            <p:ph type="title"/>
          </p:nvPr>
        </p:nvSpPr>
        <p:spPr>
          <a:xfrm>
            <a:off x="1524000" y="1"/>
            <a:ext cx="9144000" cy="1439863"/>
          </a:xfrm>
        </p:spPr>
        <p:txBody>
          <a:bodyPr/>
          <a:lstStyle/>
          <a:p>
            <a:pPr eaLnBrk="1" hangingPunct="1"/>
            <a:r>
              <a:rPr lang="fr-BE" sz="4000" b="1"/>
              <a:t>4. Services or Programmes for the Management of MAM</a:t>
            </a:r>
            <a:endParaRPr lang="fr-FR" sz="4000" b="1"/>
          </a:p>
        </p:txBody>
      </p:sp>
      <p:sp>
        <p:nvSpPr>
          <p:cNvPr id="363524" name="Rectangle 4"/>
          <p:cNvSpPr>
            <a:spLocks noGrp="1" noChangeArrowheads="1"/>
          </p:cNvSpPr>
          <p:nvPr>
            <p:ph type="body" sz="half" idx="3"/>
          </p:nvPr>
        </p:nvSpPr>
        <p:spPr>
          <a:xfrm>
            <a:off x="4800600" y="1557338"/>
            <a:ext cx="7288306" cy="5300662"/>
          </a:xfrm>
        </p:spPr>
        <p:txBody>
          <a:bodyPr/>
          <a:lstStyle/>
          <a:p>
            <a:pPr algn="just" eaLnBrk="1" hangingPunct="1"/>
            <a:r>
              <a:rPr lang="fr-BE" sz="3600" dirty="0" err="1"/>
              <a:t>Activities</a:t>
            </a:r>
            <a:endParaRPr lang="fr-BE" sz="3600" dirty="0"/>
          </a:p>
          <a:p>
            <a:pPr lvl="1" algn="just" eaLnBrk="1" hangingPunct="1"/>
            <a:r>
              <a:rPr lang="fr-BE" sz="3200" dirty="0"/>
              <a:t>Routine </a:t>
            </a:r>
            <a:r>
              <a:rPr lang="fr-BE" sz="3200" dirty="0" err="1"/>
              <a:t>medication</a:t>
            </a:r>
            <a:endParaRPr lang="fr-BE" sz="3200" dirty="0"/>
          </a:p>
          <a:p>
            <a:pPr lvl="1" algn="just" eaLnBrk="1" hangingPunct="1"/>
            <a:r>
              <a:rPr lang="fr-BE" sz="3200" dirty="0"/>
              <a:t>Dry </a:t>
            </a:r>
            <a:r>
              <a:rPr lang="fr-BE" sz="3200" dirty="0" err="1"/>
              <a:t>supplementary</a:t>
            </a:r>
            <a:r>
              <a:rPr lang="fr-BE" sz="3200" dirty="0"/>
              <a:t> ration </a:t>
            </a:r>
          </a:p>
          <a:p>
            <a:pPr lvl="1" algn="just" eaLnBrk="1" hangingPunct="1"/>
            <a:r>
              <a:rPr lang="fr-BE" sz="3200" dirty="0"/>
              <a:t>Basic </a:t>
            </a:r>
            <a:r>
              <a:rPr lang="fr-BE" sz="3200" dirty="0" err="1"/>
              <a:t>preventive</a:t>
            </a:r>
            <a:r>
              <a:rPr lang="fr-BE" sz="3200" dirty="0"/>
              <a:t> </a:t>
            </a:r>
            <a:r>
              <a:rPr lang="fr-BE" sz="3200" dirty="0" err="1"/>
              <a:t>health</a:t>
            </a:r>
            <a:r>
              <a:rPr lang="fr-BE" sz="3200" dirty="0"/>
              <a:t> care and immunisation</a:t>
            </a:r>
          </a:p>
          <a:p>
            <a:pPr lvl="1" algn="just" eaLnBrk="1" hangingPunct="1"/>
            <a:r>
              <a:rPr lang="fr-BE" sz="3200" dirty="0" err="1"/>
              <a:t>Health</a:t>
            </a:r>
            <a:r>
              <a:rPr lang="fr-BE" sz="3200" dirty="0"/>
              <a:t> and </a:t>
            </a:r>
            <a:r>
              <a:rPr lang="fr-BE" sz="3200" dirty="0" err="1"/>
              <a:t>hygiene</a:t>
            </a:r>
            <a:r>
              <a:rPr lang="fr-BE" sz="3200" dirty="0"/>
              <a:t> </a:t>
            </a:r>
            <a:r>
              <a:rPr lang="fr-BE" sz="3200" dirty="0" err="1"/>
              <a:t>education</a:t>
            </a:r>
            <a:r>
              <a:rPr lang="fr-BE" sz="3200" dirty="0"/>
              <a:t>; infant and </a:t>
            </a:r>
            <a:r>
              <a:rPr lang="fr-BE" sz="3200" dirty="0" err="1"/>
              <a:t>young</a:t>
            </a:r>
            <a:r>
              <a:rPr lang="fr-BE" sz="3200" dirty="0"/>
              <a:t> </a:t>
            </a:r>
            <a:r>
              <a:rPr lang="fr-BE" sz="3200" dirty="0" err="1"/>
              <a:t>child</a:t>
            </a:r>
            <a:r>
              <a:rPr lang="fr-BE" sz="3200" dirty="0"/>
              <a:t> feeding (IYCF) practices and </a:t>
            </a:r>
            <a:r>
              <a:rPr lang="fr-BE" sz="3200" dirty="0" err="1"/>
              <a:t>behaviour</a:t>
            </a:r>
            <a:r>
              <a:rPr lang="fr-BE" sz="3200" dirty="0"/>
              <a:t> change communication (BCC)</a:t>
            </a:r>
          </a:p>
          <a:p>
            <a:pPr algn="just" eaLnBrk="1" hangingPunct="1">
              <a:buFontTx/>
              <a:buNone/>
            </a:pPr>
            <a:endParaRPr lang="fr-FR" dirty="0"/>
          </a:p>
        </p:txBody>
      </p:sp>
      <p:sp>
        <p:nvSpPr>
          <p:cNvPr id="363521" name="Slide Number Placeholder 7"/>
          <p:cNvSpPr>
            <a:spLocks noGrp="1"/>
          </p:cNvSpPr>
          <p:nvPr>
            <p:ph type="sldNum" sz="quarter" idx="12"/>
          </p:nvPr>
        </p:nvSpPr>
        <p:spPr>
          <a:noFill/>
        </p:spPr>
        <p:txBody>
          <a:bodyPr>
            <a:normAutofit/>
          </a:bodyPr>
          <a:lstStyle/>
          <a:p>
            <a:fld id="{9FF77AF2-DFEC-4562-AA5F-DD509F3DCE04}" type="slidenum">
              <a:rPr lang="en-GB" smtClean="0"/>
              <a:pPr/>
              <a:t>110</a:t>
            </a:fld>
            <a:endParaRPr lang="en-GB" smtClean="0"/>
          </a:p>
        </p:txBody>
      </p:sp>
      <p:pic>
        <p:nvPicPr>
          <p:cNvPr id="363525" name="Picture 5" descr="premix"/>
          <p:cNvPicPr>
            <a:picLocks noChangeAspect="1" noChangeArrowheads="1"/>
          </p:cNvPicPr>
          <p:nvPr/>
        </p:nvPicPr>
        <p:blipFill>
          <a:blip r:embed="rId3" cstate="print"/>
          <a:srcRect/>
          <a:stretch>
            <a:fillRect/>
          </a:stretch>
        </p:blipFill>
        <p:spPr bwMode="auto">
          <a:xfrm>
            <a:off x="0" y="1711700"/>
            <a:ext cx="4800600" cy="4176713"/>
          </a:xfrm>
          <a:prstGeom prst="rect">
            <a:avLst/>
          </a:prstGeom>
          <a:noFill/>
          <a:ln w="9525">
            <a:noFill/>
            <a:miter lim="800000"/>
            <a:headEnd/>
            <a:tailEnd/>
          </a:ln>
        </p:spPr>
      </p:pic>
    </p:spTree>
    <p:extLst>
      <p:ext uri="{BB962C8B-B14F-4D97-AF65-F5344CB8AC3E}">
        <p14:creationId xmlns:p14="http://schemas.microsoft.com/office/powerpoint/2010/main" xmlns="" val="4081258507"/>
      </p:ext>
    </p:extLst>
  </p:cSld>
  <p:clrMapOvr>
    <a:masterClrMapping/>
  </p:clrMapOvr>
  <mc:AlternateContent xmlns:mc="http://schemas.openxmlformats.org/markup-compatibility/2006">
    <mc:Choice xmlns:p14="http://schemas.microsoft.com/office/powerpoint/2010/main" xmlns="" Requires="p14">
      <p:transition spd="slow" p14:dur="1500">
        <p14:switch dir="r"/>
      </p:transition>
    </mc:Choice>
    <mc:Fallback>
      <p:transition spd="slow">
        <p:fade/>
      </p:transition>
    </mc:Fallback>
  </mc:AlternateContent>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7618" name="Rectangle 2"/>
          <p:cNvSpPr>
            <a:spLocks noGrp="1" noChangeArrowheads="1"/>
          </p:cNvSpPr>
          <p:nvPr>
            <p:ph type="title"/>
          </p:nvPr>
        </p:nvSpPr>
        <p:spPr>
          <a:xfrm>
            <a:off x="1524000" y="476251"/>
            <a:ext cx="9144000" cy="1152525"/>
          </a:xfrm>
        </p:spPr>
        <p:txBody>
          <a:bodyPr>
            <a:normAutofit fontScale="90000"/>
          </a:bodyPr>
          <a:lstStyle/>
          <a:p>
            <a:pPr eaLnBrk="1" hangingPunct="1"/>
            <a:r>
              <a:rPr lang="en-GB" sz="4000" b="1"/>
              <a:t>Relationship Between Outpatient Care and Inpatient Care</a:t>
            </a:r>
          </a:p>
        </p:txBody>
      </p:sp>
      <p:sp>
        <p:nvSpPr>
          <p:cNvPr id="367619" name="Rectangle 3"/>
          <p:cNvSpPr>
            <a:spLocks noGrp="1" noChangeArrowheads="1"/>
          </p:cNvSpPr>
          <p:nvPr>
            <p:ph idx="1"/>
          </p:nvPr>
        </p:nvSpPr>
        <p:spPr>
          <a:xfrm>
            <a:off x="0" y="1628776"/>
            <a:ext cx="12192000" cy="4392613"/>
          </a:xfrm>
        </p:spPr>
        <p:txBody>
          <a:bodyPr/>
          <a:lstStyle/>
          <a:p>
            <a:pPr algn="just" eaLnBrk="1" hangingPunct="1">
              <a:lnSpc>
                <a:spcPct val="90000"/>
              </a:lnSpc>
              <a:spcBef>
                <a:spcPct val="50000"/>
              </a:spcBef>
            </a:pPr>
            <a:r>
              <a:rPr lang="en-GB" sz="3600" b="1" dirty="0"/>
              <a:t>Complementary </a:t>
            </a:r>
          </a:p>
          <a:p>
            <a:pPr algn="just" eaLnBrk="1" hangingPunct="1">
              <a:lnSpc>
                <a:spcPct val="90000"/>
              </a:lnSpc>
              <a:spcBef>
                <a:spcPct val="50000"/>
              </a:spcBef>
              <a:buFont typeface="Symbol" pitchFamily="18" charset="2"/>
              <a:buNone/>
            </a:pPr>
            <a:r>
              <a:rPr lang="en-GB" dirty="0"/>
              <a:t>	– Inpatient care for the management of SAM with  medical complications until the medical condition is stabilised and the complication is resolving</a:t>
            </a:r>
          </a:p>
          <a:p>
            <a:pPr algn="just" eaLnBrk="1" hangingPunct="1">
              <a:lnSpc>
                <a:spcPct val="90000"/>
              </a:lnSpc>
              <a:spcBef>
                <a:spcPct val="50000"/>
              </a:spcBef>
            </a:pPr>
            <a:r>
              <a:rPr lang="en-GB" sz="3600" b="1" dirty="0"/>
              <a:t>Different priorities</a:t>
            </a:r>
          </a:p>
          <a:p>
            <a:pPr lvl="1" algn="just" eaLnBrk="1" hangingPunct="1">
              <a:lnSpc>
                <a:spcPct val="90000"/>
              </a:lnSpc>
              <a:spcBef>
                <a:spcPct val="50000"/>
              </a:spcBef>
            </a:pPr>
            <a:r>
              <a:rPr lang="en-GB" sz="3200" dirty="0"/>
              <a:t>Outpatient care prioritises early access and coverage</a:t>
            </a:r>
          </a:p>
          <a:p>
            <a:pPr lvl="1" algn="just" eaLnBrk="1" hangingPunct="1">
              <a:lnSpc>
                <a:spcPct val="90000"/>
              </a:lnSpc>
              <a:spcBef>
                <a:spcPct val="50000"/>
              </a:spcBef>
            </a:pPr>
            <a:r>
              <a:rPr lang="en-GB" sz="3200" dirty="0"/>
              <a:t>Inpatient care prioritises medical care and therapeutic feeding for stabilisation</a:t>
            </a:r>
          </a:p>
        </p:txBody>
      </p:sp>
      <p:sp>
        <p:nvSpPr>
          <p:cNvPr id="367617" name="Slide Number Placeholder 5"/>
          <p:cNvSpPr>
            <a:spLocks noGrp="1"/>
          </p:cNvSpPr>
          <p:nvPr>
            <p:ph type="sldNum" sz="quarter" idx="12"/>
          </p:nvPr>
        </p:nvSpPr>
        <p:spPr>
          <a:noFill/>
        </p:spPr>
        <p:txBody>
          <a:bodyPr>
            <a:normAutofit/>
          </a:bodyPr>
          <a:lstStyle/>
          <a:p>
            <a:fld id="{E5576357-0260-4E8F-A713-3A77B8E605A4}" type="slidenum">
              <a:rPr lang="en-GB" smtClean="0"/>
              <a:pPr/>
              <a:t>111</a:t>
            </a:fld>
            <a:endParaRPr lang="en-GB" smtClean="0"/>
          </a:p>
        </p:txBody>
      </p:sp>
    </p:spTree>
    <p:extLst>
      <p:ext uri="{BB962C8B-B14F-4D97-AF65-F5344CB8AC3E}">
        <p14:creationId xmlns:p14="http://schemas.microsoft.com/office/powerpoint/2010/main" xmlns="" val="3729737036"/>
      </p:ext>
    </p:extLst>
  </p:cSld>
  <p:clrMapOvr>
    <a:masterClrMapping/>
  </p:clrMapOvr>
  <mc:AlternateContent xmlns:mc="http://schemas.openxmlformats.org/markup-compatibility/2006">
    <mc:Choice xmlns:p14="http://schemas.microsoft.com/office/powerpoint/2010/main" xmlns="" Requires="p14">
      <p:transition spd="slow" p14:dur="1500">
        <p14:switch dir="r"/>
      </p:transition>
    </mc:Choice>
    <mc:Fallback>
      <p:transition spd="slow">
        <p:fade/>
      </p:transition>
    </mc:Fallback>
  </mc:AlternateContent>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714" name="Rectangle 2"/>
          <p:cNvSpPr>
            <a:spLocks noGrp="1" noChangeArrowheads="1"/>
          </p:cNvSpPr>
          <p:nvPr>
            <p:ph type="title"/>
          </p:nvPr>
        </p:nvSpPr>
        <p:spPr>
          <a:xfrm>
            <a:off x="1981200" y="274639"/>
            <a:ext cx="8229600" cy="993775"/>
          </a:xfrm>
        </p:spPr>
        <p:txBody>
          <a:bodyPr/>
          <a:lstStyle/>
          <a:p>
            <a:pPr eaLnBrk="1" hangingPunct="1"/>
            <a:r>
              <a:rPr lang="en-IE" sz="4000" b="1"/>
              <a:t>CMAM in Different Contexts</a:t>
            </a:r>
            <a:endParaRPr lang="en-GB" sz="4000" b="1"/>
          </a:p>
        </p:txBody>
      </p:sp>
      <p:sp>
        <p:nvSpPr>
          <p:cNvPr id="371715" name="Rectangle 3"/>
          <p:cNvSpPr>
            <a:spLocks noGrp="1" noChangeArrowheads="1"/>
          </p:cNvSpPr>
          <p:nvPr>
            <p:ph idx="1"/>
          </p:nvPr>
        </p:nvSpPr>
        <p:spPr>
          <a:xfrm>
            <a:off x="0" y="1341439"/>
            <a:ext cx="12192000" cy="4784725"/>
          </a:xfrm>
        </p:spPr>
        <p:txBody>
          <a:bodyPr/>
          <a:lstStyle/>
          <a:p>
            <a:pPr algn="just" eaLnBrk="1" hangingPunct="1"/>
            <a:r>
              <a:rPr lang="en-IE" sz="3600" dirty="0"/>
              <a:t>Extensive emergency experience</a:t>
            </a:r>
          </a:p>
          <a:p>
            <a:pPr lvl="1" algn="just" eaLnBrk="1" hangingPunct="1"/>
            <a:r>
              <a:rPr lang="en-IE" sz="3200" dirty="0"/>
              <a:t>Some transition into longer term programming, as in the cases of Malawi and Ethiopia</a:t>
            </a:r>
          </a:p>
          <a:p>
            <a:pPr algn="just" eaLnBrk="1" hangingPunct="1"/>
            <a:r>
              <a:rPr lang="en-IE" sz="3600" dirty="0"/>
              <a:t>Growing experience in non-emergency or development contexts</a:t>
            </a:r>
          </a:p>
          <a:p>
            <a:pPr lvl="1" algn="just" eaLnBrk="1" hangingPunct="1"/>
            <a:r>
              <a:rPr lang="en-IE" sz="3200" dirty="0"/>
              <a:t>e.g., Ghana, Zambia, Rwanda, Haiti, Nepal</a:t>
            </a:r>
          </a:p>
          <a:p>
            <a:pPr algn="just" eaLnBrk="1" hangingPunct="1"/>
            <a:r>
              <a:rPr lang="en-IE" sz="3600" dirty="0"/>
              <a:t>Growing experience in high HIV prevalent areas</a:t>
            </a:r>
          </a:p>
          <a:p>
            <a:pPr lvl="1" algn="just" eaLnBrk="1" hangingPunct="1"/>
            <a:r>
              <a:rPr lang="en-IE" sz="3200" dirty="0"/>
              <a:t>Links to voluntary counselling and testing (VCT) and antiretroviral therapy (ART)</a:t>
            </a:r>
          </a:p>
        </p:txBody>
      </p:sp>
      <p:sp>
        <p:nvSpPr>
          <p:cNvPr id="371713" name="Slide Number Placeholder 5"/>
          <p:cNvSpPr>
            <a:spLocks noGrp="1"/>
          </p:cNvSpPr>
          <p:nvPr>
            <p:ph type="sldNum" sz="quarter" idx="12"/>
          </p:nvPr>
        </p:nvSpPr>
        <p:spPr>
          <a:noFill/>
        </p:spPr>
        <p:txBody>
          <a:bodyPr>
            <a:normAutofit/>
          </a:bodyPr>
          <a:lstStyle/>
          <a:p>
            <a:fld id="{49293052-567E-4B82-BE7C-64DB97898963}" type="slidenum">
              <a:rPr lang="en-GB" smtClean="0"/>
              <a:pPr/>
              <a:t>112</a:t>
            </a:fld>
            <a:endParaRPr lang="en-GB" smtClean="0"/>
          </a:p>
        </p:txBody>
      </p:sp>
    </p:spTree>
    <p:extLst>
      <p:ext uri="{BB962C8B-B14F-4D97-AF65-F5344CB8AC3E}">
        <p14:creationId xmlns:p14="http://schemas.microsoft.com/office/powerpoint/2010/main" xmlns="" val="4007035122"/>
      </p:ext>
    </p:extLst>
  </p:cSld>
  <p:clrMapOvr>
    <a:masterClrMapping/>
  </p:clrMapOvr>
  <mc:AlternateContent xmlns:mc="http://schemas.openxmlformats.org/markup-compatibility/2006">
    <mc:Choice xmlns:p14="http://schemas.microsoft.com/office/powerpoint/2010/main" xmlns="" Requires="p14">
      <p:transition spd="slow" p14:dur="1500">
        <p14:switch dir="r"/>
      </p:transition>
    </mc:Choice>
    <mc:Fallback>
      <p:transition spd="slow">
        <p:fade/>
      </p:transition>
    </mc:Fallback>
  </mc:AlternateContent>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7" name="Rectangle 2"/>
          <p:cNvSpPr>
            <a:spLocks noGrp="1" noChangeArrowheads="1"/>
          </p:cNvSpPr>
          <p:nvPr>
            <p:ph type="title"/>
          </p:nvPr>
        </p:nvSpPr>
        <p:spPr>
          <a:xfrm>
            <a:off x="1703388" y="274639"/>
            <a:ext cx="8640762" cy="993775"/>
          </a:xfrm>
        </p:spPr>
        <p:txBody>
          <a:bodyPr>
            <a:normAutofit fontScale="90000"/>
          </a:bodyPr>
          <a:lstStyle/>
          <a:p>
            <a:pPr eaLnBrk="1" hangingPunct="1"/>
            <a:r>
              <a:rPr lang="en-US" sz="4000" b="1"/>
              <a:t>CMAM:  It Works in </a:t>
            </a:r>
            <a:br>
              <a:rPr lang="en-US" sz="4000" b="1"/>
            </a:br>
            <a:r>
              <a:rPr lang="en-US" sz="4000" b="1"/>
              <a:t>Emergency Contexts</a:t>
            </a:r>
          </a:p>
        </p:txBody>
      </p:sp>
      <p:graphicFrame>
        <p:nvGraphicFramePr>
          <p:cNvPr id="38915" name="Object 3"/>
          <p:cNvGraphicFramePr>
            <a:graphicFrameLocks noGrp="1" noChangeAspect="1"/>
          </p:cNvGraphicFramePr>
          <p:nvPr>
            <p:ph idx="1"/>
            <p:extLst>
              <p:ext uri="{D42A27DB-BD31-4B8C-83A1-F6EECF244321}">
                <p14:modId xmlns:p14="http://schemas.microsoft.com/office/powerpoint/2010/main" xmlns="" val="351797854"/>
              </p:ext>
            </p:extLst>
          </p:nvPr>
        </p:nvGraphicFramePr>
        <p:xfrm>
          <a:off x="3586163" y="2109788"/>
          <a:ext cx="5019675" cy="3505200"/>
        </p:xfrm>
        <a:graphic>
          <a:graphicData uri="http://schemas.openxmlformats.org/presentationml/2006/ole">
            <p:oleObj spid="_x0000_s1058" name="Worksheet" r:id="rId4" imgW="5019751" imgH="3505200" progId="Excel.Sheet.8">
              <p:link/>
            </p:oleObj>
          </a:graphicData>
        </a:graphic>
      </p:graphicFrame>
      <p:sp>
        <p:nvSpPr>
          <p:cNvPr id="38916" name="Slide Number Placeholder 5"/>
          <p:cNvSpPr>
            <a:spLocks noGrp="1"/>
          </p:cNvSpPr>
          <p:nvPr>
            <p:ph type="sldNum" sz="quarter" idx="12"/>
          </p:nvPr>
        </p:nvSpPr>
        <p:spPr>
          <a:noFill/>
        </p:spPr>
        <p:txBody>
          <a:bodyPr>
            <a:normAutofit/>
          </a:bodyPr>
          <a:lstStyle/>
          <a:p>
            <a:fld id="{D0158124-7F75-41D5-949B-7D83B4A42599}" type="slidenum">
              <a:rPr lang="en-GB" smtClean="0">
                <a:solidFill>
                  <a:schemeClr val="tx1"/>
                </a:solidFill>
              </a:rPr>
              <a:pPr/>
              <a:t>113</a:t>
            </a:fld>
            <a:endParaRPr lang="en-GB" smtClean="0">
              <a:solidFill>
                <a:schemeClr val="tx1"/>
              </a:solidFill>
            </a:endParaRPr>
          </a:p>
        </p:txBody>
      </p:sp>
      <p:sp>
        <p:nvSpPr>
          <p:cNvPr id="38918" name="Text Box 4"/>
          <p:cNvSpPr txBox="1">
            <a:spLocks noChangeArrowheads="1"/>
          </p:cNvSpPr>
          <p:nvPr/>
        </p:nvSpPr>
        <p:spPr bwMode="auto">
          <a:xfrm>
            <a:off x="4495800" y="6324601"/>
            <a:ext cx="2895600" cy="366713"/>
          </a:xfrm>
          <a:prstGeom prst="rect">
            <a:avLst/>
          </a:prstGeom>
          <a:noFill/>
          <a:ln w="9525">
            <a:noFill/>
            <a:miter lim="800000"/>
            <a:headEnd/>
            <a:tailEnd/>
          </a:ln>
        </p:spPr>
        <p:txBody>
          <a:bodyPr>
            <a:spAutoFit/>
          </a:bodyPr>
          <a:lstStyle/>
          <a:p>
            <a:pPr>
              <a:spcBef>
                <a:spcPct val="50000"/>
              </a:spcBef>
            </a:pPr>
            <a:r>
              <a:rPr lang="en-US">
                <a:latin typeface="GillSans" pitchFamily="34" charset="0"/>
              </a:rPr>
              <a:t>Source: Valid International</a:t>
            </a:r>
          </a:p>
        </p:txBody>
      </p:sp>
    </p:spTree>
    <p:extLst>
      <p:ext uri="{BB962C8B-B14F-4D97-AF65-F5344CB8AC3E}">
        <p14:creationId xmlns:p14="http://schemas.microsoft.com/office/powerpoint/2010/main" xmlns="" val="909962145"/>
      </p:ext>
    </p:extLst>
  </p:cSld>
  <p:clrMapOvr>
    <a:masterClrMapping/>
  </p:clrMapOvr>
  <mc:AlternateContent xmlns:mc="http://schemas.openxmlformats.org/markup-compatibility/2006">
    <mc:Choice xmlns:p14="http://schemas.microsoft.com/office/powerpoint/2010/main" xmlns="" Requires="p14">
      <p:transition spd="slow" p14:dur="1500">
        <p14:switch dir="r"/>
      </p:transition>
    </mc:Choice>
    <mc:Fallback>
      <p:transition spd="slow">
        <p:fade/>
      </p:transition>
    </mc:Fallback>
  </mc:AlternateContent>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57166"/>
            <a:ext cx="12192000" cy="6215106"/>
          </a:xfrm>
        </p:spPr>
        <p:txBody>
          <a:bodyPr>
            <a:normAutofit lnSpcReduction="10000"/>
          </a:bodyPr>
          <a:lstStyle/>
          <a:p>
            <a:pPr>
              <a:lnSpc>
                <a:spcPct val="150000"/>
              </a:lnSpc>
              <a:buNone/>
            </a:pPr>
            <a:r>
              <a:rPr lang="en-US" sz="4300" b="1" dirty="0"/>
              <a:t>The benefit from CTC</a:t>
            </a:r>
            <a:endParaRPr lang="en-US" dirty="0" smtClean="0"/>
          </a:p>
          <a:p>
            <a:pPr>
              <a:lnSpc>
                <a:spcPct val="150000"/>
              </a:lnSpc>
            </a:pPr>
            <a:r>
              <a:rPr lang="en-US" dirty="0" smtClean="0"/>
              <a:t>It could benefit children by </a:t>
            </a:r>
            <a:r>
              <a:rPr lang="en-US" dirty="0"/>
              <a:t>reducing exposure to </a:t>
            </a:r>
            <a:r>
              <a:rPr lang="en-US" dirty="0" smtClean="0"/>
              <a:t>hospital-acquired infections </a:t>
            </a:r>
            <a:r>
              <a:rPr lang="en-US" dirty="0"/>
              <a:t>and providing continuity of care after discharge. </a:t>
            </a:r>
            <a:endParaRPr lang="en-US" dirty="0" smtClean="0"/>
          </a:p>
          <a:p>
            <a:pPr>
              <a:lnSpc>
                <a:spcPct val="150000"/>
              </a:lnSpc>
            </a:pPr>
            <a:r>
              <a:rPr lang="en-US" dirty="0" smtClean="0"/>
              <a:t>It </a:t>
            </a:r>
            <a:r>
              <a:rPr lang="en-US" dirty="0"/>
              <a:t>could benefit families by reducing the </a:t>
            </a:r>
            <a:r>
              <a:rPr lang="en-US" dirty="0" smtClean="0"/>
              <a:t>time carers  </a:t>
            </a:r>
            <a:r>
              <a:rPr lang="en-US" dirty="0"/>
              <a:t>spend away from home and the risk of possible neglect of siblings, and by reducing </a:t>
            </a:r>
            <a:r>
              <a:rPr lang="en-US" dirty="0" smtClean="0"/>
              <a:t>opportunity costs</a:t>
            </a:r>
            <a:r>
              <a:rPr lang="en-US" dirty="0"/>
              <a:t>. </a:t>
            </a:r>
            <a:endParaRPr lang="en-US" dirty="0" smtClean="0"/>
          </a:p>
          <a:p>
            <a:pPr>
              <a:lnSpc>
                <a:spcPct val="150000"/>
              </a:lnSpc>
            </a:pPr>
            <a:r>
              <a:rPr lang="en-US" dirty="0" smtClean="0"/>
              <a:t>It </a:t>
            </a:r>
            <a:r>
              <a:rPr lang="en-US" dirty="0"/>
              <a:t>could benefit the health system through capacity building and be the catalyst for </a:t>
            </a:r>
            <a:r>
              <a:rPr lang="en-US" dirty="0" smtClean="0"/>
              <a:t>strengthening nutrition </a:t>
            </a:r>
            <a:r>
              <a:rPr lang="en-US" dirty="0"/>
              <a:t>activities within clinics. </a:t>
            </a:r>
            <a:endParaRPr lang="en-US" dirty="0" smtClean="0"/>
          </a:p>
        </p:txBody>
      </p:sp>
      <p:sp>
        <p:nvSpPr>
          <p:cNvPr id="5" name="Slide Number Placeholder 4"/>
          <p:cNvSpPr>
            <a:spLocks noGrp="1"/>
          </p:cNvSpPr>
          <p:nvPr>
            <p:ph type="sldNum" sz="quarter" idx="12"/>
          </p:nvPr>
        </p:nvSpPr>
        <p:spPr/>
        <p:txBody>
          <a:bodyPr>
            <a:normAutofit/>
          </a:bodyPr>
          <a:lstStyle/>
          <a:p>
            <a:fld id="{7B7C7B08-AA6E-49D4-BE66-D7552659368B}" type="slidenum">
              <a:rPr lang="en-US" smtClean="0"/>
              <a:pPr/>
              <a:t>114</a:t>
            </a:fld>
            <a:endParaRPr lang="en-US"/>
          </a:p>
        </p:txBody>
      </p:sp>
    </p:spTree>
    <p:extLst>
      <p:ext uri="{BB962C8B-B14F-4D97-AF65-F5344CB8AC3E}">
        <p14:creationId xmlns:p14="http://schemas.microsoft.com/office/powerpoint/2010/main" xmlns="" val="1233308181"/>
      </p:ext>
    </p:extLst>
  </p:cSld>
  <p:clrMapOvr>
    <a:masterClrMapping/>
  </p:clrMapOvr>
  <mc:AlternateContent xmlns:mc="http://schemas.openxmlformats.org/markup-compatibility/2006">
    <mc:Choice xmlns:p14="http://schemas.microsoft.com/office/powerpoint/2010/main" xmlns="" Requires="p14">
      <p:transition spd="slow" p14:dur="1500">
        <p14:switch dir="r"/>
      </p:transition>
    </mc:Choice>
    <mc:Fallback>
      <p:transition spd="slow">
        <p:fade/>
      </p:transition>
    </mc:Fallback>
  </mc:AlternateContent>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8348" y="571480"/>
            <a:ext cx="7772400" cy="1143000"/>
          </a:xfrm>
        </p:spPr>
        <p:txBody>
          <a:bodyPr>
            <a:normAutofit fontScale="90000"/>
          </a:bodyPr>
          <a:lstStyle/>
          <a:p>
            <a:r>
              <a:rPr lang="en-US" b="1" dirty="0" smtClean="0"/>
              <a:t>The benefit from CTC,…</a:t>
            </a:r>
            <a:r>
              <a:rPr lang="en-US" dirty="0" smtClean="0"/>
              <a:t/>
            </a:r>
            <a:br>
              <a:rPr lang="en-US" dirty="0" smtClean="0"/>
            </a:br>
            <a:endParaRPr lang="en-US" dirty="0"/>
          </a:p>
        </p:txBody>
      </p:sp>
      <p:sp>
        <p:nvSpPr>
          <p:cNvPr id="6" name="Content Placeholder 5"/>
          <p:cNvSpPr>
            <a:spLocks noGrp="1"/>
          </p:cNvSpPr>
          <p:nvPr>
            <p:ph idx="1"/>
          </p:nvPr>
        </p:nvSpPr>
        <p:spPr>
          <a:xfrm>
            <a:off x="0" y="1447800"/>
            <a:ext cx="12192000" cy="5410200"/>
          </a:xfrm>
        </p:spPr>
        <p:txBody>
          <a:bodyPr>
            <a:noAutofit/>
          </a:bodyPr>
          <a:lstStyle/>
          <a:p>
            <a:pPr>
              <a:lnSpc>
                <a:spcPct val="150000"/>
              </a:lnSpc>
            </a:pPr>
            <a:r>
              <a:rPr lang="en-US" sz="3600" dirty="0" smtClean="0"/>
              <a:t>It could provide closer integration of curative and preventive services.</a:t>
            </a:r>
          </a:p>
          <a:p>
            <a:pPr>
              <a:lnSpc>
                <a:spcPct val="150000"/>
              </a:lnSpc>
            </a:pPr>
            <a:r>
              <a:rPr lang="en-US" sz="3600" dirty="0" smtClean="0"/>
              <a:t> It could lower costs if fewer cases are referred to hospital or if children are discharged sooner than is currently the case.</a:t>
            </a:r>
          </a:p>
          <a:p>
            <a:pPr>
              <a:lnSpc>
                <a:spcPct val="150000"/>
              </a:lnSpc>
            </a:pPr>
            <a:r>
              <a:rPr lang="en-US" sz="3600" dirty="0" smtClean="0"/>
              <a:t> If services improve and are more convenient for families, then uptake and coverage may increase.</a:t>
            </a:r>
          </a:p>
          <a:p>
            <a:pPr>
              <a:lnSpc>
                <a:spcPct val="150000"/>
              </a:lnSpc>
            </a:pPr>
            <a:endParaRPr lang="en-US" sz="3600" dirty="0"/>
          </a:p>
        </p:txBody>
      </p:sp>
      <p:sp>
        <p:nvSpPr>
          <p:cNvPr id="5" name="Slide Number Placeholder 4"/>
          <p:cNvSpPr>
            <a:spLocks noGrp="1"/>
          </p:cNvSpPr>
          <p:nvPr>
            <p:ph type="sldNum" sz="quarter" idx="12"/>
          </p:nvPr>
        </p:nvSpPr>
        <p:spPr/>
        <p:txBody>
          <a:bodyPr>
            <a:normAutofit/>
          </a:bodyPr>
          <a:lstStyle/>
          <a:p>
            <a:fld id="{7B7C7B08-AA6E-49D4-BE66-D7552659368B}" type="slidenum">
              <a:rPr lang="en-US" smtClean="0"/>
              <a:pPr/>
              <a:t>115</a:t>
            </a:fld>
            <a:endParaRPr lang="en-US"/>
          </a:p>
        </p:txBody>
      </p:sp>
    </p:spTree>
    <p:extLst>
      <p:ext uri="{BB962C8B-B14F-4D97-AF65-F5344CB8AC3E}">
        <p14:creationId xmlns:p14="http://schemas.microsoft.com/office/powerpoint/2010/main" xmlns="" val="1854024374"/>
      </p:ext>
    </p:extLst>
  </p:cSld>
  <p:clrMapOvr>
    <a:masterClrMapping/>
  </p:clrMapOvr>
  <mc:AlternateContent xmlns:mc="http://schemas.openxmlformats.org/markup-compatibility/2006">
    <mc:Choice xmlns:p14="http://schemas.microsoft.com/office/powerpoint/2010/main" xmlns="" Requires="p14">
      <p:transition spd="slow" p14:dur="1500">
        <p14:switch dir="r"/>
      </p:transition>
    </mc:Choice>
    <mc:Fallback>
      <p:transition spd="slow">
        <p:fade/>
      </p:transition>
    </mc:Fallback>
  </mc:AlternateContent>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pPr eaLnBrk="1" hangingPunct="1"/>
            <a:r>
              <a:rPr lang="en-US" smtClean="0"/>
              <a:t>Cost effectiveness </a:t>
            </a:r>
          </a:p>
        </p:txBody>
      </p:sp>
      <p:sp>
        <p:nvSpPr>
          <p:cNvPr id="68611" name="Rectangle 3"/>
          <p:cNvSpPr>
            <a:spLocks noGrp="1" noChangeArrowheads="1"/>
          </p:cNvSpPr>
          <p:nvPr>
            <p:ph idx="1"/>
          </p:nvPr>
        </p:nvSpPr>
        <p:spPr>
          <a:xfrm>
            <a:off x="0" y="1447800"/>
            <a:ext cx="12192000" cy="4572000"/>
          </a:xfrm>
        </p:spPr>
        <p:txBody>
          <a:bodyPr>
            <a:noAutofit/>
          </a:bodyPr>
          <a:lstStyle/>
          <a:p>
            <a:pPr eaLnBrk="1" hangingPunct="1">
              <a:lnSpc>
                <a:spcPct val="150000"/>
              </a:lnSpc>
              <a:buFontTx/>
              <a:buNone/>
            </a:pPr>
            <a:r>
              <a:rPr lang="en-US" sz="2400" b="1" dirty="0"/>
              <a:t>Basic nutrition or direct interventions</a:t>
            </a:r>
          </a:p>
          <a:p>
            <a:pPr eaLnBrk="1" hangingPunct="1">
              <a:lnSpc>
                <a:spcPct val="150000"/>
              </a:lnSpc>
              <a:buFont typeface="Wingdings" pitchFamily="2" charset="2"/>
              <a:buChar char="v"/>
            </a:pPr>
            <a:r>
              <a:rPr lang="en-US" sz="2400" dirty="0"/>
              <a:t>   A set of effective interventions for universal implementation (e.g. supplementation with vitamin A and zinc, breastfeeding promotion, management of severe acute malnutrition)</a:t>
            </a:r>
          </a:p>
          <a:p>
            <a:pPr eaLnBrk="1" hangingPunct="1">
              <a:lnSpc>
                <a:spcPct val="150000"/>
              </a:lnSpc>
              <a:buFont typeface="Wingdings" pitchFamily="2" charset="2"/>
              <a:buChar char="v"/>
            </a:pPr>
            <a:r>
              <a:rPr lang="en-US" sz="2400" dirty="0"/>
              <a:t> Interventions relevant in specific contexts</a:t>
            </a:r>
          </a:p>
          <a:p>
            <a:pPr eaLnBrk="1" hangingPunct="1">
              <a:lnSpc>
                <a:spcPct val="150000"/>
              </a:lnSpc>
              <a:buFont typeface="Wingdings" pitchFamily="2" charset="2"/>
              <a:buChar char="v"/>
            </a:pPr>
            <a:r>
              <a:rPr lang="en-US" sz="2400" dirty="0"/>
              <a:t> If implemented at scale, the set of effective interventions would:</a:t>
            </a:r>
          </a:p>
          <a:p>
            <a:pPr eaLnBrk="1" hangingPunct="1">
              <a:lnSpc>
                <a:spcPct val="150000"/>
              </a:lnSpc>
              <a:buFontTx/>
              <a:buNone/>
            </a:pPr>
            <a:r>
              <a:rPr lang="en-US" sz="2400" dirty="0"/>
              <a:t>             -Reduce all child deaths by about one quarter</a:t>
            </a:r>
          </a:p>
          <a:p>
            <a:pPr eaLnBrk="1" hangingPunct="1">
              <a:lnSpc>
                <a:spcPct val="150000"/>
              </a:lnSpc>
              <a:buFontTx/>
              <a:buNone/>
            </a:pPr>
            <a:r>
              <a:rPr lang="en-US" sz="2400" dirty="0"/>
              <a:t>             -Reduce prevalence of stunting at 36 months by  </a:t>
            </a:r>
          </a:p>
          <a:p>
            <a:pPr eaLnBrk="1" hangingPunct="1">
              <a:lnSpc>
                <a:spcPct val="150000"/>
              </a:lnSpc>
              <a:buFontTx/>
              <a:buNone/>
            </a:pPr>
            <a:r>
              <a:rPr lang="en-US" sz="2400" dirty="0"/>
              <a:t>              about one third</a:t>
            </a:r>
          </a:p>
          <a:p>
            <a:pPr eaLnBrk="1" hangingPunct="1">
              <a:lnSpc>
                <a:spcPct val="150000"/>
              </a:lnSpc>
              <a:buFontTx/>
              <a:buNone/>
            </a:pPr>
            <a:r>
              <a:rPr lang="en-US" sz="2400" dirty="0"/>
              <a:t>Source: Lancet series 2008</a:t>
            </a:r>
          </a:p>
        </p:txBody>
      </p:sp>
      <p:sp>
        <p:nvSpPr>
          <p:cNvPr id="5" name="Slide Number Placeholder 4"/>
          <p:cNvSpPr>
            <a:spLocks noGrp="1"/>
          </p:cNvSpPr>
          <p:nvPr>
            <p:ph type="sldNum" sz="quarter" idx="12"/>
          </p:nvPr>
        </p:nvSpPr>
        <p:spPr/>
        <p:txBody>
          <a:bodyPr>
            <a:normAutofit/>
          </a:bodyPr>
          <a:lstStyle/>
          <a:p>
            <a:fld id="{7B7C7B08-AA6E-49D4-BE66-D7552659368B}" type="slidenum">
              <a:rPr lang="en-US" smtClean="0"/>
              <a:pPr/>
              <a:t>116</a:t>
            </a:fld>
            <a:endParaRPr lang="en-US"/>
          </a:p>
        </p:txBody>
      </p:sp>
    </p:spTree>
    <p:extLst>
      <p:ext uri="{BB962C8B-B14F-4D97-AF65-F5344CB8AC3E}">
        <p14:creationId xmlns:p14="http://schemas.microsoft.com/office/powerpoint/2010/main" xmlns="" val="3236608273"/>
      </p:ext>
    </p:extLst>
  </p:cSld>
  <p:clrMapOvr>
    <a:masterClrMapping/>
  </p:clrMapOvr>
  <mc:AlternateContent xmlns:mc="http://schemas.openxmlformats.org/markup-compatibility/2006">
    <mc:Choice xmlns:p14="http://schemas.microsoft.com/office/powerpoint/2010/main" xmlns="" Requires="p14">
      <p:transition spd="slow" p14:dur="1500">
        <p14:switch dir="r"/>
      </p:transition>
    </mc:Choice>
    <mc:Fallback>
      <p:transition spd="slow">
        <p:fade/>
      </p:transition>
    </mc:Fallback>
  </mc:AlternateContent>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idx="1"/>
          </p:nvPr>
        </p:nvSpPr>
        <p:spPr>
          <a:xfrm>
            <a:off x="1809720" y="-685799"/>
            <a:ext cx="10382280" cy="7407276"/>
          </a:xfrm>
        </p:spPr>
        <p:txBody>
          <a:bodyPr>
            <a:noAutofit/>
          </a:bodyPr>
          <a:lstStyle/>
          <a:p>
            <a:pPr eaLnBrk="1" hangingPunct="1">
              <a:lnSpc>
                <a:spcPct val="150000"/>
              </a:lnSpc>
              <a:buFontTx/>
              <a:buNone/>
            </a:pPr>
            <a:endParaRPr lang="en-US" sz="3600" b="1" dirty="0" smtClean="0"/>
          </a:p>
          <a:p>
            <a:pPr eaLnBrk="1" hangingPunct="1">
              <a:lnSpc>
                <a:spcPct val="150000"/>
              </a:lnSpc>
              <a:buFontTx/>
              <a:buNone/>
            </a:pPr>
            <a:r>
              <a:rPr lang="en-US" sz="3600" b="1" dirty="0" smtClean="0"/>
              <a:t>Indirect interventions</a:t>
            </a:r>
          </a:p>
          <a:p>
            <a:pPr eaLnBrk="1" hangingPunct="1">
              <a:lnSpc>
                <a:spcPct val="150000"/>
              </a:lnSpc>
            </a:pPr>
            <a:r>
              <a:rPr lang="en-US" dirty="0"/>
              <a:t>Further reduction of Malnutrition also dependent upon addressing underlying and basic causes (e.g. social transfers, agriculture, health, water/sanitation, empowerment of women) Such programmers should be more systematically aligned behind nutrition objectives and designed to improve nutritional outcomes</a:t>
            </a:r>
            <a:r>
              <a:rPr lang="en-US" sz="3600" dirty="0" smtClean="0"/>
              <a:t>.</a:t>
            </a:r>
          </a:p>
        </p:txBody>
      </p:sp>
      <p:sp>
        <p:nvSpPr>
          <p:cNvPr id="4" name="Slide Number Placeholder 3"/>
          <p:cNvSpPr>
            <a:spLocks noGrp="1"/>
          </p:cNvSpPr>
          <p:nvPr>
            <p:ph type="sldNum" sz="quarter" idx="12"/>
          </p:nvPr>
        </p:nvSpPr>
        <p:spPr/>
        <p:txBody>
          <a:bodyPr>
            <a:normAutofit/>
          </a:bodyPr>
          <a:lstStyle/>
          <a:p>
            <a:fld id="{7B7C7B08-AA6E-49D4-BE66-D7552659368B}" type="slidenum">
              <a:rPr lang="en-US" smtClean="0"/>
              <a:pPr/>
              <a:t>117</a:t>
            </a:fld>
            <a:endParaRPr lang="en-US"/>
          </a:p>
        </p:txBody>
      </p:sp>
    </p:spTree>
    <p:extLst>
      <p:ext uri="{BB962C8B-B14F-4D97-AF65-F5344CB8AC3E}">
        <p14:creationId xmlns:p14="http://schemas.microsoft.com/office/powerpoint/2010/main" xmlns="" val="1150787262"/>
      </p:ext>
    </p:extLst>
  </p:cSld>
  <p:clrMapOvr>
    <a:masterClrMapping/>
  </p:clrMapOvr>
  <mc:AlternateContent xmlns:mc="http://schemas.openxmlformats.org/markup-compatibility/2006">
    <mc:Choice xmlns:p14="http://schemas.microsoft.com/office/powerpoint/2010/main" xmlns="" Requires="p14">
      <p:transition spd="slow" p14:dur="1500">
        <p14:switch dir="r"/>
      </p:transition>
    </mc:Choice>
    <mc:Fallback>
      <p:transition spd="slow">
        <p:fade/>
      </p:transition>
    </mc:Fallback>
  </mc:AlternateContent>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1738282" y="285729"/>
            <a:ext cx="7772400" cy="620713"/>
          </a:xfrm>
        </p:spPr>
        <p:txBody>
          <a:bodyPr>
            <a:noAutofit/>
          </a:bodyPr>
          <a:lstStyle/>
          <a:p>
            <a:pPr eaLnBrk="1" hangingPunct="1"/>
            <a:r>
              <a:rPr lang="en-GB" dirty="0" smtClean="0"/>
              <a:t>Summary</a:t>
            </a:r>
          </a:p>
        </p:txBody>
      </p:sp>
      <p:sp>
        <p:nvSpPr>
          <p:cNvPr id="290819" name="Rectangle 3"/>
          <p:cNvSpPr>
            <a:spLocks noGrp="1" noChangeArrowheads="1"/>
          </p:cNvSpPr>
          <p:nvPr>
            <p:ph idx="1"/>
          </p:nvPr>
        </p:nvSpPr>
        <p:spPr>
          <a:xfrm>
            <a:off x="0" y="714356"/>
            <a:ext cx="12192000" cy="6143644"/>
          </a:xfrm>
        </p:spPr>
        <p:txBody>
          <a:bodyPr>
            <a:noAutofit/>
          </a:bodyPr>
          <a:lstStyle/>
          <a:p>
            <a:pPr eaLnBrk="1" hangingPunct="1">
              <a:lnSpc>
                <a:spcPct val="140000"/>
              </a:lnSpc>
            </a:pPr>
            <a:r>
              <a:rPr lang="en-GB" dirty="0"/>
              <a:t>Public health approach to acute malnutrition</a:t>
            </a:r>
          </a:p>
          <a:p>
            <a:pPr eaLnBrk="1" hangingPunct="1">
              <a:lnSpc>
                <a:spcPct val="140000"/>
              </a:lnSpc>
            </a:pPr>
            <a:r>
              <a:rPr lang="en-GB" dirty="0"/>
              <a:t>Maximise impact via coverage, access and appropriate level of care</a:t>
            </a:r>
          </a:p>
          <a:p>
            <a:pPr eaLnBrk="1" hangingPunct="1">
              <a:lnSpc>
                <a:spcPct val="140000"/>
              </a:lnSpc>
            </a:pPr>
            <a:r>
              <a:rPr lang="en-GB" dirty="0"/>
              <a:t>Costs  will be much cheaper than TFC </a:t>
            </a:r>
          </a:p>
          <a:p>
            <a:pPr eaLnBrk="1" hangingPunct="1">
              <a:lnSpc>
                <a:spcPct val="140000"/>
              </a:lnSpc>
            </a:pPr>
            <a:r>
              <a:rPr lang="en-GB" dirty="0"/>
              <a:t>Provides viable exit strategies for emergency programmes</a:t>
            </a:r>
          </a:p>
          <a:p>
            <a:pPr lvl="1" eaLnBrk="1" hangingPunct="1">
              <a:lnSpc>
                <a:spcPct val="140000"/>
              </a:lnSpc>
            </a:pPr>
            <a:r>
              <a:rPr lang="en-GB" sz="3600" dirty="0" smtClean="0"/>
              <a:t>High potential for local management</a:t>
            </a:r>
          </a:p>
          <a:p>
            <a:pPr lvl="1" eaLnBrk="1" hangingPunct="1">
              <a:lnSpc>
                <a:spcPct val="140000"/>
              </a:lnSpc>
            </a:pPr>
            <a:r>
              <a:rPr lang="en-GB" sz="3600" dirty="0" smtClean="0"/>
              <a:t>Locally made therapeutic foods</a:t>
            </a:r>
          </a:p>
          <a:p>
            <a:pPr eaLnBrk="1" hangingPunct="1">
              <a:lnSpc>
                <a:spcPct val="140000"/>
              </a:lnSpc>
            </a:pPr>
            <a:r>
              <a:rPr lang="en-GB" dirty="0"/>
              <a:t>High potential to provide support to PLWHA</a:t>
            </a:r>
          </a:p>
        </p:txBody>
      </p:sp>
      <p:sp>
        <p:nvSpPr>
          <p:cNvPr id="5" name="Slide Number Placeholder 4"/>
          <p:cNvSpPr>
            <a:spLocks noGrp="1"/>
          </p:cNvSpPr>
          <p:nvPr>
            <p:ph type="sldNum" sz="quarter" idx="12"/>
          </p:nvPr>
        </p:nvSpPr>
        <p:spPr/>
        <p:txBody>
          <a:bodyPr>
            <a:normAutofit/>
          </a:bodyPr>
          <a:lstStyle/>
          <a:p>
            <a:fld id="{7B7C7B08-AA6E-49D4-BE66-D7552659368B}" type="slidenum">
              <a:rPr lang="en-US" smtClean="0"/>
              <a:pPr/>
              <a:t>118</a:t>
            </a:fld>
            <a:endParaRPr lang="en-US"/>
          </a:p>
        </p:txBody>
      </p:sp>
      <p:sp>
        <p:nvSpPr>
          <p:cNvPr id="144386" name="AutoShape 2" descr="http://a4.sphotos.ak.fbcdn.net/hphotos-ak-ash4/s320x320/221912_141641902576330_100001915648682_269399_3692864_n.jpg"/>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Tree>
    <p:extLst>
      <p:ext uri="{BB962C8B-B14F-4D97-AF65-F5344CB8AC3E}">
        <p14:creationId xmlns:p14="http://schemas.microsoft.com/office/powerpoint/2010/main" xmlns="" val="2497001859"/>
      </p:ext>
    </p:extLst>
  </p:cSld>
  <p:clrMapOvr>
    <a:masterClrMapping/>
  </p:clrMapOvr>
  <mc:AlternateContent xmlns:mc="http://schemas.openxmlformats.org/markup-compatibility/2006">
    <mc:Choice xmlns:p14="http://schemas.microsoft.com/office/powerpoint/2010/main" xmlns="" Requires="p14">
      <p:transition spd="slow" p14:dur="150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08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081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9081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90819">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90819">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90819">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9081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0819" grpId="0" build="p"/>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319088" lvl="0" indent="-319088">
              <a:spcBef>
                <a:spcPts val="700"/>
              </a:spcBef>
            </a:pPr>
            <a:r>
              <a:rPr lang="en-US" sz="2900" dirty="0">
                <a:solidFill>
                  <a:prstClr val="black"/>
                </a:solidFill>
              </a:rPr>
              <a:t>Micro nutrient </a:t>
            </a:r>
            <a:r>
              <a:rPr lang="en-US" sz="2900" dirty="0" err="1">
                <a:solidFill>
                  <a:prstClr val="black"/>
                </a:solidFill>
              </a:rPr>
              <a:t>deficeinces</a:t>
            </a:r>
            <a:r>
              <a:rPr lang="en-US" sz="2900" dirty="0">
                <a:solidFill>
                  <a:prstClr val="black"/>
                </a:solidFill>
              </a:rPr>
              <a:t/>
            </a:r>
            <a:br>
              <a:rPr lang="en-US" sz="2900" dirty="0">
                <a:solidFill>
                  <a:prstClr val="black"/>
                </a:solidFill>
              </a:rPr>
            </a:br>
            <a:endParaRPr lang="en-US" dirty="0"/>
          </a:p>
        </p:txBody>
      </p:sp>
      <p:sp>
        <p:nvSpPr>
          <p:cNvPr id="3" name="Content Placeholder 2"/>
          <p:cNvSpPr>
            <a:spLocks noGrp="1"/>
          </p:cNvSpPr>
          <p:nvPr>
            <p:ph idx="1"/>
          </p:nvPr>
        </p:nvSpPr>
        <p:spPr/>
        <p:txBody>
          <a:bodyPr/>
          <a:lstStyle/>
          <a:p>
            <a:endParaRPr lang="en-US" dirty="0"/>
          </a:p>
        </p:txBody>
      </p:sp>
      <p:sp>
        <p:nvSpPr>
          <p:cNvPr id="6" name="Slide Number Placeholder 5"/>
          <p:cNvSpPr>
            <a:spLocks noGrp="1"/>
          </p:cNvSpPr>
          <p:nvPr>
            <p:ph type="sldNum" sz="quarter" idx="12"/>
          </p:nvPr>
        </p:nvSpPr>
        <p:spPr/>
        <p:txBody>
          <a:bodyPr>
            <a:normAutofit/>
          </a:bodyPr>
          <a:lstStyle/>
          <a:p>
            <a:pPr>
              <a:defRPr/>
            </a:pPr>
            <a:fld id="{04FAAD3A-B334-4286-A14E-BF4A2DBA359D}" type="slidenum">
              <a:rPr lang="en-US" smtClean="0"/>
              <a:pPr>
                <a:defRPr/>
              </a:pPr>
              <a:t>119</a:t>
            </a:fld>
            <a:endParaRPr lang="en-US"/>
          </a:p>
        </p:txBody>
      </p:sp>
    </p:spTree>
    <p:extLst>
      <p:ext uri="{BB962C8B-B14F-4D97-AF65-F5344CB8AC3E}">
        <p14:creationId xmlns:p14="http://schemas.microsoft.com/office/powerpoint/2010/main" xmlns="" val="4286669879"/>
      </p:ext>
    </p:extLst>
  </p:cSld>
  <p:clrMapOvr>
    <a:masterClrMapping/>
  </p:clrMapOvr>
  <mc:AlternateContent xmlns:mc="http://schemas.openxmlformats.org/markup-compatibility/2006">
    <mc:Choice xmlns:p14="http://schemas.microsoft.com/office/powerpoint/2010/main" xmlns="" Requires="p14">
      <p:transition spd="slow" p14:dur="1500">
        <p14:switch dir="r"/>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7EB80EB7-ED43-4ECD-8B08-2084F7A50982}" type="slidenum">
              <a:rPr lang="en-US" smtClean="0"/>
              <a:pPr/>
              <a:t>12</a:t>
            </a:fld>
            <a:endParaRPr lang="en-US"/>
          </a:p>
        </p:txBody>
      </p:sp>
      <p:sp>
        <p:nvSpPr>
          <p:cNvPr id="19458" name="Title 1"/>
          <p:cNvSpPr>
            <a:spLocks noGrp="1"/>
          </p:cNvSpPr>
          <p:nvPr>
            <p:ph type="title" idx="4294967295"/>
          </p:nvPr>
        </p:nvSpPr>
        <p:spPr>
          <a:xfrm>
            <a:off x="0" y="1"/>
            <a:ext cx="8229600" cy="524434"/>
          </a:xfrm>
        </p:spPr>
        <p:txBody>
          <a:bodyPr/>
          <a:lstStyle/>
          <a:p>
            <a:r>
              <a:rPr lang="en-US" dirty="0" err="1" smtClean="0"/>
              <a:t>Waterlow</a:t>
            </a:r>
            <a:r>
              <a:rPr lang="en-US" dirty="0" smtClean="0"/>
              <a:t> has suggested</a:t>
            </a:r>
          </a:p>
        </p:txBody>
      </p:sp>
      <p:sp>
        <p:nvSpPr>
          <p:cNvPr id="19459" name="Content Placeholder 2"/>
          <p:cNvSpPr>
            <a:spLocks noGrp="1"/>
          </p:cNvSpPr>
          <p:nvPr>
            <p:ph idx="4294967295"/>
          </p:nvPr>
        </p:nvSpPr>
        <p:spPr>
          <a:xfrm>
            <a:off x="0" y="524436"/>
            <a:ext cx="12192000" cy="5601728"/>
          </a:xfrm>
        </p:spPr>
        <p:txBody>
          <a:bodyPr/>
          <a:lstStyle/>
          <a:p>
            <a:r>
              <a:rPr lang="en-US" sz="4000" dirty="0" err="1" smtClean="0"/>
              <a:t>Waterlow</a:t>
            </a:r>
            <a:r>
              <a:rPr lang="en-US" sz="4000" dirty="0" smtClean="0"/>
              <a:t> has suggested classification based on wasting (current malnutrition) or stunting (chronic malnutrition) </a:t>
            </a:r>
          </a:p>
          <a:p>
            <a:pPr>
              <a:buFont typeface="Wingdings" panose="05000000000000000000" pitchFamily="2" charset="2"/>
              <a:buNone/>
            </a:pPr>
            <a:endParaRPr lang="en-US" sz="4000" dirty="0" smtClean="0"/>
          </a:p>
          <a:p>
            <a:r>
              <a:rPr lang="en-US" sz="4000" dirty="0" smtClean="0"/>
              <a:t>WFH = 80% of the Reference standard or </a:t>
            </a:r>
          </a:p>
          <a:p>
            <a:pPr>
              <a:buFont typeface="Wingdings" panose="05000000000000000000" pitchFamily="2" charset="2"/>
              <a:buNone/>
            </a:pPr>
            <a:r>
              <a:rPr lang="en-US" sz="4000" dirty="0" smtClean="0"/>
              <a:t>      –2.SD below the median </a:t>
            </a:r>
          </a:p>
          <a:p>
            <a:r>
              <a:rPr lang="en-US" sz="4000" dirty="0" smtClean="0"/>
              <a:t>HFA = 90% or – 2.SD below the median  </a:t>
            </a:r>
          </a:p>
          <a:p>
            <a:endParaRPr lang="en-US" sz="4000" dirty="0" smtClean="0"/>
          </a:p>
        </p:txBody>
      </p:sp>
    </p:spTree>
    <p:extLst>
      <p:ext uri="{BB962C8B-B14F-4D97-AF65-F5344CB8AC3E}">
        <p14:creationId xmlns:p14="http://schemas.microsoft.com/office/powerpoint/2010/main" xmlns="" val="1797393899"/>
      </p:ext>
    </p:extLst>
  </p:cSld>
  <p:clrMapOvr>
    <a:masterClrMapping/>
  </p:clrMapOvr>
  <mc:AlternateContent xmlns:mc="http://schemas.openxmlformats.org/markup-compatibility/2006">
    <mc:Choice xmlns:p14="http://schemas.microsoft.com/office/powerpoint/2010/main" xmlns="" Requires="p14">
      <p:transition spd="slow" p14:dur="1500">
        <p14:switch dir="r"/>
      </p:transition>
    </mc:Choice>
    <mc:Fallback>
      <p:transition spd="slow">
        <p:fade/>
      </p:transition>
    </mc:Fallback>
  </mc:AlternateContent>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21" name="Title 1"/>
          <p:cNvSpPr>
            <a:spLocks noGrp="1"/>
          </p:cNvSpPr>
          <p:nvPr>
            <p:ph type="ctrTitle"/>
          </p:nvPr>
        </p:nvSpPr>
        <p:spPr>
          <a:xfrm>
            <a:off x="2133600" y="1"/>
            <a:ext cx="7772400" cy="1470025"/>
          </a:xfrm>
        </p:spPr>
        <p:txBody>
          <a:bodyPr/>
          <a:lstStyle/>
          <a:p>
            <a:pPr eaLnBrk="1" hangingPunct="1"/>
            <a:r>
              <a:rPr lang="en-US" smtClean="0"/>
              <a:t>Iodine</a:t>
            </a:r>
          </a:p>
        </p:txBody>
      </p:sp>
      <p:sp>
        <p:nvSpPr>
          <p:cNvPr id="239619" name="Slide Number Placeholder 4"/>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D2B79CE3-6EDF-4236-8150-6DF175E20BDE}" type="slidenum">
              <a:rPr lang="cs-CZ" sz="1200">
                <a:solidFill>
                  <a:srgbClr val="000000"/>
                </a:solidFill>
              </a:rPr>
              <a:pPr>
                <a:spcBef>
                  <a:spcPct val="0"/>
                </a:spcBef>
                <a:buFontTx/>
                <a:buNone/>
              </a:pPr>
              <a:t>120</a:t>
            </a:fld>
            <a:endParaRPr lang="cs-CZ" sz="1200">
              <a:solidFill>
                <a:srgbClr val="000000"/>
              </a:solidFill>
            </a:endParaRPr>
          </a:p>
        </p:txBody>
      </p:sp>
      <p:sp>
        <p:nvSpPr>
          <p:cNvPr id="239620" name="Text Box 5"/>
          <p:cNvSpPr txBox="1">
            <a:spLocks noChangeArrowheads="1"/>
          </p:cNvSpPr>
          <p:nvPr/>
        </p:nvSpPr>
        <p:spPr bwMode="auto">
          <a:xfrm>
            <a:off x="349624" y="1052513"/>
            <a:ext cx="11842376" cy="53860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50000"/>
              </a:spcBef>
              <a:spcAft>
                <a:spcPct val="0"/>
              </a:spcAft>
              <a:buFontTx/>
              <a:buNone/>
            </a:pPr>
            <a:r>
              <a:rPr lang="en-US" sz="3600" b="1" dirty="0">
                <a:solidFill>
                  <a:srgbClr val="000000"/>
                </a:solidFill>
                <a:cs typeface="Arial" panose="020B0604020202020204" pitchFamily="34" charset="0"/>
              </a:rPr>
              <a:t>Functions</a:t>
            </a:r>
          </a:p>
          <a:p>
            <a:pPr fontAlgn="base">
              <a:spcBef>
                <a:spcPct val="0"/>
              </a:spcBef>
              <a:spcAft>
                <a:spcPct val="0"/>
              </a:spcAft>
              <a:buFontTx/>
              <a:buChar char="•"/>
            </a:pPr>
            <a:r>
              <a:rPr lang="en-US" sz="2800" dirty="0">
                <a:solidFill>
                  <a:srgbClr val="000000"/>
                </a:solidFill>
                <a:cs typeface="Arial" panose="020B0604020202020204" pitchFamily="34" charset="0"/>
              </a:rPr>
              <a:t>Iodine is a trace element that combines with the amino acid, tyrosine, to form the thyroid hormone(T3 and T4) and is necessary for normal thyroid function. </a:t>
            </a:r>
          </a:p>
          <a:p>
            <a:pPr fontAlgn="base">
              <a:spcBef>
                <a:spcPct val="0"/>
              </a:spcBef>
              <a:spcAft>
                <a:spcPct val="0"/>
              </a:spcAft>
              <a:buFontTx/>
              <a:buChar char="•"/>
            </a:pPr>
            <a:endParaRPr lang="en-US" sz="2800" dirty="0">
              <a:solidFill>
                <a:srgbClr val="000000"/>
              </a:solidFill>
              <a:cs typeface="Arial" panose="020B0604020202020204" pitchFamily="34" charset="0"/>
            </a:endParaRPr>
          </a:p>
          <a:p>
            <a:pPr fontAlgn="base">
              <a:spcBef>
                <a:spcPct val="0"/>
              </a:spcBef>
              <a:spcAft>
                <a:spcPct val="0"/>
              </a:spcAft>
              <a:buFontTx/>
              <a:buChar char="•"/>
            </a:pPr>
            <a:r>
              <a:rPr lang="en-US" sz="2800" dirty="0">
                <a:solidFill>
                  <a:srgbClr val="000000"/>
                </a:solidFill>
                <a:cs typeface="Arial" panose="020B0604020202020204" pitchFamily="34" charset="0"/>
              </a:rPr>
              <a:t>Thyroid hormone accelerates cellular reactions, </a:t>
            </a:r>
            <a:r>
              <a:rPr lang="en-US" sz="2800" b="1" dirty="0">
                <a:solidFill>
                  <a:srgbClr val="000000"/>
                </a:solidFill>
                <a:cs typeface="Arial" panose="020B0604020202020204" pitchFamily="34" charset="0"/>
              </a:rPr>
              <a:t>increases oxygen consumption and basal metabolic rate, influences growth and development, energy metabolism, differentiation and protein synthesis. </a:t>
            </a:r>
          </a:p>
          <a:p>
            <a:pPr fontAlgn="base">
              <a:spcBef>
                <a:spcPct val="0"/>
              </a:spcBef>
              <a:spcAft>
                <a:spcPct val="0"/>
              </a:spcAft>
              <a:buFontTx/>
              <a:buChar char="•"/>
            </a:pPr>
            <a:endParaRPr lang="en-US" sz="2800" b="1" dirty="0">
              <a:solidFill>
                <a:srgbClr val="000000"/>
              </a:solidFill>
              <a:cs typeface="Arial" panose="020B0604020202020204" pitchFamily="34" charset="0"/>
            </a:endParaRPr>
          </a:p>
          <a:p>
            <a:pPr fontAlgn="base">
              <a:spcBef>
                <a:spcPct val="0"/>
              </a:spcBef>
              <a:spcAft>
                <a:spcPct val="0"/>
              </a:spcAft>
              <a:buFontTx/>
              <a:buChar char="•"/>
            </a:pPr>
            <a:r>
              <a:rPr lang="en-US" sz="2800" dirty="0">
                <a:solidFill>
                  <a:srgbClr val="000000"/>
                </a:solidFill>
                <a:cs typeface="Arial" panose="020B0604020202020204" pitchFamily="34" charset="0"/>
              </a:rPr>
              <a:t>Ocean water, like seafood, is high in iodine content. </a:t>
            </a:r>
          </a:p>
          <a:p>
            <a:pPr fontAlgn="base">
              <a:spcBef>
                <a:spcPct val="0"/>
              </a:spcBef>
              <a:spcAft>
                <a:spcPct val="0"/>
              </a:spcAft>
              <a:buFontTx/>
              <a:buChar char="•"/>
            </a:pPr>
            <a:endParaRPr lang="en-US" sz="2800" dirty="0">
              <a:solidFill>
                <a:srgbClr val="000000"/>
              </a:solidFill>
              <a:cs typeface="Arial" panose="020B0604020202020204" pitchFamily="34" charset="0"/>
            </a:endParaRPr>
          </a:p>
          <a:p>
            <a:pPr fontAlgn="base">
              <a:spcBef>
                <a:spcPct val="0"/>
              </a:spcBef>
              <a:spcAft>
                <a:spcPct val="0"/>
              </a:spcAft>
              <a:buFontTx/>
              <a:buChar char="•"/>
            </a:pPr>
            <a:r>
              <a:rPr lang="en-US" sz="2800" dirty="0">
                <a:solidFill>
                  <a:srgbClr val="000000"/>
                </a:solidFill>
                <a:cs typeface="Arial" panose="020B0604020202020204" pitchFamily="34" charset="0"/>
              </a:rPr>
              <a:t>Goiter is more common in geographic areas that are inland and where iodine is not added to the soil through seepage of ocean water and ocean winds.</a:t>
            </a:r>
            <a:endParaRPr lang="en-US" sz="4000" b="1" dirty="0">
              <a:solidFill>
                <a:srgbClr val="000000"/>
              </a:solidFill>
              <a:cs typeface="Arial" panose="020B0604020202020204" pitchFamily="34" charset="0"/>
            </a:endParaRPr>
          </a:p>
        </p:txBody>
      </p:sp>
    </p:spTree>
    <p:extLst>
      <p:ext uri="{BB962C8B-B14F-4D97-AF65-F5344CB8AC3E}">
        <p14:creationId xmlns:p14="http://schemas.microsoft.com/office/powerpoint/2010/main" xmlns="" val="3486913903"/>
      </p:ext>
    </p:extLst>
  </p:cSld>
  <p:clrMapOvr>
    <a:masterClrMapping/>
  </p:clrMapOvr>
  <mc:AlternateContent xmlns:mc="http://schemas.openxmlformats.org/markup-compatibility/2006">
    <mc:Choice xmlns:p14="http://schemas.microsoft.com/office/powerpoint/2010/main" xmlns="" Requires="p14">
      <p:transition spd="slow" p14:dur="1500">
        <p14:switch dir="r"/>
      </p:transition>
    </mc:Choice>
    <mc:Fallback>
      <p:transition spd="slow">
        <p:fade/>
      </p:transition>
    </mc:Fallback>
  </mc:AlternateContent>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3" name="Slide Number Placeholder 4"/>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E048ECE2-B1EF-429C-8523-97E9FE4BE2AA}" type="slidenum">
              <a:rPr lang="cs-CZ" sz="1200">
                <a:solidFill>
                  <a:srgbClr val="000000"/>
                </a:solidFill>
              </a:rPr>
              <a:pPr>
                <a:spcBef>
                  <a:spcPct val="0"/>
                </a:spcBef>
                <a:buFontTx/>
                <a:buNone/>
              </a:pPr>
              <a:t>121</a:t>
            </a:fld>
            <a:endParaRPr lang="cs-CZ" sz="1200">
              <a:solidFill>
                <a:srgbClr val="000000"/>
              </a:solidFill>
            </a:endParaRPr>
          </a:p>
        </p:txBody>
      </p:sp>
      <p:graphicFrame>
        <p:nvGraphicFramePr>
          <p:cNvPr id="196724" name="Group 116"/>
          <p:cNvGraphicFramePr>
            <a:graphicFrameLocks noGrp="1"/>
          </p:cNvGraphicFramePr>
          <p:nvPr>
            <p:ph idx="4294967295"/>
            <p:extLst>
              <p:ext uri="{D42A27DB-BD31-4B8C-83A1-F6EECF244321}">
                <p14:modId xmlns:p14="http://schemas.microsoft.com/office/powerpoint/2010/main" xmlns="" val="1097201353"/>
              </p:ext>
            </p:extLst>
          </p:nvPr>
        </p:nvGraphicFramePr>
        <p:xfrm>
          <a:off x="0" y="1344705"/>
          <a:ext cx="11914094" cy="4675095"/>
        </p:xfrm>
        <a:graphic>
          <a:graphicData uri="http://schemas.openxmlformats.org/drawingml/2006/table">
            <a:tbl>
              <a:tblPr/>
              <a:tblGrid>
                <a:gridCol w="5871476"/>
                <a:gridCol w="6042618"/>
              </a:tblGrid>
              <a:tr h="519455">
                <a:tc>
                  <a:txBody>
                    <a:bodyPr/>
                    <a:lstStyle/>
                    <a:p>
                      <a:pPr marL="454025" marR="0" lvl="0" indent="-454025"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charset="0"/>
                          <a:ea typeface="Times New Roman" pitchFamily="18" charset="0"/>
                          <a:cs typeface="Arial" charset="0"/>
                        </a:rPr>
                        <a:t>Age</a:t>
                      </a:r>
                      <a:endParaRPr kumimoji="0" lang="en-US" sz="3600" b="1" i="0" u="none" strike="noStrike" cap="none" normalizeH="0" baseline="0" dirty="0" smtClean="0">
                        <a:ln>
                          <a:noFill/>
                        </a:ln>
                        <a:solidFill>
                          <a:schemeClr val="tx1"/>
                        </a:solidFill>
                        <a:effectLst/>
                        <a:latin typeface="Calibri" pitchFamily="34" charset="0"/>
                        <a:ea typeface="Times New Roman" pitchFamily="18"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254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lnTlToBr>
                      <a:noFill/>
                    </a:lnTlToBr>
                    <a:lnBlToTr>
                      <a:noFill/>
                    </a:lnBlToTr>
                    <a:noFill/>
                  </a:tcPr>
                </a:tc>
                <a:tc>
                  <a:txBody>
                    <a:bodyPr/>
                    <a:lstStyle/>
                    <a:p>
                      <a:pPr marL="454025" marR="0" lvl="0" indent="-454025"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ea typeface="Times New Roman" pitchFamily="18" charset="0"/>
                          <a:cs typeface="Arial" charset="0"/>
                        </a:rPr>
                        <a:t>RDA</a:t>
                      </a:r>
                      <a:endParaRPr kumimoji="0" lang="en-US" sz="3600" b="1"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254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lnTlToBr>
                      <a:noFill/>
                    </a:lnTlToBr>
                    <a:lnBlToTr>
                      <a:noFill/>
                    </a:lnBlToTr>
                    <a:noFill/>
                  </a:tcPr>
                </a:tc>
              </a:tr>
              <a:tr h="519455">
                <a:tc>
                  <a:txBody>
                    <a:bodyPr/>
                    <a:lstStyle/>
                    <a:p>
                      <a:pPr marL="454025" marR="0" lvl="0" indent="-454025" algn="just"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charset="0"/>
                          <a:ea typeface="Times New Roman" pitchFamily="18" charset="0"/>
                          <a:cs typeface="Arial" charset="0"/>
                        </a:rPr>
                        <a:t>0-6 months</a:t>
                      </a:r>
                      <a:endParaRPr kumimoji="0" lang="en-US" sz="3600" b="1" i="0" u="none" strike="noStrike" cap="none" normalizeH="0" baseline="0" dirty="0" smtClean="0">
                        <a:ln>
                          <a:noFill/>
                        </a:ln>
                        <a:solidFill>
                          <a:schemeClr val="tx1"/>
                        </a:solidFill>
                        <a:effectLst/>
                        <a:latin typeface="Calibri" pitchFamily="34" charset="0"/>
                        <a:ea typeface="Times New Roman" pitchFamily="18"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454025" marR="0" lvl="0" indent="-454025"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ea typeface="Times New Roman" pitchFamily="18" charset="0"/>
                          <a:cs typeface="Arial" charset="0"/>
                        </a:rPr>
                        <a:t>40mcg </a:t>
                      </a:r>
                      <a:endParaRPr kumimoji="0" lang="en-US" sz="3600" b="1"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519455">
                <a:tc>
                  <a:txBody>
                    <a:bodyPr/>
                    <a:lstStyle/>
                    <a:p>
                      <a:pPr marL="454025" marR="0" lvl="0" indent="-454025" algn="just"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charset="0"/>
                          <a:ea typeface="Times New Roman" pitchFamily="18" charset="0"/>
                          <a:cs typeface="Arial" charset="0"/>
                        </a:rPr>
                        <a:t>6-12 months</a:t>
                      </a:r>
                      <a:endParaRPr kumimoji="0" lang="en-US" sz="3600" b="1" i="0" u="none" strike="noStrike" cap="none" normalizeH="0" baseline="0" dirty="0" smtClean="0">
                        <a:ln>
                          <a:noFill/>
                        </a:ln>
                        <a:solidFill>
                          <a:schemeClr val="tx1"/>
                        </a:solidFill>
                        <a:effectLst/>
                        <a:latin typeface="Calibri" pitchFamily="34" charset="0"/>
                        <a:ea typeface="Times New Roman" pitchFamily="18"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454025" marR="0" lvl="0" indent="-454025"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ea typeface="Times New Roman" pitchFamily="18" charset="0"/>
                          <a:cs typeface="Arial" charset="0"/>
                        </a:rPr>
                        <a:t>50mcg </a:t>
                      </a:r>
                      <a:endParaRPr kumimoji="0" lang="en-US" sz="3600" b="1"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519455">
                <a:tc>
                  <a:txBody>
                    <a:bodyPr/>
                    <a:lstStyle/>
                    <a:p>
                      <a:pPr marL="454025" marR="0" lvl="0" indent="-454025" algn="just"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charset="0"/>
                          <a:ea typeface="Times New Roman" pitchFamily="18" charset="0"/>
                          <a:cs typeface="Arial" charset="0"/>
                        </a:rPr>
                        <a:t>1-3 years</a:t>
                      </a:r>
                      <a:endParaRPr kumimoji="0" lang="en-US" sz="3600" b="1" i="0" u="none" strike="noStrike" cap="none" normalizeH="0" baseline="0" dirty="0" smtClean="0">
                        <a:ln>
                          <a:noFill/>
                        </a:ln>
                        <a:solidFill>
                          <a:schemeClr val="tx1"/>
                        </a:solidFill>
                        <a:effectLst/>
                        <a:latin typeface="Calibri" pitchFamily="34" charset="0"/>
                        <a:ea typeface="Times New Roman" pitchFamily="18"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454025" marR="0" lvl="0" indent="-454025"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charset="0"/>
                          <a:ea typeface="Times New Roman" pitchFamily="18" charset="0"/>
                          <a:cs typeface="Arial" charset="0"/>
                        </a:rPr>
                        <a:t>70mcg </a:t>
                      </a:r>
                      <a:endParaRPr kumimoji="0" lang="en-US" sz="3600" b="1" i="0" u="none" strike="noStrike" cap="none" normalizeH="0" baseline="0" dirty="0" smtClean="0">
                        <a:ln>
                          <a:noFill/>
                        </a:ln>
                        <a:solidFill>
                          <a:schemeClr val="tx1"/>
                        </a:solidFill>
                        <a:effectLst/>
                        <a:latin typeface="Calibri" pitchFamily="34" charset="0"/>
                        <a:ea typeface="Times New Roman" pitchFamily="18"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519455">
                <a:tc>
                  <a:txBody>
                    <a:bodyPr/>
                    <a:lstStyle/>
                    <a:p>
                      <a:pPr marL="454025" marR="0" lvl="0" indent="-454025" algn="just"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ea typeface="Times New Roman" pitchFamily="18" charset="0"/>
                          <a:cs typeface="Arial" charset="0"/>
                        </a:rPr>
                        <a:t>4-6 years</a:t>
                      </a:r>
                      <a:endParaRPr kumimoji="0" lang="en-US" sz="3600" b="1"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454025" marR="0" lvl="0" indent="-454025"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charset="0"/>
                          <a:ea typeface="Times New Roman" pitchFamily="18" charset="0"/>
                          <a:cs typeface="Arial" charset="0"/>
                        </a:rPr>
                        <a:t>90mcg </a:t>
                      </a:r>
                      <a:endParaRPr kumimoji="0" lang="en-US" sz="3600" b="1" i="0" u="none" strike="noStrike" cap="none" normalizeH="0" baseline="0" dirty="0" smtClean="0">
                        <a:ln>
                          <a:noFill/>
                        </a:ln>
                        <a:solidFill>
                          <a:schemeClr val="tx1"/>
                        </a:solidFill>
                        <a:effectLst/>
                        <a:latin typeface="Calibri" pitchFamily="34" charset="0"/>
                        <a:ea typeface="Times New Roman" pitchFamily="18"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519455">
                <a:tc>
                  <a:txBody>
                    <a:bodyPr/>
                    <a:lstStyle/>
                    <a:p>
                      <a:pPr marL="454025" marR="0" lvl="0" indent="-454025" algn="just"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ea typeface="Times New Roman" pitchFamily="18" charset="0"/>
                          <a:cs typeface="Arial" charset="0"/>
                        </a:rPr>
                        <a:t>7-10 years</a:t>
                      </a:r>
                      <a:endParaRPr kumimoji="0" lang="en-US" sz="3600" b="1"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454025" marR="0" lvl="0" indent="-454025"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charset="0"/>
                          <a:ea typeface="Times New Roman" pitchFamily="18" charset="0"/>
                          <a:cs typeface="Arial" charset="0"/>
                        </a:rPr>
                        <a:t>120mcg</a:t>
                      </a:r>
                      <a:endParaRPr kumimoji="0" lang="en-US" sz="3600" b="1" i="0" u="none" strike="noStrike" cap="none" normalizeH="0" baseline="0" dirty="0" smtClean="0">
                        <a:ln>
                          <a:noFill/>
                        </a:ln>
                        <a:solidFill>
                          <a:schemeClr val="tx1"/>
                        </a:solidFill>
                        <a:effectLst/>
                        <a:latin typeface="Calibri" pitchFamily="34" charset="0"/>
                        <a:ea typeface="Times New Roman" pitchFamily="18"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519455">
                <a:tc>
                  <a:txBody>
                    <a:bodyPr/>
                    <a:lstStyle/>
                    <a:p>
                      <a:pPr marL="454025" marR="0" lvl="0" indent="-454025" algn="just"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ea typeface="Times New Roman" pitchFamily="18" charset="0"/>
                          <a:cs typeface="Arial" charset="0"/>
                        </a:rPr>
                        <a:t>11+ years</a:t>
                      </a:r>
                      <a:endParaRPr kumimoji="0" lang="en-US" sz="3600" b="1"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454025" marR="0" lvl="0" indent="-454025"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charset="0"/>
                          <a:ea typeface="Times New Roman" pitchFamily="18" charset="0"/>
                          <a:cs typeface="Arial" charset="0"/>
                        </a:rPr>
                        <a:t>150mcg</a:t>
                      </a:r>
                      <a:endParaRPr kumimoji="0" lang="en-US" sz="3600" b="1" i="0" u="none" strike="noStrike" cap="none" normalizeH="0" baseline="0" dirty="0" smtClean="0">
                        <a:ln>
                          <a:noFill/>
                        </a:ln>
                        <a:solidFill>
                          <a:schemeClr val="tx1"/>
                        </a:solidFill>
                        <a:effectLst/>
                        <a:latin typeface="Calibri" pitchFamily="34" charset="0"/>
                        <a:ea typeface="Times New Roman" pitchFamily="18"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519455">
                <a:tc>
                  <a:txBody>
                    <a:bodyPr/>
                    <a:lstStyle/>
                    <a:p>
                      <a:pPr marL="454025" marR="0" lvl="0" indent="-454025" algn="just"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ea typeface="Times New Roman" pitchFamily="18" charset="0"/>
                          <a:cs typeface="Arial" charset="0"/>
                        </a:rPr>
                        <a:t>Pregnant</a:t>
                      </a:r>
                      <a:endParaRPr kumimoji="0" lang="en-US" sz="3600" b="1"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454025" marR="0" lvl="0" indent="-454025"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charset="0"/>
                          <a:ea typeface="Times New Roman" pitchFamily="18" charset="0"/>
                          <a:cs typeface="Arial" charset="0"/>
                        </a:rPr>
                        <a:t>375mcg </a:t>
                      </a:r>
                      <a:endParaRPr kumimoji="0" lang="en-US" sz="3600" b="1" i="0" u="none" strike="noStrike" cap="none" normalizeH="0" baseline="0" dirty="0" smtClean="0">
                        <a:ln>
                          <a:noFill/>
                        </a:ln>
                        <a:solidFill>
                          <a:schemeClr val="tx1"/>
                        </a:solidFill>
                        <a:effectLst/>
                        <a:latin typeface="Calibri" pitchFamily="34" charset="0"/>
                        <a:ea typeface="Times New Roman" pitchFamily="18"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519455">
                <a:tc>
                  <a:txBody>
                    <a:bodyPr/>
                    <a:lstStyle/>
                    <a:p>
                      <a:pPr marL="454025" marR="0" lvl="0" indent="-454025" algn="just"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ea typeface="Times New Roman" pitchFamily="18" charset="0"/>
                          <a:cs typeface="Arial" charset="0"/>
                        </a:rPr>
                        <a:t>Lactating</a:t>
                      </a:r>
                      <a:endParaRPr kumimoji="0" lang="en-US" sz="3600" b="1"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25400" cap="flat" cmpd="sng" algn="ctr">
                      <a:solidFill>
                        <a:srgbClr val="008000"/>
                      </a:solidFill>
                      <a:prstDash val="solid"/>
                      <a:round/>
                      <a:headEnd type="none" w="med" len="med"/>
                      <a:tailEnd type="none" w="med" len="med"/>
                    </a:lnB>
                    <a:lnTlToBr>
                      <a:noFill/>
                    </a:lnTlToBr>
                    <a:lnBlToTr>
                      <a:noFill/>
                    </a:lnBlToTr>
                    <a:noFill/>
                  </a:tcPr>
                </a:tc>
                <a:tc>
                  <a:txBody>
                    <a:bodyPr/>
                    <a:lstStyle/>
                    <a:p>
                      <a:pPr marL="454025" marR="0" lvl="0" indent="-454025"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charset="0"/>
                          <a:ea typeface="Times New Roman" pitchFamily="18" charset="0"/>
                          <a:cs typeface="Arial" charset="0"/>
                        </a:rPr>
                        <a:t>200mcg</a:t>
                      </a:r>
                      <a:endParaRPr kumimoji="0" lang="en-US" sz="3600" b="1" i="0" u="none" strike="noStrike" cap="none" normalizeH="0" baseline="0" dirty="0" smtClean="0">
                        <a:ln>
                          <a:noFill/>
                        </a:ln>
                        <a:solidFill>
                          <a:schemeClr val="tx1"/>
                        </a:solidFill>
                        <a:effectLst/>
                        <a:latin typeface="Calibri" pitchFamily="34" charset="0"/>
                        <a:ea typeface="Times New Roman" pitchFamily="18"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25400" cap="flat" cmpd="sng" algn="ctr">
                      <a:solidFill>
                        <a:srgbClr val="008000"/>
                      </a:solidFill>
                      <a:prstDash val="solid"/>
                      <a:round/>
                      <a:headEnd type="none" w="med" len="med"/>
                      <a:tailEnd type="none" w="med" len="med"/>
                    </a:lnB>
                    <a:lnTlToBr>
                      <a:noFill/>
                    </a:lnTlToBr>
                    <a:lnBlToTr>
                      <a:noFill/>
                    </a:lnBlToTr>
                    <a:noFill/>
                  </a:tcPr>
                </a:tc>
              </a:tr>
            </a:tbl>
          </a:graphicData>
        </a:graphic>
      </p:graphicFrame>
      <p:sp>
        <p:nvSpPr>
          <p:cNvPr id="240676" name="Text Box 117"/>
          <p:cNvSpPr txBox="1">
            <a:spLocks noChangeArrowheads="1"/>
          </p:cNvSpPr>
          <p:nvPr/>
        </p:nvSpPr>
        <p:spPr bwMode="auto">
          <a:xfrm>
            <a:off x="2451847" y="372503"/>
            <a:ext cx="478790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50000"/>
              </a:spcBef>
              <a:spcAft>
                <a:spcPct val="0"/>
              </a:spcAft>
              <a:buFontTx/>
              <a:buNone/>
            </a:pPr>
            <a:r>
              <a:rPr lang="en-US" sz="1800" b="1">
                <a:solidFill>
                  <a:srgbClr val="000000"/>
                </a:solidFill>
                <a:cs typeface="Arial" panose="020B0604020202020204" pitchFamily="34" charset="0"/>
              </a:rPr>
              <a:t>RDA</a:t>
            </a:r>
          </a:p>
        </p:txBody>
      </p:sp>
    </p:spTree>
    <p:extLst>
      <p:ext uri="{BB962C8B-B14F-4D97-AF65-F5344CB8AC3E}">
        <p14:creationId xmlns:p14="http://schemas.microsoft.com/office/powerpoint/2010/main" xmlns="" val="1041086817"/>
      </p:ext>
    </p:extLst>
  </p:cSld>
  <p:clrMapOvr>
    <a:masterClrMapping/>
  </p:clrMapOvr>
  <mc:AlternateContent xmlns:mc="http://schemas.openxmlformats.org/markup-compatibility/2006">
    <mc:Choice xmlns:p14="http://schemas.microsoft.com/office/powerpoint/2010/main" xmlns="" Requires="p14">
      <p:transition spd="slow" p14:dur="1500">
        <p14:switch dir="r"/>
      </p:transition>
    </mc:Choice>
    <mc:Fallback>
      <p:transition spd="slow">
        <p:fade/>
      </p:transition>
    </mc:Fallback>
  </mc:AlternateContent>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Text Box 4"/>
          <p:cNvSpPr txBox="1">
            <a:spLocks noChangeArrowheads="1"/>
          </p:cNvSpPr>
          <p:nvPr/>
        </p:nvSpPr>
        <p:spPr bwMode="auto">
          <a:xfrm>
            <a:off x="0" y="1928814"/>
            <a:ext cx="10287001" cy="36933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50000"/>
              </a:spcBef>
              <a:spcAft>
                <a:spcPct val="0"/>
              </a:spcAft>
              <a:buFontTx/>
              <a:buNone/>
            </a:pPr>
            <a:r>
              <a:rPr lang="en-US" sz="5400" dirty="0">
                <a:solidFill>
                  <a:srgbClr val="000000"/>
                </a:solidFill>
                <a:cs typeface="Arial" panose="020B0604020202020204" pitchFamily="34" charset="0"/>
              </a:rPr>
              <a:t>Food sources</a:t>
            </a:r>
          </a:p>
          <a:p>
            <a:pPr fontAlgn="base">
              <a:spcBef>
                <a:spcPct val="50000"/>
              </a:spcBef>
              <a:spcAft>
                <a:spcPct val="0"/>
              </a:spcAft>
              <a:buFontTx/>
              <a:buNone/>
            </a:pPr>
            <a:r>
              <a:rPr lang="en-US" sz="4000" dirty="0">
                <a:solidFill>
                  <a:srgbClr val="000000"/>
                </a:solidFill>
                <a:cs typeface="Arial" panose="020B0604020202020204" pitchFamily="34" charset="0"/>
              </a:rPr>
              <a:t>Drinking water</a:t>
            </a:r>
          </a:p>
          <a:p>
            <a:pPr fontAlgn="base">
              <a:spcBef>
                <a:spcPct val="50000"/>
              </a:spcBef>
              <a:spcAft>
                <a:spcPct val="0"/>
              </a:spcAft>
              <a:buFontTx/>
              <a:buNone/>
            </a:pPr>
            <a:r>
              <a:rPr lang="en-US" sz="4000" dirty="0">
                <a:solidFill>
                  <a:srgbClr val="000000"/>
                </a:solidFill>
                <a:cs typeface="Arial" panose="020B0604020202020204" pitchFamily="34" charset="0"/>
              </a:rPr>
              <a:t>Sea foods</a:t>
            </a:r>
          </a:p>
          <a:p>
            <a:pPr fontAlgn="base">
              <a:spcBef>
                <a:spcPct val="50000"/>
              </a:spcBef>
              <a:spcAft>
                <a:spcPct val="0"/>
              </a:spcAft>
              <a:buFontTx/>
              <a:buNone/>
            </a:pPr>
            <a:r>
              <a:rPr lang="en-US" sz="4000" dirty="0">
                <a:solidFill>
                  <a:srgbClr val="000000"/>
                </a:solidFill>
                <a:cs typeface="Arial" panose="020B0604020202020204" pitchFamily="34" charset="0"/>
              </a:rPr>
              <a:t>Foods grown on iodine containing soil</a:t>
            </a:r>
            <a:r>
              <a:rPr lang="en-US" dirty="0">
                <a:solidFill>
                  <a:srgbClr val="000000"/>
                </a:solidFill>
                <a:cs typeface="Arial" panose="020B0604020202020204" pitchFamily="34" charset="0"/>
              </a:rPr>
              <a:t>.</a:t>
            </a:r>
          </a:p>
        </p:txBody>
      </p:sp>
      <p:sp>
        <p:nvSpPr>
          <p:cNvPr id="241668" name="Slide Number Placeholder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7EACCAB5-C2EB-4D9B-B733-DA87F1D698DC}" type="slidenum">
              <a:rPr lang="cs-CZ" sz="1200">
                <a:solidFill>
                  <a:srgbClr val="000000"/>
                </a:solidFill>
              </a:rPr>
              <a:pPr>
                <a:spcBef>
                  <a:spcPct val="0"/>
                </a:spcBef>
                <a:buFontTx/>
                <a:buNone/>
              </a:pPr>
              <a:t>122</a:t>
            </a:fld>
            <a:endParaRPr lang="cs-CZ" sz="1200">
              <a:solidFill>
                <a:srgbClr val="000000"/>
              </a:solidFill>
            </a:endParaRPr>
          </a:p>
        </p:txBody>
      </p:sp>
    </p:spTree>
    <p:extLst>
      <p:ext uri="{BB962C8B-B14F-4D97-AF65-F5344CB8AC3E}">
        <p14:creationId xmlns:p14="http://schemas.microsoft.com/office/powerpoint/2010/main" xmlns="" val="40629978"/>
      </p:ext>
    </p:extLst>
  </p:cSld>
  <p:clrMapOvr>
    <a:masterClrMapping/>
  </p:clrMapOvr>
  <mc:AlternateContent xmlns:mc="http://schemas.openxmlformats.org/markup-compatibility/2006">
    <mc:Choice xmlns:p14="http://schemas.microsoft.com/office/powerpoint/2010/main" xmlns="" Requires="p14">
      <p:transition spd="slow" p14:dur="1500">
        <p14:switch dir="r"/>
      </p:transition>
    </mc:Choice>
    <mc:Fallback>
      <p:transition spd="slow">
        <p:fade/>
      </p:transition>
    </mc:Fallback>
  </mc:AlternateContent>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ChangeArrowheads="1"/>
          </p:cNvSpPr>
          <p:nvPr>
            <p:ph type="title"/>
          </p:nvPr>
        </p:nvSpPr>
        <p:spPr/>
        <p:txBody>
          <a:bodyPr/>
          <a:lstStyle/>
          <a:p>
            <a:pPr eaLnBrk="1" hangingPunct="1"/>
            <a:r>
              <a:rPr lang="en-GB" smtClean="0"/>
              <a:t>Hormones and iodine deficiency</a:t>
            </a:r>
          </a:p>
        </p:txBody>
      </p:sp>
      <p:sp>
        <p:nvSpPr>
          <p:cNvPr id="242691" name="Rectangle 3"/>
          <p:cNvSpPr>
            <a:spLocks noGrp="1" noChangeArrowheads="1"/>
          </p:cNvSpPr>
          <p:nvPr>
            <p:ph idx="1"/>
          </p:nvPr>
        </p:nvSpPr>
        <p:spPr>
          <a:xfrm>
            <a:off x="1981200" y="1371600"/>
            <a:ext cx="8534400" cy="4705350"/>
          </a:xfrm>
        </p:spPr>
        <p:txBody>
          <a:bodyPr/>
          <a:lstStyle/>
          <a:p>
            <a:pPr eaLnBrk="1" hangingPunct="1"/>
            <a:endParaRPr lang="en-GB" smtClean="0"/>
          </a:p>
        </p:txBody>
      </p:sp>
      <p:sp>
        <p:nvSpPr>
          <p:cNvPr id="3" name="Slide Number Placeholder 2"/>
          <p:cNvSpPr>
            <a:spLocks noGrp="1"/>
          </p:cNvSpPr>
          <p:nvPr>
            <p:ph type="sldNum" sz="quarter" idx="12"/>
          </p:nvPr>
        </p:nvSpPr>
        <p:spPr/>
        <p:txBody>
          <a:bodyPr/>
          <a:lstStyle/>
          <a:p>
            <a:pPr>
              <a:defRPr/>
            </a:pPr>
            <a:fld id="{8B179155-918D-420A-B8CC-66922DECF674}" type="slidenum">
              <a:rPr lang="en-US" smtClean="0"/>
              <a:pPr>
                <a:defRPr/>
              </a:pPr>
              <a:t>123</a:t>
            </a:fld>
            <a:endParaRPr lang="en-US"/>
          </a:p>
        </p:txBody>
      </p:sp>
      <p:pic>
        <p:nvPicPr>
          <p:cNvPr id="242692" name="Picture 6" descr="C:\Documents and Settings\PKolsteren\My Documents\Mijn afbeeldingen\iodine\t4levels.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524000" y="1447801"/>
            <a:ext cx="9144000" cy="4943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864270887"/>
      </p:ext>
    </p:extLst>
  </p:cSld>
  <p:clrMapOvr>
    <a:masterClrMapping/>
  </p:clrMapOvr>
  <mc:AlternateContent xmlns:mc="http://schemas.openxmlformats.org/markup-compatibility/2006">
    <mc:Choice xmlns:p14="http://schemas.microsoft.com/office/powerpoint/2010/main" xmlns="" Requires="p14">
      <p:transition spd="slow" p14:dur="1500">
        <p14:switch dir="r"/>
      </p:transition>
    </mc:Choice>
    <mc:Fallback>
      <p:transition spd="slow">
        <p:fade/>
      </p:transition>
    </mc:Fallback>
  </mc:AlternateContent>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rtlCol="0">
            <a:normAutofit fontScale="90000"/>
          </a:bodyPr>
          <a:lstStyle/>
          <a:p>
            <a:pPr eaLnBrk="1" fontAlgn="auto" hangingPunct="1">
              <a:spcAft>
                <a:spcPts val="0"/>
              </a:spcAft>
              <a:defRPr/>
            </a:pPr>
            <a:r>
              <a:rPr lang="en-GB"/>
              <a:t>Spectrum of disease</a:t>
            </a:r>
          </a:p>
        </p:txBody>
      </p:sp>
      <p:graphicFrame>
        <p:nvGraphicFramePr>
          <p:cNvPr id="243715" name="Object 30"/>
          <p:cNvGraphicFramePr>
            <a:graphicFrameLocks noGrp="1" noChangeAspect="1"/>
          </p:cNvGraphicFramePr>
          <p:nvPr>
            <p:ph type="tbl" idx="1"/>
            <p:extLst>
              <p:ext uri="{D42A27DB-BD31-4B8C-83A1-F6EECF244321}">
                <p14:modId xmlns:p14="http://schemas.microsoft.com/office/powerpoint/2010/main" xmlns="" val="3284242657"/>
              </p:ext>
            </p:extLst>
          </p:nvPr>
        </p:nvGraphicFramePr>
        <p:xfrm>
          <a:off x="1" y="914400"/>
          <a:ext cx="12357846" cy="5943600"/>
        </p:xfrm>
        <a:graphic>
          <a:graphicData uri="http://schemas.openxmlformats.org/presentationml/2006/ole">
            <p:oleObj spid="_x0000_s2080" name="Document" r:id="rId3" imgW="5591556" imgH="3894582" progId="Word.Document.8">
              <p:embed/>
            </p:oleObj>
          </a:graphicData>
        </a:graphic>
      </p:graphicFrame>
      <p:sp>
        <p:nvSpPr>
          <p:cNvPr id="3" name="Slide Number Placeholder 2"/>
          <p:cNvSpPr>
            <a:spLocks noGrp="1"/>
          </p:cNvSpPr>
          <p:nvPr>
            <p:ph type="sldNum" sz="quarter" idx="12"/>
          </p:nvPr>
        </p:nvSpPr>
        <p:spPr/>
        <p:txBody>
          <a:bodyPr/>
          <a:lstStyle/>
          <a:p>
            <a:pPr>
              <a:defRPr/>
            </a:pPr>
            <a:fld id="{813B6868-FBF7-4674-B8AB-968B3964872B}" type="slidenum">
              <a:rPr lang="en-US" smtClean="0"/>
              <a:pPr>
                <a:defRPr/>
              </a:pPr>
              <a:t>124</a:t>
            </a:fld>
            <a:endParaRPr lang="en-US"/>
          </a:p>
        </p:txBody>
      </p:sp>
    </p:spTree>
    <p:extLst>
      <p:ext uri="{BB962C8B-B14F-4D97-AF65-F5344CB8AC3E}">
        <p14:creationId xmlns:p14="http://schemas.microsoft.com/office/powerpoint/2010/main" xmlns="" val="163646241"/>
      </p:ext>
    </p:extLst>
  </p:cSld>
  <p:clrMapOvr>
    <a:masterClrMapping/>
  </p:clrMapOvr>
  <mc:AlternateContent xmlns:mc="http://schemas.openxmlformats.org/markup-compatibility/2006">
    <mc:Choice xmlns:p14="http://schemas.microsoft.com/office/powerpoint/2010/main" xmlns="" Requires="p14">
      <p:transition spd="slow" p14:dur="1500">
        <p14:switch dir="r"/>
      </p:transition>
    </mc:Choice>
    <mc:Fallback>
      <p:transition spd="slow">
        <p:fade/>
      </p:transition>
    </mc:Fallback>
  </mc:AlternateContent>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2"/>
          <p:cNvSpPr>
            <a:spLocks noGrp="1" noChangeArrowheads="1"/>
          </p:cNvSpPr>
          <p:nvPr>
            <p:ph type="title"/>
          </p:nvPr>
        </p:nvSpPr>
        <p:spPr/>
        <p:txBody>
          <a:bodyPr/>
          <a:lstStyle/>
          <a:p>
            <a:pPr eaLnBrk="1" hangingPunct="1"/>
            <a:r>
              <a:rPr lang="en-GB" smtClean="0"/>
              <a:t>Importance of the problem</a:t>
            </a:r>
          </a:p>
        </p:txBody>
      </p:sp>
      <p:sp>
        <p:nvSpPr>
          <p:cNvPr id="244739" name="Rectangle 3"/>
          <p:cNvSpPr>
            <a:spLocks noGrp="1" noChangeArrowheads="1"/>
          </p:cNvSpPr>
          <p:nvPr>
            <p:ph idx="1"/>
          </p:nvPr>
        </p:nvSpPr>
        <p:spPr/>
        <p:txBody>
          <a:bodyPr/>
          <a:lstStyle/>
          <a:p>
            <a:pPr eaLnBrk="1" hangingPunct="1">
              <a:buFont typeface="Monotype Sorts"/>
              <a:buNone/>
            </a:pPr>
            <a:endParaRPr lang="en-GB" smtClean="0"/>
          </a:p>
        </p:txBody>
      </p:sp>
      <p:sp>
        <p:nvSpPr>
          <p:cNvPr id="3" name="Slide Number Placeholder 2"/>
          <p:cNvSpPr>
            <a:spLocks noGrp="1"/>
          </p:cNvSpPr>
          <p:nvPr>
            <p:ph type="sldNum" sz="quarter" idx="12"/>
          </p:nvPr>
        </p:nvSpPr>
        <p:spPr/>
        <p:txBody>
          <a:bodyPr/>
          <a:lstStyle/>
          <a:p>
            <a:pPr>
              <a:defRPr/>
            </a:pPr>
            <a:fld id="{8B179155-918D-420A-B8CC-66922DECF674}" type="slidenum">
              <a:rPr lang="en-US" smtClean="0"/>
              <a:pPr>
                <a:defRPr/>
              </a:pPr>
              <a:t>125</a:t>
            </a:fld>
            <a:endParaRPr lang="en-US"/>
          </a:p>
        </p:txBody>
      </p:sp>
      <p:pic>
        <p:nvPicPr>
          <p:cNvPr id="244740" name="Picture 4" descr="C:\Documents and Settings\PKolsteren\My Documents\My Pictures\IDD\pyrami3.jpe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286000" y="1447801"/>
            <a:ext cx="7848600" cy="4506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454547636"/>
      </p:ext>
    </p:extLst>
  </p:cSld>
  <p:clrMapOvr>
    <a:masterClrMapping/>
  </p:clrMapOvr>
  <mc:AlternateContent xmlns:mc="http://schemas.openxmlformats.org/markup-compatibility/2006">
    <mc:Choice xmlns:p14="http://schemas.microsoft.com/office/powerpoint/2010/main" xmlns="" Requires="p14">
      <p:transition spd="slow" p14:dur="1500">
        <p14:switch dir="r"/>
      </p:transition>
    </mc:Choice>
    <mc:Fallback>
      <p:transition spd="slow">
        <p:fade/>
      </p:transition>
    </mc:Fallback>
  </mc:AlternateContent>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2"/>
          <p:cNvSpPr>
            <a:spLocks noGrp="1" noChangeArrowheads="1"/>
          </p:cNvSpPr>
          <p:nvPr>
            <p:ph type="title"/>
          </p:nvPr>
        </p:nvSpPr>
        <p:spPr/>
        <p:txBody>
          <a:bodyPr/>
          <a:lstStyle/>
          <a:p>
            <a:pPr eaLnBrk="1" hangingPunct="1"/>
            <a:r>
              <a:rPr lang="en-GB" smtClean="0"/>
              <a:t>Goitre</a:t>
            </a:r>
          </a:p>
        </p:txBody>
      </p:sp>
      <p:sp>
        <p:nvSpPr>
          <p:cNvPr id="10243" name="Rectangle 3"/>
          <p:cNvSpPr>
            <a:spLocks noGrp="1" noChangeArrowheads="1"/>
          </p:cNvSpPr>
          <p:nvPr>
            <p:ph idx="1"/>
          </p:nvPr>
        </p:nvSpPr>
        <p:spPr/>
        <p:txBody>
          <a:bodyPr rtlCol="0">
            <a:normAutofit/>
          </a:bodyPr>
          <a:lstStyle/>
          <a:p>
            <a:pPr algn="just" eaLnBrk="1" fontAlgn="auto" hangingPunct="1">
              <a:spcAft>
                <a:spcPts val="0"/>
              </a:spcAft>
              <a:buFont typeface="Symbol" pitchFamily="18" charset="2"/>
              <a:buChar char="·"/>
              <a:defRPr/>
            </a:pPr>
            <a:r>
              <a:rPr lang="en-US" noProof="1"/>
              <a:t>Increase in size four to five times distal phalanx of the thumb</a:t>
            </a:r>
          </a:p>
          <a:p>
            <a:pPr algn="just" eaLnBrk="1" fontAlgn="auto" hangingPunct="1">
              <a:spcAft>
                <a:spcPts val="0"/>
              </a:spcAft>
              <a:buFont typeface="Symbol" pitchFamily="18" charset="2"/>
              <a:buChar char="·"/>
              <a:defRPr/>
            </a:pPr>
            <a:r>
              <a:rPr lang="en-US" noProof="1"/>
              <a:t>Aesthetic</a:t>
            </a:r>
          </a:p>
          <a:p>
            <a:pPr algn="just" eaLnBrk="1" fontAlgn="auto" hangingPunct="1">
              <a:spcAft>
                <a:spcPts val="0"/>
              </a:spcAft>
              <a:buFont typeface="Symbol" pitchFamily="18" charset="2"/>
              <a:buChar char="·"/>
              <a:defRPr/>
            </a:pPr>
            <a:r>
              <a:rPr lang="en-US" noProof="1"/>
              <a:t>Compression</a:t>
            </a:r>
          </a:p>
          <a:p>
            <a:pPr algn="just" eaLnBrk="1" fontAlgn="auto" hangingPunct="1">
              <a:spcAft>
                <a:spcPts val="0"/>
              </a:spcAft>
              <a:buFont typeface="Symbol" pitchFamily="18" charset="2"/>
              <a:buChar char="·"/>
              <a:defRPr/>
            </a:pPr>
            <a:r>
              <a:rPr lang="en-US" noProof="1"/>
              <a:t>Related hypothyroidism: is not a compensation</a:t>
            </a:r>
          </a:p>
          <a:p>
            <a:pPr algn="just" eaLnBrk="1" fontAlgn="auto" hangingPunct="1">
              <a:spcAft>
                <a:spcPts val="0"/>
              </a:spcAft>
              <a:buFont typeface="Symbol" pitchFamily="18" charset="2"/>
              <a:buChar char="·"/>
              <a:defRPr/>
            </a:pPr>
            <a:r>
              <a:rPr lang="en-US" noProof="1"/>
              <a:t>cancer</a:t>
            </a:r>
          </a:p>
          <a:p>
            <a:pPr eaLnBrk="1" fontAlgn="auto" hangingPunct="1">
              <a:spcAft>
                <a:spcPts val="0"/>
              </a:spcAft>
              <a:defRPr/>
            </a:pPr>
            <a:r>
              <a:rPr lang="en-US" noProof="1"/>
              <a:t>Iod Basedow (hyperthyroidism) due to hyperstimulation, mutation autonomous nodules</a:t>
            </a:r>
            <a:endParaRPr lang="en-GB"/>
          </a:p>
        </p:txBody>
      </p:sp>
      <p:sp>
        <p:nvSpPr>
          <p:cNvPr id="3" name="Slide Number Placeholder 2"/>
          <p:cNvSpPr>
            <a:spLocks noGrp="1"/>
          </p:cNvSpPr>
          <p:nvPr>
            <p:ph type="sldNum" sz="quarter" idx="12"/>
          </p:nvPr>
        </p:nvSpPr>
        <p:spPr/>
        <p:txBody>
          <a:bodyPr/>
          <a:lstStyle/>
          <a:p>
            <a:pPr>
              <a:defRPr/>
            </a:pPr>
            <a:fld id="{8B179155-918D-420A-B8CC-66922DECF674}" type="slidenum">
              <a:rPr lang="en-US" smtClean="0"/>
              <a:pPr>
                <a:defRPr/>
              </a:pPr>
              <a:t>126</a:t>
            </a:fld>
            <a:endParaRPr lang="en-US"/>
          </a:p>
        </p:txBody>
      </p:sp>
    </p:spTree>
    <p:extLst>
      <p:ext uri="{BB962C8B-B14F-4D97-AF65-F5344CB8AC3E}">
        <p14:creationId xmlns:p14="http://schemas.microsoft.com/office/powerpoint/2010/main" xmlns="" val="1780686992"/>
      </p:ext>
    </p:extLst>
  </p:cSld>
  <p:clrMapOvr>
    <a:masterClrMapping/>
  </p:clrMapOvr>
  <mc:AlternateContent xmlns:mc="http://schemas.openxmlformats.org/markup-compatibility/2006">
    <mc:Choice xmlns:p14="http://schemas.microsoft.com/office/powerpoint/2010/main" xmlns="" Requires="p14">
      <p:transition spd="slow" p14:dur="1500">
        <p14:switch dir="r"/>
      </p:transition>
    </mc:Choice>
    <mc:Fallback>
      <p:transition spd="slow">
        <p:fade/>
      </p:transition>
    </mc:Fallback>
  </mc:AlternateContent>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Text Box 2"/>
          <p:cNvSpPr txBox="1">
            <a:spLocks noChangeArrowheads="1"/>
          </p:cNvSpPr>
          <p:nvPr/>
        </p:nvSpPr>
        <p:spPr bwMode="auto">
          <a:xfrm>
            <a:off x="2057400" y="1066800"/>
            <a:ext cx="8458200" cy="369332"/>
          </a:xfrm>
          <a:prstGeom prst="rect">
            <a:avLst/>
          </a:prstGeom>
          <a:solidFill>
            <a:schemeClr val="tx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50000"/>
              </a:spcBef>
              <a:spcAft>
                <a:spcPct val="0"/>
              </a:spcAft>
              <a:buFontTx/>
              <a:buNone/>
            </a:pPr>
            <a:endParaRPr lang="en-GB" sz="1800">
              <a:solidFill>
                <a:prstClr val="black"/>
              </a:solidFill>
              <a:cs typeface="Arial" panose="020B0604020202020204" pitchFamily="34" charset="0"/>
            </a:endParaRPr>
          </a:p>
        </p:txBody>
      </p:sp>
      <p:pic>
        <p:nvPicPr>
          <p:cNvPr id="246787" name="Picture 3" descr="C:\Documents and Settings\PKolsteren\My Documents\Mijn afbeeldingen\iodine\Iood2.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470276" y="-533400"/>
            <a:ext cx="5148263" cy="7620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pPr>
              <a:defRPr/>
            </a:pPr>
            <a:fld id="{74C71B30-CC16-4A9B-9EE8-D6901C29FF9E}" type="slidenum">
              <a:rPr lang="en-US" smtClean="0"/>
              <a:pPr>
                <a:defRPr/>
              </a:pPr>
              <a:t>127</a:t>
            </a:fld>
            <a:endParaRPr lang="en-US"/>
          </a:p>
        </p:txBody>
      </p:sp>
    </p:spTree>
    <p:extLst>
      <p:ext uri="{BB962C8B-B14F-4D97-AF65-F5344CB8AC3E}">
        <p14:creationId xmlns:p14="http://schemas.microsoft.com/office/powerpoint/2010/main" xmlns="" val="242951757"/>
      </p:ext>
    </p:extLst>
  </p:cSld>
  <p:clrMapOvr>
    <a:masterClrMapping/>
  </p:clrMapOvr>
  <mc:AlternateContent xmlns:mc="http://schemas.openxmlformats.org/markup-compatibility/2006">
    <mc:Choice xmlns:p14="http://schemas.microsoft.com/office/powerpoint/2010/main" xmlns="" Requires="p14">
      <p:transition spd="slow" p14:dur="1500">
        <p14:switch dir="r"/>
      </p:transition>
    </mc:Choice>
    <mc:Fallback>
      <p:transition spd="slow">
        <p:fade/>
      </p:transition>
    </mc:Fallback>
  </mc:AlternateContent>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Text Box 1026"/>
          <p:cNvSpPr txBox="1">
            <a:spLocks noChangeArrowheads="1"/>
          </p:cNvSpPr>
          <p:nvPr/>
        </p:nvSpPr>
        <p:spPr bwMode="auto">
          <a:xfrm>
            <a:off x="2057400" y="1066800"/>
            <a:ext cx="8458200" cy="369332"/>
          </a:xfrm>
          <a:prstGeom prst="rect">
            <a:avLst/>
          </a:prstGeom>
          <a:solidFill>
            <a:schemeClr val="tx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50000"/>
              </a:spcBef>
              <a:spcAft>
                <a:spcPct val="0"/>
              </a:spcAft>
              <a:buFontTx/>
              <a:buNone/>
            </a:pPr>
            <a:endParaRPr lang="en-GB" sz="1800">
              <a:solidFill>
                <a:prstClr val="black"/>
              </a:solidFill>
              <a:cs typeface="Arial" panose="020B0604020202020204" pitchFamily="34" charset="0"/>
            </a:endParaRPr>
          </a:p>
        </p:txBody>
      </p:sp>
      <p:pic>
        <p:nvPicPr>
          <p:cNvPr id="247811" name="Picture 1027" descr="C:\Documents and Settings\PKolsteren\My Documents\Mijn afbeeldingen\iodine\Iood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657601" y="0"/>
            <a:ext cx="4589463" cy="7315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pPr>
              <a:defRPr/>
            </a:pPr>
            <a:fld id="{74C71B30-CC16-4A9B-9EE8-D6901C29FF9E}" type="slidenum">
              <a:rPr lang="en-US" smtClean="0"/>
              <a:pPr>
                <a:defRPr/>
              </a:pPr>
              <a:t>128</a:t>
            </a:fld>
            <a:endParaRPr lang="en-US"/>
          </a:p>
        </p:txBody>
      </p:sp>
    </p:spTree>
    <p:extLst>
      <p:ext uri="{BB962C8B-B14F-4D97-AF65-F5344CB8AC3E}">
        <p14:creationId xmlns:p14="http://schemas.microsoft.com/office/powerpoint/2010/main" xmlns="" val="3144868930"/>
      </p:ext>
    </p:extLst>
  </p:cSld>
  <p:clrMapOvr>
    <a:masterClrMapping/>
  </p:clrMapOvr>
  <mc:AlternateContent xmlns:mc="http://schemas.openxmlformats.org/markup-compatibility/2006">
    <mc:Choice xmlns:p14="http://schemas.microsoft.com/office/powerpoint/2010/main" xmlns="" Requires="p14">
      <p:transition spd="slow" p14:dur="1500">
        <p14:switch dir="r"/>
      </p:transition>
    </mc:Choice>
    <mc:Fallback>
      <p:transition spd="slow">
        <p:fade/>
      </p:transition>
    </mc:Fallback>
  </mc:AlternateContent>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Text Box 2"/>
          <p:cNvSpPr txBox="1">
            <a:spLocks noChangeArrowheads="1"/>
          </p:cNvSpPr>
          <p:nvPr/>
        </p:nvSpPr>
        <p:spPr bwMode="auto">
          <a:xfrm>
            <a:off x="2057400" y="1066800"/>
            <a:ext cx="8458200" cy="369332"/>
          </a:xfrm>
          <a:prstGeom prst="rect">
            <a:avLst/>
          </a:prstGeom>
          <a:solidFill>
            <a:schemeClr val="tx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50000"/>
              </a:spcBef>
              <a:spcAft>
                <a:spcPct val="0"/>
              </a:spcAft>
              <a:buFontTx/>
              <a:buNone/>
            </a:pPr>
            <a:endParaRPr lang="en-GB" sz="1800">
              <a:solidFill>
                <a:prstClr val="black"/>
              </a:solidFill>
              <a:cs typeface="Arial" panose="020B0604020202020204" pitchFamily="34" charset="0"/>
            </a:endParaRPr>
          </a:p>
        </p:txBody>
      </p:sp>
      <p:pic>
        <p:nvPicPr>
          <p:cNvPr id="248835" name="Picture 3" descr="C:\Documents and Settings\PKolsteren\My Documents\Mijn afbeeldingen\iodine\Iood6.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775075" y="0"/>
            <a:ext cx="4687888" cy="7391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pPr>
              <a:defRPr/>
            </a:pPr>
            <a:fld id="{74C71B30-CC16-4A9B-9EE8-D6901C29FF9E}" type="slidenum">
              <a:rPr lang="en-US" smtClean="0"/>
              <a:pPr>
                <a:defRPr/>
              </a:pPr>
              <a:t>129</a:t>
            </a:fld>
            <a:endParaRPr lang="en-US"/>
          </a:p>
        </p:txBody>
      </p:sp>
    </p:spTree>
    <p:extLst>
      <p:ext uri="{BB962C8B-B14F-4D97-AF65-F5344CB8AC3E}">
        <p14:creationId xmlns:p14="http://schemas.microsoft.com/office/powerpoint/2010/main" xmlns="" val="3211924146"/>
      </p:ext>
    </p:extLst>
  </p:cSld>
  <p:clrMapOvr>
    <a:masterClrMapping/>
  </p:clrMapOvr>
  <mc:AlternateContent xmlns:mc="http://schemas.openxmlformats.org/markup-compatibility/2006">
    <mc:Choice xmlns:p14="http://schemas.microsoft.com/office/powerpoint/2010/main" xmlns="" Requires="p14">
      <p:transition spd="slow" p14:dur="1500">
        <p14:switch dir="r"/>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7EB80EB7-ED43-4ECD-8B08-2084F7A50982}" type="slidenum">
              <a:rPr lang="en-US" smtClean="0"/>
              <a:pPr/>
              <a:t>13</a:t>
            </a:fld>
            <a:endParaRPr lang="en-US"/>
          </a:p>
        </p:txBody>
      </p:sp>
      <p:sp>
        <p:nvSpPr>
          <p:cNvPr id="20482" name="Title 1"/>
          <p:cNvSpPr>
            <a:spLocks noGrp="1"/>
          </p:cNvSpPr>
          <p:nvPr>
            <p:ph type="title" idx="4294967295"/>
          </p:nvPr>
        </p:nvSpPr>
        <p:spPr>
          <a:xfrm>
            <a:off x="0" y="-228599"/>
            <a:ext cx="8229600" cy="753034"/>
          </a:xfrm>
        </p:spPr>
        <p:txBody>
          <a:bodyPr/>
          <a:lstStyle/>
          <a:p>
            <a:r>
              <a:rPr lang="en-US" dirty="0" err="1" smtClean="0"/>
              <a:t>Wellcome</a:t>
            </a:r>
            <a:endParaRPr lang="en-US" dirty="0" smtClean="0"/>
          </a:p>
        </p:txBody>
      </p:sp>
      <p:sp>
        <p:nvSpPr>
          <p:cNvPr id="20483" name="Content Placeholder 2"/>
          <p:cNvSpPr>
            <a:spLocks noGrp="1"/>
          </p:cNvSpPr>
          <p:nvPr>
            <p:ph idx="4294967295"/>
          </p:nvPr>
        </p:nvSpPr>
        <p:spPr>
          <a:xfrm>
            <a:off x="0" y="1600200"/>
            <a:ext cx="12192000" cy="4525963"/>
          </a:xfrm>
        </p:spPr>
        <p:txBody>
          <a:bodyPr/>
          <a:lstStyle/>
          <a:p>
            <a:pPr algn="just"/>
            <a:r>
              <a:rPr lang="en-US" sz="4400" dirty="0" smtClean="0"/>
              <a:t> Is used for classifying and screening severe malnutrition in children brought to hospital.</a:t>
            </a:r>
          </a:p>
          <a:p>
            <a:pPr algn="just"/>
            <a:r>
              <a:rPr lang="en-US" sz="4400" dirty="0" smtClean="0"/>
              <a:t> The </a:t>
            </a:r>
            <a:r>
              <a:rPr lang="en-US" sz="4400" dirty="0" err="1" smtClean="0"/>
              <a:t>Wellcome</a:t>
            </a:r>
            <a:r>
              <a:rPr lang="en-US" sz="4400" dirty="0" smtClean="0"/>
              <a:t> system makes use of two types of information. </a:t>
            </a:r>
          </a:p>
          <a:p>
            <a:pPr algn="just"/>
            <a:r>
              <a:rPr lang="en-US" sz="4400" dirty="0" smtClean="0"/>
              <a:t>WAF, and presence/absence of edema for making a diagnosis </a:t>
            </a:r>
          </a:p>
        </p:txBody>
      </p:sp>
    </p:spTree>
    <p:extLst>
      <p:ext uri="{BB962C8B-B14F-4D97-AF65-F5344CB8AC3E}">
        <p14:creationId xmlns:p14="http://schemas.microsoft.com/office/powerpoint/2010/main" xmlns="" val="1291820938"/>
      </p:ext>
    </p:extLst>
  </p:cSld>
  <p:clrMapOvr>
    <a:masterClrMapping/>
  </p:clrMapOvr>
  <mc:AlternateContent xmlns:mc="http://schemas.openxmlformats.org/markup-compatibility/2006">
    <mc:Choice xmlns:p14="http://schemas.microsoft.com/office/powerpoint/2010/main" xmlns="" Requires="p14">
      <p:transition spd="slow" p14:dur="1500">
        <p14:switch dir="r"/>
      </p:transition>
    </mc:Choice>
    <mc:Fallback>
      <p:transition spd="slow">
        <p:fade/>
      </p:transition>
    </mc:Fallback>
  </mc:AlternateContent>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Text Box 2"/>
          <p:cNvSpPr txBox="1">
            <a:spLocks noChangeArrowheads="1"/>
          </p:cNvSpPr>
          <p:nvPr/>
        </p:nvSpPr>
        <p:spPr bwMode="auto">
          <a:xfrm>
            <a:off x="2057400" y="1066800"/>
            <a:ext cx="8458200" cy="369332"/>
          </a:xfrm>
          <a:prstGeom prst="rect">
            <a:avLst/>
          </a:prstGeom>
          <a:solidFill>
            <a:schemeClr val="tx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50000"/>
              </a:spcBef>
              <a:spcAft>
                <a:spcPct val="0"/>
              </a:spcAft>
              <a:buFontTx/>
              <a:buNone/>
            </a:pPr>
            <a:endParaRPr lang="en-GB" sz="1800">
              <a:solidFill>
                <a:prstClr val="black"/>
              </a:solidFill>
              <a:cs typeface="Arial" panose="020B0604020202020204" pitchFamily="34" charset="0"/>
            </a:endParaRPr>
          </a:p>
        </p:txBody>
      </p:sp>
      <p:pic>
        <p:nvPicPr>
          <p:cNvPr id="249859" name="Picture 3" descr="C:\Documents and Settings\PKolsteren\My Documents\Mijn afbeeldingen\iodine\Iood3.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746500" y="-381000"/>
            <a:ext cx="4902200" cy="7315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pPr>
              <a:defRPr/>
            </a:pPr>
            <a:fld id="{74C71B30-CC16-4A9B-9EE8-D6901C29FF9E}" type="slidenum">
              <a:rPr lang="en-US" smtClean="0"/>
              <a:pPr>
                <a:defRPr/>
              </a:pPr>
              <a:t>130</a:t>
            </a:fld>
            <a:endParaRPr lang="en-US"/>
          </a:p>
        </p:txBody>
      </p:sp>
    </p:spTree>
    <p:extLst>
      <p:ext uri="{BB962C8B-B14F-4D97-AF65-F5344CB8AC3E}">
        <p14:creationId xmlns:p14="http://schemas.microsoft.com/office/powerpoint/2010/main" xmlns="" val="2330023589"/>
      </p:ext>
    </p:extLst>
  </p:cSld>
  <p:clrMapOvr>
    <a:masterClrMapping/>
  </p:clrMapOvr>
  <mc:AlternateContent xmlns:mc="http://schemas.openxmlformats.org/markup-compatibility/2006">
    <mc:Choice xmlns:p14="http://schemas.microsoft.com/office/powerpoint/2010/main" xmlns="" Requires="p14">
      <p:transition spd="slow" p14:dur="1500">
        <p14:switch dir="r"/>
      </p:transition>
    </mc:Choice>
    <mc:Fallback>
      <p:transition spd="slow">
        <p:fade/>
      </p:transition>
    </mc:Fallback>
  </mc:AlternateContent>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Text Box 6"/>
          <p:cNvSpPr txBox="1">
            <a:spLocks noChangeArrowheads="1"/>
          </p:cNvSpPr>
          <p:nvPr/>
        </p:nvSpPr>
        <p:spPr bwMode="auto">
          <a:xfrm>
            <a:off x="2057400" y="1066800"/>
            <a:ext cx="8458200" cy="369332"/>
          </a:xfrm>
          <a:prstGeom prst="rect">
            <a:avLst/>
          </a:prstGeom>
          <a:solidFill>
            <a:schemeClr val="tx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50000"/>
              </a:spcBef>
              <a:spcAft>
                <a:spcPct val="0"/>
              </a:spcAft>
              <a:buFontTx/>
              <a:buNone/>
            </a:pPr>
            <a:endParaRPr lang="en-GB" sz="1800">
              <a:solidFill>
                <a:prstClr val="black"/>
              </a:solidFill>
              <a:cs typeface="Arial" panose="020B0604020202020204" pitchFamily="34" charset="0"/>
            </a:endParaRPr>
          </a:p>
        </p:txBody>
      </p:sp>
      <p:pic>
        <p:nvPicPr>
          <p:cNvPr id="250883" name="Picture 7" descr="C:\Documents and Settings\PKolsteren\My Documents\Mijn afbeeldingen\iodine\iood9.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10001" y="-228600"/>
            <a:ext cx="4900613" cy="7315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pPr>
              <a:defRPr/>
            </a:pPr>
            <a:fld id="{74C71B30-CC16-4A9B-9EE8-D6901C29FF9E}" type="slidenum">
              <a:rPr lang="en-US" smtClean="0"/>
              <a:pPr>
                <a:defRPr/>
              </a:pPr>
              <a:t>131</a:t>
            </a:fld>
            <a:endParaRPr lang="en-US"/>
          </a:p>
        </p:txBody>
      </p:sp>
    </p:spTree>
    <p:extLst>
      <p:ext uri="{BB962C8B-B14F-4D97-AF65-F5344CB8AC3E}">
        <p14:creationId xmlns:p14="http://schemas.microsoft.com/office/powerpoint/2010/main" xmlns="" val="2557789325"/>
      </p:ext>
    </p:extLst>
  </p:cSld>
  <p:clrMapOvr>
    <a:masterClrMapping/>
  </p:clrMapOvr>
  <mc:AlternateContent xmlns:mc="http://schemas.openxmlformats.org/markup-compatibility/2006">
    <mc:Choice xmlns:p14="http://schemas.microsoft.com/office/powerpoint/2010/main" xmlns="" Requires="p14">
      <p:transition spd="slow" p14:dur="1500">
        <p14:switch dir="r"/>
      </p:transition>
    </mc:Choice>
    <mc:Fallback>
      <p:transition spd="slow">
        <p:fade/>
      </p:transition>
    </mc:Fallback>
  </mc:AlternateContent>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Text Box 2"/>
          <p:cNvSpPr txBox="1">
            <a:spLocks noChangeArrowheads="1"/>
          </p:cNvSpPr>
          <p:nvPr/>
        </p:nvSpPr>
        <p:spPr bwMode="auto">
          <a:xfrm>
            <a:off x="2057400" y="1066800"/>
            <a:ext cx="8458200" cy="369332"/>
          </a:xfrm>
          <a:prstGeom prst="rect">
            <a:avLst/>
          </a:prstGeom>
          <a:solidFill>
            <a:schemeClr val="tx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50000"/>
              </a:spcBef>
              <a:spcAft>
                <a:spcPct val="0"/>
              </a:spcAft>
              <a:buFontTx/>
              <a:buNone/>
            </a:pPr>
            <a:endParaRPr lang="en-GB" sz="1800">
              <a:solidFill>
                <a:prstClr val="black"/>
              </a:solidFill>
              <a:cs typeface="Arial" panose="020B0604020202020204" pitchFamily="34" charset="0"/>
            </a:endParaRPr>
          </a:p>
        </p:txBody>
      </p:sp>
      <p:pic>
        <p:nvPicPr>
          <p:cNvPr id="251907" name="Picture 3" descr="C:\Documents and Settings\PKolsteren\My Documents\Mijn afbeeldingen\iodine\Iood4.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62000" y="-9525"/>
            <a:ext cx="10591800" cy="6926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pPr>
              <a:defRPr/>
            </a:pPr>
            <a:fld id="{74C71B30-CC16-4A9B-9EE8-D6901C29FF9E}" type="slidenum">
              <a:rPr lang="en-US" smtClean="0"/>
              <a:pPr>
                <a:defRPr/>
              </a:pPr>
              <a:t>132</a:t>
            </a:fld>
            <a:endParaRPr lang="en-US"/>
          </a:p>
        </p:txBody>
      </p:sp>
    </p:spTree>
    <p:extLst>
      <p:ext uri="{BB962C8B-B14F-4D97-AF65-F5344CB8AC3E}">
        <p14:creationId xmlns:p14="http://schemas.microsoft.com/office/powerpoint/2010/main" xmlns="" val="53910675"/>
      </p:ext>
    </p:extLst>
  </p:cSld>
  <p:clrMapOvr>
    <a:masterClrMapping/>
  </p:clrMapOvr>
  <mc:AlternateContent xmlns:mc="http://schemas.openxmlformats.org/markup-compatibility/2006">
    <mc:Choice xmlns:p14="http://schemas.microsoft.com/office/powerpoint/2010/main" xmlns="" Requires="p14">
      <p:transition spd="slow" p14:dur="1500">
        <p14:switch dir="r"/>
      </p:transition>
    </mc:Choice>
    <mc:Fallback>
      <p:transition spd="slow">
        <p:fade/>
      </p:transition>
    </mc:Fallback>
  </mc:AlternateContent>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Text Box 2"/>
          <p:cNvSpPr txBox="1">
            <a:spLocks noChangeArrowheads="1"/>
          </p:cNvSpPr>
          <p:nvPr/>
        </p:nvSpPr>
        <p:spPr bwMode="auto">
          <a:xfrm>
            <a:off x="2057400" y="1066800"/>
            <a:ext cx="8458200" cy="369332"/>
          </a:xfrm>
          <a:prstGeom prst="rect">
            <a:avLst/>
          </a:prstGeom>
          <a:solidFill>
            <a:schemeClr val="tx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50000"/>
              </a:spcBef>
              <a:spcAft>
                <a:spcPct val="0"/>
              </a:spcAft>
              <a:buFontTx/>
              <a:buNone/>
            </a:pPr>
            <a:endParaRPr lang="en-GB" sz="1800">
              <a:solidFill>
                <a:prstClr val="black"/>
              </a:solidFill>
              <a:cs typeface="Arial" panose="020B0604020202020204" pitchFamily="34" charset="0"/>
            </a:endParaRPr>
          </a:p>
        </p:txBody>
      </p:sp>
      <p:pic>
        <p:nvPicPr>
          <p:cNvPr id="252931" name="Picture 3" descr="C:\Documents and Settings\PKolsteren\My Documents\Mijn afbeeldingen\iodine\Iood11.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524000" y="536576"/>
            <a:ext cx="9296400" cy="6321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pPr>
              <a:defRPr/>
            </a:pPr>
            <a:fld id="{74C71B30-CC16-4A9B-9EE8-D6901C29FF9E}" type="slidenum">
              <a:rPr lang="en-US" smtClean="0"/>
              <a:pPr>
                <a:defRPr/>
              </a:pPr>
              <a:t>133</a:t>
            </a:fld>
            <a:endParaRPr lang="en-US"/>
          </a:p>
        </p:txBody>
      </p:sp>
    </p:spTree>
    <p:extLst>
      <p:ext uri="{BB962C8B-B14F-4D97-AF65-F5344CB8AC3E}">
        <p14:creationId xmlns:p14="http://schemas.microsoft.com/office/powerpoint/2010/main" xmlns="" val="3822944634"/>
      </p:ext>
    </p:extLst>
  </p:cSld>
  <p:clrMapOvr>
    <a:masterClrMapping/>
  </p:clrMapOvr>
  <mc:AlternateContent xmlns:mc="http://schemas.openxmlformats.org/markup-compatibility/2006">
    <mc:Choice xmlns:p14="http://schemas.microsoft.com/office/powerpoint/2010/main" xmlns="" Requires="p14">
      <p:transition spd="slow" p14:dur="1500">
        <p14:switch dir="r"/>
      </p:transition>
    </mc:Choice>
    <mc:Fallback>
      <p:transition spd="slow">
        <p:fade/>
      </p:transition>
    </mc:Fallback>
  </mc:AlternateContent>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4" name="Rectangle 166"/>
          <p:cNvSpPr>
            <a:spLocks noGrp="1" noChangeArrowheads="1"/>
          </p:cNvSpPr>
          <p:nvPr>
            <p:ph type="title"/>
          </p:nvPr>
        </p:nvSpPr>
        <p:spPr/>
        <p:txBody>
          <a:bodyPr/>
          <a:lstStyle/>
          <a:p>
            <a:pPr eaLnBrk="1" hangingPunct="1">
              <a:defRPr/>
            </a:pPr>
            <a:r>
              <a:rPr lang="en-US" b="1" dirty="0"/>
              <a:t>Iodine deficiency world wide</a:t>
            </a:r>
          </a:p>
        </p:txBody>
      </p:sp>
      <p:sp>
        <p:nvSpPr>
          <p:cNvPr id="3" name="Slide Number Placeholder 2"/>
          <p:cNvSpPr>
            <a:spLocks noGrp="1"/>
          </p:cNvSpPr>
          <p:nvPr>
            <p:ph type="sldNum" sz="quarter" idx="12"/>
          </p:nvPr>
        </p:nvSpPr>
        <p:spPr/>
        <p:txBody>
          <a:bodyPr/>
          <a:lstStyle/>
          <a:p>
            <a:pPr>
              <a:defRPr/>
            </a:pPr>
            <a:fld id="{1BF19603-A624-4BD2-AE88-4E7157195EC4}" type="slidenum">
              <a:rPr lang="en-US" smtClean="0"/>
              <a:pPr>
                <a:defRPr/>
              </a:pPr>
              <a:t>134</a:t>
            </a:fld>
            <a:endParaRPr lang="en-US"/>
          </a:p>
        </p:txBody>
      </p:sp>
      <p:graphicFrame>
        <p:nvGraphicFramePr>
          <p:cNvPr id="2227" name="Group 179"/>
          <p:cNvGraphicFramePr>
            <a:graphicFrameLocks noGrp="1"/>
          </p:cNvGraphicFramePr>
          <p:nvPr>
            <p:ph idx="4294967295"/>
            <p:extLst>
              <p:ext uri="{D42A27DB-BD31-4B8C-83A1-F6EECF244321}">
                <p14:modId xmlns:p14="http://schemas.microsoft.com/office/powerpoint/2010/main" xmlns="" val="3877285819"/>
              </p:ext>
            </p:extLst>
          </p:nvPr>
        </p:nvGraphicFramePr>
        <p:xfrm>
          <a:off x="0" y="1223963"/>
          <a:ext cx="9144000" cy="4684713"/>
        </p:xfrm>
        <a:graphic>
          <a:graphicData uri="http://schemas.openxmlformats.org/drawingml/2006/table">
            <a:tbl>
              <a:tblPr/>
              <a:tblGrid>
                <a:gridCol w="2635250"/>
                <a:gridCol w="2825750"/>
                <a:gridCol w="3683000"/>
              </a:tblGrid>
              <a:tr h="1310640">
                <a:tc>
                  <a:txBody>
                    <a:bodyPr/>
                    <a:lstStyle/>
                    <a:p>
                      <a:pPr marL="342900" marR="0" lvl="0" indent="-342900" algn="l" defTabSz="914400" rtl="0" eaLnBrk="1" fontAlgn="base" latinLnBrk="0" hangingPunct="1">
                        <a:lnSpc>
                          <a:spcPct val="100000"/>
                        </a:lnSpc>
                        <a:spcBef>
                          <a:spcPct val="0"/>
                        </a:spcBef>
                        <a:spcAft>
                          <a:spcPct val="0"/>
                        </a:spcAft>
                        <a:buClr>
                          <a:schemeClr val="tx2"/>
                        </a:buClr>
                        <a:buSzTx/>
                        <a:buFontTx/>
                        <a:buNone/>
                        <a:tabLst/>
                      </a:pPr>
                      <a:r>
                        <a:rPr kumimoji="0" lang="en-US" sz="2000" b="1" i="0" u="none" strike="noStrike" cap="none" normalizeH="0" baseline="0" dirty="0" smtClean="0">
                          <a:ln>
                            <a:noFill/>
                          </a:ln>
                          <a:solidFill>
                            <a:schemeClr val="tx1"/>
                          </a:solidFill>
                          <a:effectLst/>
                          <a:latin typeface="Verdana" pitchFamily="34" charset="0"/>
                        </a:rPr>
                        <a:t>WHO Regions </a:t>
                      </a:r>
                      <a:r>
                        <a:rPr kumimoji="0" lang="en-US" sz="2000" b="1" i="0" u="none" strike="noStrike" cap="none" normalizeH="0" baseline="30000" dirty="0" smtClean="0">
                          <a:ln>
                            <a:noFill/>
                          </a:ln>
                          <a:solidFill>
                            <a:schemeClr val="tx1"/>
                          </a:solidFill>
                          <a:effectLst/>
                          <a:latin typeface="Verdana" pitchFamily="34" charset="0"/>
                        </a:rPr>
                        <a:t>a</a:t>
                      </a:r>
                      <a:endParaRPr kumimoji="0" lang="en-US" sz="2000" b="1" i="0" u="none" strike="noStrike" cap="none" normalizeH="0" baseline="0" dirty="0" smtClean="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tx2"/>
                        </a:buClr>
                        <a:buSzTx/>
                        <a:buFontTx/>
                        <a:buNone/>
                        <a:tabLst/>
                      </a:pPr>
                      <a:r>
                        <a:rPr kumimoji="0" lang="en-US" sz="2000" b="1" i="0" u="none" strike="noStrike" cap="none" normalizeH="0" baseline="0" smtClean="0">
                          <a:ln>
                            <a:noFill/>
                          </a:ln>
                          <a:solidFill>
                            <a:schemeClr val="tx1"/>
                          </a:solidFill>
                          <a:effectLst/>
                          <a:latin typeface="Verdana" pitchFamily="34" charset="0"/>
                        </a:rPr>
                        <a:t>Proportion of population </a:t>
                      </a:r>
                      <a:br>
                        <a:rPr kumimoji="0" lang="en-US" sz="2000" b="1" i="0" u="none" strike="noStrike" cap="none" normalizeH="0" baseline="0" smtClean="0">
                          <a:ln>
                            <a:noFill/>
                          </a:ln>
                          <a:solidFill>
                            <a:schemeClr val="tx1"/>
                          </a:solidFill>
                          <a:effectLst/>
                          <a:latin typeface="Verdana" pitchFamily="34" charset="0"/>
                        </a:rPr>
                      </a:br>
                      <a:r>
                        <a:rPr kumimoji="0" lang="en-US" sz="2000" b="1" i="0" u="none" strike="noStrike" cap="none" normalizeH="0" baseline="0" smtClean="0">
                          <a:ln>
                            <a:noFill/>
                          </a:ln>
                          <a:solidFill>
                            <a:schemeClr val="tx1"/>
                          </a:solidFill>
                          <a:effectLst/>
                          <a:latin typeface="Verdana" pitchFamily="34" charset="0"/>
                        </a:rPr>
                        <a:t>with UI &lt; 100 ตg/L (%)</a:t>
                      </a:r>
                      <a:endParaRPr kumimoji="0" lang="en-US" sz="2000" b="1" i="0" u="none" strike="noStrike" cap="none" normalizeH="0" baseline="0" smtClean="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tx2"/>
                        </a:buClr>
                        <a:buSzTx/>
                        <a:buFontTx/>
                        <a:buNone/>
                        <a:tabLst/>
                      </a:pPr>
                      <a:r>
                        <a:rPr kumimoji="0" lang="en-US" sz="2000" b="1" i="0" u="none" strike="noStrike" cap="none" normalizeH="0" baseline="0" smtClean="0">
                          <a:ln>
                            <a:noFill/>
                          </a:ln>
                          <a:solidFill>
                            <a:schemeClr val="tx1"/>
                          </a:solidFill>
                          <a:effectLst/>
                          <a:latin typeface="Verdana" pitchFamily="34" charset="0"/>
                        </a:rPr>
                        <a:t>Population </a:t>
                      </a:r>
                      <a:br>
                        <a:rPr kumimoji="0" lang="en-US" sz="2000" b="1" i="0" u="none" strike="noStrike" cap="none" normalizeH="0" baseline="0" smtClean="0">
                          <a:ln>
                            <a:noFill/>
                          </a:ln>
                          <a:solidFill>
                            <a:schemeClr val="tx1"/>
                          </a:solidFill>
                          <a:effectLst/>
                          <a:latin typeface="Verdana" pitchFamily="34" charset="0"/>
                        </a:rPr>
                      </a:br>
                      <a:r>
                        <a:rPr kumimoji="0" lang="en-US" sz="2000" b="1" i="0" u="none" strike="noStrike" cap="none" normalizeH="0" baseline="0" smtClean="0">
                          <a:ln>
                            <a:noFill/>
                          </a:ln>
                          <a:solidFill>
                            <a:schemeClr val="tx1"/>
                          </a:solidFill>
                          <a:effectLst/>
                          <a:latin typeface="Verdana" pitchFamily="34" charset="0"/>
                        </a:rPr>
                        <a:t>with UI &lt; 100 ตg/L (in millions) </a:t>
                      </a:r>
                      <a:r>
                        <a:rPr kumimoji="0" lang="en-US" sz="2000" b="1" i="0" u="none" strike="noStrike" cap="none" normalizeH="0" baseline="30000" smtClean="0">
                          <a:ln>
                            <a:noFill/>
                          </a:ln>
                          <a:solidFill>
                            <a:schemeClr val="tx1"/>
                          </a:solidFill>
                          <a:effectLst/>
                          <a:latin typeface="Verdana" pitchFamily="34" charset="0"/>
                        </a:rPr>
                        <a:t>b</a:t>
                      </a:r>
                      <a:endParaRPr kumimoji="0" lang="en-US" sz="2000" b="1" i="0" u="none" strike="noStrike" cap="none" normalizeH="0" baseline="0" smtClean="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396240">
                <a:tc>
                  <a:txBody>
                    <a:bodyPr/>
                    <a:lstStyle/>
                    <a:p>
                      <a:pPr marL="342900" marR="0" lvl="0" indent="-342900" algn="l" defTabSz="914400" rtl="0" eaLnBrk="1" fontAlgn="base" latinLnBrk="0" hangingPunct="1">
                        <a:lnSpc>
                          <a:spcPct val="100000"/>
                        </a:lnSpc>
                        <a:spcBef>
                          <a:spcPct val="0"/>
                        </a:spcBef>
                        <a:spcAft>
                          <a:spcPct val="0"/>
                        </a:spcAft>
                        <a:buClr>
                          <a:schemeClr val="tx2"/>
                        </a:buClr>
                        <a:buSzTx/>
                        <a:buFontTx/>
                        <a:buNone/>
                        <a:tabLst/>
                      </a:pPr>
                      <a:r>
                        <a:rPr kumimoji="0" lang="en-US" sz="2000" b="1" i="0" u="none" strike="noStrike" cap="none" normalizeH="0" baseline="0" smtClean="0">
                          <a:ln>
                            <a:noFill/>
                          </a:ln>
                          <a:solidFill>
                            <a:schemeClr val="tx1"/>
                          </a:solidFill>
                          <a:effectLst/>
                          <a:latin typeface="Verdana" pitchFamily="34" charset="0"/>
                        </a:rPr>
                        <a:t>Africa</a:t>
                      </a:r>
                      <a:endParaRPr kumimoji="0" lang="en-US" sz="2000" b="1" i="0" u="none" strike="noStrike" cap="none" normalizeH="0" baseline="0" smtClean="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
                          <a:schemeClr val="tx2"/>
                        </a:buClr>
                        <a:buSzTx/>
                        <a:buFontTx/>
                        <a:buNone/>
                        <a:tabLst/>
                      </a:pPr>
                      <a:r>
                        <a:rPr kumimoji="0" lang="en-US" sz="2000" b="1" i="0" u="none" strike="noStrike" cap="none" normalizeH="0" baseline="0" smtClean="0">
                          <a:ln>
                            <a:noFill/>
                          </a:ln>
                          <a:solidFill>
                            <a:schemeClr val="tx1"/>
                          </a:solidFill>
                          <a:effectLst/>
                          <a:latin typeface="Verdana" pitchFamily="34" charset="0"/>
                        </a:rPr>
                        <a:t>47.6</a:t>
                      </a:r>
                      <a:endParaRPr kumimoji="0" lang="en-US" sz="2000" b="1" i="0" u="none" strike="noStrike" cap="none" normalizeH="0" baseline="0" smtClean="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
                          <a:schemeClr val="tx2"/>
                        </a:buClr>
                        <a:buSzTx/>
                        <a:buFontTx/>
                        <a:buNone/>
                        <a:tabLst/>
                      </a:pPr>
                      <a:r>
                        <a:rPr kumimoji="0" lang="en-US" sz="2000" b="1" i="0" u="none" strike="noStrike" cap="none" normalizeH="0" baseline="0" smtClean="0">
                          <a:ln>
                            <a:noFill/>
                          </a:ln>
                          <a:solidFill>
                            <a:schemeClr val="tx1"/>
                          </a:solidFill>
                          <a:effectLst/>
                          <a:latin typeface="Verdana" pitchFamily="34" charset="0"/>
                        </a:rPr>
                        <a:t>48.342</a:t>
                      </a:r>
                      <a:endParaRPr kumimoji="0" lang="en-US" sz="2000" b="1" i="0" u="none" strike="noStrike" cap="none" normalizeH="0" baseline="0" smtClean="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409575">
                <a:tc>
                  <a:txBody>
                    <a:bodyPr/>
                    <a:lstStyle/>
                    <a:p>
                      <a:pPr marL="342900" marR="0" lvl="0" indent="-342900" algn="l" defTabSz="914400" rtl="0" eaLnBrk="1" fontAlgn="base" latinLnBrk="0" hangingPunct="1">
                        <a:lnSpc>
                          <a:spcPct val="100000"/>
                        </a:lnSpc>
                        <a:spcBef>
                          <a:spcPct val="0"/>
                        </a:spcBef>
                        <a:spcAft>
                          <a:spcPct val="0"/>
                        </a:spcAft>
                        <a:buClr>
                          <a:schemeClr val="tx2"/>
                        </a:buClr>
                        <a:buSzTx/>
                        <a:buFontTx/>
                        <a:buNone/>
                        <a:tabLst/>
                      </a:pPr>
                      <a:r>
                        <a:rPr kumimoji="0" lang="en-US" sz="2000" b="1" i="0" u="none" strike="noStrike" cap="none" normalizeH="0" baseline="0" smtClean="0">
                          <a:ln>
                            <a:noFill/>
                          </a:ln>
                          <a:solidFill>
                            <a:schemeClr val="tx1"/>
                          </a:solidFill>
                          <a:effectLst/>
                          <a:latin typeface="Verdana" pitchFamily="34" charset="0"/>
                        </a:rPr>
                        <a:t>The Americas</a:t>
                      </a:r>
                      <a:endParaRPr kumimoji="0" lang="en-US" sz="2000" b="1" i="0" u="none" strike="noStrike" cap="none" normalizeH="0" baseline="0" smtClean="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
                          <a:schemeClr val="tx2"/>
                        </a:buClr>
                        <a:buSzTx/>
                        <a:buFontTx/>
                        <a:buNone/>
                        <a:tabLst/>
                      </a:pPr>
                      <a:r>
                        <a:rPr kumimoji="0" lang="en-US" sz="2000" b="1" i="0" u="none" strike="noStrike" cap="none" normalizeH="0" baseline="0" smtClean="0">
                          <a:ln>
                            <a:noFill/>
                          </a:ln>
                          <a:solidFill>
                            <a:schemeClr val="tx1"/>
                          </a:solidFill>
                          <a:effectLst/>
                          <a:latin typeface="Verdana" pitchFamily="34" charset="0"/>
                        </a:rPr>
                        <a:t>14.1</a:t>
                      </a:r>
                      <a:endParaRPr kumimoji="0" lang="en-US" sz="2000" b="1" i="0" u="none" strike="noStrike" cap="none" normalizeH="0" baseline="0" smtClean="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
                          <a:schemeClr val="tx2"/>
                        </a:buClr>
                        <a:buSzTx/>
                        <a:buFontTx/>
                        <a:buNone/>
                        <a:tabLst/>
                      </a:pPr>
                      <a:r>
                        <a:rPr kumimoji="0" lang="en-US" sz="2000" b="1" i="0" u="none" strike="noStrike" cap="none" normalizeH="0" baseline="0" smtClean="0">
                          <a:ln>
                            <a:noFill/>
                          </a:ln>
                          <a:solidFill>
                            <a:schemeClr val="tx1"/>
                          </a:solidFill>
                          <a:effectLst/>
                          <a:latin typeface="Verdana" pitchFamily="34" charset="0"/>
                        </a:rPr>
                        <a:t>9.995</a:t>
                      </a:r>
                      <a:endParaRPr kumimoji="0" lang="en-US" sz="2000" b="1" i="0" u="none" strike="noStrike" cap="none" normalizeH="0" baseline="0" smtClean="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701040">
                <a:tc>
                  <a:txBody>
                    <a:bodyPr/>
                    <a:lstStyle/>
                    <a:p>
                      <a:pPr marL="342900" marR="0" lvl="0" indent="-342900" algn="l" defTabSz="914400" rtl="0" eaLnBrk="1" fontAlgn="base" latinLnBrk="0" hangingPunct="1">
                        <a:lnSpc>
                          <a:spcPct val="100000"/>
                        </a:lnSpc>
                        <a:spcBef>
                          <a:spcPct val="0"/>
                        </a:spcBef>
                        <a:spcAft>
                          <a:spcPct val="0"/>
                        </a:spcAft>
                        <a:buClr>
                          <a:schemeClr val="tx2"/>
                        </a:buClr>
                        <a:buSzTx/>
                        <a:buFontTx/>
                        <a:buNone/>
                        <a:tabLst/>
                      </a:pPr>
                      <a:r>
                        <a:rPr kumimoji="0" lang="en-US" sz="2000" b="1" i="0" u="none" strike="noStrike" cap="none" normalizeH="0" baseline="0" smtClean="0">
                          <a:ln>
                            <a:noFill/>
                          </a:ln>
                          <a:solidFill>
                            <a:schemeClr val="tx1"/>
                          </a:solidFill>
                          <a:effectLst/>
                          <a:latin typeface="Verdana" pitchFamily="34" charset="0"/>
                        </a:rPr>
                        <a:t>Eastern Mediterranen</a:t>
                      </a:r>
                      <a:endParaRPr kumimoji="0" lang="en-US" sz="2000" b="1" i="0" u="none" strike="noStrike" cap="none" normalizeH="0" baseline="0" smtClean="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
                          <a:schemeClr val="tx2"/>
                        </a:buClr>
                        <a:buSzTx/>
                        <a:buFontTx/>
                        <a:buNone/>
                        <a:tabLst/>
                      </a:pPr>
                      <a:r>
                        <a:rPr kumimoji="0" lang="en-US" sz="2000" b="1" i="0" u="none" strike="noStrike" cap="none" normalizeH="0" baseline="0" smtClean="0">
                          <a:ln>
                            <a:noFill/>
                          </a:ln>
                          <a:solidFill>
                            <a:schemeClr val="tx1"/>
                          </a:solidFill>
                          <a:effectLst/>
                          <a:latin typeface="Verdana" pitchFamily="34" charset="0"/>
                        </a:rPr>
                        <a:t>55.4</a:t>
                      </a:r>
                      <a:endParaRPr kumimoji="0" lang="en-US" sz="2000" b="1" i="0" u="none" strike="noStrike" cap="none" normalizeH="0" baseline="0" smtClean="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
                          <a:schemeClr val="tx2"/>
                        </a:buClr>
                        <a:buSzTx/>
                        <a:buFontTx/>
                        <a:buNone/>
                        <a:tabLst/>
                      </a:pPr>
                      <a:r>
                        <a:rPr kumimoji="0" lang="en-US" sz="2000" b="1" i="0" u="none" strike="noStrike" cap="none" normalizeH="0" baseline="0" smtClean="0">
                          <a:ln>
                            <a:noFill/>
                          </a:ln>
                          <a:solidFill>
                            <a:schemeClr val="tx1"/>
                          </a:solidFill>
                          <a:effectLst/>
                          <a:latin typeface="Verdana" pitchFamily="34" charset="0"/>
                        </a:rPr>
                        <a:t>40.224</a:t>
                      </a:r>
                      <a:endParaRPr kumimoji="0" lang="en-US" sz="2000" b="1" i="0" u="none" strike="noStrike" cap="none" normalizeH="0" baseline="0" smtClean="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396240">
                <a:tc>
                  <a:txBody>
                    <a:bodyPr/>
                    <a:lstStyle/>
                    <a:p>
                      <a:pPr marL="342900" marR="0" lvl="0" indent="-342900" algn="l" defTabSz="914400" rtl="0" eaLnBrk="1" fontAlgn="base" latinLnBrk="0" hangingPunct="1">
                        <a:lnSpc>
                          <a:spcPct val="100000"/>
                        </a:lnSpc>
                        <a:spcBef>
                          <a:spcPct val="0"/>
                        </a:spcBef>
                        <a:spcAft>
                          <a:spcPct val="0"/>
                        </a:spcAft>
                        <a:buClr>
                          <a:schemeClr val="tx2"/>
                        </a:buClr>
                        <a:buSzTx/>
                        <a:buFontTx/>
                        <a:buNone/>
                        <a:tabLst/>
                      </a:pPr>
                      <a:r>
                        <a:rPr kumimoji="0" lang="en-US" sz="2000" b="1" i="0" u="none" strike="noStrike" cap="none" normalizeH="0" baseline="0" smtClean="0">
                          <a:ln>
                            <a:noFill/>
                          </a:ln>
                          <a:solidFill>
                            <a:schemeClr val="tx1"/>
                          </a:solidFill>
                          <a:effectLst/>
                          <a:latin typeface="Verdana" pitchFamily="34" charset="0"/>
                        </a:rPr>
                        <a:t>Europe</a:t>
                      </a:r>
                      <a:endParaRPr kumimoji="0" lang="en-US" sz="2000" b="1" i="0" u="none" strike="noStrike" cap="none" normalizeH="0" baseline="0" smtClean="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
                          <a:schemeClr val="tx2"/>
                        </a:buClr>
                        <a:buSzTx/>
                        <a:buFontTx/>
                        <a:buNone/>
                        <a:tabLst/>
                      </a:pPr>
                      <a:r>
                        <a:rPr kumimoji="0" lang="en-US" sz="2000" b="1" i="0" u="none" strike="noStrike" cap="none" normalizeH="0" baseline="0" smtClean="0">
                          <a:ln>
                            <a:noFill/>
                          </a:ln>
                          <a:solidFill>
                            <a:schemeClr val="tx1"/>
                          </a:solidFill>
                          <a:effectLst/>
                          <a:latin typeface="Verdana" pitchFamily="34" charset="0"/>
                        </a:rPr>
                        <a:t>59.9</a:t>
                      </a:r>
                      <a:endParaRPr kumimoji="0" lang="en-US" sz="2000" b="1" i="0" u="none" strike="noStrike" cap="none" normalizeH="0" baseline="0" smtClean="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
                          <a:schemeClr val="tx2"/>
                        </a:buClr>
                        <a:buSzTx/>
                        <a:buFontTx/>
                        <a:buNone/>
                        <a:tabLst/>
                      </a:pPr>
                      <a:r>
                        <a:rPr kumimoji="0" lang="en-US" sz="2000" b="1" i="0" u="none" strike="noStrike" cap="none" normalizeH="0" baseline="0" dirty="0" smtClean="0">
                          <a:ln>
                            <a:noFill/>
                          </a:ln>
                          <a:solidFill>
                            <a:schemeClr val="tx1"/>
                          </a:solidFill>
                          <a:effectLst/>
                          <a:latin typeface="Verdana" pitchFamily="34" charset="0"/>
                        </a:rPr>
                        <a:t>42.206</a:t>
                      </a:r>
                      <a:endParaRPr kumimoji="0" lang="en-US" sz="2000" b="1" i="0" u="none" strike="noStrike" cap="none" normalizeH="0" baseline="0" dirty="0" smtClean="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538163">
                <a:tc>
                  <a:txBody>
                    <a:bodyPr/>
                    <a:lstStyle/>
                    <a:p>
                      <a:pPr marL="342900" marR="0" lvl="0" indent="-342900" algn="l" defTabSz="914400" rtl="0" eaLnBrk="1" fontAlgn="base" latinLnBrk="0" hangingPunct="1">
                        <a:lnSpc>
                          <a:spcPct val="100000"/>
                        </a:lnSpc>
                        <a:spcBef>
                          <a:spcPct val="0"/>
                        </a:spcBef>
                        <a:spcAft>
                          <a:spcPct val="0"/>
                        </a:spcAft>
                        <a:buClr>
                          <a:schemeClr val="tx2"/>
                        </a:buClr>
                        <a:buSzTx/>
                        <a:buFontTx/>
                        <a:buNone/>
                        <a:tabLst/>
                      </a:pPr>
                      <a:r>
                        <a:rPr kumimoji="0" lang="en-US" sz="2000" b="1" i="0" u="none" strike="noStrike" cap="none" normalizeH="0" baseline="0" smtClean="0">
                          <a:ln>
                            <a:noFill/>
                          </a:ln>
                          <a:solidFill>
                            <a:schemeClr val="tx1"/>
                          </a:solidFill>
                          <a:effectLst/>
                          <a:latin typeface="Verdana" pitchFamily="34" charset="0"/>
                        </a:rPr>
                        <a:t>South East Asia</a:t>
                      </a:r>
                      <a:endParaRPr kumimoji="0" lang="en-US" sz="2000" b="1" i="0" u="none" strike="noStrike" cap="none" normalizeH="0" baseline="0" smtClean="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
                          <a:schemeClr val="tx2"/>
                        </a:buClr>
                        <a:buSzTx/>
                        <a:buFontTx/>
                        <a:buNone/>
                        <a:tabLst/>
                      </a:pPr>
                      <a:r>
                        <a:rPr kumimoji="0" lang="en-US" sz="2000" b="1" i="0" u="none" strike="noStrike" cap="none" normalizeH="0" baseline="0" smtClean="0">
                          <a:ln>
                            <a:noFill/>
                          </a:ln>
                          <a:solidFill>
                            <a:schemeClr val="tx1"/>
                          </a:solidFill>
                          <a:effectLst/>
                          <a:latin typeface="Verdana" pitchFamily="34" charset="0"/>
                        </a:rPr>
                        <a:t>39.9</a:t>
                      </a:r>
                      <a:endParaRPr kumimoji="0" lang="en-US" sz="2000" b="1" i="0" u="none" strike="noStrike" cap="none" normalizeH="0" baseline="0" smtClean="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
                          <a:schemeClr val="tx2"/>
                        </a:buClr>
                        <a:buSzTx/>
                        <a:buFontTx/>
                        <a:buNone/>
                        <a:tabLst/>
                      </a:pPr>
                      <a:r>
                        <a:rPr kumimoji="0" lang="en-US" sz="2000" b="1" i="0" u="none" strike="noStrike" cap="none" normalizeH="0" baseline="0" smtClean="0">
                          <a:ln>
                            <a:noFill/>
                          </a:ln>
                          <a:solidFill>
                            <a:schemeClr val="tx1"/>
                          </a:solidFill>
                          <a:effectLst/>
                          <a:latin typeface="Verdana" pitchFamily="34" charset="0"/>
                        </a:rPr>
                        <a:t>95.628</a:t>
                      </a:r>
                      <a:endParaRPr kumimoji="0" lang="en-US" sz="2000" b="1" i="0" u="none" strike="noStrike" cap="none" normalizeH="0" baseline="0" smtClean="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536575">
                <a:tc>
                  <a:txBody>
                    <a:bodyPr/>
                    <a:lstStyle/>
                    <a:p>
                      <a:pPr marL="342900" marR="0" lvl="0" indent="-342900" algn="l" defTabSz="914400" rtl="0" eaLnBrk="1" fontAlgn="base" latinLnBrk="0" hangingPunct="1">
                        <a:lnSpc>
                          <a:spcPct val="100000"/>
                        </a:lnSpc>
                        <a:spcBef>
                          <a:spcPct val="0"/>
                        </a:spcBef>
                        <a:spcAft>
                          <a:spcPct val="0"/>
                        </a:spcAft>
                        <a:buClr>
                          <a:schemeClr val="tx2"/>
                        </a:buClr>
                        <a:buSzTx/>
                        <a:buFontTx/>
                        <a:buNone/>
                        <a:tabLst/>
                      </a:pPr>
                      <a:r>
                        <a:rPr kumimoji="0" lang="en-US" sz="2000" b="1" i="0" u="none" strike="noStrike" cap="none" normalizeH="0" baseline="0" smtClean="0">
                          <a:ln>
                            <a:noFill/>
                          </a:ln>
                          <a:solidFill>
                            <a:schemeClr val="tx1"/>
                          </a:solidFill>
                          <a:effectLst/>
                          <a:latin typeface="Verdana" pitchFamily="34" charset="0"/>
                        </a:rPr>
                        <a:t>Western Pacific</a:t>
                      </a:r>
                      <a:endParaRPr kumimoji="0" lang="en-US" sz="2000" b="1" i="0" u="none" strike="noStrike" cap="none" normalizeH="0" baseline="0" smtClean="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
                          <a:schemeClr val="tx2"/>
                        </a:buClr>
                        <a:buSzTx/>
                        <a:buFontTx/>
                        <a:buNone/>
                        <a:tabLst/>
                      </a:pPr>
                      <a:r>
                        <a:rPr kumimoji="0" lang="en-US" sz="2000" b="1" i="0" u="none" strike="noStrike" cap="none" normalizeH="0" baseline="0" smtClean="0">
                          <a:ln>
                            <a:noFill/>
                          </a:ln>
                          <a:solidFill>
                            <a:schemeClr val="tx1"/>
                          </a:solidFill>
                          <a:effectLst/>
                          <a:latin typeface="Verdana" pitchFamily="34" charset="0"/>
                        </a:rPr>
                        <a:t>19.7</a:t>
                      </a:r>
                      <a:endParaRPr kumimoji="0" lang="en-US" sz="2000" b="1" i="0" u="none" strike="noStrike" cap="none" normalizeH="0" baseline="0" smtClean="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
                          <a:schemeClr val="tx2"/>
                        </a:buClr>
                        <a:buSzTx/>
                        <a:buFontTx/>
                        <a:buNone/>
                        <a:tabLst/>
                      </a:pPr>
                      <a:r>
                        <a:rPr kumimoji="0" lang="en-US" sz="2000" b="1" i="0" u="none" strike="noStrike" cap="none" normalizeH="0" baseline="0" smtClean="0">
                          <a:ln>
                            <a:noFill/>
                          </a:ln>
                          <a:solidFill>
                            <a:schemeClr val="tx1"/>
                          </a:solidFill>
                          <a:effectLst/>
                          <a:latin typeface="Verdana" pitchFamily="34" charset="0"/>
                        </a:rPr>
                        <a:t>36.082</a:t>
                      </a:r>
                      <a:endParaRPr kumimoji="0" lang="en-US" sz="2000" b="1" i="0" u="none" strike="noStrike" cap="none" normalizeH="0" baseline="0" smtClean="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396240">
                <a:tc>
                  <a:txBody>
                    <a:bodyPr/>
                    <a:lstStyle/>
                    <a:p>
                      <a:pPr marL="342900" marR="0" lvl="0" indent="-342900" algn="l" defTabSz="914400" rtl="0" eaLnBrk="1" fontAlgn="base" latinLnBrk="0" hangingPunct="1">
                        <a:lnSpc>
                          <a:spcPct val="100000"/>
                        </a:lnSpc>
                        <a:spcBef>
                          <a:spcPct val="0"/>
                        </a:spcBef>
                        <a:spcAft>
                          <a:spcPct val="0"/>
                        </a:spcAft>
                        <a:buClr>
                          <a:schemeClr val="tx2"/>
                        </a:buClr>
                        <a:buSzTx/>
                        <a:buFontTx/>
                        <a:buNone/>
                        <a:tabLst/>
                      </a:pPr>
                      <a:r>
                        <a:rPr kumimoji="0" lang="en-US" sz="2000" b="1" i="0" u="none" strike="noStrike" cap="none" normalizeH="0" baseline="0" smtClean="0">
                          <a:ln>
                            <a:noFill/>
                          </a:ln>
                          <a:solidFill>
                            <a:schemeClr val="tx1"/>
                          </a:solidFill>
                          <a:effectLst/>
                          <a:latin typeface="Verdana" pitchFamily="34" charset="0"/>
                        </a:rPr>
                        <a:t>Total</a:t>
                      </a:r>
                      <a:endParaRPr kumimoji="0" lang="en-US" sz="2000" b="1" i="0" u="none" strike="noStrike" cap="none" normalizeH="0" baseline="0" smtClean="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
                          <a:schemeClr val="tx2"/>
                        </a:buClr>
                        <a:buSzTx/>
                        <a:buFontTx/>
                        <a:buNone/>
                        <a:tabLst/>
                      </a:pPr>
                      <a:r>
                        <a:rPr kumimoji="0" lang="en-US" sz="2000" b="1" i="0" u="none" strike="noStrike" cap="none" normalizeH="0" baseline="0" smtClean="0">
                          <a:ln>
                            <a:noFill/>
                          </a:ln>
                          <a:solidFill>
                            <a:schemeClr val="tx1"/>
                          </a:solidFill>
                          <a:effectLst/>
                          <a:latin typeface="Verdana" pitchFamily="34" charset="0"/>
                        </a:rPr>
                        <a:t>36.9</a:t>
                      </a:r>
                      <a:endParaRPr kumimoji="0" lang="en-US" sz="2000" b="1" i="0" u="none" strike="noStrike" cap="none" normalizeH="0" baseline="0" smtClean="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
                          <a:schemeClr val="tx2"/>
                        </a:buClr>
                        <a:buSzTx/>
                        <a:buFontTx/>
                        <a:buNone/>
                        <a:tabLst/>
                      </a:pPr>
                      <a:r>
                        <a:rPr kumimoji="0" lang="en-US" sz="2000" b="1" i="0" u="none" strike="noStrike" cap="none" normalizeH="0" baseline="0" dirty="0" smtClean="0">
                          <a:ln>
                            <a:noFill/>
                          </a:ln>
                          <a:solidFill>
                            <a:schemeClr val="tx1"/>
                          </a:solidFill>
                          <a:effectLst/>
                          <a:latin typeface="Verdana" pitchFamily="34" charset="0"/>
                        </a:rPr>
                        <a:t>272.438</a:t>
                      </a:r>
                      <a:endParaRPr kumimoji="0" lang="en-US" sz="2000" b="1" i="0" u="none" strike="noStrike" cap="none" normalizeH="0" baseline="0" dirty="0" smtClean="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xmlns="" val="1013569293"/>
      </p:ext>
    </p:extLst>
  </p:cSld>
  <p:clrMapOvr>
    <a:masterClrMapping/>
  </p:clrMapOvr>
  <mc:AlternateContent xmlns:mc="http://schemas.openxmlformats.org/markup-compatibility/2006">
    <mc:Choice xmlns:p14="http://schemas.microsoft.com/office/powerpoint/2010/main" xmlns="" Requires="p14">
      <p:transition spd="slow" p14:dur="1500">
        <p14:switch dir="r"/>
      </p:transition>
    </mc:Choice>
    <mc:Fallback>
      <p:transition spd="slow">
        <p:fade/>
      </p:transition>
    </mc:Fallback>
  </mc:AlternateContent>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1026"/>
          <p:cNvSpPr>
            <a:spLocks noGrp="1" noChangeArrowheads="1"/>
          </p:cNvSpPr>
          <p:nvPr>
            <p:ph type="title"/>
          </p:nvPr>
        </p:nvSpPr>
        <p:spPr/>
        <p:txBody>
          <a:bodyPr/>
          <a:lstStyle/>
          <a:p>
            <a:pPr eaLnBrk="1" hangingPunct="1"/>
            <a:r>
              <a:rPr lang="en-GB" smtClean="0"/>
              <a:t>Iodine defficency and the neonate</a:t>
            </a:r>
          </a:p>
        </p:txBody>
      </p:sp>
      <p:sp>
        <p:nvSpPr>
          <p:cNvPr id="254979" name="Rectangle 1027"/>
          <p:cNvSpPr>
            <a:spLocks noGrp="1" noChangeArrowheads="1"/>
          </p:cNvSpPr>
          <p:nvPr>
            <p:ph idx="1"/>
          </p:nvPr>
        </p:nvSpPr>
        <p:spPr>
          <a:xfrm>
            <a:off x="609600" y="1600201"/>
            <a:ext cx="10972800" cy="5365375"/>
          </a:xfrm>
        </p:spPr>
        <p:txBody>
          <a:bodyPr/>
          <a:lstStyle/>
          <a:p>
            <a:pPr eaLnBrk="1" hangingPunct="1"/>
            <a:r>
              <a:rPr lang="en-GB" dirty="0" smtClean="0"/>
              <a:t>Perinatal mortality</a:t>
            </a:r>
          </a:p>
          <a:p>
            <a:pPr eaLnBrk="1" hangingPunct="1"/>
            <a:r>
              <a:rPr lang="en-GB" dirty="0" smtClean="0"/>
              <a:t>Infant mortality</a:t>
            </a:r>
          </a:p>
          <a:p>
            <a:pPr eaLnBrk="1" hangingPunct="1"/>
            <a:r>
              <a:rPr lang="en-GB" dirty="0" smtClean="0"/>
              <a:t>Low birth weight</a:t>
            </a:r>
          </a:p>
          <a:p>
            <a:pPr eaLnBrk="1" hangingPunct="1"/>
            <a:r>
              <a:rPr lang="en-GB" dirty="0" smtClean="0"/>
              <a:t>Sub optimal Brain development.</a:t>
            </a:r>
          </a:p>
          <a:p>
            <a:pPr eaLnBrk="1" hangingPunct="1"/>
            <a:r>
              <a:rPr lang="en-GB" dirty="0" smtClean="0"/>
              <a:t>Iodine deficiency mental retardation, retarded motor development.  </a:t>
            </a:r>
          </a:p>
          <a:p>
            <a:pPr eaLnBrk="1" hangingPunct="1"/>
            <a:r>
              <a:rPr lang="en-GB" dirty="0" smtClean="0"/>
              <a:t>General IQ decrease of 15 Points</a:t>
            </a:r>
          </a:p>
        </p:txBody>
      </p:sp>
      <p:sp>
        <p:nvSpPr>
          <p:cNvPr id="3" name="Slide Number Placeholder 2"/>
          <p:cNvSpPr>
            <a:spLocks noGrp="1"/>
          </p:cNvSpPr>
          <p:nvPr>
            <p:ph type="sldNum" sz="quarter" idx="12"/>
          </p:nvPr>
        </p:nvSpPr>
        <p:spPr/>
        <p:txBody>
          <a:bodyPr/>
          <a:lstStyle/>
          <a:p>
            <a:pPr>
              <a:defRPr/>
            </a:pPr>
            <a:fld id="{8B179155-918D-420A-B8CC-66922DECF674}" type="slidenum">
              <a:rPr lang="en-US" smtClean="0"/>
              <a:pPr>
                <a:defRPr/>
              </a:pPr>
              <a:t>135</a:t>
            </a:fld>
            <a:endParaRPr lang="en-US"/>
          </a:p>
        </p:txBody>
      </p:sp>
    </p:spTree>
    <p:extLst>
      <p:ext uri="{BB962C8B-B14F-4D97-AF65-F5344CB8AC3E}">
        <p14:creationId xmlns:p14="http://schemas.microsoft.com/office/powerpoint/2010/main" xmlns="" val="2451218385"/>
      </p:ext>
    </p:extLst>
  </p:cSld>
  <p:clrMapOvr>
    <a:masterClrMapping/>
  </p:clrMapOvr>
  <mc:AlternateContent xmlns:mc="http://schemas.openxmlformats.org/markup-compatibility/2006">
    <mc:Choice xmlns:p14="http://schemas.microsoft.com/office/powerpoint/2010/main" xmlns="" Requires="p14">
      <p:transition spd="slow" p14:dur="1500">
        <p14:switch dir="r"/>
      </p:transition>
    </mc:Choice>
    <mc:Fallback>
      <p:transition spd="slow">
        <p:fade/>
      </p:transition>
    </mc:Fallback>
  </mc:AlternateContent>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2"/>
          <p:cNvSpPr>
            <a:spLocks noGrp="1" noChangeArrowheads="1"/>
          </p:cNvSpPr>
          <p:nvPr>
            <p:ph type="title"/>
          </p:nvPr>
        </p:nvSpPr>
        <p:spPr/>
        <p:txBody>
          <a:bodyPr/>
          <a:lstStyle/>
          <a:p>
            <a:pPr eaLnBrk="1" hangingPunct="1"/>
            <a:r>
              <a:rPr lang="en-GB" smtClean="0"/>
              <a:t>Iodine deficiency and adults</a:t>
            </a:r>
          </a:p>
        </p:txBody>
      </p:sp>
      <p:sp>
        <p:nvSpPr>
          <p:cNvPr id="256003" name="Rectangle 3"/>
          <p:cNvSpPr>
            <a:spLocks noGrp="1" noChangeArrowheads="1"/>
          </p:cNvSpPr>
          <p:nvPr>
            <p:ph idx="1"/>
          </p:nvPr>
        </p:nvSpPr>
        <p:spPr/>
        <p:txBody>
          <a:bodyPr/>
          <a:lstStyle/>
          <a:p>
            <a:pPr eaLnBrk="1" hangingPunct="1"/>
            <a:r>
              <a:rPr lang="en-GB" sz="4000" dirty="0" smtClean="0"/>
              <a:t>Lack of energy</a:t>
            </a:r>
          </a:p>
          <a:p>
            <a:pPr eaLnBrk="1" hangingPunct="1"/>
            <a:r>
              <a:rPr lang="en-GB" sz="4000" dirty="0" smtClean="0"/>
              <a:t>apathy, slow brains</a:t>
            </a:r>
          </a:p>
          <a:p>
            <a:pPr eaLnBrk="1" hangingPunct="1"/>
            <a:r>
              <a:rPr lang="en-GB" sz="4000" dirty="0" smtClean="0"/>
              <a:t>goitre and mechanical complications</a:t>
            </a:r>
          </a:p>
          <a:p>
            <a:pPr eaLnBrk="1" hangingPunct="1"/>
            <a:r>
              <a:rPr lang="en-GB" sz="4000" dirty="0" smtClean="0"/>
              <a:t>Nodular thyroid</a:t>
            </a:r>
          </a:p>
          <a:p>
            <a:pPr eaLnBrk="1" hangingPunct="1"/>
            <a:r>
              <a:rPr lang="en-GB" sz="4000" dirty="0" smtClean="0"/>
              <a:t>hyperthyroidism</a:t>
            </a:r>
          </a:p>
          <a:p>
            <a:pPr eaLnBrk="1" hangingPunct="1"/>
            <a:r>
              <a:rPr lang="en-GB" sz="4000" dirty="0" smtClean="0"/>
              <a:t>Pregnancy and cretinism</a:t>
            </a:r>
          </a:p>
          <a:p>
            <a:pPr eaLnBrk="1" hangingPunct="1"/>
            <a:endParaRPr lang="en-GB" sz="4000" dirty="0" smtClean="0"/>
          </a:p>
        </p:txBody>
      </p:sp>
      <p:sp>
        <p:nvSpPr>
          <p:cNvPr id="3" name="Slide Number Placeholder 2"/>
          <p:cNvSpPr>
            <a:spLocks noGrp="1"/>
          </p:cNvSpPr>
          <p:nvPr>
            <p:ph type="sldNum" sz="quarter" idx="12"/>
          </p:nvPr>
        </p:nvSpPr>
        <p:spPr/>
        <p:txBody>
          <a:bodyPr/>
          <a:lstStyle/>
          <a:p>
            <a:pPr>
              <a:defRPr/>
            </a:pPr>
            <a:fld id="{8B179155-918D-420A-B8CC-66922DECF674}" type="slidenum">
              <a:rPr lang="en-US" smtClean="0"/>
              <a:pPr>
                <a:defRPr/>
              </a:pPr>
              <a:t>136</a:t>
            </a:fld>
            <a:endParaRPr lang="en-US"/>
          </a:p>
        </p:txBody>
      </p:sp>
    </p:spTree>
    <p:extLst>
      <p:ext uri="{BB962C8B-B14F-4D97-AF65-F5344CB8AC3E}">
        <p14:creationId xmlns:p14="http://schemas.microsoft.com/office/powerpoint/2010/main" xmlns="" val="1632805884"/>
      </p:ext>
    </p:extLst>
  </p:cSld>
  <p:clrMapOvr>
    <a:masterClrMapping/>
  </p:clrMapOvr>
  <mc:AlternateContent xmlns:mc="http://schemas.openxmlformats.org/markup-compatibility/2006">
    <mc:Choice xmlns:p14="http://schemas.microsoft.com/office/powerpoint/2010/main" xmlns="" Requires="p14">
      <p:transition spd="slow" p14:dur="1500">
        <p14:switch dir="r"/>
      </p:transition>
    </mc:Choice>
    <mc:Fallback>
      <p:transition spd="slow">
        <p:fade/>
      </p:transition>
    </mc:Fallback>
  </mc:AlternateContent>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Text Box 4"/>
          <p:cNvSpPr txBox="1">
            <a:spLocks noChangeArrowheads="1"/>
          </p:cNvSpPr>
          <p:nvPr/>
        </p:nvSpPr>
        <p:spPr bwMode="auto">
          <a:xfrm>
            <a:off x="0" y="609601"/>
            <a:ext cx="12192000" cy="63094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fontAlgn="base">
              <a:spcBef>
                <a:spcPct val="0"/>
              </a:spcBef>
              <a:spcAft>
                <a:spcPct val="0"/>
              </a:spcAft>
              <a:buFontTx/>
              <a:buNone/>
            </a:pPr>
            <a:r>
              <a:rPr lang="en-US" sz="3600" b="1" dirty="0">
                <a:cs typeface="Arial" panose="020B0604020202020204" pitchFamily="34" charset="0"/>
              </a:rPr>
              <a:t>Deficiency</a:t>
            </a:r>
          </a:p>
          <a:p>
            <a:pPr algn="just" fontAlgn="base">
              <a:spcBef>
                <a:spcPct val="0"/>
              </a:spcBef>
              <a:spcAft>
                <a:spcPct val="0"/>
              </a:spcAft>
              <a:buFontTx/>
              <a:buChar char="•"/>
            </a:pPr>
            <a:r>
              <a:rPr lang="en-US" dirty="0">
                <a:cs typeface="Arial" panose="020B0604020202020204" pitchFamily="34" charset="0"/>
              </a:rPr>
              <a:t>Iodine deficiency disorder refers to medical conditions ranging from simple goiter to deafness, </a:t>
            </a:r>
            <a:r>
              <a:rPr lang="en-US" dirty="0" err="1">
                <a:cs typeface="Arial" panose="020B0604020202020204" pitchFamily="34" charset="0"/>
              </a:rPr>
              <a:t>mutism</a:t>
            </a:r>
            <a:r>
              <a:rPr lang="en-US" dirty="0">
                <a:cs typeface="Arial" panose="020B0604020202020204" pitchFamily="34" charset="0"/>
              </a:rPr>
              <a:t>, squint and profound metal retardation called cretinism. </a:t>
            </a:r>
          </a:p>
          <a:p>
            <a:pPr algn="just" fontAlgn="base">
              <a:spcBef>
                <a:spcPct val="0"/>
              </a:spcBef>
              <a:spcAft>
                <a:spcPct val="0"/>
              </a:spcAft>
              <a:buFontTx/>
              <a:buNone/>
            </a:pPr>
            <a:endParaRPr lang="en-US" dirty="0">
              <a:cs typeface="Arial" panose="020B0604020202020204" pitchFamily="34" charset="0"/>
            </a:endParaRPr>
          </a:p>
          <a:p>
            <a:pPr algn="just" fontAlgn="base">
              <a:spcBef>
                <a:spcPct val="0"/>
              </a:spcBef>
              <a:spcAft>
                <a:spcPct val="0"/>
              </a:spcAft>
              <a:buFontTx/>
              <a:buChar char="•"/>
            </a:pPr>
            <a:r>
              <a:rPr lang="en-US" dirty="0">
                <a:cs typeface="Arial" panose="020B0604020202020204" pitchFamily="34" charset="0"/>
              </a:rPr>
              <a:t>Globally, </a:t>
            </a:r>
            <a:r>
              <a:rPr lang="en-US" b="1" dirty="0">
                <a:cs typeface="Arial" panose="020B0604020202020204" pitchFamily="34" charset="0"/>
              </a:rPr>
              <a:t>30 % of</a:t>
            </a:r>
            <a:r>
              <a:rPr lang="en-US" dirty="0">
                <a:cs typeface="Arial" panose="020B0604020202020204" pitchFamily="34" charset="0"/>
              </a:rPr>
              <a:t> the world’s population is affected by IDD and more than 150 million people are affected in Africa alone. </a:t>
            </a:r>
          </a:p>
          <a:p>
            <a:pPr algn="just" fontAlgn="base">
              <a:spcBef>
                <a:spcPct val="0"/>
              </a:spcBef>
              <a:spcAft>
                <a:spcPct val="0"/>
              </a:spcAft>
              <a:buFontTx/>
              <a:buChar char="•"/>
            </a:pPr>
            <a:r>
              <a:rPr lang="en-US" b="1" dirty="0">
                <a:cs typeface="Arial" panose="020B0604020202020204" pitchFamily="34" charset="0"/>
              </a:rPr>
              <a:t>In Ethiopia,</a:t>
            </a:r>
          </a:p>
          <a:p>
            <a:pPr algn="just" fontAlgn="base">
              <a:spcBef>
                <a:spcPct val="0"/>
              </a:spcBef>
              <a:spcAft>
                <a:spcPct val="0"/>
              </a:spcAft>
              <a:buFontTx/>
              <a:buChar char="•"/>
            </a:pPr>
            <a:r>
              <a:rPr lang="en-US" dirty="0">
                <a:cs typeface="Arial" panose="020B0604020202020204" pitchFamily="34" charset="0"/>
              </a:rPr>
              <a:t>38% of under five years old children have goiter and 35% of their biological mothers have goiters</a:t>
            </a:r>
          </a:p>
          <a:p>
            <a:pPr algn="just" fontAlgn="base">
              <a:spcBef>
                <a:spcPct val="0"/>
              </a:spcBef>
              <a:spcAft>
                <a:spcPct val="0"/>
              </a:spcAft>
              <a:buFontTx/>
              <a:buChar char="•"/>
            </a:pPr>
            <a:endParaRPr lang="en-US" dirty="0">
              <a:cs typeface="Arial" panose="020B0604020202020204" pitchFamily="34" charset="0"/>
            </a:endParaRPr>
          </a:p>
          <a:p>
            <a:pPr algn="just" fontAlgn="base">
              <a:spcBef>
                <a:spcPct val="50000"/>
              </a:spcBef>
              <a:spcAft>
                <a:spcPct val="0"/>
              </a:spcAft>
              <a:buFontTx/>
              <a:buNone/>
            </a:pPr>
            <a:endParaRPr lang="en-US" dirty="0">
              <a:cs typeface="Arial" panose="020B0604020202020204" pitchFamily="34" charset="0"/>
            </a:endParaRPr>
          </a:p>
        </p:txBody>
      </p:sp>
      <p:sp>
        <p:nvSpPr>
          <p:cNvPr id="257028" name="Slide Number Placeholder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ACE019F7-CA75-446A-891D-0C0C3E4858BB}" type="slidenum">
              <a:rPr lang="cs-CZ" sz="1200">
                <a:solidFill>
                  <a:srgbClr val="000000"/>
                </a:solidFill>
              </a:rPr>
              <a:pPr>
                <a:spcBef>
                  <a:spcPct val="0"/>
                </a:spcBef>
                <a:buFontTx/>
                <a:buNone/>
              </a:pPr>
              <a:t>137</a:t>
            </a:fld>
            <a:endParaRPr lang="cs-CZ" sz="1200">
              <a:solidFill>
                <a:srgbClr val="000000"/>
              </a:solidFill>
            </a:endParaRPr>
          </a:p>
        </p:txBody>
      </p:sp>
    </p:spTree>
    <p:extLst>
      <p:ext uri="{BB962C8B-B14F-4D97-AF65-F5344CB8AC3E}">
        <p14:creationId xmlns:p14="http://schemas.microsoft.com/office/powerpoint/2010/main" xmlns="" val="1473204351"/>
      </p:ext>
    </p:extLst>
  </p:cSld>
  <p:clrMapOvr>
    <a:masterClrMapping/>
  </p:clrMapOvr>
  <mc:AlternateContent xmlns:mc="http://schemas.openxmlformats.org/markup-compatibility/2006">
    <mc:Choice xmlns:p14="http://schemas.microsoft.com/office/powerpoint/2010/main" xmlns="" Requires="p14">
      <p:transition spd="slow" p14:dur="1500">
        <p14:switch dir="r"/>
      </p:transition>
    </mc:Choice>
    <mc:Fallback>
      <p:transition spd="slow">
        <p:fade/>
      </p:transition>
    </mc:Fallback>
  </mc:AlternateContent>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Text Box 4"/>
          <p:cNvSpPr txBox="1">
            <a:spLocks noChangeArrowheads="1"/>
          </p:cNvSpPr>
          <p:nvPr/>
        </p:nvSpPr>
        <p:spPr bwMode="auto">
          <a:xfrm>
            <a:off x="112900" y="663389"/>
            <a:ext cx="12079100" cy="60016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fontAlgn="base">
              <a:spcBef>
                <a:spcPct val="50000"/>
              </a:spcBef>
              <a:spcAft>
                <a:spcPct val="0"/>
              </a:spcAft>
              <a:buFontTx/>
              <a:buNone/>
            </a:pPr>
            <a:r>
              <a:rPr lang="en-US" sz="5400" dirty="0">
                <a:solidFill>
                  <a:srgbClr val="000000"/>
                </a:solidFill>
                <a:cs typeface="Arial" panose="020B0604020202020204" pitchFamily="34" charset="0"/>
              </a:rPr>
              <a:t>Risk factors</a:t>
            </a:r>
          </a:p>
          <a:p>
            <a:pPr algn="just" fontAlgn="base">
              <a:spcBef>
                <a:spcPct val="50000"/>
              </a:spcBef>
              <a:spcAft>
                <a:spcPct val="0"/>
              </a:spcAft>
              <a:buFontTx/>
              <a:buChar char="•"/>
            </a:pPr>
            <a:r>
              <a:rPr lang="en-US" sz="4400" dirty="0">
                <a:solidFill>
                  <a:srgbClr val="000000"/>
                </a:solidFill>
                <a:cs typeface="Arial" panose="020B0604020202020204" pitchFamily="34" charset="0"/>
              </a:rPr>
              <a:t>Living in mountainous areas</a:t>
            </a:r>
          </a:p>
          <a:p>
            <a:pPr algn="just" fontAlgn="base">
              <a:spcBef>
                <a:spcPct val="50000"/>
              </a:spcBef>
              <a:spcAft>
                <a:spcPct val="0"/>
              </a:spcAft>
              <a:buFontTx/>
              <a:buChar char="•"/>
            </a:pPr>
            <a:r>
              <a:rPr lang="en-US" sz="4400" dirty="0">
                <a:solidFill>
                  <a:srgbClr val="000000"/>
                </a:solidFill>
                <a:cs typeface="Arial" panose="020B0604020202020204" pitchFamily="34" charset="0"/>
              </a:rPr>
              <a:t>Not eating sea foods</a:t>
            </a:r>
          </a:p>
          <a:p>
            <a:pPr algn="just" fontAlgn="base">
              <a:spcBef>
                <a:spcPct val="50000"/>
              </a:spcBef>
              <a:spcAft>
                <a:spcPct val="0"/>
              </a:spcAft>
              <a:buFontTx/>
              <a:buChar char="•"/>
            </a:pPr>
            <a:r>
              <a:rPr lang="en-US" sz="4400" dirty="0">
                <a:solidFill>
                  <a:srgbClr val="000000"/>
                </a:solidFill>
                <a:cs typeface="Arial" panose="020B0604020202020204" pitchFamily="34" charset="0"/>
              </a:rPr>
              <a:t>Eating  large amounts of raw food that can cause thyroid goiter (</a:t>
            </a:r>
            <a:r>
              <a:rPr lang="en-US" sz="4400" b="1" dirty="0" err="1">
                <a:solidFill>
                  <a:srgbClr val="000000"/>
                </a:solidFill>
                <a:cs typeface="Arial" panose="020B0604020202020204" pitchFamily="34" charset="0"/>
              </a:rPr>
              <a:t>goiterogens</a:t>
            </a:r>
            <a:r>
              <a:rPr lang="en-US" sz="4400" dirty="0">
                <a:solidFill>
                  <a:srgbClr val="000000"/>
                </a:solidFill>
                <a:cs typeface="Arial" panose="020B0604020202020204" pitchFamily="34" charset="0"/>
              </a:rPr>
              <a:t>), such as </a:t>
            </a:r>
            <a:r>
              <a:rPr lang="en-US" sz="4400" dirty="0">
                <a:solidFill>
                  <a:srgbClr val="FF0000"/>
                </a:solidFill>
                <a:cs typeface="Arial" panose="020B0604020202020204" pitchFamily="34" charset="0"/>
              </a:rPr>
              <a:t>spinach, lettuce, turnips, beets, rutabagas, kale are also at risk of developing iodine deficiency</a:t>
            </a:r>
            <a:r>
              <a:rPr lang="en-US" dirty="0">
                <a:solidFill>
                  <a:srgbClr val="FF0000"/>
                </a:solidFill>
                <a:cs typeface="Arial" panose="020B0604020202020204" pitchFamily="34" charset="0"/>
              </a:rPr>
              <a:t>. </a:t>
            </a:r>
          </a:p>
        </p:txBody>
      </p:sp>
      <p:sp>
        <p:nvSpPr>
          <p:cNvPr id="258052" name="Slide Number Placeholder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B0E0DF2B-71A2-45D1-9F3A-B8FB6ACF2127}" type="slidenum">
              <a:rPr lang="cs-CZ" sz="1200">
                <a:solidFill>
                  <a:srgbClr val="000000"/>
                </a:solidFill>
              </a:rPr>
              <a:pPr>
                <a:spcBef>
                  <a:spcPct val="0"/>
                </a:spcBef>
                <a:buFontTx/>
                <a:buNone/>
              </a:pPr>
              <a:t>138</a:t>
            </a:fld>
            <a:endParaRPr lang="cs-CZ" sz="1200">
              <a:solidFill>
                <a:srgbClr val="000000"/>
              </a:solidFill>
            </a:endParaRPr>
          </a:p>
        </p:txBody>
      </p:sp>
    </p:spTree>
    <p:extLst>
      <p:ext uri="{BB962C8B-B14F-4D97-AF65-F5344CB8AC3E}">
        <p14:creationId xmlns:p14="http://schemas.microsoft.com/office/powerpoint/2010/main" xmlns="" val="1665012558"/>
      </p:ext>
    </p:extLst>
  </p:cSld>
  <p:clrMapOvr>
    <a:masterClrMapping/>
  </p:clrMapOvr>
  <mc:AlternateContent xmlns:mc="http://schemas.openxmlformats.org/markup-compatibility/2006">
    <mc:Choice xmlns:p14="http://schemas.microsoft.com/office/powerpoint/2010/main" xmlns="" Requires="p14">
      <p:transition spd="slow" p14:dur="1500">
        <p14:switch dir="r"/>
      </p:transition>
    </mc:Choice>
    <mc:Fallback>
      <p:transition spd="slow">
        <p:fade/>
      </p:transition>
    </mc:Fallback>
  </mc:AlternateContent>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Text Box 4"/>
          <p:cNvSpPr txBox="1">
            <a:spLocks noChangeArrowheads="1"/>
          </p:cNvSpPr>
          <p:nvPr/>
        </p:nvSpPr>
        <p:spPr bwMode="auto">
          <a:xfrm>
            <a:off x="0" y="296863"/>
            <a:ext cx="10382250" cy="66787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en-GB" sz="3600" b="1" dirty="0">
                <a:solidFill>
                  <a:srgbClr val="000000"/>
                </a:solidFill>
                <a:cs typeface="Arial" panose="020B0604020202020204" pitchFamily="34" charset="0"/>
              </a:rPr>
              <a:t>Clinical Manifestations</a:t>
            </a:r>
          </a:p>
          <a:p>
            <a:pPr fontAlgn="base">
              <a:spcBef>
                <a:spcPct val="0"/>
              </a:spcBef>
              <a:spcAft>
                <a:spcPct val="0"/>
              </a:spcAft>
              <a:buFontTx/>
              <a:buNone/>
            </a:pPr>
            <a:r>
              <a:rPr lang="en-GB" sz="2800" b="1" dirty="0">
                <a:solidFill>
                  <a:srgbClr val="000000"/>
                </a:solidFill>
                <a:cs typeface="Arial" panose="020B0604020202020204" pitchFamily="34" charset="0"/>
              </a:rPr>
              <a:t>  </a:t>
            </a:r>
            <a:r>
              <a:rPr lang="en-GB" sz="2800" b="1" dirty="0" err="1">
                <a:solidFill>
                  <a:srgbClr val="000000"/>
                </a:solidFill>
                <a:cs typeface="Arial" panose="020B0604020202020204" pitchFamily="34" charset="0"/>
              </a:rPr>
              <a:t>Fetus</a:t>
            </a:r>
            <a:r>
              <a:rPr lang="en-GB" sz="2800" b="1" dirty="0">
                <a:solidFill>
                  <a:srgbClr val="000000"/>
                </a:solidFill>
                <a:cs typeface="Arial" panose="020B0604020202020204" pitchFamily="34" charset="0"/>
              </a:rPr>
              <a:t> and Infants</a:t>
            </a:r>
            <a:endParaRPr lang="en-US" sz="2800" dirty="0">
              <a:solidFill>
                <a:srgbClr val="000000"/>
              </a:solidFill>
              <a:cs typeface="Arial" panose="020B0604020202020204" pitchFamily="34" charset="0"/>
            </a:endParaRPr>
          </a:p>
          <a:p>
            <a:pPr lvl="1" fontAlgn="base">
              <a:spcBef>
                <a:spcPct val="0"/>
              </a:spcBef>
              <a:spcAft>
                <a:spcPct val="0"/>
              </a:spcAft>
              <a:buFontTx/>
              <a:buChar char="•"/>
            </a:pPr>
            <a:r>
              <a:rPr lang="en-US" dirty="0">
                <a:solidFill>
                  <a:srgbClr val="000000"/>
                </a:solidFill>
                <a:cs typeface="Arial" panose="020B0604020202020204" pitchFamily="34" charset="0"/>
              </a:rPr>
              <a:t>Depressed growth </a:t>
            </a:r>
          </a:p>
          <a:p>
            <a:pPr lvl="1" fontAlgn="base">
              <a:spcBef>
                <a:spcPct val="0"/>
              </a:spcBef>
              <a:spcAft>
                <a:spcPct val="0"/>
              </a:spcAft>
              <a:buFontTx/>
              <a:buChar char="•"/>
            </a:pPr>
            <a:r>
              <a:rPr lang="en-US" dirty="0">
                <a:solidFill>
                  <a:srgbClr val="000000"/>
                </a:solidFill>
                <a:cs typeface="Arial" panose="020B0604020202020204" pitchFamily="34" charset="0"/>
              </a:rPr>
              <a:t>Delayed sexual development </a:t>
            </a:r>
          </a:p>
          <a:p>
            <a:pPr lvl="1" fontAlgn="base">
              <a:spcBef>
                <a:spcPct val="0"/>
              </a:spcBef>
              <a:spcAft>
                <a:spcPct val="0"/>
              </a:spcAft>
              <a:buFontTx/>
              <a:buChar char="•"/>
            </a:pPr>
            <a:r>
              <a:rPr lang="en-US" dirty="0">
                <a:solidFill>
                  <a:srgbClr val="000000"/>
                </a:solidFill>
                <a:cs typeface="Arial" panose="020B0604020202020204" pitchFamily="34" charset="0"/>
              </a:rPr>
              <a:t>Mental retardation and learning disability</a:t>
            </a:r>
          </a:p>
          <a:p>
            <a:pPr lvl="1" fontAlgn="base">
              <a:spcBef>
                <a:spcPct val="0"/>
              </a:spcBef>
              <a:spcAft>
                <a:spcPct val="0"/>
              </a:spcAft>
              <a:buFontTx/>
              <a:buChar char="•"/>
            </a:pPr>
            <a:r>
              <a:rPr lang="en-US" dirty="0">
                <a:solidFill>
                  <a:srgbClr val="000000"/>
                </a:solidFill>
                <a:cs typeface="Arial" panose="020B0604020202020204" pitchFamily="34" charset="0"/>
              </a:rPr>
              <a:t>Deafness and </a:t>
            </a:r>
            <a:r>
              <a:rPr lang="en-US" dirty="0" err="1">
                <a:solidFill>
                  <a:srgbClr val="000000"/>
                </a:solidFill>
                <a:cs typeface="Arial" panose="020B0604020202020204" pitchFamily="34" charset="0"/>
              </a:rPr>
              <a:t>akinetic</a:t>
            </a:r>
            <a:r>
              <a:rPr lang="en-US" dirty="0">
                <a:solidFill>
                  <a:srgbClr val="000000"/>
                </a:solidFill>
                <a:cs typeface="Arial" panose="020B0604020202020204" pitchFamily="34" charset="0"/>
              </a:rPr>
              <a:t> </a:t>
            </a:r>
            <a:r>
              <a:rPr lang="en-US" dirty="0" err="1">
                <a:solidFill>
                  <a:srgbClr val="000000"/>
                </a:solidFill>
                <a:cs typeface="Arial" panose="020B0604020202020204" pitchFamily="34" charset="0"/>
              </a:rPr>
              <a:t>mutism</a:t>
            </a:r>
            <a:endParaRPr lang="en-US" dirty="0">
              <a:solidFill>
                <a:srgbClr val="000000"/>
              </a:solidFill>
              <a:cs typeface="Arial" panose="020B0604020202020204" pitchFamily="34" charset="0"/>
            </a:endParaRPr>
          </a:p>
          <a:p>
            <a:pPr lvl="1" fontAlgn="base">
              <a:spcBef>
                <a:spcPct val="0"/>
              </a:spcBef>
              <a:spcAft>
                <a:spcPct val="0"/>
              </a:spcAft>
              <a:buFontTx/>
              <a:buChar char="•"/>
            </a:pPr>
            <a:r>
              <a:rPr lang="en-US" dirty="0">
                <a:solidFill>
                  <a:srgbClr val="000000"/>
                </a:solidFill>
                <a:cs typeface="Arial" panose="020B0604020202020204" pitchFamily="34" charset="0"/>
              </a:rPr>
              <a:t>Abortion and still birth</a:t>
            </a:r>
            <a:endParaRPr lang="en-GB" b="1" dirty="0">
              <a:solidFill>
                <a:srgbClr val="000000"/>
              </a:solidFill>
              <a:cs typeface="Arial" panose="020B0604020202020204" pitchFamily="34" charset="0"/>
            </a:endParaRPr>
          </a:p>
          <a:p>
            <a:pPr fontAlgn="base">
              <a:spcBef>
                <a:spcPct val="0"/>
              </a:spcBef>
              <a:spcAft>
                <a:spcPct val="0"/>
              </a:spcAft>
              <a:buFontTx/>
              <a:buNone/>
            </a:pPr>
            <a:r>
              <a:rPr lang="en-GB" sz="2800" b="1" dirty="0">
                <a:solidFill>
                  <a:srgbClr val="000000"/>
                </a:solidFill>
                <a:cs typeface="Arial" panose="020B0604020202020204" pitchFamily="34" charset="0"/>
              </a:rPr>
              <a:t>  Adult deficiencies: </a:t>
            </a:r>
            <a:endParaRPr lang="en-US" sz="2800" dirty="0">
              <a:solidFill>
                <a:srgbClr val="000000"/>
              </a:solidFill>
              <a:cs typeface="Arial" panose="020B0604020202020204" pitchFamily="34" charset="0"/>
            </a:endParaRPr>
          </a:p>
          <a:p>
            <a:pPr lvl="1" fontAlgn="base">
              <a:spcBef>
                <a:spcPct val="0"/>
              </a:spcBef>
              <a:spcAft>
                <a:spcPct val="0"/>
              </a:spcAft>
              <a:buFontTx/>
              <a:buChar char="•"/>
            </a:pPr>
            <a:r>
              <a:rPr lang="en-US" dirty="0">
                <a:solidFill>
                  <a:srgbClr val="000000"/>
                </a:solidFill>
                <a:cs typeface="Arial" panose="020B0604020202020204" pitchFamily="34" charset="0"/>
              </a:rPr>
              <a:t>Goiter </a:t>
            </a:r>
          </a:p>
          <a:p>
            <a:pPr lvl="1" fontAlgn="base">
              <a:spcBef>
                <a:spcPct val="0"/>
              </a:spcBef>
              <a:spcAft>
                <a:spcPct val="0"/>
              </a:spcAft>
              <a:buFontTx/>
              <a:buChar char="•"/>
            </a:pPr>
            <a:r>
              <a:rPr lang="en-US" dirty="0">
                <a:solidFill>
                  <a:srgbClr val="000000"/>
                </a:solidFill>
                <a:cs typeface="Arial" panose="020B0604020202020204" pitchFamily="34" charset="0"/>
              </a:rPr>
              <a:t>Symptoms of low-thyroid-hormone level (children and adults): </a:t>
            </a:r>
          </a:p>
          <a:p>
            <a:pPr lvl="1" fontAlgn="base">
              <a:spcBef>
                <a:spcPct val="0"/>
              </a:spcBef>
              <a:spcAft>
                <a:spcPct val="0"/>
              </a:spcAft>
              <a:buFontTx/>
              <a:buChar char="•"/>
            </a:pPr>
            <a:r>
              <a:rPr lang="en-US" dirty="0">
                <a:solidFill>
                  <a:srgbClr val="000000"/>
                </a:solidFill>
                <a:cs typeface="Arial" panose="020B0604020202020204" pitchFamily="34" charset="0"/>
              </a:rPr>
              <a:t>Listlessness </a:t>
            </a:r>
          </a:p>
          <a:p>
            <a:pPr lvl="1" fontAlgn="base">
              <a:spcBef>
                <a:spcPct val="0"/>
              </a:spcBef>
              <a:spcAft>
                <a:spcPct val="0"/>
              </a:spcAft>
              <a:buFontTx/>
              <a:buChar char="•"/>
            </a:pPr>
            <a:r>
              <a:rPr lang="en-US" dirty="0">
                <a:solidFill>
                  <a:srgbClr val="000000"/>
                </a:solidFill>
                <a:cs typeface="Arial" panose="020B0604020202020204" pitchFamily="34" charset="0"/>
              </a:rPr>
              <a:t>Sluggish behavior </a:t>
            </a:r>
          </a:p>
          <a:p>
            <a:pPr fontAlgn="base">
              <a:spcBef>
                <a:spcPct val="0"/>
              </a:spcBef>
              <a:spcAft>
                <a:spcPct val="0"/>
              </a:spcAft>
              <a:buFontTx/>
              <a:buNone/>
            </a:pPr>
            <a:r>
              <a:rPr lang="en-US" sz="2800" b="1" dirty="0">
                <a:solidFill>
                  <a:srgbClr val="000000"/>
                </a:solidFill>
                <a:cs typeface="Arial" panose="020B0604020202020204" pitchFamily="34" charset="0"/>
              </a:rPr>
              <a:t>  Beasts of burden</a:t>
            </a:r>
          </a:p>
          <a:p>
            <a:pPr lvl="1" fontAlgn="base">
              <a:spcBef>
                <a:spcPct val="0"/>
              </a:spcBef>
              <a:spcAft>
                <a:spcPct val="0"/>
              </a:spcAft>
              <a:buFontTx/>
              <a:buChar char="•"/>
            </a:pPr>
            <a:r>
              <a:rPr lang="en-US" dirty="0">
                <a:solidFill>
                  <a:srgbClr val="000000"/>
                </a:solidFill>
                <a:cs typeface="Arial" panose="020B0604020202020204" pitchFamily="34" charset="0"/>
              </a:rPr>
              <a:t>Poor reproduction (abortion, still birth)</a:t>
            </a:r>
          </a:p>
          <a:p>
            <a:pPr lvl="1" fontAlgn="base">
              <a:spcBef>
                <a:spcPct val="0"/>
              </a:spcBef>
              <a:spcAft>
                <a:spcPct val="0"/>
              </a:spcAft>
              <a:buFontTx/>
              <a:buChar char="•"/>
            </a:pPr>
            <a:r>
              <a:rPr lang="en-US" dirty="0">
                <a:solidFill>
                  <a:srgbClr val="000000"/>
                </a:solidFill>
                <a:cs typeface="Arial" panose="020B0604020202020204" pitchFamily="34" charset="0"/>
              </a:rPr>
              <a:t>Weakness</a:t>
            </a:r>
          </a:p>
        </p:txBody>
      </p:sp>
      <p:sp>
        <p:nvSpPr>
          <p:cNvPr id="259075" name="AutoShape 7" descr="goiter photo: Goiter Goiter.jpg"/>
          <p:cNvSpPr>
            <a:spLocks noChangeAspect="1" noChangeArrowheads="1"/>
          </p:cNvSpPr>
          <p:nvPr/>
        </p:nvSpPr>
        <p:spPr bwMode="auto">
          <a:xfrm>
            <a:off x="1668463" y="46038"/>
            <a:ext cx="3886200" cy="3886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sz="1800">
              <a:solidFill>
                <a:srgbClr val="000000"/>
              </a:solidFill>
              <a:cs typeface="Arial" panose="020B0604020202020204" pitchFamily="34" charset="0"/>
            </a:endParaRPr>
          </a:p>
        </p:txBody>
      </p:sp>
      <p:sp>
        <p:nvSpPr>
          <p:cNvPr id="259076" name="AutoShape 9" descr="goiter photo: Goiter Goiter.jpg"/>
          <p:cNvSpPr>
            <a:spLocks noChangeAspect="1" noChangeArrowheads="1"/>
          </p:cNvSpPr>
          <p:nvPr/>
        </p:nvSpPr>
        <p:spPr bwMode="auto">
          <a:xfrm>
            <a:off x="1668463" y="46038"/>
            <a:ext cx="3886200" cy="3886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sz="1800">
              <a:solidFill>
                <a:srgbClr val="000000"/>
              </a:solidFill>
              <a:cs typeface="Arial" panose="020B0604020202020204" pitchFamily="34" charset="0"/>
            </a:endParaRPr>
          </a:p>
        </p:txBody>
      </p:sp>
      <p:sp>
        <p:nvSpPr>
          <p:cNvPr id="259077" name="AutoShape 11" descr="9k="/>
          <p:cNvSpPr>
            <a:spLocks noChangeAspect="1" noChangeArrowheads="1"/>
          </p:cNvSpPr>
          <p:nvPr/>
        </p:nvSpPr>
        <p:spPr bwMode="auto">
          <a:xfrm>
            <a:off x="1668463" y="46038"/>
            <a:ext cx="3048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sz="1800">
              <a:solidFill>
                <a:srgbClr val="000000"/>
              </a:solidFill>
              <a:cs typeface="Arial" panose="020B0604020202020204" pitchFamily="34" charset="0"/>
            </a:endParaRPr>
          </a:p>
        </p:txBody>
      </p:sp>
      <p:sp>
        <p:nvSpPr>
          <p:cNvPr id="259078" name="AutoShape 13" descr="goiter"/>
          <p:cNvSpPr>
            <a:spLocks noChangeAspect="1" noChangeArrowheads="1"/>
          </p:cNvSpPr>
          <p:nvPr/>
        </p:nvSpPr>
        <p:spPr bwMode="auto">
          <a:xfrm>
            <a:off x="1668463" y="46038"/>
            <a:ext cx="1371600" cy="1714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sz="1800">
              <a:solidFill>
                <a:srgbClr val="000000"/>
              </a:solidFill>
              <a:cs typeface="Arial" panose="020B0604020202020204" pitchFamily="34" charset="0"/>
            </a:endParaRPr>
          </a:p>
        </p:txBody>
      </p:sp>
      <p:pic>
        <p:nvPicPr>
          <p:cNvPr id="259079" name="Picture 14"/>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8305801" y="457200"/>
            <a:ext cx="2206625" cy="25479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59080" name="Picture 15"/>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324601" y="228600"/>
            <a:ext cx="1851025" cy="2362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59081" name="Picture 16"/>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8229600" y="4605338"/>
            <a:ext cx="2152650" cy="15986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59083" name="Slide Number Placeholder 10"/>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8A3B641A-4F99-4FF0-8021-B70A26B08EB6}" type="slidenum">
              <a:rPr lang="cs-CZ" sz="1200">
                <a:solidFill>
                  <a:srgbClr val="000000"/>
                </a:solidFill>
              </a:rPr>
              <a:pPr>
                <a:spcBef>
                  <a:spcPct val="0"/>
                </a:spcBef>
                <a:buFontTx/>
                <a:buNone/>
              </a:pPr>
              <a:t>139</a:t>
            </a:fld>
            <a:endParaRPr lang="cs-CZ" sz="1200">
              <a:solidFill>
                <a:srgbClr val="000000"/>
              </a:solidFill>
            </a:endParaRPr>
          </a:p>
        </p:txBody>
      </p:sp>
    </p:spTree>
    <p:extLst>
      <p:ext uri="{BB962C8B-B14F-4D97-AF65-F5344CB8AC3E}">
        <p14:creationId xmlns:p14="http://schemas.microsoft.com/office/powerpoint/2010/main" xmlns="" val="3417957954"/>
      </p:ext>
    </p:extLst>
  </p:cSld>
  <p:clrMapOvr>
    <a:masterClrMapping/>
  </p:clrMapOvr>
  <mc:AlternateContent xmlns:mc="http://schemas.openxmlformats.org/markup-compatibility/2006">
    <mc:Choice xmlns:p14="http://schemas.microsoft.com/office/powerpoint/2010/main" xmlns="" Requires="p14">
      <p:transition spd="slow" p14:dur="1500">
        <p14:switch dir="r"/>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7EB80EB7-ED43-4ECD-8B08-2084F7A50982}" type="slidenum">
              <a:rPr lang="en-US" smtClean="0"/>
              <a:pPr/>
              <a:t>14</a:t>
            </a:fld>
            <a:endParaRPr lang="en-US"/>
          </a:p>
        </p:txBody>
      </p:sp>
      <p:sp>
        <p:nvSpPr>
          <p:cNvPr id="22530" name="Title 1"/>
          <p:cNvSpPr>
            <a:spLocks noGrp="1"/>
          </p:cNvSpPr>
          <p:nvPr>
            <p:ph type="title" idx="4294967295"/>
          </p:nvPr>
        </p:nvSpPr>
        <p:spPr>
          <a:xfrm>
            <a:off x="0" y="277813"/>
            <a:ext cx="8229600" cy="1139825"/>
          </a:xfrm>
        </p:spPr>
        <p:txBody>
          <a:bodyPr/>
          <a:lstStyle/>
          <a:p>
            <a:r>
              <a:rPr lang="en-US" sz="4000" b="1"/>
              <a:t>Waterlow classification                                </a:t>
            </a:r>
            <a:br>
              <a:rPr lang="en-US" sz="4000" b="1"/>
            </a:br>
            <a:endParaRPr lang="en-US" sz="4000"/>
          </a:p>
        </p:txBody>
      </p:sp>
      <p:graphicFrame>
        <p:nvGraphicFramePr>
          <p:cNvPr id="22554" name="Group 26"/>
          <p:cNvGraphicFramePr>
            <a:graphicFrameLocks noGrp="1"/>
          </p:cNvGraphicFramePr>
          <p:nvPr>
            <p:ph idx="4294967295"/>
            <p:extLst>
              <p:ext uri="{D42A27DB-BD31-4B8C-83A1-F6EECF244321}">
                <p14:modId xmlns:p14="http://schemas.microsoft.com/office/powerpoint/2010/main" xmlns="" val="260563188"/>
              </p:ext>
            </p:extLst>
          </p:nvPr>
        </p:nvGraphicFramePr>
        <p:xfrm>
          <a:off x="0" y="1116105"/>
          <a:ext cx="10542494" cy="4988860"/>
        </p:xfrm>
        <a:graphic>
          <a:graphicData uri="http://schemas.openxmlformats.org/drawingml/2006/table">
            <a:tbl>
              <a:tblPr/>
              <a:tblGrid>
                <a:gridCol w="1868135"/>
                <a:gridCol w="3338949"/>
                <a:gridCol w="5335410"/>
              </a:tblGrid>
              <a:tr h="846064">
                <a:tc>
                  <a:txBody>
                    <a:bodyPr/>
                    <a:lstStyle/>
                    <a:p>
                      <a:pPr marL="0" marR="0" lvl="0" indent="0" algn="l" defTabSz="914400" rtl="0" eaLnBrk="1" fontAlgn="base" latinLnBrk="0" hangingPunct="1">
                        <a:lnSpc>
                          <a:spcPct val="115000"/>
                        </a:lnSpc>
                        <a:spcBef>
                          <a:spcPct val="0"/>
                        </a:spcBef>
                        <a:spcAft>
                          <a:spcPct val="0"/>
                        </a:spcAft>
                        <a:buClr>
                          <a:schemeClr val="hlink"/>
                        </a:buClr>
                        <a:buSzPct val="80000"/>
                        <a:buFontTx/>
                        <a:buNone/>
                        <a:tabLst/>
                      </a:pPr>
                      <a:r>
                        <a:rPr kumimoji="0" lang="en-US" sz="2000" b="0"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 Height</a:t>
                      </a:r>
                    </a:p>
                  </a:txBody>
                  <a:tcPr marL="0" marR="0" marT="0" marB="0" anchor="ctr"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gridSpan="2">
                  <a:txBody>
                    <a:bodyPr/>
                    <a:lstStyle/>
                    <a:p>
                      <a:pPr marL="0" marR="0" lvl="0" indent="0" algn="ctr" defTabSz="914400" rtl="0" eaLnBrk="1" fontAlgn="base" latinLnBrk="0" hangingPunct="1">
                        <a:lnSpc>
                          <a:spcPct val="150000"/>
                        </a:lnSpc>
                        <a:spcBef>
                          <a:spcPct val="0"/>
                        </a:spcBef>
                        <a:spcAft>
                          <a:spcPct val="0"/>
                        </a:spcAft>
                        <a:buClr>
                          <a:schemeClr val="hlink"/>
                        </a:buClr>
                        <a:buSzPct val="80000"/>
                        <a:buFontTx/>
                        <a:buNone/>
                        <a:tabLst/>
                      </a:pPr>
                      <a:r>
                        <a:rPr kumimoji="0" lang="en-US" sz="2000" b="0" i="0" u="none" strike="noStrike" cap="none" normalizeH="0" baseline="0" smtClean="0">
                          <a:ln>
                            <a:noFill/>
                          </a:ln>
                          <a:solidFill>
                            <a:schemeClr val="tx1"/>
                          </a:solidFill>
                          <a:effectLst>
                            <a:outerShdw blurRad="38100" dist="38100" dir="2700000" algn="tl">
                              <a:srgbClr val="000000"/>
                            </a:outerShdw>
                          </a:effectLst>
                          <a:latin typeface="Courier New" pitchFamily="49" charset="0"/>
                          <a:cs typeface="Times New Roman" pitchFamily="18" charset="0"/>
                        </a:rPr>
                        <a:t>Weight</a:t>
                      </a:r>
                      <a:endParaRPr kumimoji="0" lang="en-US" sz="20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r>
              <a:tr h="846064">
                <a:tc>
                  <a:txBody>
                    <a:bodyPr/>
                    <a:lstStyle/>
                    <a:p>
                      <a:pPr marL="0" marR="0" lvl="0" indent="0" algn="just" defTabSz="914400" rtl="0" eaLnBrk="1" fontAlgn="base" latinLnBrk="0" hangingPunct="1">
                        <a:lnSpc>
                          <a:spcPct val="150000"/>
                        </a:lnSpc>
                        <a:spcBef>
                          <a:spcPct val="0"/>
                        </a:spcBef>
                        <a:spcAft>
                          <a:spcPct val="0"/>
                        </a:spcAft>
                        <a:buClr>
                          <a:schemeClr val="hlink"/>
                        </a:buClr>
                        <a:buSzPct val="80000"/>
                        <a:buFontTx/>
                        <a:buNone/>
                        <a:tabLst/>
                      </a:pPr>
                      <a:endParaRPr kumimoji="0" lang="en-US" sz="2000" b="0" i="0" u="none" strike="noStrike" cap="none" normalizeH="0" baseline="0" smtClean="0">
                        <a:ln>
                          <a:noFill/>
                        </a:ln>
                        <a:solidFill>
                          <a:schemeClr val="tx1"/>
                        </a:solidFill>
                        <a:effectLst>
                          <a:outerShdw blurRad="38100" dist="38100" dir="2700000" algn="tl">
                            <a:srgbClr val="000000"/>
                          </a:outerShdw>
                        </a:effectLst>
                        <a:latin typeface="Courier New" pitchFamily="49" charset="0"/>
                        <a:cs typeface="Times New Roman" pitchFamily="18" charset="0"/>
                      </a:endParaRPr>
                    </a:p>
                  </a:txBody>
                  <a:tcPr marL="68580" marR="68580" marT="0" marB="0" horzOverflow="overflow">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50000"/>
                        </a:lnSpc>
                        <a:spcBef>
                          <a:spcPct val="0"/>
                        </a:spcBef>
                        <a:spcAft>
                          <a:spcPct val="0"/>
                        </a:spcAft>
                        <a:buClr>
                          <a:schemeClr val="hlink"/>
                        </a:buClr>
                        <a:buSzPct val="80000"/>
                        <a:buFontTx/>
                        <a:buNone/>
                        <a:tabLst/>
                      </a:pPr>
                      <a:r>
                        <a:rPr kumimoji="0" lang="en-US" sz="2000" b="0" i="0" u="none" strike="noStrike" cap="none" normalizeH="0" baseline="0" smtClean="0">
                          <a:ln>
                            <a:noFill/>
                          </a:ln>
                          <a:solidFill>
                            <a:schemeClr val="tx1"/>
                          </a:solidFill>
                          <a:effectLst>
                            <a:outerShdw blurRad="38100" dist="38100" dir="2700000" algn="tl">
                              <a:srgbClr val="000000"/>
                            </a:outerShdw>
                          </a:effectLst>
                          <a:latin typeface="Courier New" pitchFamily="49" charset="0"/>
                          <a:cs typeface="Times New Roman" pitchFamily="18" charset="0"/>
                        </a:rPr>
                        <a:t>Above </a:t>
                      </a:r>
                      <a:endParaRPr kumimoji="0" lang="en-US" sz="20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just" defTabSz="914400" rtl="0" eaLnBrk="1" fontAlgn="base" latinLnBrk="0" hangingPunct="1">
                        <a:lnSpc>
                          <a:spcPct val="150000"/>
                        </a:lnSpc>
                        <a:spcBef>
                          <a:spcPct val="0"/>
                        </a:spcBef>
                        <a:spcAft>
                          <a:spcPct val="0"/>
                        </a:spcAft>
                        <a:buClr>
                          <a:schemeClr val="hlink"/>
                        </a:buClr>
                        <a:buSzPct val="80000"/>
                        <a:buFontTx/>
                        <a:buNone/>
                        <a:tabLst/>
                      </a:pPr>
                      <a:r>
                        <a:rPr kumimoji="0" lang="en-US" sz="2000" b="0" i="0" u="none" strike="noStrike" cap="none" normalizeH="0" baseline="0" smtClean="0">
                          <a:ln>
                            <a:noFill/>
                          </a:ln>
                          <a:solidFill>
                            <a:schemeClr val="tx1"/>
                          </a:solidFill>
                          <a:effectLst>
                            <a:outerShdw blurRad="38100" dist="38100" dir="2700000" algn="tl">
                              <a:srgbClr val="000000"/>
                            </a:outerShdw>
                          </a:effectLst>
                          <a:latin typeface="Courier New" pitchFamily="49" charset="0"/>
                          <a:cs typeface="Times New Roman" pitchFamily="18" charset="0"/>
                        </a:rPr>
                        <a:t>Below </a:t>
                      </a:r>
                      <a:endParaRPr kumimoji="0" lang="en-US" sz="20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r>
              <a:tr h="846064">
                <a:tc>
                  <a:txBody>
                    <a:bodyPr/>
                    <a:lstStyle/>
                    <a:p>
                      <a:pPr marL="0" marR="0" lvl="0" indent="0" algn="just" defTabSz="914400" rtl="0" eaLnBrk="1" fontAlgn="base" latinLnBrk="0" hangingPunct="1">
                        <a:lnSpc>
                          <a:spcPct val="150000"/>
                        </a:lnSpc>
                        <a:spcBef>
                          <a:spcPct val="0"/>
                        </a:spcBef>
                        <a:spcAft>
                          <a:spcPct val="0"/>
                        </a:spcAft>
                        <a:buClr>
                          <a:schemeClr val="hlink"/>
                        </a:buClr>
                        <a:buSzPct val="80000"/>
                        <a:buFontTx/>
                        <a:buNone/>
                        <a:tabLst/>
                      </a:pPr>
                      <a:r>
                        <a:rPr kumimoji="0" lang="en-US" sz="2000" b="0" i="0" u="none" strike="noStrike" cap="none" normalizeH="0" baseline="0" smtClean="0">
                          <a:ln>
                            <a:noFill/>
                          </a:ln>
                          <a:solidFill>
                            <a:schemeClr val="tx1"/>
                          </a:solidFill>
                          <a:effectLst>
                            <a:outerShdw blurRad="38100" dist="38100" dir="2700000" algn="tl">
                              <a:srgbClr val="000000"/>
                            </a:outerShdw>
                          </a:effectLst>
                          <a:latin typeface="Courier New" pitchFamily="49" charset="0"/>
                          <a:cs typeface="Times New Roman" pitchFamily="18" charset="0"/>
                        </a:rPr>
                        <a:t>Above </a:t>
                      </a:r>
                      <a:endParaRPr kumimoji="0" lang="en-US" sz="20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endParaRPr>
                    </a:p>
                  </a:txBody>
                  <a:tcPr marL="68580" marR="68580" marT="0" marB="0" horzOverflow="overflow">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50000"/>
                        </a:lnSpc>
                        <a:spcBef>
                          <a:spcPct val="0"/>
                        </a:spcBef>
                        <a:spcAft>
                          <a:spcPct val="0"/>
                        </a:spcAft>
                        <a:buClr>
                          <a:schemeClr val="hlink"/>
                        </a:buClr>
                        <a:buSzPct val="80000"/>
                        <a:buFontTx/>
                        <a:buNone/>
                        <a:tabLst/>
                      </a:pPr>
                      <a:r>
                        <a:rPr kumimoji="0" lang="en-US" sz="2000" b="0" i="0" u="none" strike="noStrike" cap="none" normalizeH="0" baseline="0" smtClean="0">
                          <a:ln>
                            <a:noFill/>
                          </a:ln>
                          <a:solidFill>
                            <a:schemeClr val="tx1"/>
                          </a:solidFill>
                          <a:effectLst>
                            <a:outerShdw blurRad="38100" dist="38100" dir="2700000" algn="tl">
                              <a:srgbClr val="000000"/>
                            </a:outerShdw>
                          </a:effectLst>
                          <a:latin typeface="Courier New" pitchFamily="49" charset="0"/>
                          <a:cs typeface="Times New Roman" pitchFamily="18" charset="0"/>
                        </a:rPr>
                        <a:t>Normal </a:t>
                      </a:r>
                      <a:endParaRPr kumimoji="0" lang="en-US" sz="20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50000"/>
                        </a:lnSpc>
                        <a:spcBef>
                          <a:spcPct val="0"/>
                        </a:spcBef>
                        <a:spcAft>
                          <a:spcPct val="0"/>
                        </a:spcAft>
                        <a:buClr>
                          <a:schemeClr val="hlink"/>
                        </a:buClr>
                        <a:buSzPct val="80000"/>
                        <a:buFontTx/>
                        <a:buNone/>
                        <a:tabLst/>
                      </a:pPr>
                      <a:r>
                        <a:rPr kumimoji="0" lang="en-US" sz="2000" b="0" i="0" u="none" strike="noStrike" cap="none" normalizeH="0" baseline="0" dirty="0" smtClean="0">
                          <a:ln>
                            <a:noFill/>
                          </a:ln>
                          <a:solidFill>
                            <a:schemeClr val="tx1"/>
                          </a:solidFill>
                          <a:effectLst>
                            <a:outerShdw blurRad="38100" dist="38100" dir="2700000" algn="tl">
                              <a:srgbClr val="000000"/>
                            </a:outerShdw>
                          </a:effectLst>
                          <a:latin typeface="Courier New" pitchFamily="49" charset="0"/>
                          <a:cs typeface="Times New Roman" pitchFamily="18" charset="0"/>
                        </a:rPr>
                        <a:t>Acute malnutrition </a:t>
                      </a:r>
                      <a:endParaRPr kumimoji="0" lang="en-US" sz="2000" b="0"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50668">
                <a:tc>
                  <a:txBody>
                    <a:bodyPr/>
                    <a:lstStyle/>
                    <a:p>
                      <a:pPr marL="0" marR="0" lvl="0" indent="0" algn="just" defTabSz="914400" rtl="0" eaLnBrk="1" fontAlgn="base" latinLnBrk="0" hangingPunct="1">
                        <a:lnSpc>
                          <a:spcPct val="150000"/>
                        </a:lnSpc>
                        <a:spcBef>
                          <a:spcPct val="0"/>
                        </a:spcBef>
                        <a:spcAft>
                          <a:spcPct val="0"/>
                        </a:spcAft>
                        <a:buClr>
                          <a:schemeClr val="hlink"/>
                        </a:buClr>
                        <a:buSzPct val="80000"/>
                        <a:buFontTx/>
                        <a:buNone/>
                        <a:tabLst/>
                      </a:pPr>
                      <a:endParaRPr kumimoji="0" lang="en-US" sz="2000" b="0" i="0" u="none" strike="noStrike" cap="none" normalizeH="0" baseline="0" smtClean="0">
                        <a:ln>
                          <a:noFill/>
                        </a:ln>
                        <a:solidFill>
                          <a:schemeClr val="tx1"/>
                        </a:solidFill>
                        <a:effectLst>
                          <a:outerShdw blurRad="38100" dist="38100" dir="2700000" algn="tl">
                            <a:srgbClr val="000000"/>
                          </a:outerShdw>
                        </a:effectLst>
                        <a:latin typeface="Courier New" pitchFamily="49" charset="0"/>
                        <a:cs typeface="Times New Roman" pitchFamily="18" charset="0"/>
                      </a:endParaRPr>
                    </a:p>
                    <a:p>
                      <a:pPr marL="0" marR="0" lvl="0" indent="0" algn="just" defTabSz="914400" rtl="0" eaLnBrk="1" fontAlgn="base" latinLnBrk="0" hangingPunct="1">
                        <a:lnSpc>
                          <a:spcPct val="150000"/>
                        </a:lnSpc>
                        <a:spcBef>
                          <a:spcPct val="0"/>
                        </a:spcBef>
                        <a:spcAft>
                          <a:spcPct val="0"/>
                        </a:spcAft>
                        <a:buClr>
                          <a:schemeClr val="hlink"/>
                        </a:buClr>
                        <a:buSzPct val="80000"/>
                        <a:buFontTx/>
                        <a:buNone/>
                        <a:tabLst/>
                      </a:pPr>
                      <a:r>
                        <a:rPr kumimoji="0" lang="en-US" sz="2000" b="0" i="0" u="none" strike="noStrike" cap="none" normalizeH="0" baseline="0" smtClean="0">
                          <a:ln>
                            <a:noFill/>
                          </a:ln>
                          <a:solidFill>
                            <a:schemeClr val="tx1"/>
                          </a:solidFill>
                          <a:effectLst>
                            <a:outerShdw blurRad="38100" dist="38100" dir="2700000" algn="tl">
                              <a:srgbClr val="000000"/>
                            </a:outerShdw>
                          </a:effectLst>
                          <a:latin typeface="Courier New" pitchFamily="49" charset="0"/>
                          <a:cs typeface="Times New Roman" pitchFamily="18" charset="0"/>
                        </a:rPr>
                        <a:t>Below </a:t>
                      </a:r>
                      <a:endParaRPr kumimoji="0" lang="en-US" sz="20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endParaRPr>
                    </a:p>
                  </a:txBody>
                  <a:tcPr marL="68580" marR="68580" marT="0" marB="0" horzOverflow="overflow">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50000"/>
                        </a:lnSpc>
                        <a:spcBef>
                          <a:spcPct val="0"/>
                        </a:spcBef>
                        <a:spcAft>
                          <a:spcPct val="0"/>
                        </a:spcAft>
                        <a:buClr>
                          <a:schemeClr val="hlink"/>
                        </a:buClr>
                        <a:buSzPct val="80000"/>
                        <a:buFontTx/>
                        <a:buNone/>
                        <a:tabLst/>
                      </a:pPr>
                      <a:r>
                        <a:rPr kumimoji="0" lang="en-US" sz="2000" b="0" i="0" u="none" strike="noStrike" cap="none" normalizeH="0" baseline="0" smtClean="0">
                          <a:ln>
                            <a:noFill/>
                          </a:ln>
                          <a:solidFill>
                            <a:schemeClr val="tx1"/>
                          </a:solidFill>
                          <a:effectLst>
                            <a:outerShdw blurRad="38100" dist="38100" dir="2700000" algn="tl">
                              <a:srgbClr val="000000"/>
                            </a:outerShdw>
                          </a:effectLst>
                          <a:latin typeface="Courier New" pitchFamily="49" charset="0"/>
                          <a:cs typeface="Times New Roman" pitchFamily="18" charset="0"/>
                        </a:rPr>
                        <a:t>Nutritional </a:t>
                      </a:r>
                      <a:endParaRPr kumimoji="0" lang="en-US" sz="20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endParaRPr>
                    </a:p>
                    <a:p>
                      <a:pPr marL="0" marR="0" lvl="0" indent="0" algn="just" defTabSz="914400" rtl="0" eaLnBrk="1" fontAlgn="base" latinLnBrk="0" hangingPunct="1">
                        <a:lnSpc>
                          <a:spcPct val="150000"/>
                        </a:lnSpc>
                        <a:spcBef>
                          <a:spcPct val="0"/>
                        </a:spcBef>
                        <a:spcAft>
                          <a:spcPct val="0"/>
                        </a:spcAft>
                        <a:buClr>
                          <a:schemeClr val="hlink"/>
                        </a:buClr>
                        <a:buSzPct val="80000"/>
                        <a:buFontTx/>
                        <a:buNone/>
                        <a:tabLst/>
                      </a:pPr>
                      <a:r>
                        <a:rPr kumimoji="0" lang="en-US" sz="2000" b="0" i="0" u="none" strike="noStrike" cap="none" normalizeH="0" baseline="0" smtClean="0">
                          <a:ln>
                            <a:noFill/>
                          </a:ln>
                          <a:solidFill>
                            <a:schemeClr val="tx1"/>
                          </a:solidFill>
                          <a:effectLst>
                            <a:outerShdw blurRad="38100" dist="38100" dir="2700000" algn="tl">
                              <a:srgbClr val="000000"/>
                            </a:outerShdw>
                          </a:effectLst>
                          <a:latin typeface="Courier New" pitchFamily="49" charset="0"/>
                          <a:cs typeface="Times New Roman" pitchFamily="18" charset="0"/>
                        </a:rPr>
                        <a:t>Dwarfism </a:t>
                      </a:r>
                      <a:endParaRPr kumimoji="0" lang="en-US" sz="20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50000"/>
                        </a:lnSpc>
                        <a:spcBef>
                          <a:spcPct val="0"/>
                        </a:spcBef>
                        <a:spcAft>
                          <a:spcPct val="0"/>
                        </a:spcAft>
                        <a:buClr>
                          <a:schemeClr val="hlink"/>
                        </a:buClr>
                        <a:buSzPct val="80000"/>
                        <a:buFontTx/>
                        <a:buNone/>
                        <a:tabLst/>
                      </a:pPr>
                      <a:r>
                        <a:rPr kumimoji="0" lang="en-US" sz="2000" b="0" i="0" u="none" strike="noStrike" cap="none" normalizeH="0" baseline="0" dirty="0" smtClean="0">
                          <a:ln>
                            <a:noFill/>
                          </a:ln>
                          <a:solidFill>
                            <a:schemeClr val="tx1"/>
                          </a:solidFill>
                          <a:effectLst>
                            <a:outerShdw blurRad="38100" dist="38100" dir="2700000" algn="tl">
                              <a:srgbClr val="000000"/>
                            </a:outerShdw>
                          </a:effectLst>
                          <a:latin typeface="Courier New" pitchFamily="49" charset="0"/>
                          <a:cs typeface="Times New Roman" pitchFamily="18" charset="0"/>
                        </a:rPr>
                        <a:t>Chronic </a:t>
                      </a:r>
                      <a:endParaRPr kumimoji="0" lang="en-US" sz="2000" b="0"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endParaRPr>
                    </a:p>
                    <a:p>
                      <a:pPr marL="0" marR="0" lvl="0" indent="0" algn="just" defTabSz="914400" rtl="0" eaLnBrk="1" fontAlgn="base" latinLnBrk="0" hangingPunct="1">
                        <a:lnSpc>
                          <a:spcPct val="150000"/>
                        </a:lnSpc>
                        <a:spcBef>
                          <a:spcPct val="0"/>
                        </a:spcBef>
                        <a:spcAft>
                          <a:spcPct val="0"/>
                        </a:spcAft>
                        <a:buClr>
                          <a:schemeClr val="hlink"/>
                        </a:buClr>
                        <a:buSzPct val="80000"/>
                        <a:buFontTx/>
                        <a:buNone/>
                        <a:tabLst/>
                      </a:pPr>
                      <a:r>
                        <a:rPr kumimoji="0" lang="en-US" sz="2000" b="0" i="0" u="none" strike="noStrike" cap="none" normalizeH="0" baseline="0" dirty="0" smtClean="0">
                          <a:ln>
                            <a:noFill/>
                          </a:ln>
                          <a:solidFill>
                            <a:schemeClr val="tx1"/>
                          </a:solidFill>
                          <a:effectLst>
                            <a:outerShdw blurRad="38100" dist="38100" dir="2700000" algn="tl">
                              <a:srgbClr val="000000"/>
                            </a:outerShdw>
                          </a:effectLst>
                          <a:latin typeface="Courier New" pitchFamily="49" charset="0"/>
                          <a:cs typeface="Times New Roman" pitchFamily="18" charset="0"/>
                        </a:rPr>
                        <a:t>Malnutrition </a:t>
                      </a:r>
                      <a:endParaRPr kumimoji="0" lang="en-US" sz="2000" b="0"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xmlns="" val="3335937967"/>
      </p:ext>
    </p:extLst>
  </p:cSld>
  <p:clrMapOvr>
    <a:masterClrMapping/>
  </p:clrMapOvr>
  <mc:AlternateContent xmlns:mc="http://schemas.openxmlformats.org/markup-compatibility/2006">
    <mc:Choice xmlns:p14="http://schemas.microsoft.com/office/powerpoint/2010/main" xmlns="" Requires="p14">
      <p:transition spd="slow" p14:dur="1500">
        <p14:switch dir="r"/>
      </p:transition>
    </mc:Choice>
    <mc:Fallback>
      <p:transition spd="slow">
        <p:fade/>
      </p:transition>
    </mc:Fallback>
  </mc:AlternateContent>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4"/>
          <p:cNvSpPr>
            <a:spLocks noChangeArrowheads="1"/>
          </p:cNvSpPr>
          <p:nvPr/>
        </p:nvSpPr>
        <p:spPr bwMode="auto">
          <a:xfrm>
            <a:off x="2390776" y="500064"/>
            <a:ext cx="8277225" cy="2124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fontAlgn="base">
              <a:spcBef>
                <a:spcPct val="0"/>
              </a:spcBef>
              <a:spcAft>
                <a:spcPct val="0"/>
              </a:spcAft>
              <a:buFontTx/>
              <a:buNone/>
            </a:pPr>
            <a:r>
              <a:rPr lang="en-US" sz="3600" b="1">
                <a:solidFill>
                  <a:srgbClr val="000000"/>
                </a:solidFill>
                <a:cs typeface="Times New Roman" panose="02020603050405020304" pitchFamily="18" charset="0"/>
              </a:rPr>
              <a:t>Endemic Goitor</a:t>
            </a:r>
            <a:endParaRPr lang="en-US" sz="2400">
              <a:solidFill>
                <a:srgbClr val="000000"/>
              </a:solidFill>
              <a:cs typeface="Arial" panose="020B0604020202020204" pitchFamily="34" charset="0"/>
            </a:endParaRPr>
          </a:p>
          <a:p>
            <a:pPr algn="just" eaLnBrk="0" fontAlgn="base" hangingPunct="0">
              <a:spcBef>
                <a:spcPct val="0"/>
              </a:spcBef>
              <a:spcAft>
                <a:spcPct val="0"/>
              </a:spcAft>
              <a:buFontTx/>
              <a:buNone/>
            </a:pPr>
            <a:r>
              <a:rPr lang="en-US" sz="2400">
                <a:solidFill>
                  <a:srgbClr val="000000"/>
                </a:solidFill>
                <a:cs typeface="Times New Roman" panose="02020603050405020304" pitchFamily="18" charset="0"/>
              </a:rPr>
              <a:t>An area is said to be endemic if </a:t>
            </a:r>
            <a:r>
              <a:rPr lang="en-US" sz="2400">
                <a:solidFill>
                  <a:srgbClr val="FF0000"/>
                </a:solidFill>
                <a:cs typeface="Times New Roman" panose="02020603050405020304" pitchFamily="18" charset="0"/>
              </a:rPr>
              <a:t>10%</a:t>
            </a:r>
            <a:r>
              <a:rPr lang="en-US" sz="2400">
                <a:solidFill>
                  <a:srgbClr val="000000"/>
                </a:solidFill>
                <a:cs typeface="Times New Roman" panose="02020603050405020304" pitchFamily="18" charset="0"/>
              </a:rPr>
              <a:t> or more of child population has goiter. </a:t>
            </a:r>
            <a:endParaRPr lang="en-US" sz="1200">
              <a:solidFill>
                <a:srgbClr val="000000"/>
              </a:solidFill>
              <a:cs typeface="Arial" panose="020B0604020202020204" pitchFamily="34" charset="0"/>
            </a:endParaRPr>
          </a:p>
          <a:p>
            <a:pPr algn="just" eaLnBrk="0" fontAlgn="base" hangingPunct="0">
              <a:spcBef>
                <a:spcPct val="0"/>
              </a:spcBef>
              <a:spcAft>
                <a:spcPct val="0"/>
              </a:spcAft>
              <a:buFontTx/>
              <a:buNone/>
            </a:pPr>
            <a:r>
              <a:rPr lang="en-US" sz="2400" b="1">
                <a:solidFill>
                  <a:srgbClr val="000000"/>
                </a:solidFill>
                <a:cs typeface="Times New Roman" panose="02020603050405020304" pitchFamily="18" charset="0"/>
              </a:rPr>
              <a:t>Classification of Endemia of Iodine deficiency disorders by Severeity</a:t>
            </a:r>
            <a:endParaRPr lang="en-US" sz="3600">
              <a:solidFill>
                <a:srgbClr val="000000"/>
              </a:solidFill>
              <a:cs typeface="Arial" panose="020B0604020202020204" pitchFamily="34" charset="0"/>
            </a:endParaRPr>
          </a:p>
        </p:txBody>
      </p:sp>
      <p:graphicFrame>
        <p:nvGraphicFramePr>
          <p:cNvPr id="199904" name="Group 224"/>
          <p:cNvGraphicFramePr>
            <a:graphicFrameLocks noGrp="1"/>
          </p:cNvGraphicFramePr>
          <p:nvPr/>
        </p:nvGraphicFramePr>
        <p:xfrm>
          <a:off x="2238376" y="2851151"/>
          <a:ext cx="8277225" cy="3597276"/>
        </p:xfrm>
        <a:graphic>
          <a:graphicData uri="http://schemas.openxmlformats.org/drawingml/2006/table">
            <a:tbl>
              <a:tblPr/>
              <a:tblGrid>
                <a:gridCol w="3991371"/>
                <a:gridCol w="1087321"/>
                <a:gridCol w="1572084"/>
                <a:gridCol w="1356130"/>
                <a:gridCol w="270319"/>
              </a:tblGrid>
              <a:tr h="1006018">
                <a:tc gridSpan="5">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smtClean="0">
                        <a:ln>
                          <a:noFill/>
                        </a:ln>
                        <a:solidFill>
                          <a:schemeClr val="tx1"/>
                        </a:solidFill>
                        <a:effectLst/>
                        <a:latin typeface="Arial" charset="0"/>
                        <a:ea typeface="Times New Roman" pitchFamily="18" charset="0"/>
                        <a:cs typeface="Arial" charset="0"/>
                      </a:endParaRPr>
                    </a:p>
                    <a:p>
                      <a:pPr marL="0" marR="0" lvl="0" indent="0" algn="l" defTabSz="4572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charset="0"/>
                          <a:ea typeface="Times New Roman" pitchFamily="18" charset="0"/>
                          <a:cs typeface="Arial" charset="0"/>
                        </a:rPr>
                        <a:t>                                                                Grades of severity of iodine deficiency disorders</a:t>
                      </a:r>
                      <a:endParaRPr kumimoji="0" lang="en-US" sz="3600" b="0" i="0" u="none" strike="noStrike" cap="none" normalizeH="0" baseline="0" dirty="0" smtClean="0">
                        <a:ln>
                          <a:noFill/>
                        </a:ln>
                        <a:solidFill>
                          <a:schemeClr val="tx1"/>
                        </a:solidFill>
                        <a:effectLst/>
                        <a:latin typeface="Calibri" pitchFamily="34" charset="0"/>
                        <a:ea typeface="Times New Roman" pitchFamily="18" charset="0"/>
                        <a:cs typeface="Arial" charset="0"/>
                      </a:endParaRPr>
                    </a:p>
                  </a:txBody>
                  <a:tcPr marT="45728" marB="45728"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254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701164">
                <a:tc>
                  <a:txBody>
                    <a:bodyPr/>
                    <a:lstStyle/>
                    <a:p>
                      <a:pPr marL="0" marR="0" lvl="0" indent="0" algn="l" defTabSz="914400" rtl="0" eaLnBrk="1" fontAlgn="base" latinLnBrk="0" hangingPunct="1">
                        <a:lnSpc>
                          <a:spcPct val="100000"/>
                        </a:lnSpc>
                        <a:spcBef>
                          <a:spcPts val="2000"/>
                        </a:spcBef>
                        <a:spcAft>
                          <a:spcPct val="0"/>
                        </a:spcAft>
                        <a:buClr>
                          <a:srgbClr val="A6A6A6"/>
                        </a:buClr>
                        <a:buSzPct val="90000"/>
                        <a:buFont typeface="Wingdings" pitchFamily="2" charset="2"/>
                        <a:buNone/>
                        <a:tabLst/>
                      </a:pPr>
                      <a:endParaRPr kumimoji="0" lang="en-US" sz="4000" b="0" i="0" u="none" strike="noStrike" cap="none" normalizeH="0" baseline="0" dirty="0" smtClean="0">
                        <a:ln>
                          <a:noFill/>
                        </a:ln>
                        <a:solidFill>
                          <a:schemeClr val="tx1"/>
                        </a:solidFill>
                        <a:effectLst/>
                        <a:latin typeface="Calibri" pitchFamily="34" charset="0"/>
                      </a:endParaRPr>
                    </a:p>
                  </a:txBody>
                  <a:tcPr marT="45728" marB="45728"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ea typeface="Times New Roman" pitchFamily="18" charset="0"/>
                          <a:cs typeface="Arial" charset="0"/>
                        </a:rPr>
                        <a:t>Mild IDD</a:t>
                      </a:r>
                      <a:endParaRPr kumimoji="0" lang="en-US" sz="3600" b="0" i="0" u="none" strike="noStrike" cap="none" normalizeH="0" baseline="0" dirty="0" smtClean="0">
                        <a:ln>
                          <a:noFill/>
                        </a:ln>
                        <a:solidFill>
                          <a:schemeClr val="tx1"/>
                        </a:solidFill>
                        <a:effectLst/>
                        <a:latin typeface="Calibri" pitchFamily="34" charset="0"/>
                        <a:ea typeface="Times New Roman" pitchFamily="18" charset="0"/>
                        <a:cs typeface="Arial" charset="0"/>
                      </a:endParaRPr>
                    </a:p>
                  </a:txBody>
                  <a:tcPr marT="45728" marB="45728"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ea typeface="Times New Roman" pitchFamily="18" charset="0"/>
                          <a:cs typeface="Arial" charset="0"/>
                        </a:rPr>
                        <a:t>Moderate IDD</a:t>
                      </a:r>
                      <a:endParaRPr kumimoji="0" lang="en-US" sz="3600" b="0" i="0" u="none" strike="noStrike" cap="none" normalizeH="0" baseline="0" dirty="0" smtClean="0">
                        <a:ln>
                          <a:noFill/>
                        </a:ln>
                        <a:solidFill>
                          <a:schemeClr val="tx1"/>
                        </a:solidFill>
                        <a:effectLst/>
                        <a:latin typeface="Calibri" pitchFamily="34" charset="0"/>
                        <a:ea typeface="Times New Roman" pitchFamily="18" charset="0"/>
                        <a:cs typeface="Arial" charset="0"/>
                      </a:endParaRPr>
                    </a:p>
                  </a:txBody>
                  <a:tcPr marT="45728" marB="45728"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ea typeface="Times New Roman" pitchFamily="18" charset="0"/>
                          <a:cs typeface="Arial" charset="0"/>
                        </a:rPr>
                        <a:t>Severe IDD</a:t>
                      </a:r>
                      <a:endParaRPr kumimoji="0" lang="en-US" sz="36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marT="45728" marB="45728"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2000"/>
                        </a:spcBef>
                        <a:spcAft>
                          <a:spcPct val="0"/>
                        </a:spcAft>
                        <a:buClr>
                          <a:srgbClr val="A6A6A6"/>
                        </a:buClr>
                        <a:buSzPct val="90000"/>
                        <a:buFont typeface="Wingdings" pitchFamily="2" charset="2"/>
                        <a:buNone/>
                        <a:tabLst/>
                      </a:pPr>
                      <a:endParaRPr kumimoji="0" lang="en-US" sz="2000" b="0" i="0" u="none" strike="noStrike" cap="none" normalizeH="0" baseline="0" smtClean="0">
                        <a:ln>
                          <a:noFill/>
                        </a:ln>
                        <a:solidFill>
                          <a:srgbClr val="262626"/>
                        </a:solidFill>
                        <a:effectLst/>
                        <a:latin typeface="Calibri" pitchFamily="34" charset="0"/>
                      </a:endParaRPr>
                    </a:p>
                  </a:txBody>
                  <a:tcPr marT="45728" marB="45728"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39631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ea typeface="Times New Roman" pitchFamily="18" charset="0"/>
                          <a:cs typeface="Arial" charset="0"/>
                        </a:rPr>
                        <a:t>1. Prevalence of goiter (total)</a:t>
                      </a:r>
                      <a:endParaRPr kumimoji="0" lang="en-US" sz="3600" b="0" i="0" u="none" strike="noStrike" cap="none" normalizeH="0" baseline="0" dirty="0" smtClean="0">
                        <a:ln>
                          <a:noFill/>
                        </a:ln>
                        <a:solidFill>
                          <a:schemeClr val="tx1"/>
                        </a:solidFill>
                        <a:effectLst/>
                        <a:latin typeface="Calibri" pitchFamily="34" charset="0"/>
                        <a:ea typeface="Times New Roman" pitchFamily="18" charset="0"/>
                        <a:cs typeface="Arial" charset="0"/>
                      </a:endParaRPr>
                    </a:p>
                  </a:txBody>
                  <a:tcPr marT="45728" marB="45728"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ea typeface="Times New Roman" pitchFamily="18" charset="0"/>
                          <a:cs typeface="Arial" charset="0"/>
                        </a:rPr>
                        <a:t>5-19%</a:t>
                      </a:r>
                      <a:endParaRPr kumimoji="0" lang="en-US" sz="36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marT="45728" marB="45728"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ea typeface="Times New Roman" pitchFamily="18" charset="0"/>
                          <a:cs typeface="Arial" charset="0"/>
                        </a:rPr>
                        <a:t>20-29%</a:t>
                      </a:r>
                      <a:endParaRPr kumimoji="0" lang="en-US" sz="3600" b="0" i="0" u="none" strike="noStrike" cap="none" normalizeH="0" baseline="0" dirty="0" smtClean="0">
                        <a:ln>
                          <a:noFill/>
                        </a:ln>
                        <a:solidFill>
                          <a:schemeClr val="tx1"/>
                        </a:solidFill>
                        <a:effectLst/>
                        <a:latin typeface="Calibri" pitchFamily="34" charset="0"/>
                        <a:ea typeface="Times New Roman" pitchFamily="18" charset="0"/>
                        <a:cs typeface="Arial" charset="0"/>
                      </a:endParaRPr>
                    </a:p>
                  </a:txBody>
                  <a:tcPr marT="45728" marB="45728"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ea typeface="Times New Roman" pitchFamily="18" charset="0"/>
                          <a:cs typeface="Arial" charset="0"/>
                        </a:rPr>
                        <a:t>&gt;=30%</a:t>
                      </a:r>
                      <a:endParaRPr kumimoji="0" lang="en-US" sz="36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marT="45728" marB="45728"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2000"/>
                        </a:spcBef>
                        <a:spcAft>
                          <a:spcPct val="0"/>
                        </a:spcAft>
                        <a:buClr>
                          <a:srgbClr val="A6A6A6"/>
                        </a:buClr>
                        <a:buSzPct val="90000"/>
                        <a:buFont typeface="Wingdings" pitchFamily="2" charset="2"/>
                        <a:buNone/>
                        <a:tabLst/>
                      </a:pPr>
                      <a:endParaRPr kumimoji="0" lang="en-US" sz="2000" b="0" i="0" u="none" strike="noStrike" cap="none" normalizeH="0" baseline="0" smtClean="0">
                        <a:ln>
                          <a:noFill/>
                        </a:ln>
                        <a:solidFill>
                          <a:srgbClr val="262626"/>
                        </a:solidFill>
                        <a:effectLst/>
                        <a:latin typeface="Calibri" pitchFamily="34" charset="0"/>
                      </a:endParaRPr>
                    </a:p>
                  </a:txBody>
                  <a:tcPr marT="45728" marB="45728"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39631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ea typeface="Times New Roman" pitchFamily="18" charset="0"/>
                          <a:cs typeface="Arial" charset="0"/>
                        </a:rPr>
                        <a:t>2. Cretinism</a:t>
                      </a:r>
                      <a:endParaRPr kumimoji="0" lang="en-US" sz="36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marT="45728" marB="45728"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ea typeface="Times New Roman" pitchFamily="18" charset="0"/>
                          <a:cs typeface="Arial" charset="0"/>
                        </a:rPr>
                        <a:t>0</a:t>
                      </a:r>
                      <a:endParaRPr kumimoji="0" lang="en-US" sz="3600" b="0" i="0" u="none" strike="noStrike" cap="none" normalizeH="0" baseline="0" dirty="0" smtClean="0">
                        <a:ln>
                          <a:noFill/>
                        </a:ln>
                        <a:solidFill>
                          <a:schemeClr val="tx1"/>
                        </a:solidFill>
                        <a:effectLst/>
                        <a:latin typeface="Calibri" pitchFamily="34" charset="0"/>
                        <a:ea typeface="Times New Roman" pitchFamily="18" charset="0"/>
                        <a:cs typeface="Arial" charset="0"/>
                      </a:endParaRPr>
                    </a:p>
                  </a:txBody>
                  <a:tcPr marT="45728" marB="45728"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ea typeface="Times New Roman" pitchFamily="18" charset="0"/>
                          <a:cs typeface="Arial" charset="0"/>
                        </a:rPr>
                        <a:t>0</a:t>
                      </a:r>
                      <a:endParaRPr kumimoji="0" lang="en-US" sz="3600" b="0" i="0" u="none" strike="noStrike" cap="none" normalizeH="0" baseline="0" dirty="0" smtClean="0">
                        <a:ln>
                          <a:noFill/>
                        </a:ln>
                        <a:solidFill>
                          <a:schemeClr val="tx1"/>
                        </a:solidFill>
                        <a:effectLst/>
                        <a:latin typeface="Calibri" pitchFamily="34" charset="0"/>
                        <a:ea typeface="Times New Roman" pitchFamily="18" charset="0"/>
                        <a:cs typeface="Arial" charset="0"/>
                      </a:endParaRPr>
                    </a:p>
                  </a:txBody>
                  <a:tcPr marT="45728" marB="45728"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ea typeface="Times New Roman" pitchFamily="18" charset="0"/>
                          <a:cs typeface="Arial" charset="0"/>
                        </a:rPr>
                        <a:t>0-5</a:t>
                      </a:r>
                      <a:endParaRPr kumimoji="0" lang="en-US" sz="3600" b="0" i="0" u="none" strike="noStrike" cap="none" normalizeH="0" baseline="0" dirty="0" smtClean="0">
                        <a:ln>
                          <a:noFill/>
                        </a:ln>
                        <a:solidFill>
                          <a:schemeClr val="tx1"/>
                        </a:solidFill>
                        <a:effectLst/>
                        <a:latin typeface="Calibri" pitchFamily="34" charset="0"/>
                        <a:ea typeface="Times New Roman" pitchFamily="18" charset="0"/>
                        <a:cs typeface="Arial" charset="0"/>
                      </a:endParaRPr>
                    </a:p>
                  </a:txBody>
                  <a:tcPr marT="45728" marB="45728"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2000"/>
                        </a:spcBef>
                        <a:spcAft>
                          <a:spcPct val="0"/>
                        </a:spcAft>
                        <a:buClr>
                          <a:srgbClr val="A6A6A6"/>
                        </a:buClr>
                        <a:buSzPct val="90000"/>
                        <a:buFont typeface="Wingdings" pitchFamily="2" charset="2"/>
                        <a:buNone/>
                        <a:tabLst/>
                      </a:pPr>
                      <a:endParaRPr kumimoji="0" lang="en-US" sz="2000" b="0" i="0" u="none" strike="noStrike" cap="none" normalizeH="0" baseline="0" smtClean="0">
                        <a:ln>
                          <a:noFill/>
                        </a:ln>
                        <a:solidFill>
                          <a:srgbClr val="262626"/>
                        </a:solidFill>
                        <a:effectLst/>
                        <a:latin typeface="Calibri" pitchFamily="34" charset="0"/>
                      </a:endParaRPr>
                    </a:p>
                  </a:txBody>
                  <a:tcPr marT="45728" marB="45728"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39631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ea typeface="Times New Roman" pitchFamily="18" charset="0"/>
                          <a:cs typeface="Arial" charset="0"/>
                        </a:rPr>
                        <a:t>3. Median Urine iodine </a:t>
                      </a:r>
                      <a:r>
                        <a:rPr kumimoji="0" lang="en-US" sz="2000" b="0" i="0" u="none" strike="noStrike" cap="none" normalizeH="0" baseline="0" dirty="0" err="1" smtClean="0">
                          <a:ln>
                            <a:noFill/>
                          </a:ln>
                          <a:solidFill>
                            <a:schemeClr val="tx1"/>
                          </a:solidFill>
                          <a:effectLst/>
                          <a:latin typeface="Arial" charset="0"/>
                          <a:ea typeface="Times New Roman" pitchFamily="18" charset="0"/>
                          <a:cs typeface="Arial" charset="0"/>
                        </a:rPr>
                        <a:t>ug</a:t>
                      </a:r>
                      <a:r>
                        <a:rPr kumimoji="0" lang="en-US" sz="2000" b="0" i="0" u="none" strike="noStrike" cap="none" normalizeH="0" baseline="0" dirty="0" smtClean="0">
                          <a:ln>
                            <a:noFill/>
                          </a:ln>
                          <a:solidFill>
                            <a:schemeClr val="tx1"/>
                          </a:solidFill>
                          <a:effectLst/>
                          <a:latin typeface="Arial" charset="0"/>
                          <a:ea typeface="Times New Roman" pitchFamily="18" charset="0"/>
                          <a:cs typeface="Arial" charset="0"/>
                        </a:rPr>
                        <a:t>/d</a:t>
                      </a:r>
                      <a:endParaRPr kumimoji="0" lang="en-US" sz="3600" b="0" i="0" u="none" strike="noStrike" cap="none" normalizeH="0" baseline="0" dirty="0" smtClean="0">
                        <a:ln>
                          <a:noFill/>
                        </a:ln>
                        <a:solidFill>
                          <a:schemeClr val="tx1"/>
                        </a:solidFill>
                        <a:effectLst/>
                        <a:latin typeface="Calibri" pitchFamily="34" charset="0"/>
                        <a:ea typeface="Times New Roman" pitchFamily="18" charset="0"/>
                        <a:cs typeface="Arial" charset="0"/>
                      </a:endParaRPr>
                    </a:p>
                  </a:txBody>
                  <a:tcPr marT="45728" marB="45728"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ea typeface="Times New Roman" pitchFamily="18" charset="0"/>
                          <a:cs typeface="Arial" charset="0"/>
                        </a:rPr>
                        <a:t>3.5-5</a:t>
                      </a:r>
                      <a:endParaRPr kumimoji="0" lang="en-US" sz="36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marT="45728" marB="45728"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ea typeface="Times New Roman" pitchFamily="18" charset="0"/>
                          <a:cs typeface="Arial" charset="0"/>
                        </a:rPr>
                        <a:t>2-3.4</a:t>
                      </a:r>
                      <a:endParaRPr kumimoji="0" lang="en-US" sz="3600" b="0" i="0" u="none" strike="noStrike" cap="none" normalizeH="0" baseline="0" dirty="0" smtClean="0">
                        <a:ln>
                          <a:noFill/>
                        </a:ln>
                        <a:solidFill>
                          <a:schemeClr val="tx1"/>
                        </a:solidFill>
                        <a:effectLst/>
                        <a:latin typeface="Calibri" pitchFamily="34" charset="0"/>
                        <a:ea typeface="Times New Roman" pitchFamily="18" charset="0"/>
                        <a:cs typeface="Arial" charset="0"/>
                      </a:endParaRPr>
                    </a:p>
                  </a:txBody>
                  <a:tcPr marT="45728" marB="45728"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ea typeface="Times New Roman" pitchFamily="18" charset="0"/>
                          <a:cs typeface="Arial" charset="0"/>
                        </a:rPr>
                        <a:t>0-1.9</a:t>
                      </a:r>
                      <a:endParaRPr kumimoji="0" lang="en-US" sz="3600" b="0" i="0" u="none" strike="noStrike" cap="none" normalizeH="0" baseline="0" dirty="0" smtClean="0">
                        <a:ln>
                          <a:noFill/>
                        </a:ln>
                        <a:solidFill>
                          <a:schemeClr val="tx1"/>
                        </a:solidFill>
                        <a:effectLst/>
                        <a:latin typeface="Calibri" pitchFamily="34" charset="0"/>
                        <a:ea typeface="Times New Roman" pitchFamily="18" charset="0"/>
                        <a:cs typeface="Arial" charset="0"/>
                      </a:endParaRPr>
                    </a:p>
                  </a:txBody>
                  <a:tcPr marT="45728" marB="45728"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2000"/>
                        </a:spcBef>
                        <a:spcAft>
                          <a:spcPct val="0"/>
                        </a:spcAft>
                        <a:buClr>
                          <a:srgbClr val="A6A6A6"/>
                        </a:buClr>
                        <a:buSzPct val="90000"/>
                        <a:buFont typeface="Wingdings" pitchFamily="2" charset="2"/>
                        <a:buNone/>
                        <a:tabLst/>
                      </a:pPr>
                      <a:endParaRPr kumimoji="0" lang="en-US" sz="2000" b="0" i="0" u="none" strike="noStrike" cap="none" normalizeH="0" baseline="0" smtClean="0">
                        <a:ln>
                          <a:noFill/>
                        </a:ln>
                        <a:solidFill>
                          <a:srgbClr val="262626"/>
                        </a:solidFill>
                        <a:effectLst/>
                        <a:latin typeface="Calibri" pitchFamily="34" charset="0"/>
                      </a:endParaRPr>
                    </a:p>
                  </a:txBody>
                  <a:tcPr marT="45728" marB="45728"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701164">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ea typeface="Times New Roman" pitchFamily="18" charset="0"/>
                          <a:cs typeface="Arial" charset="0"/>
                        </a:rPr>
                        <a:t>4. Prevalence of neonatal TSH &gt; 50 ug/d</a:t>
                      </a:r>
                      <a:endParaRPr kumimoji="0" lang="en-US" sz="36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marT="45728" marB="45728"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25400" cap="flat" cmpd="sng" algn="ctr">
                      <a:solidFill>
                        <a:srgbClr val="008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ea typeface="Times New Roman" pitchFamily="18" charset="0"/>
                          <a:cs typeface="Arial" charset="0"/>
                        </a:rPr>
                        <a:t>&lt;1%</a:t>
                      </a:r>
                      <a:endParaRPr kumimoji="0" lang="en-US" sz="36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marT="45728" marB="45728"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25400" cap="flat" cmpd="sng" algn="ctr">
                      <a:solidFill>
                        <a:srgbClr val="008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ea typeface="Times New Roman" pitchFamily="18" charset="0"/>
                          <a:cs typeface="Arial" charset="0"/>
                        </a:rPr>
                        <a:t>1-5%</a:t>
                      </a:r>
                      <a:endParaRPr kumimoji="0" lang="en-US" sz="3600" b="0" i="0" u="none" strike="noStrike" cap="none" normalizeH="0" baseline="0" dirty="0" smtClean="0">
                        <a:ln>
                          <a:noFill/>
                        </a:ln>
                        <a:solidFill>
                          <a:schemeClr val="tx1"/>
                        </a:solidFill>
                        <a:effectLst/>
                        <a:latin typeface="Calibri" pitchFamily="34" charset="0"/>
                        <a:ea typeface="Times New Roman" pitchFamily="18" charset="0"/>
                        <a:cs typeface="Arial" charset="0"/>
                      </a:endParaRPr>
                    </a:p>
                  </a:txBody>
                  <a:tcPr marT="45728" marB="45728"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25400" cap="flat" cmpd="sng" algn="ctr">
                      <a:solidFill>
                        <a:srgbClr val="008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ea typeface="Times New Roman" pitchFamily="18" charset="0"/>
                          <a:cs typeface="Arial" charset="0"/>
                        </a:rPr>
                        <a:t>&gt;5%</a:t>
                      </a:r>
                      <a:endParaRPr kumimoji="0" lang="en-US" sz="3600" b="0" i="0" u="none" strike="noStrike" cap="none" normalizeH="0" baseline="0" dirty="0" smtClean="0">
                        <a:ln>
                          <a:noFill/>
                        </a:ln>
                        <a:solidFill>
                          <a:schemeClr val="tx1"/>
                        </a:solidFill>
                        <a:effectLst/>
                        <a:latin typeface="Calibri" pitchFamily="34" charset="0"/>
                        <a:ea typeface="Times New Roman" pitchFamily="18" charset="0"/>
                        <a:cs typeface="Arial" charset="0"/>
                      </a:endParaRPr>
                    </a:p>
                  </a:txBody>
                  <a:tcPr marT="45728" marB="45728"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25400" cap="flat" cmpd="sng" algn="ctr">
                      <a:solidFill>
                        <a:srgbClr val="008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2000"/>
                        </a:spcBef>
                        <a:spcAft>
                          <a:spcPct val="0"/>
                        </a:spcAft>
                        <a:buClr>
                          <a:srgbClr val="A6A6A6"/>
                        </a:buClr>
                        <a:buSzPct val="90000"/>
                        <a:buFont typeface="Wingdings" pitchFamily="2" charset="2"/>
                        <a:buNone/>
                        <a:tabLst/>
                      </a:pPr>
                      <a:endParaRPr kumimoji="0" lang="en-US" sz="2000" b="0" i="0" u="none" strike="noStrike" cap="none" normalizeH="0" baseline="0" dirty="0" smtClean="0">
                        <a:ln>
                          <a:noFill/>
                        </a:ln>
                        <a:solidFill>
                          <a:srgbClr val="262626"/>
                        </a:solidFill>
                        <a:effectLst/>
                        <a:latin typeface="Calibri" pitchFamily="34" charset="0"/>
                      </a:endParaRPr>
                    </a:p>
                  </a:txBody>
                  <a:tcPr marT="45728" marB="45728"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25400" cap="flat" cmpd="sng" algn="ctr">
                      <a:solidFill>
                        <a:srgbClr val="008000"/>
                      </a:solidFill>
                      <a:prstDash val="solid"/>
                      <a:round/>
                      <a:headEnd type="none" w="med" len="med"/>
                      <a:tailEnd type="none" w="med" len="med"/>
                    </a:lnB>
                    <a:lnTlToBr>
                      <a:noFill/>
                    </a:lnTlToBr>
                    <a:lnBlToTr>
                      <a:noFill/>
                    </a:lnBlToTr>
                    <a:noFill/>
                  </a:tcPr>
                </a:tc>
              </a:tr>
            </a:tbl>
          </a:graphicData>
        </a:graphic>
      </p:graphicFrame>
      <p:sp>
        <p:nvSpPr>
          <p:cNvPr id="260140" name="Slide Number Placeholder 4"/>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23ECB34F-B1AE-49E9-B3C6-A57817E356B1}" type="slidenum">
              <a:rPr lang="cs-CZ" sz="1200">
                <a:solidFill>
                  <a:srgbClr val="000000"/>
                </a:solidFill>
              </a:rPr>
              <a:pPr>
                <a:spcBef>
                  <a:spcPct val="0"/>
                </a:spcBef>
                <a:buFontTx/>
                <a:buNone/>
              </a:pPr>
              <a:t>140</a:t>
            </a:fld>
            <a:endParaRPr lang="cs-CZ" sz="1200">
              <a:solidFill>
                <a:srgbClr val="000000"/>
              </a:solidFill>
            </a:endParaRPr>
          </a:p>
        </p:txBody>
      </p:sp>
    </p:spTree>
    <p:extLst>
      <p:ext uri="{BB962C8B-B14F-4D97-AF65-F5344CB8AC3E}">
        <p14:creationId xmlns:p14="http://schemas.microsoft.com/office/powerpoint/2010/main" xmlns="" val="3238492403"/>
      </p:ext>
    </p:extLst>
  </p:cSld>
  <p:clrMapOvr>
    <a:masterClrMapping/>
  </p:clrMapOvr>
  <mc:AlternateContent xmlns:mc="http://schemas.openxmlformats.org/markup-compatibility/2006">
    <mc:Choice xmlns:p14="http://schemas.microsoft.com/office/powerpoint/2010/main" xmlns="" Requires="p14">
      <p:transition spd="slow" p14:dur="1500">
        <p14:switch dir="r"/>
      </p:transition>
    </mc:Choice>
    <mc:Fallback>
      <p:transition spd="slow">
        <p:fade/>
      </p:transition>
    </mc:Fallback>
  </mc:AlternateContent>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Text Box 4"/>
          <p:cNvSpPr txBox="1">
            <a:spLocks noChangeArrowheads="1"/>
          </p:cNvSpPr>
          <p:nvPr/>
        </p:nvSpPr>
        <p:spPr bwMode="auto">
          <a:xfrm>
            <a:off x="0" y="609601"/>
            <a:ext cx="12192000" cy="60631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en-US" sz="4400" b="1" dirty="0">
                <a:solidFill>
                  <a:srgbClr val="000000"/>
                </a:solidFill>
                <a:cs typeface="Arial" panose="020B0604020202020204" pitchFamily="34" charset="0"/>
              </a:rPr>
              <a:t>Intervention</a:t>
            </a:r>
          </a:p>
          <a:p>
            <a:pPr fontAlgn="base">
              <a:spcBef>
                <a:spcPct val="0"/>
              </a:spcBef>
              <a:spcAft>
                <a:spcPct val="0"/>
              </a:spcAft>
              <a:buFontTx/>
              <a:buNone/>
            </a:pPr>
            <a:r>
              <a:rPr lang="en-US" sz="4400" b="1" dirty="0">
                <a:solidFill>
                  <a:srgbClr val="000000"/>
                </a:solidFill>
                <a:cs typeface="Arial" panose="020B0604020202020204" pitchFamily="34" charset="0"/>
              </a:rPr>
              <a:t>1. </a:t>
            </a:r>
            <a:r>
              <a:rPr lang="en-US" sz="4000" b="1" dirty="0">
                <a:solidFill>
                  <a:srgbClr val="000000"/>
                </a:solidFill>
                <a:cs typeface="Arial" panose="020B0604020202020204" pitchFamily="34" charset="0"/>
              </a:rPr>
              <a:t>Supply iodized salt for the whole family</a:t>
            </a:r>
          </a:p>
          <a:p>
            <a:pPr fontAlgn="base">
              <a:spcBef>
                <a:spcPct val="0"/>
              </a:spcBef>
              <a:spcAft>
                <a:spcPct val="0"/>
              </a:spcAft>
              <a:buFontTx/>
              <a:buChar char="•"/>
            </a:pPr>
            <a:endParaRPr lang="en-US" sz="4000" b="1" dirty="0">
              <a:solidFill>
                <a:srgbClr val="000000"/>
              </a:solidFill>
              <a:cs typeface="Arial" panose="020B0604020202020204" pitchFamily="34" charset="0"/>
            </a:endParaRPr>
          </a:p>
          <a:p>
            <a:pPr fontAlgn="base">
              <a:spcBef>
                <a:spcPct val="0"/>
              </a:spcBef>
              <a:spcAft>
                <a:spcPct val="0"/>
              </a:spcAft>
              <a:buFontTx/>
              <a:buChar char="•"/>
            </a:pPr>
            <a:r>
              <a:rPr lang="en-US" dirty="0">
                <a:solidFill>
                  <a:srgbClr val="000000"/>
                </a:solidFill>
                <a:cs typeface="Arial" panose="020B0604020202020204" pitchFamily="34" charset="0"/>
              </a:rPr>
              <a:t>The Quality and Standards Authority of Ethiopia, has set the iodine level to be </a:t>
            </a:r>
            <a:r>
              <a:rPr lang="en-US" b="1" dirty="0">
                <a:solidFill>
                  <a:srgbClr val="FF0000"/>
                </a:solidFill>
                <a:cs typeface="Arial" panose="020B0604020202020204" pitchFamily="34" charset="0"/>
              </a:rPr>
              <a:t>60-80 PPM as potassium </a:t>
            </a:r>
            <a:r>
              <a:rPr lang="en-US" b="1" dirty="0" err="1">
                <a:solidFill>
                  <a:srgbClr val="FF0000"/>
                </a:solidFill>
                <a:cs typeface="Arial" panose="020B0604020202020204" pitchFamily="34" charset="0"/>
              </a:rPr>
              <a:t>iodated</a:t>
            </a:r>
            <a:r>
              <a:rPr lang="en-US" dirty="0">
                <a:solidFill>
                  <a:srgbClr val="FF0000"/>
                </a:solidFill>
                <a:cs typeface="Arial" panose="020B0604020202020204" pitchFamily="34" charset="0"/>
              </a:rPr>
              <a:t>, </a:t>
            </a:r>
            <a:r>
              <a:rPr lang="en-US" dirty="0">
                <a:solidFill>
                  <a:srgbClr val="000000"/>
                </a:solidFill>
                <a:cs typeface="Arial" panose="020B0604020202020204" pitchFamily="34" charset="0"/>
              </a:rPr>
              <a:t>after making allowance for losses of iodine during storage and distribution. </a:t>
            </a:r>
          </a:p>
          <a:p>
            <a:pPr fontAlgn="base">
              <a:spcBef>
                <a:spcPct val="0"/>
              </a:spcBef>
              <a:spcAft>
                <a:spcPct val="0"/>
              </a:spcAft>
              <a:buFontTx/>
              <a:buChar char="•"/>
            </a:pPr>
            <a:endParaRPr lang="en-US" dirty="0">
              <a:solidFill>
                <a:srgbClr val="000000"/>
              </a:solidFill>
              <a:cs typeface="Arial" panose="020B0604020202020204" pitchFamily="34" charset="0"/>
            </a:endParaRPr>
          </a:p>
          <a:p>
            <a:pPr fontAlgn="base">
              <a:spcBef>
                <a:spcPct val="0"/>
              </a:spcBef>
              <a:spcAft>
                <a:spcPct val="0"/>
              </a:spcAft>
              <a:buFontTx/>
              <a:buNone/>
            </a:pPr>
            <a:r>
              <a:rPr lang="en-US" sz="2800" dirty="0">
                <a:solidFill>
                  <a:srgbClr val="000000"/>
                </a:solidFill>
                <a:cs typeface="Arial" panose="020B0604020202020204" pitchFamily="34" charset="0"/>
              </a:rPr>
              <a:t>In Ethiopia, an iodine content of </a:t>
            </a:r>
            <a:r>
              <a:rPr lang="en-US" sz="3600" b="1" dirty="0">
                <a:solidFill>
                  <a:srgbClr val="000000"/>
                </a:solidFill>
                <a:cs typeface="Arial" panose="020B0604020202020204" pitchFamily="34" charset="0"/>
              </a:rPr>
              <a:t>80 – 100 PPM</a:t>
            </a:r>
            <a:r>
              <a:rPr lang="en-US" sz="2800" dirty="0">
                <a:solidFill>
                  <a:srgbClr val="000000"/>
                </a:solidFill>
                <a:cs typeface="Arial" panose="020B0604020202020204" pitchFamily="34" charset="0"/>
              </a:rPr>
              <a:t> is required as KIO3 at the port of entry or at the packaging factory to</a:t>
            </a:r>
            <a:r>
              <a:rPr lang="en-US" dirty="0">
                <a:solidFill>
                  <a:srgbClr val="000000"/>
                </a:solidFill>
                <a:cs typeface="Arial" panose="020B0604020202020204" pitchFamily="34" charset="0"/>
              </a:rPr>
              <a:t> satisfy the recommended daily requirement of </a:t>
            </a:r>
            <a:r>
              <a:rPr lang="en-US" b="1" dirty="0">
                <a:solidFill>
                  <a:srgbClr val="000000"/>
                </a:solidFill>
                <a:cs typeface="Arial" panose="020B0604020202020204" pitchFamily="34" charset="0"/>
              </a:rPr>
              <a:t>150µg of iodine per a person to prevent IDD</a:t>
            </a:r>
            <a:r>
              <a:rPr lang="en-US" sz="3600" b="1" dirty="0">
                <a:solidFill>
                  <a:srgbClr val="000000"/>
                </a:solidFill>
                <a:cs typeface="Arial" panose="020B0604020202020204" pitchFamily="34" charset="0"/>
              </a:rPr>
              <a:t> </a:t>
            </a:r>
          </a:p>
          <a:p>
            <a:pPr fontAlgn="base">
              <a:spcBef>
                <a:spcPct val="0"/>
              </a:spcBef>
              <a:spcAft>
                <a:spcPct val="0"/>
              </a:spcAft>
              <a:buFontTx/>
              <a:buNone/>
            </a:pPr>
            <a:endParaRPr lang="en-US" sz="2800" dirty="0">
              <a:solidFill>
                <a:srgbClr val="000000"/>
              </a:solidFill>
              <a:cs typeface="Arial" panose="020B0604020202020204" pitchFamily="34" charset="0"/>
            </a:endParaRPr>
          </a:p>
        </p:txBody>
      </p:sp>
      <p:sp>
        <p:nvSpPr>
          <p:cNvPr id="264196" name="Slide Number Placeholder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084D86FF-232B-4357-9799-4D845C7B69F9}" type="slidenum">
              <a:rPr lang="cs-CZ" sz="1200">
                <a:solidFill>
                  <a:srgbClr val="000000"/>
                </a:solidFill>
              </a:rPr>
              <a:pPr>
                <a:spcBef>
                  <a:spcPct val="0"/>
                </a:spcBef>
                <a:buFontTx/>
                <a:buNone/>
              </a:pPr>
              <a:t>141</a:t>
            </a:fld>
            <a:endParaRPr lang="cs-CZ" sz="1200">
              <a:solidFill>
                <a:srgbClr val="000000"/>
              </a:solidFill>
            </a:endParaRPr>
          </a:p>
        </p:txBody>
      </p:sp>
    </p:spTree>
    <p:extLst>
      <p:ext uri="{BB962C8B-B14F-4D97-AF65-F5344CB8AC3E}">
        <p14:creationId xmlns:p14="http://schemas.microsoft.com/office/powerpoint/2010/main" xmlns="" val="4088551872"/>
      </p:ext>
    </p:extLst>
  </p:cSld>
  <p:clrMapOvr>
    <a:masterClrMapping/>
  </p:clrMapOvr>
  <mc:AlternateContent xmlns:mc="http://schemas.openxmlformats.org/markup-compatibility/2006">
    <mc:Choice xmlns:p14="http://schemas.microsoft.com/office/powerpoint/2010/main" xmlns="" Requires="p14">
      <p:transition spd="slow" p14:dur="1500">
        <p14:switch dir="r"/>
      </p:transition>
    </mc:Choice>
    <mc:Fallback>
      <p:transition spd="slow">
        <p:fade/>
      </p:transition>
    </mc:Fallback>
  </mc:AlternateContent>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Text Box 4"/>
          <p:cNvSpPr txBox="1">
            <a:spLocks noChangeArrowheads="1"/>
          </p:cNvSpPr>
          <p:nvPr/>
        </p:nvSpPr>
        <p:spPr bwMode="auto">
          <a:xfrm>
            <a:off x="255494" y="0"/>
            <a:ext cx="10668001" cy="70173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fontAlgn="base">
              <a:spcBef>
                <a:spcPct val="0"/>
              </a:spcBef>
              <a:spcAft>
                <a:spcPct val="0"/>
              </a:spcAft>
              <a:buFont typeface="Wingdings" panose="05000000000000000000" pitchFamily="2" charset="2"/>
              <a:buChar char="§"/>
            </a:pPr>
            <a:r>
              <a:rPr lang="en-US" sz="2800" dirty="0">
                <a:solidFill>
                  <a:srgbClr val="000000"/>
                </a:solidFill>
                <a:cs typeface="Arial" panose="020B0604020202020204" pitchFamily="34" charset="0"/>
              </a:rPr>
              <a:t>Universal salt iodization (USI) is the most widely practiced intervention in eliminating iodine deficiency disorders (IDDs). </a:t>
            </a:r>
          </a:p>
          <a:p>
            <a:pPr algn="just" fontAlgn="base">
              <a:spcBef>
                <a:spcPct val="0"/>
              </a:spcBef>
              <a:spcAft>
                <a:spcPct val="0"/>
              </a:spcAft>
              <a:buFont typeface="Wingdings" panose="05000000000000000000" pitchFamily="2" charset="2"/>
              <a:buNone/>
            </a:pPr>
            <a:endParaRPr lang="en-US" sz="2800" dirty="0">
              <a:solidFill>
                <a:srgbClr val="000000"/>
              </a:solidFill>
              <a:cs typeface="Arial" panose="020B0604020202020204" pitchFamily="34" charset="0"/>
            </a:endParaRPr>
          </a:p>
          <a:p>
            <a:pPr algn="just" fontAlgn="base">
              <a:spcBef>
                <a:spcPct val="0"/>
              </a:spcBef>
              <a:spcAft>
                <a:spcPct val="0"/>
              </a:spcAft>
              <a:buFont typeface="Wingdings" panose="05000000000000000000" pitchFamily="2" charset="2"/>
              <a:buChar char="§"/>
            </a:pPr>
            <a:r>
              <a:rPr lang="en-US" sz="2800" b="1" dirty="0">
                <a:solidFill>
                  <a:srgbClr val="FF3300"/>
                </a:solidFill>
                <a:cs typeface="Arial" panose="020B0604020202020204" pitchFamily="34" charset="0"/>
              </a:rPr>
              <a:t>Salt iodine testing is an important process indicator </a:t>
            </a:r>
            <a:r>
              <a:rPr lang="en-US" sz="2800" dirty="0">
                <a:solidFill>
                  <a:srgbClr val="000000"/>
                </a:solidFill>
                <a:cs typeface="Arial" panose="020B0604020202020204" pitchFamily="34" charset="0"/>
              </a:rPr>
              <a:t>for monitoring progress towards USI. </a:t>
            </a:r>
          </a:p>
          <a:p>
            <a:pPr algn="just" fontAlgn="base">
              <a:spcBef>
                <a:spcPct val="0"/>
              </a:spcBef>
              <a:spcAft>
                <a:spcPct val="0"/>
              </a:spcAft>
              <a:buFont typeface="Wingdings" panose="05000000000000000000" pitchFamily="2" charset="2"/>
              <a:buNone/>
            </a:pPr>
            <a:endParaRPr lang="en-US" sz="2800" dirty="0">
              <a:solidFill>
                <a:srgbClr val="000000"/>
              </a:solidFill>
              <a:cs typeface="Arial" panose="020B0604020202020204" pitchFamily="34" charset="0"/>
            </a:endParaRPr>
          </a:p>
          <a:p>
            <a:pPr algn="just" fontAlgn="base">
              <a:spcBef>
                <a:spcPct val="0"/>
              </a:spcBef>
              <a:spcAft>
                <a:spcPct val="0"/>
              </a:spcAft>
              <a:buFont typeface="Wingdings" panose="05000000000000000000" pitchFamily="2" charset="2"/>
              <a:buChar char="§"/>
            </a:pPr>
            <a:r>
              <a:rPr lang="en-US" sz="2800" dirty="0">
                <a:solidFill>
                  <a:srgbClr val="000000"/>
                </a:solidFill>
                <a:cs typeface="Arial" panose="020B0604020202020204" pitchFamily="34" charset="0"/>
              </a:rPr>
              <a:t>Although considerable success in eliminating or reducing endemic goiter has been achieved through national salt iodization programs and mandatory iodization programs of household salt, IDD remains a problem</a:t>
            </a:r>
          </a:p>
          <a:p>
            <a:pPr algn="just" fontAlgn="base">
              <a:spcBef>
                <a:spcPct val="0"/>
              </a:spcBef>
              <a:spcAft>
                <a:spcPct val="0"/>
              </a:spcAft>
              <a:buFont typeface="Wingdings" panose="05000000000000000000" pitchFamily="2" charset="2"/>
              <a:buNone/>
            </a:pPr>
            <a:endParaRPr lang="en-US" sz="2800" dirty="0">
              <a:solidFill>
                <a:srgbClr val="000000"/>
              </a:solidFill>
              <a:cs typeface="Arial" panose="020B0604020202020204" pitchFamily="34" charset="0"/>
            </a:endParaRPr>
          </a:p>
          <a:p>
            <a:pPr algn="just" fontAlgn="base">
              <a:spcBef>
                <a:spcPct val="0"/>
              </a:spcBef>
              <a:spcAft>
                <a:spcPct val="0"/>
              </a:spcAft>
              <a:buFont typeface="Wingdings" panose="05000000000000000000" pitchFamily="2" charset="2"/>
              <a:buChar char="§"/>
            </a:pPr>
            <a:r>
              <a:rPr lang="en-US" sz="2400" dirty="0">
                <a:solidFill>
                  <a:srgbClr val="000000"/>
                </a:solidFill>
                <a:cs typeface="Arial" panose="020B0604020202020204" pitchFamily="34" charset="0"/>
              </a:rPr>
              <a:t>Consumption of iodized salt by the family can be communicated through </a:t>
            </a:r>
            <a:r>
              <a:rPr lang="en-US" sz="2400" b="1" dirty="0">
                <a:solidFill>
                  <a:srgbClr val="FF3300"/>
                </a:solidFill>
                <a:cs typeface="Arial" panose="020B0604020202020204" pitchFamily="34" charset="0"/>
              </a:rPr>
              <a:t>the seven contacts of women and children with the health services, (ANC, delivery, PNC/FP visit, immunization visits, well baby and growth monitoring and promotion visits and sick child visits. </a:t>
            </a:r>
            <a:r>
              <a:rPr lang="en-US" sz="2800" b="1" dirty="0">
                <a:solidFill>
                  <a:srgbClr val="FF3300"/>
                </a:solidFill>
                <a:cs typeface="Arial" panose="020B0604020202020204" pitchFamily="34" charset="0"/>
              </a:rPr>
              <a:t> </a:t>
            </a:r>
          </a:p>
          <a:p>
            <a:pPr algn="just" fontAlgn="base">
              <a:spcBef>
                <a:spcPct val="50000"/>
              </a:spcBef>
              <a:spcAft>
                <a:spcPct val="0"/>
              </a:spcAft>
              <a:buFontTx/>
              <a:buNone/>
            </a:pPr>
            <a:endParaRPr lang="en-US" sz="2800" b="1" dirty="0">
              <a:solidFill>
                <a:srgbClr val="FF3300"/>
              </a:solidFill>
              <a:cs typeface="Arial" panose="020B0604020202020204" pitchFamily="34" charset="0"/>
            </a:endParaRPr>
          </a:p>
        </p:txBody>
      </p:sp>
      <p:sp>
        <p:nvSpPr>
          <p:cNvPr id="265220" name="Slide Number Placeholder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BD9CA960-3561-48FC-A56A-3933B372964A}" type="slidenum">
              <a:rPr lang="cs-CZ" sz="1200">
                <a:solidFill>
                  <a:srgbClr val="000000"/>
                </a:solidFill>
              </a:rPr>
              <a:pPr>
                <a:spcBef>
                  <a:spcPct val="0"/>
                </a:spcBef>
                <a:buFontTx/>
                <a:buNone/>
              </a:pPr>
              <a:t>142</a:t>
            </a:fld>
            <a:endParaRPr lang="cs-CZ" sz="1200">
              <a:solidFill>
                <a:srgbClr val="000000"/>
              </a:solidFill>
            </a:endParaRPr>
          </a:p>
        </p:txBody>
      </p:sp>
    </p:spTree>
    <p:extLst>
      <p:ext uri="{BB962C8B-B14F-4D97-AF65-F5344CB8AC3E}">
        <p14:creationId xmlns:p14="http://schemas.microsoft.com/office/powerpoint/2010/main" xmlns="" val="802762768"/>
      </p:ext>
    </p:extLst>
  </p:cSld>
  <p:clrMapOvr>
    <a:masterClrMapping/>
  </p:clrMapOvr>
  <mc:AlternateContent xmlns:mc="http://schemas.openxmlformats.org/markup-compatibility/2006">
    <mc:Choice xmlns:p14="http://schemas.microsoft.com/office/powerpoint/2010/main" xmlns="" Requires="p14">
      <p:transition spd="slow" p14:dur="1500">
        <p14:switch dir="r"/>
      </p:transition>
    </mc:Choice>
    <mc:Fallback>
      <p:transition spd="slow">
        <p:fade/>
      </p:transition>
    </mc:Fallback>
  </mc:AlternateContent>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3591" name="Group 55"/>
          <p:cNvGraphicFramePr>
            <a:graphicFrameLocks noGrp="1"/>
          </p:cNvGraphicFramePr>
          <p:nvPr>
            <p:extLst>
              <p:ext uri="{D42A27DB-BD31-4B8C-83A1-F6EECF244321}">
                <p14:modId xmlns:p14="http://schemas.microsoft.com/office/powerpoint/2010/main" xmlns="" val="1985554351"/>
              </p:ext>
            </p:extLst>
          </p:nvPr>
        </p:nvGraphicFramePr>
        <p:xfrm>
          <a:off x="0" y="357188"/>
          <a:ext cx="12192000" cy="6500811"/>
        </p:xfrm>
        <a:graphic>
          <a:graphicData uri="http://schemas.openxmlformats.org/drawingml/2006/table">
            <a:tbl>
              <a:tblPr/>
              <a:tblGrid>
                <a:gridCol w="2307022"/>
                <a:gridCol w="9884978"/>
              </a:tblGrid>
              <a:tr h="1306864">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GB" sz="2400" b="1" i="0" u="none" strike="noStrike" cap="none" normalizeH="0" baseline="0" dirty="0" smtClean="0">
                        <a:ln>
                          <a:noFill/>
                        </a:ln>
                        <a:solidFill>
                          <a:schemeClr val="tx1"/>
                        </a:solidFill>
                        <a:effectLst/>
                        <a:latin typeface="Arial" charset="0"/>
                        <a:ea typeface="Times New Roman" pitchFamily="18" charset="0"/>
                        <a:cs typeface="Arial" charset="0"/>
                      </a:endParaRPr>
                    </a:p>
                    <a:p>
                      <a:pPr marL="0" marR="0" lvl="0" indent="0" algn="ctr" defTabSz="457200" rtl="0" eaLnBrk="0" fontAlgn="base" latinLnBrk="0" hangingPunct="0">
                        <a:lnSpc>
                          <a:spcPct val="100000"/>
                        </a:lnSpc>
                        <a:spcBef>
                          <a:spcPct val="0"/>
                        </a:spcBef>
                        <a:spcAft>
                          <a:spcPct val="0"/>
                        </a:spcAft>
                        <a:buClrTx/>
                        <a:buSzTx/>
                        <a:buFontTx/>
                        <a:buNone/>
                        <a:tabLst/>
                      </a:pPr>
                      <a:r>
                        <a:rPr kumimoji="0" lang="en-GB" sz="2400" b="1" i="0" u="none" strike="noStrike" cap="none" normalizeH="0" baseline="0" dirty="0" smtClean="0">
                          <a:ln>
                            <a:noFill/>
                          </a:ln>
                          <a:solidFill>
                            <a:schemeClr val="tx1"/>
                          </a:solidFill>
                          <a:effectLst/>
                          <a:latin typeface="Arial" charset="0"/>
                          <a:ea typeface="Times New Roman" pitchFamily="18" charset="0"/>
                          <a:cs typeface="Arial" charset="0"/>
                        </a:rPr>
                        <a:t>Severity of IDD</a:t>
                      </a:r>
                      <a:endParaRPr kumimoji="0" lang="en-GB" sz="3600" b="0" i="0" u="none" strike="noStrike" cap="none" normalizeH="0" baseline="0" dirty="0" smtClean="0">
                        <a:ln>
                          <a:noFill/>
                        </a:ln>
                        <a:solidFill>
                          <a:schemeClr val="tx1"/>
                        </a:solidFill>
                        <a:effectLst/>
                        <a:latin typeface="Calibri" pitchFamily="34" charset="0"/>
                        <a:ea typeface="Times New Roman" pitchFamily="18" charset="0"/>
                        <a:cs typeface="Arial" charset="0"/>
                      </a:endParaRPr>
                    </a:p>
                  </a:txBody>
                  <a:tcPr marL="91439" marR="91439" marT="45722" marB="45722"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254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GB" sz="2400" b="1" i="0" u="none" strike="noStrike" cap="none" normalizeH="0" baseline="0" dirty="0" smtClean="0">
                          <a:ln>
                            <a:noFill/>
                          </a:ln>
                          <a:solidFill>
                            <a:schemeClr val="tx1"/>
                          </a:solidFill>
                          <a:effectLst/>
                          <a:latin typeface="Arial" charset="0"/>
                          <a:ea typeface="Times New Roman" pitchFamily="18" charset="0"/>
                          <a:cs typeface="Arial" charset="0"/>
                        </a:rPr>
                        <a:t>Choice of intervention methods</a:t>
                      </a:r>
                      <a:endParaRPr kumimoji="0" lang="en-GB" sz="3600" b="0" i="0" u="none" strike="noStrike" cap="none" normalizeH="0" baseline="0" dirty="0" smtClean="0">
                        <a:ln>
                          <a:noFill/>
                        </a:ln>
                        <a:solidFill>
                          <a:schemeClr val="tx1"/>
                        </a:solidFill>
                        <a:effectLst/>
                        <a:latin typeface="Calibri" pitchFamily="34" charset="0"/>
                        <a:ea typeface="Times New Roman" pitchFamily="18" charset="0"/>
                        <a:cs typeface="Arial" charset="0"/>
                      </a:endParaRPr>
                    </a:p>
                  </a:txBody>
                  <a:tcPr marL="91439" marR="91439" marT="45722" marB="45722"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254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lnTlToBr>
                      <a:noFill/>
                    </a:lnTlToBr>
                    <a:lnBlToTr>
                      <a:noFill/>
                    </a:lnBlToTr>
                    <a:noFill/>
                  </a:tcPr>
                </a:tc>
              </a:tr>
              <a:tr h="1373883">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smtClean="0">
                          <a:ln>
                            <a:noFill/>
                          </a:ln>
                          <a:solidFill>
                            <a:schemeClr val="tx1"/>
                          </a:solidFill>
                          <a:effectLst/>
                          <a:latin typeface="Arial" charset="0"/>
                          <a:ea typeface="Times New Roman" pitchFamily="18" charset="0"/>
                          <a:cs typeface="Arial" charset="0"/>
                        </a:rPr>
                        <a:t>Mild IDD </a:t>
                      </a:r>
                      <a:endParaRPr kumimoji="0" lang="en-US" sz="20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marL="91439" marR="91439" marT="45722" marB="45722"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sz="2800" b="1" i="0" u="none" strike="noStrike" cap="none" normalizeH="0" baseline="0" dirty="0" smtClean="0">
                          <a:ln>
                            <a:noFill/>
                          </a:ln>
                          <a:solidFill>
                            <a:schemeClr val="tx1"/>
                          </a:solidFill>
                          <a:effectLst/>
                          <a:latin typeface="Arial" charset="0"/>
                          <a:ea typeface="Times New Roman" pitchFamily="18" charset="0"/>
                          <a:cs typeface="Arial" charset="0"/>
                        </a:rPr>
                        <a:t>Iodized salt</a:t>
                      </a:r>
                      <a:r>
                        <a:rPr kumimoji="0" lang="en-GB" sz="2400" b="0" i="0" u="none" strike="noStrike" cap="none" normalizeH="0" baseline="0" dirty="0" smtClean="0">
                          <a:ln>
                            <a:noFill/>
                          </a:ln>
                          <a:solidFill>
                            <a:schemeClr val="tx1"/>
                          </a:solidFill>
                          <a:effectLst/>
                          <a:latin typeface="Arial" charset="0"/>
                          <a:ea typeface="Times New Roman" pitchFamily="18" charset="0"/>
                          <a:cs typeface="Arial" charset="0"/>
                        </a:rPr>
                        <a:t> at the concentration of </a:t>
                      </a:r>
                      <a:r>
                        <a:rPr kumimoji="0" lang="en-GB" sz="2400" b="1" i="0" u="none" strike="noStrike" cap="none" normalizeH="0" baseline="0" dirty="0" smtClean="0">
                          <a:ln>
                            <a:noFill/>
                          </a:ln>
                          <a:solidFill>
                            <a:schemeClr val="tx1"/>
                          </a:solidFill>
                          <a:effectLst/>
                          <a:latin typeface="Arial" charset="0"/>
                          <a:ea typeface="Times New Roman" pitchFamily="18" charset="0"/>
                          <a:cs typeface="Arial" charset="0"/>
                        </a:rPr>
                        <a:t>10-25 mg/kg</a:t>
                      </a:r>
                      <a:r>
                        <a:rPr kumimoji="0" lang="en-GB" sz="2400" b="0" i="0" u="none" strike="noStrike" cap="none" normalizeH="0" baseline="0" dirty="0" smtClean="0">
                          <a:ln>
                            <a:noFill/>
                          </a:ln>
                          <a:solidFill>
                            <a:schemeClr val="tx1"/>
                          </a:solidFill>
                          <a:effectLst/>
                          <a:latin typeface="Arial" charset="0"/>
                          <a:ea typeface="Times New Roman" pitchFamily="18" charset="0"/>
                          <a:cs typeface="Arial" charset="0"/>
                        </a:rPr>
                        <a:t>. It may disappear with socioeconomic development</a:t>
                      </a:r>
                      <a:endPar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txBody>
                  <a:tcPr marL="91439" marR="91439" marT="45722" marB="45722"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25132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smtClean="0">
                          <a:ln>
                            <a:noFill/>
                          </a:ln>
                          <a:solidFill>
                            <a:schemeClr val="tx1"/>
                          </a:solidFill>
                          <a:effectLst/>
                          <a:latin typeface="Arial" charset="0"/>
                          <a:ea typeface="Times New Roman" pitchFamily="18" charset="0"/>
                          <a:cs typeface="Arial" charset="0"/>
                        </a:rPr>
                        <a:t>Moderate IDD</a:t>
                      </a:r>
                      <a:endParaRPr kumimoji="0" lang="en-US" sz="20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marL="91439" marR="91439" marT="45722" marB="45722"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dirty="0" smtClean="0">
                          <a:ln>
                            <a:noFill/>
                          </a:ln>
                          <a:solidFill>
                            <a:schemeClr val="tx1"/>
                          </a:solidFill>
                          <a:effectLst/>
                          <a:latin typeface="Arial" charset="0"/>
                          <a:ea typeface="Times New Roman" pitchFamily="18" charset="0"/>
                          <a:cs typeface="Arial" charset="0"/>
                        </a:rPr>
                        <a:t>Can be controlled with </a:t>
                      </a:r>
                      <a:r>
                        <a:rPr kumimoji="0" lang="en-GB" sz="2400" b="1" i="0" u="none" strike="noStrike" cap="none" normalizeH="0" baseline="0" dirty="0" smtClean="0">
                          <a:ln>
                            <a:noFill/>
                          </a:ln>
                          <a:solidFill>
                            <a:schemeClr val="tx1"/>
                          </a:solidFill>
                          <a:effectLst/>
                          <a:latin typeface="Arial" charset="0"/>
                          <a:ea typeface="Times New Roman" pitchFamily="18" charset="0"/>
                          <a:cs typeface="Arial" charset="0"/>
                        </a:rPr>
                        <a:t>iodinated salt at the concentration of 25 to 40mg/kg</a:t>
                      </a:r>
                      <a:r>
                        <a:rPr kumimoji="0" lang="en-GB" sz="2400" b="0" i="0" u="none" strike="noStrike" cap="none" normalizeH="0" baseline="0" dirty="0" smtClean="0">
                          <a:ln>
                            <a:noFill/>
                          </a:ln>
                          <a:solidFill>
                            <a:schemeClr val="tx1"/>
                          </a:solidFill>
                          <a:effectLst/>
                          <a:latin typeface="Arial" charset="0"/>
                          <a:ea typeface="Times New Roman" pitchFamily="18" charset="0"/>
                          <a:cs typeface="Arial" charset="0"/>
                        </a:rPr>
                        <a:t> if the salt can be produced and effectively distributed. Otherwise iodized oil ether orally or by injection should be used through the primary health care system contacts</a:t>
                      </a:r>
                      <a:endPar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txBody>
                  <a:tcPr marL="91439" marR="91439" marT="45722" marB="45722"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1306864">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dirty="0" smtClean="0">
                          <a:ln>
                            <a:noFill/>
                          </a:ln>
                          <a:solidFill>
                            <a:schemeClr val="tx1"/>
                          </a:solidFill>
                          <a:effectLst/>
                          <a:latin typeface="Arial" charset="0"/>
                          <a:ea typeface="Times New Roman" pitchFamily="18" charset="0"/>
                          <a:cs typeface="Arial" charset="0"/>
                        </a:rPr>
                        <a:t>Severe IDD</a:t>
                      </a:r>
                      <a:endParaRPr kumimoji="0" lang="en-GB" sz="3600" b="0" i="0" u="none" strike="noStrike" cap="none" normalizeH="0" baseline="0" dirty="0" smtClean="0">
                        <a:ln>
                          <a:noFill/>
                        </a:ln>
                        <a:solidFill>
                          <a:schemeClr val="tx1"/>
                        </a:solidFill>
                        <a:effectLst/>
                        <a:latin typeface="Calibri" pitchFamily="34" charset="0"/>
                        <a:ea typeface="Times New Roman" pitchFamily="18" charset="0"/>
                        <a:cs typeface="Arial" charset="0"/>
                      </a:endParaRPr>
                    </a:p>
                  </a:txBody>
                  <a:tcPr marL="91439" marR="91439" marT="45722" marB="45722"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25400" cap="flat" cmpd="sng" algn="ctr">
                      <a:solidFill>
                        <a:srgbClr val="008000"/>
                      </a:solidFill>
                      <a:prstDash val="solid"/>
                      <a:round/>
                      <a:headEnd type="none" w="med" len="med"/>
                      <a:tailEnd type="none" w="med" len="med"/>
                    </a:lnB>
                    <a:lnTlToBr>
                      <a:noFill/>
                    </a:lnTlToBr>
                    <a:lnBlToTr>
                      <a:noFill/>
                    </a:lnBlToTr>
                    <a:no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2400" b="1" i="0" u="none" strike="noStrike" cap="none" normalizeH="0" baseline="0" dirty="0" smtClean="0">
                          <a:ln>
                            <a:noFill/>
                          </a:ln>
                          <a:solidFill>
                            <a:schemeClr val="tx1"/>
                          </a:solidFill>
                          <a:effectLst/>
                          <a:latin typeface="Arial" charset="0"/>
                          <a:ea typeface="Times New Roman" pitchFamily="18" charset="0"/>
                          <a:cs typeface="Arial" charset="0"/>
                        </a:rPr>
                        <a:t>Iodized oil either by injection or orally for</a:t>
                      </a:r>
                      <a:r>
                        <a:rPr kumimoji="0" lang="en-GB" sz="2400" b="0" i="0" u="none" strike="noStrike" cap="none" normalizeH="0" baseline="0" dirty="0" smtClean="0">
                          <a:ln>
                            <a:noFill/>
                          </a:ln>
                          <a:solidFill>
                            <a:schemeClr val="tx1"/>
                          </a:solidFill>
                          <a:effectLst/>
                          <a:latin typeface="Arial" charset="0"/>
                          <a:ea typeface="Times New Roman" pitchFamily="18" charset="0"/>
                          <a:cs typeface="Arial" charset="0"/>
                        </a:rPr>
                        <a:t> the prevention and control of central nervous system defects</a:t>
                      </a:r>
                      <a:endParaRPr kumimoji="0" lang="en-GB" sz="3600" b="0" i="0" u="none" strike="noStrike" cap="none" normalizeH="0" baseline="0" dirty="0" smtClean="0">
                        <a:ln>
                          <a:noFill/>
                        </a:ln>
                        <a:solidFill>
                          <a:schemeClr val="tx1"/>
                        </a:solidFill>
                        <a:effectLst/>
                        <a:latin typeface="Calibri" pitchFamily="34" charset="0"/>
                        <a:ea typeface="Times New Roman" pitchFamily="18" charset="0"/>
                        <a:cs typeface="Arial" charset="0"/>
                      </a:endParaRPr>
                    </a:p>
                  </a:txBody>
                  <a:tcPr marL="91439" marR="91439" marT="45722" marB="45722"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25400" cap="flat" cmpd="sng" algn="ctr">
                      <a:solidFill>
                        <a:srgbClr val="008000"/>
                      </a:solidFill>
                      <a:prstDash val="solid"/>
                      <a:round/>
                      <a:headEnd type="none" w="med" len="med"/>
                      <a:tailEnd type="none" w="med" len="med"/>
                    </a:lnB>
                    <a:lnTlToBr>
                      <a:noFill/>
                    </a:lnTlToBr>
                    <a:lnBlToTr>
                      <a:noFill/>
                    </a:lnBlToTr>
                    <a:noFill/>
                  </a:tcPr>
                </a:tc>
              </a:tr>
            </a:tbl>
          </a:graphicData>
        </a:graphic>
      </p:graphicFrame>
      <p:sp>
        <p:nvSpPr>
          <p:cNvPr id="266259" name="Rectangle 56"/>
          <p:cNvSpPr>
            <a:spLocks noChangeArrowheads="1"/>
          </p:cNvSpPr>
          <p:nvPr/>
        </p:nvSpPr>
        <p:spPr bwMode="auto">
          <a:xfrm>
            <a:off x="2952750" y="6308726"/>
            <a:ext cx="6929438" cy="549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en-GB" sz="1200" b="1" i="1">
                <a:solidFill>
                  <a:srgbClr val="000000"/>
                </a:solidFill>
                <a:cs typeface="Times New Roman" panose="02020603050405020304" pitchFamily="18" charset="0"/>
              </a:rPr>
              <a:t>Source: Shils OS, Modern nutrition in Health and Diseases Vol II: 261.</a:t>
            </a:r>
            <a:endParaRPr lang="en-US" sz="800">
              <a:solidFill>
                <a:srgbClr val="000000"/>
              </a:solidFill>
              <a:cs typeface="Arial" panose="020B0604020202020204" pitchFamily="34" charset="0"/>
            </a:endParaRPr>
          </a:p>
          <a:p>
            <a:pPr eaLnBrk="0" fontAlgn="base" hangingPunct="0">
              <a:spcBef>
                <a:spcPct val="0"/>
              </a:spcBef>
              <a:spcAft>
                <a:spcPct val="0"/>
              </a:spcAft>
              <a:buFontTx/>
              <a:buNone/>
            </a:pPr>
            <a:endParaRPr lang="en-US" sz="1800">
              <a:solidFill>
                <a:srgbClr val="000000"/>
              </a:solidFill>
              <a:cs typeface="Arial" panose="020B0604020202020204" pitchFamily="34" charset="0"/>
            </a:endParaRPr>
          </a:p>
        </p:txBody>
      </p:sp>
      <p:sp>
        <p:nvSpPr>
          <p:cNvPr id="266261" name="Slide Number Placeholder 4"/>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A64B7D0F-FE80-4E8F-B335-396C708EC7E1}" type="slidenum">
              <a:rPr lang="cs-CZ" sz="1200">
                <a:solidFill>
                  <a:srgbClr val="000000"/>
                </a:solidFill>
              </a:rPr>
              <a:pPr>
                <a:spcBef>
                  <a:spcPct val="0"/>
                </a:spcBef>
                <a:buFontTx/>
                <a:buNone/>
              </a:pPr>
              <a:t>143</a:t>
            </a:fld>
            <a:endParaRPr lang="cs-CZ" sz="1200">
              <a:solidFill>
                <a:srgbClr val="000000"/>
              </a:solidFill>
            </a:endParaRPr>
          </a:p>
        </p:txBody>
      </p:sp>
    </p:spTree>
    <p:extLst>
      <p:ext uri="{BB962C8B-B14F-4D97-AF65-F5344CB8AC3E}">
        <p14:creationId xmlns:p14="http://schemas.microsoft.com/office/powerpoint/2010/main" xmlns="" val="3984072337"/>
      </p:ext>
    </p:extLst>
  </p:cSld>
  <p:clrMapOvr>
    <a:masterClrMapping/>
  </p:clrMapOvr>
  <mc:AlternateContent xmlns:mc="http://schemas.openxmlformats.org/markup-compatibility/2006">
    <mc:Choice xmlns:p14="http://schemas.microsoft.com/office/powerpoint/2010/main" xmlns="" Requires="p14">
      <p:transition spd="slow" p14:dur="1500">
        <p14:switch dir="r"/>
      </p:transition>
    </mc:Choice>
    <mc:Fallback>
      <p:transition spd="slow">
        <p:fade/>
      </p:transition>
    </mc:Fallback>
  </mc:AlternateContent>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Text Box 4"/>
          <p:cNvSpPr txBox="1">
            <a:spLocks noChangeArrowheads="1"/>
          </p:cNvSpPr>
          <p:nvPr/>
        </p:nvSpPr>
        <p:spPr bwMode="auto">
          <a:xfrm>
            <a:off x="0" y="857250"/>
            <a:ext cx="12192000" cy="61247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en-US" sz="3600" b="1" dirty="0">
                <a:solidFill>
                  <a:srgbClr val="000000"/>
                </a:solidFill>
                <a:cs typeface="Arial" panose="020B0604020202020204" pitchFamily="34" charset="0"/>
              </a:rPr>
              <a:t>2. Supplementation of Iodine Capsules</a:t>
            </a:r>
            <a:endParaRPr lang="en-US" sz="4000" b="1" dirty="0">
              <a:solidFill>
                <a:srgbClr val="000000"/>
              </a:solidFill>
              <a:cs typeface="Arial" panose="020B0604020202020204" pitchFamily="34" charset="0"/>
            </a:endParaRPr>
          </a:p>
          <a:p>
            <a:pPr fontAlgn="base">
              <a:spcBef>
                <a:spcPct val="0"/>
              </a:spcBef>
              <a:spcAft>
                <a:spcPct val="0"/>
              </a:spcAft>
              <a:buFontTx/>
              <a:buChar char="•"/>
            </a:pPr>
            <a:r>
              <a:rPr lang="en-US" dirty="0">
                <a:solidFill>
                  <a:srgbClr val="000000"/>
                </a:solidFill>
                <a:cs typeface="Arial" panose="020B0604020202020204" pitchFamily="34" charset="0"/>
              </a:rPr>
              <a:t>As a short-term strategy in highly endemic areas, </a:t>
            </a:r>
            <a:r>
              <a:rPr lang="en-US" dirty="0" err="1">
                <a:solidFill>
                  <a:srgbClr val="000000"/>
                </a:solidFill>
                <a:cs typeface="Arial" panose="020B0604020202020204" pitchFamily="34" charset="0"/>
              </a:rPr>
              <a:t>Lipiodol</a:t>
            </a:r>
            <a:r>
              <a:rPr lang="en-US" dirty="0">
                <a:solidFill>
                  <a:srgbClr val="000000"/>
                </a:solidFill>
                <a:cs typeface="Arial" panose="020B0604020202020204" pitchFamily="34" charset="0"/>
              </a:rPr>
              <a:t> (iodized oil capsules), should be  distributed on a one - time basis to individuals.</a:t>
            </a:r>
          </a:p>
          <a:p>
            <a:pPr fontAlgn="base">
              <a:spcBef>
                <a:spcPct val="0"/>
              </a:spcBef>
              <a:spcAft>
                <a:spcPct val="0"/>
              </a:spcAft>
              <a:buFontTx/>
              <a:buNone/>
            </a:pPr>
            <a:r>
              <a:rPr lang="en-US" dirty="0">
                <a:solidFill>
                  <a:srgbClr val="000000"/>
                </a:solidFill>
                <a:cs typeface="Arial" panose="020B0604020202020204" pitchFamily="34" charset="0"/>
              </a:rPr>
              <a:t>  </a:t>
            </a:r>
          </a:p>
          <a:p>
            <a:pPr fontAlgn="base">
              <a:spcBef>
                <a:spcPct val="0"/>
              </a:spcBef>
              <a:spcAft>
                <a:spcPct val="0"/>
              </a:spcAft>
              <a:buFontTx/>
              <a:buChar char="•"/>
            </a:pPr>
            <a:r>
              <a:rPr lang="en-US" dirty="0">
                <a:solidFill>
                  <a:srgbClr val="000000"/>
                </a:solidFill>
                <a:cs typeface="Arial" panose="020B0604020202020204" pitchFamily="34" charset="0"/>
              </a:rPr>
              <a:t>This will cover the recipients for </a:t>
            </a:r>
            <a:r>
              <a:rPr lang="en-US" b="1" u="sng" dirty="0">
                <a:solidFill>
                  <a:srgbClr val="000000"/>
                </a:solidFill>
                <a:cs typeface="Arial" panose="020B0604020202020204" pitchFamily="34" charset="0"/>
              </a:rPr>
              <a:t>one to two years until</a:t>
            </a:r>
            <a:r>
              <a:rPr lang="en-US" dirty="0">
                <a:solidFill>
                  <a:srgbClr val="000000"/>
                </a:solidFill>
                <a:cs typeface="Arial" panose="020B0604020202020204" pitchFamily="34" charset="0"/>
              </a:rPr>
              <a:t> salt iodization processes are in place. </a:t>
            </a:r>
          </a:p>
          <a:p>
            <a:pPr fontAlgn="base">
              <a:spcBef>
                <a:spcPct val="0"/>
              </a:spcBef>
              <a:spcAft>
                <a:spcPct val="0"/>
              </a:spcAft>
              <a:buFontTx/>
              <a:buNone/>
            </a:pPr>
            <a:endParaRPr lang="en-US" dirty="0">
              <a:solidFill>
                <a:srgbClr val="000000"/>
              </a:solidFill>
              <a:cs typeface="Arial" panose="020B0604020202020204" pitchFamily="34" charset="0"/>
            </a:endParaRPr>
          </a:p>
          <a:p>
            <a:pPr fontAlgn="base">
              <a:spcBef>
                <a:spcPct val="0"/>
              </a:spcBef>
              <a:spcAft>
                <a:spcPct val="0"/>
              </a:spcAft>
              <a:buFontTx/>
              <a:buNone/>
            </a:pPr>
            <a:r>
              <a:rPr lang="en-US" sz="3600" dirty="0">
                <a:solidFill>
                  <a:srgbClr val="000000"/>
                </a:solidFill>
                <a:cs typeface="Arial" panose="020B0604020202020204" pitchFamily="34" charset="0"/>
              </a:rPr>
              <a:t>Dosages are: </a:t>
            </a:r>
          </a:p>
          <a:p>
            <a:pPr fontAlgn="base">
              <a:spcBef>
                <a:spcPct val="0"/>
              </a:spcBef>
              <a:spcAft>
                <a:spcPct val="0"/>
              </a:spcAft>
              <a:buFontTx/>
              <a:buChar char="-"/>
            </a:pPr>
            <a:r>
              <a:rPr lang="en-US" b="1" dirty="0">
                <a:solidFill>
                  <a:srgbClr val="000000"/>
                </a:solidFill>
                <a:cs typeface="Arial" panose="020B0604020202020204" pitchFamily="34" charset="0"/>
              </a:rPr>
              <a:t>1 Capsule (200mg)</a:t>
            </a:r>
            <a:r>
              <a:rPr lang="en-US" dirty="0">
                <a:solidFill>
                  <a:srgbClr val="000000"/>
                </a:solidFill>
                <a:cs typeface="Arial" panose="020B0604020202020204" pitchFamily="34" charset="0"/>
              </a:rPr>
              <a:t> for pregnant women  and children under 5 </a:t>
            </a:r>
          </a:p>
          <a:p>
            <a:pPr fontAlgn="base">
              <a:spcBef>
                <a:spcPct val="0"/>
              </a:spcBef>
              <a:spcAft>
                <a:spcPct val="0"/>
              </a:spcAft>
              <a:buFontTx/>
              <a:buNone/>
            </a:pPr>
            <a:r>
              <a:rPr lang="en-US" dirty="0">
                <a:solidFill>
                  <a:srgbClr val="000000"/>
                </a:solidFill>
                <a:cs typeface="Arial" panose="020B0604020202020204" pitchFamily="34" charset="0"/>
              </a:rPr>
              <a:t> </a:t>
            </a:r>
          </a:p>
          <a:p>
            <a:pPr fontAlgn="base">
              <a:spcBef>
                <a:spcPct val="0"/>
              </a:spcBef>
              <a:spcAft>
                <a:spcPct val="0"/>
              </a:spcAft>
              <a:buFontTx/>
              <a:buNone/>
            </a:pPr>
            <a:r>
              <a:rPr lang="en-US" dirty="0">
                <a:solidFill>
                  <a:srgbClr val="000000"/>
                </a:solidFill>
                <a:cs typeface="Arial" panose="020B0604020202020204" pitchFamily="34" charset="0"/>
              </a:rPr>
              <a:t>-  </a:t>
            </a:r>
            <a:r>
              <a:rPr lang="en-US" b="1" dirty="0">
                <a:solidFill>
                  <a:srgbClr val="000000"/>
                </a:solidFill>
                <a:cs typeface="Arial" panose="020B0604020202020204" pitchFamily="34" charset="0"/>
              </a:rPr>
              <a:t>2 Capsules(400mg)</a:t>
            </a:r>
            <a:r>
              <a:rPr lang="en-US" dirty="0">
                <a:solidFill>
                  <a:srgbClr val="000000"/>
                </a:solidFill>
                <a:cs typeface="Arial" panose="020B0604020202020204" pitchFamily="34" charset="0"/>
              </a:rPr>
              <a:t> for women of reproductive age and children </a:t>
            </a:r>
            <a:r>
              <a:rPr lang="en-US" b="1" dirty="0">
                <a:solidFill>
                  <a:srgbClr val="000000"/>
                </a:solidFill>
                <a:cs typeface="Arial" panose="020B0604020202020204" pitchFamily="34" charset="0"/>
              </a:rPr>
              <a:t>5 to14 years of age </a:t>
            </a:r>
          </a:p>
        </p:txBody>
      </p:sp>
      <p:sp>
        <p:nvSpPr>
          <p:cNvPr id="267268" name="Slide Number Placeholder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F6F26E2B-DA1C-4171-906C-95290645E8D0}" type="slidenum">
              <a:rPr lang="cs-CZ" sz="1200">
                <a:solidFill>
                  <a:srgbClr val="000000"/>
                </a:solidFill>
              </a:rPr>
              <a:pPr>
                <a:spcBef>
                  <a:spcPct val="0"/>
                </a:spcBef>
                <a:buFontTx/>
                <a:buNone/>
              </a:pPr>
              <a:t>144</a:t>
            </a:fld>
            <a:endParaRPr lang="cs-CZ" sz="1200">
              <a:solidFill>
                <a:srgbClr val="000000"/>
              </a:solidFill>
            </a:endParaRPr>
          </a:p>
        </p:txBody>
      </p:sp>
    </p:spTree>
    <p:extLst>
      <p:ext uri="{BB962C8B-B14F-4D97-AF65-F5344CB8AC3E}">
        <p14:creationId xmlns:p14="http://schemas.microsoft.com/office/powerpoint/2010/main" xmlns="" val="795070948"/>
      </p:ext>
    </p:extLst>
  </p:cSld>
  <p:clrMapOvr>
    <a:masterClrMapping/>
  </p:clrMapOvr>
  <mc:AlternateContent xmlns:mc="http://schemas.openxmlformats.org/markup-compatibility/2006">
    <mc:Choice xmlns:p14="http://schemas.microsoft.com/office/powerpoint/2010/main" xmlns="" Requires="p14">
      <p:transition spd="slow" p14:dur="1500">
        <p14:switch dir="r"/>
      </p:transition>
    </mc:Choice>
    <mc:Fallback>
      <p:transition spd="slow">
        <p:fade/>
      </p:transition>
    </mc:Fallback>
  </mc:AlternateContent>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p:cNvSpPr>
          <p:nvPr>
            <p:ph type="ctrTitle"/>
          </p:nvPr>
        </p:nvSpPr>
        <p:spPr>
          <a:xfrm>
            <a:off x="2057400" y="228601"/>
            <a:ext cx="7772400" cy="1470025"/>
          </a:xfrm>
          <a:solidFill>
            <a:srgbClr val="262626">
              <a:alpha val="70195"/>
            </a:srgbClr>
          </a:solidFill>
        </p:spPr>
        <p:txBody>
          <a:bodyPr rtlCol="0">
            <a:normAutofit/>
          </a:bodyPr>
          <a:lstStyle/>
          <a:p>
            <a:pPr eaLnBrk="1" fontAlgn="auto" hangingPunct="1">
              <a:spcAft>
                <a:spcPts val="0"/>
              </a:spcAft>
              <a:defRPr/>
            </a:pPr>
            <a:r>
              <a:rPr lang="en-US" b="1" dirty="0" smtClean="0"/>
              <a:t>Iron</a:t>
            </a:r>
          </a:p>
        </p:txBody>
      </p:sp>
      <p:sp>
        <p:nvSpPr>
          <p:cNvPr id="271364" name="Slide Number Placeholder 4"/>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660DC283-3FBF-41A1-8E58-1E42545FA3BA}" type="slidenum">
              <a:rPr lang="cs-CZ" sz="1200">
                <a:solidFill>
                  <a:srgbClr val="898989"/>
                </a:solidFill>
              </a:rPr>
              <a:pPr>
                <a:spcBef>
                  <a:spcPct val="0"/>
                </a:spcBef>
                <a:buFontTx/>
                <a:buNone/>
              </a:pPr>
              <a:t>145</a:t>
            </a:fld>
            <a:endParaRPr lang="cs-CZ" sz="1200">
              <a:solidFill>
                <a:srgbClr val="898989"/>
              </a:solidFill>
            </a:endParaRPr>
          </a:p>
        </p:txBody>
      </p:sp>
      <p:sp>
        <p:nvSpPr>
          <p:cNvPr id="271365" name="Text Box 4"/>
          <p:cNvSpPr txBox="1">
            <a:spLocks noChangeArrowheads="1"/>
          </p:cNvSpPr>
          <p:nvPr/>
        </p:nvSpPr>
        <p:spPr bwMode="auto">
          <a:xfrm>
            <a:off x="2057400" y="1905000"/>
            <a:ext cx="8834438" cy="486287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457200" indent="-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50000"/>
              </a:spcBef>
              <a:spcAft>
                <a:spcPct val="0"/>
              </a:spcAft>
              <a:buFont typeface="Wingdings" panose="05000000000000000000" pitchFamily="2" charset="2"/>
              <a:buChar char="§"/>
            </a:pPr>
            <a:r>
              <a:rPr lang="en-US" sz="4000" b="1" dirty="0">
                <a:solidFill>
                  <a:prstClr val="black"/>
                </a:solidFill>
                <a:cs typeface="Arial" panose="020B0604020202020204" pitchFamily="34" charset="0"/>
              </a:rPr>
              <a:t>Function</a:t>
            </a:r>
          </a:p>
          <a:p>
            <a:pPr fontAlgn="base">
              <a:spcBef>
                <a:spcPct val="50000"/>
              </a:spcBef>
              <a:spcAft>
                <a:spcPct val="0"/>
              </a:spcAft>
              <a:buFont typeface="Wingdings" panose="05000000000000000000" pitchFamily="2" charset="2"/>
              <a:buChar char="§"/>
            </a:pPr>
            <a:r>
              <a:rPr lang="en-US" sz="3600" dirty="0">
                <a:solidFill>
                  <a:prstClr val="black"/>
                </a:solidFill>
                <a:cs typeface="Arial" panose="020B0604020202020204" pitchFamily="34" charset="0"/>
              </a:rPr>
              <a:t>Hemoglobin and myoglobin formation</a:t>
            </a:r>
          </a:p>
          <a:p>
            <a:pPr fontAlgn="base">
              <a:spcBef>
                <a:spcPct val="50000"/>
              </a:spcBef>
              <a:spcAft>
                <a:spcPct val="0"/>
              </a:spcAft>
              <a:buFont typeface="Wingdings" panose="05000000000000000000" pitchFamily="2" charset="2"/>
              <a:buChar char="§"/>
            </a:pPr>
            <a:r>
              <a:rPr lang="en-US" sz="3600" dirty="0">
                <a:solidFill>
                  <a:prstClr val="black"/>
                </a:solidFill>
                <a:cs typeface="Arial" panose="020B0604020202020204" pitchFamily="34" charset="0"/>
              </a:rPr>
              <a:t>Immunity (enhancing neutrophil function)</a:t>
            </a:r>
          </a:p>
          <a:p>
            <a:pPr fontAlgn="base">
              <a:spcBef>
                <a:spcPct val="50000"/>
              </a:spcBef>
              <a:spcAft>
                <a:spcPct val="0"/>
              </a:spcAft>
              <a:buFont typeface="Wingdings" panose="05000000000000000000" pitchFamily="2" charset="2"/>
              <a:buChar char="§"/>
            </a:pPr>
            <a:r>
              <a:rPr lang="en-US" sz="3600" dirty="0">
                <a:solidFill>
                  <a:prstClr val="black"/>
                </a:solidFill>
                <a:cs typeface="Arial" panose="020B0604020202020204" pitchFamily="34" charset="0"/>
              </a:rPr>
              <a:t>Cognitive development</a:t>
            </a:r>
          </a:p>
          <a:p>
            <a:pPr fontAlgn="base">
              <a:spcBef>
                <a:spcPct val="50000"/>
              </a:spcBef>
              <a:spcAft>
                <a:spcPct val="0"/>
              </a:spcAft>
              <a:buFont typeface="Wingdings" panose="05000000000000000000" pitchFamily="2" charset="2"/>
              <a:buChar char="§"/>
            </a:pPr>
            <a:r>
              <a:rPr lang="en-US" sz="3600" dirty="0">
                <a:solidFill>
                  <a:prstClr val="black"/>
                </a:solidFill>
                <a:cs typeface="Arial" panose="020B0604020202020204" pitchFamily="34" charset="0"/>
              </a:rPr>
              <a:t>Metabolic efficiency</a:t>
            </a:r>
          </a:p>
          <a:p>
            <a:pPr fontAlgn="base">
              <a:spcBef>
                <a:spcPct val="50000"/>
              </a:spcBef>
              <a:spcAft>
                <a:spcPct val="0"/>
              </a:spcAft>
              <a:buFont typeface="Wingdings" panose="05000000000000000000" pitchFamily="2" charset="2"/>
              <a:buChar char="§"/>
            </a:pPr>
            <a:r>
              <a:rPr lang="en-US" sz="3600" dirty="0">
                <a:solidFill>
                  <a:prstClr val="black"/>
                </a:solidFill>
                <a:cs typeface="Arial" panose="020B0604020202020204" pitchFamily="34" charset="0"/>
              </a:rPr>
              <a:t>Enhances Physical growth of children</a:t>
            </a:r>
          </a:p>
        </p:txBody>
      </p:sp>
    </p:spTree>
    <p:extLst>
      <p:ext uri="{BB962C8B-B14F-4D97-AF65-F5344CB8AC3E}">
        <p14:creationId xmlns:p14="http://schemas.microsoft.com/office/powerpoint/2010/main" xmlns="" val="143350331"/>
      </p:ext>
    </p:extLst>
  </p:cSld>
  <p:clrMapOvr>
    <a:masterClrMapping/>
  </p:clrMapOvr>
  <mc:AlternateContent xmlns:mc="http://schemas.openxmlformats.org/markup-compatibility/2006">
    <mc:Choice xmlns:p14="http://schemas.microsoft.com/office/powerpoint/2010/main" xmlns="" Requires="p14">
      <p:transition spd="slow" p14:dur="1500">
        <p14:switch dir="r"/>
      </p:transition>
    </mc:Choice>
    <mc:Fallback>
      <p:transition spd="slow">
        <p:fade/>
      </p:transition>
    </mc:Fallback>
  </mc:AlternateContent>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Title 1"/>
          <p:cNvSpPr>
            <a:spLocks noGrp="1"/>
          </p:cNvSpPr>
          <p:nvPr>
            <p:ph type="title"/>
          </p:nvPr>
        </p:nvSpPr>
        <p:spPr>
          <a:xfrm>
            <a:off x="2894013" y="301626"/>
            <a:ext cx="7313612" cy="841375"/>
          </a:xfrm>
        </p:spPr>
        <p:txBody>
          <a:bodyPr/>
          <a:lstStyle/>
          <a:p>
            <a:pPr eaLnBrk="1" hangingPunct="1"/>
            <a:r>
              <a:rPr lang="en-US" smtClean="0"/>
              <a:t>Iron Mechanism in cognition</a:t>
            </a:r>
          </a:p>
        </p:txBody>
      </p:sp>
      <p:sp>
        <p:nvSpPr>
          <p:cNvPr id="3" name="Content Placeholder 2"/>
          <p:cNvSpPr>
            <a:spLocks noGrp="1"/>
          </p:cNvSpPr>
          <p:nvPr>
            <p:ph idx="1"/>
          </p:nvPr>
        </p:nvSpPr>
        <p:spPr>
          <a:xfrm>
            <a:off x="-94129" y="1143000"/>
            <a:ext cx="12286129" cy="5500688"/>
          </a:xfrm>
        </p:spPr>
        <p:txBody>
          <a:bodyPr rtlCol="0">
            <a:noAutofit/>
          </a:bodyPr>
          <a:lstStyle/>
          <a:p>
            <a:pPr eaLnBrk="1" fontAlgn="auto" hangingPunct="1">
              <a:spcAft>
                <a:spcPts val="0"/>
              </a:spcAft>
              <a:defRPr/>
            </a:pPr>
            <a:r>
              <a:rPr lang="en-US" sz="2800" dirty="0"/>
              <a:t>Iron in </a:t>
            </a:r>
            <a:r>
              <a:rPr lang="en-US" sz="2800" dirty="0" err="1"/>
              <a:t>oligodendrocytes</a:t>
            </a:r>
            <a:r>
              <a:rPr lang="en-US" sz="2800" dirty="0"/>
              <a:t> is required for </a:t>
            </a:r>
            <a:r>
              <a:rPr lang="en-US" sz="2800" b="1" dirty="0"/>
              <a:t>proper </a:t>
            </a:r>
            <a:r>
              <a:rPr lang="en-US" sz="2800" b="1" dirty="0" err="1">
                <a:solidFill>
                  <a:srgbClr val="FF3300"/>
                </a:solidFill>
              </a:rPr>
              <a:t>myelination</a:t>
            </a:r>
            <a:r>
              <a:rPr lang="en-US" sz="2800" b="1" dirty="0">
                <a:solidFill>
                  <a:srgbClr val="FF3300"/>
                </a:solidFill>
              </a:rPr>
              <a:t> of </a:t>
            </a:r>
            <a:r>
              <a:rPr lang="en-US" sz="2400" b="1" dirty="0">
                <a:solidFill>
                  <a:srgbClr val="FF3300"/>
                </a:solidFill>
              </a:rPr>
              <a:t>the neurons used in sensory </a:t>
            </a:r>
            <a:r>
              <a:rPr lang="en-US" sz="2400" b="1" dirty="0"/>
              <a:t>systems </a:t>
            </a:r>
            <a:r>
              <a:rPr lang="en-US" sz="2400" dirty="0"/>
              <a:t>(visual, auditory) and learning and interacting behaviors (</a:t>
            </a:r>
            <a:r>
              <a:rPr lang="en-US" sz="2400" b="1" dirty="0" err="1"/>
              <a:t>Lozoff</a:t>
            </a:r>
            <a:r>
              <a:rPr lang="en-US" sz="2400" b="1" dirty="0"/>
              <a:t> &amp; Black,2004</a:t>
            </a:r>
            <a:r>
              <a:rPr lang="en-US" sz="2400" dirty="0"/>
              <a:t>). </a:t>
            </a:r>
          </a:p>
          <a:p>
            <a:pPr eaLnBrk="1" fontAlgn="auto" hangingPunct="1">
              <a:spcAft>
                <a:spcPts val="0"/>
              </a:spcAft>
              <a:buNone/>
              <a:defRPr/>
            </a:pPr>
            <a:endParaRPr lang="en-US" sz="1100" dirty="0"/>
          </a:p>
          <a:p>
            <a:pPr eaLnBrk="1" fontAlgn="auto" hangingPunct="1">
              <a:spcAft>
                <a:spcPts val="0"/>
              </a:spcAft>
              <a:defRPr/>
            </a:pPr>
            <a:r>
              <a:rPr lang="en-US" sz="2400" dirty="0" err="1"/>
              <a:t>Dopaminergic</a:t>
            </a:r>
            <a:r>
              <a:rPr lang="en-US" sz="2400" dirty="0"/>
              <a:t> neurotransmitter systems related to behavioral development (</a:t>
            </a:r>
            <a:r>
              <a:rPr lang="en-US" sz="2400" dirty="0" err="1"/>
              <a:t>eg</a:t>
            </a:r>
            <a:r>
              <a:rPr lang="en-US" sz="2400" dirty="0"/>
              <a:t>, inhibition, affect, attention processing, and extraneous motor movements) </a:t>
            </a:r>
            <a:r>
              <a:rPr lang="en-US" sz="2400" b="1" dirty="0">
                <a:solidFill>
                  <a:srgbClr val="FF3300"/>
                </a:solidFill>
              </a:rPr>
              <a:t>are sensitive to changes in iron status</a:t>
            </a:r>
            <a:r>
              <a:rPr lang="en-US" sz="2400" dirty="0">
                <a:solidFill>
                  <a:srgbClr val="FF3300"/>
                </a:solidFill>
              </a:rPr>
              <a:t>. </a:t>
            </a:r>
          </a:p>
          <a:p>
            <a:pPr eaLnBrk="1" fontAlgn="auto" hangingPunct="1">
              <a:spcAft>
                <a:spcPts val="0"/>
              </a:spcAft>
              <a:defRPr/>
            </a:pPr>
            <a:r>
              <a:rPr lang="en-US" sz="2400" dirty="0"/>
              <a:t>Iron is also a cofactor for enzymes that synthesize neurotransmitters such as </a:t>
            </a:r>
            <a:r>
              <a:rPr lang="en-US" sz="2400" b="1" dirty="0" err="1">
                <a:solidFill>
                  <a:srgbClr val="FF3300"/>
                </a:solidFill>
              </a:rPr>
              <a:t>tryptophan</a:t>
            </a:r>
            <a:r>
              <a:rPr lang="en-US" sz="2400" b="1" dirty="0">
                <a:solidFill>
                  <a:srgbClr val="FF3300"/>
                </a:solidFill>
              </a:rPr>
              <a:t> </a:t>
            </a:r>
            <a:r>
              <a:rPr lang="en-US" sz="2400" b="1" dirty="0" err="1">
                <a:solidFill>
                  <a:srgbClr val="FF3300"/>
                </a:solidFill>
              </a:rPr>
              <a:t>hydroxylase</a:t>
            </a:r>
            <a:r>
              <a:rPr lang="en-US" sz="2400" dirty="0">
                <a:solidFill>
                  <a:srgbClr val="FF3300"/>
                </a:solidFill>
              </a:rPr>
              <a:t> (serotonin) and </a:t>
            </a:r>
            <a:r>
              <a:rPr lang="en-US" sz="2400" b="1" dirty="0">
                <a:solidFill>
                  <a:srgbClr val="FF3300"/>
                </a:solidFill>
              </a:rPr>
              <a:t>tyrosine </a:t>
            </a:r>
            <a:r>
              <a:rPr lang="en-US" sz="2400" b="1" dirty="0" err="1">
                <a:solidFill>
                  <a:srgbClr val="FF3300"/>
                </a:solidFill>
              </a:rPr>
              <a:t>hydroxylase</a:t>
            </a:r>
            <a:r>
              <a:rPr lang="en-US" sz="2400" b="1" dirty="0">
                <a:solidFill>
                  <a:srgbClr val="FF3300"/>
                </a:solidFill>
              </a:rPr>
              <a:t>  </a:t>
            </a:r>
            <a:r>
              <a:rPr lang="en-US" sz="2400" dirty="0"/>
              <a:t>(</a:t>
            </a:r>
            <a:r>
              <a:rPr lang="en-US" sz="2400" dirty="0" err="1"/>
              <a:t>norepinephrine</a:t>
            </a:r>
            <a:r>
              <a:rPr lang="en-US" sz="2400" dirty="0"/>
              <a:t>, dopamine) (</a:t>
            </a:r>
            <a:r>
              <a:rPr lang="en-US" sz="2400" b="1" dirty="0"/>
              <a:t>Beard, 2003</a:t>
            </a:r>
            <a:r>
              <a:rPr lang="en-US" sz="2400" dirty="0"/>
              <a:t>).</a:t>
            </a:r>
          </a:p>
          <a:p>
            <a:pPr eaLnBrk="1" fontAlgn="auto" hangingPunct="1">
              <a:spcAft>
                <a:spcPts val="0"/>
              </a:spcAft>
              <a:buNone/>
              <a:defRPr/>
            </a:pPr>
            <a:r>
              <a:rPr lang="en-US" sz="2400" dirty="0"/>
              <a:t> </a:t>
            </a:r>
          </a:p>
          <a:p>
            <a:pPr eaLnBrk="1" fontAlgn="auto" hangingPunct="1">
              <a:spcAft>
                <a:spcPts val="0"/>
              </a:spcAft>
              <a:defRPr/>
            </a:pPr>
            <a:r>
              <a:rPr lang="en-US" sz="2400" dirty="0"/>
              <a:t>Iron deficiency has been linked to changes in neuronal metabolism </a:t>
            </a:r>
            <a:r>
              <a:rPr lang="en-US" sz="2400" b="1" dirty="0">
                <a:solidFill>
                  <a:srgbClr val="FF3300"/>
                </a:solidFill>
              </a:rPr>
              <a:t>in the hippocampus and prefrontal projections where memory processing occurs</a:t>
            </a:r>
            <a:r>
              <a:rPr lang="en-US" sz="2400" dirty="0">
                <a:solidFill>
                  <a:srgbClr val="FF3300"/>
                </a:solidFill>
              </a:rPr>
              <a:t> </a:t>
            </a:r>
            <a:r>
              <a:rPr lang="en-US" sz="2400" dirty="0"/>
              <a:t>(</a:t>
            </a:r>
            <a:r>
              <a:rPr lang="en-US" sz="2400" b="1" dirty="0" err="1"/>
              <a:t>deUngria</a:t>
            </a:r>
            <a:r>
              <a:rPr lang="en-US" sz="2400" b="1" dirty="0"/>
              <a:t> </a:t>
            </a:r>
            <a:r>
              <a:rPr lang="en-US" sz="2400" b="1" i="1" dirty="0"/>
              <a:t>et al </a:t>
            </a:r>
            <a:r>
              <a:rPr lang="en-US" sz="2400" b="1" dirty="0"/>
              <a:t>200</a:t>
            </a:r>
            <a:r>
              <a:rPr lang="en-US" sz="2400" dirty="0"/>
              <a:t>).</a:t>
            </a:r>
          </a:p>
        </p:txBody>
      </p:sp>
      <p:sp>
        <p:nvSpPr>
          <p:cNvPr id="272389" name="Slide Number Placeholder 4"/>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E5B507DF-95E3-4937-BFF9-BA1512FB0143}" type="slidenum">
              <a:rPr lang="cs-CZ" sz="1200">
                <a:solidFill>
                  <a:srgbClr val="898989"/>
                </a:solidFill>
              </a:rPr>
              <a:pPr>
                <a:spcBef>
                  <a:spcPct val="0"/>
                </a:spcBef>
                <a:buFontTx/>
                <a:buNone/>
              </a:pPr>
              <a:t>146</a:t>
            </a:fld>
            <a:endParaRPr lang="cs-CZ" sz="1200">
              <a:solidFill>
                <a:srgbClr val="898989"/>
              </a:solidFill>
            </a:endParaRPr>
          </a:p>
        </p:txBody>
      </p:sp>
    </p:spTree>
    <p:extLst>
      <p:ext uri="{BB962C8B-B14F-4D97-AF65-F5344CB8AC3E}">
        <p14:creationId xmlns:p14="http://schemas.microsoft.com/office/powerpoint/2010/main" xmlns="" val="2217446678"/>
      </p:ext>
    </p:extLst>
  </p:cSld>
  <p:clrMapOvr>
    <a:masterClrMapping/>
  </p:clrMapOvr>
  <mc:AlternateContent xmlns:mc="http://schemas.openxmlformats.org/markup-compatibility/2006">
    <mc:Choice xmlns:p14="http://schemas.microsoft.com/office/powerpoint/2010/main" xmlns="" Requires="p14">
      <p:transition spd="slow" p14:dur="1500">
        <p14:switch dir="r"/>
      </p:transition>
    </mc:Choice>
    <mc:Fallback>
      <p:transition spd="slow">
        <p:fade/>
      </p:transition>
    </mc:Fallback>
  </mc:AlternateContent>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Rectangle 2"/>
          <p:cNvSpPr>
            <a:spLocks noGrp="1" noChangeArrowheads="1"/>
          </p:cNvSpPr>
          <p:nvPr>
            <p:ph type="title"/>
          </p:nvPr>
        </p:nvSpPr>
        <p:spPr/>
        <p:txBody>
          <a:bodyPr/>
          <a:lstStyle/>
          <a:p>
            <a:pPr eaLnBrk="1" hangingPunct="1"/>
            <a:r>
              <a:rPr lang="en-US" sz="4800" b="1">
                <a:solidFill>
                  <a:srgbClr val="FFCC00"/>
                </a:solidFill>
              </a:rPr>
              <a:t>IRON IN NATURE</a:t>
            </a:r>
          </a:p>
        </p:txBody>
      </p:sp>
      <p:sp>
        <p:nvSpPr>
          <p:cNvPr id="273411" name="Rectangle 3"/>
          <p:cNvSpPr>
            <a:spLocks noGrp="1" noChangeArrowheads="1"/>
          </p:cNvSpPr>
          <p:nvPr>
            <p:ph idx="1"/>
          </p:nvPr>
        </p:nvSpPr>
        <p:spPr>
          <a:xfrm>
            <a:off x="0" y="1264024"/>
            <a:ext cx="12191999" cy="4677989"/>
          </a:xfrm>
        </p:spPr>
        <p:txBody>
          <a:bodyPr/>
          <a:lstStyle/>
          <a:p>
            <a:pPr algn="just" eaLnBrk="1" hangingPunct="1">
              <a:lnSpc>
                <a:spcPct val="130000"/>
              </a:lnSpc>
              <a:buClr>
                <a:schemeClr val="hlink"/>
              </a:buClr>
              <a:buFont typeface="Wingdings" panose="05000000000000000000" pitchFamily="2" charset="2"/>
              <a:buChar char="q"/>
            </a:pPr>
            <a:r>
              <a:rPr lang="en-US" sz="4000" noProof="1"/>
              <a:t>Iron is among the abundant minerals on earth.</a:t>
            </a:r>
            <a:endParaRPr lang="en-US" sz="4000" dirty="0"/>
          </a:p>
          <a:p>
            <a:pPr algn="just" eaLnBrk="1" hangingPunct="1">
              <a:lnSpc>
                <a:spcPct val="20000"/>
              </a:lnSpc>
              <a:buClr>
                <a:schemeClr val="hlink"/>
              </a:buClr>
              <a:buFont typeface="Wingdings" panose="05000000000000000000" pitchFamily="2" charset="2"/>
              <a:buNone/>
            </a:pPr>
            <a:r>
              <a:rPr lang="en-US" sz="4000" noProof="1"/>
              <a:t> </a:t>
            </a:r>
          </a:p>
          <a:p>
            <a:pPr algn="just" eaLnBrk="1" hangingPunct="1">
              <a:buClr>
                <a:schemeClr val="hlink"/>
              </a:buClr>
              <a:buFont typeface="Wingdings" panose="05000000000000000000" pitchFamily="2" charset="2"/>
              <a:buChar char="q"/>
            </a:pPr>
            <a:r>
              <a:rPr lang="en-US" sz="4000" noProof="1"/>
              <a:t>Of the 87 elements in the earth’s crust, Iron constitutes 5.6% and ranks fourth behind Oxygen (46.4%), Silicon (28.4%) and Aluminum (8.3%).</a:t>
            </a:r>
            <a:endParaRPr lang="en-US" sz="4000" dirty="0"/>
          </a:p>
          <a:p>
            <a:pPr algn="just" eaLnBrk="1" hangingPunct="1">
              <a:lnSpc>
                <a:spcPct val="20000"/>
              </a:lnSpc>
              <a:buClr>
                <a:schemeClr val="hlink"/>
              </a:buClr>
              <a:buFont typeface="Wingdings" panose="05000000000000000000" pitchFamily="2" charset="2"/>
              <a:buChar char="q"/>
            </a:pPr>
            <a:endParaRPr lang="en-US" sz="4000" noProof="1"/>
          </a:p>
          <a:p>
            <a:pPr algn="just" eaLnBrk="1" hangingPunct="1">
              <a:buClr>
                <a:schemeClr val="hlink"/>
              </a:buClr>
              <a:buFont typeface="Wingdings" panose="05000000000000000000" pitchFamily="2" charset="2"/>
              <a:buChar char="q"/>
            </a:pPr>
            <a:r>
              <a:rPr lang="en-US" sz="4000" noProof="1"/>
              <a:t> In soil, Iron is 100 times more than Ca, Na &amp; Mg</a:t>
            </a:r>
            <a:r>
              <a:rPr lang="en-US" sz="4000" dirty="0"/>
              <a:t> and</a:t>
            </a:r>
            <a:r>
              <a:rPr lang="en-US" sz="4000" noProof="1"/>
              <a:t>1000 times more than Zinc and 100</a:t>
            </a:r>
            <a:r>
              <a:rPr lang="en-US" sz="4000" dirty="0"/>
              <a:t>,</a:t>
            </a:r>
            <a:r>
              <a:rPr lang="en-US" sz="4000" noProof="1"/>
              <a:t>000 times more than Iodine.</a:t>
            </a:r>
            <a:endParaRPr lang="en-US" sz="4400" dirty="0" smtClean="0"/>
          </a:p>
        </p:txBody>
      </p:sp>
      <p:sp>
        <p:nvSpPr>
          <p:cNvPr id="3" name="Slide Number Placeholder 2"/>
          <p:cNvSpPr>
            <a:spLocks noGrp="1"/>
          </p:cNvSpPr>
          <p:nvPr>
            <p:ph type="sldNum" sz="quarter" idx="12"/>
          </p:nvPr>
        </p:nvSpPr>
        <p:spPr/>
        <p:txBody>
          <a:bodyPr/>
          <a:lstStyle/>
          <a:p>
            <a:pPr>
              <a:defRPr/>
            </a:pPr>
            <a:fld id="{8B179155-918D-420A-B8CC-66922DECF674}" type="slidenum">
              <a:rPr lang="en-US" smtClean="0"/>
              <a:pPr>
                <a:defRPr/>
              </a:pPr>
              <a:t>147</a:t>
            </a:fld>
            <a:endParaRPr lang="en-US"/>
          </a:p>
        </p:txBody>
      </p:sp>
    </p:spTree>
    <p:extLst>
      <p:ext uri="{BB962C8B-B14F-4D97-AF65-F5344CB8AC3E}">
        <p14:creationId xmlns:p14="http://schemas.microsoft.com/office/powerpoint/2010/main" xmlns="" val="3607995843"/>
      </p:ext>
    </p:extLst>
  </p:cSld>
  <p:clrMapOvr>
    <a:masterClrMapping/>
  </p:clrMapOvr>
  <mc:AlternateContent xmlns:mc="http://schemas.openxmlformats.org/markup-compatibility/2006">
    <mc:Choice xmlns:p14="http://schemas.microsoft.com/office/powerpoint/2010/main" xmlns="" Requires="p14">
      <p:transition spd="slow" p14:dur="1500">
        <p14:switch dir="r"/>
      </p:transition>
    </mc:Choice>
    <mc:Fallback>
      <p:transition spd="slow">
        <p:fade/>
      </p:transition>
    </mc:Fallback>
  </mc:AlternateContent>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Rectangle 2"/>
          <p:cNvSpPr>
            <a:spLocks noGrp="1" noChangeArrowheads="1"/>
          </p:cNvSpPr>
          <p:nvPr>
            <p:ph type="title"/>
          </p:nvPr>
        </p:nvSpPr>
        <p:spPr/>
        <p:txBody>
          <a:bodyPr/>
          <a:lstStyle/>
          <a:p>
            <a:pPr eaLnBrk="1" hangingPunct="1"/>
            <a:r>
              <a:rPr lang="en-US" sz="4800" b="1">
                <a:solidFill>
                  <a:srgbClr val="FFCC00"/>
                </a:solidFill>
              </a:rPr>
              <a:t>IRON DEFICIENCY</a:t>
            </a:r>
          </a:p>
        </p:txBody>
      </p:sp>
      <p:sp>
        <p:nvSpPr>
          <p:cNvPr id="274435" name="Rectangle 3"/>
          <p:cNvSpPr>
            <a:spLocks noGrp="1" noChangeArrowheads="1"/>
          </p:cNvSpPr>
          <p:nvPr>
            <p:ph idx="1"/>
          </p:nvPr>
        </p:nvSpPr>
        <p:spPr/>
        <p:txBody>
          <a:bodyPr/>
          <a:lstStyle/>
          <a:p>
            <a:pPr algn="just" eaLnBrk="1" hangingPunct="1">
              <a:lnSpc>
                <a:spcPct val="110000"/>
              </a:lnSpc>
              <a:buClr>
                <a:schemeClr val="hlink"/>
              </a:buClr>
              <a:buFont typeface="Wingdings" panose="05000000000000000000" pitchFamily="2" charset="2"/>
              <a:buChar char="q"/>
            </a:pPr>
            <a:r>
              <a:rPr lang="en-US" sz="4400" noProof="1" smtClean="0"/>
              <a:t>Iron deficiency is the most common micronutrient deficiency in the world affecting 1.3 billion people i.e. 24% of the world population. </a:t>
            </a:r>
            <a:endParaRPr lang="en-US" sz="4400" dirty="0" smtClean="0"/>
          </a:p>
          <a:p>
            <a:pPr algn="just" eaLnBrk="1" hangingPunct="1">
              <a:lnSpc>
                <a:spcPct val="110000"/>
              </a:lnSpc>
              <a:buClr>
                <a:schemeClr val="hlink"/>
              </a:buClr>
              <a:buFont typeface="Wingdings" panose="05000000000000000000" pitchFamily="2" charset="2"/>
              <a:buChar char="q"/>
            </a:pPr>
            <a:r>
              <a:rPr lang="en-US" sz="4400" noProof="1" smtClean="0"/>
              <a:t>In comparison only 275 million are iodine deficient and 45 million children</a:t>
            </a:r>
            <a:r>
              <a:rPr lang="en-US" sz="4400" dirty="0" smtClean="0"/>
              <a:t> below age 5 years</a:t>
            </a:r>
            <a:r>
              <a:rPr lang="en-US" sz="4400" noProof="1" smtClean="0"/>
              <a:t> are Vitamin A deficient. </a:t>
            </a:r>
            <a:endParaRPr lang="en-US" sz="4400" dirty="0" smtClean="0"/>
          </a:p>
        </p:txBody>
      </p:sp>
      <p:sp>
        <p:nvSpPr>
          <p:cNvPr id="3" name="Slide Number Placeholder 2"/>
          <p:cNvSpPr>
            <a:spLocks noGrp="1"/>
          </p:cNvSpPr>
          <p:nvPr>
            <p:ph type="sldNum" sz="quarter" idx="12"/>
          </p:nvPr>
        </p:nvSpPr>
        <p:spPr/>
        <p:txBody>
          <a:bodyPr/>
          <a:lstStyle/>
          <a:p>
            <a:pPr>
              <a:defRPr/>
            </a:pPr>
            <a:fld id="{8B179155-918D-420A-B8CC-66922DECF674}" type="slidenum">
              <a:rPr lang="en-US" smtClean="0"/>
              <a:pPr>
                <a:defRPr/>
              </a:pPr>
              <a:t>148</a:t>
            </a:fld>
            <a:endParaRPr lang="en-US"/>
          </a:p>
        </p:txBody>
      </p:sp>
    </p:spTree>
    <p:extLst>
      <p:ext uri="{BB962C8B-B14F-4D97-AF65-F5344CB8AC3E}">
        <p14:creationId xmlns:p14="http://schemas.microsoft.com/office/powerpoint/2010/main" xmlns="" val="714582658"/>
      </p:ext>
    </p:extLst>
  </p:cSld>
  <p:clrMapOvr>
    <a:masterClrMapping/>
  </p:clrMapOvr>
  <mc:AlternateContent xmlns:mc="http://schemas.openxmlformats.org/markup-compatibility/2006">
    <mc:Choice xmlns:p14="http://schemas.microsoft.com/office/powerpoint/2010/main" xmlns="" Requires="p14">
      <p:transition spd="slow" p14:dur="1500">
        <p14:switch dir="r"/>
      </p:transition>
    </mc:Choice>
    <mc:Fallback>
      <p:transition spd="slow">
        <p:fade/>
      </p:transition>
    </mc:Fallback>
  </mc:AlternateContent>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Rectangle 2"/>
          <p:cNvSpPr>
            <a:spLocks noGrp="1" noChangeArrowheads="1"/>
          </p:cNvSpPr>
          <p:nvPr>
            <p:ph type="title"/>
          </p:nvPr>
        </p:nvSpPr>
        <p:spPr>
          <a:xfrm>
            <a:off x="609600" y="274638"/>
            <a:ext cx="10972800" cy="290138"/>
          </a:xfrm>
        </p:spPr>
        <p:txBody>
          <a:bodyPr/>
          <a:lstStyle/>
          <a:p>
            <a:pPr eaLnBrk="1" hangingPunct="1"/>
            <a:r>
              <a:rPr lang="en-US" sz="4800" b="1" dirty="0">
                <a:solidFill>
                  <a:srgbClr val="FFCC00"/>
                </a:solidFill>
              </a:rPr>
              <a:t>IRON DEFICIENCY /2</a:t>
            </a:r>
          </a:p>
        </p:txBody>
      </p:sp>
      <p:sp>
        <p:nvSpPr>
          <p:cNvPr id="275459" name="Rectangle 3"/>
          <p:cNvSpPr>
            <a:spLocks noGrp="1" noChangeArrowheads="1"/>
          </p:cNvSpPr>
          <p:nvPr>
            <p:ph idx="1"/>
          </p:nvPr>
        </p:nvSpPr>
        <p:spPr>
          <a:xfrm>
            <a:off x="609600" y="685801"/>
            <a:ext cx="10972800" cy="5440364"/>
          </a:xfrm>
        </p:spPr>
        <p:txBody>
          <a:bodyPr/>
          <a:lstStyle/>
          <a:p>
            <a:pPr eaLnBrk="1" hangingPunct="1">
              <a:buFontTx/>
              <a:buBlip>
                <a:blip r:embed="rId2"/>
              </a:buBlip>
            </a:pPr>
            <a:r>
              <a:rPr lang="en-US" sz="4000" dirty="0" smtClean="0"/>
              <a:t>Iron deficiency can range from sub-clinical state to severe iron deficiency anemia.</a:t>
            </a:r>
          </a:p>
          <a:p>
            <a:pPr eaLnBrk="1" hangingPunct="1">
              <a:buFontTx/>
              <a:buBlip>
                <a:blip r:embed="rId2"/>
              </a:buBlip>
            </a:pPr>
            <a:r>
              <a:rPr lang="en-US" sz="4000" dirty="0" smtClean="0"/>
              <a:t>Different stages are identified by clinical findings &amp; lab tests.</a:t>
            </a:r>
          </a:p>
          <a:p>
            <a:pPr eaLnBrk="1" hangingPunct="1">
              <a:buFontTx/>
              <a:buBlip>
                <a:blip r:embed="rId2"/>
              </a:buBlip>
            </a:pPr>
            <a:r>
              <a:rPr lang="en-US" sz="4000" dirty="0" smtClean="0"/>
              <a:t>Anemia is defined as a hemoglobin below the 5</a:t>
            </a:r>
            <a:r>
              <a:rPr lang="en-US" sz="4000" baseline="30000" dirty="0" smtClean="0"/>
              <a:t>th</a:t>
            </a:r>
            <a:r>
              <a:rPr lang="en-US" sz="4000" dirty="0" smtClean="0"/>
              <a:t> percentile of healthy population.</a:t>
            </a:r>
          </a:p>
          <a:p>
            <a:pPr eaLnBrk="1" hangingPunct="1">
              <a:buFontTx/>
              <a:buBlip>
                <a:blip r:embed="rId2"/>
              </a:buBlip>
            </a:pPr>
            <a:r>
              <a:rPr lang="en-US" sz="4000" dirty="0" smtClean="0"/>
              <a:t>Most studies showed this cutoff point to be around 11 g/dl (-2SD below the mean).</a:t>
            </a:r>
          </a:p>
          <a:p>
            <a:pPr eaLnBrk="1" hangingPunct="1"/>
            <a:endParaRPr lang="en-US" sz="4000" dirty="0" smtClean="0"/>
          </a:p>
        </p:txBody>
      </p:sp>
      <p:sp>
        <p:nvSpPr>
          <p:cNvPr id="3" name="Slide Number Placeholder 2"/>
          <p:cNvSpPr>
            <a:spLocks noGrp="1"/>
          </p:cNvSpPr>
          <p:nvPr>
            <p:ph type="sldNum" sz="quarter" idx="12"/>
          </p:nvPr>
        </p:nvSpPr>
        <p:spPr/>
        <p:txBody>
          <a:bodyPr/>
          <a:lstStyle/>
          <a:p>
            <a:pPr>
              <a:defRPr/>
            </a:pPr>
            <a:fld id="{8B179155-918D-420A-B8CC-66922DECF674}" type="slidenum">
              <a:rPr lang="en-US" smtClean="0"/>
              <a:pPr>
                <a:defRPr/>
              </a:pPr>
              <a:t>149</a:t>
            </a:fld>
            <a:endParaRPr lang="en-US"/>
          </a:p>
        </p:txBody>
      </p:sp>
    </p:spTree>
    <p:extLst>
      <p:ext uri="{BB962C8B-B14F-4D97-AF65-F5344CB8AC3E}">
        <p14:creationId xmlns:p14="http://schemas.microsoft.com/office/powerpoint/2010/main" xmlns="" val="2442436809"/>
      </p:ext>
    </p:extLst>
  </p:cSld>
  <p:clrMapOvr>
    <a:masterClrMapping/>
  </p:clrMapOvr>
  <mc:AlternateContent xmlns:mc="http://schemas.openxmlformats.org/markup-compatibility/2006">
    <mc:Choice xmlns:p14="http://schemas.microsoft.com/office/powerpoint/2010/main" xmlns="" Requires="p14">
      <p:transition spd="slow" p14:dur="1500">
        <p14:switch dir="r"/>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7EB80EB7-ED43-4ECD-8B08-2084F7A50982}" type="slidenum">
              <a:rPr lang="en-US" smtClean="0"/>
              <a:pPr/>
              <a:t>15</a:t>
            </a:fld>
            <a:endParaRPr lang="en-US"/>
          </a:p>
        </p:txBody>
      </p:sp>
      <p:sp>
        <p:nvSpPr>
          <p:cNvPr id="23554" name="Title 1"/>
          <p:cNvSpPr>
            <a:spLocks noGrp="1"/>
          </p:cNvSpPr>
          <p:nvPr>
            <p:ph type="title" idx="4294967295"/>
          </p:nvPr>
        </p:nvSpPr>
        <p:spPr>
          <a:xfrm>
            <a:off x="0" y="277813"/>
            <a:ext cx="8229600" cy="1139825"/>
          </a:xfrm>
        </p:spPr>
        <p:txBody>
          <a:bodyPr/>
          <a:lstStyle/>
          <a:p>
            <a:r>
              <a:rPr lang="en-US" smtClean="0"/>
              <a:t>Welcome classification</a:t>
            </a:r>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xmlns="" val="833950176"/>
              </p:ext>
            </p:extLst>
          </p:nvPr>
        </p:nvGraphicFramePr>
        <p:xfrm>
          <a:off x="0" y="1417638"/>
          <a:ext cx="11268634" cy="5303838"/>
        </p:xfrm>
        <a:graphic>
          <a:graphicData uri="http://schemas.openxmlformats.org/drawingml/2006/table">
            <a:tbl>
              <a:tblPr/>
              <a:tblGrid>
                <a:gridCol w="2735610"/>
                <a:gridCol w="5130194"/>
                <a:gridCol w="3402830"/>
              </a:tblGrid>
              <a:tr h="883973">
                <a:tc>
                  <a:txBody>
                    <a:bodyPr/>
                    <a:lstStyle/>
                    <a:p>
                      <a:pPr marL="0" marR="0" lvl="0" indent="0" algn="ctr" defTabSz="914400" rtl="0" eaLnBrk="1" fontAlgn="base" latinLnBrk="0" hangingPunct="1">
                        <a:lnSpc>
                          <a:spcPct val="150000"/>
                        </a:lnSpc>
                        <a:spcBef>
                          <a:spcPct val="0"/>
                        </a:spcBef>
                        <a:spcAft>
                          <a:spcPct val="0"/>
                        </a:spcAft>
                        <a:buClr>
                          <a:schemeClr val="hlink"/>
                        </a:buClr>
                        <a:buSzPct val="80000"/>
                        <a:buFontTx/>
                        <a:buNone/>
                        <a:tabLst>
                          <a:tab pos="457200" algn="l"/>
                          <a:tab pos="2743200" algn="ctr"/>
                          <a:tab pos="5486400" algn="r"/>
                        </a:tabLst>
                      </a:pPr>
                      <a:endParaRPr kumimoji="0" lang="en-US" sz="2000" b="0"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endParaRPr>
                    </a:p>
                  </a:txBody>
                  <a:tcPr marL="68580" marR="68580" marT="0" marB="0" horzOverflow="overflow">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gridSpan="2">
                  <a:txBody>
                    <a:bodyPr/>
                    <a:lstStyle/>
                    <a:p>
                      <a:pPr marL="0" marR="0" lvl="0" indent="0" algn="ctr" defTabSz="914400" rtl="0" eaLnBrk="1" fontAlgn="base" latinLnBrk="0" hangingPunct="1">
                        <a:lnSpc>
                          <a:spcPct val="150000"/>
                        </a:lnSpc>
                        <a:spcBef>
                          <a:spcPct val="0"/>
                        </a:spcBef>
                        <a:spcAft>
                          <a:spcPct val="0"/>
                        </a:spcAft>
                        <a:buClr>
                          <a:schemeClr val="hlink"/>
                        </a:buClr>
                        <a:buSzPct val="80000"/>
                        <a:buFontTx/>
                        <a:buNone/>
                        <a:tabLst>
                          <a:tab pos="457200" algn="l"/>
                          <a:tab pos="2743200" algn="ctr"/>
                          <a:tab pos="5486400" algn="r"/>
                        </a:tabLst>
                      </a:pPr>
                      <a:r>
                        <a:rPr kumimoji="0" lang="en-GB" sz="2000" b="0" i="0" u="none" strike="noStrike" cap="none" normalizeH="0" baseline="0" smtClean="0">
                          <a:ln>
                            <a:noFill/>
                          </a:ln>
                          <a:solidFill>
                            <a:schemeClr val="tx1"/>
                          </a:solidFill>
                          <a:effectLst>
                            <a:outerShdw blurRad="38100" dist="38100" dir="2700000" algn="tl">
                              <a:srgbClr val="000000"/>
                            </a:outerShdw>
                          </a:effectLst>
                          <a:latin typeface="Courier New" pitchFamily="49" charset="0"/>
                          <a:cs typeface="Times New Roman" pitchFamily="18" charset="0"/>
                        </a:rPr>
                        <a:t>Oedema present</a:t>
                      </a:r>
                      <a:endParaRPr kumimoji="0" lang="en-US" sz="20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hMerge="1">
                  <a:txBody>
                    <a:bodyPr/>
                    <a:lstStyle/>
                    <a:p>
                      <a:endParaRPr lang="en-US"/>
                    </a:p>
                  </a:txBody>
                  <a:tcPr/>
                </a:tc>
              </a:tr>
              <a:tr h="883973">
                <a:tc>
                  <a:txBody>
                    <a:bodyPr/>
                    <a:lstStyle/>
                    <a:p>
                      <a:pPr marL="0" marR="0" lvl="0" indent="0" algn="ctr" defTabSz="914400" rtl="0" eaLnBrk="1" fontAlgn="base" latinLnBrk="0" hangingPunct="1">
                        <a:lnSpc>
                          <a:spcPct val="150000"/>
                        </a:lnSpc>
                        <a:spcBef>
                          <a:spcPct val="0"/>
                        </a:spcBef>
                        <a:spcAft>
                          <a:spcPct val="0"/>
                        </a:spcAft>
                        <a:buClr>
                          <a:schemeClr val="hlink"/>
                        </a:buClr>
                        <a:buSzPct val="80000"/>
                        <a:buFontTx/>
                        <a:buNone/>
                        <a:tabLst>
                          <a:tab pos="457200" algn="l"/>
                          <a:tab pos="2743200" algn="ctr"/>
                          <a:tab pos="5486400" algn="r"/>
                        </a:tabLst>
                      </a:pPr>
                      <a:r>
                        <a:rPr kumimoji="0" lang="en-GB" sz="2000" b="0" i="0" u="none" strike="noStrike" cap="none" normalizeH="0" baseline="0" smtClean="0">
                          <a:ln>
                            <a:noFill/>
                          </a:ln>
                          <a:solidFill>
                            <a:schemeClr val="tx1"/>
                          </a:solidFill>
                          <a:effectLst>
                            <a:outerShdw blurRad="38100" dist="38100" dir="2700000" algn="tl">
                              <a:srgbClr val="000000"/>
                            </a:outerShdw>
                          </a:effectLst>
                          <a:latin typeface="Courier New" pitchFamily="49" charset="0"/>
                          <a:cs typeface="Times New Roman" pitchFamily="18" charset="0"/>
                        </a:rPr>
                        <a:t>WFA%</a:t>
                      </a:r>
                      <a:endParaRPr kumimoji="0" lang="en-US" sz="2000" b="0" i="0" u="none" strike="noStrike" cap="none" normalizeH="0" baseline="0" smtClean="0">
                        <a:ln>
                          <a:noFill/>
                        </a:ln>
                        <a:solidFill>
                          <a:schemeClr val="tx1"/>
                        </a:solidFill>
                        <a:effectLst>
                          <a:outerShdw blurRad="38100" dist="38100" dir="2700000" algn="tl">
                            <a:srgbClr val="000000"/>
                          </a:outerShdw>
                        </a:effectLst>
                        <a:latin typeface="Courier New" pitchFamily="49" charset="0"/>
                        <a:cs typeface="Times New Roman" pitchFamily="18" charset="0"/>
                      </a:endParaRPr>
                    </a:p>
                  </a:txBody>
                  <a:tcPr marL="68580" marR="68580" marT="0" marB="0" horzOverflow="overflow">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
                          <a:schemeClr val="hlink"/>
                        </a:buClr>
                        <a:buSzPct val="80000"/>
                        <a:buFontTx/>
                        <a:buNone/>
                        <a:tabLst/>
                      </a:pPr>
                      <a:r>
                        <a:rPr kumimoji="0" lang="en-US" sz="2000" b="0" i="0" u="none" strike="noStrike" cap="none" normalizeH="0" baseline="0" smtClean="0">
                          <a:ln>
                            <a:noFill/>
                          </a:ln>
                          <a:solidFill>
                            <a:schemeClr val="tx1"/>
                          </a:solidFill>
                          <a:effectLst>
                            <a:outerShdw blurRad="38100" dist="38100" dir="2700000" algn="tl">
                              <a:srgbClr val="000000"/>
                            </a:outerShdw>
                          </a:effectLst>
                          <a:latin typeface="Courier New" pitchFamily="49" charset="0"/>
                          <a:cs typeface="Times New Roman" pitchFamily="18" charset="0"/>
                        </a:rPr>
                        <a:t>No</a:t>
                      </a:r>
                      <a:endParaRPr kumimoji="0" lang="en-US" sz="20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
                          <a:schemeClr val="hlink"/>
                        </a:buClr>
                        <a:buSzPct val="80000"/>
                        <a:buFontTx/>
                        <a:buNone/>
                        <a:tabLst>
                          <a:tab pos="457200" algn="l"/>
                          <a:tab pos="2743200" algn="ctr"/>
                          <a:tab pos="5486400" algn="r"/>
                        </a:tabLst>
                      </a:pPr>
                      <a:r>
                        <a:rPr kumimoji="0" lang="en-GB" sz="2000" b="0" i="0" u="none" strike="noStrike" cap="none" normalizeH="0" baseline="0" smtClean="0">
                          <a:ln>
                            <a:noFill/>
                          </a:ln>
                          <a:solidFill>
                            <a:schemeClr val="tx1"/>
                          </a:solidFill>
                          <a:effectLst>
                            <a:outerShdw blurRad="38100" dist="38100" dir="2700000" algn="tl">
                              <a:srgbClr val="000000"/>
                            </a:outerShdw>
                          </a:effectLst>
                          <a:latin typeface="Courier New" pitchFamily="49" charset="0"/>
                          <a:cs typeface="Times New Roman" pitchFamily="18" charset="0"/>
                        </a:rPr>
                        <a:t>Yes</a:t>
                      </a:r>
                      <a:endParaRPr kumimoji="0" lang="en-US" sz="20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767946">
                <a:tc>
                  <a:txBody>
                    <a:bodyPr/>
                    <a:lstStyle/>
                    <a:p>
                      <a:pPr marL="0" marR="0" lvl="0" indent="0" algn="ctr" defTabSz="914400" rtl="0" eaLnBrk="1" fontAlgn="base" latinLnBrk="0" hangingPunct="1">
                        <a:lnSpc>
                          <a:spcPct val="150000"/>
                        </a:lnSpc>
                        <a:spcBef>
                          <a:spcPct val="0"/>
                        </a:spcBef>
                        <a:spcAft>
                          <a:spcPct val="0"/>
                        </a:spcAft>
                        <a:buClr>
                          <a:schemeClr val="hlink"/>
                        </a:buClr>
                        <a:buSzPct val="80000"/>
                        <a:buFontTx/>
                        <a:buNone/>
                        <a:tabLst>
                          <a:tab pos="457200" algn="l"/>
                          <a:tab pos="2743200" algn="ctr"/>
                          <a:tab pos="5486400" algn="r"/>
                        </a:tabLst>
                      </a:pPr>
                      <a:r>
                        <a:rPr kumimoji="0" lang="en-GB" sz="2000" b="0" i="0" u="none" strike="noStrike" cap="none" normalizeH="0" baseline="0" smtClean="0">
                          <a:ln>
                            <a:noFill/>
                          </a:ln>
                          <a:solidFill>
                            <a:schemeClr val="tx1"/>
                          </a:solidFill>
                          <a:effectLst>
                            <a:outerShdw blurRad="38100" dist="38100" dir="2700000" algn="tl">
                              <a:srgbClr val="000000"/>
                            </a:outerShdw>
                          </a:effectLst>
                          <a:latin typeface="Courier New" pitchFamily="49" charset="0"/>
                          <a:cs typeface="Times New Roman" pitchFamily="18" charset="0"/>
                        </a:rPr>
                        <a:t>60 – 80</a:t>
                      </a:r>
                      <a:endParaRPr kumimoji="0" lang="en-US" sz="20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endParaRPr>
                    </a:p>
                  </a:txBody>
                  <a:tcPr marL="68580" marR="68580" marT="0" marB="0" horzOverflow="overflow">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
                          <a:schemeClr val="hlink"/>
                        </a:buClr>
                        <a:buSzPct val="80000"/>
                        <a:buFontTx/>
                        <a:buNone/>
                        <a:tabLst>
                          <a:tab pos="457200" algn="l"/>
                          <a:tab pos="2743200" algn="ctr"/>
                          <a:tab pos="5486400" algn="r"/>
                        </a:tabLst>
                      </a:pPr>
                      <a:r>
                        <a:rPr kumimoji="0" lang="en-GB" sz="2000" b="0" i="0" u="none" strike="noStrike" cap="none" normalizeH="0" baseline="0" smtClean="0">
                          <a:ln>
                            <a:noFill/>
                          </a:ln>
                          <a:solidFill>
                            <a:schemeClr val="tx1"/>
                          </a:solidFill>
                          <a:effectLst>
                            <a:outerShdw blurRad="38100" dist="38100" dir="2700000" algn="tl">
                              <a:srgbClr val="000000"/>
                            </a:outerShdw>
                          </a:effectLst>
                          <a:latin typeface="Courier New" pitchFamily="49" charset="0"/>
                          <a:cs typeface="Times New Roman" pitchFamily="18" charset="0"/>
                        </a:rPr>
                        <a:t>Underweight</a:t>
                      </a:r>
                      <a:endParaRPr kumimoji="0" lang="en-US" sz="20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
                          <a:schemeClr val="hlink"/>
                        </a:buClr>
                        <a:buSzPct val="80000"/>
                        <a:buFontTx/>
                        <a:buNone/>
                        <a:tabLst>
                          <a:tab pos="457200" algn="l"/>
                          <a:tab pos="2743200" algn="ctr"/>
                          <a:tab pos="5486400" algn="r"/>
                        </a:tabLst>
                      </a:pPr>
                      <a:r>
                        <a:rPr kumimoji="0" lang="en-GB" sz="2000" b="0" i="0" u="none" strike="noStrike" cap="none" normalizeH="0" baseline="0" dirty="0" smtClean="0">
                          <a:ln>
                            <a:noFill/>
                          </a:ln>
                          <a:solidFill>
                            <a:schemeClr val="tx1"/>
                          </a:solidFill>
                          <a:effectLst>
                            <a:outerShdw blurRad="38100" dist="38100" dir="2700000" algn="tl">
                              <a:srgbClr val="000000"/>
                            </a:outerShdw>
                          </a:effectLst>
                          <a:latin typeface="Courier New" pitchFamily="49" charset="0"/>
                          <a:cs typeface="Times New Roman" pitchFamily="18" charset="0"/>
                        </a:rPr>
                        <a:t>Kwashiorkor</a:t>
                      </a:r>
                      <a:endParaRPr kumimoji="0" lang="en-US" sz="2000" b="0"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767946">
                <a:tc>
                  <a:txBody>
                    <a:bodyPr/>
                    <a:lstStyle/>
                    <a:p>
                      <a:pPr marL="0" marR="0" lvl="0" indent="0" algn="ctr" defTabSz="914400" rtl="0" eaLnBrk="1" fontAlgn="base" latinLnBrk="0" hangingPunct="1">
                        <a:lnSpc>
                          <a:spcPct val="150000"/>
                        </a:lnSpc>
                        <a:spcBef>
                          <a:spcPct val="0"/>
                        </a:spcBef>
                        <a:spcAft>
                          <a:spcPct val="0"/>
                        </a:spcAft>
                        <a:buClr>
                          <a:schemeClr val="hlink"/>
                        </a:buClr>
                        <a:buSzPct val="80000"/>
                        <a:buFontTx/>
                        <a:buNone/>
                        <a:tabLst>
                          <a:tab pos="457200" algn="l"/>
                          <a:tab pos="2743200" algn="ctr"/>
                          <a:tab pos="5486400" algn="r"/>
                        </a:tabLst>
                      </a:pPr>
                      <a:r>
                        <a:rPr kumimoji="0" lang="en-US" sz="2000" b="0" i="0" u="none" strike="noStrike" cap="none" normalizeH="0" baseline="0" smtClean="0">
                          <a:ln>
                            <a:noFill/>
                          </a:ln>
                          <a:solidFill>
                            <a:schemeClr val="tx1"/>
                          </a:solidFill>
                          <a:effectLst>
                            <a:outerShdw blurRad="38100" dist="38100" dir="2700000" algn="tl">
                              <a:srgbClr val="000000"/>
                            </a:outerShdw>
                          </a:effectLst>
                          <a:latin typeface="Courier New" pitchFamily="49" charset="0"/>
                          <a:cs typeface="Times New Roman" pitchFamily="18" charset="0"/>
                        </a:rPr>
                        <a:t>&lt;60</a:t>
                      </a:r>
                      <a:endParaRPr kumimoji="0" lang="en-US" sz="20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endParaRPr>
                    </a:p>
                  </a:txBody>
                  <a:tcPr marL="68580" marR="68580" marT="0" marB="0" horzOverflow="overflow">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
                          <a:schemeClr val="hlink"/>
                        </a:buClr>
                        <a:buSzPct val="80000"/>
                        <a:buFontTx/>
                        <a:buNone/>
                        <a:tabLst>
                          <a:tab pos="457200" algn="l"/>
                          <a:tab pos="2743200" algn="ctr"/>
                          <a:tab pos="5486400" algn="r"/>
                        </a:tabLst>
                      </a:pPr>
                      <a:r>
                        <a:rPr kumimoji="0" lang="en-US" sz="2000" b="0" i="0" u="none" strike="noStrike" cap="none" normalizeH="0" baseline="0" smtClean="0">
                          <a:ln>
                            <a:noFill/>
                          </a:ln>
                          <a:solidFill>
                            <a:schemeClr val="tx1"/>
                          </a:solidFill>
                          <a:effectLst>
                            <a:outerShdw blurRad="38100" dist="38100" dir="2700000" algn="tl">
                              <a:srgbClr val="000000"/>
                            </a:outerShdw>
                          </a:effectLst>
                          <a:latin typeface="Courier New" pitchFamily="49" charset="0"/>
                          <a:cs typeface="Times New Roman" pitchFamily="18" charset="0"/>
                        </a:rPr>
                        <a:t>Marasmus</a:t>
                      </a:r>
                      <a:endParaRPr kumimoji="0" lang="en-US" sz="20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
                          <a:schemeClr val="hlink"/>
                        </a:buClr>
                        <a:buSzPct val="80000"/>
                        <a:buFontTx/>
                        <a:buNone/>
                        <a:tabLst>
                          <a:tab pos="457200" algn="l"/>
                          <a:tab pos="2743200" algn="ctr"/>
                          <a:tab pos="5486400" algn="r"/>
                        </a:tabLst>
                      </a:pPr>
                      <a:r>
                        <a:rPr kumimoji="0" lang="en-US" sz="2000" b="0" i="0" u="none" strike="noStrike" cap="none" normalizeH="0" baseline="0" dirty="0" smtClean="0">
                          <a:ln>
                            <a:noFill/>
                          </a:ln>
                          <a:solidFill>
                            <a:schemeClr val="tx1"/>
                          </a:solidFill>
                          <a:effectLst>
                            <a:outerShdw blurRad="38100" dist="38100" dir="2700000" algn="tl">
                              <a:srgbClr val="000000"/>
                            </a:outerShdw>
                          </a:effectLst>
                          <a:latin typeface="Courier New" pitchFamily="49" charset="0"/>
                          <a:cs typeface="Times New Roman" pitchFamily="18" charset="0"/>
                        </a:rPr>
                        <a:t>Marasmic </a:t>
                      </a:r>
                      <a:r>
                        <a:rPr kumimoji="0" lang="en-US" sz="2000" b="0" i="0" u="none" strike="noStrike" cap="none" normalizeH="0" baseline="0" dirty="0" err="1" smtClean="0">
                          <a:ln>
                            <a:noFill/>
                          </a:ln>
                          <a:solidFill>
                            <a:schemeClr val="tx1"/>
                          </a:solidFill>
                          <a:effectLst>
                            <a:outerShdw blurRad="38100" dist="38100" dir="2700000" algn="tl">
                              <a:srgbClr val="000000"/>
                            </a:outerShdw>
                          </a:effectLst>
                          <a:latin typeface="Courier New" pitchFamily="49" charset="0"/>
                          <a:cs typeface="Times New Roman" pitchFamily="18" charset="0"/>
                        </a:rPr>
                        <a:t>kwash</a:t>
                      </a:r>
                      <a:endParaRPr kumimoji="0" lang="en-US" sz="2000" b="0"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xmlns="" val="1024486652"/>
      </p:ext>
    </p:extLst>
  </p:cSld>
  <p:clrMapOvr>
    <a:masterClrMapping/>
  </p:clrMapOvr>
  <mc:AlternateContent xmlns:mc="http://schemas.openxmlformats.org/markup-compatibility/2006">
    <mc:Choice xmlns:p14="http://schemas.microsoft.com/office/powerpoint/2010/main" xmlns="" Requires="p14">
      <p:transition spd="slow" p14:dur="1500">
        <p14:switch dir="r"/>
      </p:transition>
    </mc:Choice>
    <mc:Fallback>
      <p:transition spd="slow">
        <p:fade/>
      </p:transition>
    </mc:Fallback>
  </mc:AlternateContent>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Rectangle 2"/>
          <p:cNvSpPr>
            <a:spLocks noGrp="1" noChangeArrowheads="1"/>
          </p:cNvSpPr>
          <p:nvPr>
            <p:ph type="title"/>
          </p:nvPr>
        </p:nvSpPr>
        <p:spPr/>
        <p:txBody>
          <a:bodyPr/>
          <a:lstStyle/>
          <a:p>
            <a:pPr eaLnBrk="1" hangingPunct="1"/>
            <a:r>
              <a:rPr lang="en-US" smtClean="0">
                <a:solidFill>
                  <a:srgbClr val="FFCC00"/>
                </a:solidFill>
                <a:latin typeface="Arial Black" panose="020B0A04020102020204" pitchFamily="34" charset="0"/>
              </a:rPr>
              <a:t>HB IN IDA</a:t>
            </a:r>
          </a:p>
        </p:txBody>
      </p:sp>
      <p:sp>
        <p:nvSpPr>
          <p:cNvPr id="276483" name="Rectangle 3"/>
          <p:cNvSpPr>
            <a:spLocks noGrp="1" noChangeArrowheads="1"/>
          </p:cNvSpPr>
          <p:nvPr>
            <p:ph idx="1"/>
          </p:nvPr>
        </p:nvSpPr>
        <p:spPr/>
        <p:txBody>
          <a:bodyPr/>
          <a:lstStyle/>
          <a:p>
            <a:pPr eaLnBrk="1" hangingPunct="1"/>
            <a:endParaRPr lang="en-US" smtClean="0"/>
          </a:p>
        </p:txBody>
      </p:sp>
      <p:sp>
        <p:nvSpPr>
          <p:cNvPr id="3" name="Slide Number Placeholder 2"/>
          <p:cNvSpPr>
            <a:spLocks noGrp="1"/>
          </p:cNvSpPr>
          <p:nvPr>
            <p:ph type="sldNum" sz="quarter" idx="12"/>
          </p:nvPr>
        </p:nvSpPr>
        <p:spPr/>
        <p:txBody>
          <a:bodyPr/>
          <a:lstStyle/>
          <a:p>
            <a:pPr>
              <a:defRPr/>
            </a:pPr>
            <a:fld id="{8B179155-918D-420A-B8CC-66922DECF674}" type="slidenum">
              <a:rPr lang="en-US" smtClean="0"/>
              <a:pPr>
                <a:defRPr/>
              </a:pPr>
              <a:t>150</a:t>
            </a:fld>
            <a:endParaRPr lang="en-US"/>
          </a:p>
        </p:txBody>
      </p:sp>
      <p:pic>
        <p:nvPicPr>
          <p:cNvPr id="276484" name="Picture 4" descr="imageIDA"/>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286000" y="1752600"/>
            <a:ext cx="7696200" cy="403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206068911"/>
      </p:ext>
    </p:extLst>
  </p:cSld>
  <p:clrMapOvr>
    <a:masterClrMapping/>
  </p:clrMapOvr>
  <mc:AlternateContent xmlns:mc="http://schemas.openxmlformats.org/markup-compatibility/2006">
    <mc:Choice xmlns:p14="http://schemas.microsoft.com/office/powerpoint/2010/main" xmlns="" Requires="p14">
      <p:transition spd="slow" p14:dur="1500">
        <p14:switch dir="r"/>
      </p:transition>
    </mc:Choice>
    <mc:Fallback>
      <p:transition spd="slow">
        <p:fade/>
      </p:transition>
    </mc:Fallback>
  </mc:AlternateContent>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2"/>
          <p:cNvSpPr>
            <a:spLocks noGrp="1" noChangeArrowheads="1"/>
          </p:cNvSpPr>
          <p:nvPr>
            <p:ph type="title"/>
          </p:nvPr>
        </p:nvSpPr>
        <p:spPr>
          <a:xfrm>
            <a:off x="2057400" y="609600"/>
            <a:ext cx="8229600" cy="1295400"/>
          </a:xfrm>
        </p:spPr>
        <p:txBody>
          <a:bodyPr/>
          <a:lstStyle/>
          <a:p>
            <a:pPr eaLnBrk="1" hangingPunct="1"/>
            <a:r>
              <a:rPr lang="en-US" smtClean="0">
                <a:solidFill>
                  <a:srgbClr val="FFCC00"/>
                </a:solidFill>
                <a:latin typeface="Arial Black" panose="020B0A04020102020204" pitchFamily="34" charset="0"/>
              </a:rPr>
              <a:t>AT RISK GROUPS</a:t>
            </a:r>
          </a:p>
        </p:txBody>
      </p:sp>
      <p:sp>
        <p:nvSpPr>
          <p:cNvPr id="277507" name="Rectangle 3"/>
          <p:cNvSpPr>
            <a:spLocks noGrp="1" noChangeArrowheads="1"/>
          </p:cNvSpPr>
          <p:nvPr>
            <p:ph idx="1"/>
          </p:nvPr>
        </p:nvSpPr>
        <p:spPr>
          <a:xfrm>
            <a:off x="1981200" y="1981200"/>
            <a:ext cx="8229600" cy="4114800"/>
          </a:xfrm>
        </p:spPr>
        <p:txBody>
          <a:bodyPr/>
          <a:lstStyle/>
          <a:p>
            <a:pPr lvl="2" eaLnBrk="1" hangingPunct="1">
              <a:lnSpc>
                <a:spcPct val="120000"/>
              </a:lnSpc>
              <a:buClr>
                <a:schemeClr val="hlink"/>
              </a:buClr>
              <a:buFont typeface="Wingdings" panose="05000000000000000000" pitchFamily="2" charset="2"/>
              <a:buChar char="q"/>
            </a:pPr>
            <a:r>
              <a:rPr lang="en-US" sz="3600" b="1" noProof="1"/>
              <a:t>Infants </a:t>
            </a:r>
            <a:endParaRPr lang="en-US" sz="3600" b="1"/>
          </a:p>
          <a:p>
            <a:pPr lvl="2" eaLnBrk="1" hangingPunct="1">
              <a:lnSpc>
                <a:spcPct val="120000"/>
              </a:lnSpc>
              <a:buClr>
                <a:schemeClr val="hlink"/>
              </a:buClr>
              <a:buFont typeface="Wingdings" panose="05000000000000000000" pitchFamily="2" charset="2"/>
              <a:buChar char="q"/>
            </a:pPr>
            <a:r>
              <a:rPr lang="en-US" sz="3600" b="1" noProof="1"/>
              <a:t>Under 5 children</a:t>
            </a:r>
            <a:endParaRPr lang="en-US" sz="3600" b="1"/>
          </a:p>
          <a:p>
            <a:pPr lvl="2" eaLnBrk="1" hangingPunct="1">
              <a:lnSpc>
                <a:spcPct val="120000"/>
              </a:lnSpc>
              <a:buClr>
                <a:schemeClr val="hlink"/>
              </a:buClr>
              <a:buFont typeface="Wingdings" panose="05000000000000000000" pitchFamily="2" charset="2"/>
              <a:buChar char="q"/>
            </a:pPr>
            <a:r>
              <a:rPr lang="en-US" sz="3600" b="1" noProof="1"/>
              <a:t>Children of school age</a:t>
            </a:r>
            <a:endParaRPr lang="en-US" sz="3600" b="1"/>
          </a:p>
          <a:p>
            <a:pPr lvl="2" eaLnBrk="1" hangingPunct="1">
              <a:lnSpc>
                <a:spcPct val="120000"/>
              </a:lnSpc>
              <a:buClr>
                <a:schemeClr val="hlink"/>
              </a:buClr>
              <a:buFont typeface="Wingdings" panose="05000000000000000000" pitchFamily="2" charset="2"/>
              <a:buChar char="q"/>
            </a:pPr>
            <a:r>
              <a:rPr lang="en-US" sz="3600" b="1"/>
              <a:t>Women of child bearing age</a:t>
            </a:r>
          </a:p>
        </p:txBody>
      </p:sp>
      <p:sp>
        <p:nvSpPr>
          <p:cNvPr id="3" name="Slide Number Placeholder 2"/>
          <p:cNvSpPr>
            <a:spLocks noGrp="1"/>
          </p:cNvSpPr>
          <p:nvPr>
            <p:ph type="sldNum" sz="quarter" idx="12"/>
          </p:nvPr>
        </p:nvSpPr>
        <p:spPr/>
        <p:txBody>
          <a:bodyPr/>
          <a:lstStyle/>
          <a:p>
            <a:pPr>
              <a:defRPr/>
            </a:pPr>
            <a:fld id="{8B179155-918D-420A-B8CC-66922DECF674}" type="slidenum">
              <a:rPr lang="en-US" smtClean="0"/>
              <a:pPr>
                <a:defRPr/>
              </a:pPr>
              <a:t>151</a:t>
            </a:fld>
            <a:endParaRPr lang="en-US"/>
          </a:p>
        </p:txBody>
      </p:sp>
    </p:spTree>
    <p:extLst>
      <p:ext uri="{BB962C8B-B14F-4D97-AF65-F5344CB8AC3E}">
        <p14:creationId xmlns:p14="http://schemas.microsoft.com/office/powerpoint/2010/main" xmlns="" val="3183098067"/>
      </p:ext>
    </p:extLst>
  </p:cSld>
  <p:clrMapOvr>
    <a:masterClrMapping/>
  </p:clrMapOvr>
  <mc:AlternateContent xmlns:mc="http://schemas.openxmlformats.org/markup-compatibility/2006">
    <mc:Choice xmlns:p14="http://schemas.microsoft.com/office/powerpoint/2010/main" xmlns="" Requires="p14">
      <p:transition spd="slow" p14:dur="1500">
        <p14:switch dir="r"/>
      </p:transition>
    </mc:Choice>
    <mc:Fallback>
      <p:transition spd="slow">
        <p:fade/>
      </p:transition>
    </mc:Fallback>
  </mc:AlternateContent>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Rectangle 2"/>
          <p:cNvSpPr>
            <a:spLocks noGrp="1" noChangeArrowheads="1"/>
          </p:cNvSpPr>
          <p:nvPr>
            <p:ph type="title"/>
          </p:nvPr>
        </p:nvSpPr>
        <p:spPr/>
        <p:txBody>
          <a:bodyPr/>
          <a:lstStyle/>
          <a:p>
            <a:pPr eaLnBrk="1" hangingPunct="1"/>
            <a:r>
              <a:rPr lang="en-US" sz="4800" b="1">
                <a:solidFill>
                  <a:srgbClr val="FFCC00"/>
                </a:solidFill>
              </a:rPr>
              <a:t>ETIOLOGY</a:t>
            </a:r>
          </a:p>
        </p:txBody>
      </p:sp>
      <p:sp>
        <p:nvSpPr>
          <p:cNvPr id="279555" name="Rectangle 3"/>
          <p:cNvSpPr>
            <a:spLocks noGrp="1" noChangeArrowheads="1"/>
          </p:cNvSpPr>
          <p:nvPr>
            <p:ph idx="1"/>
          </p:nvPr>
        </p:nvSpPr>
        <p:spPr>
          <a:xfrm>
            <a:off x="609600" y="1264025"/>
            <a:ext cx="10972800" cy="4862140"/>
          </a:xfrm>
        </p:spPr>
        <p:txBody>
          <a:bodyPr/>
          <a:lstStyle/>
          <a:p>
            <a:pPr eaLnBrk="1" hangingPunct="1">
              <a:buFontTx/>
              <a:buBlip>
                <a:blip r:embed="rId2"/>
              </a:buBlip>
            </a:pPr>
            <a:r>
              <a:rPr lang="en-US" sz="4000" noProof="1" smtClean="0"/>
              <a:t>Inadequate intake of iron</a:t>
            </a:r>
            <a:r>
              <a:rPr lang="en-US" sz="4000" dirty="0" smtClean="0"/>
              <a:t> &amp; </a:t>
            </a:r>
            <a:r>
              <a:rPr lang="en-US" sz="4000" noProof="1" smtClean="0"/>
              <a:t>of food</a:t>
            </a:r>
            <a:r>
              <a:rPr lang="en-US" sz="4000" dirty="0" smtClean="0"/>
              <a:t>, </a:t>
            </a:r>
            <a:r>
              <a:rPr lang="en-US" sz="4000" noProof="1" smtClean="0"/>
              <a:t>which enhance</a:t>
            </a:r>
            <a:r>
              <a:rPr lang="en-US" sz="4000" dirty="0" smtClean="0"/>
              <a:t>s</a:t>
            </a:r>
            <a:r>
              <a:rPr lang="en-US" sz="4000" noProof="1" smtClean="0"/>
              <a:t> iron absorption</a:t>
            </a:r>
            <a:r>
              <a:rPr lang="en-US" sz="4000" dirty="0" smtClean="0"/>
              <a:t>.</a:t>
            </a:r>
            <a:r>
              <a:rPr lang="en-US" sz="4000" noProof="1" smtClean="0"/>
              <a:t>     </a:t>
            </a:r>
          </a:p>
          <a:p>
            <a:pPr eaLnBrk="1" hangingPunct="1">
              <a:buFontTx/>
              <a:buBlip>
                <a:blip r:embed="rId2"/>
              </a:buBlip>
            </a:pPr>
            <a:r>
              <a:rPr lang="en-US" sz="4000" noProof="1" smtClean="0"/>
              <a:t>High intake of inhibitors </a:t>
            </a:r>
            <a:r>
              <a:rPr lang="en-US" sz="4000" dirty="0" smtClean="0"/>
              <a:t>of</a:t>
            </a:r>
            <a:r>
              <a:rPr lang="en-US" sz="4000" noProof="1" smtClean="0"/>
              <a:t> iron absorption</a:t>
            </a:r>
            <a:endParaRPr lang="en-US" sz="4000" dirty="0" smtClean="0"/>
          </a:p>
          <a:p>
            <a:pPr eaLnBrk="1" hangingPunct="1">
              <a:buFontTx/>
              <a:buBlip>
                <a:blip r:embed="rId2"/>
              </a:buBlip>
            </a:pPr>
            <a:r>
              <a:rPr lang="en-US" sz="4000" dirty="0" smtClean="0"/>
              <a:t>Hookworm infestation.</a:t>
            </a:r>
          </a:p>
          <a:p>
            <a:pPr eaLnBrk="1" hangingPunct="1">
              <a:buFontTx/>
              <a:buBlip>
                <a:blip r:embed="rId2"/>
              </a:buBlip>
            </a:pPr>
            <a:r>
              <a:rPr lang="en-US" sz="4000" dirty="0" smtClean="0"/>
              <a:t>Blood loss (heavy menses &amp; use of aspirin &amp; NSAID).</a:t>
            </a:r>
          </a:p>
          <a:p>
            <a:pPr eaLnBrk="1" hangingPunct="1">
              <a:buFontTx/>
              <a:buBlip>
                <a:blip r:embed="rId2"/>
              </a:buBlip>
            </a:pPr>
            <a:r>
              <a:rPr lang="en-US" sz="4000" noProof="1" smtClean="0"/>
              <a:t>High fertility rate in womem.</a:t>
            </a:r>
            <a:endParaRPr lang="en-US" sz="4000" dirty="0" smtClean="0"/>
          </a:p>
          <a:p>
            <a:pPr eaLnBrk="1" hangingPunct="1">
              <a:buFontTx/>
              <a:buBlip>
                <a:blip r:embed="rId2"/>
              </a:buBlip>
            </a:pPr>
            <a:r>
              <a:rPr lang="en-US" sz="4000" dirty="0" smtClean="0"/>
              <a:t>Low iron stores in newborns.</a:t>
            </a:r>
          </a:p>
        </p:txBody>
      </p:sp>
      <p:sp>
        <p:nvSpPr>
          <p:cNvPr id="3" name="Slide Number Placeholder 2"/>
          <p:cNvSpPr>
            <a:spLocks noGrp="1"/>
          </p:cNvSpPr>
          <p:nvPr>
            <p:ph type="sldNum" sz="quarter" idx="12"/>
          </p:nvPr>
        </p:nvSpPr>
        <p:spPr/>
        <p:txBody>
          <a:bodyPr/>
          <a:lstStyle/>
          <a:p>
            <a:pPr>
              <a:defRPr/>
            </a:pPr>
            <a:fld id="{8B179155-918D-420A-B8CC-66922DECF674}" type="slidenum">
              <a:rPr lang="en-US" smtClean="0"/>
              <a:pPr>
                <a:defRPr/>
              </a:pPr>
              <a:t>152</a:t>
            </a:fld>
            <a:endParaRPr lang="en-US"/>
          </a:p>
        </p:txBody>
      </p:sp>
    </p:spTree>
    <p:extLst>
      <p:ext uri="{BB962C8B-B14F-4D97-AF65-F5344CB8AC3E}">
        <p14:creationId xmlns:p14="http://schemas.microsoft.com/office/powerpoint/2010/main" xmlns="" val="503921926"/>
      </p:ext>
    </p:extLst>
  </p:cSld>
  <p:clrMapOvr>
    <a:masterClrMapping/>
  </p:clrMapOvr>
  <mc:AlternateContent xmlns:mc="http://schemas.openxmlformats.org/markup-compatibility/2006">
    <mc:Choice xmlns:p14="http://schemas.microsoft.com/office/powerpoint/2010/main" xmlns="" Requires="p14">
      <p:transition spd="slow" p14:dur="1500">
        <p14:switch dir="r"/>
      </p:transition>
    </mc:Choice>
    <mc:Fallback>
      <p:transition spd="slow">
        <p:fade/>
      </p:transition>
    </mc:Fallback>
  </mc:AlternateContent>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Rectangle 2"/>
          <p:cNvSpPr>
            <a:spLocks noGrp="1" noChangeArrowheads="1"/>
          </p:cNvSpPr>
          <p:nvPr>
            <p:ph type="title"/>
          </p:nvPr>
        </p:nvSpPr>
        <p:spPr/>
        <p:txBody>
          <a:bodyPr/>
          <a:lstStyle/>
          <a:p>
            <a:pPr eaLnBrk="1" hangingPunct="1"/>
            <a:r>
              <a:rPr lang="en-US" sz="4800" b="1">
                <a:solidFill>
                  <a:srgbClr val="FFCC00"/>
                </a:solidFill>
              </a:rPr>
              <a:t>DIETARY IRON</a:t>
            </a:r>
          </a:p>
        </p:txBody>
      </p:sp>
      <p:sp>
        <p:nvSpPr>
          <p:cNvPr id="280579" name="Rectangle 3"/>
          <p:cNvSpPr>
            <a:spLocks noGrp="1" noChangeArrowheads="1"/>
          </p:cNvSpPr>
          <p:nvPr>
            <p:ph idx="1"/>
          </p:nvPr>
        </p:nvSpPr>
        <p:spPr/>
        <p:txBody>
          <a:bodyPr/>
          <a:lstStyle/>
          <a:p>
            <a:pPr eaLnBrk="1" hangingPunct="1">
              <a:buClr>
                <a:schemeClr val="hlink"/>
              </a:buClr>
              <a:buFont typeface="Wingdings" panose="05000000000000000000" pitchFamily="2" charset="2"/>
              <a:buChar char="q"/>
            </a:pPr>
            <a:r>
              <a:rPr lang="en-US" sz="4000" dirty="0" smtClean="0"/>
              <a:t>There are 2 types of iron in the diet; </a:t>
            </a:r>
            <a:r>
              <a:rPr lang="en-US" sz="4000" dirty="0" err="1" smtClean="0"/>
              <a:t>haem</a:t>
            </a:r>
            <a:r>
              <a:rPr lang="en-US" sz="4000" dirty="0" smtClean="0"/>
              <a:t> iron and non-</a:t>
            </a:r>
            <a:r>
              <a:rPr lang="en-US" sz="4000" dirty="0" err="1" smtClean="0"/>
              <a:t>haem</a:t>
            </a:r>
            <a:r>
              <a:rPr lang="en-US" sz="4000" dirty="0" smtClean="0"/>
              <a:t> iron</a:t>
            </a:r>
          </a:p>
          <a:p>
            <a:pPr eaLnBrk="1" hangingPunct="1">
              <a:buClr>
                <a:schemeClr val="hlink"/>
              </a:buClr>
              <a:buFont typeface="Wingdings" panose="05000000000000000000" pitchFamily="2" charset="2"/>
              <a:buChar char="q"/>
            </a:pPr>
            <a:r>
              <a:rPr lang="en-US" sz="4000" dirty="0" err="1" smtClean="0"/>
              <a:t>Haem</a:t>
            </a:r>
            <a:r>
              <a:rPr lang="en-US" sz="4000" dirty="0" smtClean="0"/>
              <a:t> iron is present in </a:t>
            </a:r>
            <a:r>
              <a:rPr lang="en-US" sz="4000" dirty="0" err="1" smtClean="0"/>
              <a:t>Hb</a:t>
            </a:r>
            <a:r>
              <a:rPr lang="en-US" sz="4000" dirty="0" smtClean="0"/>
              <a:t> containing animal food like meat, liver &amp; spleen</a:t>
            </a:r>
          </a:p>
          <a:p>
            <a:pPr eaLnBrk="1" hangingPunct="1">
              <a:buClr>
                <a:schemeClr val="hlink"/>
              </a:buClr>
              <a:buFont typeface="Wingdings" panose="05000000000000000000" pitchFamily="2" charset="2"/>
              <a:buChar char="q"/>
            </a:pPr>
            <a:r>
              <a:rPr lang="en-US" sz="4000" dirty="0" smtClean="0"/>
              <a:t>Non-</a:t>
            </a:r>
            <a:r>
              <a:rPr lang="en-US" sz="4000" dirty="0" err="1" smtClean="0"/>
              <a:t>haem</a:t>
            </a:r>
            <a:r>
              <a:rPr lang="en-US" sz="4000" dirty="0" smtClean="0"/>
              <a:t> iron is obtained from cereals, vegetables &amp; beans</a:t>
            </a:r>
          </a:p>
          <a:p>
            <a:pPr eaLnBrk="1" hangingPunct="1">
              <a:buClr>
                <a:schemeClr val="hlink"/>
              </a:buClr>
              <a:buFont typeface="Wingdings" panose="05000000000000000000" pitchFamily="2" charset="2"/>
              <a:buChar char="q"/>
            </a:pPr>
            <a:r>
              <a:rPr lang="en-US" sz="4000" dirty="0" smtClean="0"/>
              <a:t>Milk is a poor source of iron. </a:t>
            </a:r>
          </a:p>
        </p:txBody>
      </p:sp>
      <p:sp>
        <p:nvSpPr>
          <p:cNvPr id="3" name="Slide Number Placeholder 2"/>
          <p:cNvSpPr>
            <a:spLocks noGrp="1"/>
          </p:cNvSpPr>
          <p:nvPr>
            <p:ph type="sldNum" sz="quarter" idx="12"/>
          </p:nvPr>
        </p:nvSpPr>
        <p:spPr/>
        <p:txBody>
          <a:bodyPr/>
          <a:lstStyle/>
          <a:p>
            <a:pPr>
              <a:defRPr/>
            </a:pPr>
            <a:fld id="{8B179155-918D-420A-B8CC-66922DECF674}" type="slidenum">
              <a:rPr lang="en-US" smtClean="0"/>
              <a:pPr>
                <a:defRPr/>
              </a:pPr>
              <a:t>153</a:t>
            </a:fld>
            <a:endParaRPr lang="en-US"/>
          </a:p>
        </p:txBody>
      </p:sp>
    </p:spTree>
    <p:extLst>
      <p:ext uri="{BB962C8B-B14F-4D97-AF65-F5344CB8AC3E}">
        <p14:creationId xmlns:p14="http://schemas.microsoft.com/office/powerpoint/2010/main" xmlns="" val="661312150"/>
      </p:ext>
    </p:extLst>
  </p:cSld>
  <p:clrMapOvr>
    <a:masterClrMapping/>
  </p:clrMapOvr>
  <mc:AlternateContent xmlns:mc="http://schemas.openxmlformats.org/markup-compatibility/2006">
    <mc:Choice xmlns:p14="http://schemas.microsoft.com/office/powerpoint/2010/main" xmlns="" Requires="p14">
      <p:transition spd="slow" p14:dur="1500">
        <p14:switch dir="r"/>
      </p:transition>
    </mc:Choice>
    <mc:Fallback>
      <p:transition spd="slow">
        <p:fade/>
      </p:transition>
    </mc:Fallback>
  </mc:AlternateContent>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Rectangle 2"/>
          <p:cNvSpPr>
            <a:spLocks noGrp="1" noChangeArrowheads="1"/>
          </p:cNvSpPr>
          <p:nvPr>
            <p:ph type="title"/>
          </p:nvPr>
        </p:nvSpPr>
        <p:spPr/>
        <p:txBody>
          <a:bodyPr/>
          <a:lstStyle/>
          <a:p>
            <a:pPr eaLnBrk="1" hangingPunct="1"/>
            <a:r>
              <a:rPr lang="en-US" sz="4800" b="1">
                <a:solidFill>
                  <a:srgbClr val="FFCC00"/>
                </a:solidFill>
              </a:rPr>
              <a:t>IRON ABSORPTION</a:t>
            </a:r>
          </a:p>
        </p:txBody>
      </p:sp>
      <p:sp>
        <p:nvSpPr>
          <p:cNvPr id="281603" name="Rectangle 3"/>
          <p:cNvSpPr>
            <a:spLocks noGrp="1" noChangeArrowheads="1"/>
          </p:cNvSpPr>
          <p:nvPr>
            <p:ph idx="1"/>
          </p:nvPr>
        </p:nvSpPr>
        <p:spPr/>
        <p:txBody>
          <a:bodyPr/>
          <a:lstStyle/>
          <a:p>
            <a:pPr eaLnBrk="1" hangingPunct="1">
              <a:buFontTx/>
              <a:buBlip>
                <a:blip r:embed="rId2"/>
              </a:buBlip>
            </a:pPr>
            <a:r>
              <a:rPr lang="en-US" sz="4000" noProof="1" smtClean="0"/>
              <a:t>Haem iron is not affected by ingestion of </a:t>
            </a:r>
            <a:r>
              <a:rPr lang="en-US" sz="4000" dirty="0" smtClean="0"/>
              <a:t> </a:t>
            </a:r>
          </a:p>
          <a:p>
            <a:pPr eaLnBrk="1" hangingPunct="1">
              <a:buFontTx/>
              <a:buNone/>
            </a:pPr>
            <a:r>
              <a:rPr lang="en-US" sz="4000" dirty="0" smtClean="0"/>
              <a:t>   </a:t>
            </a:r>
            <a:r>
              <a:rPr lang="en-US" sz="4000" noProof="1" smtClean="0"/>
              <a:t>other food items. </a:t>
            </a:r>
          </a:p>
          <a:p>
            <a:pPr eaLnBrk="1" hangingPunct="1">
              <a:buFontTx/>
              <a:buBlip>
                <a:blip r:embed="rId2"/>
              </a:buBlip>
            </a:pPr>
            <a:r>
              <a:rPr lang="en-US" sz="4000" noProof="1" smtClean="0"/>
              <a:t>It has constant absorption rate of 20-30% </a:t>
            </a:r>
            <a:endParaRPr lang="en-US" sz="4000" dirty="0" smtClean="0"/>
          </a:p>
          <a:p>
            <a:pPr eaLnBrk="1" hangingPunct="1">
              <a:buFontTx/>
              <a:buNone/>
            </a:pPr>
            <a:r>
              <a:rPr lang="en-US" sz="4000" dirty="0" smtClean="0"/>
              <a:t>   </a:t>
            </a:r>
            <a:r>
              <a:rPr lang="en-US" sz="4000" noProof="1" smtClean="0"/>
              <a:t>which is little affected by the iron balance </a:t>
            </a:r>
            <a:r>
              <a:rPr lang="en-US" sz="4000" dirty="0" smtClean="0"/>
              <a:t> </a:t>
            </a:r>
          </a:p>
          <a:p>
            <a:pPr eaLnBrk="1" hangingPunct="1">
              <a:buFontTx/>
              <a:buNone/>
            </a:pPr>
            <a:r>
              <a:rPr lang="en-US" sz="4000" dirty="0" smtClean="0"/>
              <a:t>   </a:t>
            </a:r>
            <a:r>
              <a:rPr lang="en-US" sz="4000" noProof="1" smtClean="0"/>
              <a:t>of the subject. </a:t>
            </a:r>
          </a:p>
          <a:p>
            <a:pPr eaLnBrk="1" hangingPunct="1">
              <a:buFontTx/>
              <a:buBlip>
                <a:blip r:embed="rId2"/>
              </a:buBlip>
            </a:pPr>
            <a:r>
              <a:rPr lang="en-US" sz="4000" noProof="1" smtClean="0"/>
              <a:t>The haem molecule is absorbed intact and the iron is released in the mucosal cells.</a:t>
            </a:r>
            <a:endParaRPr lang="en-US" sz="4000" dirty="0" smtClean="0"/>
          </a:p>
        </p:txBody>
      </p:sp>
      <p:sp>
        <p:nvSpPr>
          <p:cNvPr id="3" name="Slide Number Placeholder 2"/>
          <p:cNvSpPr>
            <a:spLocks noGrp="1"/>
          </p:cNvSpPr>
          <p:nvPr>
            <p:ph type="sldNum" sz="quarter" idx="12"/>
          </p:nvPr>
        </p:nvSpPr>
        <p:spPr/>
        <p:txBody>
          <a:bodyPr/>
          <a:lstStyle/>
          <a:p>
            <a:pPr>
              <a:defRPr/>
            </a:pPr>
            <a:fld id="{8B179155-918D-420A-B8CC-66922DECF674}" type="slidenum">
              <a:rPr lang="en-US" smtClean="0"/>
              <a:pPr>
                <a:defRPr/>
              </a:pPr>
              <a:t>154</a:t>
            </a:fld>
            <a:endParaRPr lang="en-US"/>
          </a:p>
        </p:txBody>
      </p:sp>
    </p:spTree>
    <p:extLst>
      <p:ext uri="{BB962C8B-B14F-4D97-AF65-F5344CB8AC3E}">
        <p14:creationId xmlns:p14="http://schemas.microsoft.com/office/powerpoint/2010/main" xmlns="" val="3106452260"/>
      </p:ext>
    </p:extLst>
  </p:cSld>
  <p:clrMapOvr>
    <a:masterClrMapping/>
  </p:clrMapOvr>
  <mc:AlternateContent xmlns:mc="http://schemas.openxmlformats.org/markup-compatibility/2006">
    <mc:Choice xmlns:p14="http://schemas.microsoft.com/office/powerpoint/2010/main" xmlns="" Requires="p14">
      <p:transition spd="slow" p14:dur="1500">
        <p14:switch dir="r"/>
      </p:transition>
    </mc:Choice>
    <mc:Fallback>
      <p:transition spd="slow">
        <p:fade/>
      </p:transition>
    </mc:Fallback>
  </mc:AlternateContent>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Rectangle 4"/>
          <p:cNvSpPr>
            <a:spLocks noChangeArrowheads="1"/>
          </p:cNvSpPr>
          <p:nvPr/>
        </p:nvSpPr>
        <p:spPr bwMode="auto">
          <a:xfrm>
            <a:off x="2590521" y="0"/>
            <a:ext cx="7715250" cy="1384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en-US" sz="2800" dirty="0">
                <a:solidFill>
                  <a:prstClr val="black"/>
                </a:solidFill>
                <a:cs typeface="Times New Roman" panose="02020603050405020304" pitchFamily="18" charset="0"/>
              </a:rPr>
              <a:t>Factors enhancing and inhibiting absorption of  non-hem iron</a:t>
            </a:r>
            <a:r>
              <a:rPr lang="en-US" sz="2000" dirty="0">
                <a:solidFill>
                  <a:prstClr val="black"/>
                </a:solidFill>
                <a:cs typeface="Times New Roman" panose="02020603050405020304" pitchFamily="18" charset="0"/>
              </a:rPr>
              <a:t>.</a:t>
            </a:r>
            <a:endParaRPr lang="en-US" sz="1400" dirty="0">
              <a:solidFill>
                <a:prstClr val="black"/>
              </a:solidFill>
              <a:cs typeface="Times New Roman" panose="02020603050405020304" pitchFamily="18" charset="0"/>
            </a:endParaRPr>
          </a:p>
          <a:p>
            <a:pPr eaLnBrk="0" fontAlgn="base" hangingPunct="0">
              <a:spcBef>
                <a:spcPct val="0"/>
              </a:spcBef>
              <a:spcAft>
                <a:spcPct val="0"/>
              </a:spcAft>
              <a:buFontTx/>
              <a:buNone/>
            </a:pPr>
            <a:endParaRPr lang="en-US" sz="2800" dirty="0">
              <a:solidFill>
                <a:prstClr val="black"/>
              </a:solidFill>
              <a:cs typeface="Times New Roman" panose="02020603050405020304" pitchFamily="18" charset="0"/>
            </a:endParaRPr>
          </a:p>
        </p:txBody>
      </p:sp>
      <p:graphicFrame>
        <p:nvGraphicFramePr>
          <p:cNvPr id="249890" name="Group 34"/>
          <p:cNvGraphicFramePr>
            <a:graphicFrameLocks noGrp="1"/>
          </p:cNvGraphicFramePr>
          <p:nvPr>
            <p:extLst>
              <p:ext uri="{D42A27DB-BD31-4B8C-83A1-F6EECF244321}">
                <p14:modId xmlns:p14="http://schemas.microsoft.com/office/powerpoint/2010/main" xmlns="" val="1089632670"/>
              </p:ext>
            </p:extLst>
          </p:nvPr>
        </p:nvGraphicFramePr>
        <p:xfrm>
          <a:off x="309282" y="954741"/>
          <a:ext cx="11752729" cy="5568877"/>
        </p:xfrm>
        <a:graphic>
          <a:graphicData uri="http://schemas.openxmlformats.org/drawingml/2006/table">
            <a:tbl>
              <a:tblPr/>
              <a:tblGrid>
                <a:gridCol w="7033341"/>
                <a:gridCol w="4719388"/>
              </a:tblGrid>
              <a:tr h="717175">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smtClean="0">
                          <a:ln>
                            <a:noFill/>
                          </a:ln>
                          <a:solidFill>
                            <a:schemeClr val="tx1"/>
                          </a:solidFill>
                          <a:effectLst/>
                          <a:latin typeface="Arial" charset="0"/>
                          <a:ea typeface="Times New Roman" pitchFamily="18" charset="0"/>
                          <a:cs typeface="Arial" charset="0"/>
                        </a:rPr>
                        <a:t>Enhancers</a:t>
                      </a:r>
                      <a:endParaRPr kumimoji="0" lang="en-US" sz="4800" b="0" i="0" u="none" strike="noStrike" cap="none" normalizeH="0" baseline="0" dirty="0" smtClean="0">
                        <a:ln>
                          <a:noFill/>
                        </a:ln>
                        <a:solidFill>
                          <a:schemeClr val="tx1"/>
                        </a:solidFill>
                        <a:effectLst/>
                        <a:latin typeface="Calibri" pitchFamily="34" charset="0"/>
                        <a:ea typeface="Times New Roman" pitchFamily="18" charset="0"/>
                        <a:cs typeface="Arial" charset="0"/>
                      </a:endParaRPr>
                    </a:p>
                  </a:txBody>
                  <a:tcPr marT="45706" marB="45706"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254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lnTlToBr>
                      <a:noFill/>
                    </a:lnTlToBr>
                    <a:lnBlToTr>
                      <a:noFill/>
                    </a:lnBlToTr>
                    <a:no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smtClean="0">
                          <a:ln>
                            <a:noFill/>
                          </a:ln>
                          <a:solidFill>
                            <a:schemeClr val="tx1"/>
                          </a:solidFill>
                          <a:effectLst/>
                          <a:latin typeface="Arial" charset="0"/>
                          <a:ea typeface="Times New Roman" pitchFamily="18" charset="0"/>
                          <a:cs typeface="Arial" charset="0"/>
                        </a:rPr>
                        <a:t>Inhibitors</a:t>
                      </a:r>
                      <a:endParaRPr kumimoji="0" lang="en-US" sz="4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marT="45706" marB="45706"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254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lnTlToBr>
                      <a:noFill/>
                    </a:lnTlToBr>
                    <a:lnBlToTr>
                      <a:noFill/>
                    </a:lnBlToTr>
                    <a:noFill/>
                  </a:tcPr>
                </a:tc>
              </a:tr>
              <a:tr h="4851702">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smtClean="0">
                          <a:ln>
                            <a:noFill/>
                          </a:ln>
                          <a:solidFill>
                            <a:schemeClr val="tx1"/>
                          </a:solidFill>
                          <a:effectLst/>
                          <a:latin typeface="Arial" charset="0"/>
                          <a:ea typeface="Times New Roman" pitchFamily="18" charset="0"/>
                          <a:cs typeface="Arial" charset="0"/>
                        </a:rPr>
                        <a:t>Vitamin c</a:t>
                      </a:r>
                      <a:endParaRPr kumimoji="0" lang="en-US" sz="32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p>
                      <a:pPr marL="0" marR="0" lvl="0" indent="0" algn="l" defTabSz="457200" rtl="0" eaLnBrk="0" fontAlgn="base" latinLnBrk="0" hangingPunct="0">
                        <a:lnSpc>
                          <a:spcPct val="100000"/>
                        </a:lnSpc>
                        <a:spcBef>
                          <a:spcPct val="0"/>
                        </a:spcBef>
                        <a:spcAft>
                          <a:spcPct val="0"/>
                        </a:spcAft>
                        <a:buClrTx/>
                        <a:buSzTx/>
                        <a:buFontTx/>
                        <a:buNone/>
                        <a:tabLst/>
                      </a:pPr>
                      <a:r>
                        <a:rPr kumimoji="0" lang="en-US" sz="3600" b="0" i="0" u="none" strike="noStrike" cap="none" normalizeH="0" baseline="0" dirty="0" smtClean="0">
                          <a:ln>
                            <a:noFill/>
                          </a:ln>
                          <a:solidFill>
                            <a:schemeClr val="tx1"/>
                          </a:solidFill>
                          <a:effectLst/>
                          <a:latin typeface="Arial" charset="0"/>
                          <a:ea typeface="Times New Roman" pitchFamily="18" charset="0"/>
                          <a:cs typeface="Arial" charset="0"/>
                        </a:rPr>
                        <a:t>Amino acids</a:t>
                      </a:r>
                      <a:endParaRPr kumimoji="0" lang="en-US" sz="32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p>
                      <a:pPr marL="0" marR="0" lvl="0" indent="0" algn="l" defTabSz="457200" rtl="0" eaLnBrk="0" fontAlgn="base" latinLnBrk="0" hangingPunct="0">
                        <a:lnSpc>
                          <a:spcPct val="100000"/>
                        </a:lnSpc>
                        <a:spcBef>
                          <a:spcPct val="0"/>
                        </a:spcBef>
                        <a:spcAft>
                          <a:spcPct val="0"/>
                        </a:spcAft>
                        <a:buClrTx/>
                        <a:buSzTx/>
                        <a:buFontTx/>
                        <a:buNone/>
                        <a:tabLst/>
                      </a:pPr>
                      <a:r>
                        <a:rPr kumimoji="0" lang="en-US" sz="3600" b="0" i="0" u="none" strike="noStrike" cap="none" normalizeH="0" baseline="0" dirty="0" smtClean="0">
                          <a:ln>
                            <a:noFill/>
                          </a:ln>
                          <a:solidFill>
                            <a:schemeClr val="tx1"/>
                          </a:solidFill>
                          <a:effectLst/>
                          <a:latin typeface="Arial" charset="0"/>
                          <a:ea typeface="Times New Roman" pitchFamily="18" charset="0"/>
                          <a:cs typeface="Arial" charset="0"/>
                        </a:rPr>
                        <a:t>High altitude</a:t>
                      </a:r>
                      <a:endParaRPr kumimoji="0" lang="en-US" sz="32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p>
                      <a:pPr marL="0" marR="0" lvl="0" indent="0" algn="l" defTabSz="457200" rtl="0" eaLnBrk="0" fontAlgn="base" latinLnBrk="0" hangingPunct="0">
                        <a:lnSpc>
                          <a:spcPct val="100000"/>
                        </a:lnSpc>
                        <a:spcBef>
                          <a:spcPct val="0"/>
                        </a:spcBef>
                        <a:spcAft>
                          <a:spcPct val="0"/>
                        </a:spcAft>
                        <a:buClrTx/>
                        <a:buSzTx/>
                        <a:buFontTx/>
                        <a:buNone/>
                        <a:tabLst/>
                      </a:pPr>
                      <a:r>
                        <a:rPr kumimoji="0" lang="en-US" sz="3600" b="0" i="0" u="none" strike="noStrike" cap="none" normalizeH="0" baseline="0" dirty="0" smtClean="0">
                          <a:ln>
                            <a:noFill/>
                          </a:ln>
                          <a:solidFill>
                            <a:schemeClr val="tx1"/>
                          </a:solidFill>
                          <a:effectLst/>
                          <a:latin typeface="Arial" charset="0"/>
                          <a:ea typeface="Times New Roman" pitchFamily="18" charset="0"/>
                          <a:cs typeface="Arial" charset="0"/>
                        </a:rPr>
                        <a:t>Hydrochloric acid</a:t>
                      </a:r>
                      <a:endParaRPr kumimoji="0" lang="en-US" sz="32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p>
                      <a:pPr marL="0" marR="0" lvl="0" indent="0" algn="l" defTabSz="457200" rtl="0" eaLnBrk="0" fontAlgn="base" latinLnBrk="0" hangingPunct="0">
                        <a:lnSpc>
                          <a:spcPct val="100000"/>
                        </a:lnSpc>
                        <a:spcBef>
                          <a:spcPct val="0"/>
                        </a:spcBef>
                        <a:spcAft>
                          <a:spcPct val="0"/>
                        </a:spcAft>
                        <a:buClrTx/>
                        <a:buSzTx/>
                        <a:buFontTx/>
                        <a:buNone/>
                        <a:tabLst/>
                      </a:pPr>
                      <a:r>
                        <a:rPr kumimoji="0" lang="en-US" sz="3600" b="0" i="0" u="none" strike="noStrike" cap="none" normalizeH="0" baseline="0" dirty="0" smtClean="0">
                          <a:ln>
                            <a:noFill/>
                          </a:ln>
                          <a:solidFill>
                            <a:schemeClr val="tx1"/>
                          </a:solidFill>
                          <a:effectLst/>
                          <a:latin typeface="Arial" charset="0"/>
                          <a:ea typeface="Times New Roman" pitchFamily="18" charset="0"/>
                          <a:cs typeface="Arial" charset="0"/>
                        </a:rPr>
                        <a:t>Fermentation</a:t>
                      </a:r>
                      <a:endParaRPr kumimoji="0" lang="en-US" sz="32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p>
                      <a:pPr marL="0" marR="0" lvl="0" indent="0" algn="l" defTabSz="457200" rtl="0" eaLnBrk="0" fontAlgn="base" latinLnBrk="0" hangingPunct="0">
                        <a:lnSpc>
                          <a:spcPct val="100000"/>
                        </a:lnSpc>
                        <a:spcBef>
                          <a:spcPct val="0"/>
                        </a:spcBef>
                        <a:spcAft>
                          <a:spcPct val="0"/>
                        </a:spcAft>
                        <a:buClrTx/>
                        <a:buSzTx/>
                        <a:buFontTx/>
                        <a:buNone/>
                        <a:tabLst/>
                      </a:pPr>
                      <a:r>
                        <a:rPr kumimoji="0" lang="en-US" sz="3600" b="0" i="0" u="none" strike="noStrike" cap="none" normalizeH="0" baseline="0" dirty="0" smtClean="0">
                          <a:ln>
                            <a:noFill/>
                          </a:ln>
                          <a:solidFill>
                            <a:schemeClr val="tx1"/>
                          </a:solidFill>
                          <a:effectLst/>
                          <a:latin typeface="Arial" charset="0"/>
                          <a:ea typeface="Times New Roman" pitchFamily="18" charset="0"/>
                          <a:cs typeface="Arial" charset="0"/>
                        </a:rPr>
                        <a:t>Alcohol</a:t>
                      </a:r>
                      <a:endParaRPr kumimoji="0" lang="en-US" sz="32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p>
                      <a:pPr marL="0" marR="0" lvl="0" indent="0" algn="l" defTabSz="457200" rtl="0" eaLnBrk="0" fontAlgn="base" latinLnBrk="0" hangingPunct="0">
                        <a:lnSpc>
                          <a:spcPct val="100000"/>
                        </a:lnSpc>
                        <a:spcBef>
                          <a:spcPct val="0"/>
                        </a:spcBef>
                        <a:spcAft>
                          <a:spcPct val="0"/>
                        </a:spcAft>
                        <a:buClrTx/>
                        <a:buSzTx/>
                        <a:buFontTx/>
                        <a:buNone/>
                        <a:tabLst/>
                      </a:pPr>
                      <a:r>
                        <a:rPr kumimoji="0" lang="en-US" sz="3600" b="0" i="0" u="none" strike="noStrike" cap="none" normalizeH="0" baseline="0" dirty="0" smtClean="0">
                          <a:ln>
                            <a:noFill/>
                          </a:ln>
                          <a:solidFill>
                            <a:schemeClr val="tx1"/>
                          </a:solidFill>
                          <a:effectLst/>
                          <a:latin typeface="Arial" charset="0"/>
                          <a:ea typeface="Times New Roman" pitchFamily="18" charset="0"/>
                          <a:cs typeface="Arial" charset="0"/>
                        </a:rPr>
                        <a:t>Deficient stores</a:t>
                      </a:r>
                      <a:endParaRPr kumimoji="0" lang="en-US" sz="32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txBody>
                  <a:tcPr marT="45706" marB="45706"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25400" cap="flat" cmpd="sng" algn="ctr">
                      <a:solidFill>
                        <a:srgbClr val="008000"/>
                      </a:solidFill>
                      <a:prstDash val="solid"/>
                      <a:round/>
                      <a:headEnd type="none" w="med" len="med"/>
                      <a:tailEnd type="none" w="med" len="med"/>
                    </a:lnB>
                    <a:lnTlToBr>
                      <a:noFill/>
                    </a:lnTlToBr>
                    <a:lnBlToTr>
                      <a:noFill/>
                    </a:lnBlToTr>
                    <a:no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err="1" smtClean="0">
                          <a:ln>
                            <a:noFill/>
                          </a:ln>
                          <a:solidFill>
                            <a:schemeClr val="tx1"/>
                          </a:solidFill>
                          <a:effectLst/>
                          <a:latin typeface="Arial" charset="0"/>
                          <a:ea typeface="Times New Roman" pitchFamily="18" charset="0"/>
                          <a:cs typeface="Arial" charset="0"/>
                        </a:rPr>
                        <a:t>Phytates</a:t>
                      </a:r>
                      <a:endParaRPr kumimoji="0" lang="en-US" sz="32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p>
                      <a:pPr marL="0" marR="0" lvl="0" indent="0" algn="just" defTabSz="457200" rtl="0" eaLnBrk="0" fontAlgn="base" latinLnBrk="0" hangingPunct="0">
                        <a:lnSpc>
                          <a:spcPct val="100000"/>
                        </a:lnSpc>
                        <a:spcBef>
                          <a:spcPct val="0"/>
                        </a:spcBef>
                        <a:spcAft>
                          <a:spcPct val="0"/>
                        </a:spcAft>
                        <a:buClrTx/>
                        <a:buSzTx/>
                        <a:buFontTx/>
                        <a:buNone/>
                        <a:tabLst/>
                      </a:pPr>
                      <a:r>
                        <a:rPr kumimoji="0" lang="en-US" sz="3600" b="0" i="0" u="none" strike="noStrike" cap="none" normalizeH="0" baseline="0" dirty="0" err="1" smtClean="0">
                          <a:ln>
                            <a:noFill/>
                          </a:ln>
                          <a:solidFill>
                            <a:schemeClr val="tx1"/>
                          </a:solidFill>
                          <a:effectLst/>
                          <a:latin typeface="Arial" charset="0"/>
                          <a:ea typeface="Times New Roman" pitchFamily="18" charset="0"/>
                          <a:cs typeface="Arial" charset="0"/>
                        </a:rPr>
                        <a:t>Tanins</a:t>
                      </a:r>
                      <a:endParaRPr kumimoji="0" lang="en-US" sz="32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p>
                      <a:pPr marL="0" marR="0" lvl="0" indent="0" algn="just" defTabSz="457200" rtl="0" eaLnBrk="0" fontAlgn="base" latinLnBrk="0" hangingPunct="0">
                        <a:lnSpc>
                          <a:spcPct val="100000"/>
                        </a:lnSpc>
                        <a:spcBef>
                          <a:spcPct val="0"/>
                        </a:spcBef>
                        <a:spcAft>
                          <a:spcPct val="0"/>
                        </a:spcAft>
                        <a:buClrTx/>
                        <a:buSzTx/>
                        <a:buFontTx/>
                        <a:buNone/>
                        <a:tabLst/>
                      </a:pPr>
                      <a:r>
                        <a:rPr kumimoji="0" lang="en-US" sz="3600" b="0" i="0" u="none" strike="noStrike" cap="none" normalizeH="0" baseline="0" dirty="0" err="1" smtClean="0">
                          <a:ln>
                            <a:noFill/>
                          </a:ln>
                          <a:solidFill>
                            <a:schemeClr val="tx1"/>
                          </a:solidFill>
                          <a:effectLst/>
                          <a:latin typeface="Arial" charset="0"/>
                          <a:ea typeface="Times New Roman" pitchFamily="18" charset="0"/>
                          <a:cs typeface="Arial" charset="0"/>
                        </a:rPr>
                        <a:t>Polyphenoles</a:t>
                      </a:r>
                      <a:endParaRPr kumimoji="0" lang="en-US" sz="32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p>
                      <a:pPr marL="0" marR="0" lvl="0" indent="0" algn="just" defTabSz="457200" rtl="0" eaLnBrk="0" fontAlgn="base" latinLnBrk="0" hangingPunct="0">
                        <a:lnSpc>
                          <a:spcPct val="100000"/>
                        </a:lnSpc>
                        <a:spcBef>
                          <a:spcPct val="0"/>
                        </a:spcBef>
                        <a:spcAft>
                          <a:spcPct val="0"/>
                        </a:spcAft>
                        <a:buClrTx/>
                        <a:buSzTx/>
                        <a:buFontTx/>
                        <a:buNone/>
                        <a:tabLst/>
                      </a:pPr>
                      <a:r>
                        <a:rPr kumimoji="0" lang="en-US" sz="3600" b="0" i="0" u="none" strike="noStrike" cap="none" normalizeH="0" baseline="0" dirty="0" smtClean="0">
                          <a:ln>
                            <a:noFill/>
                          </a:ln>
                          <a:solidFill>
                            <a:schemeClr val="tx1"/>
                          </a:solidFill>
                          <a:effectLst/>
                          <a:latin typeface="Arial" charset="0"/>
                          <a:ea typeface="Times New Roman" pitchFamily="18" charset="0"/>
                          <a:cs typeface="Arial" charset="0"/>
                        </a:rPr>
                        <a:t>Heavy metals</a:t>
                      </a:r>
                      <a:endParaRPr kumimoji="0" lang="en-US" sz="32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p>
                      <a:pPr marL="0" marR="0" lvl="0" indent="0" algn="just" defTabSz="457200" rtl="0" eaLnBrk="0" fontAlgn="base" latinLnBrk="0" hangingPunct="0">
                        <a:lnSpc>
                          <a:spcPct val="100000"/>
                        </a:lnSpc>
                        <a:spcBef>
                          <a:spcPct val="0"/>
                        </a:spcBef>
                        <a:spcAft>
                          <a:spcPct val="0"/>
                        </a:spcAft>
                        <a:buClrTx/>
                        <a:buSzTx/>
                        <a:buFontTx/>
                        <a:buNone/>
                        <a:tabLst/>
                      </a:pPr>
                      <a:r>
                        <a:rPr kumimoji="0" lang="en-US" sz="3600" b="0" i="0" u="none" strike="noStrike" cap="none" normalizeH="0" baseline="0" dirty="0" smtClean="0">
                          <a:ln>
                            <a:noFill/>
                          </a:ln>
                          <a:solidFill>
                            <a:schemeClr val="tx1"/>
                          </a:solidFill>
                          <a:effectLst/>
                          <a:latin typeface="Arial" charset="0"/>
                          <a:ea typeface="Times New Roman" pitchFamily="18" charset="0"/>
                          <a:cs typeface="Arial" charset="0"/>
                        </a:rPr>
                        <a:t>Fibers</a:t>
                      </a:r>
                      <a:endParaRPr kumimoji="0" lang="en-US" sz="32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p>
                      <a:pPr marL="0" marR="0" lvl="0" indent="0" algn="just" defTabSz="457200" rtl="0" eaLnBrk="0" fontAlgn="base" latinLnBrk="0" hangingPunct="0">
                        <a:lnSpc>
                          <a:spcPct val="100000"/>
                        </a:lnSpc>
                        <a:spcBef>
                          <a:spcPct val="0"/>
                        </a:spcBef>
                        <a:spcAft>
                          <a:spcPct val="0"/>
                        </a:spcAft>
                        <a:buClrTx/>
                        <a:buSzTx/>
                        <a:buFontTx/>
                        <a:buNone/>
                        <a:tabLst/>
                      </a:pPr>
                      <a:r>
                        <a:rPr kumimoji="0" lang="en-US" sz="3600" b="0" i="0" u="none" strike="noStrike" cap="none" normalizeH="0" baseline="0" dirty="0" smtClean="0">
                          <a:ln>
                            <a:noFill/>
                          </a:ln>
                          <a:solidFill>
                            <a:schemeClr val="tx1"/>
                          </a:solidFill>
                          <a:effectLst/>
                          <a:latin typeface="Arial" charset="0"/>
                          <a:ea typeface="Times New Roman" pitchFamily="18" charset="0"/>
                          <a:cs typeface="Arial" charset="0"/>
                        </a:rPr>
                        <a:t>Low altitude</a:t>
                      </a:r>
                      <a:endParaRPr kumimoji="0" lang="en-US" sz="32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p>
                      <a:pPr marL="0" marR="0" lvl="0" indent="0" algn="just" defTabSz="457200" rtl="0" eaLnBrk="0" fontAlgn="base" latinLnBrk="0" hangingPunct="0">
                        <a:lnSpc>
                          <a:spcPct val="100000"/>
                        </a:lnSpc>
                        <a:spcBef>
                          <a:spcPct val="0"/>
                        </a:spcBef>
                        <a:spcAft>
                          <a:spcPct val="0"/>
                        </a:spcAft>
                        <a:buClrTx/>
                        <a:buSzTx/>
                        <a:buFontTx/>
                        <a:buNone/>
                        <a:tabLst/>
                      </a:pPr>
                      <a:r>
                        <a:rPr kumimoji="0" lang="en-US" sz="3600" b="0" i="0" u="none" strike="noStrike" cap="none" normalizeH="0" baseline="0" dirty="0" smtClean="0">
                          <a:ln>
                            <a:noFill/>
                          </a:ln>
                          <a:solidFill>
                            <a:schemeClr val="tx1"/>
                          </a:solidFill>
                          <a:effectLst/>
                          <a:latin typeface="Arial" charset="0"/>
                          <a:ea typeface="Times New Roman" pitchFamily="18" charset="0"/>
                          <a:cs typeface="Arial" charset="0"/>
                        </a:rPr>
                        <a:t>Replete stores</a:t>
                      </a:r>
                      <a:endParaRPr kumimoji="0" lang="en-US" sz="32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p>
                      <a:pPr marL="0" marR="0" lvl="0" indent="0" algn="just" defTabSz="457200" rtl="0" eaLnBrk="0" fontAlgn="base" latinLnBrk="0" hangingPunct="0">
                        <a:lnSpc>
                          <a:spcPct val="100000"/>
                        </a:lnSpc>
                        <a:spcBef>
                          <a:spcPct val="0"/>
                        </a:spcBef>
                        <a:spcAft>
                          <a:spcPct val="0"/>
                        </a:spcAft>
                        <a:buClrTx/>
                        <a:buSzTx/>
                        <a:buFontTx/>
                        <a:buNone/>
                        <a:tabLst/>
                      </a:pPr>
                      <a:r>
                        <a:rPr kumimoji="0" lang="en-US" sz="3600" b="0" i="0" u="none" strike="noStrike" cap="none" normalizeH="0" baseline="0" dirty="0" err="1" smtClean="0">
                          <a:ln>
                            <a:noFill/>
                          </a:ln>
                          <a:solidFill>
                            <a:schemeClr val="tx1"/>
                          </a:solidFill>
                          <a:effectLst/>
                          <a:latin typeface="Arial" charset="0"/>
                          <a:ea typeface="Times New Roman" pitchFamily="18" charset="0"/>
                          <a:cs typeface="Arial" charset="0"/>
                        </a:rPr>
                        <a:t>Achlorhydria</a:t>
                      </a:r>
                      <a:endParaRPr kumimoji="0" lang="en-US" sz="4800" b="0" i="0" u="none" strike="noStrike" cap="none" normalizeH="0" baseline="0" dirty="0" smtClean="0">
                        <a:ln>
                          <a:noFill/>
                        </a:ln>
                        <a:solidFill>
                          <a:schemeClr val="tx1"/>
                        </a:solidFill>
                        <a:effectLst/>
                        <a:latin typeface="Calibri" pitchFamily="34" charset="0"/>
                        <a:ea typeface="Times New Roman" pitchFamily="18" charset="0"/>
                        <a:cs typeface="Arial" charset="0"/>
                      </a:endParaRPr>
                    </a:p>
                  </a:txBody>
                  <a:tcPr marT="45706" marB="45706"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25400" cap="flat" cmpd="sng" algn="ctr">
                      <a:solidFill>
                        <a:srgbClr val="008000"/>
                      </a:solidFill>
                      <a:prstDash val="solid"/>
                      <a:round/>
                      <a:headEnd type="none" w="med" len="med"/>
                      <a:tailEnd type="none" w="med" len="med"/>
                    </a:lnB>
                    <a:lnTlToBr>
                      <a:noFill/>
                    </a:lnTlToBr>
                    <a:lnBlToTr>
                      <a:noFill/>
                    </a:lnBlToTr>
                    <a:noFill/>
                  </a:tcPr>
                </a:tc>
              </a:tr>
            </a:tbl>
          </a:graphicData>
        </a:graphic>
      </p:graphicFrame>
      <p:sp>
        <p:nvSpPr>
          <p:cNvPr id="289807" name="Slide Number Placeholder 4"/>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3ADC07BA-DCAA-4E41-B4C3-9BAA47F490BB}" type="slidenum">
              <a:rPr lang="cs-CZ" sz="1200">
                <a:solidFill>
                  <a:srgbClr val="898989"/>
                </a:solidFill>
              </a:rPr>
              <a:pPr>
                <a:spcBef>
                  <a:spcPct val="0"/>
                </a:spcBef>
                <a:buFontTx/>
                <a:buNone/>
              </a:pPr>
              <a:t>155</a:t>
            </a:fld>
            <a:endParaRPr lang="cs-CZ" sz="1200">
              <a:solidFill>
                <a:srgbClr val="898989"/>
              </a:solidFill>
            </a:endParaRPr>
          </a:p>
        </p:txBody>
      </p:sp>
    </p:spTree>
    <p:extLst>
      <p:ext uri="{BB962C8B-B14F-4D97-AF65-F5344CB8AC3E}">
        <p14:creationId xmlns:p14="http://schemas.microsoft.com/office/powerpoint/2010/main" xmlns="" val="4134106097"/>
      </p:ext>
    </p:extLst>
  </p:cSld>
  <p:clrMapOvr>
    <a:masterClrMapping/>
  </p:clrMapOvr>
  <mc:AlternateContent xmlns:mc="http://schemas.openxmlformats.org/markup-compatibility/2006">
    <mc:Choice xmlns:p14="http://schemas.microsoft.com/office/powerpoint/2010/main" xmlns="" Requires="p14">
      <p:transition spd="slow" p14:dur="1500">
        <p14:switch dir="r"/>
      </p:transition>
    </mc:Choice>
    <mc:Fallback>
      <p:transition spd="slow">
        <p:fade/>
      </p:transition>
    </mc:Fallback>
  </mc:AlternateContent>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Rectangle 2"/>
          <p:cNvSpPr>
            <a:spLocks noGrp="1" noChangeArrowheads="1"/>
          </p:cNvSpPr>
          <p:nvPr>
            <p:ph type="title"/>
          </p:nvPr>
        </p:nvSpPr>
        <p:spPr/>
        <p:txBody>
          <a:bodyPr/>
          <a:lstStyle/>
          <a:p>
            <a:pPr eaLnBrk="1" hangingPunct="1"/>
            <a:r>
              <a:rPr lang="en-US" smtClean="0">
                <a:solidFill>
                  <a:srgbClr val="FF3300"/>
                </a:solidFill>
                <a:latin typeface="Arial Black" panose="020B0A04020102020204" pitchFamily="34" charset="0"/>
              </a:rPr>
              <a:t>Normal Blood Film</a:t>
            </a:r>
          </a:p>
        </p:txBody>
      </p:sp>
      <p:sp>
        <p:nvSpPr>
          <p:cNvPr id="300035" name="Rectangle 3"/>
          <p:cNvSpPr>
            <a:spLocks noGrp="1" noChangeArrowheads="1"/>
          </p:cNvSpPr>
          <p:nvPr>
            <p:ph idx="1"/>
          </p:nvPr>
        </p:nvSpPr>
        <p:spPr/>
        <p:txBody>
          <a:bodyPr/>
          <a:lstStyle/>
          <a:p>
            <a:pPr eaLnBrk="1" hangingPunct="1"/>
            <a:endParaRPr lang="en-US" smtClean="0"/>
          </a:p>
        </p:txBody>
      </p:sp>
      <p:sp>
        <p:nvSpPr>
          <p:cNvPr id="300037" name="Slide Number Placeholder 5"/>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9240F0D3-91F5-42C2-B5DF-63FCEE955539}" type="slidenum">
              <a:rPr lang="cs-CZ" sz="1200">
                <a:solidFill>
                  <a:srgbClr val="898989"/>
                </a:solidFill>
              </a:rPr>
              <a:pPr>
                <a:spcBef>
                  <a:spcPct val="0"/>
                </a:spcBef>
                <a:buFontTx/>
                <a:buNone/>
              </a:pPr>
              <a:t>156</a:t>
            </a:fld>
            <a:endParaRPr lang="cs-CZ" sz="1200">
              <a:solidFill>
                <a:srgbClr val="898989"/>
              </a:solidFill>
            </a:endParaRPr>
          </a:p>
        </p:txBody>
      </p:sp>
      <p:pic>
        <p:nvPicPr>
          <p:cNvPr id="300038" name="Picture 4" descr="RBC8"/>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057400" y="1524000"/>
            <a:ext cx="8001000" cy="449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741454646"/>
      </p:ext>
    </p:extLst>
  </p:cSld>
  <p:clrMapOvr>
    <a:masterClrMapping/>
  </p:clrMapOvr>
  <mc:AlternateContent xmlns:mc="http://schemas.openxmlformats.org/markup-compatibility/2006">
    <mc:Choice xmlns:p14="http://schemas.microsoft.com/office/powerpoint/2010/main" xmlns="" Requires="p14">
      <p:transition spd="slow" p14:dur="1500">
        <p14:switch dir="r"/>
      </p:transition>
    </mc:Choice>
    <mc:Fallback>
      <p:transition spd="slow">
        <p:fade/>
      </p:transition>
    </mc:Fallback>
  </mc:AlternateContent>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8" name="Rectangle 2"/>
          <p:cNvSpPr>
            <a:spLocks noGrp="1" noChangeArrowheads="1"/>
          </p:cNvSpPr>
          <p:nvPr>
            <p:ph type="title"/>
          </p:nvPr>
        </p:nvSpPr>
        <p:spPr/>
        <p:txBody>
          <a:bodyPr/>
          <a:lstStyle/>
          <a:p>
            <a:pPr eaLnBrk="1" hangingPunct="1"/>
            <a:r>
              <a:rPr lang="en-US" smtClean="0">
                <a:solidFill>
                  <a:srgbClr val="FF3300"/>
                </a:solidFill>
                <a:latin typeface="Arial Black" panose="020B0A04020102020204" pitchFamily="34" charset="0"/>
              </a:rPr>
              <a:t>MICROCYTES</a:t>
            </a:r>
          </a:p>
        </p:txBody>
      </p:sp>
      <p:sp>
        <p:nvSpPr>
          <p:cNvPr id="301059" name="Rectangle 3"/>
          <p:cNvSpPr>
            <a:spLocks noGrp="1" noChangeArrowheads="1"/>
          </p:cNvSpPr>
          <p:nvPr>
            <p:ph idx="1"/>
          </p:nvPr>
        </p:nvSpPr>
        <p:spPr/>
        <p:txBody>
          <a:bodyPr/>
          <a:lstStyle/>
          <a:p>
            <a:pPr eaLnBrk="1" hangingPunct="1"/>
            <a:endParaRPr lang="en-US" smtClean="0"/>
          </a:p>
        </p:txBody>
      </p:sp>
      <p:sp>
        <p:nvSpPr>
          <p:cNvPr id="301061" name="Slide Number Placeholder 5"/>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6A4A3EC9-9E12-4256-83A9-0F7F4FCEB91A}" type="slidenum">
              <a:rPr lang="cs-CZ" sz="1200">
                <a:solidFill>
                  <a:srgbClr val="898989"/>
                </a:solidFill>
              </a:rPr>
              <a:pPr>
                <a:spcBef>
                  <a:spcPct val="0"/>
                </a:spcBef>
                <a:buFontTx/>
                <a:buNone/>
              </a:pPr>
              <a:t>157</a:t>
            </a:fld>
            <a:endParaRPr lang="cs-CZ" sz="1200">
              <a:solidFill>
                <a:srgbClr val="898989"/>
              </a:solidFill>
            </a:endParaRPr>
          </a:p>
        </p:txBody>
      </p:sp>
      <p:pic>
        <p:nvPicPr>
          <p:cNvPr id="301062" name="Picture 4" descr="RBC"/>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133600" y="1524000"/>
            <a:ext cx="8305800" cy="472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983669540"/>
      </p:ext>
    </p:extLst>
  </p:cSld>
  <p:clrMapOvr>
    <a:masterClrMapping/>
  </p:clrMapOvr>
  <mc:AlternateContent xmlns:mc="http://schemas.openxmlformats.org/markup-compatibility/2006">
    <mc:Choice xmlns:p14="http://schemas.microsoft.com/office/powerpoint/2010/main" xmlns="" Requires="p14">
      <p:transition spd="slow" p14:dur="1500">
        <p14:switch dir="r"/>
      </p:transition>
    </mc:Choice>
    <mc:Fallback>
      <p:transition spd="slow">
        <p:fade/>
      </p:transition>
    </mc:Fallback>
  </mc:AlternateContent>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Rectangle 2"/>
          <p:cNvSpPr>
            <a:spLocks noGrp="1" noChangeArrowheads="1"/>
          </p:cNvSpPr>
          <p:nvPr>
            <p:ph type="title"/>
          </p:nvPr>
        </p:nvSpPr>
        <p:spPr/>
        <p:txBody>
          <a:bodyPr/>
          <a:lstStyle/>
          <a:p>
            <a:pPr eaLnBrk="1" hangingPunct="1"/>
            <a:r>
              <a:rPr lang="en-US" smtClean="0">
                <a:solidFill>
                  <a:srgbClr val="FF3300"/>
                </a:solidFill>
                <a:latin typeface="Arial Black" panose="020B0A04020102020204" pitchFamily="34" charset="0"/>
              </a:rPr>
              <a:t>HYPOCHROMIA</a:t>
            </a:r>
          </a:p>
        </p:txBody>
      </p:sp>
      <p:sp>
        <p:nvSpPr>
          <p:cNvPr id="302083" name="Rectangle 3"/>
          <p:cNvSpPr>
            <a:spLocks noGrp="1" noChangeArrowheads="1"/>
          </p:cNvSpPr>
          <p:nvPr>
            <p:ph idx="1"/>
          </p:nvPr>
        </p:nvSpPr>
        <p:spPr/>
        <p:txBody>
          <a:bodyPr/>
          <a:lstStyle/>
          <a:p>
            <a:pPr eaLnBrk="1" hangingPunct="1"/>
            <a:endParaRPr lang="en-US" smtClean="0"/>
          </a:p>
        </p:txBody>
      </p:sp>
      <p:sp>
        <p:nvSpPr>
          <p:cNvPr id="302085" name="Slide Number Placeholder 5"/>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A36EB633-1F89-4630-BCC5-F21A4BE82311}" type="slidenum">
              <a:rPr lang="cs-CZ" sz="1200">
                <a:solidFill>
                  <a:srgbClr val="898989"/>
                </a:solidFill>
              </a:rPr>
              <a:pPr>
                <a:spcBef>
                  <a:spcPct val="0"/>
                </a:spcBef>
                <a:buFontTx/>
                <a:buNone/>
              </a:pPr>
              <a:t>158</a:t>
            </a:fld>
            <a:endParaRPr lang="cs-CZ" sz="1200">
              <a:solidFill>
                <a:srgbClr val="898989"/>
              </a:solidFill>
            </a:endParaRPr>
          </a:p>
        </p:txBody>
      </p:sp>
      <p:pic>
        <p:nvPicPr>
          <p:cNvPr id="302086" name="Picture 4" descr="IDA-P"/>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057400" y="1524000"/>
            <a:ext cx="8001000" cy="449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238274483"/>
      </p:ext>
    </p:extLst>
  </p:cSld>
  <p:clrMapOvr>
    <a:masterClrMapping/>
  </p:clrMapOvr>
  <mc:AlternateContent xmlns:mc="http://schemas.openxmlformats.org/markup-compatibility/2006">
    <mc:Choice xmlns:p14="http://schemas.microsoft.com/office/powerpoint/2010/main" xmlns="" Requires="p14">
      <p:transition spd="slow" p14:dur="1500">
        <p14:switch dir="r"/>
      </p:transition>
    </mc:Choice>
    <mc:Fallback>
      <p:transition spd="slow">
        <p:fade/>
      </p:transition>
    </mc:Fallback>
  </mc:AlternateContent>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3106" name="Picture 4"/>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21024" y="533400"/>
            <a:ext cx="12425083" cy="6324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03108" name="Slide Number Placeholder 4"/>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B8233AB1-D92C-4403-84A7-F4058C2E5A7B}" type="slidenum">
              <a:rPr lang="cs-CZ" sz="1200">
                <a:solidFill>
                  <a:srgbClr val="898989"/>
                </a:solidFill>
              </a:rPr>
              <a:pPr>
                <a:spcBef>
                  <a:spcPct val="0"/>
                </a:spcBef>
                <a:buFontTx/>
                <a:buNone/>
              </a:pPr>
              <a:t>159</a:t>
            </a:fld>
            <a:endParaRPr lang="cs-CZ" sz="1200">
              <a:solidFill>
                <a:srgbClr val="898989"/>
              </a:solidFill>
            </a:endParaRPr>
          </a:p>
        </p:txBody>
      </p:sp>
    </p:spTree>
    <p:extLst>
      <p:ext uri="{BB962C8B-B14F-4D97-AF65-F5344CB8AC3E}">
        <p14:creationId xmlns:p14="http://schemas.microsoft.com/office/powerpoint/2010/main" xmlns="" val="2758698719"/>
      </p:ext>
    </p:extLst>
  </p:cSld>
  <p:clrMapOvr>
    <a:masterClrMapping/>
  </p:clrMapOvr>
  <mc:AlternateContent xmlns:mc="http://schemas.openxmlformats.org/markup-compatibility/2006">
    <mc:Choice xmlns:p14="http://schemas.microsoft.com/office/powerpoint/2010/main" xmlns="" Requires="p14">
      <p:transition spd="slow" p14:dur="1500">
        <p14:switch dir="r"/>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1582400" cy="814574"/>
          </a:xfrm>
        </p:spPr>
        <p:txBody>
          <a:bodyPr/>
          <a:lstStyle/>
          <a:p>
            <a:r>
              <a:rPr lang="en-US" sz="3600" spc="0" dirty="0">
                <a:solidFill>
                  <a:prstClr val="black"/>
                </a:solidFill>
                <a:latin typeface="Calibri"/>
              </a:rPr>
              <a:t>Severe Acute Malnutrition </a:t>
            </a:r>
            <a:br>
              <a:rPr lang="en-US" sz="3600" spc="0" dirty="0">
                <a:solidFill>
                  <a:prstClr val="black"/>
                </a:solidFill>
                <a:latin typeface="Calibri"/>
              </a:rPr>
            </a:br>
            <a:r>
              <a:rPr lang="en-US" sz="3600" spc="0" dirty="0">
                <a:solidFill>
                  <a:prstClr val="black"/>
                </a:solidFill>
                <a:latin typeface="Calibri"/>
              </a:rPr>
              <a:t>SAM</a:t>
            </a:r>
            <a:endParaRPr lang="en-US" dirty="0"/>
          </a:p>
        </p:txBody>
      </p:sp>
      <p:sp>
        <p:nvSpPr>
          <p:cNvPr id="3" name="Content Placeholder 2"/>
          <p:cNvSpPr>
            <a:spLocks noGrp="1"/>
          </p:cNvSpPr>
          <p:nvPr>
            <p:ph idx="1"/>
          </p:nvPr>
        </p:nvSpPr>
        <p:spPr>
          <a:xfrm>
            <a:off x="609600" y="1089213"/>
            <a:ext cx="10972800" cy="5526740"/>
          </a:xfrm>
        </p:spPr>
        <p:txBody>
          <a:bodyPr/>
          <a:lstStyle/>
          <a:p>
            <a:pPr marL="342900" lvl="0" indent="-342900" algn="just" fontAlgn="base">
              <a:lnSpc>
                <a:spcPct val="100000"/>
              </a:lnSpc>
              <a:spcBef>
                <a:spcPct val="20000"/>
              </a:spcBef>
              <a:spcAft>
                <a:spcPct val="0"/>
              </a:spcAft>
              <a:buClrTx/>
              <a:buSzTx/>
              <a:buFont typeface="Arial" panose="020B0604020202020204" pitchFamily="34" charset="0"/>
              <a:buChar char="•"/>
            </a:pPr>
            <a:r>
              <a:rPr lang="en-US" sz="3600" dirty="0">
                <a:solidFill>
                  <a:prstClr val="black"/>
                </a:solidFill>
              </a:rPr>
              <a:t>Weight-for-height of 70% (extreme wasting) </a:t>
            </a:r>
          </a:p>
          <a:p>
            <a:pPr marL="342900" lvl="0" indent="-342900" algn="just" fontAlgn="base">
              <a:lnSpc>
                <a:spcPct val="100000"/>
              </a:lnSpc>
              <a:spcBef>
                <a:spcPct val="20000"/>
              </a:spcBef>
              <a:spcAft>
                <a:spcPct val="0"/>
              </a:spcAft>
              <a:buClrTx/>
              <a:buSzTx/>
              <a:buFont typeface="Arial" panose="020B0604020202020204" pitchFamily="34" charset="0"/>
              <a:buChar char="•"/>
            </a:pPr>
            <a:endParaRPr lang="en-US" sz="3600" dirty="0">
              <a:solidFill>
                <a:prstClr val="black"/>
              </a:solidFill>
            </a:endParaRPr>
          </a:p>
          <a:p>
            <a:pPr marL="342900" lvl="0" indent="-342900" algn="just" fontAlgn="base">
              <a:lnSpc>
                <a:spcPct val="100000"/>
              </a:lnSpc>
              <a:spcBef>
                <a:spcPct val="20000"/>
              </a:spcBef>
              <a:spcAft>
                <a:spcPct val="0"/>
              </a:spcAft>
              <a:buClrTx/>
              <a:buSzTx/>
              <a:buFont typeface="Arial" panose="020B0604020202020204" pitchFamily="34" charset="0"/>
              <a:buChar char="•"/>
            </a:pPr>
            <a:r>
              <a:rPr lang="en-US" sz="3600" dirty="0">
                <a:solidFill>
                  <a:prstClr val="black"/>
                </a:solidFill>
              </a:rPr>
              <a:t>Presence of </a:t>
            </a:r>
            <a:r>
              <a:rPr lang="en-US" sz="3600" dirty="0">
                <a:solidFill>
                  <a:srgbClr val="FF0000"/>
                </a:solidFill>
              </a:rPr>
              <a:t>bilateral pitting edema </a:t>
            </a:r>
            <a:r>
              <a:rPr lang="en-US" sz="3600" dirty="0">
                <a:solidFill>
                  <a:prstClr val="black"/>
                </a:solidFill>
              </a:rPr>
              <a:t>of nutritional origin, “edematous malnutrition</a:t>
            </a:r>
          </a:p>
          <a:p>
            <a:pPr marL="342900" lvl="0" indent="-342900" algn="just" fontAlgn="base">
              <a:lnSpc>
                <a:spcPct val="100000"/>
              </a:lnSpc>
              <a:spcBef>
                <a:spcPct val="20000"/>
              </a:spcBef>
              <a:spcAft>
                <a:spcPct val="0"/>
              </a:spcAft>
              <a:buClrTx/>
              <a:buSzTx/>
              <a:buFont typeface="Arial" panose="020B0604020202020204" pitchFamily="34" charset="0"/>
              <a:buChar char="•"/>
            </a:pPr>
            <a:endParaRPr lang="en-US" sz="3600" dirty="0">
              <a:solidFill>
                <a:prstClr val="black"/>
              </a:solidFill>
            </a:endParaRPr>
          </a:p>
          <a:p>
            <a:pPr marL="342900" lvl="0" indent="-342900" algn="just" fontAlgn="base">
              <a:lnSpc>
                <a:spcPct val="100000"/>
              </a:lnSpc>
              <a:spcBef>
                <a:spcPct val="20000"/>
              </a:spcBef>
              <a:spcAft>
                <a:spcPct val="0"/>
              </a:spcAft>
              <a:buClrTx/>
              <a:buSzTx/>
              <a:buFont typeface="Arial" panose="020B0604020202020204" pitchFamily="34" charset="0"/>
              <a:buChar char="•"/>
            </a:pPr>
            <a:r>
              <a:rPr lang="en-US" sz="3600" dirty="0">
                <a:solidFill>
                  <a:prstClr val="black"/>
                </a:solidFill>
              </a:rPr>
              <a:t>Mid-upper-arm circumference of less than 110 mm in children age 1-5 years old</a:t>
            </a:r>
          </a:p>
          <a:p>
            <a:pPr algn="just"/>
            <a:endParaRPr lang="en-US" sz="4000" dirty="0"/>
          </a:p>
        </p:txBody>
      </p:sp>
      <p:sp>
        <p:nvSpPr>
          <p:cNvPr id="5" name="Slide Number Placeholder 4"/>
          <p:cNvSpPr>
            <a:spLocks noGrp="1"/>
          </p:cNvSpPr>
          <p:nvPr>
            <p:ph type="sldNum" sz="quarter" idx="12"/>
          </p:nvPr>
        </p:nvSpPr>
        <p:spPr/>
        <p:txBody>
          <a:bodyPr/>
          <a:lstStyle/>
          <a:p>
            <a:fld id="{31464B2D-C745-448E-9D95-72C920CC6C45}" type="slidenum">
              <a:rPr lang="en-US" smtClean="0"/>
              <a:pPr/>
              <a:t>16</a:t>
            </a:fld>
            <a:endParaRPr lang="en-US"/>
          </a:p>
        </p:txBody>
      </p:sp>
    </p:spTree>
    <p:extLst>
      <p:ext uri="{BB962C8B-B14F-4D97-AF65-F5344CB8AC3E}">
        <p14:creationId xmlns:p14="http://schemas.microsoft.com/office/powerpoint/2010/main" xmlns="" val="757187183"/>
      </p:ext>
    </p:extLst>
  </p:cSld>
  <p:clrMapOvr>
    <a:masterClrMapping/>
  </p:clrMapOvr>
  <mc:AlternateContent xmlns:mc="http://schemas.openxmlformats.org/markup-compatibility/2006">
    <mc:Choice xmlns:p14="http://schemas.microsoft.com/office/powerpoint/2010/main" xmlns="" Requires="p14">
      <p:transition spd="slow" p14:dur="1500">
        <p14:switch dir="r"/>
      </p:transition>
    </mc:Choice>
    <mc:Fallback>
      <p:transition spd="slow">
        <p:fade/>
      </p:transition>
    </mc:Fallback>
  </mc:AlternateContent>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Title 1"/>
          <p:cNvSpPr>
            <a:spLocks noGrp="1"/>
          </p:cNvSpPr>
          <p:nvPr>
            <p:ph type="title"/>
          </p:nvPr>
        </p:nvSpPr>
        <p:spPr>
          <a:xfrm>
            <a:off x="1919289" y="184151"/>
            <a:ext cx="8497887" cy="652463"/>
          </a:xfrm>
        </p:spPr>
        <p:txBody>
          <a:bodyPr/>
          <a:lstStyle/>
          <a:p>
            <a:pPr eaLnBrk="1" hangingPunct="1"/>
            <a:r>
              <a:rPr lang="en-US" sz="3200"/>
              <a:t>Altitude Correction Hemoglobin (WHO, 2011)</a:t>
            </a:r>
          </a:p>
        </p:txBody>
      </p:sp>
      <p:sp>
        <p:nvSpPr>
          <p:cNvPr id="304132" name="Slide Number Placeholder 4"/>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DF52239D-0D77-4206-91B7-4A5D8C231640}" type="slidenum">
              <a:rPr lang="cs-CZ" sz="1200">
                <a:solidFill>
                  <a:srgbClr val="898989"/>
                </a:solidFill>
              </a:rPr>
              <a:pPr>
                <a:spcBef>
                  <a:spcPct val="0"/>
                </a:spcBef>
                <a:buFontTx/>
                <a:buNone/>
              </a:pPr>
              <a:t>160</a:t>
            </a:fld>
            <a:endParaRPr lang="cs-CZ" sz="1200">
              <a:solidFill>
                <a:srgbClr val="898989"/>
              </a:solidFill>
            </a:endParaRPr>
          </a:p>
        </p:txBody>
      </p:sp>
      <p:pic>
        <p:nvPicPr>
          <p:cNvPr id="304133"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07577" y="836614"/>
            <a:ext cx="11900648" cy="60213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0745889"/>
      </p:ext>
    </p:extLst>
  </p:cSld>
  <p:clrMapOvr>
    <a:masterClrMapping/>
  </p:clrMapOvr>
  <mc:AlternateContent xmlns:mc="http://schemas.openxmlformats.org/markup-compatibility/2006">
    <mc:Choice xmlns:p14="http://schemas.microsoft.com/office/powerpoint/2010/main" xmlns="" Requires="p14">
      <p:transition spd="slow" p14:dur="1500">
        <p14:switch dir="r"/>
      </p:transition>
    </mc:Choice>
    <mc:Fallback>
      <p:transition spd="slow">
        <p:fade/>
      </p:transition>
    </mc:Fallback>
  </mc:AlternateContent>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Text Box 4"/>
          <p:cNvSpPr txBox="1">
            <a:spLocks noChangeArrowheads="1"/>
          </p:cNvSpPr>
          <p:nvPr/>
        </p:nvSpPr>
        <p:spPr bwMode="auto">
          <a:xfrm>
            <a:off x="2381250" y="762001"/>
            <a:ext cx="8286750" cy="63094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en-US" sz="4400" dirty="0">
                <a:solidFill>
                  <a:prstClr val="black"/>
                </a:solidFill>
                <a:cs typeface="Arial" panose="020B0604020202020204" pitchFamily="34" charset="0"/>
              </a:rPr>
              <a:t>Signs and symptoms</a:t>
            </a:r>
          </a:p>
          <a:p>
            <a:pPr fontAlgn="base">
              <a:spcBef>
                <a:spcPct val="0"/>
              </a:spcBef>
              <a:spcAft>
                <a:spcPct val="0"/>
              </a:spcAft>
              <a:buFont typeface="Wingdings" panose="05000000000000000000" pitchFamily="2" charset="2"/>
              <a:buChar char="q"/>
            </a:pPr>
            <a:r>
              <a:rPr lang="en-US" sz="4000" dirty="0">
                <a:solidFill>
                  <a:prstClr val="black"/>
                </a:solidFill>
                <a:cs typeface="Arial" panose="020B0604020202020204" pitchFamily="34" charset="0"/>
              </a:rPr>
              <a:t>Listlessness </a:t>
            </a:r>
          </a:p>
          <a:p>
            <a:pPr fontAlgn="base">
              <a:spcBef>
                <a:spcPct val="0"/>
              </a:spcBef>
              <a:spcAft>
                <a:spcPct val="0"/>
              </a:spcAft>
              <a:buFont typeface="Wingdings" panose="05000000000000000000" pitchFamily="2" charset="2"/>
              <a:buChar char="q"/>
            </a:pPr>
            <a:r>
              <a:rPr lang="en-US" sz="4000" dirty="0">
                <a:solidFill>
                  <a:prstClr val="black"/>
                </a:solidFill>
                <a:cs typeface="Arial" panose="020B0604020202020204" pitchFamily="34" charset="0"/>
              </a:rPr>
              <a:t>Light headedness</a:t>
            </a:r>
          </a:p>
          <a:p>
            <a:pPr fontAlgn="base">
              <a:spcBef>
                <a:spcPct val="0"/>
              </a:spcBef>
              <a:spcAft>
                <a:spcPct val="0"/>
              </a:spcAft>
              <a:buFont typeface="Wingdings" panose="05000000000000000000" pitchFamily="2" charset="2"/>
              <a:buChar char="q"/>
            </a:pPr>
            <a:r>
              <a:rPr lang="en-US" sz="4000" dirty="0">
                <a:solidFill>
                  <a:prstClr val="black"/>
                </a:solidFill>
                <a:cs typeface="Arial" panose="020B0604020202020204" pitchFamily="34" charset="0"/>
              </a:rPr>
              <a:t>Heart palpitations upon exertion </a:t>
            </a:r>
          </a:p>
          <a:p>
            <a:pPr fontAlgn="base">
              <a:spcBef>
                <a:spcPct val="0"/>
              </a:spcBef>
              <a:spcAft>
                <a:spcPct val="0"/>
              </a:spcAft>
              <a:buFont typeface="Wingdings" panose="05000000000000000000" pitchFamily="2" charset="2"/>
              <a:buChar char="q"/>
            </a:pPr>
            <a:r>
              <a:rPr lang="en-US" sz="4000" dirty="0">
                <a:solidFill>
                  <a:prstClr val="black"/>
                </a:solidFill>
                <a:cs typeface="Arial" panose="020B0604020202020204" pitchFamily="34" charset="0"/>
              </a:rPr>
              <a:t>Fatigue </a:t>
            </a:r>
          </a:p>
          <a:p>
            <a:pPr fontAlgn="base">
              <a:spcBef>
                <a:spcPct val="0"/>
              </a:spcBef>
              <a:spcAft>
                <a:spcPct val="0"/>
              </a:spcAft>
              <a:buFont typeface="Wingdings" panose="05000000000000000000" pitchFamily="2" charset="2"/>
              <a:buChar char="q"/>
            </a:pPr>
            <a:r>
              <a:rPr lang="en-US" sz="4000" dirty="0">
                <a:solidFill>
                  <a:prstClr val="black"/>
                </a:solidFill>
                <a:cs typeface="Arial" panose="020B0604020202020204" pitchFamily="34" charset="0"/>
              </a:rPr>
              <a:t>Irritability </a:t>
            </a:r>
          </a:p>
          <a:p>
            <a:pPr fontAlgn="base">
              <a:spcBef>
                <a:spcPct val="0"/>
              </a:spcBef>
              <a:spcAft>
                <a:spcPct val="0"/>
              </a:spcAft>
              <a:buFont typeface="Wingdings" panose="05000000000000000000" pitchFamily="2" charset="2"/>
              <a:buChar char="q"/>
            </a:pPr>
            <a:r>
              <a:rPr lang="en-US" sz="4000" dirty="0">
                <a:solidFill>
                  <a:prstClr val="black"/>
                </a:solidFill>
                <a:cs typeface="Arial" panose="020B0604020202020204" pitchFamily="34" charset="0"/>
              </a:rPr>
              <a:t>Paleness of skin </a:t>
            </a:r>
          </a:p>
          <a:p>
            <a:pPr fontAlgn="base">
              <a:spcBef>
                <a:spcPct val="0"/>
              </a:spcBef>
              <a:spcAft>
                <a:spcPct val="0"/>
              </a:spcAft>
              <a:buFont typeface="Wingdings" panose="05000000000000000000" pitchFamily="2" charset="2"/>
              <a:buChar char="q"/>
            </a:pPr>
            <a:r>
              <a:rPr lang="en-US" sz="4000" dirty="0">
                <a:solidFill>
                  <a:prstClr val="black"/>
                </a:solidFill>
                <a:cs typeface="Arial" panose="020B0604020202020204" pitchFamily="34" charset="0"/>
              </a:rPr>
              <a:t>Cracking of lips and tongue </a:t>
            </a:r>
          </a:p>
          <a:p>
            <a:pPr fontAlgn="base">
              <a:spcBef>
                <a:spcPct val="0"/>
              </a:spcBef>
              <a:spcAft>
                <a:spcPct val="0"/>
              </a:spcAft>
              <a:buFont typeface="Wingdings" panose="05000000000000000000" pitchFamily="2" charset="2"/>
              <a:buChar char="q"/>
            </a:pPr>
            <a:r>
              <a:rPr lang="en-US" sz="4000" dirty="0">
                <a:solidFill>
                  <a:prstClr val="black"/>
                </a:solidFill>
                <a:cs typeface="Arial" panose="020B0604020202020204" pitchFamily="34" charset="0"/>
              </a:rPr>
              <a:t>General feeling of poor health </a:t>
            </a:r>
          </a:p>
          <a:p>
            <a:pPr fontAlgn="base">
              <a:spcBef>
                <a:spcPct val="0"/>
              </a:spcBef>
              <a:spcAft>
                <a:spcPct val="0"/>
              </a:spcAft>
              <a:buFont typeface="Wingdings" panose="05000000000000000000" pitchFamily="2" charset="2"/>
              <a:buChar char="q"/>
            </a:pPr>
            <a:r>
              <a:rPr lang="en-US" sz="4000" dirty="0">
                <a:solidFill>
                  <a:prstClr val="black"/>
                </a:solidFill>
                <a:cs typeface="Arial" panose="020B0604020202020204" pitchFamily="34" charset="0"/>
              </a:rPr>
              <a:t>Pica (</a:t>
            </a:r>
            <a:r>
              <a:rPr lang="en-US" sz="4000" dirty="0" err="1">
                <a:solidFill>
                  <a:prstClr val="black"/>
                </a:solidFill>
                <a:cs typeface="Arial" panose="020B0604020202020204" pitchFamily="34" charset="0"/>
              </a:rPr>
              <a:t>Geophargia</a:t>
            </a:r>
            <a:r>
              <a:rPr lang="en-US" sz="4000" dirty="0">
                <a:solidFill>
                  <a:prstClr val="black"/>
                </a:solidFill>
                <a:cs typeface="Arial" panose="020B0604020202020204" pitchFamily="34" charset="0"/>
              </a:rPr>
              <a:t> during pregnancy)</a:t>
            </a:r>
          </a:p>
        </p:txBody>
      </p:sp>
      <p:sp>
        <p:nvSpPr>
          <p:cNvPr id="305156" name="Slide Number Placeholder 4"/>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ABCFF9E6-9651-4511-8D5C-C1B1BE133DD7}" type="slidenum">
              <a:rPr lang="cs-CZ" sz="1200">
                <a:solidFill>
                  <a:srgbClr val="898989"/>
                </a:solidFill>
              </a:rPr>
              <a:pPr>
                <a:spcBef>
                  <a:spcPct val="0"/>
                </a:spcBef>
                <a:buFontTx/>
                <a:buNone/>
              </a:pPr>
              <a:t>161</a:t>
            </a:fld>
            <a:endParaRPr lang="cs-CZ" sz="1200">
              <a:solidFill>
                <a:srgbClr val="898989"/>
              </a:solidFill>
            </a:endParaRPr>
          </a:p>
        </p:txBody>
      </p:sp>
    </p:spTree>
    <p:extLst>
      <p:ext uri="{BB962C8B-B14F-4D97-AF65-F5344CB8AC3E}">
        <p14:creationId xmlns:p14="http://schemas.microsoft.com/office/powerpoint/2010/main" xmlns="" val="655778735"/>
      </p:ext>
    </p:extLst>
  </p:cSld>
  <p:clrMapOvr>
    <a:masterClrMapping/>
  </p:clrMapOvr>
  <mc:AlternateContent xmlns:mc="http://schemas.openxmlformats.org/markup-compatibility/2006">
    <mc:Choice xmlns:p14="http://schemas.microsoft.com/office/powerpoint/2010/main" xmlns="" Requires="p14">
      <p:transition spd="slow" p14:dur="1500">
        <p14:switch dir="r"/>
      </p:transition>
    </mc:Choice>
    <mc:Fallback>
      <p:transition spd="slow">
        <p:fade/>
      </p:transition>
    </mc:Fallback>
  </mc:AlternateContent>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Text Box 4"/>
          <p:cNvSpPr txBox="1">
            <a:spLocks noChangeArrowheads="1"/>
          </p:cNvSpPr>
          <p:nvPr/>
        </p:nvSpPr>
        <p:spPr bwMode="auto">
          <a:xfrm>
            <a:off x="-107576" y="914401"/>
            <a:ext cx="12299576" cy="484748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en-US" sz="3600" b="1" dirty="0">
                <a:solidFill>
                  <a:prstClr val="black"/>
                </a:solidFill>
                <a:cs typeface="Arial" panose="020B0604020202020204" pitchFamily="34" charset="0"/>
              </a:rPr>
              <a:t>Consequences</a:t>
            </a:r>
          </a:p>
          <a:p>
            <a:pPr fontAlgn="base">
              <a:spcBef>
                <a:spcPct val="0"/>
              </a:spcBef>
              <a:spcAft>
                <a:spcPct val="0"/>
              </a:spcAft>
              <a:buFontTx/>
              <a:buNone/>
            </a:pPr>
            <a:endParaRPr lang="en-US" sz="500" b="1" dirty="0">
              <a:solidFill>
                <a:prstClr val="black"/>
              </a:solidFill>
              <a:cs typeface="Arial" panose="020B0604020202020204" pitchFamily="34" charset="0"/>
            </a:endParaRPr>
          </a:p>
          <a:p>
            <a:pPr fontAlgn="base">
              <a:spcBef>
                <a:spcPct val="0"/>
              </a:spcBef>
              <a:spcAft>
                <a:spcPct val="0"/>
              </a:spcAft>
              <a:buFont typeface="Wingdings" panose="05000000000000000000" pitchFamily="2" charset="2"/>
              <a:buNone/>
            </a:pPr>
            <a:r>
              <a:rPr lang="en-US" sz="2800" dirty="0">
                <a:solidFill>
                  <a:prstClr val="black"/>
                </a:solidFill>
                <a:cs typeface="Arial" panose="020B0604020202020204" pitchFamily="34" charset="0"/>
              </a:rPr>
              <a:t>In adults, anemia with a hemoglobin concentration of less than 11g/dl leads to </a:t>
            </a:r>
          </a:p>
          <a:p>
            <a:pPr fontAlgn="base">
              <a:spcBef>
                <a:spcPct val="0"/>
              </a:spcBef>
              <a:spcAft>
                <a:spcPct val="0"/>
              </a:spcAft>
              <a:buFont typeface="Wingdings" panose="05000000000000000000" pitchFamily="2" charset="2"/>
              <a:buChar char="q"/>
            </a:pPr>
            <a:r>
              <a:rPr lang="en-US" sz="2800" dirty="0">
                <a:solidFill>
                  <a:prstClr val="black"/>
                </a:solidFill>
                <a:cs typeface="Arial" panose="020B0604020202020204" pitchFamily="34" charset="0"/>
              </a:rPr>
              <a:t>Reduced </a:t>
            </a:r>
            <a:r>
              <a:rPr lang="en-US" sz="2800" b="1" dirty="0">
                <a:solidFill>
                  <a:prstClr val="black"/>
                </a:solidFill>
                <a:cs typeface="Arial" panose="020B0604020202020204" pitchFamily="34" charset="0"/>
              </a:rPr>
              <a:t>physical work capacity</a:t>
            </a:r>
            <a:r>
              <a:rPr lang="en-US" sz="2800" dirty="0">
                <a:solidFill>
                  <a:prstClr val="black"/>
                </a:solidFill>
                <a:cs typeface="Arial" panose="020B0604020202020204" pitchFamily="34" charset="0"/>
              </a:rPr>
              <a:t> </a:t>
            </a:r>
          </a:p>
          <a:p>
            <a:pPr fontAlgn="base">
              <a:spcBef>
                <a:spcPct val="0"/>
              </a:spcBef>
              <a:spcAft>
                <a:spcPct val="0"/>
              </a:spcAft>
              <a:buFont typeface="Wingdings" panose="05000000000000000000" pitchFamily="2" charset="2"/>
              <a:buChar char="q"/>
            </a:pPr>
            <a:r>
              <a:rPr lang="en-US" sz="2800" dirty="0">
                <a:solidFill>
                  <a:prstClr val="black"/>
                </a:solidFill>
                <a:cs typeface="Arial" panose="020B0604020202020204" pitchFamily="34" charset="0"/>
              </a:rPr>
              <a:t>Reduced </a:t>
            </a:r>
            <a:r>
              <a:rPr lang="en-US" sz="2800" b="1" dirty="0">
                <a:solidFill>
                  <a:prstClr val="black"/>
                </a:solidFill>
                <a:cs typeface="Arial" panose="020B0604020202020204" pitchFamily="34" charset="0"/>
              </a:rPr>
              <a:t>mental (cognitive) performance-</a:t>
            </a:r>
            <a:r>
              <a:rPr lang="en-GB" sz="2400" dirty="0">
                <a:solidFill>
                  <a:prstClr val="black"/>
                </a:solidFill>
                <a:cs typeface="Arial" panose="020B0604020202020204" pitchFamily="34" charset="0"/>
              </a:rPr>
              <a:t>Poor attention span and learning ability in children </a:t>
            </a:r>
            <a:r>
              <a:rPr lang="en-US" dirty="0">
                <a:solidFill>
                  <a:prstClr val="black"/>
                </a:solidFill>
                <a:cs typeface="Arial" panose="020B0604020202020204" pitchFamily="34" charset="0"/>
              </a:rPr>
              <a:t> </a:t>
            </a:r>
          </a:p>
          <a:p>
            <a:pPr fontAlgn="base">
              <a:spcBef>
                <a:spcPct val="0"/>
              </a:spcBef>
              <a:spcAft>
                <a:spcPct val="0"/>
              </a:spcAft>
              <a:buFont typeface="Wingdings" panose="05000000000000000000" pitchFamily="2" charset="2"/>
              <a:buChar char="q"/>
            </a:pPr>
            <a:r>
              <a:rPr lang="en-US" sz="2800" dirty="0">
                <a:solidFill>
                  <a:prstClr val="black"/>
                </a:solidFill>
                <a:cs typeface="Arial" panose="020B0604020202020204" pitchFamily="34" charset="0"/>
              </a:rPr>
              <a:t>Low tolerance to infections</a:t>
            </a:r>
          </a:p>
          <a:p>
            <a:pPr fontAlgn="base">
              <a:spcBef>
                <a:spcPct val="0"/>
              </a:spcBef>
              <a:spcAft>
                <a:spcPct val="0"/>
              </a:spcAft>
              <a:buFont typeface="Wingdings" panose="05000000000000000000" pitchFamily="2" charset="2"/>
              <a:buChar char="q"/>
            </a:pPr>
            <a:r>
              <a:rPr lang="en-US" sz="2800" dirty="0">
                <a:solidFill>
                  <a:prstClr val="black"/>
                </a:solidFill>
                <a:cs typeface="Arial" panose="020B0604020202020204" pitchFamily="34" charset="0"/>
              </a:rPr>
              <a:t>Poor </a:t>
            </a:r>
            <a:r>
              <a:rPr lang="en-US" sz="2800" b="1" dirty="0">
                <a:solidFill>
                  <a:prstClr val="black"/>
                </a:solidFill>
                <a:cs typeface="Arial" panose="020B0604020202020204" pitchFamily="34" charset="0"/>
              </a:rPr>
              <a:t>physical growth</a:t>
            </a:r>
            <a:r>
              <a:rPr lang="en-US" sz="2800" dirty="0">
                <a:solidFill>
                  <a:prstClr val="black"/>
                </a:solidFill>
                <a:cs typeface="Arial" panose="020B0604020202020204" pitchFamily="34" charset="0"/>
              </a:rPr>
              <a:t>. </a:t>
            </a:r>
          </a:p>
          <a:p>
            <a:pPr fontAlgn="base">
              <a:spcBef>
                <a:spcPct val="0"/>
              </a:spcBef>
              <a:spcAft>
                <a:spcPct val="0"/>
              </a:spcAft>
              <a:buFont typeface="Wingdings" panose="05000000000000000000" pitchFamily="2" charset="2"/>
              <a:buChar char="q"/>
            </a:pPr>
            <a:r>
              <a:rPr lang="en-US" sz="2800" dirty="0">
                <a:solidFill>
                  <a:prstClr val="black"/>
                </a:solidFill>
                <a:cs typeface="Arial" panose="020B0604020202020204" pitchFamily="34" charset="0"/>
              </a:rPr>
              <a:t>Premature birth, inter-uterine retardation, and low birth weight</a:t>
            </a:r>
            <a:r>
              <a:rPr lang="en-US" sz="3600" dirty="0">
                <a:solidFill>
                  <a:prstClr val="black"/>
                </a:solidFill>
                <a:cs typeface="Arial" panose="020B0604020202020204" pitchFamily="34" charset="0"/>
              </a:rPr>
              <a:t> </a:t>
            </a:r>
          </a:p>
          <a:p>
            <a:pPr fontAlgn="base">
              <a:spcBef>
                <a:spcPct val="0"/>
              </a:spcBef>
              <a:spcAft>
                <a:spcPct val="0"/>
              </a:spcAft>
              <a:buFont typeface="Wingdings" panose="05000000000000000000" pitchFamily="2" charset="2"/>
              <a:buChar char="q"/>
            </a:pPr>
            <a:r>
              <a:rPr lang="en-US" sz="2800" dirty="0">
                <a:solidFill>
                  <a:prstClr val="black"/>
                </a:solidFill>
                <a:cs typeface="Arial" panose="020B0604020202020204" pitchFamily="34" charset="0"/>
              </a:rPr>
              <a:t>When the hemoglobin concentration level falls below 4 g/dl it may result in death from</a:t>
            </a:r>
            <a:r>
              <a:rPr lang="en-US" dirty="0">
                <a:solidFill>
                  <a:prstClr val="black"/>
                </a:solidFill>
                <a:cs typeface="Arial" panose="020B0604020202020204" pitchFamily="34" charset="0"/>
              </a:rPr>
              <a:t> </a:t>
            </a:r>
            <a:r>
              <a:rPr lang="en-US" b="1" dirty="0">
                <a:solidFill>
                  <a:prstClr val="black"/>
                </a:solidFill>
                <a:cs typeface="Arial" panose="020B0604020202020204" pitchFamily="34" charset="0"/>
              </a:rPr>
              <a:t>anemic heart</a:t>
            </a:r>
            <a:r>
              <a:rPr lang="en-US" sz="2800" b="1" dirty="0">
                <a:solidFill>
                  <a:prstClr val="black"/>
                </a:solidFill>
                <a:cs typeface="Arial" panose="020B0604020202020204" pitchFamily="34" charset="0"/>
              </a:rPr>
              <a:t> failure</a:t>
            </a:r>
            <a:r>
              <a:rPr lang="en-US" sz="2400" dirty="0">
                <a:solidFill>
                  <a:prstClr val="black"/>
                </a:solidFill>
                <a:cs typeface="Arial" panose="020B0604020202020204" pitchFamily="34" charset="0"/>
              </a:rPr>
              <a:t>.</a:t>
            </a:r>
          </a:p>
        </p:txBody>
      </p:sp>
      <p:sp>
        <p:nvSpPr>
          <p:cNvPr id="306180" name="Slide Number Placeholder 4"/>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B1A31BA4-5682-4BA2-AD86-B0C1FFEBA383}" type="slidenum">
              <a:rPr lang="cs-CZ" sz="1200">
                <a:solidFill>
                  <a:srgbClr val="898989"/>
                </a:solidFill>
              </a:rPr>
              <a:pPr>
                <a:spcBef>
                  <a:spcPct val="0"/>
                </a:spcBef>
                <a:buFontTx/>
                <a:buNone/>
              </a:pPr>
              <a:t>162</a:t>
            </a:fld>
            <a:endParaRPr lang="cs-CZ" sz="1200">
              <a:solidFill>
                <a:srgbClr val="898989"/>
              </a:solidFill>
            </a:endParaRPr>
          </a:p>
        </p:txBody>
      </p:sp>
    </p:spTree>
    <p:extLst>
      <p:ext uri="{BB962C8B-B14F-4D97-AF65-F5344CB8AC3E}">
        <p14:creationId xmlns:p14="http://schemas.microsoft.com/office/powerpoint/2010/main" xmlns="" val="2660386235"/>
      </p:ext>
    </p:extLst>
  </p:cSld>
  <p:clrMapOvr>
    <a:masterClrMapping/>
  </p:clrMapOvr>
  <mc:AlternateContent xmlns:mc="http://schemas.openxmlformats.org/markup-compatibility/2006">
    <mc:Choice xmlns:p14="http://schemas.microsoft.com/office/powerpoint/2010/main" xmlns="" Requires="p14">
      <p:transition spd="slow" p14:dur="1500">
        <p14:switch dir="r"/>
      </p:transition>
    </mc:Choice>
    <mc:Fallback>
      <p:transition spd="slow">
        <p:fade/>
      </p:transition>
    </mc:Fallback>
  </mc:AlternateContent>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8" name="Text Box 4"/>
          <p:cNvSpPr txBox="1">
            <a:spLocks noChangeArrowheads="1"/>
          </p:cNvSpPr>
          <p:nvPr/>
        </p:nvSpPr>
        <p:spPr bwMode="auto">
          <a:xfrm>
            <a:off x="430306" y="1066801"/>
            <a:ext cx="11761694" cy="56938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50000"/>
              </a:spcBef>
              <a:spcAft>
                <a:spcPct val="0"/>
              </a:spcAft>
              <a:buFontTx/>
              <a:buNone/>
            </a:pPr>
            <a:r>
              <a:rPr lang="en-US" sz="4400" dirty="0">
                <a:solidFill>
                  <a:prstClr val="black"/>
                </a:solidFill>
                <a:cs typeface="Arial" panose="020B0604020202020204" pitchFamily="34" charset="0"/>
              </a:rPr>
              <a:t>Intervention</a:t>
            </a:r>
          </a:p>
          <a:p>
            <a:pPr fontAlgn="base">
              <a:spcBef>
                <a:spcPct val="0"/>
              </a:spcBef>
              <a:spcAft>
                <a:spcPct val="0"/>
              </a:spcAft>
              <a:buFontTx/>
              <a:buNone/>
            </a:pPr>
            <a:r>
              <a:rPr lang="en-US" sz="2800" dirty="0">
                <a:solidFill>
                  <a:prstClr val="black"/>
                </a:solidFill>
                <a:cs typeface="Arial" panose="020B0604020202020204" pitchFamily="34" charset="0"/>
              </a:rPr>
              <a:t> </a:t>
            </a:r>
          </a:p>
          <a:p>
            <a:pPr fontAlgn="base">
              <a:spcBef>
                <a:spcPct val="0"/>
              </a:spcBef>
              <a:spcAft>
                <a:spcPct val="0"/>
              </a:spcAft>
              <a:buFont typeface="Wingdings" panose="05000000000000000000" pitchFamily="2" charset="2"/>
              <a:buChar char="q"/>
            </a:pPr>
            <a:r>
              <a:rPr lang="en-US" sz="3600" dirty="0">
                <a:solidFill>
                  <a:prstClr val="black"/>
                </a:solidFill>
                <a:cs typeface="Arial" panose="020B0604020202020204" pitchFamily="34" charset="0"/>
              </a:rPr>
              <a:t>Supplementation of iron and folic acid </a:t>
            </a:r>
          </a:p>
          <a:p>
            <a:pPr fontAlgn="base">
              <a:spcBef>
                <a:spcPct val="0"/>
              </a:spcBef>
              <a:spcAft>
                <a:spcPct val="0"/>
              </a:spcAft>
              <a:buFont typeface="Wingdings" panose="05000000000000000000" pitchFamily="2" charset="2"/>
              <a:buChar char="q"/>
            </a:pPr>
            <a:r>
              <a:rPr lang="en-US" sz="3600" dirty="0">
                <a:solidFill>
                  <a:prstClr val="black"/>
                </a:solidFill>
                <a:cs typeface="Arial" panose="020B0604020202020204" pitchFamily="34" charset="0"/>
              </a:rPr>
              <a:t>Treatment of severe anemia </a:t>
            </a:r>
          </a:p>
          <a:p>
            <a:pPr fontAlgn="base">
              <a:spcBef>
                <a:spcPct val="0"/>
              </a:spcBef>
              <a:spcAft>
                <a:spcPct val="0"/>
              </a:spcAft>
              <a:buFont typeface="Wingdings" panose="05000000000000000000" pitchFamily="2" charset="2"/>
              <a:buChar char="q"/>
            </a:pPr>
            <a:r>
              <a:rPr lang="en-US" sz="3600" dirty="0">
                <a:solidFill>
                  <a:prstClr val="black"/>
                </a:solidFill>
                <a:cs typeface="Arial" panose="020B0604020202020204" pitchFamily="34" charset="0"/>
              </a:rPr>
              <a:t>Deworming </a:t>
            </a:r>
          </a:p>
          <a:p>
            <a:pPr fontAlgn="base">
              <a:spcBef>
                <a:spcPct val="0"/>
              </a:spcBef>
              <a:spcAft>
                <a:spcPct val="0"/>
              </a:spcAft>
              <a:buFont typeface="Wingdings" panose="05000000000000000000" pitchFamily="2" charset="2"/>
              <a:buChar char="q"/>
            </a:pPr>
            <a:r>
              <a:rPr lang="en-US" sz="3600" dirty="0">
                <a:solidFill>
                  <a:prstClr val="black"/>
                </a:solidFill>
                <a:cs typeface="Arial" panose="020B0604020202020204" pitchFamily="34" charset="0"/>
              </a:rPr>
              <a:t>Bed net distribution</a:t>
            </a:r>
            <a:endParaRPr lang="en-US" sz="4000" dirty="0">
              <a:solidFill>
                <a:prstClr val="black"/>
              </a:solidFill>
              <a:cs typeface="Arial" panose="020B0604020202020204" pitchFamily="34" charset="0"/>
            </a:endParaRPr>
          </a:p>
          <a:p>
            <a:pPr fontAlgn="base">
              <a:spcBef>
                <a:spcPct val="0"/>
              </a:spcBef>
              <a:spcAft>
                <a:spcPct val="0"/>
              </a:spcAft>
              <a:buFont typeface="Wingdings" panose="05000000000000000000" pitchFamily="2" charset="2"/>
              <a:buChar char="q"/>
            </a:pPr>
            <a:r>
              <a:rPr lang="en-US" sz="4000" dirty="0">
                <a:solidFill>
                  <a:prstClr val="black"/>
                </a:solidFill>
                <a:cs typeface="Arial" panose="020B0604020202020204" pitchFamily="34" charset="0"/>
              </a:rPr>
              <a:t> </a:t>
            </a:r>
            <a:r>
              <a:rPr lang="en-US" sz="3600" dirty="0">
                <a:solidFill>
                  <a:prstClr val="black"/>
                </a:solidFill>
                <a:cs typeface="Arial" panose="020B0604020202020204" pitchFamily="34" charset="0"/>
              </a:rPr>
              <a:t>Dietary diversification – increased  production and consumption of locally available iron rich foods  </a:t>
            </a:r>
          </a:p>
          <a:p>
            <a:pPr fontAlgn="base">
              <a:spcBef>
                <a:spcPct val="0"/>
              </a:spcBef>
              <a:spcAft>
                <a:spcPct val="0"/>
              </a:spcAft>
              <a:buFont typeface="Wingdings" panose="05000000000000000000" pitchFamily="2" charset="2"/>
              <a:buChar char="q"/>
            </a:pPr>
            <a:r>
              <a:rPr lang="en-US" sz="3600" dirty="0">
                <a:solidFill>
                  <a:prstClr val="black"/>
                </a:solidFill>
                <a:cs typeface="Arial" panose="020B0604020202020204" pitchFamily="34" charset="0"/>
              </a:rPr>
              <a:t>Dietary modification -Fortification of foods with iron  Supplementation of iron and folic acid  </a:t>
            </a:r>
          </a:p>
        </p:txBody>
      </p:sp>
      <p:sp>
        <p:nvSpPr>
          <p:cNvPr id="311300" name="Slide Number Placeholder 4"/>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5EE210EF-0545-46B8-9BF5-262BB0204CB2}" type="slidenum">
              <a:rPr lang="cs-CZ" sz="1200">
                <a:solidFill>
                  <a:srgbClr val="898989"/>
                </a:solidFill>
              </a:rPr>
              <a:pPr>
                <a:spcBef>
                  <a:spcPct val="0"/>
                </a:spcBef>
                <a:buFontTx/>
                <a:buNone/>
              </a:pPr>
              <a:t>163</a:t>
            </a:fld>
            <a:endParaRPr lang="cs-CZ" sz="1200">
              <a:solidFill>
                <a:srgbClr val="898989"/>
              </a:solidFill>
            </a:endParaRPr>
          </a:p>
        </p:txBody>
      </p:sp>
    </p:spTree>
    <p:extLst>
      <p:ext uri="{BB962C8B-B14F-4D97-AF65-F5344CB8AC3E}">
        <p14:creationId xmlns:p14="http://schemas.microsoft.com/office/powerpoint/2010/main" xmlns="" val="703114035"/>
      </p:ext>
    </p:extLst>
  </p:cSld>
  <p:clrMapOvr>
    <a:masterClrMapping/>
  </p:clrMapOvr>
  <mc:AlternateContent xmlns:mc="http://schemas.openxmlformats.org/markup-compatibility/2006">
    <mc:Choice xmlns:p14="http://schemas.microsoft.com/office/powerpoint/2010/main" xmlns="" Requires="p14">
      <p:transition spd="slow" p14:dur="1500">
        <p14:switch dir="r"/>
      </p:transition>
    </mc:Choice>
    <mc:Fallback>
      <p:transition spd="slow">
        <p:fade/>
      </p:transition>
    </mc:Fallback>
  </mc:AlternateContent>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3346" name="Picture 4"/>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1219201"/>
            <a:ext cx="12192000" cy="56387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13347" name="Text Box 5"/>
          <p:cNvSpPr txBox="1">
            <a:spLocks noChangeArrowheads="1"/>
          </p:cNvSpPr>
          <p:nvPr/>
        </p:nvSpPr>
        <p:spPr bwMode="auto">
          <a:xfrm>
            <a:off x="2309813" y="685800"/>
            <a:ext cx="8001000"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en-US" sz="2000">
                <a:solidFill>
                  <a:prstClr val="black"/>
                </a:solidFill>
                <a:cs typeface="Arial" panose="020B0604020202020204" pitchFamily="34" charset="0"/>
              </a:rPr>
              <a:t>Universal Supplementation for Pregnant and Lactating Women</a:t>
            </a:r>
          </a:p>
        </p:txBody>
      </p:sp>
      <p:sp>
        <p:nvSpPr>
          <p:cNvPr id="313349" name="Slide Number Placeholder 5"/>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CA407EB7-7F0E-4849-A9A8-BE8DC8A87718}" type="slidenum">
              <a:rPr lang="cs-CZ" sz="1200">
                <a:solidFill>
                  <a:srgbClr val="898989"/>
                </a:solidFill>
              </a:rPr>
              <a:pPr>
                <a:spcBef>
                  <a:spcPct val="0"/>
                </a:spcBef>
                <a:buFontTx/>
                <a:buNone/>
              </a:pPr>
              <a:t>164</a:t>
            </a:fld>
            <a:endParaRPr lang="cs-CZ" sz="1200">
              <a:solidFill>
                <a:srgbClr val="898989"/>
              </a:solidFill>
            </a:endParaRPr>
          </a:p>
        </p:txBody>
      </p:sp>
    </p:spTree>
    <p:extLst>
      <p:ext uri="{BB962C8B-B14F-4D97-AF65-F5344CB8AC3E}">
        <p14:creationId xmlns:p14="http://schemas.microsoft.com/office/powerpoint/2010/main" xmlns="" val="3990167988"/>
      </p:ext>
    </p:extLst>
  </p:cSld>
  <p:clrMapOvr>
    <a:masterClrMapping/>
  </p:clrMapOvr>
  <mc:AlternateContent xmlns:mc="http://schemas.openxmlformats.org/markup-compatibility/2006">
    <mc:Choice xmlns:p14="http://schemas.microsoft.com/office/powerpoint/2010/main" xmlns="" Requires="p14">
      <p:transition spd="slow" p14:dur="1500">
        <p14:switch dir="r"/>
      </p:transition>
    </mc:Choice>
    <mc:Fallback>
      <p:transition spd="slow">
        <p:fade/>
      </p:transition>
    </mc:Fallback>
  </mc:AlternateContent>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0" name="Text Box 4"/>
          <p:cNvSpPr txBox="1">
            <a:spLocks noChangeArrowheads="1"/>
          </p:cNvSpPr>
          <p:nvPr/>
        </p:nvSpPr>
        <p:spPr bwMode="auto">
          <a:xfrm>
            <a:off x="2381250" y="762001"/>
            <a:ext cx="7977188" cy="923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en-US" sz="1800">
                <a:solidFill>
                  <a:prstClr val="black"/>
                </a:solidFill>
                <a:cs typeface="Arial" panose="020B0604020202020204" pitchFamily="34" charset="0"/>
              </a:rPr>
              <a:t>In areas where anemia prevalence in young children </a:t>
            </a:r>
            <a:r>
              <a:rPr lang="en-US" sz="1800" b="1">
                <a:solidFill>
                  <a:prstClr val="black"/>
                </a:solidFill>
                <a:cs typeface="Arial" panose="020B0604020202020204" pitchFamily="34" charset="0"/>
              </a:rPr>
              <a:t>is 40% or more</a:t>
            </a:r>
            <a:r>
              <a:rPr lang="en-US" sz="1800">
                <a:solidFill>
                  <a:prstClr val="black"/>
                </a:solidFill>
                <a:cs typeface="Arial" panose="020B0604020202020204" pitchFamily="34" charset="0"/>
              </a:rPr>
              <a:t>, delivery of iron supplements should continue </a:t>
            </a:r>
            <a:r>
              <a:rPr lang="en-US" sz="1800" b="1">
                <a:solidFill>
                  <a:prstClr val="black"/>
                </a:solidFill>
                <a:cs typeface="Arial" panose="020B0604020202020204" pitchFamily="34" charset="0"/>
              </a:rPr>
              <a:t>through the second year of life and adolescent girls </a:t>
            </a:r>
            <a:endParaRPr lang="en-US" sz="1800">
              <a:solidFill>
                <a:prstClr val="black"/>
              </a:solidFill>
              <a:cs typeface="Arial" panose="020B0604020202020204" pitchFamily="34" charset="0"/>
            </a:endParaRPr>
          </a:p>
        </p:txBody>
      </p:sp>
      <p:pic>
        <p:nvPicPr>
          <p:cNvPr id="314371" name="Picture 5"/>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2362201"/>
            <a:ext cx="12192000" cy="40370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14372" name="Text Box 6"/>
          <p:cNvSpPr txBox="1">
            <a:spLocks noChangeArrowheads="1"/>
          </p:cNvSpPr>
          <p:nvPr/>
        </p:nvSpPr>
        <p:spPr bwMode="auto">
          <a:xfrm>
            <a:off x="2238376" y="1752600"/>
            <a:ext cx="8048625"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en-US" sz="1600">
                <a:solidFill>
                  <a:prstClr val="black"/>
                </a:solidFill>
                <a:cs typeface="Arial" panose="020B0604020202020204" pitchFamily="34" charset="0"/>
              </a:rPr>
              <a:t>Iron and Folic Acid Doses For Universal Supplementation for Children and  Adolescents </a:t>
            </a:r>
          </a:p>
        </p:txBody>
      </p:sp>
      <p:sp>
        <p:nvSpPr>
          <p:cNvPr id="314374" name="Slide Number Placeholder 6"/>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C158771E-5790-4179-87DC-34CE0EE5495B}" type="slidenum">
              <a:rPr lang="cs-CZ" sz="1200">
                <a:solidFill>
                  <a:srgbClr val="898989"/>
                </a:solidFill>
              </a:rPr>
              <a:pPr>
                <a:spcBef>
                  <a:spcPct val="0"/>
                </a:spcBef>
                <a:buFontTx/>
                <a:buNone/>
              </a:pPr>
              <a:t>165</a:t>
            </a:fld>
            <a:endParaRPr lang="cs-CZ" sz="1200">
              <a:solidFill>
                <a:srgbClr val="898989"/>
              </a:solidFill>
            </a:endParaRPr>
          </a:p>
        </p:txBody>
      </p:sp>
    </p:spTree>
    <p:extLst>
      <p:ext uri="{BB962C8B-B14F-4D97-AF65-F5344CB8AC3E}">
        <p14:creationId xmlns:p14="http://schemas.microsoft.com/office/powerpoint/2010/main" xmlns="" val="2615866065"/>
      </p:ext>
    </p:extLst>
  </p:cSld>
  <p:clrMapOvr>
    <a:masterClrMapping/>
  </p:clrMapOvr>
  <mc:AlternateContent xmlns:mc="http://schemas.openxmlformats.org/markup-compatibility/2006">
    <mc:Choice xmlns:p14="http://schemas.microsoft.com/office/powerpoint/2010/main" xmlns="" Requires="p14">
      <p:transition spd="slow" p14:dur="1500">
        <p14:switch dir="r"/>
      </p:transition>
    </mc:Choice>
    <mc:Fallback>
      <p:transition spd="slow">
        <p:fade/>
      </p:transition>
    </mc:Fallback>
  </mc:AlternateContent>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5394" name="Picture 4"/>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1295400"/>
            <a:ext cx="12192000" cy="5105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15395" name="Text Box 5"/>
          <p:cNvSpPr txBox="1">
            <a:spLocks noChangeArrowheads="1"/>
          </p:cNvSpPr>
          <p:nvPr/>
        </p:nvSpPr>
        <p:spPr bwMode="auto">
          <a:xfrm>
            <a:off x="2381251" y="609601"/>
            <a:ext cx="4214813"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50000"/>
              </a:spcBef>
              <a:spcAft>
                <a:spcPct val="0"/>
              </a:spcAft>
              <a:buFontTx/>
              <a:buNone/>
            </a:pPr>
            <a:r>
              <a:rPr lang="en-US" sz="2800">
                <a:solidFill>
                  <a:prstClr val="black"/>
                </a:solidFill>
                <a:cs typeface="Arial" panose="020B0604020202020204" pitchFamily="34" charset="0"/>
              </a:rPr>
              <a:t>Therapeutic doses</a:t>
            </a:r>
          </a:p>
        </p:txBody>
      </p:sp>
      <p:sp>
        <p:nvSpPr>
          <p:cNvPr id="315397" name="Slide Number Placeholder 5"/>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DBD092A6-130C-4300-A023-BCF8E4DF8CBF}" type="slidenum">
              <a:rPr lang="cs-CZ" sz="1200">
                <a:solidFill>
                  <a:srgbClr val="898989"/>
                </a:solidFill>
              </a:rPr>
              <a:pPr>
                <a:spcBef>
                  <a:spcPct val="0"/>
                </a:spcBef>
                <a:buFontTx/>
                <a:buNone/>
              </a:pPr>
              <a:t>166</a:t>
            </a:fld>
            <a:endParaRPr lang="cs-CZ" sz="1200">
              <a:solidFill>
                <a:srgbClr val="898989"/>
              </a:solidFill>
            </a:endParaRPr>
          </a:p>
        </p:txBody>
      </p:sp>
    </p:spTree>
    <p:extLst>
      <p:ext uri="{BB962C8B-B14F-4D97-AF65-F5344CB8AC3E}">
        <p14:creationId xmlns:p14="http://schemas.microsoft.com/office/powerpoint/2010/main" xmlns="" val="3903197050"/>
      </p:ext>
    </p:extLst>
  </p:cSld>
  <p:clrMapOvr>
    <a:masterClrMapping/>
  </p:clrMapOvr>
  <mc:AlternateContent xmlns:mc="http://schemas.openxmlformats.org/markup-compatibility/2006">
    <mc:Choice xmlns:p14="http://schemas.microsoft.com/office/powerpoint/2010/main" xmlns="" Requires="p14">
      <p:transition spd="slow" p14:dur="1500">
        <p14:switch dir="r"/>
      </p:transition>
    </mc:Choice>
    <mc:Fallback>
      <p:transition spd="slow">
        <p:fade/>
      </p:transition>
    </mc:Fallback>
  </mc:AlternateContent>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6418" name="Picture 4"/>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209800" y="762000"/>
            <a:ext cx="8172450" cy="426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16419" name="Text Box 5"/>
          <p:cNvSpPr txBox="1">
            <a:spLocks noChangeArrowheads="1"/>
          </p:cNvSpPr>
          <p:nvPr/>
        </p:nvSpPr>
        <p:spPr bwMode="auto">
          <a:xfrm>
            <a:off x="5486400" y="3048001"/>
            <a:ext cx="3962400" cy="51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50000"/>
              </a:spcBef>
              <a:spcAft>
                <a:spcPct val="0"/>
              </a:spcAft>
              <a:buFontTx/>
              <a:buNone/>
            </a:pPr>
            <a:r>
              <a:rPr lang="en-US" sz="2800">
                <a:solidFill>
                  <a:prstClr val="black"/>
                </a:solidFill>
                <a:cs typeface="Arial" panose="020B0604020202020204" pitchFamily="34" charset="0"/>
              </a:rPr>
              <a:t>(Deworming)</a:t>
            </a:r>
          </a:p>
        </p:txBody>
      </p:sp>
      <p:sp>
        <p:nvSpPr>
          <p:cNvPr id="316421" name="Slide Number Placeholder 5"/>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5B170621-D48F-44B9-8558-F9B369FC0715}" type="slidenum">
              <a:rPr lang="cs-CZ" sz="1200">
                <a:solidFill>
                  <a:srgbClr val="898989"/>
                </a:solidFill>
              </a:rPr>
              <a:pPr>
                <a:spcBef>
                  <a:spcPct val="0"/>
                </a:spcBef>
                <a:buFontTx/>
                <a:buNone/>
              </a:pPr>
              <a:t>167</a:t>
            </a:fld>
            <a:endParaRPr lang="cs-CZ" sz="1200">
              <a:solidFill>
                <a:srgbClr val="898989"/>
              </a:solidFill>
            </a:endParaRPr>
          </a:p>
        </p:txBody>
      </p:sp>
    </p:spTree>
    <p:extLst>
      <p:ext uri="{BB962C8B-B14F-4D97-AF65-F5344CB8AC3E}">
        <p14:creationId xmlns:p14="http://schemas.microsoft.com/office/powerpoint/2010/main" xmlns="" val="3916641548"/>
      </p:ext>
    </p:extLst>
  </p:cSld>
  <p:clrMapOvr>
    <a:masterClrMapping/>
  </p:clrMapOvr>
  <mc:AlternateContent xmlns:mc="http://schemas.openxmlformats.org/markup-compatibility/2006">
    <mc:Choice xmlns:p14="http://schemas.microsoft.com/office/powerpoint/2010/main" xmlns="" Requires="p14">
      <p:transition spd="slow" p14:dur="1500">
        <p14:switch dir="r"/>
      </p:transition>
    </mc:Choice>
    <mc:Fallback>
      <p:transition spd="slow">
        <p:fade/>
      </p:transition>
    </mc:Fallback>
  </mc:AlternateContent>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3" name="Slide Number Placeholder 4"/>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91918763-1EE8-4885-8B2F-44C434637A96}" type="slidenum">
              <a:rPr lang="cs-CZ" sz="1200">
                <a:solidFill>
                  <a:srgbClr val="898989"/>
                </a:solidFill>
              </a:rPr>
              <a:pPr>
                <a:spcBef>
                  <a:spcPct val="0"/>
                </a:spcBef>
                <a:buFontTx/>
                <a:buNone/>
              </a:pPr>
              <a:t>168</a:t>
            </a:fld>
            <a:endParaRPr lang="cs-CZ" sz="1200">
              <a:solidFill>
                <a:srgbClr val="898989"/>
              </a:solidFill>
            </a:endParaRPr>
          </a:p>
        </p:txBody>
      </p:sp>
      <p:graphicFrame>
        <p:nvGraphicFramePr>
          <p:cNvPr id="217273" name="Group 185"/>
          <p:cNvGraphicFramePr>
            <a:graphicFrameLocks noGrp="1"/>
          </p:cNvGraphicFramePr>
          <p:nvPr>
            <p:ph idx="4294967295"/>
          </p:nvPr>
        </p:nvGraphicFramePr>
        <p:xfrm>
          <a:off x="4048125" y="857250"/>
          <a:ext cx="8143875" cy="5546725"/>
        </p:xfrm>
        <a:graphic>
          <a:graphicData uri="http://schemas.openxmlformats.org/drawingml/2006/table">
            <a:tbl>
              <a:tblPr/>
              <a:tblGrid>
                <a:gridCol w="4395370"/>
                <a:gridCol w="3748505"/>
              </a:tblGrid>
              <a:tr h="365717">
                <a:tc>
                  <a:txBody>
                    <a:bodyPr/>
                    <a:lstStyle/>
                    <a:p>
                      <a:pPr marL="454025" marR="0" lvl="0" indent="-454025" algn="just"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ea typeface="Times New Roman" pitchFamily="18" charset="0"/>
                          <a:cs typeface="Arial" charset="0"/>
                        </a:rPr>
                        <a:t>Age</a:t>
                      </a:r>
                      <a:endParaRPr kumimoji="0" lang="en-US" sz="2800" b="0" i="0" u="none" strike="noStrike" cap="none" normalizeH="0" baseline="0" dirty="0" smtClean="0">
                        <a:ln>
                          <a:noFill/>
                        </a:ln>
                        <a:solidFill>
                          <a:schemeClr val="tx1"/>
                        </a:solidFill>
                        <a:effectLst/>
                        <a:latin typeface="Calibri" pitchFamily="34" charset="0"/>
                        <a:ea typeface="Times New Roman" pitchFamily="18" charset="0"/>
                        <a:cs typeface="Arial" charset="0"/>
                      </a:endParaRPr>
                    </a:p>
                  </a:txBody>
                  <a:tcPr marT="45711" marB="4571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254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lnTlToBr>
                      <a:noFill/>
                    </a:lnTlToBr>
                    <a:lnBlToTr>
                      <a:noFill/>
                    </a:lnBlToTr>
                    <a:noFill/>
                  </a:tcPr>
                </a:tc>
                <a:tc>
                  <a:txBody>
                    <a:bodyPr/>
                    <a:lstStyle/>
                    <a:p>
                      <a:pPr marL="454025" marR="0" lvl="0" indent="-454025" algn="just"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ea typeface="Times New Roman" pitchFamily="18" charset="0"/>
                          <a:cs typeface="Arial" charset="0"/>
                        </a:rPr>
                        <a:t>RDA</a:t>
                      </a:r>
                      <a:endParaRPr kumimoji="0" lang="en-US" sz="2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marT="45711" marB="4571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254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lnTlToBr>
                      <a:noFill/>
                    </a:lnTlToBr>
                    <a:lnBlToTr>
                      <a:noFill/>
                    </a:lnBlToTr>
                    <a:noFill/>
                  </a:tcPr>
                </a:tc>
              </a:tr>
              <a:tr h="365717">
                <a:tc>
                  <a:txBody>
                    <a:bodyPr/>
                    <a:lstStyle/>
                    <a:p>
                      <a:pPr marL="454025" marR="0" lvl="0" indent="-454025" algn="just"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ea typeface="Times New Roman" pitchFamily="18" charset="0"/>
                          <a:cs typeface="Arial" charset="0"/>
                        </a:rPr>
                        <a:t>0-6 months</a:t>
                      </a:r>
                      <a:endParaRPr kumimoji="0" lang="en-US" sz="2800" b="0" i="0" u="none" strike="noStrike" cap="none" normalizeH="0" baseline="0" dirty="0" smtClean="0">
                        <a:ln>
                          <a:noFill/>
                        </a:ln>
                        <a:solidFill>
                          <a:schemeClr val="tx1"/>
                        </a:solidFill>
                        <a:effectLst/>
                        <a:latin typeface="Calibri" pitchFamily="34" charset="0"/>
                        <a:ea typeface="Times New Roman" pitchFamily="18" charset="0"/>
                        <a:cs typeface="Arial" charset="0"/>
                      </a:endParaRPr>
                    </a:p>
                  </a:txBody>
                  <a:tcPr marT="45711" marB="4571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454025" marR="0" lvl="0" indent="-454025" algn="just"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ea typeface="Times New Roman" pitchFamily="18" charset="0"/>
                          <a:cs typeface="Arial" charset="0"/>
                        </a:rPr>
                        <a:t>5mg</a:t>
                      </a:r>
                      <a:endParaRPr kumimoji="0" lang="en-US" sz="2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marT="45711" marB="4571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365717">
                <a:tc>
                  <a:txBody>
                    <a:bodyPr/>
                    <a:lstStyle/>
                    <a:p>
                      <a:pPr marL="454025" marR="0" lvl="0" indent="-454025" algn="just"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ea typeface="Times New Roman" pitchFamily="18" charset="0"/>
                          <a:cs typeface="Arial" charset="0"/>
                        </a:rPr>
                        <a:t>6-12 months</a:t>
                      </a:r>
                      <a:endParaRPr kumimoji="0" lang="en-US" sz="2800" b="0" i="0" u="none" strike="noStrike" cap="none" normalizeH="0" baseline="0" dirty="0" smtClean="0">
                        <a:ln>
                          <a:noFill/>
                        </a:ln>
                        <a:solidFill>
                          <a:schemeClr val="tx1"/>
                        </a:solidFill>
                        <a:effectLst/>
                        <a:latin typeface="Calibri" pitchFamily="34" charset="0"/>
                        <a:ea typeface="Times New Roman" pitchFamily="18" charset="0"/>
                        <a:cs typeface="Arial" charset="0"/>
                      </a:endParaRPr>
                    </a:p>
                  </a:txBody>
                  <a:tcPr marT="45711" marB="4571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454025" marR="0" lvl="0" indent="-454025" algn="just"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ea typeface="Times New Roman" pitchFamily="18" charset="0"/>
                          <a:cs typeface="Arial" charset="0"/>
                        </a:rPr>
                        <a:t>10mg </a:t>
                      </a:r>
                      <a:endParaRPr kumimoji="0" lang="en-US" sz="2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marT="45711" marB="4571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365717">
                <a:tc>
                  <a:txBody>
                    <a:bodyPr/>
                    <a:lstStyle/>
                    <a:p>
                      <a:pPr marL="454025" marR="0" lvl="0" indent="-454025" algn="just"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ea typeface="Times New Roman" pitchFamily="18" charset="0"/>
                          <a:cs typeface="Arial" charset="0"/>
                        </a:rPr>
                        <a:t>1-3 years</a:t>
                      </a:r>
                      <a:endParaRPr kumimoji="0" lang="en-US" sz="2800" b="0" i="0" u="none" strike="noStrike" cap="none" normalizeH="0" baseline="0" dirty="0" smtClean="0">
                        <a:ln>
                          <a:noFill/>
                        </a:ln>
                        <a:solidFill>
                          <a:schemeClr val="tx1"/>
                        </a:solidFill>
                        <a:effectLst/>
                        <a:latin typeface="Calibri" pitchFamily="34" charset="0"/>
                        <a:ea typeface="Times New Roman" pitchFamily="18" charset="0"/>
                        <a:cs typeface="Arial" charset="0"/>
                      </a:endParaRPr>
                    </a:p>
                  </a:txBody>
                  <a:tcPr marT="45711" marB="4571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454025" marR="0" lvl="0" indent="-454025" algn="just"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ea typeface="Times New Roman" pitchFamily="18" charset="0"/>
                          <a:cs typeface="Arial" charset="0"/>
                        </a:rPr>
                        <a:t>10mg</a:t>
                      </a:r>
                      <a:endParaRPr kumimoji="0" lang="en-US" sz="2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marT="45711" marB="4571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365717">
                <a:tc>
                  <a:txBody>
                    <a:bodyPr/>
                    <a:lstStyle/>
                    <a:p>
                      <a:pPr marL="454025" marR="0" lvl="0" indent="-454025" algn="just"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ea typeface="Times New Roman" pitchFamily="18" charset="0"/>
                          <a:cs typeface="Arial" charset="0"/>
                        </a:rPr>
                        <a:t>4-6 years</a:t>
                      </a:r>
                      <a:endParaRPr kumimoji="0" lang="en-US" sz="2800" b="0" i="0" u="none" strike="noStrike" cap="none" normalizeH="0" baseline="0" dirty="0" smtClean="0">
                        <a:ln>
                          <a:noFill/>
                        </a:ln>
                        <a:solidFill>
                          <a:schemeClr val="tx1"/>
                        </a:solidFill>
                        <a:effectLst/>
                        <a:latin typeface="Calibri" pitchFamily="34" charset="0"/>
                        <a:ea typeface="Times New Roman" pitchFamily="18" charset="0"/>
                        <a:cs typeface="Arial" charset="0"/>
                      </a:endParaRPr>
                    </a:p>
                  </a:txBody>
                  <a:tcPr marT="45711" marB="4571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454025" marR="0" lvl="0" indent="-454025" algn="just"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ea typeface="Times New Roman" pitchFamily="18" charset="0"/>
                          <a:cs typeface="Arial" charset="0"/>
                        </a:rPr>
                        <a:t>10mg </a:t>
                      </a:r>
                      <a:endParaRPr kumimoji="0" lang="en-US" sz="2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marT="45711" marB="4571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365717">
                <a:tc>
                  <a:txBody>
                    <a:bodyPr/>
                    <a:lstStyle/>
                    <a:p>
                      <a:pPr marL="454025" marR="0" lvl="0" indent="-454025" algn="just"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ea typeface="Times New Roman" pitchFamily="18" charset="0"/>
                          <a:cs typeface="Arial" charset="0"/>
                        </a:rPr>
                        <a:t>7-10 years</a:t>
                      </a:r>
                      <a:endParaRPr kumimoji="0" lang="en-US" sz="2800" b="0" i="0" u="none" strike="noStrike" cap="none" normalizeH="0" baseline="0" dirty="0" smtClean="0">
                        <a:ln>
                          <a:noFill/>
                        </a:ln>
                        <a:solidFill>
                          <a:schemeClr val="tx1"/>
                        </a:solidFill>
                        <a:effectLst/>
                        <a:latin typeface="Calibri" pitchFamily="34" charset="0"/>
                        <a:ea typeface="Times New Roman" pitchFamily="18" charset="0"/>
                        <a:cs typeface="Arial" charset="0"/>
                      </a:endParaRPr>
                    </a:p>
                  </a:txBody>
                  <a:tcPr marT="45711" marB="4571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454025" marR="0" lvl="0" indent="-454025" algn="just"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ea typeface="Times New Roman" pitchFamily="18" charset="0"/>
                          <a:cs typeface="Arial" charset="0"/>
                        </a:rPr>
                        <a:t>10mg </a:t>
                      </a:r>
                      <a:endParaRPr kumimoji="0" lang="en-US" sz="2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marT="45711" marB="4571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579058">
                <a:tc>
                  <a:txBody>
                    <a:bodyPr/>
                    <a:lstStyle/>
                    <a:p>
                      <a:pPr marL="454025" marR="0" lvl="0" indent="-454025" algn="just"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dirty="0" smtClean="0">
                          <a:ln>
                            <a:noFill/>
                          </a:ln>
                          <a:solidFill>
                            <a:schemeClr val="tx1"/>
                          </a:solidFill>
                          <a:effectLst/>
                          <a:latin typeface="Arial" charset="0"/>
                          <a:ea typeface="Times New Roman" pitchFamily="18" charset="0"/>
                          <a:cs typeface="Arial" charset="0"/>
                        </a:rPr>
                        <a:t>MALES </a:t>
                      </a:r>
                      <a:endParaRPr kumimoji="0" lang="en-US" sz="2800" b="0" i="0" u="none" strike="noStrike" cap="none" normalizeH="0" baseline="0" dirty="0" smtClean="0">
                        <a:ln>
                          <a:noFill/>
                        </a:ln>
                        <a:solidFill>
                          <a:schemeClr val="tx1"/>
                        </a:solidFill>
                        <a:effectLst/>
                        <a:latin typeface="Calibri" pitchFamily="34" charset="0"/>
                        <a:ea typeface="Times New Roman" pitchFamily="18" charset="0"/>
                        <a:cs typeface="Arial" charset="0"/>
                      </a:endParaRPr>
                    </a:p>
                  </a:txBody>
                  <a:tcPr marT="45711" marB="4571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2000"/>
                        </a:spcBef>
                        <a:spcAft>
                          <a:spcPct val="0"/>
                        </a:spcAft>
                        <a:buClr>
                          <a:srgbClr val="A6A6A6"/>
                        </a:buClr>
                        <a:buSzPct val="90000"/>
                        <a:buFont typeface="Wingdings" pitchFamily="2" charset="2"/>
                        <a:buNone/>
                        <a:tabLst/>
                      </a:pPr>
                      <a:endParaRPr kumimoji="0" lang="en-US" sz="3200" b="0" i="0" u="none" strike="noStrike" cap="none" normalizeH="0" baseline="0" dirty="0" smtClean="0">
                        <a:ln>
                          <a:noFill/>
                        </a:ln>
                        <a:solidFill>
                          <a:srgbClr val="262626"/>
                        </a:solidFill>
                        <a:effectLst/>
                        <a:latin typeface="Calibri" pitchFamily="34" charset="0"/>
                      </a:endParaRPr>
                    </a:p>
                  </a:txBody>
                  <a:tcPr marT="45711" marB="4571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365717">
                <a:tc>
                  <a:txBody>
                    <a:bodyPr/>
                    <a:lstStyle/>
                    <a:p>
                      <a:pPr marL="454025" marR="0" lvl="0" indent="-454025" algn="just"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ea typeface="Times New Roman" pitchFamily="18" charset="0"/>
                          <a:cs typeface="Arial" charset="0"/>
                        </a:rPr>
                        <a:t>11-18 years </a:t>
                      </a:r>
                      <a:endParaRPr kumimoji="0" lang="en-US" sz="2800" b="0" i="0" u="none" strike="noStrike" cap="none" normalizeH="0" baseline="0" dirty="0" smtClean="0">
                        <a:ln>
                          <a:noFill/>
                        </a:ln>
                        <a:solidFill>
                          <a:schemeClr val="tx1"/>
                        </a:solidFill>
                        <a:effectLst/>
                        <a:latin typeface="Calibri" pitchFamily="34" charset="0"/>
                        <a:ea typeface="Times New Roman" pitchFamily="18" charset="0"/>
                        <a:cs typeface="Arial" charset="0"/>
                      </a:endParaRPr>
                    </a:p>
                  </a:txBody>
                  <a:tcPr marT="45711" marB="4571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454025" marR="0" lvl="0" indent="-454025" algn="just"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ea typeface="Times New Roman" pitchFamily="18" charset="0"/>
                          <a:cs typeface="Arial" charset="0"/>
                        </a:rPr>
                        <a:t>12mg </a:t>
                      </a:r>
                      <a:endParaRPr kumimoji="0" lang="en-US" sz="2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marT="45711" marB="4571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365717">
                <a:tc>
                  <a:txBody>
                    <a:bodyPr/>
                    <a:lstStyle/>
                    <a:p>
                      <a:pPr marL="454025" marR="0" lvl="0" indent="-454025" algn="just"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ea typeface="Times New Roman" pitchFamily="18" charset="0"/>
                          <a:cs typeface="Arial" charset="0"/>
                        </a:rPr>
                        <a:t>19+ years</a:t>
                      </a:r>
                      <a:endParaRPr kumimoji="0" lang="en-US" sz="2800" b="0" i="0" u="none" strike="noStrike" cap="none" normalizeH="0" baseline="0" dirty="0" smtClean="0">
                        <a:ln>
                          <a:noFill/>
                        </a:ln>
                        <a:solidFill>
                          <a:schemeClr val="tx1"/>
                        </a:solidFill>
                        <a:effectLst/>
                        <a:latin typeface="Calibri" pitchFamily="34" charset="0"/>
                        <a:ea typeface="Times New Roman" pitchFamily="18" charset="0"/>
                        <a:cs typeface="Arial" charset="0"/>
                      </a:endParaRPr>
                    </a:p>
                  </a:txBody>
                  <a:tcPr marT="45711" marB="4571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454025" marR="0" lvl="0" indent="-454025" algn="just"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ea typeface="Times New Roman" pitchFamily="18" charset="0"/>
                          <a:cs typeface="Arial" charset="0"/>
                        </a:rPr>
                        <a:t>10mg </a:t>
                      </a:r>
                      <a:endParaRPr kumimoji="0" lang="en-US" sz="2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marT="45711" marB="4571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579058">
                <a:tc>
                  <a:txBody>
                    <a:bodyPr/>
                    <a:lstStyle/>
                    <a:p>
                      <a:pPr marL="454025" marR="0" lvl="0" indent="-454025" algn="just"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dirty="0" smtClean="0">
                          <a:ln>
                            <a:noFill/>
                          </a:ln>
                          <a:solidFill>
                            <a:schemeClr val="tx1"/>
                          </a:solidFill>
                          <a:effectLst/>
                          <a:latin typeface="Arial" charset="0"/>
                          <a:ea typeface="Times New Roman" pitchFamily="18" charset="0"/>
                          <a:cs typeface="Arial" charset="0"/>
                        </a:rPr>
                        <a:t>FEMALES</a:t>
                      </a:r>
                      <a:endParaRPr kumimoji="0" lang="en-US" sz="2800" b="0" i="0" u="none" strike="noStrike" cap="none" normalizeH="0" baseline="0" dirty="0" smtClean="0">
                        <a:ln>
                          <a:noFill/>
                        </a:ln>
                        <a:solidFill>
                          <a:schemeClr val="tx1"/>
                        </a:solidFill>
                        <a:effectLst/>
                        <a:latin typeface="Calibri" pitchFamily="34" charset="0"/>
                        <a:ea typeface="Times New Roman" pitchFamily="18" charset="0"/>
                        <a:cs typeface="Arial" charset="0"/>
                      </a:endParaRPr>
                    </a:p>
                  </a:txBody>
                  <a:tcPr marT="45711" marB="4571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2000"/>
                        </a:spcBef>
                        <a:spcAft>
                          <a:spcPct val="0"/>
                        </a:spcAft>
                        <a:buClr>
                          <a:srgbClr val="A6A6A6"/>
                        </a:buClr>
                        <a:buSzPct val="90000"/>
                        <a:buFont typeface="Wingdings" pitchFamily="2" charset="2"/>
                        <a:buNone/>
                        <a:tabLst/>
                      </a:pPr>
                      <a:endParaRPr kumimoji="0" lang="en-US" sz="3200" b="0" i="0" u="none" strike="noStrike" cap="none" normalizeH="0" baseline="0" smtClean="0">
                        <a:ln>
                          <a:noFill/>
                        </a:ln>
                        <a:solidFill>
                          <a:srgbClr val="262626"/>
                        </a:solidFill>
                        <a:effectLst/>
                        <a:latin typeface="Calibri" pitchFamily="34" charset="0"/>
                      </a:endParaRPr>
                    </a:p>
                  </a:txBody>
                  <a:tcPr marT="45711" marB="4571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365717">
                <a:tc>
                  <a:txBody>
                    <a:bodyPr/>
                    <a:lstStyle/>
                    <a:p>
                      <a:pPr marL="454025" marR="0" lvl="0" indent="-454025" algn="just"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ea typeface="Times New Roman" pitchFamily="18" charset="0"/>
                          <a:cs typeface="Arial" charset="0"/>
                        </a:rPr>
                        <a:t>11-50 years </a:t>
                      </a:r>
                      <a:endParaRPr kumimoji="0" lang="en-US" sz="2800" b="0" i="0" u="none" strike="noStrike" cap="none" normalizeH="0" baseline="0" dirty="0" smtClean="0">
                        <a:ln>
                          <a:noFill/>
                        </a:ln>
                        <a:solidFill>
                          <a:schemeClr val="tx1"/>
                        </a:solidFill>
                        <a:effectLst/>
                        <a:latin typeface="Calibri" pitchFamily="34" charset="0"/>
                        <a:ea typeface="Times New Roman" pitchFamily="18" charset="0"/>
                        <a:cs typeface="Arial" charset="0"/>
                      </a:endParaRPr>
                    </a:p>
                  </a:txBody>
                  <a:tcPr marT="45711" marB="4571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454025" marR="0" lvl="0" indent="-454025" algn="just"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ea typeface="Times New Roman" pitchFamily="18" charset="0"/>
                          <a:cs typeface="Arial" charset="0"/>
                        </a:rPr>
                        <a:t>15mg </a:t>
                      </a:r>
                      <a:endParaRPr kumimoji="0" lang="en-US" sz="2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marT="45711" marB="4571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365717">
                <a:tc>
                  <a:txBody>
                    <a:bodyPr/>
                    <a:lstStyle/>
                    <a:p>
                      <a:pPr marL="454025" marR="0" lvl="0" indent="-454025" algn="just"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ea typeface="Times New Roman" pitchFamily="18" charset="0"/>
                          <a:cs typeface="Arial" charset="0"/>
                        </a:rPr>
                        <a:t>51+ years</a:t>
                      </a:r>
                      <a:endParaRPr kumimoji="0" lang="en-US" sz="2800" b="0" i="0" u="none" strike="noStrike" cap="none" normalizeH="0" baseline="0" dirty="0" smtClean="0">
                        <a:ln>
                          <a:noFill/>
                        </a:ln>
                        <a:solidFill>
                          <a:schemeClr val="tx1"/>
                        </a:solidFill>
                        <a:effectLst/>
                        <a:latin typeface="Calibri" pitchFamily="34" charset="0"/>
                        <a:ea typeface="Times New Roman" pitchFamily="18" charset="0"/>
                        <a:cs typeface="Arial" charset="0"/>
                      </a:endParaRPr>
                    </a:p>
                  </a:txBody>
                  <a:tcPr marT="45711" marB="4571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454025" marR="0" lvl="0" indent="-454025" algn="just"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ea typeface="Times New Roman" pitchFamily="18" charset="0"/>
                          <a:cs typeface="Arial" charset="0"/>
                        </a:rPr>
                        <a:t>10mg </a:t>
                      </a:r>
                      <a:endParaRPr kumimoji="0" lang="en-US" sz="2800" b="0" i="0" u="none" strike="noStrike" cap="none" normalizeH="0" baseline="0" dirty="0" smtClean="0">
                        <a:ln>
                          <a:noFill/>
                        </a:ln>
                        <a:solidFill>
                          <a:schemeClr val="tx1"/>
                        </a:solidFill>
                        <a:effectLst/>
                        <a:latin typeface="Calibri" pitchFamily="34" charset="0"/>
                        <a:ea typeface="Times New Roman" pitchFamily="18" charset="0"/>
                        <a:cs typeface="Arial" charset="0"/>
                      </a:endParaRPr>
                    </a:p>
                  </a:txBody>
                  <a:tcPr marT="45711" marB="4571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365717">
                <a:tc>
                  <a:txBody>
                    <a:bodyPr/>
                    <a:lstStyle/>
                    <a:p>
                      <a:pPr marL="454025" marR="0" lvl="0" indent="-454025" algn="just"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ea typeface="Times New Roman" pitchFamily="18" charset="0"/>
                          <a:cs typeface="Arial" charset="0"/>
                        </a:rPr>
                        <a:t>Pregnant</a:t>
                      </a:r>
                      <a:endParaRPr kumimoji="0" lang="en-US" sz="2800" b="0" i="0" u="none" strike="noStrike" cap="none" normalizeH="0" baseline="0" dirty="0" smtClean="0">
                        <a:ln>
                          <a:noFill/>
                        </a:ln>
                        <a:solidFill>
                          <a:schemeClr val="tx1"/>
                        </a:solidFill>
                        <a:effectLst/>
                        <a:latin typeface="Calibri" pitchFamily="34" charset="0"/>
                        <a:ea typeface="Times New Roman" pitchFamily="18" charset="0"/>
                        <a:cs typeface="Arial" charset="0"/>
                      </a:endParaRPr>
                    </a:p>
                  </a:txBody>
                  <a:tcPr marT="45711" marB="4571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454025" marR="0" lvl="0" indent="-454025" algn="just"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ea typeface="Times New Roman" pitchFamily="18" charset="0"/>
                          <a:cs typeface="Arial" charset="0"/>
                        </a:rPr>
                        <a:t>30mg </a:t>
                      </a:r>
                      <a:endParaRPr kumimoji="0" lang="en-US" sz="2800" b="0" i="0" u="none" strike="noStrike" cap="none" normalizeH="0" baseline="0" dirty="0" smtClean="0">
                        <a:ln>
                          <a:noFill/>
                        </a:ln>
                        <a:solidFill>
                          <a:schemeClr val="tx1"/>
                        </a:solidFill>
                        <a:effectLst/>
                        <a:latin typeface="Calibri" pitchFamily="34" charset="0"/>
                        <a:ea typeface="Times New Roman" pitchFamily="18" charset="0"/>
                        <a:cs typeface="Arial" charset="0"/>
                      </a:endParaRPr>
                    </a:p>
                  </a:txBody>
                  <a:tcPr marT="45711" marB="4571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365717">
                <a:tc>
                  <a:txBody>
                    <a:bodyPr/>
                    <a:lstStyle/>
                    <a:p>
                      <a:pPr marL="454025" marR="0" lvl="0" indent="-454025" algn="just"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ea typeface="Times New Roman" pitchFamily="18" charset="0"/>
                          <a:cs typeface="Arial" charset="0"/>
                        </a:rPr>
                        <a:t>Lactating</a:t>
                      </a:r>
                      <a:endParaRPr kumimoji="0" lang="en-US" sz="2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marT="45711" marB="4571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25400" cap="flat" cmpd="sng" algn="ctr">
                      <a:solidFill>
                        <a:srgbClr val="008000"/>
                      </a:solidFill>
                      <a:prstDash val="solid"/>
                      <a:round/>
                      <a:headEnd type="none" w="med" len="med"/>
                      <a:tailEnd type="none" w="med" len="med"/>
                    </a:lnB>
                    <a:lnTlToBr>
                      <a:noFill/>
                    </a:lnTlToBr>
                    <a:lnBlToTr>
                      <a:noFill/>
                    </a:lnBlToTr>
                    <a:noFill/>
                  </a:tcPr>
                </a:tc>
                <a:tc>
                  <a:txBody>
                    <a:bodyPr/>
                    <a:lstStyle/>
                    <a:p>
                      <a:pPr marL="454025" marR="0" lvl="0" indent="-454025" algn="just"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ea typeface="Times New Roman" pitchFamily="18" charset="0"/>
                          <a:cs typeface="Arial" charset="0"/>
                        </a:rPr>
                        <a:t>15mg</a:t>
                      </a:r>
                      <a:endParaRPr kumimoji="0" lang="en-US" sz="2800" b="0" i="0" u="none" strike="noStrike" cap="none" normalizeH="0" baseline="0" dirty="0" smtClean="0">
                        <a:ln>
                          <a:noFill/>
                        </a:ln>
                        <a:solidFill>
                          <a:schemeClr val="tx1"/>
                        </a:solidFill>
                        <a:effectLst/>
                        <a:latin typeface="Calibri" pitchFamily="34" charset="0"/>
                        <a:ea typeface="Times New Roman" pitchFamily="18" charset="0"/>
                        <a:cs typeface="Arial" charset="0"/>
                      </a:endParaRPr>
                    </a:p>
                  </a:txBody>
                  <a:tcPr marT="45711" marB="4571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25400" cap="flat" cmpd="sng" algn="ctr">
                      <a:solidFill>
                        <a:srgbClr val="008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xmlns="" val="258454184"/>
      </p:ext>
    </p:extLst>
  </p:cSld>
  <p:clrMapOvr>
    <a:masterClrMapping/>
  </p:clrMapOvr>
  <mc:AlternateContent xmlns:mc="http://schemas.openxmlformats.org/markup-compatibility/2006">
    <mc:Choice xmlns:p14="http://schemas.microsoft.com/office/powerpoint/2010/main" xmlns="" Requires="p14">
      <p:transition spd="slow" p14:dur="1500">
        <p14:switch dir="r"/>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sz="3600" b="1" spc="0" dirty="0" smtClean="0">
                <a:solidFill>
                  <a:prstClr val="black"/>
                </a:solidFill>
                <a:latin typeface="Calibri"/>
              </a:rPr>
              <a:t>FIVE </a:t>
            </a:r>
            <a:r>
              <a:rPr lang="fr-FR" sz="3600" b="1" spc="0" dirty="0">
                <a:solidFill>
                  <a:prstClr val="black"/>
                </a:solidFill>
                <a:latin typeface="Calibri"/>
              </a:rPr>
              <a:t>Functional Consequences</a:t>
            </a:r>
            <a:endParaRPr lang="en-US" sz="5400" b="1" dirty="0"/>
          </a:p>
        </p:txBody>
      </p:sp>
      <p:sp>
        <p:nvSpPr>
          <p:cNvPr id="3" name="Content Placeholder 2"/>
          <p:cNvSpPr>
            <a:spLocks noGrp="1"/>
          </p:cNvSpPr>
          <p:nvPr>
            <p:ph idx="1"/>
          </p:nvPr>
        </p:nvSpPr>
        <p:spPr>
          <a:xfrm>
            <a:off x="609600" y="1196788"/>
            <a:ext cx="10972800" cy="5661211"/>
          </a:xfrm>
        </p:spPr>
        <p:txBody>
          <a:bodyPr>
            <a:normAutofit/>
          </a:bodyPr>
          <a:lstStyle/>
          <a:p>
            <a:pPr marL="342900" lvl="0" indent="-342900" fontAlgn="base">
              <a:lnSpc>
                <a:spcPct val="150000"/>
              </a:lnSpc>
              <a:spcBef>
                <a:spcPct val="20000"/>
              </a:spcBef>
              <a:spcAft>
                <a:spcPct val="0"/>
              </a:spcAft>
              <a:buClr>
                <a:srgbClr val="FFFF00"/>
              </a:buClr>
              <a:buSzPct val="50000"/>
              <a:buBlip>
                <a:blip r:embed="rId2"/>
              </a:buBlip>
            </a:pPr>
            <a:r>
              <a:rPr lang="fr-FR" sz="3200" dirty="0">
                <a:solidFill>
                  <a:prstClr val="black"/>
                </a:solidFill>
              </a:rPr>
              <a:t>Mortality</a:t>
            </a:r>
          </a:p>
          <a:p>
            <a:pPr marL="342900" lvl="0" indent="-342900" fontAlgn="base">
              <a:lnSpc>
                <a:spcPct val="150000"/>
              </a:lnSpc>
              <a:spcBef>
                <a:spcPct val="20000"/>
              </a:spcBef>
              <a:spcAft>
                <a:spcPct val="0"/>
              </a:spcAft>
              <a:buClr>
                <a:srgbClr val="FFFF00"/>
              </a:buClr>
              <a:buSzPct val="50000"/>
              <a:buBlip>
                <a:blip r:embed="rId2"/>
              </a:buBlip>
            </a:pPr>
            <a:r>
              <a:rPr lang="fr-FR" sz="3200" dirty="0">
                <a:solidFill>
                  <a:prstClr val="black"/>
                </a:solidFill>
              </a:rPr>
              <a:t>Illness</a:t>
            </a:r>
          </a:p>
          <a:p>
            <a:pPr marL="342900" lvl="0" indent="-342900" fontAlgn="base">
              <a:lnSpc>
                <a:spcPct val="150000"/>
              </a:lnSpc>
              <a:spcBef>
                <a:spcPct val="20000"/>
              </a:spcBef>
              <a:spcAft>
                <a:spcPct val="0"/>
              </a:spcAft>
              <a:buClr>
                <a:srgbClr val="FFFF00"/>
              </a:buClr>
              <a:buSzPct val="50000"/>
              <a:buBlip>
                <a:blip r:embed="rId2"/>
              </a:buBlip>
            </a:pPr>
            <a:r>
              <a:rPr lang="fr-FR" sz="3200" dirty="0">
                <a:solidFill>
                  <a:prstClr val="black"/>
                </a:solidFill>
              </a:rPr>
              <a:t> Intelligence loss</a:t>
            </a:r>
          </a:p>
          <a:p>
            <a:pPr marL="342900" lvl="0" indent="-342900" fontAlgn="base">
              <a:lnSpc>
                <a:spcPct val="150000"/>
              </a:lnSpc>
              <a:spcBef>
                <a:spcPct val="20000"/>
              </a:spcBef>
              <a:spcAft>
                <a:spcPct val="0"/>
              </a:spcAft>
              <a:buClr>
                <a:srgbClr val="FFFF00"/>
              </a:buClr>
              <a:buSzPct val="50000"/>
              <a:buBlip>
                <a:blip r:embed="rId2"/>
              </a:buBlip>
            </a:pPr>
            <a:r>
              <a:rPr lang="fr-FR" sz="3200" dirty="0">
                <a:solidFill>
                  <a:prstClr val="black"/>
                </a:solidFill>
              </a:rPr>
              <a:t> Reduced productivity</a:t>
            </a:r>
          </a:p>
          <a:p>
            <a:pPr marL="342900" lvl="0" indent="-342900" fontAlgn="base">
              <a:lnSpc>
                <a:spcPct val="150000"/>
              </a:lnSpc>
              <a:spcBef>
                <a:spcPct val="20000"/>
              </a:spcBef>
              <a:spcAft>
                <a:spcPct val="0"/>
              </a:spcAft>
              <a:buClr>
                <a:srgbClr val="FFFF00"/>
              </a:buClr>
              <a:buSzPct val="50000"/>
              <a:buBlip>
                <a:blip r:embed="rId2"/>
              </a:buBlip>
            </a:pPr>
            <a:r>
              <a:rPr lang="fr-FR" sz="3200" dirty="0">
                <a:solidFill>
                  <a:prstClr val="black"/>
                </a:solidFill>
              </a:rPr>
              <a:t>Impaired immune status</a:t>
            </a:r>
          </a:p>
          <a:p>
            <a:endParaRPr lang="en-US" dirty="0"/>
          </a:p>
        </p:txBody>
      </p:sp>
      <p:sp>
        <p:nvSpPr>
          <p:cNvPr id="5" name="Slide Number Placeholder 4"/>
          <p:cNvSpPr>
            <a:spLocks noGrp="1"/>
          </p:cNvSpPr>
          <p:nvPr>
            <p:ph type="sldNum" sz="quarter" idx="12"/>
          </p:nvPr>
        </p:nvSpPr>
        <p:spPr/>
        <p:txBody>
          <a:bodyPr/>
          <a:lstStyle/>
          <a:p>
            <a:fld id="{31464B2D-C745-448E-9D95-72C920CC6C45}" type="slidenum">
              <a:rPr lang="en-US" smtClean="0"/>
              <a:pPr/>
              <a:t>17</a:t>
            </a:fld>
            <a:endParaRPr lang="en-US"/>
          </a:p>
        </p:txBody>
      </p:sp>
    </p:spTree>
    <p:extLst>
      <p:ext uri="{BB962C8B-B14F-4D97-AF65-F5344CB8AC3E}">
        <p14:creationId xmlns:p14="http://schemas.microsoft.com/office/powerpoint/2010/main" xmlns="" val="1448347827"/>
      </p:ext>
    </p:extLst>
  </p:cSld>
  <p:clrMapOvr>
    <a:masterClrMapping/>
  </p:clrMapOvr>
  <mc:AlternateContent xmlns:mc="http://schemas.openxmlformats.org/markup-compatibility/2006">
    <mc:Choice xmlns:p14="http://schemas.microsoft.com/office/powerpoint/2010/main" xmlns="" Requires="p14">
      <p:transition spd="slow" p14:dur="1500">
        <p14:switch dir="r"/>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spc="0" dirty="0" smtClean="0">
                <a:solidFill>
                  <a:srgbClr val="775F55"/>
                </a:solidFill>
                <a:latin typeface="Arial" pitchFamily="34" charset="0"/>
                <a:cs typeface="Arial" pitchFamily="34" charset="0"/>
              </a:rPr>
              <a:t>Manifestation OF PEM</a:t>
            </a:r>
            <a:endParaRPr lang="en-US" dirty="0"/>
          </a:p>
        </p:txBody>
      </p:sp>
      <p:sp>
        <p:nvSpPr>
          <p:cNvPr id="3" name="Content Placeholder 2"/>
          <p:cNvSpPr>
            <a:spLocks noGrp="1"/>
          </p:cNvSpPr>
          <p:nvPr>
            <p:ph idx="1"/>
          </p:nvPr>
        </p:nvSpPr>
        <p:spPr/>
        <p:txBody>
          <a:bodyPr>
            <a:normAutofit/>
          </a:bodyPr>
          <a:lstStyle/>
          <a:p>
            <a:pPr marL="0" lvl="0" indent="0">
              <a:lnSpc>
                <a:spcPct val="100000"/>
              </a:lnSpc>
              <a:spcBef>
                <a:spcPts val="0"/>
              </a:spcBef>
              <a:spcAft>
                <a:spcPts val="0"/>
              </a:spcAft>
              <a:buClrTx/>
              <a:buSzTx/>
              <a:buNone/>
            </a:pPr>
            <a:r>
              <a:rPr lang="en-US" sz="4800" dirty="0">
                <a:solidFill>
                  <a:prstClr val="black"/>
                </a:solidFill>
                <a:latin typeface="Arial" pitchFamily="34" charset="0"/>
                <a:cs typeface="Arial" pitchFamily="34" charset="0"/>
              </a:rPr>
              <a:t>Hidden problem</a:t>
            </a:r>
          </a:p>
          <a:p>
            <a:pPr marL="0" lvl="0" indent="0">
              <a:lnSpc>
                <a:spcPct val="100000"/>
              </a:lnSpc>
              <a:spcBef>
                <a:spcPts val="0"/>
              </a:spcBef>
              <a:spcAft>
                <a:spcPts val="0"/>
              </a:spcAft>
              <a:buClrTx/>
              <a:buSzTx/>
              <a:buNone/>
            </a:pPr>
            <a:r>
              <a:rPr lang="en-US" sz="4800" dirty="0">
                <a:solidFill>
                  <a:prstClr val="black"/>
                </a:solidFill>
                <a:latin typeface="Arial" pitchFamily="34" charset="0"/>
                <a:cs typeface="Arial" pitchFamily="34" charset="0"/>
              </a:rPr>
              <a:t>No obvious sign</a:t>
            </a:r>
          </a:p>
          <a:p>
            <a:pPr marL="0" lvl="0" indent="0">
              <a:lnSpc>
                <a:spcPct val="100000"/>
              </a:lnSpc>
              <a:spcBef>
                <a:spcPts val="0"/>
              </a:spcBef>
              <a:spcAft>
                <a:spcPts val="0"/>
              </a:spcAft>
              <a:buClrTx/>
              <a:buSzTx/>
              <a:buNone/>
            </a:pPr>
            <a:r>
              <a:rPr lang="en-US" sz="4800" dirty="0">
                <a:solidFill>
                  <a:prstClr val="black"/>
                </a:solidFill>
                <a:latin typeface="Arial" pitchFamily="34" charset="0"/>
                <a:cs typeface="Arial" pitchFamily="34" charset="0"/>
              </a:rPr>
              <a:t>Victim no aware</a:t>
            </a:r>
          </a:p>
          <a:p>
            <a:endParaRPr lang="en-US" sz="3200" dirty="0"/>
          </a:p>
        </p:txBody>
      </p:sp>
      <p:sp>
        <p:nvSpPr>
          <p:cNvPr id="8" name="Slide Number Placeholder 7"/>
          <p:cNvSpPr>
            <a:spLocks noGrp="1"/>
          </p:cNvSpPr>
          <p:nvPr>
            <p:ph type="sldNum" sz="quarter" idx="12"/>
          </p:nvPr>
        </p:nvSpPr>
        <p:spPr/>
        <p:txBody>
          <a:bodyPr/>
          <a:lstStyle/>
          <a:p>
            <a:fld id="{31464B2D-C745-448E-9D95-72C920CC6C45}" type="slidenum">
              <a:rPr lang="en-US" smtClean="0"/>
              <a:pPr/>
              <a:t>18</a:t>
            </a:fld>
            <a:endParaRPr lang="en-US"/>
          </a:p>
        </p:txBody>
      </p:sp>
      <p:grpSp>
        <p:nvGrpSpPr>
          <p:cNvPr id="4" name="Group 7"/>
          <p:cNvGrpSpPr>
            <a:grpSpLocks/>
          </p:cNvGrpSpPr>
          <p:nvPr/>
        </p:nvGrpSpPr>
        <p:grpSpPr bwMode="auto">
          <a:xfrm>
            <a:off x="5410200" y="1676400"/>
            <a:ext cx="3475038" cy="4819650"/>
            <a:chOff x="3408" y="1056"/>
            <a:chExt cx="2189" cy="3036"/>
          </a:xfrm>
        </p:grpSpPr>
        <p:sp>
          <p:nvSpPr>
            <p:cNvPr id="5" name="Rectangle 3"/>
            <p:cNvSpPr>
              <a:spLocks noChangeArrowheads="1"/>
            </p:cNvSpPr>
            <p:nvPr/>
          </p:nvSpPr>
          <p:spPr bwMode="auto">
            <a:xfrm rot="-5400000">
              <a:off x="4929" y="3423"/>
              <a:ext cx="1164" cy="173"/>
            </a:xfrm>
            <a:prstGeom prst="rect">
              <a:avLst/>
            </a:prstGeom>
            <a:noFill/>
            <a:ln w="9525">
              <a:noFill/>
              <a:miter lim="800000"/>
              <a:headEnd/>
              <a:tailEnd/>
            </a:ln>
          </p:spPr>
          <p:txBody>
            <a:bodyPr wrap="none" lIns="92075" tIns="46038" rIns="92075" bIns="46038">
              <a:spAutoFit/>
            </a:bodyPr>
            <a:lstStyle/>
            <a:p>
              <a:pPr eaLnBrk="0" hangingPunct="0"/>
              <a:r>
                <a:rPr lang="fr-FR" sz="1200">
                  <a:solidFill>
                    <a:srgbClr val="77C2EB"/>
                  </a:solidFill>
                  <a:latin typeface="Arial" pitchFamily="34" charset="0"/>
                </a:rPr>
                <a:t>UNICEF/94-1173 Pirozzi</a:t>
              </a:r>
            </a:p>
          </p:txBody>
        </p:sp>
        <p:pic>
          <p:nvPicPr>
            <p:cNvPr id="6" name="Picture 6" descr="IMG0039"/>
            <p:cNvPicPr>
              <a:picLocks noChangeAspect="1" noChangeArrowheads="1"/>
            </p:cNvPicPr>
            <p:nvPr/>
          </p:nvPicPr>
          <p:blipFill>
            <a:blip r:embed="rId2" cstate="print">
              <a:lum bright="6000" contrast="18000"/>
            </a:blip>
            <a:srcRect l="7318" t="1567" r="50026"/>
            <a:stretch>
              <a:fillRect/>
            </a:stretch>
          </p:blipFill>
          <p:spPr bwMode="auto">
            <a:xfrm>
              <a:off x="3408" y="1056"/>
              <a:ext cx="1966" cy="3024"/>
            </a:xfrm>
            <a:prstGeom prst="rect">
              <a:avLst/>
            </a:prstGeom>
            <a:noFill/>
            <a:ln w="3175">
              <a:solidFill>
                <a:srgbClr val="CCFFFF"/>
              </a:solidFill>
              <a:miter lim="800000"/>
              <a:headEnd/>
              <a:tailEnd/>
            </a:ln>
          </p:spPr>
        </p:pic>
      </p:grpSp>
    </p:spTree>
    <p:extLst>
      <p:ext uri="{BB962C8B-B14F-4D97-AF65-F5344CB8AC3E}">
        <p14:creationId xmlns:p14="http://schemas.microsoft.com/office/powerpoint/2010/main" xmlns="" val="103670094"/>
      </p:ext>
    </p:extLst>
  </p:cSld>
  <p:clrMapOvr>
    <a:masterClrMapping/>
  </p:clrMapOvr>
  <mc:AlternateContent xmlns:mc="http://schemas.openxmlformats.org/markup-compatibility/2006">
    <mc:Choice xmlns:p14="http://schemas.microsoft.com/office/powerpoint/2010/main" xmlns="" Requires="p14">
      <p:transition spd="slow" p14:dur="1500">
        <p14:switch dir="r"/>
      </p:transition>
    </mc:Choice>
    <mc:Fallback>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a:t>
            </a:r>
            <a:endParaRPr lang="en-US" dirty="0"/>
          </a:p>
        </p:txBody>
      </p:sp>
      <p:sp>
        <p:nvSpPr>
          <p:cNvPr id="3" name="Content Placeholder 2"/>
          <p:cNvSpPr>
            <a:spLocks noGrp="1"/>
          </p:cNvSpPr>
          <p:nvPr>
            <p:ph idx="1"/>
          </p:nvPr>
        </p:nvSpPr>
        <p:spPr>
          <a:xfrm>
            <a:off x="609600" y="1102659"/>
            <a:ext cx="10972800" cy="5755341"/>
          </a:xfrm>
        </p:spPr>
        <p:txBody>
          <a:bodyPr>
            <a:normAutofit fontScale="85000" lnSpcReduction="20000"/>
          </a:bodyPr>
          <a:lstStyle/>
          <a:p>
            <a:pPr marL="319088" lvl="0" indent="-319088" eaLnBrk="0" fontAlgn="base" hangingPunct="0">
              <a:lnSpc>
                <a:spcPct val="100000"/>
              </a:lnSpc>
              <a:spcBef>
                <a:spcPts val="700"/>
              </a:spcBef>
              <a:spcAft>
                <a:spcPct val="0"/>
              </a:spcAft>
              <a:buClr>
                <a:srgbClr val="DD8047"/>
              </a:buClr>
              <a:buSzPct val="60000"/>
              <a:buFont typeface="Wingdings" pitchFamily="2" charset="2"/>
              <a:buChar char="q"/>
            </a:pPr>
            <a:r>
              <a:rPr lang="en-US" sz="3800" dirty="0">
                <a:solidFill>
                  <a:prstClr val="black"/>
                </a:solidFill>
                <a:latin typeface="Times New Roman" panose="02020603050405020304" pitchFamily="18" charset="0"/>
                <a:cs typeface="Times New Roman" panose="02020603050405020304" pitchFamily="18" charset="0"/>
              </a:rPr>
              <a:t>Protein Energy malnutrition</a:t>
            </a:r>
          </a:p>
          <a:p>
            <a:pPr marL="319088" lvl="0" indent="-319088" eaLnBrk="0" fontAlgn="base" hangingPunct="0">
              <a:lnSpc>
                <a:spcPct val="100000"/>
              </a:lnSpc>
              <a:spcBef>
                <a:spcPts val="700"/>
              </a:spcBef>
              <a:spcAft>
                <a:spcPct val="0"/>
              </a:spcAft>
              <a:buClr>
                <a:srgbClr val="DD8047"/>
              </a:buClr>
              <a:buSzPct val="60000"/>
              <a:buNone/>
            </a:pPr>
            <a:r>
              <a:rPr lang="en-US" sz="3800" dirty="0">
                <a:solidFill>
                  <a:prstClr val="black"/>
                </a:solidFill>
                <a:latin typeface="Times New Roman" panose="02020603050405020304" pitchFamily="18" charset="0"/>
                <a:cs typeface="Times New Roman" panose="02020603050405020304" pitchFamily="18" charset="0"/>
              </a:rPr>
              <a:t>It is multi-deficiency state </a:t>
            </a:r>
          </a:p>
          <a:p>
            <a:pPr marL="639763" lvl="1" indent="-273050" eaLnBrk="0" fontAlgn="base" hangingPunct="0">
              <a:lnSpc>
                <a:spcPct val="100000"/>
              </a:lnSpc>
              <a:spcBef>
                <a:spcPts val="550"/>
              </a:spcBef>
              <a:spcAft>
                <a:spcPct val="0"/>
              </a:spcAft>
              <a:buClr>
                <a:srgbClr val="94B6D2"/>
              </a:buClr>
              <a:buSzPct val="70000"/>
              <a:buFont typeface="Arial" pitchFamily="34" charset="0"/>
              <a:buChar char="•"/>
            </a:pPr>
            <a:r>
              <a:rPr lang="en-US" sz="3800" dirty="0">
                <a:solidFill>
                  <a:prstClr val="black"/>
                </a:solidFill>
                <a:latin typeface="Times New Roman" panose="02020603050405020304" pitchFamily="18" charset="0"/>
                <a:cs typeface="Times New Roman" panose="02020603050405020304" pitchFamily="18" charset="0"/>
              </a:rPr>
              <a:t>Macro- nutrients</a:t>
            </a:r>
          </a:p>
          <a:p>
            <a:pPr marL="639763" lvl="1" indent="-273050" eaLnBrk="0" fontAlgn="base" hangingPunct="0">
              <a:lnSpc>
                <a:spcPct val="100000"/>
              </a:lnSpc>
              <a:spcBef>
                <a:spcPts val="550"/>
              </a:spcBef>
              <a:spcAft>
                <a:spcPct val="0"/>
              </a:spcAft>
              <a:buClr>
                <a:srgbClr val="94B6D2"/>
              </a:buClr>
              <a:buSzPct val="70000"/>
              <a:buFont typeface="Arial" pitchFamily="34" charset="0"/>
              <a:buChar char="•"/>
            </a:pPr>
            <a:r>
              <a:rPr lang="en-US" sz="3800" dirty="0">
                <a:solidFill>
                  <a:prstClr val="black"/>
                </a:solidFill>
                <a:latin typeface="Times New Roman" panose="02020603050405020304" pitchFamily="18" charset="0"/>
                <a:cs typeface="Times New Roman" panose="02020603050405020304" pitchFamily="18" charset="0"/>
              </a:rPr>
              <a:t>Micro- nutrients </a:t>
            </a:r>
          </a:p>
          <a:p>
            <a:pPr marL="0" lvl="0" indent="0" eaLnBrk="0" fontAlgn="base" hangingPunct="0">
              <a:lnSpc>
                <a:spcPct val="100000"/>
              </a:lnSpc>
              <a:spcBef>
                <a:spcPts val="700"/>
              </a:spcBef>
              <a:spcAft>
                <a:spcPct val="0"/>
              </a:spcAft>
              <a:buClr>
                <a:srgbClr val="DD8047"/>
              </a:buClr>
              <a:buSzPct val="60000"/>
              <a:buNone/>
            </a:pPr>
            <a:r>
              <a:rPr lang="en-GB" sz="3800" dirty="0">
                <a:solidFill>
                  <a:prstClr val="black"/>
                </a:solidFill>
                <a:latin typeface="Times New Roman" panose="02020603050405020304" pitchFamily="18" charset="0"/>
                <a:cs typeface="Times New Roman" panose="02020603050405020304" pitchFamily="18" charset="0"/>
              </a:rPr>
              <a:t>Clinical forms (welcome come Classification)</a:t>
            </a:r>
          </a:p>
          <a:p>
            <a:pPr marL="914400" lvl="2" indent="-228600" eaLnBrk="0" fontAlgn="base" hangingPunct="0">
              <a:lnSpc>
                <a:spcPct val="100000"/>
              </a:lnSpc>
              <a:spcBef>
                <a:spcPts val="500"/>
              </a:spcBef>
              <a:spcAft>
                <a:spcPct val="0"/>
              </a:spcAft>
              <a:buClr>
                <a:prstClr val="black"/>
              </a:buClr>
              <a:buSzPct val="75000"/>
              <a:buFont typeface="Wingdings" pitchFamily="2" charset="2"/>
              <a:buChar char="§"/>
            </a:pPr>
            <a:r>
              <a:rPr lang="en-GB" sz="3800" dirty="0">
                <a:solidFill>
                  <a:prstClr val="black"/>
                </a:solidFill>
                <a:latin typeface="Times New Roman" panose="02020603050405020304" pitchFamily="18" charset="0"/>
                <a:cs typeface="Times New Roman" panose="02020603050405020304" pitchFamily="18" charset="0"/>
              </a:rPr>
              <a:t>Kwashiorkor (Oedematous)</a:t>
            </a:r>
          </a:p>
          <a:p>
            <a:pPr marL="914400" lvl="2" indent="-228600" eaLnBrk="0" fontAlgn="base" hangingPunct="0">
              <a:lnSpc>
                <a:spcPct val="100000"/>
              </a:lnSpc>
              <a:spcBef>
                <a:spcPts val="500"/>
              </a:spcBef>
              <a:spcAft>
                <a:spcPct val="0"/>
              </a:spcAft>
              <a:buClr>
                <a:prstClr val="black"/>
              </a:buClr>
              <a:buSzPct val="75000"/>
              <a:buFont typeface="Wingdings" pitchFamily="2" charset="2"/>
              <a:buChar char="§"/>
            </a:pPr>
            <a:r>
              <a:rPr lang="en-GB" sz="3800" dirty="0">
                <a:solidFill>
                  <a:prstClr val="black"/>
                </a:solidFill>
                <a:latin typeface="Times New Roman" panose="02020603050405020304" pitchFamily="18" charset="0"/>
                <a:cs typeface="Times New Roman" panose="02020603050405020304" pitchFamily="18" charset="0"/>
              </a:rPr>
              <a:t>Marasmus (Non oedematous )</a:t>
            </a:r>
          </a:p>
          <a:p>
            <a:pPr marL="914400" lvl="2" indent="-228600" eaLnBrk="0" fontAlgn="base" hangingPunct="0">
              <a:lnSpc>
                <a:spcPct val="100000"/>
              </a:lnSpc>
              <a:spcBef>
                <a:spcPts val="500"/>
              </a:spcBef>
              <a:spcAft>
                <a:spcPct val="0"/>
              </a:spcAft>
              <a:buClr>
                <a:prstClr val="black"/>
              </a:buClr>
              <a:buSzPct val="75000"/>
              <a:buFont typeface="Wingdings" pitchFamily="2" charset="2"/>
              <a:buChar char="§"/>
            </a:pPr>
            <a:r>
              <a:rPr lang="en-GB" sz="3800" dirty="0">
                <a:solidFill>
                  <a:prstClr val="black"/>
                </a:solidFill>
                <a:latin typeface="Times New Roman" panose="02020603050405020304" pitchFamily="18" charset="0"/>
                <a:cs typeface="Times New Roman" panose="02020603050405020304" pitchFamily="18" charset="0"/>
              </a:rPr>
              <a:t>Marasmic – Kwashiorkor</a:t>
            </a:r>
          </a:p>
          <a:p>
            <a:pPr marL="0" lvl="0" indent="0" eaLnBrk="0" fontAlgn="base" hangingPunct="0">
              <a:lnSpc>
                <a:spcPct val="100000"/>
              </a:lnSpc>
              <a:spcBef>
                <a:spcPts val="700"/>
              </a:spcBef>
              <a:spcAft>
                <a:spcPct val="0"/>
              </a:spcAft>
              <a:buClr>
                <a:srgbClr val="DD8047"/>
              </a:buClr>
              <a:buSzPct val="60000"/>
              <a:buNone/>
            </a:pPr>
            <a:r>
              <a:rPr lang="en-GB" sz="3800" dirty="0">
                <a:solidFill>
                  <a:prstClr val="black"/>
                </a:solidFill>
                <a:latin typeface="Times New Roman" panose="02020603050405020304" pitchFamily="18" charset="0"/>
                <a:cs typeface="Times New Roman" panose="02020603050405020304" pitchFamily="18" charset="0"/>
              </a:rPr>
              <a:t>Growth failure without clinical signs</a:t>
            </a:r>
          </a:p>
          <a:p>
            <a:pPr marL="914400" lvl="2" indent="-228600" eaLnBrk="0" fontAlgn="base" hangingPunct="0">
              <a:lnSpc>
                <a:spcPct val="100000"/>
              </a:lnSpc>
              <a:spcBef>
                <a:spcPts val="500"/>
              </a:spcBef>
              <a:spcAft>
                <a:spcPct val="0"/>
              </a:spcAft>
              <a:buClr>
                <a:prstClr val="black"/>
              </a:buClr>
              <a:buSzPct val="75000"/>
              <a:buFont typeface="Wingdings" pitchFamily="2" charset="2"/>
              <a:buChar char="§"/>
            </a:pPr>
            <a:r>
              <a:rPr lang="en-GB" sz="3800" dirty="0">
                <a:solidFill>
                  <a:prstClr val="black"/>
                </a:solidFill>
                <a:latin typeface="Times New Roman" panose="02020603050405020304" pitchFamily="18" charset="0"/>
                <a:cs typeface="Times New Roman" panose="02020603050405020304" pitchFamily="18" charset="0"/>
              </a:rPr>
              <a:t>Wasting </a:t>
            </a:r>
            <a:r>
              <a:rPr lang="en-GB" sz="3800" dirty="0">
                <a:solidFill>
                  <a:prstClr val="black"/>
                </a:solidFill>
                <a:latin typeface="Times New Roman" panose="02020603050405020304" pitchFamily="18" charset="0"/>
                <a:cs typeface="Times New Roman" panose="02020603050405020304" pitchFamily="18" charset="0"/>
                <a:sym typeface="Wingdings" pitchFamily="2" charset="2"/>
              </a:rPr>
              <a:t> - Acute malnutrition</a:t>
            </a:r>
            <a:endParaRPr lang="en-GB" sz="3800" dirty="0">
              <a:solidFill>
                <a:prstClr val="black"/>
              </a:solidFill>
              <a:latin typeface="Times New Roman" panose="02020603050405020304" pitchFamily="18" charset="0"/>
              <a:cs typeface="Times New Roman" panose="02020603050405020304" pitchFamily="18" charset="0"/>
            </a:endParaRPr>
          </a:p>
          <a:p>
            <a:pPr marL="914400" lvl="2" indent="-228600" eaLnBrk="0" fontAlgn="base" hangingPunct="0">
              <a:lnSpc>
                <a:spcPct val="100000"/>
              </a:lnSpc>
              <a:spcBef>
                <a:spcPts val="500"/>
              </a:spcBef>
              <a:spcAft>
                <a:spcPct val="0"/>
              </a:spcAft>
              <a:buClr>
                <a:prstClr val="black"/>
              </a:buClr>
              <a:buSzPct val="75000"/>
              <a:buFont typeface="Wingdings" pitchFamily="2" charset="2"/>
              <a:buChar char="§"/>
            </a:pPr>
            <a:r>
              <a:rPr lang="en-GB" sz="3800" dirty="0">
                <a:solidFill>
                  <a:prstClr val="black"/>
                </a:solidFill>
                <a:latin typeface="Times New Roman" panose="02020603050405020304" pitchFamily="18" charset="0"/>
                <a:cs typeface="Times New Roman" panose="02020603050405020304" pitchFamily="18" charset="0"/>
              </a:rPr>
              <a:t>Stunting </a:t>
            </a:r>
            <a:r>
              <a:rPr lang="en-GB" sz="3800" dirty="0">
                <a:solidFill>
                  <a:prstClr val="black"/>
                </a:solidFill>
                <a:latin typeface="Times New Roman" panose="02020603050405020304" pitchFamily="18" charset="0"/>
                <a:cs typeface="Times New Roman" panose="02020603050405020304" pitchFamily="18" charset="0"/>
                <a:sym typeface="Wingdings" pitchFamily="2" charset="2"/>
              </a:rPr>
              <a:t> - Chronic malnutrition</a:t>
            </a:r>
            <a:endParaRPr lang="en-GB" sz="3800" dirty="0">
              <a:solidFill>
                <a:prstClr val="black"/>
              </a:solidFill>
              <a:latin typeface="Times New Roman" panose="02020603050405020304" pitchFamily="18" charset="0"/>
              <a:cs typeface="Times New Roman" panose="02020603050405020304" pitchFamily="18" charset="0"/>
            </a:endParaRPr>
          </a:p>
          <a:p>
            <a:pPr marL="914400" lvl="2" indent="-228600" eaLnBrk="0" fontAlgn="base" hangingPunct="0">
              <a:lnSpc>
                <a:spcPct val="100000"/>
              </a:lnSpc>
              <a:spcBef>
                <a:spcPts val="500"/>
              </a:spcBef>
              <a:spcAft>
                <a:spcPct val="0"/>
              </a:spcAft>
              <a:buClr>
                <a:prstClr val="black"/>
              </a:buClr>
              <a:buSzPct val="75000"/>
              <a:buFont typeface="Wingdings" pitchFamily="2" charset="2"/>
              <a:buChar char="§"/>
            </a:pPr>
            <a:r>
              <a:rPr lang="en-GB" sz="3800" dirty="0">
                <a:solidFill>
                  <a:prstClr val="black"/>
                </a:solidFill>
                <a:latin typeface="Times New Roman" panose="02020603050405020304" pitchFamily="18" charset="0"/>
                <a:cs typeface="Times New Roman" panose="02020603050405020304" pitchFamily="18" charset="0"/>
              </a:rPr>
              <a:t>Underweight - </a:t>
            </a:r>
            <a:r>
              <a:rPr lang="en-GB" sz="3800" dirty="0">
                <a:solidFill>
                  <a:prstClr val="black"/>
                </a:solidFill>
                <a:latin typeface="Times New Roman" panose="02020603050405020304" pitchFamily="18" charset="0"/>
                <a:cs typeface="Times New Roman" panose="02020603050405020304" pitchFamily="18" charset="0"/>
                <a:sym typeface="Wingdings" pitchFamily="2" charset="2"/>
              </a:rPr>
              <a:t>Acute / Chronic</a:t>
            </a:r>
          </a:p>
          <a:p>
            <a:endParaRPr lang="en-US" dirty="0"/>
          </a:p>
        </p:txBody>
      </p:sp>
      <p:sp>
        <p:nvSpPr>
          <p:cNvPr id="5" name="Slide Number Placeholder 4"/>
          <p:cNvSpPr>
            <a:spLocks noGrp="1"/>
          </p:cNvSpPr>
          <p:nvPr>
            <p:ph type="sldNum" sz="quarter" idx="12"/>
          </p:nvPr>
        </p:nvSpPr>
        <p:spPr/>
        <p:txBody>
          <a:bodyPr/>
          <a:lstStyle/>
          <a:p>
            <a:fld id="{31464B2D-C745-448E-9D95-72C920CC6C45}" type="slidenum">
              <a:rPr lang="en-US" smtClean="0"/>
              <a:pPr/>
              <a:t>19</a:t>
            </a:fld>
            <a:endParaRPr lang="en-US"/>
          </a:p>
        </p:txBody>
      </p:sp>
    </p:spTree>
    <p:extLst>
      <p:ext uri="{BB962C8B-B14F-4D97-AF65-F5344CB8AC3E}">
        <p14:creationId xmlns:p14="http://schemas.microsoft.com/office/powerpoint/2010/main" xmlns="" val="3581567297"/>
      </p:ext>
    </p:extLst>
  </p:cSld>
  <p:clrMapOvr>
    <a:masterClrMapping/>
  </p:clrMapOvr>
  <mc:AlternateContent xmlns:mc="http://schemas.openxmlformats.org/markup-compatibility/2006">
    <mc:Choice xmlns:p14="http://schemas.microsoft.com/office/powerpoint/2010/main" xmlns="" Requires="p14">
      <p:transition spd="slow" p14:dur="1500">
        <p14:switch dir="r"/>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z="3200" dirty="0" smtClean="0">
                <a:solidFill>
                  <a:prstClr val="black"/>
                </a:solidFill>
                <a:latin typeface="Calibri"/>
              </a:rPr>
              <a:t>Contents of This </a:t>
            </a:r>
            <a:r>
              <a:rPr lang="fr-FR" sz="3200" dirty="0" err="1" smtClean="0">
                <a:solidFill>
                  <a:prstClr val="black"/>
                </a:solidFill>
                <a:latin typeface="Calibri"/>
              </a:rPr>
              <a:t>topic</a:t>
            </a:r>
            <a:r>
              <a:rPr lang="fr-FR" sz="3200" dirty="0" smtClean="0">
                <a:solidFill>
                  <a:prstClr val="black"/>
                </a:solidFill>
                <a:latin typeface="Calibri"/>
              </a:rPr>
              <a:t> </a:t>
            </a:r>
            <a:endParaRPr lang="en-US" dirty="0"/>
          </a:p>
        </p:txBody>
      </p:sp>
      <p:sp>
        <p:nvSpPr>
          <p:cNvPr id="3" name="Content Placeholder 2"/>
          <p:cNvSpPr>
            <a:spLocks noGrp="1"/>
          </p:cNvSpPr>
          <p:nvPr>
            <p:ph idx="1"/>
          </p:nvPr>
        </p:nvSpPr>
        <p:spPr/>
        <p:txBody>
          <a:bodyPr/>
          <a:lstStyle/>
          <a:p>
            <a:pPr marL="342900" lvl="0" indent="-342900" fontAlgn="base">
              <a:lnSpc>
                <a:spcPct val="110000"/>
              </a:lnSpc>
              <a:spcBef>
                <a:spcPct val="20000"/>
              </a:spcBef>
              <a:spcAft>
                <a:spcPct val="0"/>
              </a:spcAft>
              <a:buClr>
                <a:srgbClr val="FAFD00"/>
              </a:buClr>
              <a:buSzPct val="50000"/>
              <a:buBlip>
                <a:blip r:embed="rId3"/>
              </a:buBlip>
            </a:pPr>
            <a:r>
              <a:rPr lang="fr-FR" sz="3200" dirty="0">
                <a:solidFill>
                  <a:prstClr val="black"/>
                </a:solidFill>
              </a:rPr>
              <a:t>Protein-energy malnutrition </a:t>
            </a:r>
          </a:p>
          <a:p>
            <a:pPr marL="342900" lvl="0" indent="-342900" fontAlgn="base">
              <a:lnSpc>
                <a:spcPct val="110000"/>
              </a:lnSpc>
              <a:spcBef>
                <a:spcPct val="20000"/>
              </a:spcBef>
              <a:spcAft>
                <a:spcPct val="0"/>
              </a:spcAft>
              <a:buClr>
                <a:srgbClr val="FAFD00"/>
              </a:buClr>
              <a:buSzPct val="50000"/>
              <a:buBlip>
                <a:blip r:embed="rId3"/>
              </a:buBlip>
            </a:pPr>
            <a:r>
              <a:rPr lang="fr-FR" sz="3200" dirty="0" smtClean="0">
                <a:solidFill>
                  <a:prstClr val="black"/>
                </a:solidFill>
              </a:rPr>
              <a:t>Iodine </a:t>
            </a:r>
            <a:r>
              <a:rPr lang="fr-FR" sz="3200" dirty="0">
                <a:solidFill>
                  <a:prstClr val="black"/>
                </a:solidFill>
              </a:rPr>
              <a:t>deficiency</a:t>
            </a:r>
          </a:p>
          <a:p>
            <a:pPr marL="342900" lvl="0" indent="-342900" fontAlgn="base">
              <a:lnSpc>
                <a:spcPct val="110000"/>
              </a:lnSpc>
              <a:spcBef>
                <a:spcPct val="20000"/>
              </a:spcBef>
              <a:spcAft>
                <a:spcPct val="0"/>
              </a:spcAft>
              <a:buClr>
                <a:srgbClr val="FAFD00"/>
              </a:buClr>
              <a:buSzPct val="50000"/>
              <a:buBlip>
                <a:blip r:embed="rId3"/>
              </a:buBlip>
            </a:pPr>
            <a:r>
              <a:rPr lang="fr-FR" sz="3200" dirty="0">
                <a:solidFill>
                  <a:prstClr val="black"/>
                </a:solidFill>
              </a:rPr>
              <a:t>Iron deficiency </a:t>
            </a:r>
            <a:r>
              <a:rPr lang="fr-FR" sz="3200" dirty="0" smtClean="0">
                <a:solidFill>
                  <a:prstClr val="black"/>
                </a:solidFill>
              </a:rPr>
              <a:t>anemia</a:t>
            </a:r>
            <a:endParaRPr lang="fr-FR" sz="3200" dirty="0">
              <a:solidFill>
                <a:prstClr val="black"/>
              </a:solidFill>
            </a:endParaRPr>
          </a:p>
        </p:txBody>
      </p:sp>
      <p:sp>
        <p:nvSpPr>
          <p:cNvPr id="5" name="Slide Number Placeholder 4"/>
          <p:cNvSpPr>
            <a:spLocks noGrp="1"/>
          </p:cNvSpPr>
          <p:nvPr>
            <p:ph type="sldNum" sz="quarter" idx="12"/>
          </p:nvPr>
        </p:nvSpPr>
        <p:spPr/>
        <p:txBody>
          <a:bodyPr/>
          <a:lstStyle/>
          <a:p>
            <a:fld id="{31464B2D-C745-448E-9D95-72C920CC6C45}" type="slidenum">
              <a:rPr lang="en-US" smtClean="0"/>
              <a:pPr/>
              <a:t>2</a:t>
            </a:fld>
            <a:endParaRPr lang="en-US"/>
          </a:p>
        </p:txBody>
      </p:sp>
    </p:spTree>
    <p:extLst>
      <p:ext uri="{BB962C8B-B14F-4D97-AF65-F5344CB8AC3E}">
        <p14:creationId xmlns:p14="http://schemas.microsoft.com/office/powerpoint/2010/main" xmlns="" val="1779843865"/>
      </p:ext>
    </p:extLst>
  </p:cSld>
  <p:clrMapOvr>
    <a:masterClrMapping/>
  </p:clrMapOvr>
  <mc:AlternateContent xmlns:mc="http://schemas.openxmlformats.org/markup-compatibility/2006">
    <mc:Choice xmlns:p14="http://schemas.microsoft.com/office/powerpoint/2010/main" xmlns="" Requires="p14">
      <p:transition spd="slow" p14:dur="1500">
        <p14:switch dir="r"/>
      </p:transition>
    </mc:Choice>
    <mc:Fallback>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400" spc="0" dirty="0">
                <a:solidFill>
                  <a:srgbClr val="775F55"/>
                </a:solidFill>
                <a:latin typeface="Tw Cen MT"/>
              </a:rPr>
              <a:t>Marasmus</a:t>
            </a:r>
            <a:endParaRPr lang="en-US" dirty="0"/>
          </a:p>
        </p:txBody>
      </p:sp>
      <p:sp>
        <p:nvSpPr>
          <p:cNvPr id="3" name="Content Placeholder 2"/>
          <p:cNvSpPr>
            <a:spLocks noGrp="1"/>
          </p:cNvSpPr>
          <p:nvPr>
            <p:ph idx="1"/>
          </p:nvPr>
        </p:nvSpPr>
        <p:spPr>
          <a:xfrm>
            <a:off x="609600" y="1129553"/>
            <a:ext cx="11582400" cy="5728447"/>
          </a:xfrm>
        </p:spPr>
        <p:txBody>
          <a:bodyPr/>
          <a:lstStyle/>
          <a:p>
            <a:pPr marL="319088" lvl="0" indent="-319088" eaLnBrk="0" fontAlgn="base" hangingPunct="0">
              <a:lnSpc>
                <a:spcPct val="100000"/>
              </a:lnSpc>
              <a:spcBef>
                <a:spcPts val="700"/>
              </a:spcBef>
              <a:spcAft>
                <a:spcPct val="0"/>
              </a:spcAft>
              <a:buClr>
                <a:srgbClr val="DD8047"/>
              </a:buClr>
              <a:buSzPct val="60000"/>
              <a:buNone/>
            </a:pPr>
            <a:r>
              <a:rPr lang="en-US" sz="2800" b="1" dirty="0">
                <a:solidFill>
                  <a:prstClr val="black"/>
                </a:solidFill>
                <a:latin typeface="Tw Cen MT"/>
              </a:rPr>
              <a:t>Clinical pictures of Marasmus  </a:t>
            </a:r>
          </a:p>
          <a:p>
            <a:pPr marL="319088" lvl="0" indent="-319088" eaLnBrk="0" fontAlgn="base" hangingPunct="0">
              <a:lnSpc>
                <a:spcPct val="100000"/>
              </a:lnSpc>
              <a:spcBef>
                <a:spcPts val="700"/>
              </a:spcBef>
              <a:spcAft>
                <a:spcPct val="0"/>
              </a:spcAft>
              <a:buClr>
                <a:srgbClr val="DD8047"/>
              </a:buClr>
              <a:buSzPct val="60000"/>
              <a:buFont typeface="Wingdings" pitchFamily="2" charset="2"/>
              <a:buChar char=""/>
            </a:pPr>
            <a:r>
              <a:rPr lang="en-US" sz="2800" dirty="0">
                <a:solidFill>
                  <a:prstClr val="black"/>
                </a:solidFill>
                <a:latin typeface="Tw Cen MT"/>
              </a:rPr>
              <a:t>Growth retardation</a:t>
            </a:r>
          </a:p>
          <a:p>
            <a:pPr marL="319088" lvl="0" indent="-319088" eaLnBrk="0" fontAlgn="base" hangingPunct="0">
              <a:lnSpc>
                <a:spcPct val="100000"/>
              </a:lnSpc>
              <a:spcBef>
                <a:spcPts val="700"/>
              </a:spcBef>
              <a:spcAft>
                <a:spcPct val="0"/>
              </a:spcAft>
              <a:buClr>
                <a:srgbClr val="DD8047"/>
              </a:buClr>
              <a:buSzPct val="60000"/>
              <a:buFont typeface="Wingdings" pitchFamily="2" charset="2"/>
              <a:buChar char=""/>
            </a:pPr>
            <a:r>
              <a:rPr lang="en-US" sz="2800" dirty="0">
                <a:solidFill>
                  <a:prstClr val="black"/>
                </a:solidFill>
                <a:latin typeface="Tw Cen MT"/>
              </a:rPr>
              <a:t>Wasting of Subcutaneous fat  and muscles (flabby muscles)</a:t>
            </a:r>
          </a:p>
          <a:p>
            <a:pPr marL="319088" lvl="0" indent="-319088" eaLnBrk="0" fontAlgn="base" hangingPunct="0">
              <a:lnSpc>
                <a:spcPct val="100000"/>
              </a:lnSpc>
              <a:spcBef>
                <a:spcPts val="700"/>
              </a:spcBef>
              <a:spcAft>
                <a:spcPct val="0"/>
              </a:spcAft>
              <a:buClr>
                <a:srgbClr val="DD8047"/>
              </a:buClr>
              <a:buSzPct val="60000"/>
              <a:buFont typeface="Wingdings" pitchFamily="2" charset="2"/>
              <a:buChar char=""/>
            </a:pPr>
            <a:r>
              <a:rPr lang="en-US" sz="2800" dirty="0">
                <a:solidFill>
                  <a:prstClr val="black"/>
                </a:solidFill>
                <a:latin typeface="Tw Cen MT"/>
              </a:rPr>
              <a:t>old man face (wizened (wrinkled)monkey)</a:t>
            </a:r>
          </a:p>
          <a:p>
            <a:pPr marL="319088" lvl="0" indent="-319088" eaLnBrk="0" fontAlgn="base" hangingPunct="0">
              <a:lnSpc>
                <a:spcPct val="100000"/>
              </a:lnSpc>
              <a:spcBef>
                <a:spcPts val="700"/>
              </a:spcBef>
              <a:spcAft>
                <a:spcPct val="0"/>
              </a:spcAft>
              <a:buClr>
                <a:srgbClr val="DD8047"/>
              </a:buClr>
              <a:buSzPct val="60000"/>
              <a:buFont typeface="Wingdings" pitchFamily="2" charset="2"/>
              <a:buChar char=""/>
            </a:pPr>
            <a:r>
              <a:rPr lang="en-US" sz="2800" dirty="0">
                <a:solidFill>
                  <a:prstClr val="black"/>
                </a:solidFill>
                <a:latin typeface="Tw Cen MT"/>
              </a:rPr>
              <a:t>sunken eye balls</a:t>
            </a:r>
          </a:p>
          <a:p>
            <a:pPr marL="319088" lvl="0" indent="-319088" eaLnBrk="0" fontAlgn="base" hangingPunct="0">
              <a:lnSpc>
                <a:spcPct val="100000"/>
              </a:lnSpc>
              <a:spcBef>
                <a:spcPts val="700"/>
              </a:spcBef>
              <a:spcAft>
                <a:spcPct val="0"/>
              </a:spcAft>
              <a:buClr>
                <a:srgbClr val="DD8047"/>
              </a:buClr>
              <a:buSzPct val="60000"/>
              <a:buFont typeface="Wingdings" pitchFamily="2" charset="2"/>
              <a:buChar char=""/>
            </a:pPr>
            <a:r>
              <a:rPr lang="en-US" sz="2800" dirty="0">
                <a:solidFill>
                  <a:prstClr val="black"/>
                </a:solidFill>
                <a:latin typeface="Tw Cen MT"/>
              </a:rPr>
              <a:t>increased appetite</a:t>
            </a:r>
          </a:p>
          <a:p>
            <a:pPr marL="319088" lvl="0" indent="-319088" eaLnBrk="0" fontAlgn="base" hangingPunct="0">
              <a:lnSpc>
                <a:spcPct val="100000"/>
              </a:lnSpc>
              <a:spcBef>
                <a:spcPts val="700"/>
              </a:spcBef>
              <a:spcAft>
                <a:spcPct val="0"/>
              </a:spcAft>
              <a:buClr>
                <a:srgbClr val="DD8047"/>
              </a:buClr>
              <a:buSzPct val="60000"/>
              <a:buFont typeface="Wingdings" pitchFamily="2" charset="2"/>
              <a:buChar char=""/>
            </a:pPr>
            <a:r>
              <a:rPr lang="en-US" sz="2800" dirty="0">
                <a:solidFill>
                  <a:prstClr val="black"/>
                </a:solidFill>
                <a:latin typeface="Tw Cen MT"/>
              </a:rPr>
              <a:t>Irritable always and has mild skin and hair change</a:t>
            </a:r>
          </a:p>
          <a:p>
            <a:pPr marL="319088" lvl="0" indent="-319088" eaLnBrk="0" fontAlgn="base" hangingPunct="0">
              <a:lnSpc>
                <a:spcPct val="100000"/>
              </a:lnSpc>
              <a:spcBef>
                <a:spcPts val="700"/>
              </a:spcBef>
              <a:spcAft>
                <a:spcPct val="0"/>
              </a:spcAft>
              <a:buClr>
                <a:srgbClr val="DD8047"/>
              </a:buClr>
              <a:buSzPct val="60000"/>
              <a:buNone/>
            </a:pPr>
            <a:endParaRPr lang="en-US" sz="2800" dirty="0">
              <a:solidFill>
                <a:prstClr val="black"/>
              </a:solidFill>
              <a:latin typeface="Tw Cen MT"/>
            </a:endParaRPr>
          </a:p>
          <a:p>
            <a:endParaRPr lang="en-US" dirty="0"/>
          </a:p>
        </p:txBody>
      </p:sp>
      <p:sp>
        <p:nvSpPr>
          <p:cNvPr id="6" name="Slide Number Placeholder 5"/>
          <p:cNvSpPr>
            <a:spLocks noGrp="1"/>
          </p:cNvSpPr>
          <p:nvPr>
            <p:ph type="sldNum" sz="quarter" idx="12"/>
          </p:nvPr>
        </p:nvSpPr>
        <p:spPr/>
        <p:txBody>
          <a:bodyPr/>
          <a:lstStyle/>
          <a:p>
            <a:fld id="{31464B2D-C745-448E-9D95-72C920CC6C45}" type="slidenum">
              <a:rPr lang="en-US" smtClean="0"/>
              <a:pPr/>
              <a:t>20</a:t>
            </a:fld>
            <a:endParaRPr lang="en-US"/>
          </a:p>
        </p:txBody>
      </p:sp>
      <p:pic>
        <p:nvPicPr>
          <p:cNvPr id="4" name="Picture 2" descr="marasm"/>
          <p:cNvPicPr>
            <a:picLocks noChangeAspect="1" noChangeArrowheads="1"/>
          </p:cNvPicPr>
          <p:nvPr/>
        </p:nvPicPr>
        <p:blipFill>
          <a:blip r:embed="rId2" cstate="print"/>
          <a:srcRect/>
          <a:stretch>
            <a:fillRect/>
          </a:stretch>
        </p:blipFill>
        <p:spPr bwMode="auto">
          <a:xfrm>
            <a:off x="8903367" y="3641558"/>
            <a:ext cx="3288633" cy="32164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614471616"/>
      </p:ext>
    </p:extLst>
  </p:cSld>
  <p:clrMapOvr>
    <a:masterClrMapping/>
  </p:clrMapOvr>
  <mc:AlternateContent xmlns:mc="http://schemas.openxmlformats.org/markup-compatibility/2006">
    <mc:Choice xmlns:p14="http://schemas.microsoft.com/office/powerpoint/2010/main" xmlns="" Requires="p14">
      <p:transition spd="slow" p14:dur="1500">
        <p14:switch dir="r"/>
      </p:transition>
    </mc:Choice>
    <mc:Fallback>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b="1" spc="0" dirty="0">
                <a:solidFill>
                  <a:srgbClr val="775F55"/>
                </a:solidFill>
                <a:latin typeface="Tw Cen MT"/>
              </a:rPr>
              <a:t>kwashiorkor</a:t>
            </a:r>
            <a:endParaRPr lang="en-US" dirty="0"/>
          </a:p>
        </p:txBody>
      </p:sp>
      <p:sp>
        <p:nvSpPr>
          <p:cNvPr id="3" name="Content Placeholder 2"/>
          <p:cNvSpPr>
            <a:spLocks noGrp="1"/>
          </p:cNvSpPr>
          <p:nvPr>
            <p:ph idx="1"/>
          </p:nvPr>
        </p:nvSpPr>
        <p:spPr>
          <a:xfrm>
            <a:off x="609600" y="1210235"/>
            <a:ext cx="11582400" cy="5647765"/>
          </a:xfrm>
        </p:spPr>
        <p:txBody>
          <a:bodyPr/>
          <a:lstStyle/>
          <a:p>
            <a:pPr marL="0" lvl="0" indent="0" eaLnBrk="0" hangingPunct="0">
              <a:lnSpc>
                <a:spcPct val="100000"/>
              </a:lnSpc>
              <a:spcBef>
                <a:spcPct val="50000"/>
              </a:spcBef>
              <a:spcAft>
                <a:spcPts val="0"/>
              </a:spcAft>
              <a:buClrTx/>
              <a:buSzTx/>
              <a:buNone/>
            </a:pPr>
            <a:r>
              <a:rPr lang="en-GB" sz="2800" b="1" dirty="0">
                <a:solidFill>
                  <a:prstClr val="black"/>
                </a:solidFill>
                <a:latin typeface="Comic Sans MS" pitchFamily="66" charset="0"/>
              </a:rPr>
              <a:t>Hair - thinner and lighter</a:t>
            </a:r>
            <a:endParaRPr lang="en-US" sz="2800" b="1" dirty="0">
              <a:solidFill>
                <a:prstClr val="black"/>
              </a:solidFill>
              <a:latin typeface="Comic Sans MS" pitchFamily="66" charset="0"/>
            </a:endParaRPr>
          </a:p>
          <a:p>
            <a:pPr marL="0" lvl="0" indent="0" eaLnBrk="0" hangingPunct="0">
              <a:lnSpc>
                <a:spcPct val="100000"/>
              </a:lnSpc>
              <a:spcBef>
                <a:spcPts val="0"/>
              </a:spcBef>
              <a:spcAft>
                <a:spcPts val="0"/>
              </a:spcAft>
              <a:buClrTx/>
              <a:buSzTx/>
              <a:buNone/>
            </a:pPr>
            <a:r>
              <a:rPr lang="en-US" sz="2800" b="1" dirty="0">
                <a:solidFill>
                  <a:prstClr val="black"/>
                </a:solidFill>
                <a:latin typeface="Comic Sans MS" pitchFamily="66" charset="0"/>
              </a:rPr>
              <a:t>Moon face</a:t>
            </a:r>
          </a:p>
          <a:p>
            <a:pPr marL="0" lvl="0" indent="0" eaLnBrk="0" hangingPunct="0">
              <a:lnSpc>
                <a:spcPct val="100000"/>
              </a:lnSpc>
              <a:spcBef>
                <a:spcPts val="0"/>
              </a:spcBef>
              <a:spcAft>
                <a:spcPts val="0"/>
              </a:spcAft>
              <a:buClrTx/>
              <a:buSzTx/>
              <a:buNone/>
            </a:pPr>
            <a:r>
              <a:rPr lang="en-US" sz="2800" b="1" dirty="0">
                <a:solidFill>
                  <a:prstClr val="black"/>
                </a:solidFill>
                <a:latin typeface="Comic Sans MS" pitchFamily="66" charset="0"/>
              </a:rPr>
              <a:t>No appetite</a:t>
            </a:r>
          </a:p>
          <a:p>
            <a:pPr marL="0" lvl="0" indent="0" eaLnBrk="0" hangingPunct="0">
              <a:lnSpc>
                <a:spcPct val="100000"/>
              </a:lnSpc>
              <a:spcBef>
                <a:spcPct val="50000"/>
              </a:spcBef>
              <a:spcAft>
                <a:spcPts val="0"/>
              </a:spcAft>
              <a:buClrTx/>
              <a:buSzTx/>
              <a:buNone/>
            </a:pPr>
            <a:r>
              <a:rPr lang="en-US" sz="2800" b="1" dirty="0">
                <a:solidFill>
                  <a:prstClr val="black"/>
                </a:solidFill>
                <a:latin typeface="Comic Sans MS" pitchFamily="66" charset="0"/>
              </a:rPr>
              <a:t>Skin </a:t>
            </a:r>
            <a:r>
              <a:rPr lang="en-US" sz="2800" b="1" dirty="0" smtClean="0">
                <a:solidFill>
                  <a:prstClr val="black"/>
                </a:solidFill>
                <a:latin typeface="Comic Sans MS" pitchFamily="66" charset="0"/>
              </a:rPr>
              <a:t>lesions</a:t>
            </a:r>
            <a:r>
              <a:rPr lang="en-GB" sz="2800" b="1" dirty="0">
                <a:solidFill>
                  <a:prstClr val="black"/>
                </a:solidFill>
                <a:latin typeface="Comic Sans MS" pitchFamily="66" charset="0"/>
              </a:rPr>
              <a:t>Apathetic and miserable</a:t>
            </a:r>
            <a:endParaRPr lang="en-GB" sz="3600" b="1" dirty="0">
              <a:solidFill>
                <a:prstClr val="black"/>
              </a:solidFill>
              <a:latin typeface="Comic Sans MS" pitchFamily="66" charset="0"/>
            </a:endParaRPr>
          </a:p>
          <a:p>
            <a:pPr marL="0" lvl="0" indent="0" eaLnBrk="0" hangingPunct="0">
              <a:lnSpc>
                <a:spcPct val="100000"/>
              </a:lnSpc>
              <a:spcBef>
                <a:spcPts val="0"/>
              </a:spcBef>
              <a:spcAft>
                <a:spcPct val="50000"/>
              </a:spcAft>
              <a:buClrTx/>
              <a:buSzTx/>
              <a:buNone/>
            </a:pPr>
            <a:r>
              <a:rPr lang="en-GB" sz="2800" b="1" dirty="0">
                <a:solidFill>
                  <a:prstClr val="black"/>
                </a:solidFill>
                <a:latin typeface="Comic Sans MS" pitchFamily="66" charset="0"/>
              </a:rPr>
              <a:t>Oedema (symmetrical oedema involving </a:t>
            </a:r>
            <a:endParaRPr lang="en-GB" sz="2800" b="1" dirty="0" smtClean="0">
              <a:solidFill>
                <a:prstClr val="black"/>
              </a:solidFill>
              <a:latin typeface="Comic Sans MS" pitchFamily="66" charset="0"/>
            </a:endParaRPr>
          </a:p>
          <a:p>
            <a:pPr marL="0" lvl="0" indent="0" eaLnBrk="0" hangingPunct="0">
              <a:lnSpc>
                <a:spcPct val="100000"/>
              </a:lnSpc>
              <a:spcBef>
                <a:spcPts val="0"/>
              </a:spcBef>
              <a:spcAft>
                <a:spcPct val="50000"/>
              </a:spcAft>
              <a:buClrTx/>
              <a:buSzTx/>
              <a:buNone/>
            </a:pPr>
            <a:r>
              <a:rPr lang="en-GB" sz="2800" b="1" dirty="0" smtClean="0">
                <a:solidFill>
                  <a:prstClr val="black"/>
                </a:solidFill>
                <a:latin typeface="Comic Sans MS" pitchFamily="66" charset="0"/>
              </a:rPr>
              <a:t>at </a:t>
            </a:r>
            <a:r>
              <a:rPr lang="en-GB" sz="2800" b="1" dirty="0">
                <a:solidFill>
                  <a:prstClr val="black"/>
                </a:solidFill>
                <a:latin typeface="Comic Sans MS" pitchFamily="66" charset="0"/>
              </a:rPr>
              <a:t>least the feet)</a:t>
            </a:r>
            <a:endParaRPr lang="en-US" sz="2800" b="1" dirty="0">
              <a:solidFill>
                <a:prstClr val="black"/>
              </a:solidFill>
              <a:latin typeface="Comic Sans MS" pitchFamily="66" charset="0"/>
            </a:endParaRPr>
          </a:p>
          <a:p>
            <a:pPr marL="0" lvl="0" indent="0" eaLnBrk="0" hangingPunct="0">
              <a:lnSpc>
                <a:spcPct val="100000"/>
              </a:lnSpc>
              <a:spcBef>
                <a:spcPts val="0"/>
              </a:spcBef>
              <a:spcAft>
                <a:spcPts val="0"/>
              </a:spcAft>
              <a:buClrTx/>
              <a:buSzTx/>
              <a:buNone/>
            </a:pPr>
            <a:endParaRPr lang="en-US" b="1" dirty="0" smtClean="0">
              <a:solidFill>
                <a:prstClr val="black"/>
              </a:solidFill>
              <a:latin typeface="Comic Sans MS" pitchFamily="66" charset="0"/>
            </a:endParaRPr>
          </a:p>
          <a:p>
            <a:pPr marL="0" lvl="0" indent="0" eaLnBrk="0" hangingPunct="0">
              <a:lnSpc>
                <a:spcPct val="100000"/>
              </a:lnSpc>
              <a:spcBef>
                <a:spcPts val="0"/>
              </a:spcBef>
              <a:spcAft>
                <a:spcPts val="0"/>
              </a:spcAft>
              <a:buClrTx/>
              <a:buSzTx/>
              <a:buNone/>
            </a:pPr>
            <a:endParaRPr lang="en-US" sz="2800" b="1" dirty="0">
              <a:solidFill>
                <a:prstClr val="black"/>
              </a:solidFill>
              <a:latin typeface="Comic Sans MS" pitchFamily="66" charset="0"/>
            </a:endParaRPr>
          </a:p>
          <a:p>
            <a:endParaRPr lang="en-US" dirty="0"/>
          </a:p>
        </p:txBody>
      </p:sp>
      <p:sp>
        <p:nvSpPr>
          <p:cNvPr id="6" name="Slide Number Placeholder 5"/>
          <p:cNvSpPr>
            <a:spLocks noGrp="1"/>
          </p:cNvSpPr>
          <p:nvPr>
            <p:ph type="sldNum" sz="quarter" idx="12"/>
          </p:nvPr>
        </p:nvSpPr>
        <p:spPr/>
        <p:txBody>
          <a:bodyPr/>
          <a:lstStyle/>
          <a:p>
            <a:fld id="{31464B2D-C745-448E-9D95-72C920CC6C45}" type="slidenum">
              <a:rPr lang="en-US" smtClean="0"/>
              <a:pPr/>
              <a:t>21</a:t>
            </a:fld>
            <a:endParaRPr lang="en-US"/>
          </a:p>
        </p:txBody>
      </p:sp>
      <p:pic>
        <p:nvPicPr>
          <p:cNvPr id="4" name="Picture 2" descr="kwash"/>
          <p:cNvPicPr>
            <a:picLocks noChangeAspect="1" noChangeArrowheads="1"/>
          </p:cNvPicPr>
          <p:nvPr/>
        </p:nvPicPr>
        <p:blipFill>
          <a:blip r:embed="rId2" cstate="print"/>
          <a:srcRect/>
          <a:stretch>
            <a:fillRect/>
          </a:stretch>
        </p:blipFill>
        <p:spPr bwMode="auto">
          <a:xfrm>
            <a:off x="8486274" y="1845734"/>
            <a:ext cx="3705726"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122243526"/>
      </p:ext>
    </p:extLst>
  </p:cSld>
  <p:clrMapOvr>
    <a:masterClrMapping/>
  </p:clrMapOvr>
  <mc:AlternateContent xmlns:mc="http://schemas.openxmlformats.org/markup-compatibility/2006">
    <mc:Choice xmlns:p14="http://schemas.microsoft.com/office/powerpoint/2010/main" xmlns="" Requires="p14">
      <p:transition spd="slow" p14:dur="1500">
        <p14:switch dir="r"/>
      </p:transition>
    </mc:Choice>
    <mc:Fallback>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559080"/>
          </a:xfrm>
        </p:spPr>
        <p:txBody>
          <a:bodyPr/>
          <a:lstStyle/>
          <a:p>
            <a:r>
              <a:rPr lang="en-US" dirty="0" smtClean="0"/>
              <a:t>HOW THEY DIFFER FROM NORMAL INDIVIDUAL</a:t>
            </a:r>
            <a:endParaRPr lang="en-US" dirty="0"/>
          </a:p>
        </p:txBody>
      </p:sp>
      <p:sp>
        <p:nvSpPr>
          <p:cNvPr id="3" name="Content Placeholder 2"/>
          <p:cNvSpPr>
            <a:spLocks noGrp="1"/>
          </p:cNvSpPr>
          <p:nvPr>
            <p:ph idx="1"/>
          </p:nvPr>
        </p:nvSpPr>
        <p:spPr>
          <a:xfrm>
            <a:off x="609600" y="726141"/>
            <a:ext cx="10972800" cy="6131859"/>
          </a:xfrm>
        </p:spPr>
        <p:txBody>
          <a:bodyPr>
            <a:normAutofit/>
          </a:bodyPr>
          <a:lstStyle/>
          <a:p>
            <a:pPr marL="341313" lvl="0" indent="-287338" eaLnBrk="0" fontAlgn="base" hangingPunct="0">
              <a:lnSpc>
                <a:spcPct val="150000"/>
              </a:lnSpc>
              <a:spcBef>
                <a:spcPts val="700"/>
              </a:spcBef>
              <a:spcAft>
                <a:spcPct val="0"/>
              </a:spcAft>
              <a:buClr>
                <a:srgbClr val="DD8047"/>
              </a:buClr>
              <a:buSzPct val="60000"/>
              <a:buNone/>
              <a:defRPr/>
            </a:pPr>
            <a:r>
              <a:rPr lang="en-US" sz="2600" dirty="0">
                <a:solidFill>
                  <a:srgbClr val="C00000"/>
                </a:solidFill>
                <a:latin typeface="Arial" pitchFamily="34" charset="0"/>
                <a:cs typeface="Arial" pitchFamily="34" charset="0"/>
              </a:rPr>
              <a:t>Reductive </a:t>
            </a:r>
            <a:r>
              <a:rPr lang="en-US" sz="2600" dirty="0" smtClean="0">
                <a:solidFill>
                  <a:srgbClr val="C00000"/>
                </a:solidFill>
                <a:latin typeface="Arial" pitchFamily="34" charset="0"/>
                <a:cs typeface="Arial" pitchFamily="34" charset="0"/>
              </a:rPr>
              <a:t>adaptation</a:t>
            </a:r>
          </a:p>
          <a:p>
            <a:pPr marL="341313" lvl="0" indent="-287338" eaLnBrk="0" fontAlgn="base" hangingPunct="0">
              <a:lnSpc>
                <a:spcPct val="150000"/>
              </a:lnSpc>
              <a:spcBef>
                <a:spcPts val="700"/>
              </a:spcBef>
              <a:spcAft>
                <a:spcPct val="0"/>
              </a:spcAft>
              <a:buClr>
                <a:srgbClr val="DD8047"/>
              </a:buClr>
              <a:buSzPct val="60000"/>
              <a:buNone/>
              <a:defRPr/>
            </a:pPr>
            <a:r>
              <a:rPr lang="en-US" sz="2600" dirty="0" smtClean="0">
                <a:solidFill>
                  <a:srgbClr val="C00000"/>
                </a:solidFill>
                <a:latin typeface="Arial" pitchFamily="34" charset="0"/>
                <a:cs typeface="Arial" pitchFamily="34" charset="0"/>
              </a:rPr>
              <a:t> </a:t>
            </a:r>
            <a:r>
              <a:rPr lang="en-US" sz="2600" dirty="0">
                <a:solidFill>
                  <a:prstClr val="black"/>
                </a:solidFill>
                <a:latin typeface="Arial" pitchFamily="34" charset="0"/>
                <a:cs typeface="Arial" pitchFamily="34" charset="0"/>
              </a:rPr>
              <a:t>is the physiological response of the body to under nutrition and </a:t>
            </a:r>
            <a:r>
              <a:rPr lang="en-GB" sz="2600" dirty="0">
                <a:solidFill>
                  <a:prstClr val="black"/>
                </a:solidFill>
                <a:latin typeface="Arial" pitchFamily="34" charset="0"/>
                <a:cs typeface="Arial" pitchFamily="34" charset="0"/>
              </a:rPr>
              <a:t>the body conserves energy by: </a:t>
            </a:r>
            <a:endParaRPr lang="en-GB" sz="2600" b="1" dirty="0">
              <a:solidFill>
                <a:prstClr val="black"/>
              </a:solidFill>
              <a:latin typeface="Arial" pitchFamily="34" charset="0"/>
              <a:cs typeface="Arial" pitchFamily="34" charset="0"/>
            </a:endParaRPr>
          </a:p>
          <a:p>
            <a:pPr marL="639763" lvl="1" indent="-273050" eaLnBrk="0" fontAlgn="base" hangingPunct="0">
              <a:lnSpc>
                <a:spcPct val="150000"/>
              </a:lnSpc>
              <a:spcBef>
                <a:spcPts val="550"/>
              </a:spcBef>
              <a:spcAft>
                <a:spcPct val="0"/>
              </a:spcAft>
              <a:buClr>
                <a:srgbClr val="94B6D2"/>
              </a:buClr>
              <a:buSzPct val="70000"/>
              <a:buFont typeface="Wingdings" pitchFamily="2" charset="2"/>
              <a:buChar char="§"/>
            </a:pPr>
            <a:r>
              <a:rPr lang="en-GB" sz="2600" dirty="0">
                <a:solidFill>
                  <a:prstClr val="black"/>
                </a:solidFill>
                <a:latin typeface="Arial" pitchFamily="34" charset="0"/>
                <a:cs typeface="Arial" pitchFamily="34" charset="0"/>
              </a:rPr>
              <a:t>reducing physical activity and growth</a:t>
            </a:r>
          </a:p>
          <a:p>
            <a:pPr marL="639763" lvl="1" indent="-273050" eaLnBrk="0" fontAlgn="base" hangingPunct="0">
              <a:lnSpc>
                <a:spcPct val="150000"/>
              </a:lnSpc>
              <a:spcBef>
                <a:spcPts val="550"/>
              </a:spcBef>
              <a:spcAft>
                <a:spcPct val="0"/>
              </a:spcAft>
              <a:buClr>
                <a:srgbClr val="94B6D2"/>
              </a:buClr>
              <a:buSzPct val="70000"/>
              <a:buFont typeface="Wingdings" pitchFamily="2" charset="2"/>
              <a:buChar char="§"/>
            </a:pPr>
            <a:r>
              <a:rPr lang="en-GB" sz="2600" dirty="0">
                <a:solidFill>
                  <a:prstClr val="black"/>
                </a:solidFill>
                <a:latin typeface="Arial" pitchFamily="34" charset="0"/>
                <a:cs typeface="Arial" pitchFamily="34" charset="0"/>
              </a:rPr>
              <a:t>reducing basal metabolism by:</a:t>
            </a:r>
          </a:p>
          <a:p>
            <a:pPr marL="1371600" lvl="3" indent="-228600" eaLnBrk="0" fontAlgn="base" hangingPunct="0">
              <a:lnSpc>
                <a:spcPct val="150000"/>
              </a:lnSpc>
              <a:spcBef>
                <a:spcPts val="400"/>
              </a:spcBef>
              <a:spcAft>
                <a:spcPct val="0"/>
              </a:spcAft>
              <a:buClr>
                <a:srgbClr val="A5AB81"/>
              </a:buClr>
              <a:buSzPct val="75000"/>
              <a:buFont typeface="Wingdings" pitchFamily="2" charset="2"/>
              <a:buChar char="§"/>
            </a:pPr>
            <a:r>
              <a:rPr lang="en-GB" sz="2600" dirty="0">
                <a:solidFill>
                  <a:prstClr val="black"/>
                </a:solidFill>
                <a:latin typeface="Arial" pitchFamily="34" charset="0"/>
                <a:cs typeface="Arial" pitchFamily="34" charset="0"/>
              </a:rPr>
              <a:t>slowing protein turnover</a:t>
            </a:r>
          </a:p>
          <a:p>
            <a:pPr marL="1371600" lvl="3" indent="-228600" eaLnBrk="0" fontAlgn="base" hangingPunct="0">
              <a:lnSpc>
                <a:spcPct val="150000"/>
              </a:lnSpc>
              <a:spcBef>
                <a:spcPts val="400"/>
              </a:spcBef>
              <a:spcAft>
                <a:spcPct val="0"/>
              </a:spcAft>
              <a:buClr>
                <a:srgbClr val="A5AB81"/>
              </a:buClr>
              <a:buSzPct val="75000"/>
              <a:buFont typeface="Wingdings" pitchFamily="2" charset="2"/>
              <a:buChar char="§"/>
            </a:pPr>
            <a:r>
              <a:rPr lang="en-GB" sz="2600" dirty="0">
                <a:solidFill>
                  <a:prstClr val="black"/>
                </a:solidFill>
                <a:latin typeface="Arial" pitchFamily="34" charset="0"/>
                <a:cs typeface="Arial" pitchFamily="34" charset="0"/>
              </a:rPr>
              <a:t>slowing and reducing Na+/K+ pumps </a:t>
            </a:r>
          </a:p>
          <a:p>
            <a:pPr marL="639763" lvl="1" indent="-273050" eaLnBrk="0" fontAlgn="base" hangingPunct="0">
              <a:lnSpc>
                <a:spcPct val="100000"/>
              </a:lnSpc>
              <a:spcBef>
                <a:spcPts val="550"/>
              </a:spcBef>
              <a:spcAft>
                <a:spcPct val="0"/>
              </a:spcAft>
              <a:buClr>
                <a:srgbClr val="94B6D2"/>
              </a:buClr>
              <a:buSzPct val="70000"/>
              <a:buFont typeface="Wingdings" pitchFamily="2" charset="2"/>
              <a:buChar char="§"/>
            </a:pPr>
            <a:r>
              <a:rPr lang="en-GB" sz="2600" dirty="0">
                <a:solidFill>
                  <a:prstClr val="black"/>
                </a:solidFill>
                <a:latin typeface="Arial" pitchFamily="34" charset="0"/>
                <a:cs typeface="Arial" pitchFamily="34" charset="0"/>
              </a:rPr>
              <a:t>reducing inflammatory and </a:t>
            </a:r>
            <a:r>
              <a:rPr lang="en-GB" sz="2600" dirty="0" smtClean="0">
                <a:solidFill>
                  <a:prstClr val="black"/>
                </a:solidFill>
                <a:latin typeface="Arial" pitchFamily="34" charset="0"/>
                <a:cs typeface="Arial" pitchFamily="34" charset="0"/>
              </a:rPr>
              <a:t>immune </a:t>
            </a:r>
            <a:r>
              <a:rPr lang="en-GB" sz="2600" dirty="0">
                <a:solidFill>
                  <a:prstClr val="black"/>
                </a:solidFill>
                <a:latin typeface="Arial" pitchFamily="34" charset="0"/>
                <a:cs typeface="Arial" pitchFamily="34" charset="0"/>
              </a:rPr>
              <a:t>responses</a:t>
            </a:r>
          </a:p>
          <a:p>
            <a:pPr marL="639763" lvl="1" indent="-273050" eaLnBrk="0" fontAlgn="base" hangingPunct="0">
              <a:lnSpc>
                <a:spcPct val="150000"/>
              </a:lnSpc>
              <a:spcBef>
                <a:spcPts val="550"/>
              </a:spcBef>
              <a:spcAft>
                <a:spcPct val="0"/>
              </a:spcAft>
              <a:buClr>
                <a:srgbClr val="94B6D2"/>
              </a:buClr>
              <a:buSzPct val="70000"/>
              <a:buFont typeface="Wingdings" pitchFamily="2" charset="2"/>
              <a:buChar char="§"/>
            </a:pPr>
            <a:endParaRPr lang="en-US" dirty="0"/>
          </a:p>
        </p:txBody>
      </p:sp>
      <p:sp>
        <p:nvSpPr>
          <p:cNvPr id="5" name="Slide Number Placeholder 4"/>
          <p:cNvSpPr>
            <a:spLocks noGrp="1"/>
          </p:cNvSpPr>
          <p:nvPr>
            <p:ph type="sldNum" sz="quarter" idx="12"/>
          </p:nvPr>
        </p:nvSpPr>
        <p:spPr/>
        <p:txBody>
          <a:bodyPr/>
          <a:lstStyle/>
          <a:p>
            <a:fld id="{31464B2D-C745-448E-9D95-72C920CC6C45}" type="slidenum">
              <a:rPr lang="en-US" smtClean="0"/>
              <a:pPr/>
              <a:t>22</a:t>
            </a:fld>
            <a:endParaRPr lang="en-US"/>
          </a:p>
        </p:txBody>
      </p:sp>
    </p:spTree>
    <p:extLst>
      <p:ext uri="{BB962C8B-B14F-4D97-AF65-F5344CB8AC3E}">
        <p14:creationId xmlns:p14="http://schemas.microsoft.com/office/powerpoint/2010/main" xmlns="" val="2666559440"/>
      </p:ext>
    </p:extLst>
  </p:cSld>
  <p:clrMapOvr>
    <a:masterClrMapping/>
  </p:clrMapOvr>
  <mc:AlternateContent xmlns:mc="http://schemas.openxmlformats.org/markup-compatibility/2006">
    <mc:Choice xmlns:p14="http://schemas.microsoft.com/office/powerpoint/2010/main" xmlns="" Requires="p14">
      <p:transition spd="slow" p14:dur="1500">
        <p14:switch dir="r"/>
      </p:transition>
    </mc:Choice>
    <mc:Fallback>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CONTINUED….</a:t>
            </a:r>
            <a:endParaRPr lang="en-US" dirty="0"/>
          </a:p>
        </p:txBody>
      </p:sp>
      <p:sp>
        <p:nvSpPr>
          <p:cNvPr id="3" name="Content Placeholder 2"/>
          <p:cNvSpPr>
            <a:spLocks noGrp="1"/>
          </p:cNvSpPr>
          <p:nvPr>
            <p:ph idx="1"/>
          </p:nvPr>
        </p:nvSpPr>
        <p:spPr>
          <a:xfrm>
            <a:off x="609600" y="1008529"/>
            <a:ext cx="10972800" cy="5849471"/>
          </a:xfrm>
        </p:spPr>
        <p:txBody>
          <a:bodyPr/>
          <a:lstStyle/>
          <a:p>
            <a:pPr marL="319088" lvl="0" indent="-319088" eaLnBrk="0" fontAlgn="base" hangingPunct="0">
              <a:lnSpc>
                <a:spcPct val="150000"/>
              </a:lnSpc>
              <a:spcBef>
                <a:spcPts val="700"/>
              </a:spcBef>
              <a:spcAft>
                <a:spcPct val="0"/>
              </a:spcAft>
              <a:buClr>
                <a:srgbClr val="DD8047"/>
              </a:buClr>
              <a:buSzPct val="60000"/>
              <a:buFont typeface="Wingdings" pitchFamily="2" charset="2"/>
              <a:buChar char="§"/>
            </a:pPr>
            <a:r>
              <a:rPr lang="en-GB" sz="2400" dirty="0">
                <a:solidFill>
                  <a:prstClr val="black"/>
                </a:solidFill>
                <a:latin typeface="Arial" pitchFamily="34" charset="0"/>
                <a:cs typeface="Arial" pitchFamily="34" charset="0"/>
              </a:rPr>
              <a:t>As a result Liver, Kidneys, Heart  &amp; Gut  reduced their function.</a:t>
            </a:r>
            <a:r>
              <a:rPr lang="en-GB" sz="2400" b="1" dirty="0">
                <a:solidFill>
                  <a:srgbClr val="FFFF00"/>
                </a:solidFill>
                <a:latin typeface="Arial" pitchFamily="34" charset="0"/>
                <a:cs typeface="Arial" pitchFamily="34" charset="0"/>
              </a:rPr>
              <a:t> </a:t>
            </a:r>
            <a:r>
              <a:rPr lang="en-GB" sz="2400" dirty="0">
                <a:solidFill>
                  <a:prstClr val="black"/>
                </a:solidFill>
                <a:latin typeface="Arial" pitchFamily="34" charset="0"/>
                <a:cs typeface="Arial" pitchFamily="34" charset="0"/>
              </a:rPr>
              <a:t>Na leaks into cells &amp; K+ out.</a:t>
            </a:r>
          </a:p>
          <a:p>
            <a:pPr marL="319088" lvl="0" indent="-319088" eaLnBrk="0" fontAlgn="base" hangingPunct="0">
              <a:lnSpc>
                <a:spcPct val="150000"/>
              </a:lnSpc>
              <a:spcBef>
                <a:spcPts val="700"/>
              </a:spcBef>
              <a:spcAft>
                <a:spcPct val="0"/>
              </a:spcAft>
              <a:buClr>
                <a:srgbClr val="DD8047"/>
              </a:buClr>
              <a:buSzPct val="60000"/>
              <a:buNone/>
            </a:pPr>
            <a:endParaRPr lang="en-GB" sz="2400" dirty="0">
              <a:solidFill>
                <a:prstClr val="black"/>
              </a:solidFill>
              <a:latin typeface="Arial" pitchFamily="34" charset="0"/>
              <a:cs typeface="Arial" pitchFamily="34" charset="0"/>
            </a:endParaRPr>
          </a:p>
          <a:p>
            <a:pPr marL="319088" lvl="0" indent="-319088" eaLnBrk="0" fontAlgn="base" hangingPunct="0">
              <a:lnSpc>
                <a:spcPct val="150000"/>
              </a:lnSpc>
              <a:spcBef>
                <a:spcPts val="700"/>
              </a:spcBef>
              <a:spcAft>
                <a:spcPct val="0"/>
              </a:spcAft>
              <a:buClr>
                <a:srgbClr val="DD8047"/>
              </a:buClr>
              <a:buSzPct val="60000"/>
              <a:buFont typeface="Wingdings" pitchFamily="2" charset="2"/>
              <a:buChar char="§"/>
            </a:pPr>
            <a:r>
              <a:rPr lang="en-GB" sz="2400" dirty="0">
                <a:solidFill>
                  <a:prstClr val="black"/>
                </a:solidFill>
                <a:latin typeface="Arial" pitchFamily="34" charset="0"/>
                <a:cs typeface="Arial" pitchFamily="34" charset="0"/>
              </a:rPr>
              <a:t>Red cell mass is reduced</a:t>
            </a:r>
          </a:p>
          <a:p>
            <a:pPr marL="639763" lvl="1" indent="-273050" eaLnBrk="0" fontAlgn="base" hangingPunct="0">
              <a:lnSpc>
                <a:spcPct val="150000"/>
              </a:lnSpc>
              <a:spcBef>
                <a:spcPts val="550"/>
              </a:spcBef>
              <a:spcAft>
                <a:spcPct val="0"/>
              </a:spcAft>
              <a:buClr>
                <a:srgbClr val="94B6D2"/>
              </a:buClr>
              <a:buSzPct val="70000"/>
              <a:buFont typeface="Wingdings 2" pitchFamily="18" charset="2"/>
              <a:buChar char=""/>
            </a:pPr>
            <a:r>
              <a:rPr lang="en-GB" sz="2400" dirty="0">
                <a:solidFill>
                  <a:prstClr val="black"/>
                </a:solidFill>
                <a:latin typeface="Arial" pitchFamily="34" charset="0"/>
                <a:cs typeface="Arial" pitchFamily="34" charset="0"/>
              </a:rPr>
              <a:t>release ‘free’ iron; ‘Free’ iron makes infections worse; generates free radicals.</a:t>
            </a:r>
          </a:p>
          <a:p>
            <a:endParaRPr lang="en-US" dirty="0"/>
          </a:p>
        </p:txBody>
      </p:sp>
      <p:sp>
        <p:nvSpPr>
          <p:cNvPr id="5" name="Slide Number Placeholder 4"/>
          <p:cNvSpPr>
            <a:spLocks noGrp="1"/>
          </p:cNvSpPr>
          <p:nvPr>
            <p:ph type="sldNum" sz="quarter" idx="12"/>
          </p:nvPr>
        </p:nvSpPr>
        <p:spPr/>
        <p:txBody>
          <a:bodyPr/>
          <a:lstStyle/>
          <a:p>
            <a:fld id="{31464B2D-C745-448E-9D95-72C920CC6C45}" type="slidenum">
              <a:rPr lang="en-US" smtClean="0"/>
              <a:pPr/>
              <a:t>23</a:t>
            </a:fld>
            <a:endParaRPr lang="en-US"/>
          </a:p>
        </p:txBody>
      </p:sp>
    </p:spTree>
    <p:extLst>
      <p:ext uri="{BB962C8B-B14F-4D97-AF65-F5344CB8AC3E}">
        <p14:creationId xmlns:p14="http://schemas.microsoft.com/office/powerpoint/2010/main" xmlns="" val="3859355682"/>
      </p:ext>
    </p:extLst>
  </p:cSld>
  <p:clrMapOvr>
    <a:masterClrMapping/>
  </p:clrMapOvr>
  <mc:AlternateContent xmlns:mc="http://schemas.openxmlformats.org/markup-compatibility/2006">
    <mc:Choice xmlns:p14="http://schemas.microsoft.com/office/powerpoint/2010/main" xmlns="" Requires="p14">
      <p:transition spd="slow" p14:dur="1500">
        <p14:switch dir="r"/>
      </p:transition>
    </mc:Choice>
    <mc:Fallback>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666656"/>
          </a:xfrm>
        </p:spPr>
        <p:txBody>
          <a:bodyPr/>
          <a:lstStyle/>
          <a:p>
            <a:r>
              <a:rPr lang="en-US" sz="2800" b="1" spc="0" dirty="0">
                <a:solidFill>
                  <a:srgbClr val="775F55"/>
                </a:solidFill>
                <a:latin typeface="Arial" pitchFamily="34" charset="0"/>
                <a:cs typeface="Arial" pitchFamily="34" charset="0"/>
              </a:rPr>
              <a:t>Measuring malnutrition: nutrition indices and indicators</a:t>
            </a:r>
            <a:endParaRPr lang="en-US" dirty="0"/>
          </a:p>
        </p:txBody>
      </p:sp>
      <p:sp>
        <p:nvSpPr>
          <p:cNvPr id="3" name="Content Placeholder 2"/>
          <p:cNvSpPr>
            <a:spLocks noGrp="1"/>
          </p:cNvSpPr>
          <p:nvPr>
            <p:ph idx="1"/>
          </p:nvPr>
        </p:nvSpPr>
        <p:spPr>
          <a:xfrm>
            <a:off x="609600" y="820271"/>
            <a:ext cx="10972800" cy="6037729"/>
          </a:xfrm>
        </p:spPr>
        <p:txBody>
          <a:bodyPr/>
          <a:lstStyle/>
          <a:p>
            <a:pPr marL="319088" lvl="0" indent="-319088" eaLnBrk="0" fontAlgn="base" hangingPunct="0">
              <a:lnSpc>
                <a:spcPct val="100000"/>
              </a:lnSpc>
              <a:spcBef>
                <a:spcPts val="700"/>
              </a:spcBef>
              <a:spcAft>
                <a:spcPct val="0"/>
              </a:spcAft>
              <a:buClr>
                <a:srgbClr val="DD8047"/>
              </a:buClr>
              <a:buSzPct val="60000"/>
              <a:buFont typeface="Wingdings" pitchFamily="2" charset="2"/>
              <a:buChar char=""/>
            </a:pPr>
            <a:r>
              <a:rPr lang="en-US" sz="2400" dirty="0">
                <a:solidFill>
                  <a:prstClr val="black"/>
                </a:solidFill>
                <a:latin typeface="Arial" pitchFamily="34" charset="0"/>
                <a:cs typeface="Arial" pitchFamily="34" charset="0"/>
              </a:rPr>
              <a:t>Anthropometric measurements of growth </a:t>
            </a:r>
          </a:p>
          <a:p>
            <a:pPr marL="639763" lvl="1" indent="-273050" eaLnBrk="0" fontAlgn="base" hangingPunct="0">
              <a:lnSpc>
                <a:spcPct val="100000"/>
              </a:lnSpc>
              <a:spcBef>
                <a:spcPts val="550"/>
              </a:spcBef>
              <a:spcAft>
                <a:spcPct val="0"/>
              </a:spcAft>
              <a:buClr>
                <a:srgbClr val="94B6D2"/>
              </a:buClr>
              <a:buSzPct val="70000"/>
              <a:buFont typeface="Wingdings 2" pitchFamily="18" charset="2"/>
              <a:buChar char=""/>
            </a:pPr>
            <a:r>
              <a:rPr lang="en-US" sz="2400" dirty="0">
                <a:solidFill>
                  <a:prstClr val="black"/>
                </a:solidFill>
                <a:latin typeface="Arial" pitchFamily="34" charset="0"/>
                <a:cs typeface="Arial" pitchFamily="34" charset="0"/>
              </a:rPr>
              <a:t>Weight </a:t>
            </a:r>
          </a:p>
          <a:p>
            <a:pPr marL="639763" lvl="1" indent="-273050" eaLnBrk="0" fontAlgn="base" hangingPunct="0">
              <a:lnSpc>
                <a:spcPct val="100000"/>
              </a:lnSpc>
              <a:spcBef>
                <a:spcPts val="550"/>
              </a:spcBef>
              <a:spcAft>
                <a:spcPct val="0"/>
              </a:spcAft>
              <a:buClr>
                <a:srgbClr val="94B6D2"/>
              </a:buClr>
              <a:buSzPct val="70000"/>
              <a:buFont typeface="Wingdings 2" pitchFamily="18" charset="2"/>
              <a:buChar char=""/>
            </a:pPr>
            <a:r>
              <a:rPr lang="en-US" sz="2400" dirty="0">
                <a:solidFill>
                  <a:prstClr val="black"/>
                </a:solidFill>
                <a:latin typeface="Arial" pitchFamily="34" charset="0"/>
                <a:cs typeface="Arial" pitchFamily="34" charset="0"/>
              </a:rPr>
              <a:t>Height/Length</a:t>
            </a:r>
          </a:p>
          <a:p>
            <a:pPr marL="639763" lvl="1" indent="-273050" eaLnBrk="0" fontAlgn="base" hangingPunct="0">
              <a:lnSpc>
                <a:spcPct val="100000"/>
              </a:lnSpc>
              <a:spcBef>
                <a:spcPts val="550"/>
              </a:spcBef>
              <a:spcAft>
                <a:spcPct val="0"/>
              </a:spcAft>
              <a:buClr>
                <a:srgbClr val="94B6D2"/>
              </a:buClr>
              <a:buSzPct val="70000"/>
              <a:buFont typeface="Wingdings 2" pitchFamily="18" charset="2"/>
              <a:buChar char=""/>
            </a:pPr>
            <a:r>
              <a:rPr lang="en-US" sz="2400" dirty="0">
                <a:solidFill>
                  <a:prstClr val="black"/>
                </a:solidFill>
                <a:latin typeface="Arial" pitchFamily="34" charset="0"/>
                <a:cs typeface="Arial" pitchFamily="34" charset="0"/>
              </a:rPr>
              <a:t>MUAC</a:t>
            </a:r>
          </a:p>
          <a:p>
            <a:pPr marL="639763" lvl="1" indent="-273050" eaLnBrk="0" fontAlgn="base" hangingPunct="0">
              <a:lnSpc>
                <a:spcPct val="100000"/>
              </a:lnSpc>
              <a:spcBef>
                <a:spcPts val="550"/>
              </a:spcBef>
              <a:spcAft>
                <a:spcPct val="0"/>
              </a:spcAft>
              <a:buClr>
                <a:srgbClr val="94B6D2"/>
              </a:buClr>
              <a:buSzPct val="70000"/>
              <a:buFont typeface="Wingdings 2" pitchFamily="18" charset="2"/>
              <a:buChar char=""/>
            </a:pPr>
            <a:r>
              <a:rPr lang="en-US" sz="2400" dirty="0">
                <a:solidFill>
                  <a:prstClr val="black"/>
                </a:solidFill>
                <a:latin typeface="Arial" pitchFamily="34" charset="0"/>
                <a:cs typeface="Arial" pitchFamily="34" charset="0"/>
              </a:rPr>
              <a:t>HC </a:t>
            </a:r>
          </a:p>
          <a:p>
            <a:pPr marL="639763" lvl="1" indent="-273050" eaLnBrk="0" fontAlgn="base" hangingPunct="0">
              <a:lnSpc>
                <a:spcPct val="100000"/>
              </a:lnSpc>
              <a:spcBef>
                <a:spcPts val="550"/>
              </a:spcBef>
              <a:spcAft>
                <a:spcPct val="0"/>
              </a:spcAft>
              <a:buClr>
                <a:srgbClr val="94B6D2"/>
              </a:buClr>
              <a:buSzPct val="70000"/>
              <a:buFont typeface="Wingdings 2" pitchFamily="18" charset="2"/>
              <a:buChar char=""/>
            </a:pPr>
            <a:r>
              <a:rPr lang="en-US" sz="2400" dirty="0">
                <a:solidFill>
                  <a:prstClr val="black"/>
                </a:solidFill>
                <a:latin typeface="Arial" pitchFamily="34" charset="0"/>
                <a:cs typeface="Arial" pitchFamily="34" charset="0"/>
              </a:rPr>
              <a:t>BMI for Age</a:t>
            </a:r>
            <a:endParaRPr lang="en-US" sz="2600" dirty="0">
              <a:solidFill>
                <a:prstClr val="black"/>
              </a:solidFill>
              <a:latin typeface="Tw Cen MT"/>
            </a:endParaRPr>
          </a:p>
          <a:p>
            <a:endParaRPr lang="en-US" dirty="0"/>
          </a:p>
        </p:txBody>
      </p:sp>
      <p:sp>
        <p:nvSpPr>
          <p:cNvPr id="5" name="Slide Number Placeholder 4"/>
          <p:cNvSpPr>
            <a:spLocks noGrp="1"/>
          </p:cNvSpPr>
          <p:nvPr>
            <p:ph type="sldNum" sz="quarter" idx="12"/>
          </p:nvPr>
        </p:nvSpPr>
        <p:spPr/>
        <p:txBody>
          <a:bodyPr/>
          <a:lstStyle/>
          <a:p>
            <a:fld id="{31464B2D-C745-448E-9D95-72C920CC6C45}" type="slidenum">
              <a:rPr lang="en-US" smtClean="0"/>
              <a:pPr/>
              <a:t>24</a:t>
            </a:fld>
            <a:endParaRPr lang="en-US"/>
          </a:p>
        </p:txBody>
      </p:sp>
    </p:spTree>
    <p:extLst>
      <p:ext uri="{BB962C8B-B14F-4D97-AF65-F5344CB8AC3E}">
        <p14:creationId xmlns:p14="http://schemas.microsoft.com/office/powerpoint/2010/main" xmlns="" val="3030560418"/>
      </p:ext>
    </p:extLst>
  </p:cSld>
  <p:clrMapOvr>
    <a:masterClrMapping/>
  </p:clrMapOvr>
  <mc:AlternateContent xmlns:mc="http://schemas.openxmlformats.org/markup-compatibility/2006">
    <mc:Choice xmlns:p14="http://schemas.microsoft.com/office/powerpoint/2010/main" xmlns="" Requires="p14">
      <p:transition spd="slow" p14:dur="1500">
        <p14:switch dir="r"/>
      </p:transition>
    </mc:Choice>
    <mc:Fallback>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INDEX</a:t>
            </a:r>
            <a:endParaRPr lang="en-US" dirty="0"/>
          </a:p>
        </p:txBody>
      </p:sp>
      <p:sp>
        <p:nvSpPr>
          <p:cNvPr id="3" name="Content Placeholder 2"/>
          <p:cNvSpPr>
            <a:spLocks noGrp="1"/>
          </p:cNvSpPr>
          <p:nvPr>
            <p:ph idx="1"/>
          </p:nvPr>
        </p:nvSpPr>
        <p:spPr>
          <a:xfrm>
            <a:off x="609600" y="1021976"/>
            <a:ext cx="10972800" cy="5699499"/>
          </a:xfrm>
        </p:spPr>
        <p:txBody>
          <a:bodyPr/>
          <a:lstStyle/>
          <a:p>
            <a:pPr marL="319088" lvl="0" indent="-319088" eaLnBrk="0" fontAlgn="base" hangingPunct="0">
              <a:lnSpc>
                <a:spcPct val="100000"/>
              </a:lnSpc>
              <a:spcBef>
                <a:spcPts val="700"/>
              </a:spcBef>
              <a:spcAft>
                <a:spcPct val="0"/>
              </a:spcAft>
              <a:buClr>
                <a:srgbClr val="DD8047"/>
              </a:buClr>
              <a:buSzPct val="60000"/>
              <a:buFont typeface="Wingdings" pitchFamily="2" charset="2"/>
              <a:buChar char=""/>
            </a:pPr>
            <a:r>
              <a:rPr lang="en-US" sz="3600" dirty="0">
                <a:solidFill>
                  <a:prstClr val="black"/>
                </a:solidFill>
                <a:latin typeface="Arial" pitchFamily="34" charset="0"/>
                <a:cs typeface="Arial" pitchFamily="34" charset="0"/>
              </a:rPr>
              <a:t>The most common indices to compare weight and stature measurements with reference curves are: </a:t>
            </a:r>
          </a:p>
          <a:p>
            <a:pPr marL="319088" lvl="0" indent="-319088" eaLnBrk="0" fontAlgn="base" hangingPunct="0">
              <a:lnSpc>
                <a:spcPct val="100000"/>
              </a:lnSpc>
              <a:spcBef>
                <a:spcPts val="700"/>
              </a:spcBef>
              <a:spcAft>
                <a:spcPct val="0"/>
              </a:spcAft>
              <a:buClr>
                <a:srgbClr val="DD8047"/>
              </a:buClr>
              <a:buSzPct val="60000"/>
              <a:buNone/>
            </a:pPr>
            <a:endParaRPr lang="en-US" sz="3600" dirty="0">
              <a:solidFill>
                <a:prstClr val="black"/>
              </a:solidFill>
              <a:latin typeface="Arial" pitchFamily="34" charset="0"/>
              <a:cs typeface="Arial" pitchFamily="34" charset="0"/>
            </a:endParaRPr>
          </a:p>
          <a:p>
            <a:pPr marL="1371600" lvl="3" indent="-228600" eaLnBrk="0" fontAlgn="base" hangingPunct="0">
              <a:lnSpc>
                <a:spcPct val="100000"/>
              </a:lnSpc>
              <a:spcBef>
                <a:spcPts val="400"/>
              </a:spcBef>
              <a:spcAft>
                <a:spcPct val="0"/>
              </a:spcAft>
              <a:buClr>
                <a:srgbClr val="A5AB81"/>
              </a:buClr>
              <a:buSzPct val="75000"/>
              <a:buFont typeface="Wingdings" pitchFamily="2" charset="2"/>
              <a:buChar char=""/>
            </a:pPr>
            <a:r>
              <a:rPr lang="en-US" sz="3600" dirty="0">
                <a:solidFill>
                  <a:prstClr val="black"/>
                </a:solidFill>
                <a:latin typeface="Arial" pitchFamily="34" charset="0"/>
                <a:cs typeface="Arial" pitchFamily="34" charset="0"/>
              </a:rPr>
              <a:t>Weight-for-age</a:t>
            </a:r>
          </a:p>
          <a:p>
            <a:pPr marL="1371600" lvl="3" indent="-228600" eaLnBrk="0" fontAlgn="base" hangingPunct="0">
              <a:lnSpc>
                <a:spcPct val="100000"/>
              </a:lnSpc>
              <a:spcBef>
                <a:spcPts val="400"/>
              </a:spcBef>
              <a:spcAft>
                <a:spcPct val="0"/>
              </a:spcAft>
              <a:buClr>
                <a:srgbClr val="A5AB81"/>
              </a:buClr>
              <a:buSzPct val="75000"/>
              <a:buFont typeface="Wingdings" pitchFamily="2" charset="2"/>
              <a:buChar char=""/>
            </a:pPr>
            <a:r>
              <a:rPr lang="en-US" sz="3600" dirty="0">
                <a:solidFill>
                  <a:prstClr val="black"/>
                </a:solidFill>
                <a:latin typeface="Arial" pitchFamily="34" charset="0"/>
                <a:cs typeface="Arial" pitchFamily="34" charset="0"/>
              </a:rPr>
              <a:t>length or stature-for-age </a:t>
            </a:r>
          </a:p>
          <a:p>
            <a:pPr marL="1371600" lvl="3" indent="-228600" eaLnBrk="0" fontAlgn="base" hangingPunct="0">
              <a:lnSpc>
                <a:spcPct val="100000"/>
              </a:lnSpc>
              <a:spcBef>
                <a:spcPts val="400"/>
              </a:spcBef>
              <a:spcAft>
                <a:spcPct val="0"/>
              </a:spcAft>
              <a:buClr>
                <a:srgbClr val="A5AB81"/>
              </a:buClr>
              <a:buSzPct val="75000"/>
              <a:buFont typeface="Wingdings" pitchFamily="2" charset="2"/>
              <a:buChar char=""/>
            </a:pPr>
            <a:r>
              <a:rPr lang="en-US" sz="3600" dirty="0">
                <a:solidFill>
                  <a:prstClr val="black"/>
                </a:solidFill>
                <a:latin typeface="Arial" pitchFamily="34" charset="0"/>
                <a:cs typeface="Arial" pitchFamily="34" charset="0"/>
              </a:rPr>
              <a:t>Weight-for-length for children &lt; 2 years of age </a:t>
            </a:r>
          </a:p>
          <a:p>
            <a:pPr marL="1371600" lvl="3" indent="-228600" eaLnBrk="0" fontAlgn="base" hangingPunct="0">
              <a:lnSpc>
                <a:spcPct val="100000"/>
              </a:lnSpc>
              <a:spcBef>
                <a:spcPts val="400"/>
              </a:spcBef>
              <a:spcAft>
                <a:spcPct val="0"/>
              </a:spcAft>
              <a:buClr>
                <a:srgbClr val="A5AB81"/>
              </a:buClr>
              <a:buSzPct val="75000"/>
              <a:buFont typeface="Wingdings" pitchFamily="2" charset="2"/>
              <a:buChar char=""/>
            </a:pPr>
            <a:r>
              <a:rPr lang="en-US" sz="3600" dirty="0">
                <a:solidFill>
                  <a:prstClr val="black"/>
                </a:solidFill>
                <a:latin typeface="Arial" pitchFamily="34" charset="0"/>
                <a:cs typeface="Arial" pitchFamily="34" charset="0"/>
              </a:rPr>
              <a:t>BMI-for-age for children 2 to 20 years of age. </a:t>
            </a:r>
          </a:p>
          <a:p>
            <a:pPr marL="319088" lvl="0" indent="-319088" eaLnBrk="0" fontAlgn="base" hangingPunct="0">
              <a:lnSpc>
                <a:spcPct val="100000"/>
              </a:lnSpc>
              <a:spcBef>
                <a:spcPts val="700"/>
              </a:spcBef>
              <a:spcAft>
                <a:spcPct val="0"/>
              </a:spcAft>
              <a:buClr>
                <a:srgbClr val="DD8047"/>
              </a:buClr>
              <a:buSzPct val="60000"/>
              <a:buFont typeface="Wingdings" pitchFamily="2" charset="2"/>
              <a:buChar char=""/>
            </a:pPr>
            <a:endParaRPr lang="en-US" sz="4000" dirty="0">
              <a:solidFill>
                <a:prstClr val="black"/>
              </a:solidFill>
              <a:latin typeface="Tw Cen MT"/>
            </a:endParaRPr>
          </a:p>
          <a:p>
            <a:endParaRPr lang="en-US" sz="4400" dirty="0"/>
          </a:p>
        </p:txBody>
      </p:sp>
      <p:sp>
        <p:nvSpPr>
          <p:cNvPr id="5" name="Slide Number Placeholder 4"/>
          <p:cNvSpPr>
            <a:spLocks noGrp="1"/>
          </p:cNvSpPr>
          <p:nvPr>
            <p:ph type="sldNum" sz="quarter" idx="12"/>
          </p:nvPr>
        </p:nvSpPr>
        <p:spPr/>
        <p:txBody>
          <a:bodyPr/>
          <a:lstStyle/>
          <a:p>
            <a:fld id="{31464B2D-C745-448E-9D95-72C920CC6C45}" type="slidenum">
              <a:rPr lang="en-US" smtClean="0"/>
              <a:pPr/>
              <a:t>25</a:t>
            </a:fld>
            <a:endParaRPr lang="en-US"/>
          </a:p>
        </p:txBody>
      </p:sp>
    </p:spTree>
    <p:extLst>
      <p:ext uri="{BB962C8B-B14F-4D97-AF65-F5344CB8AC3E}">
        <p14:creationId xmlns:p14="http://schemas.microsoft.com/office/powerpoint/2010/main" xmlns="" val="2020035970"/>
      </p:ext>
    </p:extLst>
  </p:cSld>
  <p:clrMapOvr>
    <a:masterClrMapping/>
  </p:clrMapOvr>
  <mc:AlternateContent xmlns:mc="http://schemas.openxmlformats.org/markup-compatibility/2006">
    <mc:Choice xmlns:p14="http://schemas.microsoft.com/office/powerpoint/2010/main" xmlns="" Requires="p14">
      <p:transition spd="slow" p14:dur="1500">
        <p14:switch dir="r"/>
      </p:transition>
    </mc:Choice>
    <mc:Fallback>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491844"/>
          </a:xfrm>
        </p:spPr>
        <p:txBody>
          <a:bodyPr/>
          <a:lstStyle/>
          <a:p>
            <a:r>
              <a:rPr lang="en-US" sz="4000" spc="0" dirty="0">
                <a:solidFill>
                  <a:srgbClr val="775F55"/>
                </a:solidFill>
                <a:latin typeface="Tw Cen MT"/>
              </a:rPr>
              <a:t>Some indicators of under nutrition:</a:t>
            </a:r>
            <a:endParaRPr lang="en-US" dirty="0"/>
          </a:p>
        </p:txBody>
      </p:sp>
      <p:sp>
        <p:nvSpPr>
          <p:cNvPr id="3" name="Content Placeholder 2"/>
          <p:cNvSpPr>
            <a:spLocks noGrp="1"/>
          </p:cNvSpPr>
          <p:nvPr>
            <p:ph idx="1"/>
          </p:nvPr>
        </p:nvSpPr>
        <p:spPr>
          <a:xfrm>
            <a:off x="609599" y="766482"/>
            <a:ext cx="11412071" cy="5954994"/>
          </a:xfrm>
        </p:spPr>
        <p:txBody>
          <a:bodyPr/>
          <a:lstStyle/>
          <a:p>
            <a:pPr marL="319088" lvl="0" indent="-319088" algn="just" eaLnBrk="0" fontAlgn="base" hangingPunct="0">
              <a:lnSpc>
                <a:spcPct val="100000"/>
              </a:lnSpc>
              <a:spcBef>
                <a:spcPts val="700"/>
              </a:spcBef>
              <a:spcAft>
                <a:spcPct val="0"/>
              </a:spcAft>
              <a:buClr>
                <a:srgbClr val="DD8047"/>
              </a:buClr>
              <a:buSzPct val="60000"/>
              <a:buNone/>
            </a:pPr>
            <a:r>
              <a:rPr lang="en-US" sz="3600" dirty="0">
                <a:solidFill>
                  <a:prstClr val="black"/>
                </a:solidFill>
                <a:latin typeface="Arial" pitchFamily="34" charset="0"/>
                <a:cs typeface="Arial" pitchFamily="34" charset="0"/>
              </a:rPr>
              <a:t>An is indicator an index + a cut-off point.</a:t>
            </a:r>
          </a:p>
          <a:p>
            <a:pPr marL="342900" lvl="3" indent="-342900" algn="just" eaLnBrk="0" fontAlgn="base" hangingPunct="0">
              <a:lnSpc>
                <a:spcPct val="100000"/>
              </a:lnSpc>
              <a:spcBef>
                <a:spcPts val="400"/>
              </a:spcBef>
              <a:spcAft>
                <a:spcPct val="0"/>
              </a:spcAft>
              <a:buClr>
                <a:srgbClr val="A5AB81"/>
              </a:buClr>
              <a:buSzPct val="75000"/>
              <a:buFont typeface="Wingdings" pitchFamily="2" charset="2"/>
              <a:buChar char="Ø"/>
            </a:pPr>
            <a:r>
              <a:rPr lang="en-US" sz="3600" dirty="0">
                <a:solidFill>
                  <a:prstClr val="black"/>
                </a:solidFill>
                <a:latin typeface="Arial" pitchFamily="34" charset="0"/>
                <a:cs typeface="Arial" pitchFamily="34" charset="0"/>
              </a:rPr>
              <a:t>W F A &lt; 60% = is indicator of severe malnutrition (Stunting)</a:t>
            </a:r>
          </a:p>
          <a:p>
            <a:pPr marL="342900" lvl="3" indent="-342900" algn="just" eaLnBrk="0" fontAlgn="base" hangingPunct="0">
              <a:lnSpc>
                <a:spcPct val="100000"/>
              </a:lnSpc>
              <a:spcBef>
                <a:spcPts val="400"/>
              </a:spcBef>
              <a:spcAft>
                <a:spcPct val="0"/>
              </a:spcAft>
              <a:buClr>
                <a:srgbClr val="A5AB81"/>
              </a:buClr>
              <a:buSzPct val="75000"/>
              <a:buNone/>
            </a:pPr>
            <a:endParaRPr lang="en-US" sz="3600" dirty="0">
              <a:solidFill>
                <a:prstClr val="black"/>
              </a:solidFill>
              <a:latin typeface="Arial" pitchFamily="34" charset="0"/>
              <a:cs typeface="Arial" pitchFamily="34" charset="0"/>
            </a:endParaRPr>
          </a:p>
          <a:p>
            <a:pPr marL="342900" lvl="3" indent="-342900" algn="just" eaLnBrk="0" fontAlgn="base" hangingPunct="0">
              <a:lnSpc>
                <a:spcPct val="100000"/>
              </a:lnSpc>
              <a:spcBef>
                <a:spcPts val="400"/>
              </a:spcBef>
              <a:spcAft>
                <a:spcPct val="0"/>
              </a:spcAft>
              <a:buClr>
                <a:srgbClr val="A5AB81"/>
              </a:buClr>
              <a:buSzPct val="75000"/>
              <a:buFont typeface="Wingdings" pitchFamily="2" charset="2"/>
              <a:buChar char="Ø"/>
            </a:pPr>
            <a:r>
              <a:rPr lang="en-US" sz="3600" dirty="0">
                <a:solidFill>
                  <a:prstClr val="black"/>
                </a:solidFill>
                <a:latin typeface="Arial" pitchFamily="34" charset="0"/>
                <a:cs typeface="Arial" pitchFamily="34" charset="0"/>
              </a:rPr>
              <a:t>W F H &lt; 7o% = is indicator of severe wasting (Wasting)</a:t>
            </a:r>
          </a:p>
          <a:p>
            <a:pPr marL="342900" lvl="3" indent="-342900" algn="just" eaLnBrk="0" fontAlgn="base" hangingPunct="0">
              <a:lnSpc>
                <a:spcPct val="100000"/>
              </a:lnSpc>
              <a:spcBef>
                <a:spcPts val="400"/>
              </a:spcBef>
              <a:spcAft>
                <a:spcPct val="0"/>
              </a:spcAft>
              <a:buClr>
                <a:srgbClr val="A5AB81"/>
              </a:buClr>
              <a:buSzPct val="75000"/>
              <a:buNone/>
            </a:pPr>
            <a:endParaRPr lang="en-US" sz="3600" dirty="0">
              <a:solidFill>
                <a:prstClr val="black"/>
              </a:solidFill>
              <a:latin typeface="Arial" pitchFamily="34" charset="0"/>
              <a:cs typeface="Arial" pitchFamily="34" charset="0"/>
            </a:endParaRPr>
          </a:p>
          <a:p>
            <a:pPr marL="319088" lvl="0" indent="-319088" algn="just" eaLnBrk="0" fontAlgn="base" hangingPunct="0">
              <a:lnSpc>
                <a:spcPct val="100000"/>
              </a:lnSpc>
              <a:spcBef>
                <a:spcPts val="700"/>
              </a:spcBef>
              <a:spcAft>
                <a:spcPct val="0"/>
              </a:spcAft>
              <a:buClr>
                <a:srgbClr val="DD8047"/>
              </a:buClr>
              <a:buSzPct val="60000"/>
              <a:buFont typeface="Wingdings" pitchFamily="2" charset="2"/>
              <a:buChar char="Ø"/>
            </a:pPr>
            <a:r>
              <a:rPr lang="en-US" sz="3600" dirty="0">
                <a:solidFill>
                  <a:prstClr val="black"/>
                </a:solidFill>
                <a:latin typeface="Arial" pitchFamily="34" charset="0"/>
                <a:cs typeface="Arial" pitchFamily="34" charset="0"/>
              </a:rPr>
              <a:t>BMI &lt; 16 kg/m2 = indicator of severe chronic energy deficiency (Underweight).</a:t>
            </a:r>
          </a:p>
          <a:p>
            <a:pPr algn="just"/>
            <a:endParaRPr lang="en-US" sz="4400" dirty="0"/>
          </a:p>
        </p:txBody>
      </p:sp>
      <p:sp>
        <p:nvSpPr>
          <p:cNvPr id="5" name="Slide Number Placeholder 4"/>
          <p:cNvSpPr>
            <a:spLocks noGrp="1"/>
          </p:cNvSpPr>
          <p:nvPr>
            <p:ph type="sldNum" sz="quarter" idx="12"/>
          </p:nvPr>
        </p:nvSpPr>
        <p:spPr/>
        <p:txBody>
          <a:bodyPr/>
          <a:lstStyle/>
          <a:p>
            <a:fld id="{31464B2D-C745-448E-9D95-72C920CC6C45}" type="slidenum">
              <a:rPr lang="en-US" smtClean="0"/>
              <a:pPr/>
              <a:t>26</a:t>
            </a:fld>
            <a:endParaRPr lang="en-US"/>
          </a:p>
        </p:txBody>
      </p:sp>
    </p:spTree>
    <p:extLst>
      <p:ext uri="{BB962C8B-B14F-4D97-AF65-F5344CB8AC3E}">
        <p14:creationId xmlns:p14="http://schemas.microsoft.com/office/powerpoint/2010/main" xmlns="" val="1603542036"/>
      </p:ext>
    </p:extLst>
  </p:cSld>
  <p:clrMapOvr>
    <a:masterClrMapping/>
  </p:clrMapOvr>
  <mc:AlternateContent xmlns:mc="http://schemas.openxmlformats.org/markup-compatibility/2006">
    <mc:Choice xmlns:p14="http://schemas.microsoft.com/office/powerpoint/2010/main" xmlns="" Requires="p14">
      <p:transition spd="slow" p14:dur="1500">
        <p14:switch dir="r"/>
      </p:transition>
    </mc:Choice>
    <mc:Fallback>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343927"/>
          </a:xfrm>
        </p:spPr>
        <p:txBody>
          <a:bodyPr/>
          <a:lstStyle/>
          <a:p>
            <a:r>
              <a:rPr lang="en-US" dirty="0" smtClean="0"/>
              <a:t>ACUTE MALNUTRTION</a:t>
            </a:r>
            <a:endParaRPr lang="en-US" dirty="0"/>
          </a:p>
        </p:txBody>
      </p:sp>
      <p:sp>
        <p:nvSpPr>
          <p:cNvPr id="3" name="Content Placeholder 2"/>
          <p:cNvSpPr>
            <a:spLocks noGrp="1"/>
          </p:cNvSpPr>
          <p:nvPr>
            <p:ph idx="1"/>
          </p:nvPr>
        </p:nvSpPr>
        <p:spPr>
          <a:xfrm>
            <a:off x="609600" y="1048871"/>
            <a:ext cx="10972800" cy="5809129"/>
          </a:xfrm>
        </p:spPr>
        <p:txBody>
          <a:bodyPr>
            <a:normAutofit/>
          </a:bodyPr>
          <a:lstStyle/>
          <a:p>
            <a:pPr marL="0" lvl="0" indent="0" fontAlgn="base">
              <a:spcBef>
                <a:spcPts val="700"/>
              </a:spcBef>
              <a:spcAft>
                <a:spcPct val="0"/>
              </a:spcAft>
              <a:buClr>
                <a:srgbClr val="DD8047"/>
              </a:buClr>
              <a:buSzPct val="60000"/>
              <a:buNone/>
            </a:pPr>
            <a:r>
              <a:rPr lang="en-US" sz="2400" dirty="0">
                <a:solidFill>
                  <a:prstClr val="black"/>
                </a:solidFill>
                <a:latin typeface="Arial" pitchFamily="34" charset="0"/>
                <a:cs typeface="Arial" pitchFamily="34" charset="0"/>
              </a:rPr>
              <a:t>Severe acute malnutrition (SAM)</a:t>
            </a:r>
          </a:p>
          <a:p>
            <a:pPr marL="914400" lvl="2" indent="-228600" fontAlgn="base">
              <a:spcBef>
                <a:spcPts val="500"/>
              </a:spcBef>
              <a:spcAft>
                <a:spcPct val="0"/>
              </a:spcAft>
              <a:buClr>
                <a:srgbClr val="DD8047"/>
              </a:buClr>
              <a:buSzPct val="75000"/>
              <a:buNone/>
            </a:pPr>
            <a:r>
              <a:rPr lang="en-US" sz="2400" b="1" dirty="0">
                <a:solidFill>
                  <a:prstClr val="black"/>
                </a:solidFill>
                <a:latin typeface="Arial" pitchFamily="34" charset="0"/>
                <a:cs typeface="Arial" pitchFamily="34" charset="0"/>
              </a:rPr>
              <a:t>=</a:t>
            </a:r>
            <a:r>
              <a:rPr lang="en-US" sz="2400" dirty="0">
                <a:solidFill>
                  <a:prstClr val="black"/>
                </a:solidFill>
                <a:latin typeface="Arial" pitchFamily="34" charset="0"/>
                <a:cs typeface="Arial" pitchFamily="34" charset="0"/>
              </a:rPr>
              <a:t>WFH&lt;70%</a:t>
            </a:r>
          </a:p>
          <a:p>
            <a:pPr marL="914400" lvl="2" indent="-228600" fontAlgn="base">
              <a:spcBef>
                <a:spcPts val="500"/>
              </a:spcBef>
              <a:spcAft>
                <a:spcPct val="0"/>
              </a:spcAft>
              <a:buClr>
                <a:srgbClr val="DD8047"/>
              </a:buClr>
              <a:buSzPct val="75000"/>
              <a:buNone/>
            </a:pPr>
            <a:r>
              <a:rPr lang="en-US" sz="2400" dirty="0">
                <a:solidFill>
                  <a:prstClr val="black"/>
                </a:solidFill>
                <a:latin typeface="Arial" pitchFamily="34" charset="0"/>
                <a:cs typeface="Arial" pitchFamily="34" charset="0"/>
              </a:rPr>
              <a:t>=MUAC&lt;110mm, </a:t>
            </a:r>
          </a:p>
          <a:p>
            <a:pPr marL="914400" lvl="2" indent="-228600" fontAlgn="base">
              <a:spcBef>
                <a:spcPts val="500"/>
              </a:spcBef>
              <a:spcAft>
                <a:spcPct val="0"/>
              </a:spcAft>
              <a:buClr>
                <a:srgbClr val="DD8047"/>
              </a:buClr>
              <a:buSzPct val="75000"/>
              <a:buNone/>
            </a:pPr>
            <a:r>
              <a:rPr lang="en-US" sz="2400" dirty="0">
                <a:solidFill>
                  <a:prstClr val="black"/>
                </a:solidFill>
                <a:latin typeface="Arial" pitchFamily="34" charset="0"/>
                <a:cs typeface="Arial" pitchFamily="34" charset="0"/>
              </a:rPr>
              <a:t>=any grade bilateral pitting edema,</a:t>
            </a:r>
          </a:p>
          <a:p>
            <a:pPr marL="0" lvl="0" indent="0" fontAlgn="base">
              <a:spcBef>
                <a:spcPts val="700"/>
              </a:spcBef>
              <a:spcAft>
                <a:spcPct val="0"/>
              </a:spcAft>
              <a:buClr>
                <a:srgbClr val="DD8047"/>
              </a:buClr>
              <a:buSzPct val="60000"/>
              <a:buNone/>
            </a:pPr>
            <a:endParaRPr lang="en-US" sz="2400" dirty="0">
              <a:solidFill>
                <a:prstClr val="black"/>
              </a:solidFill>
              <a:latin typeface="Arial" pitchFamily="34" charset="0"/>
              <a:cs typeface="Arial" pitchFamily="34" charset="0"/>
            </a:endParaRPr>
          </a:p>
          <a:p>
            <a:pPr marL="0" lvl="0" indent="0" fontAlgn="base">
              <a:spcBef>
                <a:spcPts val="700"/>
              </a:spcBef>
              <a:spcAft>
                <a:spcPct val="0"/>
              </a:spcAft>
              <a:buClr>
                <a:srgbClr val="DD8047"/>
              </a:buClr>
              <a:buSzPct val="60000"/>
              <a:buNone/>
            </a:pPr>
            <a:r>
              <a:rPr lang="en-US" sz="2400" dirty="0">
                <a:solidFill>
                  <a:prstClr val="black"/>
                </a:solidFill>
                <a:latin typeface="Arial" pitchFamily="34" charset="0"/>
                <a:cs typeface="Arial" pitchFamily="34" charset="0"/>
              </a:rPr>
              <a:t>Moderate acute malnutrition (MAM)</a:t>
            </a:r>
          </a:p>
          <a:p>
            <a:pPr marL="0" lvl="0" indent="0" fontAlgn="base">
              <a:spcBef>
                <a:spcPts val="700"/>
              </a:spcBef>
              <a:spcAft>
                <a:spcPct val="0"/>
              </a:spcAft>
              <a:buClr>
                <a:srgbClr val="DD8047"/>
              </a:buClr>
              <a:buSzPct val="60000"/>
              <a:buNone/>
            </a:pPr>
            <a:endParaRPr lang="en-US" sz="2400" dirty="0">
              <a:solidFill>
                <a:prstClr val="black"/>
              </a:solidFill>
              <a:latin typeface="Arial" pitchFamily="34" charset="0"/>
              <a:cs typeface="Arial" pitchFamily="34" charset="0"/>
            </a:endParaRPr>
          </a:p>
          <a:p>
            <a:pPr marL="914400" lvl="2" indent="-228600" fontAlgn="base">
              <a:spcBef>
                <a:spcPts val="500"/>
              </a:spcBef>
              <a:spcAft>
                <a:spcPct val="0"/>
              </a:spcAft>
              <a:buClr>
                <a:srgbClr val="DD8047"/>
              </a:buClr>
              <a:buSzPct val="75000"/>
              <a:buNone/>
            </a:pPr>
            <a:r>
              <a:rPr lang="en-US" sz="2400" b="1" dirty="0" smtClean="0">
                <a:solidFill>
                  <a:prstClr val="black"/>
                </a:solidFill>
                <a:latin typeface="Arial" pitchFamily="34" charset="0"/>
                <a:cs typeface="Arial" pitchFamily="34" charset="0"/>
              </a:rPr>
              <a:t>=</a:t>
            </a:r>
            <a:r>
              <a:rPr lang="en-US" dirty="0">
                <a:solidFill>
                  <a:prstClr val="black"/>
                </a:solidFill>
                <a:latin typeface="Arial" pitchFamily="34" charset="0"/>
                <a:cs typeface="Arial" pitchFamily="34" charset="0"/>
              </a:rPr>
              <a:t>W</a:t>
            </a:r>
            <a:r>
              <a:rPr lang="en-US" sz="2400" dirty="0" smtClean="0">
                <a:solidFill>
                  <a:prstClr val="black"/>
                </a:solidFill>
                <a:latin typeface="Arial" pitchFamily="34" charset="0"/>
                <a:cs typeface="Arial" pitchFamily="34" charset="0"/>
              </a:rPr>
              <a:t>FH </a:t>
            </a:r>
            <a:r>
              <a:rPr lang="en-US" sz="2400" dirty="0">
                <a:solidFill>
                  <a:prstClr val="black"/>
                </a:solidFill>
                <a:latin typeface="Arial" pitchFamily="34" charset="0"/>
                <a:cs typeface="Arial" pitchFamily="34" charset="0"/>
              </a:rPr>
              <a:t>70-79.9%,</a:t>
            </a:r>
          </a:p>
          <a:p>
            <a:pPr marL="914400" lvl="2" indent="-228600" fontAlgn="base">
              <a:spcBef>
                <a:spcPts val="500"/>
              </a:spcBef>
              <a:spcAft>
                <a:spcPct val="0"/>
              </a:spcAft>
              <a:buClr>
                <a:srgbClr val="DD8047"/>
              </a:buClr>
              <a:buSzPct val="75000"/>
              <a:buNone/>
            </a:pPr>
            <a:r>
              <a:rPr lang="en-US" sz="2400" dirty="0">
                <a:solidFill>
                  <a:prstClr val="black"/>
                </a:solidFill>
                <a:latin typeface="Arial" pitchFamily="34" charset="0"/>
                <a:cs typeface="Arial" pitchFamily="34" charset="0"/>
              </a:rPr>
              <a:t>=MUAC 110-119mm, </a:t>
            </a:r>
          </a:p>
          <a:p>
            <a:pPr marL="914400" lvl="2" indent="-228600" fontAlgn="base">
              <a:spcBef>
                <a:spcPts val="500"/>
              </a:spcBef>
              <a:spcAft>
                <a:spcPct val="0"/>
              </a:spcAft>
              <a:buClr>
                <a:srgbClr val="DD8047"/>
              </a:buClr>
              <a:buSzPct val="75000"/>
              <a:buNone/>
            </a:pPr>
            <a:r>
              <a:rPr lang="en-US" sz="2400" dirty="0">
                <a:solidFill>
                  <a:prstClr val="black"/>
                </a:solidFill>
                <a:latin typeface="Arial" pitchFamily="34" charset="0"/>
                <a:cs typeface="Arial" pitchFamily="34" charset="0"/>
              </a:rPr>
              <a:t>=No edema</a:t>
            </a:r>
          </a:p>
          <a:p>
            <a:pPr marL="0" lvl="0" indent="0" fontAlgn="base">
              <a:spcBef>
                <a:spcPts val="700"/>
              </a:spcBef>
              <a:spcAft>
                <a:spcPct val="0"/>
              </a:spcAft>
              <a:buClr>
                <a:srgbClr val="DD8047"/>
              </a:buClr>
              <a:buSzPct val="60000"/>
              <a:buNone/>
            </a:pPr>
            <a:r>
              <a:rPr lang="en-US" sz="2400" dirty="0">
                <a:solidFill>
                  <a:prstClr val="black"/>
                </a:solidFill>
                <a:latin typeface="Arial" pitchFamily="34" charset="0"/>
                <a:cs typeface="Arial" pitchFamily="34" charset="0"/>
              </a:rPr>
              <a:t>Global acute malnutrition (GAM) </a:t>
            </a:r>
          </a:p>
          <a:p>
            <a:pPr marL="0" lvl="0" indent="0" fontAlgn="base">
              <a:spcBef>
                <a:spcPts val="700"/>
              </a:spcBef>
              <a:spcAft>
                <a:spcPct val="0"/>
              </a:spcAft>
              <a:buClr>
                <a:srgbClr val="DD8047"/>
              </a:buClr>
              <a:buSzPct val="60000"/>
              <a:buNone/>
            </a:pPr>
            <a:r>
              <a:rPr lang="en-US" sz="2400" dirty="0">
                <a:solidFill>
                  <a:prstClr val="black"/>
                </a:solidFill>
                <a:latin typeface="Arial" pitchFamily="34" charset="0"/>
                <a:cs typeface="Arial" pitchFamily="34" charset="0"/>
              </a:rPr>
              <a:t>	=SAM+MAM</a:t>
            </a:r>
          </a:p>
          <a:p>
            <a:endParaRPr lang="en-US" dirty="0"/>
          </a:p>
        </p:txBody>
      </p:sp>
      <p:sp>
        <p:nvSpPr>
          <p:cNvPr id="5" name="Slide Number Placeholder 4"/>
          <p:cNvSpPr>
            <a:spLocks noGrp="1"/>
          </p:cNvSpPr>
          <p:nvPr>
            <p:ph type="sldNum" sz="quarter" idx="12"/>
          </p:nvPr>
        </p:nvSpPr>
        <p:spPr/>
        <p:txBody>
          <a:bodyPr/>
          <a:lstStyle/>
          <a:p>
            <a:fld id="{31464B2D-C745-448E-9D95-72C920CC6C45}" type="slidenum">
              <a:rPr lang="en-US" smtClean="0"/>
              <a:pPr/>
              <a:t>27</a:t>
            </a:fld>
            <a:endParaRPr lang="en-US"/>
          </a:p>
        </p:txBody>
      </p:sp>
    </p:spTree>
    <p:extLst>
      <p:ext uri="{BB962C8B-B14F-4D97-AF65-F5344CB8AC3E}">
        <p14:creationId xmlns:p14="http://schemas.microsoft.com/office/powerpoint/2010/main" xmlns="" val="3854088080"/>
      </p:ext>
    </p:extLst>
  </p:cSld>
  <p:clrMapOvr>
    <a:masterClrMapping/>
  </p:clrMapOvr>
  <mc:AlternateContent xmlns:mc="http://schemas.openxmlformats.org/markup-compatibility/2006">
    <mc:Choice xmlns:p14="http://schemas.microsoft.com/office/powerpoint/2010/main" xmlns="" Requires="p14">
      <p:transition spd="slow" p14:dur="1500">
        <p14:switch dir="r"/>
      </p:transition>
    </mc:Choice>
    <mc:Fallback>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210" name="Line 2"/>
          <p:cNvSpPr>
            <a:spLocks noChangeShapeType="1"/>
          </p:cNvSpPr>
          <p:nvPr/>
        </p:nvSpPr>
        <p:spPr bwMode="auto">
          <a:xfrm flipV="1">
            <a:off x="5410200" y="1398589"/>
            <a:ext cx="0" cy="808037"/>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xmlns="">
                <a:noFill/>
              </a14:hiddenFill>
            </a:ext>
          </a:extLst>
        </p:spPr>
        <p:txBody>
          <a:bodyPr wrap="none" anchor="ctr"/>
          <a:lstStyle/>
          <a:p>
            <a:pPr eaLnBrk="0" fontAlgn="base" hangingPunct="0">
              <a:spcBef>
                <a:spcPct val="0"/>
              </a:spcBef>
              <a:spcAft>
                <a:spcPct val="0"/>
              </a:spcAft>
            </a:pPr>
            <a:endParaRPr lang="en-US">
              <a:solidFill>
                <a:prstClr val="black"/>
              </a:solidFill>
              <a:latin typeface="Arial" panose="020B0604020202020204" pitchFamily="34" charset="0"/>
              <a:cs typeface="Arial" panose="020B0604020202020204" pitchFamily="34" charset="0"/>
            </a:endParaRPr>
          </a:p>
        </p:txBody>
      </p:sp>
      <p:sp>
        <p:nvSpPr>
          <p:cNvPr id="117763" name="Line 3"/>
          <p:cNvSpPr>
            <a:spLocks noChangeShapeType="1"/>
          </p:cNvSpPr>
          <p:nvPr/>
        </p:nvSpPr>
        <p:spPr bwMode="auto">
          <a:xfrm flipV="1">
            <a:off x="5410200" y="5549900"/>
            <a:ext cx="0" cy="808038"/>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xmlns="">
                <a:noFill/>
              </a14:hiddenFill>
            </a:ext>
          </a:extLst>
        </p:spPr>
        <p:txBody>
          <a:bodyPr wrap="none" anchor="ctr"/>
          <a:lstStyle/>
          <a:p>
            <a:pPr eaLnBrk="0" fontAlgn="base" hangingPunct="0">
              <a:spcBef>
                <a:spcPct val="0"/>
              </a:spcBef>
              <a:spcAft>
                <a:spcPct val="0"/>
              </a:spcAft>
            </a:pPr>
            <a:endParaRPr lang="en-US">
              <a:solidFill>
                <a:prstClr val="black"/>
              </a:solidFill>
              <a:latin typeface="Arial" panose="020B0604020202020204" pitchFamily="34" charset="0"/>
              <a:cs typeface="Arial" panose="020B0604020202020204" pitchFamily="34" charset="0"/>
            </a:endParaRPr>
          </a:p>
        </p:txBody>
      </p:sp>
      <p:sp>
        <p:nvSpPr>
          <p:cNvPr id="117764" name="Oval 4"/>
          <p:cNvSpPr>
            <a:spLocks noChangeArrowheads="1"/>
          </p:cNvSpPr>
          <p:nvPr/>
        </p:nvSpPr>
        <p:spPr bwMode="auto">
          <a:xfrm>
            <a:off x="3625850" y="4687888"/>
            <a:ext cx="3568700" cy="855662"/>
          </a:xfrm>
          <a:prstGeom prst="ellipse">
            <a:avLst/>
          </a:prstGeom>
          <a:solidFill>
            <a:srgbClr val="00279F"/>
          </a:solidFill>
          <a:ln w="12700">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FontTx/>
              <a:buNone/>
            </a:pPr>
            <a:endParaRPr lang="en-US" sz="1800">
              <a:solidFill>
                <a:srgbClr val="FFCC00"/>
              </a:solidFill>
              <a:cs typeface="Arial" panose="020B0604020202020204" pitchFamily="34" charset="0"/>
            </a:endParaRPr>
          </a:p>
        </p:txBody>
      </p:sp>
      <p:sp>
        <p:nvSpPr>
          <p:cNvPr id="350213" name="Rectangle 5"/>
          <p:cNvSpPr>
            <a:spLocks noChangeArrowheads="1"/>
          </p:cNvSpPr>
          <p:nvPr/>
        </p:nvSpPr>
        <p:spPr bwMode="auto">
          <a:xfrm>
            <a:off x="3897313" y="4829175"/>
            <a:ext cx="3297378" cy="523862"/>
          </a:xfrm>
          <a:prstGeom prst="rect">
            <a:avLst/>
          </a:prstGeom>
          <a:noFill/>
          <a:ln>
            <a:noFill/>
          </a:ln>
          <a:effectLst/>
          <a:extLst/>
        </p:spPr>
        <p:txBody>
          <a:bodyPr wrap="none" lIns="92075" tIns="46038" rIns="92075" bIns="46038">
            <a:spAutoFit/>
          </a:bodyPr>
          <a:lstStyle/>
          <a:p>
            <a:pPr eaLnBrk="0" fontAlgn="base" hangingPunct="0">
              <a:spcBef>
                <a:spcPct val="0"/>
              </a:spcBef>
              <a:spcAft>
                <a:spcPct val="0"/>
              </a:spcAft>
              <a:defRPr/>
            </a:pPr>
            <a:r>
              <a:rPr lang="en-US" sz="1200" b="1" dirty="0">
                <a:solidFill>
                  <a:srgbClr val="FAFD00"/>
                </a:solidFill>
                <a:latin typeface="Arial" charset="0"/>
              </a:rPr>
              <a:t>Human, Economic, and  Institutional </a:t>
            </a:r>
          </a:p>
          <a:p>
            <a:pPr eaLnBrk="0" fontAlgn="base" hangingPunct="0">
              <a:spcBef>
                <a:spcPct val="0"/>
              </a:spcBef>
              <a:spcAft>
                <a:spcPct val="0"/>
              </a:spcAft>
              <a:defRPr/>
            </a:pPr>
            <a:r>
              <a:rPr lang="en-US" sz="1200" b="1" dirty="0">
                <a:solidFill>
                  <a:srgbClr val="FAFD00"/>
                </a:solidFill>
                <a:latin typeface="Arial" charset="0"/>
              </a:rPr>
              <a:t>Resources</a:t>
            </a:r>
            <a:r>
              <a:rPr lang="en-US" sz="1600" b="1" dirty="0">
                <a:solidFill>
                  <a:srgbClr val="FAFD00"/>
                </a:solidFill>
                <a:effectLst>
                  <a:outerShdw blurRad="38100" dist="38100" dir="2700000" algn="tl">
                    <a:srgbClr val="FFFFFF"/>
                  </a:outerShdw>
                </a:effectLst>
                <a:latin typeface="Arial" charset="0"/>
              </a:rPr>
              <a:t>, </a:t>
            </a:r>
            <a:r>
              <a:rPr lang="en-US" sz="1200" b="1" dirty="0">
                <a:solidFill>
                  <a:srgbClr val="FAFD00"/>
                </a:solidFill>
                <a:effectLst>
                  <a:outerShdw blurRad="38100" dist="38100" dir="2700000" algn="tl">
                    <a:srgbClr val="FFFFFF"/>
                  </a:outerShdw>
                </a:effectLst>
                <a:latin typeface="Arial" charset="0"/>
              </a:rPr>
              <a:t>manmade &amp; natural calamities</a:t>
            </a:r>
          </a:p>
        </p:txBody>
      </p:sp>
      <p:sp>
        <p:nvSpPr>
          <p:cNvPr id="117766" name="Line 6"/>
          <p:cNvSpPr>
            <a:spLocks noChangeShapeType="1"/>
          </p:cNvSpPr>
          <p:nvPr/>
        </p:nvSpPr>
        <p:spPr bwMode="auto">
          <a:xfrm flipH="1" flipV="1">
            <a:off x="3886200" y="3179763"/>
            <a:ext cx="1447800" cy="1039812"/>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xmlns="">
                <a:noFill/>
              </a14:hiddenFill>
            </a:ext>
          </a:extLst>
        </p:spPr>
        <p:txBody>
          <a:bodyPr wrap="none" anchor="ctr"/>
          <a:lstStyle/>
          <a:p>
            <a:pPr eaLnBrk="0" fontAlgn="base" hangingPunct="0">
              <a:spcBef>
                <a:spcPct val="0"/>
              </a:spcBef>
              <a:spcAft>
                <a:spcPct val="0"/>
              </a:spcAft>
            </a:pPr>
            <a:endParaRPr lang="en-US">
              <a:solidFill>
                <a:prstClr val="black"/>
              </a:solidFill>
              <a:latin typeface="Arial" panose="020B0604020202020204" pitchFamily="34" charset="0"/>
              <a:cs typeface="Arial" panose="020B0604020202020204" pitchFamily="34" charset="0"/>
            </a:endParaRPr>
          </a:p>
        </p:txBody>
      </p:sp>
      <p:sp>
        <p:nvSpPr>
          <p:cNvPr id="117767" name="Line 7"/>
          <p:cNvSpPr>
            <a:spLocks noChangeShapeType="1"/>
          </p:cNvSpPr>
          <p:nvPr/>
        </p:nvSpPr>
        <p:spPr bwMode="auto">
          <a:xfrm flipV="1">
            <a:off x="7772400" y="3121026"/>
            <a:ext cx="0" cy="695325"/>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xmlns="">
                <a:noFill/>
              </a14:hiddenFill>
            </a:ext>
          </a:extLst>
        </p:spPr>
        <p:txBody>
          <a:bodyPr wrap="none" anchor="ctr"/>
          <a:lstStyle/>
          <a:p>
            <a:pPr eaLnBrk="0" fontAlgn="base" hangingPunct="0">
              <a:spcBef>
                <a:spcPct val="0"/>
              </a:spcBef>
              <a:spcAft>
                <a:spcPct val="0"/>
              </a:spcAft>
            </a:pPr>
            <a:endParaRPr lang="en-US">
              <a:solidFill>
                <a:prstClr val="black"/>
              </a:solidFill>
              <a:latin typeface="Arial" panose="020B0604020202020204" pitchFamily="34" charset="0"/>
              <a:cs typeface="Arial" panose="020B0604020202020204" pitchFamily="34" charset="0"/>
            </a:endParaRPr>
          </a:p>
        </p:txBody>
      </p:sp>
      <p:sp>
        <p:nvSpPr>
          <p:cNvPr id="117768" name="Line 8"/>
          <p:cNvSpPr>
            <a:spLocks noChangeShapeType="1"/>
          </p:cNvSpPr>
          <p:nvPr/>
        </p:nvSpPr>
        <p:spPr bwMode="auto">
          <a:xfrm flipV="1">
            <a:off x="5410200" y="3179763"/>
            <a:ext cx="1447800" cy="1039812"/>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xmlns="">
                <a:noFill/>
              </a14:hiddenFill>
            </a:ext>
          </a:extLst>
        </p:spPr>
        <p:txBody>
          <a:bodyPr wrap="none" anchor="ctr"/>
          <a:lstStyle/>
          <a:p>
            <a:pPr eaLnBrk="0" fontAlgn="base" hangingPunct="0">
              <a:spcBef>
                <a:spcPct val="0"/>
              </a:spcBef>
              <a:spcAft>
                <a:spcPct val="0"/>
              </a:spcAft>
            </a:pPr>
            <a:endParaRPr lang="en-US">
              <a:solidFill>
                <a:prstClr val="black"/>
              </a:solidFill>
              <a:latin typeface="Arial" panose="020B0604020202020204" pitchFamily="34" charset="0"/>
              <a:cs typeface="Arial" panose="020B0604020202020204" pitchFamily="34" charset="0"/>
            </a:endParaRPr>
          </a:p>
        </p:txBody>
      </p:sp>
      <p:sp>
        <p:nvSpPr>
          <p:cNvPr id="117769" name="Oval 9"/>
          <p:cNvSpPr>
            <a:spLocks noChangeArrowheads="1"/>
          </p:cNvSpPr>
          <p:nvPr/>
        </p:nvSpPr>
        <p:spPr bwMode="auto">
          <a:xfrm>
            <a:off x="4197350" y="1739900"/>
            <a:ext cx="2425700" cy="566738"/>
          </a:xfrm>
          <a:prstGeom prst="ellipse">
            <a:avLst/>
          </a:prstGeom>
          <a:solidFill>
            <a:srgbClr val="00279F"/>
          </a:solidFill>
          <a:ln w="12700">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FontTx/>
              <a:buNone/>
            </a:pPr>
            <a:endParaRPr lang="en-US" sz="1800">
              <a:solidFill>
                <a:srgbClr val="FFCC00"/>
              </a:solidFill>
              <a:cs typeface="Arial" panose="020B0604020202020204" pitchFamily="34" charset="0"/>
            </a:endParaRPr>
          </a:p>
        </p:txBody>
      </p:sp>
      <p:sp>
        <p:nvSpPr>
          <p:cNvPr id="117770" name="Rectangle 10"/>
          <p:cNvSpPr>
            <a:spLocks noChangeArrowheads="1"/>
          </p:cNvSpPr>
          <p:nvPr/>
        </p:nvSpPr>
        <p:spPr bwMode="auto">
          <a:xfrm>
            <a:off x="2597150" y="2606675"/>
            <a:ext cx="5626100" cy="508000"/>
          </a:xfrm>
          <a:prstGeom prst="rect">
            <a:avLst/>
          </a:prstGeom>
          <a:solidFill>
            <a:srgbClr val="00279F"/>
          </a:solidFill>
          <a:ln w="12700">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FontTx/>
              <a:buNone/>
            </a:pPr>
            <a:endParaRPr lang="en-US" sz="1800">
              <a:solidFill>
                <a:srgbClr val="FFCC00"/>
              </a:solidFill>
              <a:cs typeface="Arial" panose="020B0604020202020204" pitchFamily="34" charset="0"/>
            </a:endParaRPr>
          </a:p>
        </p:txBody>
      </p:sp>
      <p:sp>
        <p:nvSpPr>
          <p:cNvPr id="117771" name="Oval 11"/>
          <p:cNvSpPr>
            <a:spLocks noChangeArrowheads="1"/>
          </p:cNvSpPr>
          <p:nvPr/>
        </p:nvSpPr>
        <p:spPr bwMode="auto">
          <a:xfrm>
            <a:off x="1682750" y="3475039"/>
            <a:ext cx="2730500" cy="911225"/>
          </a:xfrm>
          <a:prstGeom prst="ellipse">
            <a:avLst/>
          </a:prstGeom>
          <a:solidFill>
            <a:srgbClr val="00279F"/>
          </a:solidFill>
          <a:ln w="12700">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FontTx/>
              <a:buNone/>
            </a:pPr>
            <a:endParaRPr lang="en-US" sz="1800">
              <a:solidFill>
                <a:srgbClr val="FFCC00"/>
              </a:solidFill>
              <a:cs typeface="Arial" panose="020B0604020202020204" pitchFamily="34" charset="0"/>
            </a:endParaRPr>
          </a:p>
        </p:txBody>
      </p:sp>
      <p:sp>
        <p:nvSpPr>
          <p:cNvPr id="117772" name="Oval 12"/>
          <p:cNvSpPr>
            <a:spLocks noChangeArrowheads="1"/>
          </p:cNvSpPr>
          <p:nvPr/>
        </p:nvSpPr>
        <p:spPr bwMode="auto">
          <a:xfrm>
            <a:off x="4044950" y="3475039"/>
            <a:ext cx="2730500" cy="911225"/>
          </a:xfrm>
          <a:prstGeom prst="ellipse">
            <a:avLst/>
          </a:prstGeom>
          <a:solidFill>
            <a:srgbClr val="00279F"/>
          </a:solidFill>
          <a:ln w="12700">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FontTx/>
              <a:buNone/>
            </a:pPr>
            <a:endParaRPr lang="en-US" sz="1800">
              <a:solidFill>
                <a:srgbClr val="FFCC00"/>
              </a:solidFill>
              <a:cs typeface="Arial" panose="020B0604020202020204" pitchFamily="34" charset="0"/>
            </a:endParaRPr>
          </a:p>
        </p:txBody>
      </p:sp>
      <p:sp>
        <p:nvSpPr>
          <p:cNvPr id="117773" name="Oval 13"/>
          <p:cNvSpPr>
            <a:spLocks noChangeArrowheads="1"/>
          </p:cNvSpPr>
          <p:nvPr/>
        </p:nvSpPr>
        <p:spPr bwMode="auto">
          <a:xfrm>
            <a:off x="6407150" y="3475039"/>
            <a:ext cx="2730500" cy="911225"/>
          </a:xfrm>
          <a:prstGeom prst="ellipse">
            <a:avLst/>
          </a:prstGeom>
          <a:solidFill>
            <a:srgbClr val="00279F"/>
          </a:solidFill>
          <a:ln w="12700">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FontTx/>
              <a:buNone/>
            </a:pPr>
            <a:endParaRPr lang="en-US" sz="1800">
              <a:solidFill>
                <a:srgbClr val="FFCC00"/>
              </a:solidFill>
              <a:cs typeface="Arial" panose="020B0604020202020204" pitchFamily="34" charset="0"/>
            </a:endParaRPr>
          </a:p>
        </p:txBody>
      </p:sp>
      <p:sp>
        <p:nvSpPr>
          <p:cNvPr id="117774" name="Oval 14"/>
          <p:cNvSpPr>
            <a:spLocks noChangeArrowheads="1"/>
          </p:cNvSpPr>
          <p:nvPr/>
        </p:nvSpPr>
        <p:spPr bwMode="auto">
          <a:xfrm>
            <a:off x="3892550" y="6307138"/>
            <a:ext cx="3035300" cy="392112"/>
          </a:xfrm>
          <a:prstGeom prst="ellipse">
            <a:avLst/>
          </a:prstGeom>
          <a:solidFill>
            <a:srgbClr val="00279F"/>
          </a:solidFill>
          <a:ln w="12700">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FontTx/>
              <a:buNone/>
            </a:pPr>
            <a:endParaRPr lang="en-US" sz="1800">
              <a:solidFill>
                <a:srgbClr val="FFCC00"/>
              </a:solidFill>
              <a:cs typeface="Arial" panose="020B0604020202020204" pitchFamily="34" charset="0"/>
            </a:endParaRPr>
          </a:p>
        </p:txBody>
      </p:sp>
      <p:sp>
        <p:nvSpPr>
          <p:cNvPr id="350223" name="Rectangle 15"/>
          <p:cNvSpPr>
            <a:spLocks noChangeArrowheads="1"/>
          </p:cNvSpPr>
          <p:nvPr/>
        </p:nvSpPr>
        <p:spPr bwMode="auto">
          <a:xfrm>
            <a:off x="4476750" y="1873250"/>
            <a:ext cx="1879600" cy="336550"/>
          </a:xfrm>
          <a:prstGeom prst="rect">
            <a:avLst/>
          </a:prstGeom>
          <a:noFill/>
          <a:ln>
            <a:noFill/>
          </a:ln>
          <a:effectLst/>
          <a:extLst/>
        </p:spPr>
        <p:txBody>
          <a:bodyPr wrap="none" lIns="92075" tIns="46038" rIns="92075" bIns="46038">
            <a:spAutoFit/>
          </a:bodyPr>
          <a:lstStyle/>
          <a:p>
            <a:pPr algn="ctr" eaLnBrk="0" fontAlgn="base" hangingPunct="0">
              <a:spcBef>
                <a:spcPct val="0"/>
              </a:spcBef>
              <a:spcAft>
                <a:spcPct val="0"/>
              </a:spcAft>
              <a:defRPr/>
            </a:pPr>
            <a:r>
              <a:rPr lang="en-US" sz="1600" b="1" dirty="0">
                <a:solidFill>
                  <a:srgbClr val="FAFD00"/>
                </a:solidFill>
                <a:latin typeface="Arial" charset="0"/>
              </a:rPr>
              <a:t>Nutritional Status</a:t>
            </a:r>
            <a:endParaRPr lang="en-US" sz="1600" b="1" dirty="0">
              <a:solidFill>
                <a:srgbClr val="FAFD00"/>
              </a:solidFill>
              <a:effectLst>
                <a:outerShdw blurRad="38100" dist="38100" dir="2700000" algn="tl">
                  <a:srgbClr val="FFFFFF"/>
                </a:outerShdw>
              </a:effectLst>
              <a:latin typeface="Arial" charset="0"/>
            </a:endParaRPr>
          </a:p>
        </p:txBody>
      </p:sp>
      <p:sp>
        <p:nvSpPr>
          <p:cNvPr id="350224" name="Rectangle 16"/>
          <p:cNvSpPr>
            <a:spLocks noChangeArrowheads="1"/>
          </p:cNvSpPr>
          <p:nvPr/>
        </p:nvSpPr>
        <p:spPr bwMode="auto">
          <a:xfrm>
            <a:off x="6924951" y="2709863"/>
            <a:ext cx="928139" cy="339196"/>
          </a:xfrm>
          <a:prstGeom prst="rect">
            <a:avLst/>
          </a:prstGeom>
          <a:noFill/>
          <a:ln>
            <a:noFill/>
          </a:ln>
          <a:effectLst/>
          <a:extLst/>
        </p:spPr>
        <p:txBody>
          <a:bodyPr wrap="none" lIns="92075" tIns="46038" rIns="92075" bIns="46038">
            <a:spAutoFit/>
          </a:bodyPr>
          <a:lstStyle/>
          <a:p>
            <a:pPr algn="ctr" eaLnBrk="0" fontAlgn="base" hangingPunct="0">
              <a:spcBef>
                <a:spcPct val="0"/>
              </a:spcBef>
              <a:spcAft>
                <a:spcPct val="0"/>
              </a:spcAft>
              <a:defRPr/>
            </a:pPr>
            <a:r>
              <a:rPr lang="en-US" sz="1600" b="1" dirty="0">
                <a:solidFill>
                  <a:srgbClr val="FAFD00"/>
                </a:solidFill>
                <a:latin typeface="Arial" charset="0"/>
              </a:rPr>
              <a:t>Health </a:t>
            </a:r>
            <a:r>
              <a:rPr lang="en-US" sz="1600" b="1" dirty="0">
                <a:solidFill>
                  <a:srgbClr val="FAFD00"/>
                </a:solidFill>
                <a:effectLst>
                  <a:outerShdw blurRad="38100" dist="38100" dir="2700000" algn="tl">
                    <a:srgbClr val="FFFFFF"/>
                  </a:outerShdw>
                </a:effectLst>
                <a:latin typeface="Arial" charset="0"/>
              </a:rPr>
              <a:t> </a:t>
            </a:r>
          </a:p>
        </p:txBody>
      </p:sp>
      <p:sp>
        <p:nvSpPr>
          <p:cNvPr id="117777" name="Rectangle 17"/>
          <p:cNvSpPr>
            <a:spLocks noChangeArrowheads="1"/>
          </p:cNvSpPr>
          <p:nvPr/>
        </p:nvSpPr>
        <p:spPr bwMode="auto">
          <a:xfrm>
            <a:off x="3475039" y="2709863"/>
            <a:ext cx="568325"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2075" tIns="46038" rIns="92075" bIns="46038">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0" fontAlgn="base" hangingPunct="0">
              <a:spcBef>
                <a:spcPct val="0"/>
              </a:spcBef>
              <a:spcAft>
                <a:spcPct val="0"/>
              </a:spcAft>
              <a:buFontTx/>
              <a:buNone/>
            </a:pPr>
            <a:r>
              <a:rPr lang="en-US" sz="1600" b="1">
                <a:solidFill>
                  <a:srgbClr val="FAFD00"/>
                </a:solidFill>
                <a:latin typeface="Arial" panose="020B0604020202020204" pitchFamily="34" charset="0"/>
                <a:cs typeface="Arial" panose="020B0604020202020204" pitchFamily="34" charset="0"/>
              </a:rPr>
              <a:t>Diet</a:t>
            </a:r>
          </a:p>
        </p:txBody>
      </p:sp>
      <p:sp>
        <p:nvSpPr>
          <p:cNvPr id="350226" name="Rectangle 18"/>
          <p:cNvSpPr>
            <a:spLocks noChangeArrowheads="1"/>
          </p:cNvSpPr>
          <p:nvPr/>
        </p:nvSpPr>
        <p:spPr bwMode="auto">
          <a:xfrm>
            <a:off x="2263923" y="3617913"/>
            <a:ext cx="1611018" cy="585418"/>
          </a:xfrm>
          <a:prstGeom prst="rect">
            <a:avLst/>
          </a:prstGeom>
          <a:noFill/>
          <a:ln>
            <a:noFill/>
          </a:ln>
          <a:effectLst/>
          <a:extLst/>
        </p:spPr>
        <p:txBody>
          <a:bodyPr wrap="none" lIns="92075" tIns="46038" rIns="92075" bIns="46038">
            <a:spAutoFit/>
          </a:bodyPr>
          <a:lstStyle/>
          <a:p>
            <a:pPr algn="ctr" eaLnBrk="0" fontAlgn="base" hangingPunct="0">
              <a:spcBef>
                <a:spcPct val="0"/>
              </a:spcBef>
              <a:spcAft>
                <a:spcPct val="0"/>
              </a:spcAft>
              <a:defRPr/>
            </a:pPr>
            <a:r>
              <a:rPr lang="en-US" sz="1600" b="1" dirty="0">
                <a:solidFill>
                  <a:srgbClr val="FAFD00"/>
                </a:solidFill>
                <a:latin typeface="Arial" charset="0"/>
              </a:rPr>
              <a:t>Household</a:t>
            </a:r>
          </a:p>
          <a:p>
            <a:pPr algn="ctr" eaLnBrk="0" fontAlgn="base" hangingPunct="0">
              <a:spcBef>
                <a:spcPct val="0"/>
              </a:spcBef>
              <a:spcAft>
                <a:spcPct val="0"/>
              </a:spcAft>
              <a:defRPr/>
            </a:pPr>
            <a:r>
              <a:rPr lang="en-US" sz="1600" b="1" dirty="0">
                <a:solidFill>
                  <a:srgbClr val="FAFD00"/>
                </a:solidFill>
                <a:latin typeface="Arial" charset="0"/>
              </a:rPr>
              <a:t> Food Security</a:t>
            </a:r>
            <a:endParaRPr lang="en-US" sz="1600" b="1" dirty="0">
              <a:solidFill>
                <a:srgbClr val="FAFD00"/>
              </a:solidFill>
              <a:effectLst>
                <a:outerShdw blurRad="38100" dist="38100" dir="2700000" algn="tl">
                  <a:srgbClr val="FFFFFF"/>
                </a:outerShdw>
              </a:effectLst>
              <a:latin typeface="Arial" charset="0"/>
            </a:endParaRPr>
          </a:p>
        </p:txBody>
      </p:sp>
      <p:sp>
        <p:nvSpPr>
          <p:cNvPr id="117779" name="Rectangle 19"/>
          <p:cNvSpPr>
            <a:spLocks noChangeArrowheads="1"/>
          </p:cNvSpPr>
          <p:nvPr/>
        </p:nvSpPr>
        <p:spPr bwMode="auto">
          <a:xfrm>
            <a:off x="4349751" y="6324600"/>
            <a:ext cx="2136775"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2075" tIns="46038" rIns="92075" bIns="46038">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0" fontAlgn="base" hangingPunct="0">
              <a:spcBef>
                <a:spcPct val="0"/>
              </a:spcBef>
              <a:spcAft>
                <a:spcPct val="0"/>
              </a:spcAft>
              <a:buFontTx/>
              <a:buNone/>
            </a:pPr>
            <a:r>
              <a:rPr lang="en-US" sz="1600" b="1">
                <a:solidFill>
                  <a:srgbClr val="FAFD00"/>
                </a:solidFill>
                <a:latin typeface="Arial" panose="020B0604020202020204" pitchFamily="34" charset="0"/>
                <a:cs typeface="Arial" panose="020B0604020202020204" pitchFamily="34" charset="0"/>
              </a:rPr>
              <a:t>Potential Resources</a:t>
            </a:r>
          </a:p>
        </p:txBody>
      </p:sp>
      <p:sp>
        <p:nvSpPr>
          <p:cNvPr id="350228" name="Rectangle 20"/>
          <p:cNvSpPr>
            <a:spLocks noChangeArrowheads="1"/>
          </p:cNvSpPr>
          <p:nvPr/>
        </p:nvSpPr>
        <p:spPr bwMode="auto">
          <a:xfrm>
            <a:off x="4262438" y="5867400"/>
            <a:ext cx="2317750" cy="336550"/>
          </a:xfrm>
          <a:prstGeom prst="rect">
            <a:avLst/>
          </a:prstGeom>
          <a:noFill/>
          <a:ln>
            <a:noFill/>
          </a:ln>
          <a:effectLst/>
          <a:extLst/>
        </p:spPr>
        <p:txBody>
          <a:bodyPr wrap="none" lIns="92075" tIns="46038" rIns="92075" bIns="46038">
            <a:spAutoFit/>
          </a:bodyPr>
          <a:lstStyle/>
          <a:p>
            <a:pPr algn="ctr" eaLnBrk="0" fontAlgn="base" hangingPunct="0">
              <a:spcBef>
                <a:spcPct val="0"/>
              </a:spcBef>
              <a:spcAft>
                <a:spcPct val="0"/>
              </a:spcAft>
              <a:defRPr/>
            </a:pPr>
            <a:r>
              <a:rPr lang="en-US" sz="1600" b="1" dirty="0">
                <a:solidFill>
                  <a:srgbClr val="FF0000"/>
                </a:solidFill>
                <a:latin typeface="Arial" charset="0"/>
              </a:rPr>
              <a:t>Ecological</a:t>
            </a:r>
            <a:r>
              <a:rPr lang="en-US" sz="1600" b="1" dirty="0">
                <a:solidFill>
                  <a:srgbClr val="FAFD00"/>
                </a:solidFill>
                <a:latin typeface="Arial" charset="0"/>
              </a:rPr>
              <a:t> </a:t>
            </a:r>
            <a:r>
              <a:rPr lang="en-US" sz="1600" b="1" dirty="0">
                <a:solidFill>
                  <a:srgbClr val="FF0000"/>
                </a:solidFill>
                <a:latin typeface="Arial" charset="0"/>
              </a:rPr>
              <a:t>Conditions</a:t>
            </a:r>
            <a:endParaRPr lang="en-US" sz="1600" b="1" dirty="0">
              <a:solidFill>
                <a:srgbClr val="FF0000"/>
              </a:solidFill>
              <a:effectLst>
                <a:outerShdw blurRad="38100" dist="38100" dir="2700000" algn="tl">
                  <a:srgbClr val="FFFFFF"/>
                </a:outerShdw>
              </a:effectLst>
              <a:latin typeface="Arial" charset="0"/>
            </a:endParaRPr>
          </a:p>
        </p:txBody>
      </p:sp>
      <p:sp>
        <p:nvSpPr>
          <p:cNvPr id="117781" name="Rectangle 21"/>
          <p:cNvSpPr>
            <a:spLocks noChangeArrowheads="1"/>
          </p:cNvSpPr>
          <p:nvPr/>
        </p:nvSpPr>
        <p:spPr bwMode="auto">
          <a:xfrm>
            <a:off x="4605338" y="3686176"/>
            <a:ext cx="1619250" cy="581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2075" tIns="46038" rIns="92075" bIns="46038">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0" fontAlgn="base" hangingPunct="0">
              <a:spcBef>
                <a:spcPct val="0"/>
              </a:spcBef>
              <a:spcAft>
                <a:spcPct val="0"/>
              </a:spcAft>
              <a:buFontTx/>
              <a:buNone/>
            </a:pPr>
            <a:r>
              <a:rPr lang="en-US" sz="1600" b="1">
                <a:solidFill>
                  <a:srgbClr val="FAFD00"/>
                </a:solidFill>
                <a:latin typeface="Arial" panose="020B0604020202020204" pitchFamily="34" charset="0"/>
                <a:cs typeface="Arial" panose="020B0604020202020204" pitchFamily="34" charset="0"/>
              </a:rPr>
              <a:t>Care of Mother</a:t>
            </a:r>
          </a:p>
          <a:p>
            <a:pPr algn="ctr" eaLnBrk="0" fontAlgn="base" hangingPunct="0">
              <a:spcBef>
                <a:spcPct val="0"/>
              </a:spcBef>
              <a:spcAft>
                <a:spcPct val="0"/>
              </a:spcAft>
              <a:buFontTx/>
              <a:buNone/>
            </a:pPr>
            <a:r>
              <a:rPr lang="en-US" sz="1600" b="1">
                <a:solidFill>
                  <a:srgbClr val="FAFD00"/>
                </a:solidFill>
                <a:latin typeface="Arial" panose="020B0604020202020204" pitchFamily="34" charset="0"/>
                <a:cs typeface="Arial" panose="020B0604020202020204" pitchFamily="34" charset="0"/>
              </a:rPr>
              <a:t> and Child</a:t>
            </a:r>
          </a:p>
        </p:txBody>
      </p:sp>
      <p:sp>
        <p:nvSpPr>
          <p:cNvPr id="350230" name="Rectangle 22"/>
          <p:cNvSpPr>
            <a:spLocks noChangeArrowheads="1"/>
          </p:cNvSpPr>
          <p:nvPr/>
        </p:nvSpPr>
        <p:spPr bwMode="auto">
          <a:xfrm>
            <a:off x="6781800" y="3581400"/>
            <a:ext cx="2216150" cy="825500"/>
          </a:xfrm>
          <a:prstGeom prst="rect">
            <a:avLst/>
          </a:prstGeom>
          <a:noFill/>
          <a:ln>
            <a:noFill/>
          </a:ln>
          <a:effectLst/>
          <a:extLst/>
        </p:spPr>
        <p:txBody>
          <a:bodyPr wrap="none" lIns="92075" tIns="46038" rIns="92075" bIns="46038">
            <a:spAutoFit/>
          </a:bodyPr>
          <a:lstStyle/>
          <a:p>
            <a:pPr algn="ctr" eaLnBrk="0" fontAlgn="base" hangingPunct="0">
              <a:spcBef>
                <a:spcPct val="0"/>
              </a:spcBef>
              <a:spcAft>
                <a:spcPct val="0"/>
              </a:spcAft>
              <a:defRPr/>
            </a:pPr>
            <a:r>
              <a:rPr lang="en-US" sz="1600" b="1" dirty="0">
                <a:solidFill>
                  <a:srgbClr val="FAFD00"/>
                </a:solidFill>
                <a:latin typeface="Arial" charset="0"/>
              </a:rPr>
              <a:t>Environ.  Health,</a:t>
            </a:r>
          </a:p>
          <a:p>
            <a:pPr algn="ctr" eaLnBrk="0" fontAlgn="base" hangingPunct="0">
              <a:spcBef>
                <a:spcPct val="0"/>
              </a:spcBef>
              <a:spcAft>
                <a:spcPct val="0"/>
              </a:spcAft>
              <a:defRPr/>
            </a:pPr>
            <a:r>
              <a:rPr lang="en-US" sz="1600" b="1" dirty="0">
                <a:solidFill>
                  <a:srgbClr val="FAFD00"/>
                </a:solidFill>
                <a:latin typeface="Arial" charset="0"/>
              </a:rPr>
              <a:t>Hygiene &amp; Sanitation</a:t>
            </a:r>
            <a:endParaRPr lang="en-US" sz="1600" b="1" dirty="0">
              <a:solidFill>
                <a:srgbClr val="FAFD00"/>
              </a:solidFill>
              <a:effectLst>
                <a:outerShdw blurRad="38100" dist="38100" dir="2700000" algn="tl">
                  <a:srgbClr val="FFFFFF"/>
                </a:outerShdw>
              </a:effectLst>
              <a:latin typeface="Arial" charset="0"/>
            </a:endParaRPr>
          </a:p>
          <a:p>
            <a:pPr algn="ctr" eaLnBrk="0" fontAlgn="base" hangingPunct="0">
              <a:spcBef>
                <a:spcPct val="0"/>
              </a:spcBef>
              <a:spcAft>
                <a:spcPct val="0"/>
              </a:spcAft>
              <a:defRPr/>
            </a:pPr>
            <a:endParaRPr lang="en-US" sz="1600" b="1" dirty="0">
              <a:solidFill>
                <a:srgbClr val="FAFD00"/>
              </a:solidFill>
              <a:effectLst>
                <a:outerShdw blurRad="38100" dist="38100" dir="2700000" algn="tl">
                  <a:srgbClr val="FFFFFF"/>
                </a:outerShdw>
              </a:effectLst>
              <a:latin typeface="Arial" charset="0"/>
            </a:endParaRPr>
          </a:p>
        </p:txBody>
      </p:sp>
      <p:sp>
        <p:nvSpPr>
          <p:cNvPr id="350231" name="Rectangle 23"/>
          <p:cNvSpPr>
            <a:spLocks noChangeArrowheads="1"/>
          </p:cNvSpPr>
          <p:nvPr/>
        </p:nvSpPr>
        <p:spPr bwMode="auto">
          <a:xfrm>
            <a:off x="3670301" y="5638801"/>
            <a:ext cx="3497263" cy="339725"/>
          </a:xfrm>
          <a:prstGeom prst="rect">
            <a:avLst/>
          </a:prstGeom>
          <a:noFill/>
          <a:ln>
            <a:noFill/>
          </a:ln>
          <a:effectLst/>
          <a:extLst/>
        </p:spPr>
        <p:txBody>
          <a:bodyPr wrap="none" lIns="92075" tIns="46038" rIns="92075" bIns="46038">
            <a:spAutoFit/>
          </a:bodyPr>
          <a:lstStyle/>
          <a:p>
            <a:pPr algn="ctr" eaLnBrk="0" fontAlgn="base" hangingPunct="0">
              <a:spcBef>
                <a:spcPct val="0"/>
              </a:spcBef>
              <a:spcAft>
                <a:spcPct val="0"/>
              </a:spcAft>
              <a:defRPr/>
            </a:pPr>
            <a:r>
              <a:rPr lang="en-US" sz="1600" b="1" dirty="0">
                <a:solidFill>
                  <a:srgbClr val="FF0000"/>
                </a:solidFill>
                <a:latin typeface="Arial" charset="0"/>
              </a:rPr>
              <a:t>Political and Ideological Structure</a:t>
            </a:r>
            <a:endParaRPr lang="en-US" sz="1600" b="1" dirty="0">
              <a:solidFill>
                <a:srgbClr val="FF0000"/>
              </a:solidFill>
              <a:effectLst>
                <a:outerShdw blurRad="38100" dist="38100" dir="2700000" algn="tl">
                  <a:srgbClr val="FFFFFF"/>
                </a:outerShdw>
              </a:effectLst>
              <a:latin typeface="Arial" charset="0"/>
            </a:endParaRPr>
          </a:p>
        </p:txBody>
      </p:sp>
      <p:sp>
        <p:nvSpPr>
          <p:cNvPr id="117784" name="Oval 24"/>
          <p:cNvSpPr>
            <a:spLocks noChangeArrowheads="1"/>
          </p:cNvSpPr>
          <p:nvPr/>
        </p:nvSpPr>
        <p:spPr bwMode="auto">
          <a:xfrm>
            <a:off x="1682750" y="3475039"/>
            <a:ext cx="2730500" cy="911225"/>
          </a:xfrm>
          <a:prstGeom prst="ellipse">
            <a:avLst/>
          </a:prstGeom>
          <a:noFill/>
          <a:ln w="127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FontTx/>
              <a:buNone/>
            </a:pPr>
            <a:endParaRPr lang="en-US" sz="1800">
              <a:solidFill>
                <a:srgbClr val="FFCC00"/>
              </a:solidFill>
              <a:cs typeface="Arial" panose="020B0604020202020204" pitchFamily="34" charset="0"/>
            </a:endParaRPr>
          </a:p>
        </p:txBody>
      </p:sp>
      <p:sp>
        <p:nvSpPr>
          <p:cNvPr id="117785" name="Oval 25"/>
          <p:cNvSpPr>
            <a:spLocks noChangeArrowheads="1"/>
          </p:cNvSpPr>
          <p:nvPr/>
        </p:nvSpPr>
        <p:spPr bwMode="auto">
          <a:xfrm>
            <a:off x="4044950" y="3475039"/>
            <a:ext cx="2730500" cy="911225"/>
          </a:xfrm>
          <a:prstGeom prst="ellipse">
            <a:avLst/>
          </a:prstGeom>
          <a:noFill/>
          <a:ln w="127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FontTx/>
              <a:buNone/>
            </a:pPr>
            <a:endParaRPr lang="en-US" sz="1800">
              <a:solidFill>
                <a:srgbClr val="FFCC00"/>
              </a:solidFill>
              <a:cs typeface="Arial" panose="020B0604020202020204" pitchFamily="34" charset="0"/>
            </a:endParaRPr>
          </a:p>
        </p:txBody>
      </p:sp>
      <p:sp>
        <p:nvSpPr>
          <p:cNvPr id="117786" name="Line 26"/>
          <p:cNvSpPr>
            <a:spLocks noChangeShapeType="1"/>
          </p:cNvSpPr>
          <p:nvPr/>
        </p:nvSpPr>
        <p:spPr bwMode="auto">
          <a:xfrm flipV="1">
            <a:off x="3048000" y="3121026"/>
            <a:ext cx="0" cy="347663"/>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xmlns="">
                <a:noFill/>
              </a14:hiddenFill>
            </a:ext>
          </a:extLst>
        </p:spPr>
        <p:txBody>
          <a:bodyPr wrap="none" anchor="ctr"/>
          <a:lstStyle/>
          <a:p>
            <a:pPr eaLnBrk="0" fontAlgn="base" hangingPunct="0">
              <a:spcBef>
                <a:spcPct val="0"/>
              </a:spcBef>
              <a:spcAft>
                <a:spcPct val="0"/>
              </a:spcAft>
            </a:pPr>
            <a:endParaRPr lang="en-US">
              <a:solidFill>
                <a:prstClr val="black"/>
              </a:solidFill>
              <a:latin typeface="Arial" panose="020B0604020202020204" pitchFamily="34" charset="0"/>
              <a:cs typeface="Arial" panose="020B0604020202020204" pitchFamily="34" charset="0"/>
            </a:endParaRPr>
          </a:p>
        </p:txBody>
      </p:sp>
      <p:sp>
        <p:nvSpPr>
          <p:cNvPr id="117787" name="Line 27"/>
          <p:cNvSpPr>
            <a:spLocks noChangeShapeType="1"/>
          </p:cNvSpPr>
          <p:nvPr/>
        </p:nvSpPr>
        <p:spPr bwMode="auto">
          <a:xfrm flipV="1">
            <a:off x="6705600" y="4392613"/>
            <a:ext cx="533400" cy="404812"/>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xmlns="">
                <a:noFill/>
              </a14:hiddenFill>
            </a:ext>
          </a:extLst>
        </p:spPr>
        <p:txBody>
          <a:bodyPr wrap="none" anchor="ctr"/>
          <a:lstStyle/>
          <a:p>
            <a:pPr eaLnBrk="0" fontAlgn="base" hangingPunct="0">
              <a:spcBef>
                <a:spcPct val="0"/>
              </a:spcBef>
              <a:spcAft>
                <a:spcPct val="0"/>
              </a:spcAft>
            </a:pPr>
            <a:endParaRPr lang="en-US">
              <a:solidFill>
                <a:prstClr val="black"/>
              </a:solidFill>
              <a:latin typeface="Arial" panose="020B0604020202020204" pitchFamily="34" charset="0"/>
              <a:cs typeface="Arial" panose="020B0604020202020204" pitchFamily="34" charset="0"/>
            </a:endParaRPr>
          </a:p>
        </p:txBody>
      </p:sp>
      <p:sp>
        <p:nvSpPr>
          <p:cNvPr id="117788" name="Line 28"/>
          <p:cNvSpPr>
            <a:spLocks noChangeShapeType="1"/>
          </p:cNvSpPr>
          <p:nvPr/>
        </p:nvSpPr>
        <p:spPr bwMode="auto">
          <a:xfrm flipV="1">
            <a:off x="5410200" y="4392614"/>
            <a:ext cx="0" cy="288925"/>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xmlns="">
                <a:noFill/>
              </a14:hiddenFill>
            </a:ext>
          </a:extLst>
        </p:spPr>
        <p:txBody>
          <a:bodyPr wrap="none" anchor="ctr"/>
          <a:lstStyle/>
          <a:p>
            <a:pPr eaLnBrk="0" fontAlgn="base" hangingPunct="0">
              <a:spcBef>
                <a:spcPct val="0"/>
              </a:spcBef>
              <a:spcAft>
                <a:spcPct val="0"/>
              </a:spcAft>
            </a:pPr>
            <a:endParaRPr lang="en-US">
              <a:solidFill>
                <a:prstClr val="black"/>
              </a:solidFill>
              <a:latin typeface="Arial" panose="020B0604020202020204" pitchFamily="34" charset="0"/>
              <a:cs typeface="Arial" panose="020B0604020202020204" pitchFamily="34" charset="0"/>
            </a:endParaRPr>
          </a:p>
        </p:txBody>
      </p:sp>
      <p:sp>
        <p:nvSpPr>
          <p:cNvPr id="117789" name="Line 29"/>
          <p:cNvSpPr>
            <a:spLocks noChangeShapeType="1"/>
          </p:cNvSpPr>
          <p:nvPr/>
        </p:nvSpPr>
        <p:spPr bwMode="auto">
          <a:xfrm flipH="1" flipV="1">
            <a:off x="3581400" y="4392613"/>
            <a:ext cx="609600" cy="404812"/>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xmlns="">
                <a:noFill/>
              </a14:hiddenFill>
            </a:ext>
          </a:extLst>
        </p:spPr>
        <p:txBody>
          <a:bodyPr wrap="none" anchor="ctr"/>
          <a:lstStyle/>
          <a:p>
            <a:pPr eaLnBrk="0" fontAlgn="base" hangingPunct="0">
              <a:spcBef>
                <a:spcPct val="0"/>
              </a:spcBef>
              <a:spcAft>
                <a:spcPct val="0"/>
              </a:spcAft>
            </a:pPr>
            <a:endParaRPr lang="en-US">
              <a:solidFill>
                <a:prstClr val="black"/>
              </a:solidFill>
              <a:latin typeface="Arial" panose="020B0604020202020204" pitchFamily="34" charset="0"/>
              <a:cs typeface="Arial" panose="020B0604020202020204" pitchFamily="34" charset="0"/>
            </a:endParaRPr>
          </a:p>
        </p:txBody>
      </p:sp>
      <p:sp>
        <p:nvSpPr>
          <p:cNvPr id="117790" name="Line 30"/>
          <p:cNvSpPr>
            <a:spLocks noChangeShapeType="1"/>
          </p:cNvSpPr>
          <p:nvPr/>
        </p:nvSpPr>
        <p:spPr bwMode="auto">
          <a:xfrm>
            <a:off x="4572000" y="2832100"/>
            <a:ext cx="1752600" cy="0"/>
          </a:xfrm>
          <a:prstGeom prst="line">
            <a:avLst/>
          </a:prstGeom>
          <a:noFill/>
          <a:ln w="12700">
            <a:solidFill>
              <a:schemeClr val="tx1"/>
            </a:solidFill>
            <a:prstDash val="sysDot"/>
            <a:round/>
            <a:headEnd type="stealth" w="med" len="lg"/>
            <a:tailEnd type="stealth" w="med" len="lg"/>
          </a:ln>
          <a:extLst>
            <a:ext uri="{909E8E84-426E-40DD-AFC4-6F175D3DCCD1}">
              <a14:hiddenFill xmlns:a14="http://schemas.microsoft.com/office/drawing/2010/main" xmlns="">
                <a:noFill/>
              </a14:hiddenFill>
            </a:ext>
          </a:extLst>
        </p:spPr>
        <p:txBody>
          <a:bodyPr wrap="none" anchor="ctr"/>
          <a:lstStyle/>
          <a:p>
            <a:pPr eaLnBrk="0" fontAlgn="base" hangingPunct="0">
              <a:spcBef>
                <a:spcPct val="0"/>
              </a:spcBef>
              <a:spcAft>
                <a:spcPct val="0"/>
              </a:spcAft>
            </a:pPr>
            <a:endParaRPr lang="en-US">
              <a:solidFill>
                <a:prstClr val="black"/>
              </a:solidFill>
              <a:latin typeface="Arial" panose="020B0604020202020204" pitchFamily="34" charset="0"/>
              <a:cs typeface="Arial" panose="020B0604020202020204" pitchFamily="34" charset="0"/>
            </a:endParaRPr>
          </a:p>
        </p:txBody>
      </p:sp>
      <p:sp>
        <p:nvSpPr>
          <p:cNvPr id="117791" name="Line 31"/>
          <p:cNvSpPr>
            <a:spLocks noChangeShapeType="1"/>
          </p:cNvSpPr>
          <p:nvPr/>
        </p:nvSpPr>
        <p:spPr bwMode="auto">
          <a:xfrm flipV="1">
            <a:off x="5410200" y="2312989"/>
            <a:ext cx="0" cy="808037"/>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xmlns="">
                <a:noFill/>
              </a14:hiddenFill>
            </a:ext>
          </a:extLst>
        </p:spPr>
        <p:txBody>
          <a:bodyPr wrap="none" anchor="ctr"/>
          <a:lstStyle/>
          <a:p>
            <a:pPr eaLnBrk="0" fontAlgn="base" hangingPunct="0">
              <a:spcBef>
                <a:spcPct val="0"/>
              </a:spcBef>
              <a:spcAft>
                <a:spcPct val="0"/>
              </a:spcAft>
            </a:pPr>
            <a:endParaRPr lang="en-US">
              <a:solidFill>
                <a:prstClr val="black"/>
              </a:solidFill>
              <a:latin typeface="Arial" panose="020B0604020202020204" pitchFamily="34" charset="0"/>
              <a:cs typeface="Arial" panose="020B0604020202020204" pitchFamily="34" charset="0"/>
            </a:endParaRPr>
          </a:p>
        </p:txBody>
      </p:sp>
      <p:sp>
        <p:nvSpPr>
          <p:cNvPr id="117792" name="Rectangle 32"/>
          <p:cNvSpPr>
            <a:spLocks noChangeArrowheads="1"/>
          </p:cNvSpPr>
          <p:nvPr/>
        </p:nvSpPr>
        <p:spPr bwMode="auto">
          <a:xfrm>
            <a:off x="9305925" y="5667376"/>
            <a:ext cx="782638" cy="581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2075" tIns="46038" rIns="92075" bIns="46038">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FontTx/>
              <a:buNone/>
            </a:pPr>
            <a:r>
              <a:rPr lang="en-US" sz="1600" b="1" i="1">
                <a:solidFill>
                  <a:srgbClr val="FF0000"/>
                </a:solidFill>
                <a:latin typeface="Times New Roman" panose="02020603050405020304" pitchFamily="18" charset="0"/>
                <a:cs typeface="Arial" panose="020B0604020202020204" pitchFamily="34" charset="0"/>
              </a:rPr>
              <a:t>Basic</a:t>
            </a:r>
          </a:p>
          <a:p>
            <a:pPr eaLnBrk="0" fontAlgn="base" hangingPunct="0">
              <a:spcBef>
                <a:spcPct val="0"/>
              </a:spcBef>
              <a:spcAft>
                <a:spcPct val="0"/>
              </a:spcAft>
              <a:buFontTx/>
              <a:buNone/>
            </a:pPr>
            <a:r>
              <a:rPr lang="en-US" sz="1600" b="1" i="1">
                <a:solidFill>
                  <a:srgbClr val="FF0000"/>
                </a:solidFill>
                <a:latin typeface="Times New Roman" panose="02020603050405020304" pitchFamily="18" charset="0"/>
                <a:cs typeface="Arial" panose="020B0604020202020204" pitchFamily="34" charset="0"/>
              </a:rPr>
              <a:t>Causes</a:t>
            </a:r>
          </a:p>
        </p:txBody>
      </p:sp>
      <p:sp>
        <p:nvSpPr>
          <p:cNvPr id="117793" name="Rectangle 34"/>
          <p:cNvSpPr>
            <a:spLocks noChangeArrowheads="1"/>
          </p:cNvSpPr>
          <p:nvPr/>
        </p:nvSpPr>
        <p:spPr bwMode="auto">
          <a:xfrm>
            <a:off x="9248775" y="2533651"/>
            <a:ext cx="1079500" cy="581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2075" tIns="46038" rIns="92075" bIns="46038">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FontTx/>
              <a:buNone/>
            </a:pPr>
            <a:r>
              <a:rPr lang="en-US" sz="1600" b="1" i="1">
                <a:solidFill>
                  <a:srgbClr val="FF0000"/>
                </a:solidFill>
                <a:latin typeface="Times New Roman" panose="02020603050405020304" pitchFamily="18" charset="0"/>
                <a:cs typeface="Arial" panose="020B0604020202020204" pitchFamily="34" charset="0"/>
              </a:rPr>
              <a:t>Immediate</a:t>
            </a:r>
          </a:p>
          <a:p>
            <a:pPr eaLnBrk="0" fontAlgn="base" hangingPunct="0">
              <a:spcBef>
                <a:spcPct val="0"/>
              </a:spcBef>
              <a:spcAft>
                <a:spcPct val="0"/>
              </a:spcAft>
              <a:buFontTx/>
              <a:buNone/>
            </a:pPr>
            <a:r>
              <a:rPr lang="en-US" sz="1600" b="1" i="1">
                <a:solidFill>
                  <a:srgbClr val="FF0000"/>
                </a:solidFill>
                <a:latin typeface="Times New Roman" panose="02020603050405020304" pitchFamily="18" charset="0"/>
                <a:cs typeface="Arial" panose="020B0604020202020204" pitchFamily="34" charset="0"/>
              </a:rPr>
              <a:t>Causes</a:t>
            </a:r>
          </a:p>
        </p:txBody>
      </p:sp>
      <p:sp>
        <p:nvSpPr>
          <p:cNvPr id="117794" name="Rectangle 35"/>
          <p:cNvSpPr>
            <a:spLocks noChangeArrowheads="1"/>
          </p:cNvSpPr>
          <p:nvPr/>
        </p:nvSpPr>
        <p:spPr bwMode="auto">
          <a:xfrm>
            <a:off x="9280526" y="3657601"/>
            <a:ext cx="1133475" cy="581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2075" tIns="46038" rIns="92075" bIns="46038">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FontTx/>
              <a:buNone/>
            </a:pPr>
            <a:r>
              <a:rPr lang="en-US" sz="1600" b="1" i="1">
                <a:solidFill>
                  <a:srgbClr val="FF0000"/>
                </a:solidFill>
                <a:latin typeface="Times New Roman" panose="02020603050405020304" pitchFamily="18" charset="0"/>
                <a:cs typeface="Arial" panose="020B0604020202020204" pitchFamily="34" charset="0"/>
              </a:rPr>
              <a:t>Underlying</a:t>
            </a:r>
          </a:p>
          <a:p>
            <a:pPr eaLnBrk="0" fontAlgn="base" hangingPunct="0">
              <a:spcBef>
                <a:spcPct val="0"/>
              </a:spcBef>
              <a:spcAft>
                <a:spcPct val="0"/>
              </a:spcAft>
              <a:buFontTx/>
              <a:buNone/>
            </a:pPr>
            <a:r>
              <a:rPr lang="en-US" sz="1600" b="1" i="1">
                <a:solidFill>
                  <a:srgbClr val="FF0000"/>
                </a:solidFill>
                <a:latin typeface="Times New Roman" panose="02020603050405020304" pitchFamily="18" charset="0"/>
                <a:cs typeface="Arial" panose="020B0604020202020204" pitchFamily="34" charset="0"/>
              </a:rPr>
              <a:t>Causes</a:t>
            </a:r>
          </a:p>
        </p:txBody>
      </p:sp>
      <p:sp>
        <p:nvSpPr>
          <p:cNvPr id="117795" name="Line 36"/>
          <p:cNvSpPr>
            <a:spLocks noChangeShapeType="1"/>
          </p:cNvSpPr>
          <p:nvPr/>
        </p:nvSpPr>
        <p:spPr bwMode="auto">
          <a:xfrm>
            <a:off x="8991600" y="3429000"/>
            <a:ext cx="228600" cy="0"/>
          </a:xfrm>
          <a:prstGeom prst="line">
            <a:avLst/>
          </a:prstGeom>
          <a:noFill/>
          <a:ln w="12700">
            <a:solidFill>
              <a:srgbClr val="8CF4EA"/>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pPr eaLnBrk="0" fontAlgn="base" hangingPunct="0">
              <a:spcBef>
                <a:spcPct val="0"/>
              </a:spcBef>
              <a:spcAft>
                <a:spcPct val="0"/>
              </a:spcAft>
            </a:pPr>
            <a:endParaRPr lang="en-US">
              <a:solidFill>
                <a:prstClr val="black"/>
              </a:solidFill>
              <a:latin typeface="Arial" panose="020B0604020202020204" pitchFamily="34" charset="0"/>
              <a:cs typeface="Arial" panose="020B0604020202020204" pitchFamily="34" charset="0"/>
            </a:endParaRPr>
          </a:p>
        </p:txBody>
      </p:sp>
      <p:sp>
        <p:nvSpPr>
          <p:cNvPr id="117796" name="Line 37"/>
          <p:cNvSpPr>
            <a:spLocks noChangeShapeType="1"/>
          </p:cNvSpPr>
          <p:nvPr/>
        </p:nvSpPr>
        <p:spPr bwMode="auto">
          <a:xfrm>
            <a:off x="9220200" y="3416300"/>
            <a:ext cx="0" cy="1155700"/>
          </a:xfrm>
          <a:prstGeom prst="line">
            <a:avLst/>
          </a:prstGeom>
          <a:noFill/>
          <a:ln w="12700">
            <a:solidFill>
              <a:srgbClr val="8CF4EA"/>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pPr eaLnBrk="0" fontAlgn="base" hangingPunct="0">
              <a:spcBef>
                <a:spcPct val="0"/>
              </a:spcBef>
              <a:spcAft>
                <a:spcPct val="0"/>
              </a:spcAft>
            </a:pPr>
            <a:endParaRPr lang="en-US">
              <a:solidFill>
                <a:prstClr val="black"/>
              </a:solidFill>
              <a:latin typeface="Arial" panose="020B0604020202020204" pitchFamily="34" charset="0"/>
              <a:cs typeface="Arial" panose="020B0604020202020204" pitchFamily="34" charset="0"/>
            </a:endParaRPr>
          </a:p>
        </p:txBody>
      </p:sp>
      <p:sp>
        <p:nvSpPr>
          <p:cNvPr id="117797" name="Line 38"/>
          <p:cNvSpPr>
            <a:spLocks noChangeShapeType="1"/>
          </p:cNvSpPr>
          <p:nvPr/>
        </p:nvSpPr>
        <p:spPr bwMode="auto">
          <a:xfrm>
            <a:off x="8991600" y="4572000"/>
            <a:ext cx="228600" cy="0"/>
          </a:xfrm>
          <a:prstGeom prst="line">
            <a:avLst/>
          </a:prstGeom>
          <a:noFill/>
          <a:ln w="12700">
            <a:solidFill>
              <a:srgbClr val="8CF4EA"/>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pPr eaLnBrk="0" fontAlgn="base" hangingPunct="0">
              <a:spcBef>
                <a:spcPct val="0"/>
              </a:spcBef>
              <a:spcAft>
                <a:spcPct val="0"/>
              </a:spcAft>
            </a:pPr>
            <a:endParaRPr lang="en-US">
              <a:solidFill>
                <a:prstClr val="black"/>
              </a:solidFill>
              <a:latin typeface="Arial" panose="020B0604020202020204" pitchFamily="34" charset="0"/>
              <a:cs typeface="Arial" panose="020B0604020202020204" pitchFamily="34" charset="0"/>
            </a:endParaRPr>
          </a:p>
        </p:txBody>
      </p:sp>
      <p:sp>
        <p:nvSpPr>
          <p:cNvPr id="117798" name="Line 39"/>
          <p:cNvSpPr>
            <a:spLocks noChangeShapeType="1"/>
          </p:cNvSpPr>
          <p:nvPr/>
        </p:nvSpPr>
        <p:spPr bwMode="auto">
          <a:xfrm>
            <a:off x="8991600" y="5334000"/>
            <a:ext cx="228600" cy="0"/>
          </a:xfrm>
          <a:prstGeom prst="line">
            <a:avLst/>
          </a:prstGeom>
          <a:noFill/>
          <a:ln w="12700">
            <a:solidFill>
              <a:srgbClr val="8CF4EA"/>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pPr eaLnBrk="0" fontAlgn="base" hangingPunct="0">
              <a:spcBef>
                <a:spcPct val="0"/>
              </a:spcBef>
              <a:spcAft>
                <a:spcPct val="0"/>
              </a:spcAft>
            </a:pPr>
            <a:endParaRPr lang="en-US">
              <a:solidFill>
                <a:prstClr val="black"/>
              </a:solidFill>
              <a:latin typeface="Arial" panose="020B0604020202020204" pitchFamily="34" charset="0"/>
              <a:cs typeface="Arial" panose="020B0604020202020204" pitchFamily="34" charset="0"/>
            </a:endParaRPr>
          </a:p>
        </p:txBody>
      </p:sp>
      <p:sp>
        <p:nvSpPr>
          <p:cNvPr id="117799" name="Line 40"/>
          <p:cNvSpPr>
            <a:spLocks noChangeShapeType="1"/>
          </p:cNvSpPr>
          <p:nvPr/>
        </p:nvSpPr>
        <p:spPr bwMode="auto">
          <a:xfrm>
            <a:off x="9220200" y="5334000"/>
            <a:ext cx="0" cy="1371600"/>
          </a:xfrm>
          <a:prstGeom prst="line">
            <a:avLst/>
          </a:prstGeom>
          <a:noFill/>
          <a:ln w="12700">
            <a:solidFill>
              <a:srgbClr val="8CF4EA"/>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pPr eaLnBrk="0" fontAlgn="base" hangingPunct="0">
              <a:spcBef>
                <a:spcPct val="0"/>
              </a:spcBef>
              <a:spcAft>
                <a:spcPct val="0"/>
              </a:spcAft>
            </a:pPr>
            <a:endParaRPr lang="en-US">
              <a:solidFill>
                <a:prstClr val="black"/>
              </a:solidFill>
              <a:latin typeface="Arial" panose="020B0604020202020204" pitchFamily="34" charset="0"/>
              <a:cs typeface="Arial" panose="020B0604020202020204" pitchFamily="34" charset="0"/>
            </a:endParaRPr>
          </a:p>
        </p:txBody>
      </p:sp>
      <p:sp>
        <p:nvSpPr>
          <p:cNvPr id="117800" name="Line 41"/>
          <p:cNvSpPr>
            <a:spLocks noChangeShapeType="1"/>
          </p:cNvSpPr>
          <p:nvPr/>
        </p:nvSpPr>
        <p:spPr bwMode="auto">
          <a:xfrm>
            <a:off x="8991600" y="6705600"/>
            <a:ext cx="228600" cy="0"/>
          </a:xfrm>
          <a:prstGeom prst="line">
            <a:avLst/>
          </a:prstGeom>
          <a:noFill/>
          <a:ln w="12700">
            <a:solidFill>
              <a:srgbClr val="8CF4EA"/>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pPr eaLnBrk="0" fontAlgn="base" hangingPunct="0">
              <a:spcBef>
                <a:spcPct val="0"/>
              </a:spcBef>
              <a:spcAft>
                <a:spcPct val="0"/>
              </a:spcAft>
            </a:pPr>
            <a:endParaRPr lang="en-US">
              <a:solidFill>
                <a:prstClr val="black"/>
              </a:solidFill>
              <a:latin typeface="Arial" panose="020B0604020202020204" pitchFamily="34" charset="0"/>
              <a:cs typeface="Arial" panose="020B0604020202020204" pitchFamily="34" charset="0"/>
            </a:endParaRPr>
          </a:p>
        </p:txBody>
      </p:sp>
      <p:sp>
        <p:nvSpPr>
          <p:cNvPr id="117801" name="Line 42"/>
          <p:cNvSpPr>
            <a:spLocks noChangeShapeType="1"/>
          </p:cNvSpPr>
          <p:nvPr/>
        </p:nvSpPr>
        <p:spPr bwMode="auto">
          <a:xfrm>
            <a:off x="8991600" y="2438400"/>
            <a:ext cx="228600" cy="0"/>
          </a:xfrm>
          <a:prstGeom prst="line">
            <a:avLst/>
          </a:prstGeom>
          <a:noFill/>
          <a:ln w="12700">
            <a:solidFill>
              <a:srgbClr val="8CF4EA"/>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pPr eaLnBrk="0" fontAlgn="base" hangingPunct="0">
              <a:spcBef>
                <a:spcPct val="0"/>
              </a:spcBef>
              <a:spcAft>
                <a:spcPct val="0"/>
              </a:spcAft>
            </a:pPr>
            <a:endParaRPr lang="en-US">
              <a:solidFill>
                <a:prstClr val="black"/>
              </a:solidFill>
              <a:latin typeface="Arial" panose="020B0604020202020204" pitchFamily="34" charset="0"/>
              <a:cs typeface="Arial" panose="020B0604020202020204" pitchFamily="34" charset="0"/>
            </a:endParaRPr>
          </a:p>
        </p:txBody>
      </p:sp>
      <p:sp>
        <p:nvSpPr>
          <p:cNvPr id="117802" name="Line 43"/>
          <p:cNvSpPr>
            <a:spLocks noChangeShapeType="1"/>
          </p:cNvSpPr>
          <p:nvPr/>
        </p:nvSpPr>
        <p:spPr bwMode="auto">
          <a:xfrm>
            <a:off x="9220200" y="2438400"/>
            <a:ext cx="0" cy="750888"/>
          </a:xfrm>
          <a:prstGeom prst="line">
            <a:avLst/>
          </a:prstGeom>
          <a:noFill/>
          <a:ln w="12700">
            <a:solidFill>
              <a:srgbClr val="8CF4EA"/>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pPr eaLnBrk="0" fontAlgn="base" hangingPunct="0">
              <a:spcBef>
                <a:spcPct val="0"/>
              </a:spcBef>
              <a:spcAft>
                <a:spcPct val="0"/>
              </a:spcAft>
            </a:pPr>
            <a:endParaRPr lang="en-US">
              <a:solidFill>
                <a:prstClr val="black"/>
              </a:solidFill>
              <a:latin typeface="Arial" panose="020B0604020202020204" pitchFamily="34" charset="0"/>
              <a:cs typeface="Arial" panose="020B0604020202020204" pitchFamily="34" charset="0"/>
            </a:endParaRPr>
          </a:p>
        </p:txBody>
      </p:sp>
      <p:sp>
        <p:nvSpPr>
          <p:cNvPr id="117803" name="Line 44"/>
          <p:cNvSpPr>
            <a:spLocks noChangeShapeType="1"/>
          </p:cNvSpPr>
          <p:nvPr/>
        </p:nvSpPr>
        <p:spPr bwMode="auto">
          <a:xfrm>
            <a:off x="8991600" y="3200400"/>
            <a:ext cx="228600" cy="0"/>
          </a:xfrm>
          <a:prstGeom prst="line">
            <a:avLst/>
          </a:prstGeom>
          <a:noFill/>
          <a:ln w="12700">
            <a:solidFill>
              <a:srgbClr val="8CF4EA"/>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pPr eaLnBrk="0" fontAlgn="base" hangingPunct="0">
              <a:spcBef>
                <a:spcPct val="0"/>
              </a:spcBef>
              <a:spcAft>
                <a:spcPct val="0"/>
              </a:spcAft>
            </a:pPr>
            <a:endParaRPr lang="en-US">
              <a:solidFill>
                <a:prstClr val="black"/>
              </a:solidFill>
              <a:latin typeface="Arial" panose="020B0604020202020204" pitchFamily="34" charset="0"/>
              <a:cs typeface="Arial" panose="020B0604020202020204" pitchFamily="34" charset="0"/>
            </a:endParaRPr>
          </a:p>
        </p:txBody>
      </p:sp>
      <p:sp>
        <p:nvSpPr>
          <p:cNvPr id="350257" name="Oval 49"/>
          <p:cNvSpPr>
            <a:spLocks noChangeArrowheads="1"/>
          </p:cNvSpPr>
          <p:nvPr/>
        </p:nvSpPr>
        <p:spPr bwMode="auto">
          <a:xfrm>
            <a:off x="2673350" y="514350"/>
            <a:ext cx="5549900" cy="908050"/>
          </a:xfrm>
          <a:prstGeom prst="ellipse">
            <a:avLst/>
          </a:prstGeom>
          <a:solidFill>
            <a:srgbClr val="000099"/>
          </a:solidFill>
          <a:ln w="12700">
            <a:solidFill>
              <a:schemeClr val="tx1"/>
            </a:solidFill>
            <a:round/>
            <a:headEnd/>
            <a:tailEnd/>
          </a:ln>
          <a:effectLst>
            <a:outerShdw dist="107763" dir="2700000" algn="ctr" rotWithShape="0">
              <a:srgbClr val="081D58"/>
            </a:outerShdw>
          </a:effectLst>
        </p:spPr>
        <p:txBody>
          <a:bodyPr wrap="none" anchor="ctr"/>
          <a:lstStyle/>
          <a:p>
            <a:pPr algn="ctr" eaLnBrk="0" fontAlgn="base" hangingPunct="0">
              <a:spcBef>
                <a:spcPct val="0"/>
              </a:spcBef>
              <a:spcAft>
                <a:spcPct val="0"/>
              </a:spcAft>
              <a:defRPr/>
            </a:pPr>
            <a:endParaRPr lang="en-GB" sz="1600">
              <a:solidFill>
                <a:srgbClr val="000099"/>
              </a:solidFill>
              <a:latin typeface="Lucida Sans Unicode" pitchFamily="34" charset="0"/>
            </a:endParaRPr>
          </a:p>
        </p:txBody>
      </p:sp>
      <p:sp>
        <p:nvSpPr>
          <p:cNvPr id="117805" name="Rectangle 56"/>
          <p:cNvSpPr>
            <a:spLocks noChangeArrowheads="1"/>
          </p:cNvSpPr>
          <p:nvPr/>
        </p:nvSpPr>
        <p:spPr bwMode="auto">
          <a:xfrm>
            <a:off x="1600201" y="6248400"/>
            <a:ext cx="1706563"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FontTx/>
              <a:buNone/>
            </a:pPr>
            <a:r>
              <a:rPr lang="fr-FR" sz="1800" b="1">
                <a:solidFill>
                  <a:srgbClr val="77C2EB"/>
                </a:solidFill>
                <a:latin typeface="Arial" panose="020B0604020202020204" pitchFamily="34" charset="0"/>
                <a:cs typeface="Arial" panose="020B0604020202020204" pitchFamily="34" charset="0"/>
              </a:rPr>
              <a:t>Adapted from UNICEF</a:t>
            </a:r>
          </a:p>
        </p:txBody>
      </p:sp>
      <p:sp>
        <p:nvSpPr>
          <p:cNvPr id="117806" name="Text Box 59"/>
          <p:cNvSpPr txBox="1">
            <a:spLocks noChangeArrowheads="1"/>
          </p:cNvSpPr>
          <p:nvPr/>
        </p:nvSpPr>
        <p:spPr bwMode="auto">
          <a:xfrm>
            <a:off x="2209800" y="228600"/>
            <a:ext cx="7543800"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50000"/>
              </a:spcBef>
              <a:spcAft>
                <a:spcPct val="0"/>
              </a:spcAft>
              <a:buFontTx/>
              <a:buNone/>
            </a:pPr>
            <a:endParaRPr lang="en-GB" sz="1600">
              <a:solidFill>
                <a:srgbClr val="AF273E"/>
              </a:solidFill>
              <a:latin typeface="Lucida Sans Unicode" panose="020B0602030504020204" pitchFamily="34" charset="0"/>
              <a:cs typeface="Arial" panose="020B0604020202020204" pitchFamily="34" charset="0"/>
            </a:endParaRPr>
          </a:p>
        </p:txBody>
      </p:sp>
      <p:sp>
        <p:nvSpPr>
          <p:cNvPr id="117807" name="Text Box 60"/>
          <p:cNvSpPr txBox="1">
            <a:spLocks noChangeArrowheads="1"/>
          </p:cNvSpPr>
          <p:nvPr/>
        </p:nvSpPr>
        <p:spPr bwMode="auto">
          <a:xfrm>
            <a:off x="1828800" y="228601"/>
            <a:ext cx="86106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50000"/>
              </a:spcBef>
              <a:spcAft>
                <a:spcPct val="0"/>
              </a:spcAft>
              <a:buFontTx/>
              <a:buNone/>
            </a:pPr>
            <a:r>
              <a:rPr lang="en-GB" sz="2000" b="1">
                <a:solidFill>
                  <a:srgbClr val="FF0000"/>
                </a:solidFill>
                <a:latin typeface="Lucida Sans Unicode" panose="020B0602030504020204" pitchFamily="34" charset="0"/>
                <a:cs typeface="Arial" panose="020B0604020202020204" pitchFamily="34" charset="0"/>
              </a:rPr>
              <a:t>The Global conceptual framework for the causes of malnutrition</a:t>
            </a:r>
          </a:p>
        </p:txBody>
      </p:sp>
      <p:sp>
        <p:nvSpPr>
          <p:cNvPr id="117808" name="Text Box 63"/>
          <p:cNvSpPr txBox="1">
            <a:spLocks noChangeArrowheads="1"/>
          </p:cNvSpPr>
          <p:nvPr/>
        </p:nvSpPr>
        <p:spPr bwMode="auto">
          <a:xfrm>
            <a:off x="8763000" y="914400"/>
            <a:ext cx="1676400"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50000"/>
              </a:spcBef>
              <a:spcAft>
                <a:spcPct val="0"/>
              </a:spcAft>
              <a:buFontTx/>
              <a:buNone/>
            </a:pPr>
            <a:endParaRPr lang="en-GB" sz="1600">
              <a:solidFill>
                <a:srgbClr val="AF273E"/>
              </a:solidFill>
              <a:latin typeface="Lucida Sans Unicode" panose="020B0602030504020204" pitchFamily="34" charset="0"/>
              <a:cs typeface="Arial" panose="020B0604020202020204" pitchFamily="34" charset="0"/>
            </a:endParaRPr>
          </a:p>
        </p:txBody>
      </p:sp>
      <p:sp>
        <p:nvSpPr>
          <p:cNvPr id="117809" name="Text Box 64"/>
          <p:cNvSpPr txBox="1">
            <a:spLocks noChangeArrowheads="1"/>
          </p:cNvSpPr>
          <p:nvPr/>
        </p:nvSpPr>
        <p:spPr bwMode="auto">
          <a:xfrm>
            <a:off x="8839200" y="762001"/>
            <a:ext cx="1600200" cy="581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50000"/>
              </a:spcBef>
              <a:spcAft>
                <a:spcPct val="0"/>
              </a:spcAft>
              <a:buFontTx/>
              <a:buNone/>
            </a:pPr>
            <a:r>
              <a:rPr lang="en-GB" sz="1600">
                <a:solidFill>
                  <a:srgbClr val="FFFFFF"/>
                </a:solidFill>
                <a:latin typeface="Lucida Sans Unicode" panose="020B0602030504020204" pitchFamily="34" charset="0"/>
                <a:cs typeface="Arial" panose="020B0604020202020204" pitchFamily="34" charset="0"/>
              </a:rPr>
              <a:t>Functional </a:t>
            </a:r>
            <a:r>
              <a:rPr lang="en-GB" sz="1600">
                <a:solidFill>
                  <a:srgbClr val="FF0000"/>
                </a:solidFill>
                <a:latin typeface="Lucida Sans Unicode" panose="020B0602030504020204" pitchFamily="34" charset="0"/>
                <a:cs typeface="Arial" panose="020B0604020202020204" pitchFamily="34" charset="0"/>
              </a:rPr>
              <a:t>consequences</a:t>
            </a:r>
          </a:p>
        </p:txBody>
      </p:sp>
      <p:sp>
        <p:nvSpPr>
          <p:cNvPr id="117810" name="Text Box 65"/>
          <p:cNvSpPr txBox="1">
            <a:spLocks noChangeArrowheads="1"/>
          </p:cNvSpPr>
          <p:nvPr/>
        </p:nvSpPr>
        <p:spPr bwMode="auto">
          <a:xfrm>
            <a:off x="8763000" y="1828800"/>
            <a:ext cx="1676400"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50000"/>
              </a:spcBef>
              <a:spcAft>
                <a:spcPct val="0"/>
              </a:spcAft>
              <a:buFontTx/>
              <a:buNone/>
            </a:pPr>
            <a:r>
              <a:rPr lang="en-GB" sz="1600">
                <a:solidFill>
                  <a:srgbClr val="FF0000"/>
                </a:solidFill>
                <a:latin typeface="Lucida Sans Unicode" panose="020B0602030504020204" pitchFamily="34" charset="0"/>
                <a:cs typeface="Arial" panose="020B0604020202020204" pitchFamily="34" charset="0"/>
              </a:rPr>
              <a:t>Manifestation</a:t>
            </a:r>
          </a:p>
        </p:txBody>
      </p:sp>
      <p:sp>
        <p:nvSpPr>
          <p:cNvPr id="117811" name="Text Box 67"/>
          <p:cNvSpPr txBox="1">
            <a:spLocks noChangeArrowheads="1"/>
          </p:cNvSpPr>
          <p:nvPr/>
        </p:nvSpPr>
        <p:spPr bwMode="auto">
          <a:xfrm>
            <a:off x="3581400" y="685801"/>
            <a:ext cx="3657600" cy="581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50000"/>
              </a:spcBef>
              <a:spcAft>
                <a:spcPct val="0"/>
              </a:spcAft>
              <a:buFontTx/>
              <a:buNone/>
            </a:pPr>
            <a:r>
              <a:rPr lang="en-GB" sz="1600" b="1">
                <a:solidFill>
                  <a:srgbClr val="FFFF00"/>
                </a:solidFill>
                <a:latin typeface="Lucida Sans Unicode" panose="020B0602030504020204" pitchFamily="34" charset="0"/>
                <a:cs typeface="Arial" panose="020B0604020202020204" pitchFamily="34" charset="0"/>
              </a:rPr>
              <a:t>Reduced educability, lost productivity, mortality, morbidity</a:t>
            </a:r>
          </a:p>
        </p:txBody>
      </p:sp>
      <p:sp>
        <p:nvSpPr>
          <p:cNvPr id="117812" name="Line 68"/>
          <p:cNvSpPr>
            <a:spLocks noChangeShapeType="1"/>
          </p:cNvSpPr>
          <p:nvPr/>
        </p:nvSpPr>
        <p:spPr bwMode="auto">
          <a:xfrm flipH="1">
            <a:off x="6781800" y="1981200"/>
            <a:ext cx="1981200" cy="0"/>
          </a:xfrm>
          <a:prstGeom prst="line">
            <a:avLst/>
          </a:prstGeom>
          <a:noFill/>
          <a:ln w="3175">
            <a:solidFill>
              <a:srgbClr val="99CCFF"/>
            </a:solidFill>
            <a:round/>
            <a:headEnd type="none" w="sm" len="sm"/>
            <a:tailEnd type="triangle" w="sm" len="sm"/>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a:solidFill>
                <a:prstClr val="black"/>
              </a:solidFill>
              <a:latin typeface="Arial" panose="020B0604020202020204" pitchFamily="34" charset="0"/>
              <a:cs typeface="Arial" panose="020B0604020202020204" pitchFamily="34" charset="0"/>
            </a:endParaRPr>
          </a:p>
        </p:txBody>
      </p:sp>
      <p:sp>
        <p:nvSpPr>
          <p:cNvPr id="117813" name="Line 69"/>
          <p:cNvSpPr>
            <a:spLocks noChangeShapeType="1"/>
          </p:cNvSpPr>
          <p:nvPr/>
        </p:nvSpPr>
        <p:spPr bwMode="auto">
          <a:xfrm flipH="1">
            <a:off x="8153400" y="1066800"/>
            <a:ext cx="685800" cy="0"/>
          </a:xfrm>
          <a:prstGeom prst="line">
            <a:avLst/>
          </a:prstGeom>
          <a:noFill/>
          <a:ln w="3175">
            <a:solidFill>
              <a:srgbClr val="99CCFF"/>
            </a:solidFill>
            <a:round/>
            <a:headEnd type="none" w="sm" len="sm"/>
            <a:tailEnd type="triangle" w="sm" len="sm"/>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a:solidFill>
                <a:prstClr val="black"/>
              </a:solidFill>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pPr>
              <a:defRPr/>
            </a:pPr>
            <a:fld id="{78A91C4D-9058-4A8F-96D3-6BEAB2CCDF38}" type="slidenum">
              <a:rPr lang="en-US" smtClean="0"/>
              <a:pPr>
                <a:defRPr/>
              </a:pPr>
              <a:t>28</a:t>
            </a:fld>
            <a:endParaRPr lang="en-US"/>
          </a:p>
        </p:txBody>
      </p:sp>
    </p:spTree>
    <p:extLst>
      <p:ext uri="{BB962C8B-B14F-4D97-AF65-F5344CB8AC3E}">
        <p14:creationId xmlns:p14="http://schemas.microsoft.com/office/powerpoint/2010/main" xmlns="" val="2654928415"/>
      </p:ext>
    </p:extLst>
  </p:cSld>
  <p:clrMapOvr>
    <a:masterClrMapping/>
  </p:clrMapOvr>
  <mc:AlternateContent xmlns:mc="http://schemas.openxmlformats.org/markup-compatibility/2006">
    <mc:Choice xmlns:p14="http://schemas.microsoft.com/office/powerpoint/2010/main" xmlns="" Requires="p14">
      <p:transition spd="slow" p14:dur="150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50210"/>
                                        </p:tgtEl>
                                        <p:attrNameLst>
                                          <p:attrName>style.visibility</p:attrName>
                                        </p:attrNameLst>
                                      </p:cBhvr>
                                      <p:to>
                                        <p:strVal val="visible"/>
                                      </p:to>
                                    </p:set>
                                    <p:animEffect transition="in" filter="wipe(down)">
                                      <p:cBhvr>
                                        <p:cTn id="7" dur="500"/>
                                        <p:tgtEl>
                                          <p:spTgt spid="350210"/>
                                        </p:tgtEl>
                                      </p:cBhvr>
                                    </p:animEffect>
                                  </p:childTnLst>
                                </p:cTn>
                              </p:par>
                            </p:childTnLst>
                          </p:cTn>
                        </p:par>
                        <p:par>
                          <p:cTn id="8" fill="hold" nodeType="afterGroup">
                            <p:stCondLst>
                              <p:cond delay="500"/>
                            </p:stCondLst>
                            <p:childTnLst>
                              <p:par>
                                <p:cTn id="9" presetID="14" presetClass="entr" presetSubtype="5" fill="hold" grpId="0" nodeType="afterEffect">
                                  <p:stCondLst>
                                    <p:cond delay="0"/>
                                  </p:stCondLst>
                                  <p:childTnLst>
                                    <p:set>
                                      <p:cBhvr>
                                        <p:cTn id="10" dur="1" fill="hold">
                                          <p:stCondLst>
                                            <p:cond delay="0"/>
                                          </p:stCondLst>
                                        </p:cTn>
                                        <p:tgtEl>
                                          <p:spTgt spid="350257"/>
                                        </p:tgtEl>
                                        <p:attrNameLst>
                                          <p:attrName>style.visibility</p:attrName>
                                        </p:attrNameLst>
                                      </p:cBhvr>
                                      <p:to>
                                        <p:strVal val="visible"/>
                                      </p:to>
                                    </p:set>
                                    <p:animEffect transition="in" filter="randombar(vertical)">
                                      <p:cBhvr>
                                        <p:cTn id="11" dur="500"/>
                                        <p:tgtEl>
                                          <p:spTgt spid="3502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0210" grpId="0" animBg="1"/>
      <p:bldP spid="35025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438056"/>
          </a:xfrm>
        </p:spPr>
        <p:txBody>
          <a:bodyPr/>
          <a:lstStyle/>
          <a:p>
            <a:r>
              <a:rPr lang="en-US" sz="4000" spc="0" dirty="0">
                <a:solidFill>
                  <a:prstClr val="black"/>
                </a:solidFill>
                <a:latin typeface="Benguiat Bk BT" pitchFamily="18" charset="0"/>
              </a:rPr>
              <a:t>Etiology of PEM</a:t>
            </a:r>
            <a:endParaRPr lang="en-US" dirty="0"/>
          </a:p>
        </p:txBody>
      </p:sp>
      <p:sp>
        <p:nvSpPr>
          <p:cNvPr id="3" name="Content Placeholder 2"/>
          <p:cNvSpPr>
            <a:spLocks noGrp="1"/>
          </p:cNvSpPr>
          <p:nvPr>
            <p:ph idx="1"/>
          </p:nvPr>
        </p:nvSpPr>
        <p:spPr>
          <a:xfrm>
            <a:off x="609600" y="874059"/>
            <a:ext cx="10972800" cy="5715000"/>
          </a:xfrm>
        </p:spPr>
        <p:txBody>
          <a:bodyPr>
            <a:normAutofit/>
          </a:bodyPr>
          <a:lstStyle/>
          <a:p>
            <a:pPr marL="609600" lvl="0" indent="-609600" algn="just" fontAlgn="base">
              <a:lnSpc>
                <a:spcPct val="100000"/>
              </a:lnSpc>
              <a:spcBef>
                <a:spcPct val="20000"/>
              </a:spcBef>
              <a:spcAft>
                <a:spcPct val="0"/>
              </a:spcAft>
              <a:buClrTx/>
              <a:buSzTx/>
              <a:buFontTx/>
              <a:buAutoNum type="arabicPeriod"/>
            </a:pPr>
            <a:r>
              <a:rPr lang="en-US" altLang="en-US" sz="2400" b="1" dirty="0">
                <a:solidFill>
                  <a:prstClr val="black"/>
                </a:solidFill>
                <a:latin typeface="Arial" panose="020B0604020202020204" pitchFamily="34" charset="0"/>
                <a:cs typeface="Times New Roman" panose="02020603050405020304" pitchFamily="18" charset="0"/>
              </a:rPr>
              <a:t>Theory of Low Protein Intake - </a:t>
            </a:r>
            <a:r>
              <a:rPr lang="en-US" altLang="en-US" sz="2400" dirty="0">
                <a:solidFill>
                  <a:prstClr val="black"/>
                </a:solidFill>
                <a:latin typeface="Arial" panose="020B0604020202020204" pitchFamily="34" charset="0"/>
                <a:cs typeface="Times New Roman" panose="02020603050405020304" pitchFamily="18" charset="0"/>
              </a:rPr>
              <a:t>Low</a:t>
            </a:r>
            <a:r>
              <a:rPr lang="en-US" altLang="en-US" sz="2400" b="1" dirty="0">
                <a:solidFill>
                  <a:prstClr val="black"/>
                </a:solidFill>
                <a:latin typeface="Arial" panose="020B0604020202020204" pitchFamily="34" charset="0"/>
                <a:cs typeface="Times New Roman" panose="02020603050405020304" pitchFamily="18" charset="0"/>
              </a:rPr>
              <a:t> </a:t>
            </a:r>
            <a:r>
              <a:rPr lang="en-US" altLang="en-US" sz="2400" dirty="0">
                <a:solidFill>
                  <a:prstClr val="black"/>
                </a:solidFill>
                <a:latin typeface="Arial" panose="020B0604020202020204" pitchFamily="34" charset="0"/>
                <a:cs typeface="Times New Roman" panose="02020603050405020304" pitchFamily="18" charset="0"/>
              </a:rPr>
              <a:t>protein intake, which leads to hypo-</a:t>
            </a:r>
            <a:r>
              <a:rPr lang="en-US" altLang="en-US" sz="2400" dirty="0" err="1">
                <a:solidFill>
                  <a:prstClr val="black"/>
                </a:solidFill>
                <a:latin typeface="Arial" panose="020B0604020202020204" pitchFamily="34" charset="0"/>
                <a:cs typeface="Times New Roman" panose="02020603050405020304" pitchFamily="18" charset="0"/>
              </a:rPr>
              <a:t>albuminemia</a:t>
            </a:r>
            <a:r>
              <a:rPr lang="en-US" altLang="en-US" sz="2400" dirty="0">
                <a:solidFill>
                  <a:prstClr val="black"/>
                </a:solidFill>
                <a:latin typeface="Arial" panose="020B0604020202020204" pitchFamily="34" charset="0"/>
                <a:cs typeface="Times New Roman" panose="02020603050405020304" pitchFamily="18" charset="0"/>
              </a:rPr>
              <a:t>, which in turn leads to edema. </a:t>
            </a:r>
          </a:p>
          <a:p>
            <a:pPr marL="609600" lvl="0" indent="-609600" algn="just" fontAlgn="base">
              <a:lnSpc>
                <a:spcPct val="100000"/>
              </a:lnSpc>
              <a:spcBef>
                <a:spcPct val="20000"/>
              </a:spcBef>
              <a:spcAft>
                <a:spcPct val="0"/>
              </a:spcAft>
              <a:buClrTx/>
              <a:buSzTx/>
              <a:buFontTx/>
              <a:buAutoNum type="arabicPeriod"/>
            </a:pPr>
            <a:endParaRPr lang="en-US" altLang="en-US" sz="2400" dirty="0">
              <a:solidFill>
                <a:prstClr val="black"/>
              </a:solidFill>
              <a:latin typeface="Arial" panose="020B0604020202020204" pitchFamily="34" charset="0"/>
              <a:cs typeface="Times New Roman" panose="02020603050405020304" pitchFamily="18" charset="0"/>
            </a:endParaRPr>
          </a:p>
          <a:p>
            <a:pPr marL="609600" lvl="0" indent="-609600" algn="just" fontAlgn="base">
              <a:lnSpc>
                <a:spcPct val="100000"/>
              </a:lnSpc>
              <a:spcBef>
                <a:spcPct val="20000"/>
              </a:spcBef>
              <a:spcAft>
                <a:spcPct val="0"/>
              </a:spcAft>
              <a:buClrTx/>
              <a:buSzTx/>
              <a:buFontTx/>
              <a:buAutoNum type="arabicPeriod"/>
            </a:pPr>
            <a:r>
              <a:rPr lang="en-US" altLang="en-US" sz="2400" b="1" dirty="0">
                <a:solidFill>
                  <a:prstClr val="black"/>
                </a:solidFill>
                <a:latin typeface="Arial" panose="020B0604020202020204" pitchFamily="34" charset="0"/>
                <a:cs typeface="Times New Roman" panose="02020603050405020304" pitchFamily="18" charset="0"/>
              </a:rPr>
              <a:t>Theory of </a:t>
            </a:r>
            <a:r>
              <a:rPr lang="en-US" altLang="en-US" sz="2400" b="1" dirty="0" err="1">
                <a:solidFill>
                  <a:prstClr val="black"/>
                </a:solidFill>
                <a:latin typeface="Arial" panose="020B0604020202020204" pitchFamily="34" charset="0"/>
                <a:cs typeface="Times New Roman" panose="02020603050405020304" pitchFamily="18" charset="0"/>
              </a:rPr>
              <a:t>Dys</a:t>
            </a:r>
            <a:r>
              <a:rPr lang="en-US" altLang="en-US" sz="2400" b="1" dirty="0">
                <a:solidFill>
                  <a:prstClr val="black"/>
                </a:solidFill>
                <a:latin typeface="Arial" panose="020B0604020202020204" pitchFamily="34" charset="0"/>
                <a:cs typeface="Times New Roman" panose="02020603050405020304" pitchFamily="18" charset="0"/>
              </a:rPr>
              <a:t>-adaptation - </a:t>
            </a:r>
            <a:r>
              <a:rPr lang="en-US" altLang="en-US" sz="2400" dirty="0">
                <a:solidFill>
                  <a:prstClr val="black"/>
                </a:solidFill>
                <a:latin typeface="Arial" panose="020B0604020202020204" pitchFamily="34" charset="0"/>
                <a:cs typeface="Times New Roman" panose="02020603050405020304" pitchFamily="18" charset="0"/>
              </a:rPr>
              <a:t>Edema is determined not only by diet but also by </a:t>
            </a:r>
            <a:r>
              <a:rPr lang="en-US" altLang="en-US" sz="2400" b="1" dirty="0">
                <a:solidFill>
                  <a:srgbClr val="FF0000"/>
                </a:solidFill>
                <a:latin typeface="Arial" panose="020B0604020202020204" pitchFamily="34" charset="0"/>
                <a:cs typeface="Times New Roman" panose="02020603050405020304" pitchFamily="18" charset="0"/>
              </a:rPr>
              <a:t>intrinsic differences</a:t>
            </a:r>
            <a:r>
              <a:rPr lang="en-US" altLang="en-US" sz="2400" dirty="0">
                <a:solidFill>
                  <a:srgbClr val="FF0000"/>
                </a:solidFill>
                <a:latin typeface="Arial" panose="020B0604020202020204" pitchFamily="34" charset="0"/>
                <a:cs typeface="Times New Roman" panose="02020603050405020304" pitchFamily="18" charset="0"/>
              </a:rPr>
              <a:t> </a:t>
            </a:r>
            <a:r>
              <a:rPr lang="en-US" altLang="en-US" sz="2400" dirty="0">
                <a:solidFill>
                  <a:prstClr val="black"/>
                </a:solidFill>
                <a:latin typeface="Arial" panose="020B0604020202020204" pitchFamily="34" charset="0"/>
                <a:cs typeface="Times New Roman" panose="02020603050405020304" pitchFamily="18" charset="0"/>
              </a:rPr>
              <a:t>among children with regard to their </a:t>
            </a:r>
            <a:r>
              <a:rPr lang="en-US" altLang="en-US" sz="2400" dirty="0">
                <a:solidFill>
                  <a:srgbClr val="FF0000"/>
                </a:solidFill>
                <a:latin typeface="Arial" panose="020B0604020202020204" pitchFamily="34" charset="0"/>
                <a:cs typeface="Times New Roman" panose="02020603050405020304" pitchFamily="18" charset="0"/>
              </a:rPr>
              <a:t>protein requirement or hormonal response. </a:t>
            </a:r>
            <a:r>
              <a:rPr lang="en-US" altLang="en-US" sz="2400" dirty="0">
                <a:solidFill>
                  <a:prstClr val="black"/>
                </a:solidFill>
                <a:latin typeface="Arial" panose="020B0604020202020204" pitchFamily="34" charset="0"/>
                <a:cs typeface="Times New Roman" panose="02020603050405020304" pitchFamily="18" charset="0"/>
              </a:rPr>
              <a:t>Hence, kwashiorkor develops in children that poorly adapted and Marasmus develops in children that are well adapted to the states of lower nutrient intake.</a:t>
            </a:r>
          </a:p>
          <a:p>
            <a:pPr marL="609600" lvl="0" indent="-609600" algn="just" fontAlgn="base">
              <a:lnSpc>
                <a:spcPct val="100000"/>
              </a:lnSpc>
              <a:spcBef>
                <a:spcPct val="20000"/>
              </a:spcBef>
              <a:spcAft>
                <a:spcPct val="0"/>
              </a:spcAft>
              <a:buClrTx/>
              <a:buSzTx/>
              <a:buFontTx/>
              <a:buAutoNum type="arabicPeriod"/>
            </a:pPr>
            <a:endParaRPr lang="en-US" altLang="en-US" sz="2400" dirty="0">
              <a:solidFill>
                <a:prstClr val="black"/>
              </a:solidFill>
              <a:latin typeface="Arial" panose="020B0604020202020204" pitchFamily="34" charset="0"/>
              <a:cs typeface="Times New Roman" panose="02020603050405020304" pitchFamily="18" charset="0"/>
            </a:endParaRPr>
          </a:p>
          <a:p>
            <a:pPr marL="609600" lvl="0" indent="-609600" algn="just" fontAlgn="base">
              <a:lnSpc>
                <a:spcPct val="100000"/>
              </a:lnSpc>
              <a:spcBef>
                <a:spcPct val="20000"/>
              </a:spcBef>
              <a:spcAft>
                <a:spcPct val="0"/>
              </a:spcAft>
              <a:buClrTx/>
              <a:buSzTx/>
              <a:buFontTx/>
              <a:buAutoNum type="arabicPeriod"/>
            </a:pPr>
            <a:r>
              <a:rPr lang="en-US" altLang="en-US" sz="2400" b="1" dirty="0">
                <a:solidFill>
                  <a:prstClr val="black"/>
                </a:solidFill>
                <a:latin typeface="Arial" panose="020B0604020202020204" pitchFamily="34" charset="0"/>
                <a:cs typeface="Times New Roman" panose="02020603050405020304" pitchFamily="18" charset="0"/>
              </a:rPr>
              <a:t>Theory of </a:t>
            </a:r>
            <a:r>
              <a:rPr lang="en-US" altLang="en-US" sz="2400" b="1" dirty="0" err="1">
                <a:solidFill>
                  <a:prstClr val="black"/>
                </a:solidFill>
                <a:latin typeface="Arial" panose="020B0604020202020204" pitchFamily="34" charset="0"/>
                <a:cs typeface="Times New Roman" panose="02020603050405020304" pitchFamily="18" charset="0"/>
              </a:rPr>
              <a:t>Aflatoxins</a:t>
            </a:r>
            <a:r>
              <a:rPr lang="en-US" altLang="en-US" sz="2400" b="1" dirty="0">
                <a:solidFill>
                  <a:prstClr val="black"/>
                </a:solidFill>
                <a:latin typeface="Arial" panose="020B0604020202020204" pitchFamily="34" charset="0"/>
                <a:cs typeface="Times New Roman" panose="02020603050405020304" pitchFamily="18" charset="0"/>
              </a:rPr>
              <a:t> - </a:t>
            </a:r>
            <a:r>
              <a:rPr lang="en-US" altLang="en-US" sz="2400" dirty="0">
                <a:solidFill>
                  <a:prstClr val="black"/>
                </a:solidFill>
                <a:latin typeface="Arial" panose="020B0604020202020204" pitchFamily="34" charset="0"/>
                <a:cs typeface="Times New Roman" panose="02020603050405020304" pitchFamily="18" charset="0"/>
              </a:rPr>
              <a:t>Hendricks reported from a study in Sudan that children with </a:t>
            </a:r>
            <a:r>
              <a:rPr lang="en-US" altLang="en-US" sz="2400" dirty="0" err="1">
                <a:solidFill>
                  <a:prstClr val="black"/>
                </a:solidFill>
                <a:latin typeface="Arial" panose="020B0604020202020204" pitchFamily="34" charset="0"/>
                <a:cs typeface="Times New Roman" panose="02020603050405020304" pitchFamily="18" charset="0"/>
              </a:rPr>
              <a:t>Aflatoxins</a:t>
            </a:r>
            <a:r>
              <a:rPr lang="en-US" altLang="en-US" sz="2400" dirty="0">
                <a:solidFill>
                  <a:prstClr val="black"/>
                </a:solidFill>
                <a:latin typeface="Arial" panose="020B0604020202020204" pitchFamily="34" charset="0"/>
                <a:cs typeface="Times New Roman" panose="02020603050405020304" pitchFamily="18" charset="0"/>
              </a:rPr>
              <a:t> developed edema compared to those with no </a:t>
            </a:r>
            <a:r>
              <a:rPr lang="en-US" altLang="en-US" sz="2400" dirty="0" err="1">
                <a:solidFill>
                  <a:prstClr val="black"/>
                </a:solidFill>
                <a:latin typeface="Arial" panose="020B0604020202020204" pitchFamily="34" charset="0"/>
                <a:cs typeface="Times New Roman" panose="02020603050405020304" pitchFamily="18" charset="0"/>
              </a:rPr>
              <a:t>aflatoxin</a:t>
            </a:r>
            <a:r>
              <a:rPr lang="en-US" altLang="en-US" sz="2400" dirty="0">
                <a:solidFill>
                  <a:prstClr val="black"/>
                </a:solidFill>
                <a:latin typeface="Arial" panose="020B0604020202020204" pitchFamily="34" charset="0"/>
                <a:cs typeface="Times New Roman" panose="02020603050405020304" pitchFamily="18" charset="0"/>
              </a:rPr>
              <a:t> intake.</a:t>
            </a:r>
            <a:endParaRPr lang="en-US" altLang="en-US" sz="2400" dirty="0">
              <a:solidFill>
                <a:prstClr val="black"/>
              </a:solidFill>
            </a:endParaRPr>
          </a:p>
          <a:p>
            <a:endParaRPr lang="en-US" dirty="0"/>
          </a:p>
        </p:txBody>
      </p:sp>
      <p:sp>
        <p:nvSpPr>
          <p:cNvPr id="5" name="Slide Number Placeholder 4"/>
          <p:cNvSpPr>
            <a:spLocks noGrp="1"/>
          </p:cNvSpPr>
          <p:nvPr>
            <p:ph type="sldNum" sz="quarter" idx="12"/>
          </p:nvPr>
        </p:nvSpPr>
        <p:spPr/>
        <p:txBody>
          <a:bodyPr/>
          <a:lstStyle/>
          <a:p>
            <a:fld id="{31464B2D-C745-448E-9D95-72C920CC6C45}" type="slidenum">
              <a:rPr lang="en-US" smtClean="0"/>
              <a:pPr/>
              <a:t>29</a:t>
            </a:fld>
            <a:endParaRPr lang="en-US"/>
          </a:p>
        </p:txBody>
      </p:sp>
    </p:spTree>
    <p:extLst>
      <p:ext uri="{BB962C8B-B14F-4D97-AF65-F5344CB8AC3E}">
        <p14:creationId xmlns:p14="http://schemas.microsoft.com/office/powerpoint/2010/main" xmlns="" val="3655285951"/>
      </p:ext>
    </p:extLst>
  </p:cSld>
  <p:clrMapOvr>
    <a:masterClrMapping/>
  </p:clrMapOvr>
  <mc:AlternateContent xmlns:mc="http://schemas.openxmlformats.org/markup-compatibility/2006">
    <mc:Choice xmlns:p14="http://schemas.microsoft.com/office/powerpoint/2010/main" xmlns="" Requires="p14">
      <p:transition spd="slow" p14:dur="1500">
        <p14:switch dir="r"/>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a:xfrm>
            <a:off x="609600" y="1169894"/>
            <a:ext cx="10972800" cy="5551581"/>
          </a:xfrm>
        </p:spPr>
        <p:txBody>
          <a:bodyPr/>
          <a:lstStyle/>
          <a:p>
            <a:pPr marL="342900" lvl="0" indent="-342900">
              <a:lnSpc>
                <a:spcPct val="100000"/>
              </a:lnSpc>
              <a:spcBef>
                <a:spcPct val="20000"/>
              </a:spcBef>
              <a:defRPr/>
            </a:pPr>
            <a:r>
              <a:rPr lang="en-US" sz="4000" dirty="0">
                <a:solidFill>
                  <a:prstClr val="black"/>
                </a:solidFill>
              </a:rPr>
              <a:t>By the end of the course, the student should be able to:</a:t>
            </a:r>
          </a:p>
          <a:p>
            <a:pPr marL="742950" lvl="1" indent="-285750">
              <a:lnSpc>
                <a:spcPct val="100000"/>
              </a:lnSpc>
              <a:spcBef>
                <a:spcPct val="20000"/>
              </a:spcBef>
              <a:buFont typeface="Arial" panose="020B0604020202020204" pitchFamily="34" charset="0"/>
              <a:buChar char="–"/>
              <a:defRPr/>
            </a:pPr>
            <a:r>
              <a:rPr lang="en-GB" sz="3600" dirty="0">
                <a:solidFill>
                  <a:prstClr val="black"/>
                </a:solidFill>
              </a:rPr>
              <a:t>Know major macro and micronutrient deficiencies of public health importance  in a developing  settings  with a special focus on the Ethiopian situation</a:t>
            </a:r>
            <a:endParaRPr lang="en-US" sz="3600" dirty="0">
              <a:solidFill>
                <a:prstClr val="black"/>
              </a:solidFill>
            </a:endParaRPr>
          </a:p>
          <a:p>
            <a:pPr marL="742950" lvl="1" indent="-285750">
              <a:lnSpc>
                <a:spcPct val="100000"/>
              </a:lnSpc>
              <a:spcBef>
                <a:spcPct val="20000"/>
              </a:spcBef>
              <a:buFont typeface="Arial" panose="020B0604020202020204" pitchFamily="34" charset="0"/>
              <a:buChar char="–"/>
              <a:defRPr/>
            </a:pPr>
            <a:r>
              <a:rPr lang="en-GB" sz="3600" dirty="0">
                <a:solidFill>
                  <a:prstClr val="black"/>
                </a:solidFill>
              </a:rPr>
              <a:t>Describe the disease burden contributed  by PEM, micronutrient  deficiencies</a:t>
            </a:r>
            <a:endParaRPr lang="en-US" sz="3600" dirty="0">
              <a:solidFill>
                <a:prstClr val="black"/>
              </a:solidFill>
            </a:endParaRPr>
          </a:p>
          <a:p>
            <a:pPr marL="742950" lvl="1" indent="-285750">
              <a:lnSpc>
                <a:spcPct val="100000"/>
              </a:lnSpc>
              <a:spcBef>
                <a:spcPct val="20000"/>
              </a:spcBef>
              <a:buFont typeface="Arial" panose="020B0604020202020204" pitchFamily="34" charset="0"/>
              <a:buChar char="–"/>
              <a:defRPr/>
            </a:pPr>
            <a:r>
              <a:rPr lang="en-GB" sz="3600" dirty="0">
                <a:solidFill>
                  <a:prstClr val="black"/>
                </a:solidFill>
              </a:rPr>
              <a:t>Explain the prevention and control measures of those deficiency states</a:t>
            </a:r>
            <a:endParaRPr lang="en-US" sz="3600" dirty="0">
              <a:solidFill>
                <a:prstClr val="black"/>
              </a:solidFill>
            </a:endParaRPr>
          </a:p>
          <a:p>
            <a:endParaRPr lang="en-US" sz="4000" dirty="0"/>
          </a:p>
        </p:txBody>
      </p:sp>
      <p:sp>
        <p:nvSpPr>
          <p:cNvPr id="5" name="Slide Number Placeholder 4"/>
          <p:cNvSpPr>
            <a:spLocks noGrp="1"/>
          </p:cNvSpPr>
          <p:nvPr>
            <p:ph type="sldNum" sz="quarter" idx="12"/>
          </p:nvPr>
        </p:nvSpPr>
        <p:spPr/>
        <p:txBody>
          <a:bodyPr/>
          <a:lstStyle/>
          <a:p>
            <a:fld id="{31464B2D-C745-448E-9D95-72C920CC6C45}" type="slidenum">
              <a:rPr lang="en-US" smtClean="0"/>
              <a:pPr/>
              <a:t>3</a:t>
            </a:fld>
            <a:endParaRPr lang="en-US"/>
          </a:p>
        </p:txBody>
      </p:sp>
    </p:spTree>
    <p:extLst>
      <p:ext uri="{BB962C8B-B14F-4D97-AF65-F5344CB8AC3E}">
        <p14:creationId xmlns:p14="http://schemas.microsoft.com/office/powerpoint/2010/main" xmlns="" val="3066927057"/>
      </p:ext>
    </p:extLst>
  </p:cSld>
  <p:clrMapOvr>
    <a:masterClrMapping/>
  </p:clrMapOvr>
  <mc:AlternateContent xmlns:mc="http://schemas.openxmlformats.org/markup-compatibility/2006">
    <mc:Choice xmlns:p14="http://schemas.microsoft.com/office/powerpoint/2010/main" xmlns="" Requires="p14">
      <p:transition spd="slow" p14:dur="1500">
        <p14:switch dir="r"/>
      </p:transition>
    </mc:Choice>
    <mc:Fallback>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 </a:t>
            </a:r>
            <a:r>
              <a:rPr lang="en-US" sz="5400" dirty="0" smtClean="0"/>
              <a:t>Free radical theory of PEM</a:t>
            </a:r>
            <a:endParaRPr lang="en-US" sz="5400" dirty="0"/>
          </a:p>
        </p:txBody>
      </p:sp>
      <p:sp>
        <p:nvSpPr>
          <p:cNvPr id="3" name="Content Placeholder 2"/>
          <p:cNvSpPr>
            <a:spLocks noGrp="1"/>
          </p:cNvSpPr>
          <p:nvPr>
            <p:ph idx="1"/>
          </p:nvPr>
        </p:nvSpPr>
        <p:spPr>
          <a:xfrm>
            <a:off x="1" y="1672793"/>
            <a:ext cx="11577484" cy="4551025"/>
          </a:xfrm>
        </p:spPr>
        <p:txBody>
          <a:bodyPr/>
          <a:lstStyle/>
          <a:p>
            <a:endParaRPr lang="en-US" dirty="0"/>
          </a:p>
        </p:txBody>
      </p:sp>
      <p:sp>
        <p:nvSpPr>
          <p:cNvPr id="6" name="Slide Number Placeholder 5"/>
          <p:cNvSpPr>
            <a:spLocks noGrp="1"/>
          </p:cNvSpPr>
          <p:nvPr>
            <p:ph type="sldNum" sz="quarter" idx="12"/>
          </p:nvPr>
        </p:nvSpPr>
        <p:spPr/>
        <p:txBody>
          <a:bodyPr/>
          <a:lstStyle/>
          <a:p>
            <a:fld id="{31464B2D-C745-448E-9D95-72C920CC6C45}" type="slidenum">
              <a:rPr lang="en-US" smtClean="0"/>
              <a:pPr/>
              <a:t>30</a:t>
            </a:fld>
            <a:endParaRPr lang="en-US"/>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639680" y="1737360"/>
            <a:ext cx="8458200" cy="46578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597431492"/>
      </p:ext>
    </p:extLst>
  </p:cSld>
  <p:clrMapOvr>
    <a:masterClrMapping/>
  </p:clrMapOvr>
  <mc:AlternateContent xmlns:mc="http://schemas.openxmlformats.org/markup-compatibility/2006">
    <mc:Choice xmlns:p14="http://schemas.microsoft.com/office/powerpoint/2010/main" xmlns="" Requires="p14">
      <p:transition spd="slow" p14:dur="1500">
        <p14:switch dir="r"/>
      </p:transition>
    </mc:Choice>
    <mc:Fallback>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572527"/>
          </a:xfrm>
        </p:spPr>
        <p:txBody>
          <a:bodyPr>
            <a:normAutofit fontScale="90000"/>
          </a:bodyPr>
          <a:lstStyle/>
          <a:p>
            <a:r>
              <a:rPr lang="en-US" sz="4400" spc="0" dirty="0">
                <a:solidFill>
                  <a:srgbClr val="775F55"/>
                </a:solidFill>
                <a:latin typeface="Arial" pitchFamily="34" charset="0"/>
                <a:cs typeface="Arial" pitchFamily="34" charset="0"/>
              </a:rPr>
              <a:t>Management of severe acute malnutrition</a:t>
            </a:r>
            <a:endParaRPr lang="en-US" sz="7200" dirty="0"/>
          </a:p>
        </p:txBody>
      </p:sp>
      <p:sp>
        <p:nvSpPr>
          <p:cNvPr id="3" name="Content Placeholder 2"/>
          <p:cNvSpPr>
            <a:spLocks noGrp="1"/>
          </p:cNvSpPr>
          <p:nvPr>
            <p:ph idx="1"/>
          </p:nvPr>
        </p:nvSpPr>
        <p:spPr>
          <a:xfrm>
            <a:off x="609600" y="847165"/>
            <a:ext cx="10972800" cy="6010835"/>
          </a:xfrm>
        </p:spPr>
        <p:txBody>
          <a:bodyPr>
            <a:noAutofit/>
          </a:bodyPr>
          <a:lstStyle/>
          <a:p>
            <a:pPr marL="319088" lvl="0" indent="-319088" algn="just" eaLnBrk="0" fontAlgn="base" hangingPunct="0">
              <a:lnSpc>
                <a:spcPct val="150000"/>
              </a:lnSpc>
              <a:spcBef>
                <a:spcPts val="700"/>
              </a:spcBef>
              <a:spcAft>
                <a:spcPct val="0"/>
              </a:spcAft>
              <a:buClr>
                <a:srgbClr val="DD8047"/>
              </a:buClr>
              <a:buSzPct val="60000"/>
              <a:buFont typeface="Wingdings" pitchFamily="2" charset="2"/>
              <a:buChar char=""/>
            </a:pPr>
            <a:r>
              <a:rPr lang="en-US" dirty="0">
                <a:solidFill>
                  <a:prstClr val="black"/>
                </a:solidFill>
                <a:latin typeface="Arial" pitchFamily="34" charset="0"/>
                <a:cs typeface="Arial" pitchFamily="34" charset="0"/>
              </a:rPr>
              <a:t>Successful management of SAM doesn’t require sophisticated facility &amp; equipments or highly qualified personnel but it requires </a:t>
            </a:r>
            <a:r>
              <a:rPr lang="en-US" u="sng" dirty="0">
                <a:solidFill>
                  <a:prstClr val="black"/>
                </a:solidFill>
                <a:latin typeface="Arial" pitchFamily="34" charset="0"/>
                <a:cs typeface="Arial" pitchFamily="34" charset="0"/>
              </a:rPr>
              <a:t>skilled HP </a:t>
            </a:r>
            <a:r>
              <a:rPr lang="en-US" dirty="0">
                <a:solidFill>
                  <a:prstClr val="black"/>
                </a:solidFill>
                <a:latin typeface="Arial" pitchFamily="34" charset="0"/>
                <a:cs typeface="Arial" pitchFamily="34" charset="0"/>
              </a:rPr>
              <a:t>&amp; </a:t>
            </a:r>
            <a:r>
              <a:rPr lang="en-US" u="sng" dirty="0">
                <a:solidFill>
                  <a:prstClr val="black"/>
                </a:solidFill>
                <a:latin typeface="Arial" pitchFamily="34" charset="0"/>
                <a:cs typeface="Arial" pitchFamily="34" charset="0"/>
              </a:rPr>
              <a:t>use of proper guideline</a:t>
            </a:r>
            <a:r>
              <a:rPr lang="en-US" dirty="0">
                <a:solidFill>
                  <a:prstClr val="black"/>
                </a:solidFill>
                <a:latin typeface="Arial" pitchFamily="34" charset="0"/>
                <a:cs typeface="Arial" pitchFamily="34" charset="0"/>
              </a:rPr>
              <a:t> and </a:t>
            </a:r>
            <a:r>
              <a:rPr lang="en-US" u="sng" dirty="0">
                <a:solidFill>
                  <a:prstClr val="black"/>
                </a:solidFill>
                <a:latin typeface="Arial" pitchFamily="34" charset="0"/>
                <a:cs typeface="Arial" pitchFamily="34" charset="0"/>
              </a:rPr>
              <a:t>proper care  </a:t>
            </a:r>
            <a:r>
              <a:rPr lang="en-US" dirty="0">
                <a:solidFill>
                  <a:prstClr val="black"/>
                </a:solidFill>
                <a:latin typeface="Arial" pitchFamily="34" charset="0"/>
                <a:cs typeface="Arial" pitchFamily="34" charset="0"/>
              </a:rPr>
              <a:t>&amp; </a:t>
            </a:r>
            <a:r>
              <a:rPr lang="en-US" u="sng" dirty="0">
                <a:solidFill>
                  <a:prstClr val="black"/>
                </a:solidFill>
                <a:latin typeface="Arial" pitchFamily="34" charset="0"/>
                <a:cs typeface="Arial" pitchFamily="34" charset="0"/>
              </a:rPr>
              <a:t>affection</a:t>
            </a:r>
            <a:r>
              <a:rPr lang="en-US" b="1" dirty="0" smtClean="0">
                <a:solidFill>
                  <a:srgbClr val="0070C0"/>
                </a:solidFill>
                <a:latin typeface="Arial" pitchFamily="34" charset="0"/>
                <a:cs typeface="Arial" pitchFamily="34" charset="0"/>
              </a:rPr>
              <a:t>.</a:t>
            </a:r>
            <a:endParaRPr lang="en-US" b="1" dirty="0">
              <a:solidFill>
                <a:srgbClr val="0070C0"/>
              </a:solidFill>
              <a:latin typeface="Arial" pitchFamily="34" charset="0"/>
              <a:cs typeface="Arial" pitchFamily="34" charset="0"/>
            </a:endParaRPr>
          </a:p>
          <a:p>
            <a:pPr marL="319088" lvl="0" indent="-319088" algn="just" eaLnBrk="0" fontAlgn="base" hangingPunct="0">
              <a:lnSpc>
                <a:spcPct val="150000"/>
              </a:lnSpc>
              <a:spcBef>
                <a:spcPts val="700"/>
              </a:spcBef>
              <a:spcAft>
                <a:spcPct val="0"/>
              </a:spcAft>
              <a:buClr>
                <a:srgbClr val="DD8047"/>
              </a:buClr>
              <a:buSzPct val="60000"/>
              <a:buFont typeface="Wingdings" pitchFamily="2" charset="2"/>
              <a:buChar char=""/>
            </a:pPr>
            <a:r>
              <a:rPr lang="en-US" dirty="0">
                <a:solidFill>
                  <a:prstClr val="black"/>
                </a:solidFill>
                <a:latin typeface="Arial" pitchFamily="34" charset="0"/>
                <a:cs typeface="Arial" pitchFamily="34" charset="0"/>
              </a:rPr>
              <a:t>All SAM cases should be admitted to a therapeutic feeding program, either inpatient or outpatient after decision for admition.</a:t>
            </a:r>
          </a:p>
          <a:p>
            <a:endParaRPr lang="en-US" sz="2800" dirty="0"/>
          </a:p>
        </p:txBody>
      </p:sp>
      <p:sp>
        <p:nvSpPr>
          <p:cNvPr id="5" name="Slide Number Placeholder 4"/>
          <p:cNvSpPr>
            <a:spLocks noGrp="1"/>
          </p:cNvSpPr>
          <p:nvPr>
            <p:ph type="sldNum" sz="quarter" idx="12"/>
          </p:nvPr>
        </p:nvSpPr>
        <p:spPr/>
        <p:txBody>
          <a:bodyPr/>
          <a:lstStyle/>
          <a:p>
            <a:fld id="{31464B2D-C745-448E-9D95-72C920CC6C45}" type="slidenum">
              <a:rPr lang="en-US" smtClean="0"/>
              <a:pPr/>
              <a:t>31</a:t>
            </a:fld>
            <a:endParaRPr lang="en-US"/>
          </a:p>
        </p:txBody>
      </p:sp>
    </p:spTree>
    <p:extLst>
      <p:ext uri="{BB962C8B-B14F-4D97-AF65-F5344CB8AC3E}">
        <p14:creationId xmlns:p14="http://schemas.microsoft.com/office/powerpoint/2010/main" xmlns="" val="653520192"/>
      </p:ext>
    </p:extLst>
  </p:cSld>
  <p:clrMapOvr>
    <a:masterClrMapping/>
  </p:clrMapOvr>
  <mc:AlternateContent xmlns:mc="http://schemas.openxmlformats.org/markup-compatibility/2006">
    <mc:Choice xmlns:p14="http://schemas.microsoft.com/office/powerpoint/2010/main" xmlns="" Requires="p14">
      <p:transition spd="slow" p14:dur="1500">
        <p14:switch dir="r"/>
      </p:transition>
    </mc:Choice>
    <mc:Fallback>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395288" y="333375"/>
            <a:ext cx="8291512" cy="863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w Cen MT" pitchFamily="34" charset="0"/>
              </a:defRPr>
            </a:lvl2pPr>
            <a:lvl3pPr algn="l" rtl="0" eaLnBrk="0" fontAlgn="base" hangingPunct="0">
              <a:spcBef>
                <a:spcPct val="0"/>
              </a:spcBef>
              <a:spcAft>
                <a:spcPct val="0"/>
              </a:spcAft>
              <a:defRPr sz="4400">
                <a:solidFill>
                  <a:schemeClr val="tx2"/>
                </a:solidFill>
                <a:latin typeface="Tw Cen MT" pitchFamily="34" charset="0"/>
              </a:defRPr>
            </a:lvl3pPr>
            <a:lvl4pPr algn="l" rtl="0" eaLnBrk="0" fontAlgn="base" hangingPunct="0">
              <a:spcBef>
                <a:spcPct val="0"/>
              </a:spcBef>
              <a:spcAft>
                <a:spcPct val="0"/>
              </a:spcAft>
              <a:defRPr sz="4400">
                <a:solidFill>
                  <a:schemeClr val="tx2"/>
                </a:solidFill>
                <a:latin typeface="Tw Cen MT" pitchFamily="34" charset="0"/>
              </a:defRPr>
            </a:lvl4pPr>
            <a:lvl5pPr algn="l" rtl="0" eaLnBrk="0" fontAlgn="base" hangingPunct="0">
              <a:spcBef>
                <a:spcPct val="0"/>
              </a:spcBef>
              <a:spcAft>
                <a:spcPct val="0"/>
              </a:spcAft>
              <a:defRPr sz="4400">
                <a:solidFill>
                  <a:schemeClr val="tx2"/>
                </a:solidFill>
                <a:latin typeface="Tw Cen MT" pitchFamily="34" charset="0"/>
              </a:defRPr>
            </a:lvl5pPr>
            <a:lvl6pPr marL="457200" algn="l" rtl="0" fontAlgn="base">
              <a:spcBef>
                <a:spcPct val="0"/>
              </a:spcBef>
              <a:spcAft>
                <a:spcPct val="0"/>
              </a:spcAft>
              <a:defRPr sz="4400">
                <a:solidFill>
                  <a:schemeClr val="tx2"/>
                </a:solidFill>
                <a:latin typeface="Tw Cen MT" pitchFamily="34" charset="0"/>
              </a:defRPr>
            </a:lvl6pPr>
            <a:lvl7pPr marL="914400" algn="l" rtl="0" fontAlgn="base">
              <a:spcBef>
                <a:spcPct val="0"/>
              </a:spcBef>
              <a:spcAft>
                <a:spcPct val="0"/>
              </a:spcAft>
              <a:defRPr sz="4400">
                <a:solidFill>
                  <a:schemeClr val="tx2"/>
                </a:solidFill>
                <a:latin typeface="Tw Cen MT" pitchFamily="34" charset="0"/>
              </a:defRPr>
            </a:lvl7pPr>
            <a:lvl8pPr marL="1371600" algn="l" rtl="0" fontAlgn="base">
              <a:spcBef>
                <a:spcPct val="0"/>
              </a:spcBef>
              <a:spcAft>
                <a:spcPct val="0"/>
              </a:spcAft>
              <a:defRPr sz="4400">
                <a:solidFill>
                  <a:schemeClr val="tx2"/>
                </a:solidFill>
                <a:latin typeface="Tw Cen MT" pitchFamily="34" charset="0"/>
              </a:defRPr>
            </a:lvl8pPr>
            <a:lvl9pPr marL="1828800" algn="l" rtl="0" fontAlgn="base">
              <a:spcBef>
                <a:spcPct val="0"/>
              </a:spcBef>
              <a:spcAft>
                <a:spcPct val="0"/>
              </a:spcAft>
              <a:defRPr sz="4400">
                <a:solidFill>
                  <a:schemeClr val="tx2"/>
                </a:solidFill>
                <a:latin typeface="Tw Cen MT"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4400" b="0" i="0" u="none" strike="noStrike" kern="1200" cap="none" spc="0" normalizeH="0" baseline="0" noProof="0" dirty="0" smtClean="0">
                <a:ln>
                  <a:noFill/>
                </a:ln>
                <a:solidFill>
                  <a:srgbClr val="775F55"/>
                </a:solidFill>
                <a:effectLst/>
                <a:uLnTx/>
                <a:uFillTx/>
                <a:latin typeface="Tw Cen MT"/>
              </a:rPr>
              <a:t>10 Steps of routine care</a:t>
            </a:r>
          </a:p>
        </p:txBody>
      </p:sp>
      <p:sp>
        <p:nvSpPr>
          <p:cNvPr id="3" name="Slide Number Placeholder 64"/>
          <p:cNvSpPr txBox="1">
            <a:spLocks/>
          </p:cNvSpPr>
          <p:nvPr/>
        </p:nvSpPr>
        <p:spPr>
          <a:xfrm>
            <a:off x="0" y="1271588"/>
            <a:ext cx="533400" cy="244475"/>
          </a:xfrm>
          <a:prstGeom prst="rect">
            <a:avLst/>
          </a:prstGeom>
        </p:spPr>
        <p:txBody>
          <a:bodyPr vert="horz" anchor="ctr" anchorCtr="0">
            <a:normAutofit fontScale="85000" lnSpcReduction="20000"/>
          </a:bodyPr>
          <a:lstStyle>
            <a:defPPr>
              <a:defRPr lang="en-US"/>
            </a:defPPr>
            <a:lvl1pPr marL="0" algn="ctr" defTabSz="914400" rtl="0" eaLnBrk="1" latinLnBrk="0" hangingPunct="1">
              <a:defRPr kumimoji="0"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33E0361-4BAF-40BA-9144-35AE5753E703}" type="slidenum">
              <a:rPr lang="en-US" smtClean="0">
                <a:latin typeface="Tw Cen MT"/>
              </a:rPr>
              <a:pPr/>
              <a:t>32</a:t>
            </a:fld>
            <a:endParaRPr lang="en-US">
              <a:latin typeface="Tw Cen MT"/>
            </a:endParaRPr>
          </a:p>
        </p:txBody>
      </p:sp>
      <p:sp>
        <p:nvSpPr>
          <p:cNvPr id="4" name="AutoShape 3"/>
          <p:cNvSpPr>
            <a:spLocks noChangeAspect="1" noChangeArrowheads="1" noTextEdit="1"/>
          </p:cNvSpPr>
          <p:nvPr/>
        </p:nvSpPr>
        <p:spPr bwMode="auto">
          <a:xfrm>
            <a:off x="285750" y="1484313"/>
            <a:ext cx="8569325" cy="5113337"/>
          </a:xfrm>
          <a:prstGeom prst="rect">
            <a:avLst/>
          </a:prstGeom>
          <a:noFill/>
          <a:ln w="9525">
            <a:noFill/>
            <a:miter lim="800000"/>
            <a:headEnd/>
            <a:tailEnd/>
          </a:ln>
        </p:spPr>
        <p:txBody>
          <a:bodyPr/>
          <a:lstStyle/>
          <a:p>
            <a:endParaRPr lang="en-US">
              <a:solidFill>
                <a:prstClr val="black"/>
              </a:solidFill>
              <a:latin typeface="Tw Cen MT"/>
            </a:endParaRPr>
          </a:p>
        </p:txBody>
      </p:sp>
      <p:sp>
        <p:nvSpPr>
          <p:cNvPr id="5" name="Rectangle 4"/>
          <p:cNvSpPr>
            <a:spLocks noChangeArrowheads="1"/>
          </p:cNvSpPr>
          <p:nvPr/>
        </p:nvSpPr>
        <p:spPr bwMode="auto">
          <a:xfrm>
            <a:off x="306388" y="1479002"/>
            <a:ext cx="8558213" cy="5163345"/>
          </a:xfrm>
          <a:prstGeom prst="rect">
            <a:avLst/>
          </a:prstGeom>
          <a:solidFill>
            <a:srgbClr val="FFFFCC"/>
          </a:solidFill>
          <a:ln w="28575">
            <a:solidFill>
              <a:srgbClr val="000000"/>
            </a:solidFill>
            <a:miter lim="800000"/>
            <a:headEnd/>
            <a:tailEnd/>
          </a:ln>
        </p:spPr>
        <p:txBody>
          <a:bodyPr/>
          <a:lstStyle/>
          <a:p>
            <a:endParaRPr lang="en-US">
              <a:solidFill>
                <a:prstClr val="black"/>
              </a:solidFill>
              <a:latin typeface="Tw Cen MT"/>
            </a:endParaRPr>
          </a:p>
        </p:txBody>
      </p:sp>
      <p:sp>
        <p:nvSpPr>
          <p:cNvPr id="6" name="Rectangle 5"/>
          <p:cNvSpPr>
            <a:spLocks noChangeArrowheads="1"/>
          </p:cNvSpPr>
          <p:nvPr/>
        </p:nvSpPr>
        <p:spPr bwMode="auto">
          <a:xfrm>
            <a:off x="4606925" y="1600200"/>
            <a:ext cx="1752600" cy="274638"/>
          </a:xfrm>
          <a:prstGeom prst="rect">
            <a:avLst/>
          </a:prstGeom>
          <a:noFill/>
          <a:ln w="9525">
            <a:noFill/>
            <a:miter lim="800000"/>
            <a:headEnd/>
            <a:tailEnd/>
          </a:ln>
        </p:spPr>
        <p:txBody>
          <a:bodyPr wrap="none" lIns="0" tIns="0" rIns="0" bIns="0">
            <a:spAutoFit/>
          </a:bodyPr>
          <a:lstStyle/>
          <a:p>
            <a:r>
              <a:rPr lang="en-GB" b="1" dirty="0">
                <a:solidFill>
                  <a:srgbClr val="002EC2"/>
                </a:solidFill>
                <a:latin typeface="Tw Cen MT"/>
              </a:rPr>
              <a:t>STABILISATION</a:t>
            </a:r>
            <a:endParaRPr lang="en-GB" dirty="0">
              <a:solidFill>
                <a:srgbClr val="002EC2"/>
              </a:solidFill>
              <a:latin typeface="Tahoma" pitchFamily="34" charset="0"/>
            </a:endParaRPr>
          </a:p>
        </p:txBody>
      </p:sp>
      <p:sp>
        <p:nvSpPr>
          <p:cNvPr id="7" name="Rectangle 6"/>
          <p:cNvSpPr>
            <a:spLocks noChangeArrowheads="1"/>
          </p:cNvSpPr>
          <p:nvPr/>
        </p:nvSpPr>
        <p:spPr bwMode="auto">
          <a:xfrm>
            <a:off x="6891338" y="1600200"/>
            <a:ext cx="1930400" cy="274638"/>
          </a:xfrm>
          <a:prstGeom prst="rect">
            <a:avLst/>
          </a:prstGeom>
          <a:noFill/>
          <a:ln w="9525">
            <a:noFill/>
            <a:miter lim="800000"/>
            <a:headEnd/>
            <a:tailEnd/>
          </a:ln>
        </p:spPr>
        <p:txBody>
          <a:bodyPr wrap="none" lIns="0" tIns="0" rIns="0" bIns="0">
            <a:spAutoFit/>
          </a:bodyPr>
          <a:lstStyle/>
          <a:p>
            <a:r>
              <a:rPr lang="en-GB" b="1">
                <a:solidFill>
                  <a:srgbClr val="002EC2"/>
                </a:solidFill>
                <a:latin typeface="Tw Cen MT"/>
              </a:rPr>
              <a:t>REHABILITATION</a:t>
            </a:r>
            <a:endParaRPr lang="en-GB">
              <a:solidFill>
                <a:srgbClr val="002EC2"/>
              </a:solidFill>
              <a:latin typeface="Tahoma" pitchFamily="34" charset="0"/>
            </a:endParaRPr>
          </a:p>
        </p:txBody>
      </p:sp>
      <p:sp>
        <p:nvSpPr>
          <p:cNvPr id="8" name="Rectangle 7"/>
          <p:cNvSpPr>
            <a:spLocks noChangeArrowheads="1"/>
          </p:cNvSpPr>
          <p:nvPr/>
        </p:nvSpPr>
        <p:spPr bwMode="auto">
          <a:xfrm>
            <a:off x="6889750" y="1889125"/>
            <a:ext cx="990600" cy="274638"/>
          </a:xfrm>
          <a:prstGeom prst="rect">
            <a:avLst/>
          </a:prstGeom>
          <a:noFill/>
          <a:ln w="9525">
            <a:noFill/>
            <a:miter lim="800000"/>
            <a:headEnd/>
            <a:tailEnd/>
          </a:ln>
        </p:spPr>
        <p:txBody>
          <a:bodyPr wrap="none" lIns="0" tIns="0" rIns="0" bIns="0">
            <a:spAutoFit/>
          </a:bodyPr>
          <a:lstStyle/>
          <a:p>
            <a:r>
              <a:rPr lang="en-GB" b="1">
                <a:solidFill>
                  <a:srgbClr val="002EC2"/>
                </a:solidFill>
                <a:latin typeface="Tw Cen MT"/>
              </a:rPr>
              <a:t>Week 2-6</a:t>
            </a:r>
            <a:endParaRPr lang="en-GB" sz="2800">
              <a:solidFill>
                <a:srgbClr val="002EC2"/>
              </a:solidFill>
              <a:latin typeface="Tahoma" pitchFamily="34" charset="0"/>
            </a:endParaRPr>
          </a:p>
        </p:txBody>
      </p:sp>
      <p:sp>
        <p:nvSpPr>
          <p:cNvPr id="9" name="Rectangle 8"/>
          <p:cNvSpPr>
            <a:spLocks noChangeArrowheads="1"/>
          </p:cNvSpPr>
          <p:nvPr/>
        </p:nvSpPr>
        <p:spPr bwMode="auto">
          <a:xfrm>
            <a:off x="496888" y="2314575"/>
            <a:ext cx="169862" cy="244475"/>
          </a:xfrm>
          <a:prstGeom prst="rect">
            <a:avLst/>
          </a:prstGeom>
          <a:noFill/>
          <a:ln w="9525">
            <a:noFill/>
            <a:miter lim="800000"/>
            <a:headEnd/>
            <a:tailEnd/>
          </a:ln>
        </p:spPr>
        <p:txBody>
          <a:bodyPr wrap="none" lIns="0" tIns="0" rIns="0" bIns="0">
            <a:spAutoFit/>
          </a:bodyPr>
          <a:lstStyle/>
          <a:p>
            <a:r>
              <a:rPr lang="en-GB" sz="1600" b="1" dirty="0">
                <a:solidFill>
                  <a:srgbClr val="002EC2"/>
                </a:solidFill>
                <a:latin typeface="Tw Cen MT"/>
              </a:rPr>
              <a:t>1.</a:t>
            </a:r>
            <a:endParaRPr lang="en-GB" sz="2800" dirty="0">
              <a:solidFill>
                <a:srgbClr val="002EC2"/>
              </a:solidFill>
              <a:latin typeface="Tahoma" pitchFamily="34" charset="0"/>
            </a:endParaRPr>
          </a:p>
        </p:txBody>
      </p:sp>
      <p:sp>
        <p:nvSpPr>
          <p:cNvPr id="10" name="Rectangle 9"/>
          <p:cNvSpPr>
            <a:spLocks noChangeArrowheads="1"/>
          </p:cNvSpPr>
          <p:nvPr/>
        </p:nvSpPr>
        <p:spPr bwMode="auto">
          <a:xfrm>
            <a:off x="809625" y="2314575"/>
            <a:ext cx="3764236" cy="369332"/>
          </a:xfrm>
          <a:prstGeom prst="rect">
            <a:avLst/>
          </a:prstGeom>
          <a:noFill/>
          <a:ln w="9525">
            <a:noFill/>
            <a:miter lim="800000"/>
            <a:headEnd/>
            <a:tailEnd/>
          </a:ln>
        </p:spPr>
        <p:txBody>
          <a:bodyPr wrap="none" lIns="0" tIns="0" rIns="0" bIns="0">
            <a:spAutoFit/>
          </a:bodyPr>
          <a:lstStyle/>
          <a:p>
            <a:r>
              <a:rPr lang="en-GB" sz="2400" b="1" dirty="0">
                <a:solidFill>
                  <a:srgbClr val="002EC2"/>
                </a:solidFill>
                <a:latin typeface="Tw Cen MT"/>
              </a:rPr>
              <a:t>Treat/prevent hypoglycaemia</a:t>
            </a:r>
            <a:endParaRPr lang="en-GB" sz="2400" dirty="0">
              <a:solidFill>
                <a:srgbClr val="002EC2"/>
              </a:solidFill>
              <a:latin typeface="Tahoma" pitchFamily="34" charset="0"/>
            </a:endParaRPr>
          </a:p>
        </p:txBody>
      </p:sp>
      <p:sp>
        <p:nvSpPr>
          <p:cNvPr id="11" name="Rectangle 10"/>
          <p:cNvSpPr>
            <a:spLocks noChangeArrowheads="1"/>
          </p:cNvSpPr>
          <p:nvPr/>
        </p:nvSpPr>
        <p:spPr bwMode="auto">
          <a:xfrm>
            <a:off x="496888" y="2741613"/>
            <a:ext cx="169862" cy="244475"/>
          </a:xfrm>
          <a:prstGeom prst="rect">
            <a:avLst/>
          </a:prstGeom>
          <a:noFill/>
          <a:ln w="9525">
            <a:noFill/>
            <a:miter lim="800000"/>
            <a:headEnd/>
            <a:tailEnd/>
          </a:ln>
        </p:spPr>
        <p:txBody>
          <a:bodyPr wrap="none" lIns="0" tIns="0" rIns="0" bIns="0">
            <a:spAutoFit/>
          </a:bodyPr>
          <a:lstStyle/>
          <a:p>
            <a:r>
              <a:rPr lang="en-GB" sz="1600" b="1">
                <a:solidFill>
                  <a:srgbClr val="002EC2"/>
                </a:solidFill>
                <a:latin typeface="Tw Cen MT"/>
              </a:rPr>
              <a:t>2.</a:t>
            </a:r>
            <a:endParaRPr lang="en-GB" sz="2800">
              <a:solidFill>
                <a:srgbClr val="002EC2"/>
              </a:solidFill>
              <a:latin typeface="Tahoma" pitchFamily="34" charset="0"/>
            </a:endParaRPr>
          </a:p>
        </p:txBody>
      </p:sp>
      <p:sp>
        <p:nvSpPr>
          <p:cNvPr id="12" name="Rectangle 11"/>
          <p:cNvSpPr>
            <a:spLocks noChangeArrowheads="1"/>
          </p:cNvSpPr>
          <p:nvPr/>
        </p:nvSpPr>
        <p:spPr bwMode="auto">
          <a:xfrm>
            <a:off x="809625" y="2741613"/>
            <a:ext cx="3419141" cy="369332"/>
          </a:xfrm>
          <a:prstGeom prst="rect">
            <a:avLst/>
          </a:prstGeom>
          <a:noFill/>
          <a:ln w="9525">
            <a:noFill/>
            <a:miter lim="800000"/>
            <a:headEnd/>
            <a:tailEnd/>
          </a:ln>
        </p:spPr>
        <p:txBody>
          <a:bodyPr wrap="none" lIns="0" tIns="0" rIns="0" bIns="0">
            <a:spAutoFit/>
          </a:bodyPr>
          <a:lstStyle/>
          <a:p>
            <a:r>
              <a:rPr lang="en-GB" sz="2400" b="1" dirty="0">
                <a:solidFill>
                  <a:srgbClr val="002EC2"/>
                </a:solidFill>
                <a:latin typeface="Tw Cen MT"/>
              </a:rPr>
              <a:t>Treat/prevent hypothermia</a:t>
            </a:r>
            <a:endParaRPr lang="en-GB" sz="2400" dirty="0">
              <a:solidFill>
                <a:srgbClr val="002EC2"/>
              </a:solidFill>
              <a:latin typeface="Tahoma" pitchFamily="34" charset="0"/>
            </a:endParaRPr>
          </a:p>
        </p:txBody>
      </p:sp>
      <p:sp>
        <p:nvSpPr>
          <p:cNvPr id="13" name="Rectangle 12"/>
          <p:cNvSpPr>
            <a:spLocks noChangeArrowheads="1"/>
          </p:cNvSpPr>
          <p:nvPr/>
        </p:nvSpPr>
        <p:spPr bwMode="auto">
          <a:xfrm>
            <a:off x="496888" y="3170238"/>
            <a:ext cx="169862" cy="244475"/>
          </a:xfrm>
          <a:prstGeom prst="rect">
            <a:avLst/>
          </a:prstGeom>
          <a:noFill/>
          <a:ln w="9525">
            <a:noFill/>
            <a:miter lim="800000"/>
            <a:headEnd/>
            <a:tailEnd/>
          </a:ln>
        </p:spPr>
        <p:txBody>
          <a:bodyPr wrap="none" lIns="0" tIns="0" rIns="0" bIns="0">
            <a:spAutoFit/>
          </a:bodyPr>
          <a:lstStyle/>
          <a:p>
            <a:r>
              <a:rPr lang="en-GB" sz="1600" b="1">
                <a:solidFill>
                  <a:srgbClr val="002EC2"/>
                </a:solidFill>
                <a:latin typeface="Tw Cen MT"/>
              </a:rPr>
              <a:t>3.</a:t>
            </a:r>
            <a:endParaRPr lang="en-GB" sz="2800">
              <a:solidFill>
                <a:srgbClr val="002EC2"/>
              </a:solidFill>
              <a:latin typeface="Tahoma" pitchFamily="34" charset="0"/>
            </a:endParaRPr>
          </a:p>
        </p:txBody>
      </p:sp>
      <p:sp>
        <p:nvSpPr>
          <p:cNvPr id="14" name="Rectangle 13"/>
          <p:cNvSpPr>
            <a:spLocks noChangeArrowheads="1"/>
          </p:cNvSpPr>
          <p:nvPr/>
        </p:nvSpPr>
        <p:spPr bwMode="auto">
          <a:xfrm>
            <a:off x="809625" y="3170238"/>
            <a:ext cx="3342005" cy="369332"/>
          </a:xfrm>
          <a:prstGeom prst="rect">
            <a:avLst/>
          </a:prstGeom>
          <a:noFill/>
          <a:ln w="9525">
            <a:noFill/>
            <a:miter lim="800000"/>
            <a:headEnd/>
            <a:tailEnd/>
          </a:ln>
        </p:spPr>
        <p:txBody>
          <a:bodyPr wrap="none" lIns="0" tIns="0" rIns="0" bIns="0">
            <a:spAutoFit/>
          </a:bodyPr>
          <a:lstStyle/>
          <a:p>
            <a:r>
              <a:rPr lang="en-GB" sz="2400" b="1" dirty="0">
                <a:solidFill>
                  <a:srgbClr val="002EC2"/>
                </a:solidFill>
                <a:latin typeface="Tw Cen MT"/>
              </a:rPr>
              <a:t>Treat/prevent dehydration</a:t>
            </a:r>
            <a:endParaRPr lang="en-GB" sz="2400" dirty="0">
              <a:solidFill>
                <a:srgbClr val="002EC2"/>
              </a:solidFill>
              <a:latin typeface="Tahoma" pitchFamily="34" charset="0"/>
            </a:endParaRPr>
          </a:p>
        </p:txBody>
      </p:sp>
      <p:sp>
        <p:nvSpPr>
          <p:cNvPr id="15" name="Rectangle 14"/>
          <p:cNvSpPr>
            <a:spLocks noChangeArrowheads="1"/>
          </p:cNvSpPr>
          <p:nvPr/>
        </p:nvSpPr>
        <p:spPr bwMode="auto">
          <a:xfrm>
            <a:off x="496888" y="3597275"/>
            <a:ext cx="169862" cy="244475"/>
          </a:xfrm>
          <a:prstGeom prst="rect">
            <a:avLst/>
          </a:prstGeom>
          <a:noFill/>
          <a:ln w="9525">
            <a:noFill/>
            <a:miter lim="800000"/>
            <a:headEnd/>
            <a:tailEnd/>
          </a:ln>
        </p:spPr>
        <p:txBody>
          <a:bodyPr wrap="none" lIns="0" tIns="0" rIns="0" bIns="0">
            <a:spAutoFit/>
          </a:bodyPr>
          <a:lstStyle/>
          <a:p>
            <a:r>
              <a:rPr lang="en-GB" sz="1600" b="1">
                <a:solidFill>
                  <a:srgbClr val="002EC2"/>
                </a:solidFill>
                <a:latin typeface="Tw Cen MT"/>
              </a:rPr>
              <a:t>4.</a:t>
            </a:r>
            <a:endParaRPr lang="en-GB" sz="2800">
              <a:solidFill>
                <a:srgbClr val="002EC2"/>
              </a:solidFill>
              <a:latin typeface="Tahoma" pitchFamily="34" charset="0"/>
            </a:endParaRPr>
          </a:p>
        </p:txBody>
      </p:sp>
      <p:sp>
        <p:nvSpPr>
          <p:cNvPr id="16" name="Rectangle 15"/>
          <p:cNvSpPr>
            <a:spLocks noChangeArrowheads="1"/>
          </p:cNvSpPr>
          <p:nvPr/>
        </p:nvSpPr>
        <p:spPr bwMode="auto">
          <a:xfrm>
            <a:off x="809625" y="3597275"/>
            <a:ext cx="4196790" cy="369332"/>
          </a:xfrm>
          <a:prstGeom prst="rect">
            <a:avLst/>
          </a:prstGeom>
          <a:noFill/>
          <a:ln w="9525">
            <a:noFill/>
            <a:miter lim="800000"/>
            <a:headEnd/>
            <a:tailEnd/>
          </a:ln>
        </p:spPr>
        <p:txBody>
          <a:bodyPr wrap="none" lIns="0" tIns="0" rIns="0" bIns="0">
            <a:spAutoFit/>
          </a:bodyPr>
          <a:lstStyle/>
          <a:p>
            <a:r>
              <a:rPr lang="en-GB" sz="2400" b="1" dirty="0">
                <a:solidFill>
                  <a:srgbClr val="002EC2"/>
                </a:solidFill>
                <a:latin typeface="Tw Cen MT"/>
              </a:rPr>
              <a:t>Correct imbalance of electrolytes</a:t>
            </a:r>
            <a:endParaRPr lang="en-GB" sz="2400" dirty="0">
              <a:solidFill>
                <a:srgbClr val="002EC2"/>
              </a:solidFill>
              <a:latin typeface="Tahoma" pitchFamily="34" charset="0"/>
            </a:endParaRPr>
          </a:p>
        </p:txBody>
      </p:sp>
      <p:sp>
        <p:nvSpPr>
          <p:cNvPr id="17" name="Rectangle 16"/>
          <p:cNvSpPr>
            <a:spLocks noChangeArrowheads="1"/>
          </p:cNvSpPr>
          <p:nvPr/>
        </p:nvSpPr>
        <p:spPr bwMode="auto">
          <a:xfrm>
            <a:off x="496888" y="4025900"/>
            <a:ext cx="169862" cy="244475"/>
          </a:xfrm>
          <a:prstGeom prst="rect">
            <a:avLst/>
          </a:prstGeom>
          <a:noFill/>
          <a:ln w="9525">
            <a:noFill/>
            <a:miter lim="800000"/>
            <a:headEnd/>
            <a:tailEnd/>
          </a:ln>
        </p:spPr>
        <p:txBody>
          <a:bodyPr wrap="none" lIns="0" tIns="0" rIns="0" bIns="0">
            <a:spAutoFit/>
          </a:bodyPr>
          <a:lstStyle/>
          <a:p>
            <a:r>
              <a:rPr lang="en-GB" sz="1600" b="1">
                <a:solidFill>
                  <a:srgbClr val="002EC2"/>
                </a:solidFill>
                <a:latin typeface="Tw Cen MT"/>
              </a:rPr>
              <a:t>5.</a:t>
            </a:r>
            <a:endParaRPr lang="en-GB" sz="2800">
              <a:solidFill>
                <a:srgbClr val="002EC2"/>
              </a:solidFill>
              <a:latin typeface="Tahoma" pitchFamily="34" charset="0"/>
            </a:endParaRPr>
          </a:p>
        </p:txBody>
      </p:sp>
      <p:sp>
        <p:nvSpPr>
          <p:cNvPr id="18" name="Rectangle 17"/>
          <p:cNvSpPr>
            <a:spLocks noChangeArrowheads="1"/>
          </p:cNvSpPr>
          <p:nvPr/>
        </p:nvSpPr>
        <p:spPr bwMode="auto">
          <a:xfrm>
            <a:off x="809625" y="4025900"/>
            <a:ext cx="2609112" cy="492443"/>
          </a:xfrm>
          <a:prstGeom prst="rect">
            <a:avLst/>
          </a:prstGeom>
          <a:noFill/>
          <a:ln w="9525">
            <a:noFill/>
            <a:miter lim="800000"/>
            <a:headEnd/>
            <a:tailEnd/>
          </a:ln>
        </p:spPr>
        <p:txBody>
          <a:bodyPr wrap="none" lIns="0" tIns="0" rIns="0" bIns="0">
            <a:spAutoFit/>
          </a:bodyPr>
          <a:lstStyle/>
          <a:p>
            <a:r>
              <a:rPr lang="en-GB" sz="3200" b="1" dirty="0">
                <a:solidFill>
                  <a:srgbClr val="002EC2"/>
                </a:solidFill>
                <a:latin typeface="Tw Cen MT"/>
              </a:rPr>
              <a:t>Treat infections</a:t>
            </a:r>
            <a:endParaRPr lang="en-GB" sz="3200" dirty="0">
              <a:solidFill>
                <a:srgbClr val="002EC2"/>
              </a:solidFill>
              <a:latin typeface="Tahoma" pitchFamily="34" charset="0"/>
            </a:endParaRPr>
          </a:p>
        </p:txBody>
      </p:sp>
      <p:sp>
        <p:nvSpPr>
          <p:cNvPr id="19" name="Rectangle 18"/>
          <p:cNvSpPr>
            <a:spLocks noChangeArrowheads="1"/>
          </p:cNvSpPr>
          <p:nvPr/>
        </p:nvSpPr>
        <p:spPr bwMode="auto">
          <a:xfrm>
            <a:off x="496888" y="4452938"/>
            <a:ext cx="169862" cy="244475"/>
          </a:xfrm>
          <a:prstGeom prst="rect">
            <a:avLst/>
          </a:prstGeom>
          <a:noFill/>
          <a:ln w="9525">
            <a:noFill/>
            <a:miter lim="800000"/>
            <a:headEnd/>
            <a:tailEnd/>
          </a:ln>
        </p:spPr>
        <p:txBody>
          <a:bodyPr wrap="none" lIns="0" tIns="0" rIns="0" bIns="0">
            <a:spAutoFit/>
          </a:bodyPr>
          <a:lstStyle/>
          <a:p>
            <a:r>
              <a:rPr lang="en-GB" sz="1600" b="1">
                <a:solidFill>
                  <a:srgbClr val="002EC2"/>
                </a:solidFill>
                <a:latin typeface="Tw Cen MT"/>
              </a:rPr>
              <a:t>6.</a:t>
            </a:r>
            <a:endParaRPr lang="en-GB" sz="2800">
              <a:solidFill>
                <a:srgbClr val="002EC2"/>
              </a:solidFill>
              <a:latin typeface="Tahoma" pitchFamily="34" charset="0"/>
            </a:endParaRPr>
          </a:p>
        </p:txBody>
      </p:sp>
      <p:sp>
        <p:nvSpPr>
          <p:cNvPr id="20" name="Rectangle 19"/>
          <p:cNvSpPr>
            <a:spLocks noChangeArrowheads="1"/>
          </p:cNvSpPr>
          <p:nvPr/>
        </p:nvSpPr>
        <p:spPr bwMode="auto">
          <a:xfrm>
            <a:off x="809625" y="4452938"/>
            <a:ext cx="5507277" cy="430887"/>
          </a:xfrm>
          <a:prstGeom prst="rect">
            <a:avLst/>
          </a:prstGeom>
          <a:noFill/>
          <a:ln w="9525">
            <a:noFill/>
            <a:miter lim="800000"/>
            <a:headEnd/>
            <a:tailEnd/>
          </a:ln>
        </p:spPr>
        <p:txBody>
          <a:bodyPr wrap="none" lIns="0" tIns="0" rIns="0" bIns="0">
            <a:spAutoFit/>
          </a:bodyPr>
          <a:lstStyle/>
          <a:p>
            <a:r>
              <a:rPr lang="en-GB" sz="2800" b="1" dirty="0">
                <a:solidFill>
                  <a:srgbClr val="002EC2"/>
                </a:solidFill>
                <a:latin typeface="Tw Cen MT"/>
              </a:rPr>
              <a:t>Correct deficiencies of micronutrients</a:t>
            </a:r>
            <a:endParaRPr lang="en-GB" sz="2800" dirty="0">
              <a:solidFill>
                <a:srgbClr val="002EC2"/>
              </a:solidFill>
              <a:latin typeface="Tahoma" pitchFamily="34" charset="0"/>
            </a:endParaRPr>
          </a:p>
        </p:txBody>
      </p:sp>
      <p:sp>
        <p:nvSpPr>
          <p:cNvPr id="21" name="Rectangle 20"/>
          <p:cNvSpPr>
            <a:spLocks noChangeArrowheads="1"/>
          </p:cNvSpPr>
          <p:nvPr/>
        </p:nvSpPr>
        <p:spPr bwMode="auto">
          <a:xfrm>
            <a:off x="4889705" y="4318673"/>
            <a:ext cx="1063625" cy="307777"/>
          </a:xfrm>
          <a:prstGeom prst="rect">
            <a:avLst/>
          </a:prstGeom>
          <a:noFill/>
          <a:ln w="9525">
            <a:noFill/>
            <a:miter lim="800000"/>
            <a:headEnd/>
            <a:tailEnd/>
          </a:ln>
        </p:spPr>
        <p:txBody>
          <a:bodyPr lIns="0" tIns="0" rIns="0" bIns="0">
            <a:spAutoFit/>
          </a:bodyPr>
          <a:lstStyle/>
          <a:p>
            <a:r>
              <a:rPr lang="en-GB" sz="1600" b="1" dirty="0">
                <a:solidFill>
                  <a:srgbClr val="002EC2"/>
                </a:solidFill>
                <a:latin typeface="Tw Cen MT"/>
              </a:rPr>
              <a:t>   </a:t>
            </a:r>
            <a:r>
              <a:rPr lang="en-GB" sz="2000" b="1" dirty="0">
                <a:solidFill>
                  <a:srgbClr val="002EC2"/>
                </a:solidFill>
                <a:latin typeface="Tw Cen MT"/>
              </a:rPr>
              <a:t>no iron</a:t>
            </a:r>
            <a:endParaRPr lang="en-GB" sz="3600" dirty="0">
              <a:solidFill>
                <a:srgbClr val="002EC2"/>
              </a:solidFill>
              <a:latin typeface="Tahoma" pitchFamily="34" charset="0"/>
            </a:endParaRPr>
          </a:p>
        </p:txBody>
      </p:sp>
      <p:sp>
        <p:nvSpPr>
          <p:cNvPr id="22" name="Rectangle 21"/>
          <p:cNvSpPr>
            <a:spLocks noChangeArrowheads="1"/>
          </p:cNvSpPr>
          <p:nvPr/>
        </p:nvSpPr>
        <p:spPr bwMode="auto">
          <a:xfrm>
            <a:off x="6271738" y="4275078"/>
            <a:ext cx="1152560" cy="369332"/>
          </a:xfrm>
          <a:prstGeom prst="rect">
            <a:avLst/>
          </a:prstGeom>
          <a:noFill/>
          <a:ln w="9525">
            <a:noFill/>
            <a:miter lim="800000"/>
            <a:headEnd/>
            <a:tailEnd/>
          </a:ln>
        </p:spPr>
        <p:txBody>
          <a:bodyPr wrap="none" lIns="0" tIns="0" rIns="0" bIns="0">
            <a:spAutoFit/>
          </a:bodyPr>
          <a:lstStyle/>
          <a:p>
            <a:r>
              <a:rPr lang="en-GB" sz="2400" b="1" dirty="0">
                <a:solidFill>
                  <a:srgbClr val="002EC2"/>
                </a:solidFill>
                <a:latin typeface="Tw Cen MT"/>
              </a:rPr>
              <a:t>with iron</a:t>
            </a:r>
            <a:endParaRPr lang="en-GB" sz="4000" dirty="0">
              <a:solidFill>
                <a:srgbClr val="002EC2"/>
              </a:solidFill>
              <a:latin typeface="Tahoma" pitchFamily="34" charset="0"/>
            </a:endParaRPr>
          </a:p>
        </p:txBody>
      </p:sp>
      <p:sp>
        <p:nvSpPr>
          <p:cNvPr id="23" name="Rectangle 22"/>
          <p:cNvSpPr>
            <a:spLocks noChangeArrowheads="1"/>
          </p:cNvSpPr>
          <p:nvPr/>
        </p:nvSpPr>
        <p:spPr bwMode="auto">
          <a:xfrm>
            <a:off x="496888" y="4879975"/>
            <a:ext cx="169862" cy="244475"/>
          </a:xfrm>
          <a:prstGeom prst="rect">
            <a:avLst/>
          </a:prstGeom>
          <a:noFill/>
          <a:ln w="9525">
            <a:noFill/>
            <a:miter lim="800000"/>
            <a:headEnd/>
            <a:tailEnd/>
          </a:ln>
        </p:spPr>
        <p:txBody>
          <a:bodyPr wrap="none" lIns="0" tIns="0" rIns="0" bIns="0">
            <a:spAutoFit/>
          </a:bodyPr>
          <a:lstStyle/>
          <a:p>
            <a:r>
              <a:rPr lang="en-GB" sz="1600" b="1">
                <a:solidFill>
                  <a:srgbClr val="002EC2"/>
                </a:solidFill>
                <a:latin typeface="Tw Cen MT"/>
              </a:rPr>
              <a:t>7.</a:t>
            </a:r>
            <a:endParaRPr lang="en-GB" sz="2800">
              <a:solidFill>
                <a:srgbClr val="002EC2"/>
              </a:solidFill>
              <a:latin typeface="Tahoma" pitchFamily="34" charset="0"/>
            </a:endParaRPr>
          </a:p>
        </p:txBody>
      </p:sp>
      <p:sp>
        <p:nvSpPr>
          <p:cNvPr id="24" name="Rectangle 23"/>
          <p:cNvSpPr>
            <a:spLocks noChangeArrowheads="1"/>
          </p:cNvSpPr>
          <p:nvPr/>
        </p:nvSpPr>
        <p:spPr bwMode="auto">
          <a:xfrm>
            <a:off x="809625" y="4879975"/>
            <a:ext cx="3237040" cy="430887"/>
          </a:xfrm>
          <a:prstGeom prst="rect">
            <a:avLst/>
          </a:prstGeom>
          <a:noFill/>
          <a:ln w="9525">
            <a:noFill/>
            <a:miter lim="800000"/>
            <a:headEnd/>
            <a:tailEnd/>
          </a:ln>
        </p:spPr>
        <p:txBody>
          <a:bodyPr wrap="none" lIns="0" tIns="0" rIns="0" bIns="0">
            <a:spAutoFit/>
          </a:bodyPr>
          <a:lstStyle/>
          <a:p>
            <a:r>
              <a:rPr lang="en-GB" sz="2800" b="1" dirty="0">
                <a:solidFill>
                  <a:srgbClr val="002EC2"/>
                </a:solidFill>
                <a:latin typeface="Tw Cen MT"/>
              </a:rPr>
              <a:t>Start cautious feeding</a:t>
            </a:r>
            <a:endParaRPr lang="en-GB" sz="2800" dirty="0">
              <a:solidFill>
                <a:srgbClr val="002EC2"/>
              </a:solidFill>
              <a:latin typeface="Tahoma" pitchFamily="34" charset="0"/>
            </a:endParaRPr>
          </a:p>
        </p:txBody>
      </p:sp>
      <p:sp>
        <p:nvSpPr>
          <p:cNvPr id="25" name="Rectangle 24"/>
          <p:cNvSpPr>
            <a:spLocks noChangeArrowheads="1"/>
          </p:cNvSpPr>
          <p:nvPr/>
        </p:nvSpPr>
        <p:spPr bwMode="auto">
          <a:xfrm>
            <a:off x="496888" y="5308600"/>
            <a:ext cx="169862" cy="244475"/>
          </a:xfrm>
          <a:prstGeom prst="rect">
            <a:avLst/>
          </a:prstGeom>
          <a:noFill/>
          <a:ln w="9525">
            <a:noFill/>
            <a:miter lim="800000"/>
            <a:headEnd/>
            <a:tailEnd/>
          </a:ln>
        </p:spPr>
        <p:txBody>
          <a:bodyPr wrap="none" lIns="0" tIns="0" rIns="0" bIns="0">
            <a:spAutoFit/>
          </a:bodyPr>
          <a:lstStyle/>
          <a:p>
            <a:r>
              <a:rPr lang="en-GB" sz="1600" b="1">
                <a:solidFill>
                  <a:srgbClr val="002EC2"/>
                </a:solidFill>
                <a:latin typeface="Tw Cen MT"/>
              </a:rPr>
              <a:t>8.</a:t>
            </a:r>
            <a:endParaRPr lang="en-GB" sz="2800">
              <a:solidFill>
                <a:srgbClr val="002EC2"/>
              </a:solidFill>
              <a:latin typeface="Tahoma" pitchFamily="34" charset="0"/>
            </a:endParaRPr>
          </a:p>
        </p:txBody>
      </p:sp>
      <p:sp>
        <p:nvSpPr>
          <p:cNvPr id="26" name="Rectangle 25"/>
          <p:cNvSpPr>
            <a:spLocks noChangeArrowheads="1"/>
          </p:cNvSpPr>
          <p:nvPr/>
        </p:nvSpPr>
        <p:spPr bwMode="auto">
          <a:xfrm>
            <a:off x="809625" y="5308600"/>
            <a:ext cx="5264967" cy="369332"/>
          </a:xfrm>
          <a:prstGeom prst="rect">
            <a:avLst/>
          </a:prstGeom>
          <a:noFill/>
          <a:ln w="9525">
            <a:noFill/>
            <a:miter lim="800000"/>
            <a:headEnd/>
            <a:tailEnd/>
          </a:ln>
        </p:spPr>
        <p:txBody>
          <a:bodyPr wrap="none" lIns="0" tIns="0" rIns="0" bIns="0">
            <a:spAutoFit/>
          </a:bodyPr>
          <a:lstStyle/>
          <a:p>
            <a:r>
              <a:rPr lang="en-GB" sz="2400" b="1" dirty="0">
                <a:solidFill>
                  <a:srgbClr val="002EC2"/>
                </a:solidFill>
                <a:latin typeface="Tw Cen MT"/>
              </a:rPr>
              <a:t>Rebuild wasted tissues (catch-up growth)</a:t>
            </a:r>
            <a:endParaRPr lang="en-GB" sz="2400" dirty="0">
              <a:solidFill>
                <a:srgbClr val="002EC2"/>
              </a:solidFill>
              <a:latin typeface="Tahoma" pitchFamily="34" charset="0"/>
            </a:endParaRPr>
          </a:p>
        </p:txBody>
      </p:sp>
      <p:sp>
        <p:nvSpPr>
          <p:cNvPr id="27" name="Rectangle 26"/>
          <p:cNvSpPr>
            <a:spLocks noChangeArrowheads="1"/>
          </p:cNvSpPr>
          <p:nvPr/>
        </p:nvSpPr>
        <p:spPr bwMode="auto">
          <a:xfrm>
            <a:off x="496888" y="5735638"/>
            <a:ext cx="169862" cy="244475"/>
          </a:xfrm>
          <a:prstGeom prst="rect">
            <a:avLst/>
          </a:prstGeom>
          <a:noFill/>
          <a:ln w="9525">
            <a:noFill/>
            <a:miter lim="800000"/>
            <a:headEnd/>
            <a:tailEnd/>
          </a:ln>
        </p:spPr>
        <p:txBody>
          <a:bodyPr wrap="none" lIns="0" tIns="0" rIns="0" bIns="0">
            <a:spAutoFit/>
          </a:bodyPr>
          <a:lstStyle/>
          <a:p>
            <a:r>
              <a:rPr lang="en-GB" sz="1600" b="1">
                <a:solidFill>
                  <a:srgbClr val="002EC2"/>
                </a:solidFill>
                <a:latin typeface="Tw Cen MT"/>
              </a:rPr>
              <a:t>9.</a:t>
            </a:r>
            <a:endParaRPr lang="en-GB" sz="2800">
              <a:solidFill>
                <a:srgbClr val="002EC2"/>
              </a:solidFill>
              <a:latin typeface="Tahoma" pitchFamily="34" charset="0"/>
            </a:endParaRPr>
          </a:p>
        </p:txBody>
      </p:sp>
      <p:sp>
        <p:nvSpPr>
          <p:cNvPr id="28" name="Rectangle 27"/>
          <p:cNvSpPr>
            <a:spLocks noChangeArrowheads="1"/>
          </p:cNvSpPr>
          <p:nvPr/>
        </p:nvSpPr>
        <p:spPr bwMode="auto">
          <a:xfrm>
            <a:off x="809625" y="5735638"/>
            <a:ext cx="4309065" cy="430887"/>
          </a:xfrm>
          <a:prstGeom prst="rect">
            <a:avLst/>
          </a:prstGeom>
          <a:noFill/>
          <a:ln w="9525">
            <a:noFill/>
            <a:miter lim="800000"/>
            <a:headEnd/>
            <a:tailEnd/>
          </a:ln>
        </p:spPr>
        <p:txBody>
          <a:bodyPr wrap="none" lIns="0" tIns="0" rIns="0" bIns="0">
            <a:spAutoFit/>
          </a:bodyPr>
          <a:lstStyle/>
          <a:p>
            <a:r>
              <a:rPr lang="en-GB" sz="2800" b="1" dirty="0">
                <a:solidFill>
                  <a:srgbClr val="002EC2"/>
                </a:solidFill>
                <a:latin typeface="Tw Cen MT"/>
              </a:rPr>
              <a:t>Provide loving care and play</a:t>
            </a:r>
            <a:endParaRPr lang="en-GB" sz="2800" dirty="0">
              <a:solidFill>
                <a:srgbClr val="002EC2"/>
              </a:solidFill>
              <a:latin typeface="Tahoma" pitchFamily="34" charset="0"/>
            </a:endParaRPr>
          </a:p>
        </p:txBody>
      </p:sp>
      <p:sp>
        <p:nvSpPr>
          <p:cNvPr id="29" name="Rectangle 28"/>
          <p:cNvSpPr>
            <a:spLocks noChangeArrowheads="1"/>
          </p:cNvSpPr>
          <p:nvPr/>
        </p:nvSpPr>
        <p:spPr bwMode="auto">
          <a:xfrm>
            <a:off x="496888" y="6164263"/>
            <a:ext cx="282575" cy="244475"/>
          </a:xfrm>
          <a:prstGeom prst="rect">
            <a:avLst/>
          </a:prstGeom>
          <a:noFill/>
          <a:ln w="9525">
            <a:noFill/>
            <a:miter lim="800000"/>
            <a:headEnd/>
            <a:tailEnd/>
          </a:ln>
        </p:spPr>
        <p:txBody>
          <a:bodyPr wrap="none" lIns="0" tIns="0" rIns="0" bIns="0">
            <a:spAutoFit/>
          </a:bodyPr>
          <a:lstStyle/>
          <a:p>
            <a:r>
              <a:rPr lang="en-GB" sz="1600" b="1">
                <a:solidFill>
                  <a:srgbClr val="002EC2"/>
                </a:solidFill>
                <a:latin typeface="Tw Cen MT"/>
              </a:rPr>
              <a:t>10.</a:t>
            </a:r>
            <a:endParaRPr lang="en-GB" sz="2800">
              <a:solidFill>
                <a:srgbClr val="002EC2"/>
              </a:solidFill>
              <a:latin typeface="Tahoma" pitchFamily="34" charset="0"/>
            </a:endParaRPr>
          </a:p>
        </p:txBody>
      </p:sp>
      <p:sp>
        <p:nvSpPr>
          <p:cNvPr id="30" name="Rectangle 29"/>
          <p:cNvSpPr>
            <a:spLocks noChangeArrowheads="1"/>
          </p:cNvSpPr>
          <p:nvPr/>
        </p:nvSpPr>
        <p:spPr bwMode="auto">
          <a:xfrm>
            <a:off x="809625" y="6164263"/>
            <a:ext cx="3202928" cy="430887"/>
          </a:xfrm>
          <a:prstGeom prst="rect">
            <a:avLst/>
          </a:prstGeom>
          <a:noFill/>
          <a:ln w="9525">
            <a:noFill/>
            <a:miter lim="800000"/>
            <a:headEnd/>
            <a:tailEnd/>
          </a:ln>
        </p:spPr>
        <p:txBody>
          <a:bodyPr wrap="none" lIns="0" tIns="0" rIns="0" bIns="0">
            <a:spAutoFit/>
          </a:bodyPr>
          <a:lstStyle/>
          <a:p>
            <a:r>
              <a:rPr lang="en-GB" sz="2800" b="1" dirty="0">
                <a:solidFill>
                  <a:srgbClr val="002EC2"/>
                </a:solidFill>
                <a:latin typeface="Tw Cen MT"/>
              </a:rPr>
              <a:t>Prepare for follow-up</a:t>
            </a:r>
            <a:endParaRPr lang="en-GB" sz="2800" dirty="0">
              <a:solidFill>
                <a:srgbClr val="002EC2"/>
              </a:solidFill>
              <a:latin typeface="Tahoma" pitchFamily="34" charset="0"/>
            </a:endParaRPr>
          </a:p>
        </p:txBody>
      </p:sp>
      <p:sp>
        <p:nvSpPr>
          <p:cNvPr id="31" name="Line 30"/>
          <p:cNvSpPr>
            <a:spLocks noChangeShapeType="1"/>
          </p:cNvSpPr>
          <p:nvPr/>
        </p:nvSpPr>
        <p:spPr bwMode="auto">
          <a:xfrm>
            <a:off x="285750" y="1484313"/>
            <a:ext cx="1588" cy="5113337"/>
          </a:xfrm>
          <a:prstGeom prst="line">
            <a:avLst/>
          </a:prstGeom>
          <a:noFill/>
          <a:ln w="0">
            <a:solidFill>
              <a:srgbClr val="000000"/>
            </a:solidFill>
            <a:round/>
            <a:headEnd/>
            <a:tailEnd/>
          </a:ln>
        </p:spPr>
        <p:txBody>
          <a:bodyPr/>
          <a:lstStyle/>
          <a:p>
            <a:endParaRPr lang="en-US">
              <a:solidFill>
                <a:prstClr val="black"/>
              </a:solidFill>
              <a:latin typeface="Tw Cen MT"/>
            </a:endParaRPr>
          </a:p>
        </p:txBody>
      </p:sp>
      <p:sp>
        <p:nvSpPr>
          <p:cNvPr id="32" name="Rectangle 31"/>
          <p:cNvSpPr>
            <a:spLocks noChangeArrowheads="1"/>
          </p:cNvSpPr>
          <p:nvPr/>
        </p:nvSpPr>
        <p:spPr bwMode="auto">
          <a:xfrm>
            <a:off x="285750" y="1484313"/>
            <a:ext cx="11113" cy="5113337"/>
          </a:xfrm>
          <a:prstGeom prst="rect">
            <a:avLst/>
          </a:prstGeom>
          <a:solidFill>
            <a:srgbClr val="000000"/>
          </a:solidFill>
          <a:ln w="9525">
            <a:noFill/>
            <a:miter lim="800000"/>
            <a:headEnd/>
            <a:tailEnd/>
          </a:ln>
        </p:spPr>
        <p:txBody>
          <a:bodyPr/>
          <a:lstStyle/>
          <a:p>
            <a:endParaRPr lang="en-US">
              <a:solidFill>
                <a:prstClr val="black"/>
              </a:solidFill>
              <a:latin typeface="Tw Cen MT"/>
            </a:endParaRPr>
          </a:p>
        </p:txBody>
      </p:sp>
      <p:sp>
        <p:nvSpPr>
          <p:cNvPr id="33" name="Line 32"/>
          <p:cNvSpPr>
            <a:spLocks noChangeShapeType="1"/>
          </p:cNvSpPr>
          <p:nvPr/>
        </p:nvSpPr>
        <p:spPr bwMode="auto">
          <a:xfrm flipH="1">
            <a:off x="10157618" y="1484313"/>
            <a:ext cx="107157" cy="4924425"/>
          </a:xfrm>
          <a:prstGeom prst="line">
            <a:avLst/>
          </a:prstGeom>
          <a:noFill/>
          <a:ln w="0">
            <a:solidFill>
              <a:srgbClr val="000000"/>
            </a:solidFill>
            <a:round/>
            <a:headEnd/>
            <a:tailEnd/>
          </a:ln>
        </p:spPr>
        <p:txBody>
          <a:bodyPr/>
          <a:lstStyle/>
          <a:p>
            <a:endParaRPr lang="en-US">
              <a:solidFill>
                <a:prstClr val="black"/>
              </a:solidFill>
              <a:latin typeface="Tw Cen MT"/>
            </a:endParaRPr>
          </a:p>
        </p:txBody>
      </p:sp>
      <p:sp>
        <p:nvSpPr>
          <p:cNvPr id="34" name="Rectangle 33"/>
          <p:cNvSpPr>
            <a:spLocks noChangeArrowheads="1"/>
          </p:cNvSpPr>
          <p:nvPr/>
        </p:nvSpPr>
        <p:spPr bwMode="auto">
          <a:xfrm>
            <a:off x="8843963" y="1497013"/>
            <a:ext cx="11112" cy="5100637"/>
          </a:xfrm>
          <a:prstGeom prst="rect">
            <a:avLst/>
          </a:prstGeom>
          <a:solidFill>
            <a:srgbClr val="000000"/>
          </a:solidFill>
          <a:ln w="9525">
            <a:noFill/>
            <a:miter lim="800000"/>
            <a:headEnd/>
            <a:tailEnd/>
          </a:ln>
        </p:spPr>
        <p:txBody>
          <a:bodyPr/>
          <a:lstStyle/>
          <a:p>
            <a:endParaRPr lang="en-US">
              <a:solidFill>
                <a:prstClr val="black"/>
              </a:solidFill>
              <a:latin typeface="Tw Cen MT"/>
            </a:endParaRPr>
          </a:p>
        </p:txBody>
      </p:sp>
      <p:sp>
        <p:nvSpPr>
          <p:cNvPr id="35" name="Line 34"/>
          <p:cNvSpPr>
            <a:spLocks noChangeShapeType="1"/>
          </p:cNvSpPr>
          <p:nvPr/>
        </p:nvSpPr>
        <p:spPr bwMode="auto">
          <a:xfrm>
            <a:off x="296863" y="1484313"/>
            <a:ext cx="8558212" cy="1587"/>
          </a:xfrm>
          <a:prstGeom prst="line">
            <a:avLst/>
          </a:prstGeom>
          <a:noFill/>
          <a:ln w="0">
            <a:solidFill>
              <a:srgbClr val="000000"/>
            </a:solidFill>
            <a:round/>
            <a:headEnd/>
            <a:tailEnd/>
          </a:ln>
        </p:spPr>
        <p:txBody>
          <a:bodyPr/>
          <a:lstStyle/>
          <a:p>
            <a:endParaRPr lang="en-US">
              <a:solidFill>
                <a:prstClr val="black"/>
              </a:solidFill>
              <a:latin typeface="Tw Cen MT"/>
            </a:endParaRPr>
          </a:p>
        </p:txBody>
      </p:sp>
      <p:sp>
        <p:nvSpPr>
          <p:cNvPr id="36" name="Rectangle 35"/>
          <p:cNvSpPr>
            <a:spLocks noChangeArrowheads="1"/>
          </p:cNvSpPr>
          <p:nvPr/>
        </p:nvSpPr>
        <p:spPr bwMode="auto">
          <a:xfrm>
            <a:off x="296863" y="1484313"/>
            <a:ext cx="8558212" cy="12700"/>
          </a:xfrm>
          <a:prstGeom prst="rect">
            <a:avLst/>
          </a:prstGeom>
          <a:solidFill>
            <a:srgbClr val="000000"/>
          </a:solidFill>
          <a:ln w="9525">
            <a:noFill/>
            <a:miter lim="800000"/>
            <a:headEnd/>
            <a:tailEnd/>
          </a:ln>
        </p:spPr>
        <p:txBody>
          <a:bodyPr/>
          <a:lstStyle/>
          <a:p>
            <a:endParaRPr lang="en-US">
              <a:solidFill>
                <a:prstClr val="black"/>
              </a:solidFill>
              <a:latin typeface="Tw Cen MT"/>
            </a:endParaRPr>
          </a:p>
        </p:txBody>
      </p:sp>
      <p:sp>
        <p:nvSpPr>
          <p:cNvPr id="37" name="Line 36"/>
          <p:cNvSpPr>
            <a:spLocks noChangeShapeType="1"/>
          </p:cNvSpPr>
          <p:nvPr/>
        </p:nvSpPr>
        <p:spPr bwMode="auto">
          <a:xfrm>
            <a:off x="556417" y="1315391"/>
            <a:ext cx="8208963" cy="1587"/>
          </a:xfrm>
          <a:prstGeom prst="line">
            <a:avLst/>
          </a:prstGeom>
          <a:noFill/>
          <a:ln w="0">
            <a:solidFill>
              <a:srgbClr val="FFFFCC"/>
            </a:solidFill>
            <a:round/>
            <a:headEnd/>
            <a:tailEnd/>
          </a:ln>
        </p:spPr>
        <p:txBody>
          <a:bodyPr/>
          <a:lstStyle/>
          <a:p>
            <a:endParaRPr lang="en-US">
              <a:solidFill>
                <a:prstClr val="black"/>
              </a:solidFill>
              <a:latin typeface="Tw Cen MT"/>
            </a:endParaRPr>
          </a:p>
        </p:txBody>
      </p:sp>
      <p:sp>
        <p:nvSpPr>
          <p:cNvPr id="38" name="Rectangle 37"/>
          <p:cNvSpPr>
            <a:spLocks noChangeArrowheads="1"/>
          </p:cNvSpPr>
          <p:nvPr/>
        </p:nvSpPr>
        <p:spPr bwMode="auto">
          <a:xfrm>
            <a:off x="466725" y="1585913"/>
            <a:ext cx="8208963" cy="12700"/>
          </a:xfrm>
          <a:prstGeom prst="rect">
            <a:avLst/>
          </a:prstGeom>
          <a:solidFill>
            <a:srgbClr val="FFFFCC"/>
          </a:solidFill>
          <a:ln w="9525">
            <a:noFill/>
            <a:miter lim="800000"/>
            <a:headEnd/>
            <a:tailEnd/>
          </a:ln>
        </p:spPr>
        <p:txBody>
          <a:bodyPr/>
          <a:lstStyle/>
          <a:p>
            <a:endParaRPr lang="en-US">
              <a:solidFill>
                <a:prstClr val="black"/>
              </a:solidFill>
              <a:latin typeface="Tw Cen MT"/>
            </a:endParaRPr>
          </a:p>
        </p:txBody>
      </p:sp>
      <p:sp>
        <p:nvSpPr>
          <p:cNvPr id="39" name="Line 38"/>
          <p:cNvSpPr>
            <a:spLocks noChangeShapeType="1"/>
          </p:cNvSpPr>
          <p:nvPr/>
        </p:nvSpPr>
        <p:spPr bwMode="auto">
          <a:xfrm>
            <a:off x="466725" y="2132013"/>
            <a:ext cx="8208963" cy="1587"/>
          </a:xfrm>
          <a:prstGeom prst="line">
            <a:avLst/>
          </a:prstGeom>
          <a:noFill/>
          <a:ln w="0">
            <a:solidFill>
              <a:srgbClr val="FFFFCC"/>
            </a:solidFill>
            <a:round/>
            <a:headEnd/>
            <a:tailEnd/>
          </a:ln>
        </p:spPr>
        <p:txBody>
          <a:bodyPr/>
          <a:lstStyle/>
          <a:p>
            <a:endParaRPr lang="en-US">
              <a:solidFill>
                <a:prstClr val="black"/>
              </a:solidFill>
              <a:latin typeface="Tw Cen MT"/>
            </a:endParaRPr>
          </a:p>
        </p:txBody>
      </p:sp>
      <p:sp>
        <p:nvSpPr>
          <p:cNvPr id="40" name="Rectangle 39"/>
          <p:cNvSpPr>
            <a:spLocks noChangeArrowheads="1"/>
          </p:cNvSpPr>
          <p:nvPr/>
        </p:nvSpPr>
        <p:spPr bwMode="auto">
          <a:xfrm>
            <a:off x="466725" y="2132013"/>
            <a:ext cx="8208963" cy="12700"/>
          </a:xfrm>
          <a:prstGeom prst="rect">
            <a:avLst/>
          </a:prstGeom>
          <a:solidFill>
            <a:srgbClr val="FFFFCC"/>
          </a:solidFill>
          <a:ln w="9525">
            <a:noFill/>
            <a:miter lim="800000"/>
            <a:headEnd/>
            <a:tailEnd/>
          </a:ln>
        </p:spPr>
        <p:txBody>
          <a:bodyPr/>
          <a:lstStyle/>
          <a:p>
            <a:endParaRPr lang="en-US">
              <a:solidFill>
                <a:prstClr val="black"/>
              </a:solidFill>
              <a:latin typeface="Tw Cen MT"/>
            </a:endParaRPr>
          </a:p>
        </p:txBody>
      </p:sp>
      <p:sp>
        <p:nvSpPr>
          <p:cNvPr id="41" name="Line 40"/>
          <p:cNvSpPr>
            <a:spLocks noChangeShapeType="1"/>
          </p:cNvSpPr>
          <p:nvPr/>
        </p:nvSpPr>
        <p:spPr bwMode="auto">
          <a:xfrm>
            <a:off x="296863" y="6584950"/>
            <a:ext cx="8558212" cy="1588"/>
          </a:xfrm>
          <a:prstGeom prst="line">
            <a:avLst/>
          </a:prstGeom>
          <a:noFill/>
          <a:ln w="0">
            <a:solidFill>
              <a:srgbClr val="000000"/>
            </a:solidFill>
            <a:round/>
            <a:headEnd/>
            <a:tailEnd/>
          </a:ln>
        </p:spPr>
        <p:txBody>
          <a:bodyPr/>
          <a:lstStyle/>
          <a:p>
            <a:endParaRPr lang="en-US">
              <a:solidFill>
                <a:prstClr val="black"/>
              </a:solidFill>
              <a:latin typeface="Tw Cen MT"/>
            </a:endParaRPr>
          </a:p>
        </p:txBody>
      </p:sp>
      <p:sp>
        <p:nvSpPr>
          <p:cNvPr id="42" name="Rectangle 41"/>
          <p:cNvSpPr>
            <a:spLocks noChangeArrowheads="1"/>
          </p:cNvSpPr>
          <p:nvPr/>
        </p:nvSpPr>
        <p:spPr bwMode="auto">
          <a:xfrm>
            <a:off x="296863" y="6584950"/>
            <a:ext cx="8558212" cy="12700"/>
          </a:xfrm>
          <a:prstGeom prst="rect">
            <a:avLst/>
          </a:prstGeom>
          <a:solidFill>
            <a:srgbClr val="000000"/>
          </a:solidFill>
          <a:ln w="9525">
            <a:noFill/>
            <a:miter lim="800000"/>
            <a:headEnd/>
            <a:tailEnd/>
          </a:ln>
        </p:spPr>
        <p:txBody>
          <a:bodyPr/>
          <a:lstStyle/>
          <a:p>
            <a:endParaRPr lang="en-US">
              <a:solidFill>
                <a:prstClr val="black"/>
              </a:solidFill>
              <a:latin typeface="Tw Cen MT"/>
            </a:endParaRPr>
          </a:p>
        </p:txBody>
      </p:sp>
      <p:sp>
        <p:nvSpPr>
          <p:cNvPr id="43" name="Freeform 42"/>
          <p:cNvSpPr>
            <a:spLocks noEditPoints="1"/>
          </p:cNvSpPr>
          <p:nvPr/>
        </p:nvSpPr>
        <p:spPr bwMode="auto">
          <a:xfrm>
            <a:off x="4533900" y="2403475"/>
            <a:ext cx="755650" cy="77788"/>
          </a:xfrm>
          <a:custGeom>
            <a:avLst/>
            <a:gdLst>
              <a:gd name="T0" fmla="*/ 0 w 476"/>
              <a:gd name="T1" fmla="*/ 20 h 49"/>
              <a:gd name="T2" fmla="*/ 440 w 476"/>
              <a:gd name="T3" fmla="*/ 20 h 49"/>
              <a:gd name="T4" fmla="*/ 440 w 476"/>
              <a:gd name="T5" fmla="*/ 28 h 49"/>
              <a:gd name="T6" fmla="*/ 0 w 476"/>
              <a:gd name="T7" fmla="*/ 28 h 49"/>
              <a:gd name="T8" fmla="*/ 0 w 476"/>
              <a:gd name="T9" fmla="*/ 20 h 49"/>
              <a:gd name="T10" fmla="*/ 432 w 476"/>
              <a:gd name="T11" fmla="*/ 0 h 49"/>
              <a:gd name="T12" fmla="*/ 476 w 476"/>
              <a:gd name="T13" fmla="*/ 24 h 49"/>
              <a:gd name="T14" fmla="*/ 432 w 476"/>
              <a:gd name="T15" fmla="*/ 49 h 49"/>
              <a:gd name="T16" fmla="*/ 432 w 476"/>
              <a:gd name="T17" fmla="*/ 0 h 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76"/>
              <a:gd name="T28" fmla="*/ 0 h 49"/>
              <a:gd name="T29" fmla="*/ 476 w 476"/>
              <a:gd name="T30" fmla="*/ 49 h 4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76" h="49">
                <a:moveTo>
                  <a:pt x="0" y="20"/>
                </a:moveTo>
                <a:lnTo>
                  <a:pt x="440" y="20"/>
                </a:lnTo>
                <a:lnTo>
                  <a:pt x="440" y="28"/>
                </a:lnTo>
                <a:lnTo>
                  <a:pt x="0" y="28"/>
                </a:lnTo>
                <a:lnTo>
                  <a:pt x="0" y="20"/>
                </a:lnTo>
                <a:close/>
                <a:moveTo>
                  <a:pt x="432" y="0"/>
                </a:moveTo>
                <a:lnTo>
                  <a:pt x="476" y="24"/>
                </a:lnTo>
                <a:lnTo>
                  <a:pt x="432" y="49"/>
                </a:lnTo>
                <a:lnTo>
                  <a:pt x="432" y="0"/>
                </a:lnTo>
                <a:close/>
              </a:path>
            </a:pathLst>
          </a:custGeom>
          <a:solidFill>
            <a:srgbClr val="0000FF"/>
          </a:solidFill>
          <a:ln w="1651">
            <a:solidFill>
              <a:srgbClr val="0000FF"/>
            </a:solidFill>
            <a:bevel/>
            <a:headEnd/>
            <a:tailEnd/>
          </a:ln>
        </p:spPr>
        <p:txBody>
          <a:bodyPr/>
          <a:lstStyle/>
          <a:p>
            <a:endParaRPr lang="en-US">
              <a:solidFill>
                <a:prstClr val="black"/>
              </a:solidFill>
              <a:latin typeface="Tw Cen MT"/>
            </a:endParaRPr>
          </a:p>
        </p:txBody>
      </p:sp>
      <p:sp>
        <p:nvSpPr>
          <p:cNvPr id="44" name="Freeform 43"/>
          <p:cNvSpPr>
            <a:spLocks noEditPoints="1"/>
          </p:cNvSpPr>
          <p:nvPr/>
        </p:nvSpPr>
        <p:spPr bwMode="auto">
          <a:xfrm>
            <a:off x="4533900" y="2830513"/>
            <a:ext cx="757238" cy="77787"/>
          </a:xfrm>
          <a:custGeom>
            <a:avLst/>
            <a:gdLst>
              <a:gd name="T0" fmla="*/ 0 w 477"/>
              <a:gd name="T1" fmla="*/ 21 h 49"/>
              <a:gd name="T2" fmla="*/ 440 w 477"/>
              <a:gd name="T3" fmla="*/ 21 h 49"/>
              <a:gd name="T4" fmla="*/ 440 w 477"/>
              <a:gd name="T5" fmla="*/ 29 h 49"/>
              <a:gd name="T6" fmla="*/ 0 w 477"/>
              <a:gd name="T7" fmla="*/ 29 h 49"/>
              <a:gd name="T8" fmla="*/ 0 w 477"/>
              <a:gd name="T9" fmla="*/ 21 h 49"/>
              <a:gd name="T10" fmla="*/ 433 w 477"/>
              <a:gd name="T11" fmla="*/ 0 h 49"/>
              <a:gd name="T12" fmla="*/ 477 w 477"/>
              <a:gd name="T13" fmla="*/ 25 h 49"/>
              <a:gd name="T14" fmla="*/ 433 w 477"/>
              <a:gd name="T15" fmla="*/ 49 h 49"/>
              <a:gd name="T16" fmla="*/ 433 w 477"/>
              <a:gd name="T17" fmla="*/ 0 h 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77"/>
              <a:gd name="T28" fmla="*/ 0 h 49"/>
              <a:gd name="T29" fmla="*/ 477 w 477"/>
              <a:gd name="T30" fmla="*/ 49 h 4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77" h="49">
                <a:moveTo>
                  <a:pt x="0" y="21"/>
                </a:moveTo>
                <a:lnTo>
                  <a:pt x="440" y="21"/>
                </a:lnTo>
                <a:lnTo>
                  <a:pt x="440" y="29"/>
                </a:lnTo>
                <a:lnTo>
                  <a:pt x="0" y="29"/>
                </a:lnTo>
                <a:lnTo>
                  <a:pt x="0" y="21"/>
                </a:lnTo>
                <a:close/>
                <a:moveTo>
                  <a:pt x="433" y="0"/>
                </a:moveTo>
                <a:lnTo>
                  <a:pt x="477" y="25"/>
                </a:lnTo>
                <a:lnTo>
                  <a:pt x="433" y="49"/>
                </a:lnTo>
                <a:lnTo>
                  <a:pt x="433" y="0"/>
                </a:lnTo>
                <a:close/>
              </a:path>
            </a:pathLst>
          </a:custGeom>
          <a:solidFill>
            <a:srgbClr val="0000FF"/>
          </a:solidFill>
          <a:ln w="1651">
            <a:solidFill>
              <a:srgbClr val="0000FF"/>
            </a:solidFill>
            <a:bevel/>
            <a:headEnd/>
            <a:tailEnd/>
          </a:ln>
        </p:spPr>
        <p:txBody>
          <a:bodyPr/>
          <a:lstStyle/>
          <a:p>
            <a:endParaRPr lang="en-US">
              <a:solidFill>
                <a:prstClr val="black"/>
              </a:solidFill>
              <a:latin typeface="Tw Cen MT"/>
            </a:endParaRPr>
          </a:p>
        </p:txBody>
      </p:sp>
      <p:sp>
        <p:nvSpPr>
          <p:cNvPr id="45" name="Freeform 44"/>
          <p:cNvSpPr>
            <a:spLocks noEditPoints="1"/>
          </p:cNvSpPr>
          <p:nvPr/>
        </p:nvSpPr>
        <p:spPr bwMode="auto">
          <a:xfrm>
            <a:off x="4533900" y="3257550"/>
            <a:ext cx="755650" cy="79375"/>
          </a:xfrm>
          <a:custGeom>
            <a:avLst/>
            <a:gdLst>
              <a:gd name="T0" fmla="*/ 0 w 476"/>
              <a:gd name="T1" fmla="*/ 21 h 50"/>
              <a:gd name="T2" fmla="*/ 440 w 476"/>
              <a:gd name="T3" fmla="*/ 21 h 50"/>
              <a:gd name="T4" fmla="*/ 440 w 476"/>
              <a:gd name="T5" fmla="*/ 29 h 50"/>
              <a:gd name="T6" fmla="*/ 0 w 476"/>
              <a:gd name="T7" fmla="*/ 29 h 50"/>
              <a:gd name="T8" fmla="*/ 0 w 476"/>
              <a:gd name="T9" fmla="*/ 21 h 50"/>
              <a:gd name="T10" fmla="*/ 432 w 476"/>
              <a:gd name="T11" fmla="*/ 0 h 50"/>
              <a:gd name="T12" fmla="*/ 476 w 476"/>
              <a:gd name="T13" fmla="*/ 25 h 50"/>
              <a:gd name="T14" fmla="*/ 432 w 476"/>
              <a:gd name="T15" fmla="*/ 50 h 50"/>
              <a:gd name="T16" fmla="*/ 432 w 476"/>
              <a:gd name="T17" fmla="*/ 0 h 5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76"/>
              <a:gd name="T28" fmla="*/ 0 h 50"/>
              <a:gd name="T29" fmla="*/ 476 w 476"/>
              <a:gd name="T30" fmla="*/ 50 h 5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76" h="50">
                <a:moveTo>
                  <a:pt x="0" y="21"/>
                </a:moveTo>
                <a:lnTo>
                  <a:pt x="440" y="21"/>
                </a:lnTo>
                <a:lnTo>
                  <a:pt x="440" y="29"/>
                </a:lnTo>
                <a:lnTo>
                  <a:pt x="0" y="29"/>
                </a:lnTo>
                <a:lnTo>
                  <a:pt x="0" y="21"/>
                </a:lnTo>
                <a:close/>
                <a:moveTo>
                  <a:pt x="432" y="0"/>
                </a:moveTo>
                <a:lnTo>
                  <a:pt x="476" y="25"/>
                </a:lnTo>
                <a:lnTo>
                  <a:pt x="432" y="50"/>
                </a:lnTo>
                <a:lnTo>
                  <a:pt x="432" y="0"/>
                </a:lnTo>
                <a:close/>
              </a:path>
            </a:pathLst>
          </a:custGeom>
          <a:solidFill>
            <a:srgbClr val="0000FF"/>
          </a:solidFill>
          <a:ln w="1588">
            <a:solidFill>
              <a:srgbClr val="0000FF"/>
            </a:solidFill>
            <a:bevel/>
            <a:headEnd/>
            <a:tailEnd/>
          </a:ln>
        </p:spPr>
        <p:txBody>
          <a:bodyPr/>
          <a:lstStyle/>
          <a:p>
            <a:endParaRPr lang="en-US">
              <a:solidFill>
                <a:prstClr val="black"/>
              </a:solidFill>
              <a:latin typeface="Tw Cen MT"/>
            </a:endParaRPr>
          </a:p>
        </p:txBody>
      </p:sp>
      <p:sp>
        <p:nvSpPr>
          <p:cNvPr id="46" name="Freeform 45"/>
          <p:cNvSpPr>
            <a:spLocks noEditPoints="1"/>
          </p:cNvSpPr>
          <p:nvPr/>
        </p:nvSpPr>
        <p:spPr bwMode="auto">
          <a:xfrm>
            <a:off x="4533900" y="3686175"/>
            <a:ext cx="4132263" cy="77788"/>
          </a:xfrm>
          <a:custGeom>
            <a:avLst/>
            <a:gdLst>
              <a:gd name="T0" fmla="*/ 0 w 2603"/>
              <a:gd name="T1" fmla="*/ 19 h 49"/>
              <a:gd name="T2" fmla="*/ 2567 w 2603"/>
              <a:gd name="T3" fmla="*/ 19 h 49"/>
              <a:gd name="T4" fmla="*/ 2567 w 2603"/>
              <a:gd name="T5" fmla="*/ 30 h 49"/>
              <a:gd name="T6" fmla="*/ 0 w 2603"/>
              <a:gd name="T7" fmla="*/ 30 h 49"/>
              <a:gd name="T8" fmla="*/ 0 w 2603"/>
              <a:gd name="T9" fmla="*/ 19 h 49"/>
              <a:gd name="T10" fmla="*/ 2559 w 2603"/>
              <a:gd name="T11" fmla="*/ 0 h 49"/>
              <a:gd name="T12" fmla="*/ 2603 w 2603"/>
              <a:gd name="T13" fmla="*/ 24 h 49"/>
              <a:gd name="T14" fmla="*/ 2559 w 2603"/>
              <a:gd name="T15" fmla="*/ 49 h 49"/>
              <a:gd name="T16" fmla="*/ 2559 w 2603"/>
              <a:gd name="T17" fmla="*/ 0 h 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03"/>
              <a:gd name="T28" fmla="*/ 0 h 49"/>
              <a:gd name="T29" fmla="*/ 2603 w 2603"/>
              <a:gd name="T30" fmla="*/ 49 h 4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03" h="49">
                <a:moveTo>
                  <a:pt x="0" y="19"/>
                </a:moveTo>
                <a:lnTo>
                  <a:pt x="2567" y="19"/>
                </a:lnTo>
                <a:lnTo>
                  <a:pt x="2567" y="30"/>
                </a:lnTo>
                <a:lnTo>
                  <a:pt x="0" y="30"/>
                </a:lnTo>
                <a:lnTo>
                  <a:pt x="0" y="19"/>
                </a:lnTo>
                <a:close/>
                <a:moveTo>
                  <a:pt x="2559" y="0"/>
                </a:moveTo>
                <a:lnTo>
                  <a:pt x="2603" y="24"/>
                </a:lnTo>
                <a:lnTo>
                  <a:pt x="2559" y="49"/>
                </a:lnTo>
                <a:lnTo>
                  <a:pt x="2559" y="0"/>
                </a:lnTo>
                <a:close/>
              </a:path>
            </a:pathLst>
          </a:custGeom>
          <a:solidFill>
            <a:srgbClr val="0000FF"/>
          </a:solidFill>
          <a:ln w="1588">
            <a:solidFill>
              <a:srgbClr val="0000FF"/>
            </a:solidFill>
            <a:bevel/>
            <a:headEnd/>
            <a:tailEnd/>
          </a:ln>
        </p:spPr>
        <p:txBody>
          <a:bodyPr/>
          <a:lstStyle/>
          <a:p>
            <a:endParaRPr lang="en-US">
              <a:solidFill>
                <a:prstClr val="black"/>
              </a:solidFill>
              <a:latin typeface="Tw Cen MT"/>
            </a:endParaRPr>
          </a:p>
        </p:txBody>
      </p:sp>
      <p:sp>
        <p:nvSpPr>
          <p:cNvPr id="47" name="Freeform 46"/>
          <p:cNvSpPr>
            <a:spLocks noEditPoints="1"/>
          </p:cNvSpPr>
          <p:nvPr/>
        </p:nvSpPr>
        <p:spPr bwMode="auto">
          <a:xfrm>
            <a:off x="4533900" y="4076700"/>
            <a:ext cx="1725613" cy="77788"/>
          </a:xfrm>
          <a:custGeom>
            <a:avLst/>
            <a:gdLst>
              <a:gd name="T0" fmla="*/ 0 w 1087"/>
              <a:gd name="T1" fmla="*/ 19 h 49"/>
              <a:gd name="T2" fmla="*/ 1050 w 1087"/>
              <a:gd name="T3" fmla="*/ 19 h 49"/>
              <a:gd name="T4" fmla="*/ 1050 w 1087"/>
              <a:gd name="T5" fmla="*/ 29 h 49"/>
              <a:gd name="T6" fmla="*/ 0 w 1087"/>
              <a:gd name="T7" fmla="*/ 29 h 49"/>
              <a:gd name="T8" fmla="*/ 0 w 1087"/>
              <a:gd name="T9" fmla="*/ 19 h 49"/>
              <a:gd name="T10" fmla="*/ 1043 w 1087"/>
              <a:gd name="T11" fmla="*/ 0 h 49"/>
              <a:gd name="T12" fmla="*/ 1087 w 1087"/>
              <a:gd name="T13" fmla="*/ 24 h 49"/>
              <a:gd name="T14" fmla="*/ 1043 w 1087"/>
              <a:gd name="T15" fmla="*/ 49 h 49"/>
              <a:gd name="T16" fmla="*/ 1043 w 1087"/>
              <a:gd name="T17" fmla="*/ 0 h 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87"/>
              <a:gd name="T28" fmla="*/ 0 h 49"/>
              <a:gd name="T29" fmla="*/ 1087 w 1087"/>
              <a:gd name="T30" fmla="*/ 49 h 4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87" h="49">
                <a:moveTo>
                  <a:pt x="0" y="19"/>
                </a:moveTo>
                <a:lnTo>
                  <a:pt x="1050" y="19"/>
                </a:lnTo>
                <a:lnTo>
                  <a:pt x="1050" y="29"/>
                </a:lnTo>
                <a:lnTo>
                  <a:pt x="0" y="29"/>
                </a:lnTo>
                <a:lnTo>
                  <a:pt x="0" y="19"/>
                </a:lnTo>
                <a:close/>
                <a:moveTo>
                  <a:pt x="1043" y="0"/>
                </a:moveTo>
                <a:lnTo>
                  <a:pt x="1087" y="24"/>
                </a:lnTo>
                <a:lnTo>
                  <a:pt x="1043" y="49"/>
                </a:lnTo>
                <a:lnTo>
                  <a:pt x="1043" y="0"/>
                </a:lnTo>
                <a:close/>
              </a:path>
            </a:pathLst>
          </a:custGeom>
          <a:solidFill>
            <a:srgbClr val="0000FF"/>
          </a:solidFill>
          <a:ln w="19050">
            <a:solidFill>
              <a:srgbClr val="0000FF"/>
            </a:solidFill>
            <a:bevel/>
            <a:headEnd/>
            <a:tailEnd/>
          </a:ln>
        </p:spPr>
        <p:txBody>
          <a:bodyPr/>
          <a:lstStyle/>
          <a:p>
            <a:endParaRPr lang="en-US">
              <a:solidFill>
                <a:prstClr val="black"/>
              </a:solidFill>
              <a:latin typeface="Tw Cen MT"/>
            </a:endParaRPr>
          </a:p>
        </p:txBody>
      </p:sp>
      <p:sp>
        <p:nvSpPr>
          <p:cNvPr id="48" name="Freeform 47"/>
          <p:cNvSpPr>
            <a:spLocks noEditPoints="1"/>
          </p:cNvSpPr>
          <p:nvPr/>
        </p:nvSpPr>
        <p:spPr bwMode="auto">
          <a:xfrm>
            <a:off x="6278563" y="5376863"/>
            <a:ext cx="2406650" cy="77787"/>
          </a:xfrm>
          <a:custGeom>
            <a:avLst/>
            <a:gdLst>
              <a:gd name="T0" fmla="*/ 0 w 1516"/>
              <a:gd name="T1" fmla="*/ 20 h 49"/>
              <a:gd name="T2" fmla="*/ 1480 w 1516"/>
              <a:gd name="T3" fmla="*/ 20 h 49"/>
              <a:gd name="T4" fmla="*/ 1480 w 1516"/>
              <a:gd name="T5" fmla="*/ 28 h 49"/>
              <a:gd name="T6" fmla="*/ 0 w 1516"/>
              <a:gd name="T7" fmla="*/ 28 h 49"/>
              <a:gd name="T8" fmla="*/ 0 w 1516"/>
              <a:gd name="T9" fmla="*/ 20 h 49"/>
              <a:gd name="T10" fmla="*/ 1472 w 1516"/>
              <a:gd name="T11" fmla="*/ 0 h 49"/>
              <a:gd name="T12" fmla="*/ 1516 w 1516"/>
              <a:gd name="T13" fmla="*/ 24 h 49"/>
              <a:gd name="T14" fmla="*/ 1472 w 1516"/>
              <a:gd name="T15" fmla="*/ 49 h 49"/>
              <a:gd name="T16" fmla="*/ 1472 w 1516"/>
              <a:gd name="T17" fmla="*/ 0 h 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16"/>
              <a:gd name="T28" fmla="*/ 0 h 49"/>
              <a:gd name="T29" fmla="*/ 1516 w 1516"/>
              <a:gd name="T30" fmla="*/ 49 h 4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16" h="49">
                <a:moveTo>
                  <a:pt x="0" y="20"/>
                </a:moveTo>
                <a:lnTo>
                  <a:pt x="1480" y="20"/>
                </a:lnTo>
                <a:lnTo>
                  <a:pt x="1480" y="28"/>
                </a:lnTo>
                <a:lnTo>
                  <a:pt x="0" y="28"/>
                </a:lnTo>
                <a:lnTo>
                  <a:pt x="0" y="20"/>
                </a:lnTo>
                <a:close/>
                <a:moveTo>
                  <a:pt x="1472" y="0"/>
                </a:moveTo>
                <a:lnTo>
                  <a:pt x="1516" y="24"/>
                </a:lnTo>
                <a:lnTo>
                  <a:pt x="1472" y="49"/>
                </a:lnTo>
                <a:lnTo>
                  <a:pt x="1472" y="0"/>
                </a:lnTo>
                <a:close/>
              </a:path>
            </a:pathLst>
          </a:custGeom>
          <a:solidFill>
            <a:srgbClr val="FFFFFF"/>
          </a:solidFill>
          <a:ln w="1588">
            <a:solidFill>
              <a:srgbClr val="FFFFFF"/>
            </a:solidFill>
            <a:bevel/>
            <a:headEnd/>
            <a:tailEnd/>
          </a:ln>
        </p:spPr>
        <p:txBody>
          <a:bodyPr/>
          <a:lstStyle/>
          <a:p>
            <a:endParaRPr lang="en-US">
              <a:solidFill>
                <a:prstClr val="black"/>
              </a:solidFill>
              <a:latin typeface="Tw Cen MT"/>
            </a:endParaRPr>
          </a:p>
        </p:txBody>
      </p:sp>
      <p:sp>
        <p:nvSpPr>
          <p:cNvPr id="49" name="Freeform 48"/>
          <p:cNvSpPr>
            <a:spLocks noEditPoints="1"/>
          </p:cNvSpPr>
          <p:nvPr/>
        </p:nvSpPr>
        <p:spPr bwMode="auto">
          <a:xfrm>
            <a:off x="4552950" y="5824538"/>
            <a:ext cx="4132263" cy="77787"/>
          </a:xfrm>
          <a:custGeom>
            <a:avLst/>
            <a:gdLst>
              <a:gd name="T0" fmla="*/ 0 w 2603"/>
              <a:gd name="T1" fmla="*/ 20 h 49"/>
              <a:gd name="T2" fmla="*/ 2567 w 2603"/>
              <a:gd name="T3" fmla="*/ 20 h 49"/>
              <a:gd name="T4" fmla="*/ 2567 w 2603"/>
              <a:gd name="T5" fmla="*/ 29 h 49"/>
              <a:gd name="T6" fmla="*/ 0 w 2603"/>
              <a:gd name="T7" fmla="*/ 29 h 49"/>
              <a:gd name="T8" fmla="*/ 0 w 2603"/>
              <a:gd name="T9" fmla="*/ 20 h 49"/>
              <a:gd name="T10" fmla="*/ 2559 w 2603"/>
              <a:gd name="T11" fmla="*/ 0 h 49"/>
              <a:gd name="T12" fmla="*/ 2603 w 2603"/>
              <a:gd name="T13" fmla="*/ 24 h 49"/>
              <a:gd name="T14" fmla="*/ 2559 w 2603"/>
              <a:gd name="T15" fmla="*/ 49 h 49"/>
              <a:gd name="T16" fmla="*/ 2559 w 2603"/>
              <a:gd name="T17" fmla="*/ 0 h 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03"/>
              <a:gd name="T28" fmla="*/ 0 h 49"/>
              <a:gd name="T29" fmla="*/ 2603 w 2603"/>
              <a:gd name="T30" fmla="*/ 49 h 4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03" h="49">
                <a:moveTo>
                  <a:pt x="0" y="20"/>
                </a:moveTo>
                <a:lnTo>
                  <a:pt x="2567" y="20"/>
                </a:lnTo>
                <a:lnTo>
                  <a:pt x="2567" y="29"/>
                </a:lnTo>
                <a:lnTo>
                  <a:pt x="0" y="29"/>
                </a:lnTo>
                <a:lnTo>
                  <a:pt x="0" y="20"/>
                </a:lnTo>
                <a:close/>
                <a:moveTo>
                  <a:pt x="2559" y="0"/>
                </a:moveTo>
                <a:lnTo>
                  <a:pt x="2603" y="24"/>
                </a:lnTo>
                <a:lnTo>
                  <a:pt x="2559" y="49"/>
                </a:lnTo>
                <a:lnTo>
                  <a:pt x="2559" y="0"/>
                </a:lnTo>
                <a:close/>
              </a:path>
            </a:pathLst>
          </a:custGeom>
          <a:solidFill>
            <a:srgbClr val="FFFFFF"/>
          </a:solidFill>
          <a:ln w="1588">
            <a:solidFill>
              <a:srgbClr val="FFFFFF"/>
            </a:solidFill>
            <a:bevel/>
            <a:headEnd/>
            <a:tailEnd/>
          </a:ln>
        </p:spPr>
        <p:txBody>
          <a:bodyPr/>
          <a:lstStyle/>
          <a:p>
            <a:endParaRPr lang="en-US">
              <a:solidFill>
                <a:prstClr val="black"/>
              </a:solidFill>
              <a:latin typeface="Tw Cen MT"/>
            </a:endParaRPr>
          </a:p>
        </p:txBody>
      </p:sp>
      <p:sp>
        <p:nvSpPr>
          <p:cNvPr id="50" name="Line 49"/>
          <p:cNvSpPr>
            <a:spLocks noChangeShapeType="1"/>
          </p:cNvSpPr>
          <p:nvPr/>
        </p:nvSpPr>
        <p:spPr bwMode="auto">
          <a:xfrm>
            <a:off x="4535488" y="4594225"/>
            <a:ext cx="461962" cy="1588"/>
          </a:xfrm>
          <a:prstGeom prst="line">
            <a:avLst/>
          </a:prstGeom>
          <a:noFill/>
          <a:ln w="28575">
            <a:solidFill>
              <a:srgbClr val="0000FF"/>
            </a:solidFill>
            <a:round/>
            <a:headEnd/>
            <a:tailEnd/>
          </a:ln>
        </p:spPr>
        <p:txBody>
          <a:bodyPr/>
          <a:lstStyle/>
          <a:p>
            <a:endParaRPr lang="en-US">
              <a:solidFill>
                <a:prstClr val="black"/>
              </a:solidFill>
              <a:latin typeface="Tw Cen MT"/>
            </a:endParaRPr>
          </a:p>
        </p:txBody>
      </p:sp>
      <p:sp>
        <p:nvSpPr>
          <p:cNvPr id="51" name="Line 50"/>
          <p:cNvSpPr>
            <a:spLocks noChangeShapeType="1"/>
          </p:cNvSpPr>
          <p:nvPr/>
        </p:nvSpPr>
        <p:spPr bwMode="auto">
          <a:xfrm>
            <a:off x="5954713" y="4579938"/>
            <a:ext cx="258762" cy="1587"/>
          </a:xfrm>
          <a:prstGeom prst="line">
            <a:avLst/>
          </a:prstGeom>
          <a:noFill/>
          <a:ln w="11113">
            <a:solidFill>
              <a:srgbClr val="FFFFFF"/>
            </a:solidFill>
            <a:round/>
            <a:headEnd/>
            <a:tailEnd/>
          </a:ln>
        </p:spPr>
        <p:txBody>
          <a:bodyPr/>
          <a:lstStyle/>
          <a:p>
            <a:endParaRPr lang="en-US">
              <a:solidFill>
                <a:prstClr val="black"/>
              </a:solidFill>
              <a:latin typeface="Tw Cen MT"/>
            </a:endParaRPr>
          </a:p>
        </p:txBody>
      </p:sp>
      <p:sp>
        <p:nvSpPr>
          <p:cNvPr id="52" name="Line 51"/>
          <p:cNvSpPr>
            <a:spLocks noChangeShapeType="1"/>
          </p:cNvSpPr>
          <p:nvPr/>
        </p:nvSpPr>
        <p:spPr bwMode="auto">
          <a:xfrm>
            <a:off x="5954713" y="4579938"/>
            <a:ext cx="258762" cy="1587"/>
          </a:xfrm>
          <a:prstGeom prst="line">
            <a:avLst/>
          </a:prstGeom>
          <a:noFill/>
          <a:ln w="11113">
            <a:solidFill>
              <a:srgbClr val="FFFFFF"/>
            </a:solidFill>
            <a:round/>
            <a:headEnd/>
            <a:tailEnd/>
          </a:ln>
        </p:spPr>
        <p:txBody>
          <a:bodyPr/>
          <a:lstStyle/>
          <a:p>
            <a:endParaRPr lang="en-US">
              <a:solidFill>
                <a:prstClr val="black"/>
              </a:solidFill>
              <a:latin typeface="Tw Cen MT"/>
            </a:endParaRPr>
          </a:p>
        </p:txBody>
      </p:sp>
      <p:sp>
        <p:nvSpPr>
          <p:cNvPr id="53" name="Freeform 52"/>
          <p:cNvSpPr>
            <a:spLocks noEditPoints="1"/>
          </p:cNvSpPr>
          <p:nvPr/>
        </p:nvSpPr>
        <p:spPr bwMode="auto">
          <a:xfrm>
            <a:off x="6278563" y="5376863"/>
            <a:ext cx="2406650" cy="77787"/>
          </a:xfrm>
          <a:custGeom>
            <a:avLst/>
            <a:gdLst>
              <a:gd name="T0" fmla="*/ 0 w 1516"/>
              <a:gd name="T1" fmla="*/ 20 h 49"/>
              <a:gd name="T2" fmla="*/ 1480 w 1516"/>
              <a:gd name="T3" fmla="*/ 20 h 49"/>
              <a:gd name="T4" fmla="*/ 1480 w 1516"/>
              <a:gd name="T5" fmla="*/ 28 h 49"/>
              <a:gd name="T6" fmla="*/ 0 w 1516"/>
              <a:gd name="T7" fmla="*/ 28 h 49"/>
              <a:gd name="T8" fmla="*/ 0 w 1516"/>
              <a:gd name="T9" fmla="*/ 20 h 49"/>
              <a:gd name="T10" fmla="*/ 1472 w 1516"/>
              <a:gd name="T11" fmla="*/ 0 h 49"/>
              <a:gd name="T12" fmla="*/ 1516 w 1516"/>
              <a:gd name="T13" fmla="*/ 24 h 49"/>
              <a:gd name="T14" fmla="*/ 1472 w 1516"/>
              <a:gd name="T15" fmla="*/ 49 h 49"/>
              <a:gd name="T16" fmla="*/ 1472 w 1516"/>
              <a:gd name="T17" fmla="*/ 0 h 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16"/>
              <a:gd name="T28" fmla="*/ 0 h 49"/>
              <a:gd name="T29" fmla="*/ 1516 w 1516"/>
              <a:gd name="T30" fmla="*/ 49 h 4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16" h="49">
                <a:moveTo>
                  <a:pt x="0" y="20"/>
                </a:moveTo>
                <a:lnTo>
                  <a:pt x="1480" y="20"/>
                </a:lnTo>
                <a:lnTo>
                  <a:pt x="1480" y="28"/>
                </a:lnTo>
                <a:lnTo>
                  <a:pt x="0" y="28"/>
                </a:lnTo>
                <a:lnTo>
                  <a:pt x="0" y="20"/>
                </a:lnTo>
                <a:close/>
                <a:moveTo>
                  <a:pt x="1472" y="0"/>
                </a:moveTo>
                <a:lnTo>
                  <a:pt x="1516" y="24"/>
                </a:lnTo>
                <a:lnTo>
                  <a:pt x="1472" y="49"/>
                </a:lnTo>
                <a:lnTo>
                  <a:pt x="1472" y="0"/>
                </a:lnTo>
                <a:close/>
              </a:path>
            </a:pathLst>
          </a:custGeom>
          <a:solidFill>
            <a:srgbClr val="FFFFFF"/>
          </a:solidFill>
          <a:ln w="1588">
            <a:solidFill>
              <a:srgbClr val="FFFFFF"/>
            </a:solidFill>
            <a:bevel/>
            <a:headEnd/>
            <a:tailEnd/>
          </a:ln>
        </p:spPr>
        <p:txBody>
          <a:bodyPr/>
          <a:lstStyle/>
          <a:p>
            <a:endParaRPr lang="en-US">
              <a:solidFill>
                <a:prstClr val="black"/>
              </a:solidFill>
              <a:latin typeface="Tw Cen MT"/>
            </a:endParaRPr>
          </a:p>
        </p:txBody>
      </p:sp>
      <p:sp>
        <p:nvSpPr>
          <p:cNvPr id="54" name="Line 53"/>
          <p:cNvSpPr>
            <a:spLocks noChangeShapeType="1"/>
          </p:cNvSpPr>
          <p:nvPr/>
        </p:nvSpPr>
        <p:spPr bwMode="auto">
          <a:xfrm>
            <a:off x="5954713" y="4579938"/>
            <a:ext cx="258762" cy="1587"/>
          </a:xfrm>
          <a:prstGeom prst="line">
            <a:avLst/>
          </a:prstGeom>
          <a:noFill/>
          <a:ln w="11113">
            <a:solidFill>
              <a:srgbClr val="FFFFFF"/>
            </a:solidFill>
            <a:round/>
            <a:headEnd/>
            <a:tailEnd/>
          </a:ln>
        </p:spPr>
        <p:txBody>
          <a:bodyPr/>
          <a:lstStyle/>
          <a:p>
            <a:endParaRPr lang="en-US">
              <a:solidFill>
                <a:prstClr val="black"/>
              </a:solidFill>
              <a:latin typeface="Tw Cen MT"/>
            </a:endParaRPr>
          </a:p>
        </p:txBody>
      </p:sp>
      <p:sp>
        <p:nvSpPr>
          <p:cNvPr id="55" name="Freeform 54"/>
          <p:cNvSpPr>
            <a:spLocks noEditPoints="1"/>
          </p:cNvSpPr>
          <p:nvPr/>
        </p:nvSpPr>
        <p:spPr bwMode="auto">
          <a:xfrm>
            <a:off x="4552950" y="5824538"/>
            <a:ext cx="4132263" cy="77787"/>
          </a:xfrm>
          <a:custGeom>
            <a:avLst/>
            <a:gdLst>
              <a:gd name="T0" fmla="*/ 0 w 2603"/>
              <a:gd name="T1" fmla="*/ 20 h 49"/>
              <a:gd name="T2" fmla="*/ 2567 w 2603"/>
              <a:gd name="T3" fmla="*/ 20 h 49"/>
              <a:gd name="T4" fmla="*/ 2567 w 2603"/>
              <a:gd name="T5" fmla="*/ 29 h 49"/>
              <a:gd name="T6" fmla="*/ 0 w 2603"/>
              <a:gd name="T7" fmla="*/ 29 h 49"/>
              <a:gd name="T8" fmla="*/ 0 w 2603"/>
              <a:gd name="T9" fmla="*/ 20 h 49"/>
              <a:gd name="T10" fmla="*/ 2559 w 2603"/>
              <a:gd name="T11" fmla="*/ 0 h 49"/>
              <a:gd name="T12" fmla="*/ 2603 w 2603"/>
              <a:gd name="T13" fmla="*/ 24 h 49"/>
              <a:gd name="T14" fmla="*/ 2559 w 2603"/>
              <a:gd name="T15" fmla="*/ 49 h 49"/>
              <a:gd name="T16" fmla="*/ 2559 w 2603"/>
              <a:gd name="T17" fmla="*/ 0 h 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03"/>
              <a:gd name="T28" fmla="*/ 0 h 49"/>
              <a:gd name="T29" fmla="*/ 2603 w 2603"/>
              <a:gd name="T30" fmla="*/ 49 h 4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03" h="49">
                <a:moveTo>
                  <a:pt x="0" y="20"/>
                </a:moveTo>
                <a:lnTo>
                  <a:pt x="2567" y="20"/>
                </a:lnTo>
                <a:lnTo>
                  <a:pt x="2567" y="29"/>
                </a:lnTo>
                <a:lnTo>
                  <a:pt x="0" y="29"/>
                </a:lnTo>
                <a:lnTo>
                  <a:pt x="0" y="20"/>
                </a:lnTo>
                <a:close/>
                <a:moveTo>
                  <a:pt x="2559" y="0"/>
                </a:moveTo>
                <a:lnTo>
                  <a:pt x="2603" y="24"/>
                </a:lnTo>
                <a:lnTo>
                  <a:pt x="2559" y="49"/>
                </a:lnTo>
                <a:lnTo>
                  <a:pt x="2559" y="0"/>
                </a:lnTo>
                <a:close/>
              </a:path>
            </a:pathLst>
          </a:custGeom>
          <a:solidFill>
            <a:srgbClr val="FFFFFF"/>
          </a:solidFill>
          <a:ln w="1588">
            <a:solidFill>
              <a:srgbClr val="FFFFFF"/>
            </a:solidFill>
            <a:bevel/>
            <a:headEnd/>
            <a:tailEnd/>
          </a:ln>
        </p:spPr>
        <p:txBody>
          <a:bodyPr/>
          <a:lstStyle/>
          <a:p>
            <a:endParaRPr lang="en-US">
              <a:solidFill>
                <a:prstClr val="black"/>
              </a:solidFill>
              <a:latin typeface="Tw Cen MT"/>
            </a:endParaRPr>
          </a:p>
        </p:txBody>
      </p:sp>
      <p:sp>
        <p:nvSpPr>
          <p:cNvPr id="56" name="Freeform 55"/>
          <p:cNvSpPr>
            <a:spLocks noEditPoints="1"/>
          </p:cNvSpPr>
          <p:nvPr/>
        </p:nvSpPr>
        <p:spPr bwMode="auto">
          <a:xfrm>
            <a:off x="6278563" y="5376863"/>
            <a:ext cx="2406650" cy="77787"/>
          </a:xfrm>
          <a:custGeom>
            <a:avLst/>
            <a:gdLst>
              <a:gd name="T0" fmla="*/ 0 w 1516"/>
              <a:gd name="T1" fmla="*/ 20 h 49"/>
              <a:gd name="T2" fmla="*/ 1480 w 1516"/>
              <a:gd name="T3" fmla="*/ 20 h 49"/>
              <a:gd name="T4" fmla="*/ 1480 w 1516"/>
              <a:gd name="T5" fmla="*/ 28 h 49"/>
              <a:gd name="T6" fmla="*/ 0 w 1516"/>
              <a:gd name="T7" fmla="*/ 28 h 49"/>
              <a:gd name="T8" fmla="*/ 0 w 1516"/>
              <a:gd name="T9" fmla="*/ 20 h 49"/>
              <a:gd name="T10" fmla="*/ 1472 w 1516"/>
              <a:gd name="T11" fmla="*/ 0 h 49"/>
              <a:gd name="T12" fmla="*/ 1516 w 1516"/>
              <a:gd name="T13" fmla="*/ 24 h 49"/>
              <a:gd name="T14" fmla="*/ 1472 w 1516"/>
              <a:gd name="T15" fmla="*/ 49 h 49"/>
              <a:gd name="T16" fmla="*/ 1472 w 1516"/>
              <a:gd name="T17" fmla="*/ 0 h 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16"/>
              <a:gd name="T28" fmla="*/ 0 h 49"/>
              <a:gd name="T29" fmla="*/ 1516 w 1516"/>
              <a:gd name="T30" fmla="*/ 49 h 4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16" h="49">
                <a:moveTo>
                  <a:pt x="0" y="20"/>
                </a:moveTo>
                <a:lnTo>
                  <a:pt x="1480" y="20"/>
                </a:lnTo>
                <a:lnTo>
                  <a:pt x="1480" y="28"/>
                </a:lnTo>
                <a:lnTo>
                  <a:pt x="0" y="28"/>
                </a:lnTo>
                <a:lnTo>
                  <a:pt x="0" y="20"/>
                </a:lnTo>
                <a:close/>
                <a:moveTo>
                  <a:pt x="1472" y="0"/>
                </a:moveTo>
                <a:lnTo>
                  <a:pt x="1516" y="24"/>
                </a:lnTo>
                <a:lnTo>
                  <a:pt x="1472" y="49"/>
                </a:lnTo>
                <a:lnTo>
                  <a:pt x="1472" y="0"/>
                </a:lnTo>
                <a:close/>
              </a:path>
            </a:pathLst>
          </a:custGeom>
          <a:solidFill>
            <a:srgbClr val="FFFFFF"/>
          </a:solidFill>
          <a:ln w="1588">
            <a:solidFill>
              <a:srgbClr val="FFFFFF"/>
            </a:solidFill>
            <a:bevel/>
            <a:headEnd/>
            <a:tailEnd/>
          </a:ln>
        </p:spPr>
        <p:txBody>
          <a:bodyPr/>
          <a:lstStyle/>
          <a:p>
            <a:endParaRPr lang="en-US">
              <a:solidFill>
                <a:prstClr val="black"/>
              </a:solidFill>
              <a:latin typeface="Tw Cen MT"/>
            </a:endParaRPr>
          </a:p>
        </p:txBody>
      </p:sp>
      <p:sp>
        <p:nvSpPr>
          <p:cNvPr id="57" name="Line 56"/>
          <p:cNvSpPr>
            <a:spLocks noChangeShapeType="1"/>
          </p:cNvSpPr>
          <p:nvPr/>
        </p:nvSpPr>
        <p:spPr bwMode="auto">
          <a:xfrm>
            <a:off x="5954713" y="4579938"/>
            <a:ext cx="258762" cy="1587"/>
          </a:xfrm>
          <a:prstGeom prst="line">
            <a:avLst/>
          </a:prstGeom>
          <a:noFill/>
          <a:ln w="28575">
            <a:solidFill>
              <a:srgbClr val="FFFFFF"/>
            </a:solidFill>
            <a:round/>
            <a:headEnd/>
            <a:tailEnd/>
          </a:ln>
        </p:spPr>
        <p:txBody>
          <a:bodyPr/>
          <a:lstStyle/>
          <a:p>
            <a:endParaRPr lang="en-US">
              <a:solidFill>
                <a:prstClr val="black"/>
              </a:solidFill>
              <a:latin typeface="Tw Cen MT"/>
            </a:endParaRPr>
          </a:p>
        </p:txBody>
      </p:sp>
      <p:sp>
        <p:nvSpPr>
          <p:cNvPr id="58" name="Freeform 57"/>
          <p:cNvSpPr>
            <a:spLocks noEditPoints="1"/>
          </p:cNvSpPr>
          <p:nvPr/>
        </p:nvSpPr>
        <p:spPr bwMode="auto">
          <a:xfrm>
            <a:off x="6299200" y="6237288"/>
            <a:ext cx="2408238" cy="77787"/>
          </a:xfrm>
          <a:custGeom>
            <a:avLst/>
            <a:gdLst>
              <a:gd name="T0" fmla="*/ 0 w 1517"/>
              <a:gd name="T1" fmla="*/ 19 h 49"/>
              <a:gd name="T2" fmla="*/ 1480 w 1517"/>
              <a:gd name="T3" fmla="*/ 19 h 49"/>
              <a:gd name="T4" fmla="*/ 1480 w 1517"/>
              <a:gd name="T5" fmla="*/ 29 h 49"/>
              <a:gd name="T6" fmla="*/ 0 w 1517"/>
              <a:gd name="T7" fmla="*/ 29 h 49"/>
              <a:gd name="T8" fmla="*/ 0 w 1517"/>
              <a:gd name="T9" fmla="*/ 19 h 49"/>
              <a:gd name="T10" fmla="*/ 1473 w 1517"/>
              <a:gd name="T11" fmla="*/ 0 h 49"/>
              <a:gd name="T12" fmla="*/ 1517 w 1517"/>
              <a:gd name="T13" fmla="*/ 24 h 49"/>
              <a:gd name="T14" fmla="*/ 1473 w 1517"/>
              <a:gd name="T15" fmla="*/ 49 h 49"/>
              <a:gd name="T16" fmla="*/ 1473 w 1517"/>
              <a:gd name="T17" fmla="*/ 0 h 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17"/>
              <a:gd name="T28" fmla="*/ 0 h 49"/>
              <a:gd name="T29" fmla="*/ 1517 w 1517"/>
              <a:gd name="T30" fmla="*/ 49 h 4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17" h="49">
                <a:moveTo>
                  <a:pt x="0" y="19"/>
                </a:moveTo>
                <a:lnTo>
                  <a:pt x="1480" y="19"/>
                </a:lnTo>
                <a:lnTo>
                  <a:pt x="1480" y="29"/>
                </a:lnTo>
                <a:lnTo>
                  <a:pt x="0" y="29"/>
                </a:lnTo>
                <a:lnTo>
                  <a:pt x="0" y="19"/>
                </a:lnTo>
                <a:close/>
                <a:moveTo>
                  <a:pt x="1473" y="0"/>
                </a:moveTo>
                <a:lnTo>
                  <a:pt x="1517" y="24"/>
                </a:lnTo>
                <a:lnTo>
                  <a:pt x="1473" y="49"/>
                </a:lnTo>
                <a:lnTo>
                  <a:pt x="1473" y="0"/>
                </a:lnTo>
                <a:close/>
              </a:path>
            </a:pathLst>
          </a:custGeom>
          <a:solidFill>
            <a:srgbClr val="0000FF"/>
          </a:solidFill>
          <a:ln w="1588">
            <a:solidFill>
              <a:srgbClr val="0000FF"/>
            </a:solidFill>
            <a:bevel/>
            <a:headEnd/>
            <a:tailEnd/>
          </a:ln>
        </p:spPr>
        <p:txBody>
          <a:bodyPr/>
          <a:lstStyle/>
          <a:p>
            <a:endParaRPr lang="en-US">
              <a:solidFill>
                <a:prstClr val="black"/>
              </a:solidFill>
              <a:latin typeface="Tw Cen MT"/>
            </a:endParaRPr>
          </a:p>
        </p:txBody>
      </p:sp>
      <p:sp>
        <p:nvSpPr>
          <p:cNvPr id="59" name="Freeform 58"/>
          <p:cNvSpPr>
            <a:spLocks noEditPoints="1"/>
          </p:cNvSpPr>
          <p:nvPr/>
        </p:nvSpPr>
        <p:spPr bwMode="auto">
          <a:xfrm>
            <a:off x="4552950" y="5824538"/>
            <a:ext cx="4132263" cy="77787"/>
          </a:xfrm>
          <a:custGeom>
            <a:avLst/>
            <a:gdLst>
              <a:gd name="T0" fmla="*/ 0 w 2603"/>
              <a:gd name="T1" fmla="*/ 20 h 49"/>
              <a:gd name="T2" fmla="*/ 2567 w 2603"/>
              <a:gd name="T3" fmla="*/ 20 h 49"/>
              <a:gd name="T4" fmla="*/ 2567 w 2603"/>
              <a:gd name="T5" fmla="*/ 29 h 49"/>
              <a:gd name="T6" fmla="*/ 0 w 2603"/>
              <a:gd name="T7" fmla="*/ 29 h 49"/>
              <a:gd name="T8" fmla="*/ 0 w 2603"/>
              <a:gd name="T9" fmla="*/ 20 h 49"/>
              <a:gd name="T10" fmla="*/ 2559 w 2603"/>
              <a:gd name="T11" fmla="*/ 0 h 49"/>
              <a:gd name="T12" fmla="*/ 2603 w 2603"/>
              <a:gd name="T13" fmla="*/ 24 h 49"/>
              <a:gd name="T14" fmla="*/ 2559 w 2603"/>
              <a:gd name="T15" fmla="*/ 49 h 49"/>
              <a:gd name="T16" fmla="*/ 2559 w 2603"/>
              <a:gd name="T17" fmla="*/ 0 h 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03"/>
              <a:gd name="T28" fmla="*/ 0 h 49"/>
              <a:gd name="T29" fmla="*/ 2603 w 2603"/>
              <a:gd name="T30" fmla="*/ 49 h 4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03" h="49">
                <a:moveTo>
                  <a:pt x="0" y="20"/>
                </a:moveTo>
                <a:lnTo>
                  <a:pt x="2567" y="20"/>
                </a:lnTo>
                <a:lnTo>
                  <a:pt x="2567" y="29"/>
                </a:lnTo>
                <a:lnTo>
                  <a:pt x="0" y="29"/>
                </a:lnTo>
                <a:lnTo>
                  <a:pt x="0" y="20"/>
                </a:lnTo>
                <a:close/>
                <a:moveTo>
                  <a:pt x="2559" y="0"/>
                </a:moveTo>
                <a:lnTo>
                  <a:pt x="2603" y="24"/>
                </a:lnTo>
                <a:lnTo>
                  <a:pt x="2559" y="49"/>
                </a:lnTo>
                <a:lnTo>
                  <a:pt x="2559" y="0"/>
                </a:lnTo>
                <a:close/>
              </a:path>
            </a:pathLst>
          </a:custGeom>
          <a:solidFill>
            <a:srgbClr val="0000FF"/>
          </a:solidFill>
          <a:ln w="1588">
            <a:solidFill>
              <a:srgbClr val="0000FF"/>
            </a:solidFill>
            <a:bevel/>
            <a:headEnd/>
            <a:tailEnd/>
          </a:ln>
        </p:spPr>
        <p:txBody>
          <a:bodyPr/>
          <a:lstStyle/>
          <a:p>
            <a:endParaRPr lang="en-US">
              <a:solidFill>
                <a:prstClr val="black"/>
              </a:solidFill>
              <a:latin typeface="Tw Cen MT"/>
            </a:endParaRPr>
          </a:p>
        </p:txBody>
      </p:sp>
      <p:sp>
        <p:nvSpPr>
          <p:cNvPr id="60" name="Freeform 59"/>
          <p:cNvSpPr>
            <a:spLocks noEditPoints="1"/>
          </p:cNvSpPr>
          <p:nvPr/>
        </p:nvSpPr>
        <p:spPr bwMode="auto">
          <a:xfrm>
            <a:off x="6278563" y="5376863"/>
            <a:ext cx="2406650" cy="77787"/>
          </a:xfrm>
          <a:custGeom>
            <a:avLst/>
            <a:gdLst>
              <a:gd name="T0" fmla="*/ 0 w 1516"/>
              <a:gd name="T1" fmla="*/ 20 h 49"/>
              <a:gd name="T2" fmla="*/ 1480 w 1516"/>
              <a:gd name="T3" fmla="*/ 20 h 49"/>
              <a:gd name="T4" fmla="*/ 1480 w 1516"/>
              <a:gd name="T5" fmla="*/ 28 h 49"/>
              <a:gd name="T6" fmla="*/ 0 w 1516"/>
              <a:gd name="T7" fmla="*/ 28 h 49"/>
              <a:gd name="T8" fmla="*/ 0 w 1516"/>
              <a:gd name="T9" fmla="*/ 20 h 49"/>
              <a:gd name="T10" fmla="*/ 1472 w 1516"/>
              <a:gd name="T11" fmla="*/ 0 h 49"/>
              <a:gd name="T12" fmla="*/ 1516 w 1516"/>
              <a:gd name="T13" fmla="*/ 24 h 49"/>
              <a:gd name="T14" fmla="*/ 1472 w 1516"/>
              <a:gd name="T15" fmla="*/ 49 h 49"/>
              <a:gd name="T16" fmla="*/ 1472 w 1516"/>
              <a:gd name="T17" fmla="*/ 0 h 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16"/>
              <a:gd name="T28" fmla="*/ 0 h 49"/>
              <a:gd name="T29" fmla="*/ 1516 w 1516"/>
              <a:gd name="T30" fmla="*/ 49 h 4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16" h="49">
                <a:moveTo>
                  <a:pt x="0" y="20"/>
                </a:moveTo>
                <a:lnTo>
                  <a:pt x="1480" y="20"/>
                </a:lnTo>
                <a:lnTo>
                  <a:pt x="1480" y="28"/>
                </a:lnTo>
                <a:lnTo>
                  <a:pt x="0" y="28"/>
                </a:lnTo>
                <a:lnTo>
                  <a:pt x="0" y="20"/>
                </a:lnTo>
                <a:close/>
                <a:moveTo>
                  <a:pt x="1472" y="0"/>
                </a:moveTo>
                <a:lnTo>
                  <a:pt x="1516" y="24"/>
                </a:lnTo>
                <a:lnTo>
                  <a:pt x="1472" y="49"/>
                </a:lnTo>
                <a:lnTo>
                  <a:pt x="1472" y="0"/>
                </a:lnTo>
                <a:close/>
              </a:path>
            </a:pathLst>
          </a:custGeom>
          <a:solidFill>
            <a:srgbClr val="0000FF"/>
          </a:solidFill>
          <a:ln w="1588">
            <a:solidFill>
              <a:srgbClr val="0000FF"/>
            </a:solidFill>
            <a:bevel/>
            <a:headEnd/>
            <a:tailEnd/>
          </a:ln>
        </p:spPr>
        <p:txBody>
          <a:bodyPr/>
          <a:lstStyle/>
          <a:p>
            <a:endParaRPr lang="en-US">
              <a:solidFill>
                <a:prstClr val="black"/>
              </a:solidFill>
              <a:latin typeface="Tw Cen MT"/>
            </a:endParaRPr>
          </a:p>
        </p:txBody>
      </p:sp>
      <p:sp>
        <p:nvSpPr>
          <p:cNvPr id="61" name="Line 60"/>
          <p:cNvSpPr>
            <a:spLocks noChangeShapeType="1"/>
          </p:cNvSpPr>
          <p:nvPr/>
        </p:nvSpPr>
        <p:spPr bwMode="auto">
          <a:xfrm>
            <a:off x="5954713" y="4579938"/>
            <a:ext cx="258762" cy="1587"/>
          </a:xfrm>
          <a:prstGeom prst="line">
            <a:avLst/>
          </a:prstGeom>
          <a:noFill/>
          <a:ln w="28575">
            <a:solidFill>
              <a:srgbClr val="0000FF"/>
            </a:solidFill>
            <a:round/>
            <a:headEnd/>
            <a:tailEnd/>
          </a:ln>
        </p:spPr>
        <p:txBody>
          <a:bodyPr/>
          <a:lstStyle/>
          <a:p>
            <a:endParaRPr lang="en-US">
              <a:solidFill>
                <a:prstClr val="black"/>
              </a:solidFill>
              <a:latin typeface="Tw Cen MT"/>
            </a:endParaRPr>
          </a:p>
        </p:txBody>
      </p:sp>
      <p:sp>
        <p:nvSpPr>
          <p:cNvPr id="62" name="Freeform 61"/>
          <p:cNvSpPr>
            <a:spLocks noEditPoints="1"/>
          </p:cNvSpPr>
          <p:nvPr/>
        </p:nvSpPr>
        <p:spPr bwMode="auto">
          <a:xfrm>
            <a:off x="7212013" y="4487215"/>
            <a:ext cx="1485900" cy="77787"/>
          </a:xfrm>
          <a:custGeom>
            <a:avLst/>
            <a:gdLst>
              <a:gd name="T0" fmla="*/ 0 w 936"/>
              <a:gd name="T1" fmla="*/ 20 h 49"/>
              <a:gd name="T2" fmla="*/ 899 w 936"/>
              <a:gd name="T3" fmla="*/ 20 h 49"/>
              <a:gd name="T4" fmla="*/ 899 w 936"/>
              <a:gd name="T5" fmla="*/ 29 h 49"/>
              <a:gd name="T6" fmla="*/ 0 w 936"/>
              <a:gd name="T7" fmla="*/ 29 h 49"/>
              <a:gd name="T8" fmla="*/ 0 w 936"/>
              <a:gd name="T9" fmla="*/ 20 h 49"/>
              <a:gd name="T10" fmla="*/ 891 w 936"/>
              <a:gd name="T11" fmla="*/ 0 h 49"/>
              <a:gd name="T12" fmla="*/ 936 w 936"/>
              <a:gd name="T13" fmla="*/ 24 h 49"/>
              <a:gd name="T14" fmla="*/ 891 w 936"/>
              <a:gd name="T15" fmla="*/ 49 h 49"/>
              <a:gd name="T16" fmla="*/ 891 w 936"/>
              <a:gd name="T17" fmla="*/ 0 h 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36"/>
              <a:gd name="T28" fmla="*/ 0 h 49"/>
              <a:gd name="T29" fmla="*/ 936 w 936"/>
              <a:gd name="T30" fmla="*/ 49 h 4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36" h="49">
                <a:moveTo>
                  <a:pt x="0" y="20"/>
                </a:moveTo>
                <a:lnTo>
                  <a:pt x="899" y="20"/>
                </a:lnTo>
                <a:lnTo>
                  <a:pt x="899" y="29"/>
                </a:lnTo>
                <a:lnTo>
                  <a:pt x="0" y="29"/>
                </a:lnTo>
                <a:lnTo>
                  <a:pt x="0" y="20"/>
                </a:lnTo>
                <a:close/>
                <a:moveTo>
                  <a:pt x="891" y="0"/>
                </a:moveTo>
                <a:lnTo>
                  <a:pt x="936" y="24"/>
                </a:lnTo>
                <a:lnTo>
                  <a:pt x="891" y="49"/>
                </a:lnTo>
                <a:lnTo>
                  <a:pt x="891" y="0"/>
                </a:lnTo>
                <a:close/>
              </a:path>
            </a:pathLst>
          </a:custGeom>
          <a:solidFill>
            <a:srgbClr val="0000FF"/>
          </a:solidFill>
          <a:ln w="1651">
            <a:solidFill>
              <a:srgbClr val="0000FF"/>
            </a:solidFill>
            <a:bevel/>
            <a:headEnd/>
            <a:tailEnd/>
          </a:ln>
        </p:spPr>
        <p:txBody>
          <a:bodyPr/>
          <a:lstStyle/>
          <a:p>
            <a:endParaRPr lang="en-US">
              <a:solidFill>
                <a:prstClr val="black"/>
              </a:solidFill>
              <a:latin typeface="Tw Cen MT"/>
            </a:endParaRPr>
          </a:p>
        </p:txBody>
      </p:sp>
      <p:sp>
        <p:nvSpPr>
          <p:cNvPr id="63" name="Text Box 62"/>
          <p:cNvSpPr txBox="1">
            <a:spLocks noChangeArrowheads="1"/>
          </p:cNvSpPr>
          <p:nvPr/>
        </p:nvSpPr>
        <p:spPr bwMode="auto">
          <a:xfrm>
            <a:off x="4356100" y="1844675"/>
            <a:ext cx="1152525" cy="366713"/>
          </a:xfrm>
          <a:prstGeom prst="rect">
            <a:avLst/>
          </a:prstGeom>
          <a:noFill/>
          <a:ln w="9525">
            <a:noFill/>
            <a:miter lim="800000"/>
            <a:headEnd/>
            <a:tailEnd/>
          </a:ln>
        </p:spPr>
        <p:txBody>
          <a:bodyPr>
            <a:spAutoFit/>
          </a:bodyPr>
          <a:lstStyle/>
          <a:p>
            <a:pPr>
              <a:spcBef>
                <a:spcPct val="50000"/>
              </a:spcBef>
            </a:pPr>
            <a:r>
              <a:rPr lang="en-GB" b="1">
                <a:solidFill>
                  <a:srgbClr val="2417C9"/>
                </a:solidFill>
                <a:latin typeface="Tw Cen MT"/>
              </a:rPr>
              <a:t> </a:t>
            </a:r>
            <a:r>
              <a:rPr lang="en-GB" b="1">
                <a:solidFill>
                  <a:srgbClr val="002EC2"/>
                </a:solidFill>
                <a:latin typeface="Tw Cen MT"/>
              </a:rPr>
              <a:t>Day 1-2</a:t>
            </a:r>
          </a:p>
        </p:txBody>
      </p:sp>
      <p:sp>
        <p:nvSpPr>
          <p:cNvPr id="64" name="Freeform 63"/>
          <p:cNvSpPr>
            <a:spLocks noEditPoints="1"/>
          </p:cNvSpPr>
          <p:nvPr/>
        </p:nvSpPr>
        <p:spPr bwMode="auto">
          <a:xfrm>
            <a:off x="4533900" y="5013325"/>
            <a:ext cx="1743075" cy="77788"/>
          </a:xfrm>
          <a:custGeom>
            <a:avLst/>
            <a:gdLst>
              <a:gd name="T0" fmla="*/ 0 w 1098"/>
              <a:gd name="T1" fmla="*/ 21 h 49"/>
              <a:gd name="T2" fmla="*/ 1062 w 1098"/>
              <a:gd name="T3" fmla="*/ 21 h 49"/>
              <a:gd name="T4" fmla="*/ 1062 w 1098"/>
              <a:gd name="T5" fmla="*/ 29 h 49"/>
              <a:gd name="T6" fmla="*/ 0 w 1098"/>
              <a:gd name="T7" fmla="*/ 29 h 49"/>
              <a:gd name="T8" fmla="*/ 0 w 1098"/>
              <a:gd name="T9" fmla="*/ 21 h 49"/>
              <a:gd name="T10" fmla="*/ 1054 w 1098"/>
              <a:gd name="T11" fmla="*/ 0 h 49"/>
              <a:gd name="T12" fmla="*/ 1098 w 1098"/>
              <a:gd name="T13" fmla="*/ 25 h 49"/>
              <a:gd name="T14" fmla="*/ 1054 w 1098"/>
              <a:gd name="T15" fmla="*/ 49 h 49"/>
              <a:gd name="T16" fmla="*/ 1054 w 1098"/>
              <a:gd name="T17" fmla="*/ 0 h 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98"/>
              <a:gd name="T28" fmla="*/ 0 h 49"/>
              <a:gd name="T29" fmla="*/ 1098 w 1098"/>
              <a:gd name="T30" fmla="*/ 49 h 4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98" h="49">
                <a:moveTo>
                  <a:pt x="0" y="21"/>
                </a:moveTo>
                <a:lnTo>
                  <a:pt x="1062" y="21"/>
                </a:lnTo>
                <a:lnTo>
                  <a:pt x="1062" y="29"/>
                </a:lnTo>
                <a:lnTo>
                  <a:pt x="0" y="29"/>
                </a:lnTo>
                <a:lnTo>
                  <a:pt x="0" y="21"/>
                </a:lnTo>
                <a:close/>
                <a:moveTo>
                  <a:pt x="1054" y="0"/>
                </a:moveTo>
                <a:lnTo>
                  <a:pt x="1098" y="25"/>
                </a:lnTo>
                <a:lnTo>
                  <a:pt x="1054" y="49"/>
                </a:lnTo>
                <a:lnTo>
                  <a:pt x="1054" y="0"/>
                </a:lnTo>
                <a:close/>
              </a:path>
            </a:pathLst>
          </a:custGeom>
          <a:solidFill>
            <a:srgbClr val="0000FF"/>
          </a:solidFill>
          <a:ln w="9525">
            <a:solidFill>
              <a:srgbClr val="0000FF"/>
            </a:solidFill>
            <a:bevel/>
            <a:headEnd/>
            <a:tailEnd/>
          </a:ln>
        </p:spPr>
        <p:txBody>
          <a:bodyPr/>
          <a:lstStyle/>
          <a:p>
            <a:endParaRPr lang="en-US">
              <a:solidFill>
                <a:prstClr val="black"/>
              </a:solidFill>
              <a:latin typeface="Tw Cen MT"/>
            </a:endParaRPr>
          </a:p>
        </p:txBody>
      </p:sp>
      <p:sp>
        <p:nvSpPr>
          <p:cNvPr id="65" name="Text Box 64"/>
          <p:cNvSpPr txBox="1">
            <a:spLocks noChangeArrowheads="1"/>
          </p:cNvSpPr>
          <p:nvPr/>
        </p:nvSpPr>
        <p:spPr bwMode="auto">
          <a:xfrm>
            <a:off x="5292725" y="1844675"/>
            <a:ext cx="1711325" cy="366713"/>
          </a:xfrm>
          <a:prstGeom prst="rect">
            <a:avLst/>
          </a:prstGeom>
          <a:noFill/>
          <a:ln w="9525">
            <a:noFill/>
            <a:miter lim="800000"/>
            <a:headEnd/>
            <a:tailEnd/>
          </a:ln>
        </p:spPr>
        <p:txBody>
          <a:bodyPr>
            <a:spAutoFit/>
          </a:bodyPr>
          <a:lstStyle/>
          <a:p>
            <a:pPr>
              <a:spcBef>
                <a:spcPct val="50000"/>
              </a:spcBef>
            </a:pPr>
            <a:r>
              <a:rPr lang="en-GB" b="1">
                <a:solidFill>
                  <a:srgbClr val="002EC2"/>
                </a:solidFill>
                <a:latin typeface="Tw Cen MT"/>
              </a:rPr>
              <a:t> Day 2-7+</a:t>
            </a:r>
          </a:p>
        </p:txBody>
      </p:sp>
      <p:sp>
        <p:nvSpPr>
          <p:cNvPr id="67" name="Slide Number Placeholder 66"/>
          <p:cNvSpPr>
            <a:spLocks noGrp="1"/>
          </p:cNvSpPr>
          <p:nvPr>
            <p:ph type="sldNum" sz="quarter" idx="12"/>
          </p:nvPr>
        </p:nvSpPr>
        <p:spPr/>
        <p:txBody>
          <a:bodyPr/>
          <a:lstStyle/>
          <a:p>
            <a:fld id="{31464B2D-C745-448E-9D95-72C920CC6C45}" type="slidenum">
              <a:rPr lang="en-US" smtClean="0"/>
              <a:pPr/>
              <a:t>32</a:t>
            </a:fld>
            <a:endParaRPr lang="en-US"/>
          </a:p>
        </p:txBody>
      </p:sp>
    </p:spTree>
    <p:extLst>
      <p:ext uri="{BB962C8B-B14F-4D97-AF65-F5344CB8AC3E}">
        <p14:creationId xmlns:p14="http://schemas.microsoft.com/office/powerpoint/2010/main" xmlns="" val="3034080185"/>
      </p:ext>
    </p:extLst>
  </p:cSld>
  <p:clrMapOvr>
    <a:masterClrMapping/>
  </p:clrMapOvr>
  <mc:AlternateContent xmlns:mc="http://schemas.openxmlformats.org/markup-compatibility/2006">
    <mc:Choice xmlns:p14="http://schemas.microsoft.com/office/powerpoint/2010/main" xmlns="" Requires="p14">
      <p:transition spd="slow" p14:dur="1500">
        <p14:switch dir="r"/>
      </p:transition>
    </mc:Choice>
    <mc:Fallback>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continued</a:t>
            </a:r>
            <a:endParaRPr lang="en-US" dirty="0"/>
          </a:p>
        </p:txBody>
      </p:sp>
      <p:sp>
        <p:nvSpPr>
          <p:cNvPr id="3" name="Content Placeholder 2"/>
          <p:cNvSpPr>
            <a:spLocks noGrp="1"/>
          </p:cNvSpPr>
          <p:nvPr>
            <p:ph idx="1"/>
          </p:nvPr>
        </p:nvSpPr>
        <p:spPr/>
        <p:txBody>
          <a:bodyPr/>
          <a:lstStyle/>
          <a:p>
            <a:endParaRPr lang="en-US" dirty="0"/>
          </a:p>
        </p:txBody>
      </p:sp>
      <p:sp>
        <p:nvSpPr>
          <p:cNvPr id="5" name="Slide Number Placeholder 4"/>
          <p:cNvSpPr>
            <a:spLocks noGrp="1"/>
          </p:cNvSpPr>
          <p:nvPr>
            <p:ph type="sldNum" sz="quarter" idx="12"/>
          </p:nvPr>
        </p:nvSpPr>
        <p:spPr/>
        <p:txBody>
          <a:bodyPr/>
          <a:lstStyle/>
          <a:p>
            <a:fld id="{31464B2D-C745-448E-9D95-72C920CC6C45}" type="slidenum">
              <a:rPr lang="en-US" smtClean="0"/>
              <a:pPr/>
              <a:t>33</a:t>
            </a:fld>
            <a:endParaRPr lang="en-US"/>
          </a:p>
        </p:txBody>
      </p:sp>
      <p:sp>
        <p:nvSpPr>
          <p:cNvPr id="69" name="Content Placeholder 2"/>
          <p:cNvSpPr txBox="1">
            <a:spLocks/>
          </p:cNvSpPr>
          <p:nvPr/>
        </p:nvSpPr>
        <p:spPr bwMode="auto">
          <a:xfrm>
            <a:off x="285720" y="1447800"/>
            <a:ext cx="8429684" cy="49815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19088" indent="-319088" algn="l" rtl="0" eaLnBrk="0" fontAlgn="base" hangingPunct="0">
              <a:spcBef>
                <a:spcPts val="700"/>
              </a:spcBef>
              <a:spcAft>
                <a:spcPct val="0"/>
              </a:spcAft>
              <a:buClr>
                <a:schemeClr val="accent2"/>
              </a:buClr>
              <a:buSzPct val="60000"/>
              <a:buFont typeface="Wingdings" pitchFamily="2" charset="2"/>
              <a:buChar char=""/>
              <a:defRPr sz="2900" kern="1200">
                <a:solidFill>
                  <a:schemeClr val="tx1"/>
                </a:solidFill>
                <a:latin typeface="+mn-lt"/>
                <a:ea typeface="+mn-ea"/>
                <a:cs typeface="+mn-cs"/>
              </a:defRPr>
            </a:lvl1pPr>
            <a:lvl2pPr marL="639763" indent="-273050" algn="l" rtl="0" eaLnBrk="0" fontAlgn="base" hangingPunct="0">
              <a:spcBef>
                <a:spcPts val="550"/>
              </a:spcBef>
              <a:spcAft>
                <a:spcPct val="0"/>
              </a:spcAft>
              <a:buClr>
                <a:schemeClr val="accent1"/>
              </a:buClr>
              <a:buSzPct val="70000"/>
              <a:buFont typeface="Wingdings 2" pitchFamily="18" charset="2"/>
              <a:buChar char=""/>
              <a:defRPr sz="2600" kern="1200">
                <a:solidFill>
                  <a:schemeClr val="tx1"/>
                </a:solidFill>
                <a:latin typeface="+mn-lt"/>
                <a:ea typeface="+mn-ea"/>
                <a:cs typeface="+mn-cs"/>
              </a:defRPr>
            </a:lvl2pPr>
            <a:lvl3pPr marL="914400" indent="-228600" algn="l" rtl="0" eaLnBrk="0" fontAlgn="base" hangingPunct="0">
              <a:spcBef>
                <a:spcPts val="500"/>
              </a:spcBef>
              <a:spcAft>
                <a:spcPct val="0"/>
              </a:spcAft>
              <a:buClr>
                <a:schemeClr val="accent2"/>
              </a:buClr>
              <a:buSzPct val="75000"/>
              <a:buFont typeface="Wingdings" pitchFamily="2" charset="2"/>
              <a:buChar char=""/>
              <a:defRPr sz="2300" kern="1200">
                <a:solidFill>
                  <a:schemeClr val="tx1"/>
                </a:solidFill>
                <a:latin typeface="+mn-lt"/>
                <a:ea typeface="+mn-ea"/>
                <a:cs typeface="+mn-cs"/>
              </a:defRPr>
            </a:lvl3pPr>
            <a:lvl4pPr marL="1371600" indent="-228600" algn="l" rtl="0" eaLnBrk="0" fontAlgn="base" hangingPunct="0">
              <a:spcBef>
                <a:spcPts val="400"/>
              </a:spcBef>
              <a:spcAft>
                <a:spcPct val="0"/>
              </a:spcAft>
              <a:buClr>
                <a:srgbClr val="A5AB81"/>
              </a:buClr>
              <a:buSzPct val="75000"/>
              <a:buFont typeface="Wingdings" pitchFamily="2" charset="2"/>
              <a:buChar char=""/>
              <a:defRPr sz="2000" kern="1200">
                <a:solidFill>
                  <a:schemeClr val="tx1"/>
                </a:solidFill>
                <a:latin typeface="+mn-lt"/>
                <a:ea typeface="+mn-ea"/>
                <a:cs typeface="+mn-cs"/>
              </a:defRPr>
            </a:lvl4pPr>
            <a:lvl5pPr marL="1828800" indent="-228600" algn="l" rtl="0" eaLnBrk="0" fontAlgn="base" hangingPunct="0">
              <a:spcBef>
                <a:spcPts val="400"/>
              </a:spcBef>
              <a:spcAft>
                <a:spcPct val="0"/>
              </a:spcAft>
              <a:buClr>
                <a:srgbClr val="D8B25C"/>
              </a:buClr>
              <a:buSzPct val="65000"/>
              <a:buFont typeface="Wingdings" pitchFamily="2" charset="2"/>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319088" marR="0" lvl="0" indent="-319088" algn="l" defTabSz="914400" rtl="0" eaLnBrk="0" fontAlgn="base" latinLnBrk="0" hangingPunct="0">
              <a:lnSpc>
                <a:spcPct val="200000"/>
              </a:lnSpc>
              <a:spcBef>
                <a:spcPts val="700"/>
              </a:spcBef>
              <a:spcAft>
                <a:spcPct val="0"/>
              </a:spcAft>
              <a:buClr>
                <a:srgbClr val="DD8047"/>
              </a:buClr>
              <a:buSzPct val="60000"/>
              <a:buFont typeface="Wingdings 2" pitchFamily="18" charset="2"/>
              <a:buNone/>
              <a:tabLst/>
              <a:defRPr/>
            </a:pPr>
            <a:r>
              <a:rPr kumimoji="0" lang="en-US" sz="4400" b="0" i="0" u="none" strike="noStrike" kern="1200" cap="none" spc="0" normalizeH="0" baseline="0" noProof="0" smtClean="0">
                <a:ln>
                  <a:noFill/>
                </a:ln>
                <a:solidFill>
                  <a:sysClr val="windowText" lastClr="000000"/>
                </a:solidFill>
                <a:effectLst/>
                <a:uLnTx/>
                <a:uFillTx/>
                <a:latin typeface="Algerian" pitchFamily="82" charset="0"/>
                <a:cs typeface="Aharoni" pitchFamily="2" charset="-79"/>
              </a:rPr>
              <a:t> </a:t>
            </a:r>
            <a:r>
              <a:rPr kumimoji="0" lang="en-US" sz="4000" b="1" i="0" u="none" strike="noStrike" kern="1200" cap="none" spc="0" normalizeH="0" baseline="0" noProof="0" smtClean="0">
                <a:ln>
                  <a:noFill/>
                </a:ln>
                <a:solidFill>
                  <a:sysClr val="windowText" lastClr="000000"/>
                </a:solidFill>
                <a:effectLst/>
                <a:uLnTx/>
                <a:uFillTx/>
                <a:latin typeface="Algerian" pitchFamily="82" charset="0"/>
              </a:rPr>
              <a:t>  </a:t>
            </a:r>
            <a:endParaRPr kumimoji="0" lang="en-US" sz="3600" b="1" i="0" u="none" strike="noStrike" kern="1200" cap="none" spc="0" normalizeH="0" baseline="0" noProof="0" smtClean="0">
              <a:ln>
                <a:noFill/>
              </a:ln>
              <a:solidFill>
                <a:srgbClr val="7030A0"/>
              </a:solidFill>
              <a:effectLst/>
              <a:uLnTx/>
              <a:uFillTx/>
              <a:latin typeface="Algerian" pitchFamily="82" charset="0"/>
              <a:cs typeface="Aharoni" pitchFamily="2" charset="-79"/>
            </a:endParaRPr>
          </a:p>
          <a:p>
            <a:pPr marL="319088" marR="0" lvl="0" indent="-319088" algn="l" defTabSz="914400" rtl="0" eaLnBrk="0" fontAlgn="base" latinLnBrk="0" hangingPunct="0">
              <a:lnSpc>
                <a:spcPct val="200000"/>
              </a:lnSpc>
              <a:spcBef>
                <a:spcPts val="700"/>
              </a:spcBef>
              <a:spcAft>
                <a:spcPct val="0"/>
              </a:spcAft>
              <a:buClr>
                <a:srgbClr val="DD8047"/>
              </a:buClr>
              <a:buSzPct val="60000"/>
              <a:buFont typeface="Wingdings 2" pitchFamily="18" charset="2"/>
              <a:buNone/>
              <a:tabLst/>
              <a:defRPr/>
            </a:pPr>
            <a:r>
              <a:rPr kumimoji="0" lang="en-US" sz="3600" b="1" i="0" u="none" strike="noStrike" kern="1200" cap="none" spc="50" normalizeH="0" baseline="0" noProof="0" smtClean="0">
                <a:ln w="12700" cmpd="sng">
                  <a:solidFill>
                    <a:srgbClr val="968C8C">
                      <a:satMod val="120000"/>
                      <a:shade val="80000"/>
                    </a:srgbClr>
                  </a:solidFill>
                  <a:prstDash val="solid"/>
                </a:ln>
                <a:solidFill>
                  <a:sysClr val="windowText" lastClr="000000"/>
                </a:solidFill>
                <a:effectLst>
                  <a:glow rad="53100">
                    <a:srgbClr val="968C8C">
                      <a:satMod val="180000"/>
                      <a:alpha val="30000"/>
                    </a:srgbClr>
                  </a:glow>
                </a:effectLst>
                <a:uLnTx/>
                <a:uFillTx/>
                <a:latin typeface="Britannic Bold" pitchFamily="34" charset="0"/>
                <a:cs typeface="Aharoni" pitchFamily="2" charset="-79"/>
              </a:rPr>
              <a:t>              </a:t>
            </a:r>
          </a:p>
          <a:p>
            <a:pPr marL="319088" marR="0" lvl="0" indent="-319088" algn="l" defTabSz="914400" rtl="0" eaLnBrk="0" fontAlgn="base" latinLnBrk="0" hangingPunct="0">
              <a:lnSpc>
                <a:spcPct val="200000"/>
              </a:lnSpc>
              <a:spcBef>
                <a:spcPts val="700"/>
              </a:spcBef>
              <a:spcAft>
                <a:spcPct val="0"/>
              </a:spcAft>
              <a:buClr>
                <a:srgbClr val="DD8047"/>
              </a:buClr>
              <a:buSzPct val="60000"/>
              <a:buFont typeface="Wingdings" pitchFamily="2" charset="2"/>
              <a:buChar char=""/>
              <a:tabLst/>
              <a:defRPr/>
            </a:pPr>
            <a:endParaRPr kumimoji="0" lang="en-US" sz="2800" b="0" i="0" u="none" strike="noStrike" kern="1200" cap="none" spc="0" normalizeH="0" baseline="0" noProof="0" dirty="0">
              <a:ln>
                <a:noFill/>
              </a:ln>
              <a:solidFill>
                <a:sysClr val="windowText" lastClr="000000"/>
              </a:solidFill>
              <a:effectLst/>
              <a:uLnTx/>
              <a:uFillTx/>
              <a:latin typeface="Tw Cen MT"/>
            </a:endParaRPr>
          </a:p>
        </p:txBody>
      </p:sp>
      <p:sp>
        <p:nvSpPr>
          <p:cNvPr id="70" name="Slide Number Placeholder 5"/>
          <p:cNvSpPr txBox="1">
            <a:spLocks/>
          </p:cNvSpPr>
          <p:nvPr/>
        </p:nvSpPr>
        <p:spPr>
          <a:xfrm>
            <a:off x="0" y="1271588"/>
            <a:ext cx="533400" cy="244475"/>
          </a:xfrm>
          <a:prstGeom prst="rect">
            <a:avLst/>
          </a:prstGeom>
        </p:spPr>
        <p:txBody>
          <a:bodyPr vert="horz" anchor="ctr" anchorCtr="0">
            <a:normAutofit fontScale="85000" lnSpcReduction="20000"/>
          </a:bodyPr>
          <a:lstStyle>
            <a:defPPr>
              <a:defRPr lang="en-US"/>
            </a:defPPr>
            <a:lvl1pPr marL="0" algn="ctr" defTabSz="914400" rtl="0" eaLnBrk="1" latinLnBrk="0" hangingPunct="1">
              <a:defRPr kumimoji="0"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4743A65-687A-4F5C-A46D-CB82C5DC70B9}" type="slidenum">
              <a:rPr lang="en-US" smtClean="0">
                <a:latin typeface="Tw Cen MT"/>
              </a:rPr>
              <a:pPr>
                <a:defRPr/>
              </a:pPr>
              <a:t>33</a:t>
            </a:fld>
            <a:endParaRPr lang="en-US" dirty="0">
              <a:latin typeface="Tw Cen MT"/>
            </a:endParaRPr>
          </a:p>
        </p:txBody>
      </p:sp>
      <p:sp>
        <p:nvSpPr>
          <p:cNvPr id="71" name="Rectangle 70"/>
          <p:cNvSpPr/>
          <p:nvPr/>
        </p:nvSpPr>
        <p:spPr>
          <a:xfrm>
            <a:off x="457200" y="457200"/>
            <a:ext cx="7467600" cy="1446550"/>
          </a:xfrm>
          <a:prstGeom prst="rect">
            <a:avLst/>
          </a:prstGeom>
          <a:solidFill>
            <a:sysClr val="window" lastClr="FFFFFF"/>
          </a:solid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smtClean="0">
                <a:ln>
                  <a:noFill/>
                </a:ln>
                <a:solidFill>
                  <a:prstClr val="black"/>
                </a:solidFill>
                <a:effectLst/>
                <a:uLnTx/>
                <a:uFillTx/>
                <a:latin typeface="Times New Roman" pitchFamily="18" charset="0"/>
                <a:cs typeface="Times New Roman" pitchFamily="18" charset="0"/>
              </a:rPr>
              <a:t>Management of SAM</a:t>
            </a:r>
            <a:endParaRPr kumimoji="0" lang="en-US" sz="3200" b="0" i="0" u="none" strike="noStrike" kern="0" cap="none" spc="0" normalizeH="0" baseline="0" noProof="0" dirty="0" smtClean="0">
              <a:ln>
                <a:noFill/>
              </a:ln>
              <a:solidFill>
                <a:prstClr val="black"/>
              </a:solidFill>
              <a:effectLst/>
              <a:uLnTx/>
              <a:uFillTx/>
              <a:latin typeface="Tw Cen MT"/>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smtClean="0">
                <a:ln>
                  <a:noFill/>
                </a:ln>
                <a:solidFill>
                  <a:prstClr val="black"/>
                </a:solidFill>
                <a:effectLst/>
                <a:uLnTx/>
                <a:uFillTx/>
                <a:latin typeface="Times New Roman" pitchFamily="18" charset="0"/>
                <a:cs typeface="Times New Roman" pitchFamily="18" charset="0"/>
              </a:rPr>
              <a:t/>
            </a:r>
            <a:br>
              <a:rPr kumimoji="0" lang="en-US" sz="2800" b="0" i="0" u="none" strike="noStrike" kern="0" cap="none" spc="0" normalizeH="0" baseline="0" noProof="0" dirty="0" smtClean="0">
                <a:ln>
                  <a:noFill/>
                </a:ln>
                <a:solidFill>
                  <a:prstClr val="black"/>
                </a:solidFill>
                <a:effectLst/>
                <a:uLnTx/>
                <a:uFillTx/>
                <a:latin typeface="Times New Roman" pitchFamily="18" charset="0"/>
                <a:cs typeface="Times New Roman" pitchFamily="18" charset="0"/>
              </a:rPr>
            </a:br>
            <a:r>
              <a:rPr kumimoji="0" lang="en-US" sz="2800" b="0" i="0" u="none" strike="noStrike" kern="0" cap="none" spc="0" normalizeH="0" baseline="0" noProof="0" dirty="0" smtClean="0">
                <a:ln>
                  <a:noFill/>
                </a:ln>
                <a:solidFill>
                  <a:prstClr val="black"/>
                </a:solidFill>
                <a:effectLst/>
                <a:uLnTx/>
                <a:uFillTx/>
                <a:latin typeface="Times New Roman" pitchFamily="18" charset="0"/>
                <a:cs typeface="Times New Roman" pitchFamily="18" charset="0"/>
              </a:rPr>
              <a:t>                  </a:t>
            </a:r>
            <a:r>
              <a:rPr kumimoji="0" lang="en-US" sz="2800" b="1" i="0" u="none" strike="noStrike" kern="0" cap="none" spc="0" normalizeH="0" baseline="0" noProof="0" dirty="0" smtClean="0">
                <a:ln>
                  <a:noFill/>
                </a:ln>
                <a:solidFill>
                  <a:prstClr val="black"/>
                </a:solidFill>
                <a:effectLst/>
                <a:uLnTx/>
                <a:uFillTx/>
                <a:latin typeface="Times New Roman" pitchFamily="18" charset="0"/>
                <a:cs typeface="Times New Roman" pitchFamily="18" charset="0"/>
              </a:rPr>
              <a:t> </a:t>
            </a:r>
            <a:endParaRPr kumimoji="0" lang="en-US" sz="3200" b="0" i="0" u="none" strike="noStrike" kern="0" cap="none" spc="0" normalizeH="0" baseline="0" noProof="0" dirty="0" smtClean="0">
              <a:ln>
                <a:noFill/>
              </a:ln>
              <a:solidFill>
                <a:prstClr val="black"/>
              </a:solidFill>
              <a:effectLst/>
              <a:uLnTx/>
              <a:uFillTx/>
              <a:latin typeface="Times New Roman" pitchFamily="18" charset="0"/>
              <a:cs typeface="Times New Roman" pitchFamily="18" charset="0"/>
            </a:endParaRPr>
          </a:p>
        </p:txBody>
      </p:sp>
      <p:pic>
        <p:nvPicPr>
          <p:cNvPr id="72" name="Picture 8"/>
          <p:cNvPicPr>
            <a:picLocks noChangeAspect="1" noChangeArrowheads="1"/>
          </p:cNvPicPr>
          <p:nvPr/>
        </p:nvPicPr>
        <p:blipFill>
          <a:blip r:embed="rId2" cstate="print"/>
          <a:srcRect/>
          <a:stretch>
            <a:fillRect/>
          </a:stretch>
        </p:blipFill>
        <p:spPr bwMode="auto">
          <a:xfrm>
            <a:off x="6270565" y="1600201"/>
            <a:ext cx="2928926" cy="4724400"/>
          </a:xfrm>
          <a:prstGeom prst="rect">
            <a:avLst/>
          </a:prstGeom>
          <a:noFill/>
          <a:ln w="9525">
            <a:noFill/>
            <a:miter lim="800000"/>
            <a:headEnd/>
            <a:tailEnd/>
          </a:ln>
          <a:effectLst/>
        </p:spPr>
      </p:pic>
      <p:pic>
        <p:nvPicPr>
          <p:cNvPr id="73" name="Picture 4" descr="Malnutrition-in pt.jpg"/>
          <p:cNvPicPr>
            <a:picLocks noChangeAspect="1"/>
          </p:cNvPicPr>
          <p:nvPr/>
        </p:nvPicPr>
        <p:blipFill>
          <a:blip r:embed="rId3" cstate="print"/>
          <a:srcRect/>
          <a:stretch>
            <a:fillRect/>
          </a:stretch>
        </p:blipFill>
        <p:spPr bwMode="auto">
          <a:xfrm>
            <a:off x="3429000" y="1600200"/>
            <a:ext cx="2895600" cy="4724400"/>
          </a:xfrm>
          <a:prstGeom prst="rect">
            <a:avLst/>
          </a:prstGeom>
          <a:noFill/>
          <a:ln w="9525">
            <a:noFill/>
            <a:miter lim="800000"/>
            <a:headEnd/>
            <a:tailEnd/>
          </a:ln>
        </p:spPr>
      </p:pic>
      <p:pic>
        <p:nvPicPr>
          <p:cNvPr id="74" name="Picture 3" descr="plumpynut_235.jpg"/>
          <p:cNvPicPr>
            <a:picLocks noChangeAspect="1"/>
          </p:cNvPicPr>
          <p:nvPr/>
        </p:nvPicPr>
        <p:blipFill>
          <a:blip r:embed="rId4" cstate="print"/>
          <a:srcRect/>
          <a:stretch>
            <a:fillRect/>
          </a:stretch>
        </p:blipFill>
        <p:spPr bwMode="auto">
          <a:xfrm>
            <a:off x="304800" y="1600200"/>
            <a:ext cx="3124200" cy="4724400"/>
          </a:xfrm>
          <a:prstGeom prst="rect">
            <a:avLst/>
          </a:prstGeom>
          <a:noFill/>
          <a:ln w="9525">
            <a:noFill/>
            <a:miter lim="800000"/>
            <a:headEnd/>
            <a:tailEnd/>
          </a:ln>
        </p:spPr>
      </p:pic>
      <p:sp>
        <p:nvSpPr>
          <p:cNvPr id="75" name="Date Placeholder 13"/>
          <p:cNvSpPr txBox="1">
            <a:spLocks/>
          </p:cNvSpPr>
          <p:nvPr/>
        </p:nvSpPr>
        <p:spPr>
          <a:xfrm>
            <a:off x="6096000" y="6248400"/>
            <a:ext cx="2667000" cy="365125"/>
          </a:xfrm>
          <a:prstGeom prst="rect">
            <a:avLst/>
          </a:prstGeom>
        </p:spPr>
        <p:txBody>
          <a:bodyPr vert="horz" anchor="ctr" anchorCtr="0"/>
          <a:lstStyle>
            <a:defPPr>
              <a:defRPr lang="en-US"/>
            </a:defPPr>
            <a:lvl1pPr marL="0" algn="l"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FC4C547-8A2F-4277-9D03-8A38B3785CD0}" type="datetime1">
              <a:rPr lang="en-US" smtClean="0">
                <a:solidFill>
                  <a:srgbClr val="775F55"/>
                </a:solidFill>
                <a:latin typeface="Tw Cen MT"/>
              </a:rPr>
              <a:pPr/>
              <a:t>5/19/2020</a:t>
            </a:fld>
            <a:endParaRPr lang="en-US">
              <a:solidFill>
                <a:srgbClr val="775F55"/>
              </a:solidFill>
              <a:latin typeface="Tw Cen MT"/>
            </a:endParaRPr>
          </a:p>
        </p:txBody>
      </p:sp>
      <p:sp>
        <p:nvSpPr>
          <p:cNvPr id="76" name="Footer Placeholder 14"/>
          <p:cNvSpPr txBox="1">
            <a:spLocks/>
          </p:cNvSpPr>
          <p:nvPr/>
        </p:nvSpPr>
        <p:spPr>
          <a:xfrm>
            <a:off x="609600" y="6248400"/>
            <a:ext cx="5421313" cy="365125"/>
          </a:xfrm>
          <a:prstGeom prst="rect">
            <a:avLst/>
          </a:prstGeom>
        </p:spPr>
        <p:txBody>
          <a:bodyPr vert="horz" anchor="ctr"/>
          <a:lstStyle>
            <a:defPPr>
              <a:defRPr lang="en-US"/>
            </a:defPPr>
            <a:lvl1pPr marL="0" algn="r"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mtClean="0">
                <a:solidFill>
                  <a:srgbClr val="775F55"/>
                </a:solidFill>
                <a:latin typeface="Tw Cen MT"/>
              </a:rPr>
              <a:t>Debre Markos Univ, 2014.</a:t>
            </a:r>
            <a:endParaRPr lang="en-US" dirty="0">
              <a:solidFill>
                <a:srgbClr val="775F55"/>
              </a:solidFill>
              <a:latin typeface="Tw Cen MT"/>
            </a:endParaRPr>
          </a:p>
        </p:txBody>
      </p:sp>
    </p:spTree>
    <p:extLst>
      <p:ext uri="{BB962C8B-B14F-4D97-AF65-F5344CB8AC3E}">
        <p14:creationId xmlns:p14="http://schemas.microsoft.com/office/powerpoint/2010/main" xmlns="" val="640586856"/>
      </p:ext>
    </p:extLst>
  </p:cSld>
  <p:clrMapOvr>
    <a:masterClrMapping/>
  </p:clrMapOvr>
  <mc:AlternateContent xmlns:mc="http://schemas.openxmlformats.org/markup-compatibility/2006">
    <mc:Choice xmlns:p14="http://schemas.microsoft.com/office/powerpoint/2010/main" xmlns="" Requires="p14">
      <p:transition spd="slow" p14:dur="1500">
        <p14:switch dir="r"/>
      </p:transition>
    </mc:Choice>
    <mc:Fallback>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599421"/>
          </a:xfrm>
        </p:spPr>
        <p:txBody>
          <a:bodyPr/>
          <a:lstStyle/>
          <a:p>
            <a:r>
              <a:rPr lang="en-GB" sz="4000" b="1" spc="0" dirty="0">
                <a:solidFill>
                  <a:srgbClr val="775F55"/>
                </a:solidFill>
                <a:latin typeface="Tw Cen MT"/>
              </a:rPr>
              <a:t>Trends in SAM management</a:t>
            </a:r>
            <a:endParaRPr lang="en-US" dirty="0"/>
          </a:p>
        </p:txBody>
      </p:sp>
      <p:sp>
        <p:nvSpPr>
          <p:cNvPr id="3" name="Content Placeholder 2"/>
          <p:cNvSpPr>
            <a:spLocks noGrp="1"/>
          </p:cNvSpPr>
          <p:nvPr>
            <p:ph idx="1"/>
          </p:nvPr>
        </p:nvSpPr>
        <p:spPr>
          <a:xfrm>
            <a:off x="609600" y="874059"/>
            <a:ext cx="10972800" cy="5847417"/>
          </a:xfrm>
        </p:spPr>
        <p:txBody>
          <a:bodyPr>
            <a:normAutofit fontScale="77500" lnSpcReduction="20000"/>
          </a:bodyPr>
          <a:lstStyle/>
          <a:p>
            <a:pPr marL="319088" lvl="0" indent="-319088" algn="just" fontAlgn="base">
              <a:lnSpc>
                <a:spcPct val="150000"/>
              </a:lnSpc>
              <a:spcBef>
                <a:spcPct val="50000"/>
              </a:spcBef>
              <a:spcAft>
                <a:spcPct val="0"/>
              </a:spcAft>
              <a:buClr>
                <a:srgbClr val="DD8047"/>
              </a:buClr>
              <a:buSzPct val="60000"/>
              <a:buFont typeface="Wingdings" pitchFamily="2" charset="2"/>
              <a:buChar char=""/>
            </a:pPr>
            <a:r>
              <a:rPr lang="en-IE" sz="5100" dirty="0">
                <a:solidFill>
                  <a:srgbClr val="FF0000"/>
                </a:solidFill>
                <a:latin typeface="Tw Cen MT"/>
              </a:rPr>
              <a:t>Traditionally, </a:t>
            </a:r>
            <a:r>
              <a:rPr lang="en-IE" sz="5100" dirty="0">
                <a:solidFill>
                  <a:prstClr val="black"/>
                </a:solidFill>
                <a:latin typeface="Tw Cen MT"/>
              </a:rPr>
              <a:t>children with SAM are treated in centre-based care: paediatric ward, therapeutic feeding centre (TFC), nutrition rehabilitation unit (NRU), other inpatient care sites.</a:t>
            </a:r>
          </a:p>
          <a:p>
            <a:pPr marL="639763" lvl="1" indent="-273050" algn="just" fontAlgn="base">
              <a:lnSpc>
                <a:spcPct val="150000"/>
              </a:lnSpc>
              <a:spcBef>
                <a:spcPct val="50000"/>
              </a:spcBef>
              <a:spcAft>
                <a:spcPct val="0"/>
              </a:spcAft>
              <a:buClr>
                <a:srgbClr val="94B6D2"/>
              </a:buClr>
              <a:buSzPct val="70000"/>
              <a:buFont typeface="Wingdings 2" pitchFamily="18" charset="2"/>
              <a:buChar char=""/>
            </a:pPr>
            <a:r>
              <a:rPr lang="en-IE" sz="4600" dirty="0">
                <a:solidFill>
                  <a:srgbClr val="FF0000"/>
                </a:solidFill>
                <a:latin typeface="Tw Cen MT"/>
              </a:rPr>
              <a:t>Currently, </a:t>
            </a:r>
            <a:r>
              <a:rPr lang="en-IE" sz="4600" dirty="0">
                <a:solidFill>
                  <a:prstClr val="black"/>
                </a:solidFill>
                <a:latin typeface="Tw Cen MT"/>
              </a:rPr>
              <a:t>The centre-based care model is implemented based on guideline for Management of Severe Malnutrition of WHO.</a:t>
            </a:r>
          </a:p>
          <a:p>
            <a:endParaRPr lang="en-US" dirty="0"/>
          </a:p>
        </p:txBody>
      </p:sp>
      <p:sp>
        <p:nvSpPr>
          <p:cNvPr id="5" name="Slide Number Placeholder 4"/>
          <p:cNvSpPr>
            <a:spLocks noGrp="1"/>
          </p:cNvSpPr>
          <p:nvPr>
            <p:ph type="sldNum" sz="quarter" idx="12"/>
          </p:nvPr>
        </p:nvSpPr>
        <p:spPr/>
        <p:txBody>
          <a:bodyPr/>
          <a:lstStyle/>
          <a:p>
            <a:fld id="{31464B2D-C745-448E-9D95-72C920CC6C45}" type="slidenum">
              <a:rPr lang="en-US" smtClean="0"/>
              <a:pPr/>
              <a:t>34</a:t>
            </a:fld>
            <a:endParaRPr lang="en-US"/>
          </a:p>
        </p:txBody>
      </p:sp>
    </p:spTree>
    <p:extLst>
      <p:ext uri="{BB962C8B-B14F-4D97-AF65-F5344CB8AC3E}">
        <p14:creationId xmlns:p14="http://schemas.microsoft.com/office/powerpoint/2010/main" xmlns="" val="202562958"/>
      </p:ext>
    </p:extLst>
  </p:cSld>
  <p:clrMapOvr>
    <a:masterClrMapping/>
  </p:clrMapOvr>
  <mc:AlternateContent xmlns:mc="http://schemas.openxmlformats.org/markup-compatibility/2006">
    <mc:Choice xmlns:p14="http://schemas.microsoft.com/office/powerpoint/2010/main" xmlns="" Requires="p14">
      <p:transition spd="slow" p14:dur="1500">
        <p14:switch dir="r"/>
      </p:transition>
    </mc:Choice>
    <mc:Fallback>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cont…</a:t>
            </a:r>
            <a:br>
              <a:rPr lang="en-US" dirty="0" smtClean="0"/>
            </a:br>
            <a:endParaRPr lang="en-US" dirty="0"/>
          </a:p>
        </p:txBody>
      </p:sp>
      <p:sp>
        <p:nvSpPr>
          <p:cNvPr id="3" name="Content Placeholder 2"/>
          <p:cNvSpPr>
            <a:spLocks noGrp="1"/>
          </p:cNvSpPr>
          <p:nvPr>
            <p:ph idx="1"/>
          </p:nvPr>
        </p:nvSpPr>
        <p:spPr>
          <a:xfrm>
            <a:off x="0" y="274638"/>
            <a:ext cx="12192000" cy="6446838"/>
          </a:xfrm>
        </p:spPr>
        <p:txBody>
          <a:bodyPr>
            <a:normAutofit fontScale="47500" lnSpcReduction="20000"/>
          </a:bodyPr>
          <a:lstStyle/>
          <a:p>
            <a:pPr>
              <a:lnSpc>
                <a:spcPct val="150000"/>
              </a:lnSpc>
            </a:pPr>
            <a:endParaRPr lang="en-US" dirty="0" smtClean="0"/>
          </a:p>
          <a:p>
            <a:pPr>
              <a:lnSpc>
                <a:spcPct val="150000"/>
              </a:lnSpc>
            </a:pPr>
            <a:r>
              <a:rPr lang="en-US" sz="7000" dirty="0" smtClean="0"/>
              <a:t>During </a:t>
            </a:r>
            <a:r>
              <a:rPr lang="en-US" sz="7000" dirty="0"/>
              <a:t>the past 5 years, an increasing number of countries </a:t>
            </a:r>
            <a:r>
              <a:rPr lang="en-US" sz="7000" dirty="0" smtClean="0"/>
              <a:t>and international </a:t>
            </a:r>
            <a:r>
              <a:rPr lang="en-US" sz="7000" dirty="0"/>
              <a:t>relief agencies have adopted a </a:t>
            </a:r>
            <a:r>
              <a:rPr lang="en-US" sz="7000" dirty="0" smtClean="0"/>
              <a:t>community-based model </a:t>
            </a:r>
            <a:r>
              <a:rPr lang="en-US" sz="7000" dirty="0"/>
              <a:t>for the management of acute malnutrition, </a:t>
            </a:r>
            <a:r>
              <a:rPr lang="en-US" sz="7000" dirty="0" smtClean="0"/>
              <a:t>called community-based </a:t>
            </a:r>
            <a:r>
              <a:rPr lang="en-US" sz="7000" dirty="0"/>
              <a:t>therapeutic care (CTC</a:t>
            </a:r>
            <a:r>
              <a:rPr lang="en-US" sz="7000" dirty="0" smtClean="0"/>
              <a:t>).</a:t>
            </a:r>
            <a:r>
              <a:rPr lang="en-US" sz="7000" dirty="0"/>
              <a:t> </a:t>
            </a:r>
            <a:endParaRPr lang="en-US" sz="7000" dirty="0" smtClean="0"/>
          </a:p>
          <a:p>
            <a:pPr>
              <a:lnSpc>
                <a:spcPct val="150000"/>
              </a:lnSpc>
            </a:pPr>
            <a:r>
              <a:rPr lang="en-US" sz="7000" dirty="0" smtClean="0">
                <a:solidFill>
                  <a:srgbClr val="FF0000"/>
                </a:solidFill>
              </a:rPr>
              <a:t>The </a:t>
            </a:r>
            <a:r>
              <a:rPr lang="en-US" sz="7000" dirty="0">
                <a:solidFill>
                  <a:srgbClr val="FF0000"/>
                </a:solidFill>
              </a:rPr>
              <a:t>CTC </a:t>
            </a:r>
            <a:r>
              <a:rPr lang="en-US" sz="7000" dirty="0" smtClean="0">
                <a:solidFill>
                  <a:srgbClr val="FF0000"/>
                </a:solidFill>
              </a:rPr>
              <a:t>model consists </a:t>
            </a:r>
            <a:r>
              <a:rPr lang="en-US" sz="7000" dirty="0">
                <a:solidFill>
                  <a:srgbClr val="FF0000"/>
                </a:solidFill>
              </a:rPr>
              <a:t>of four elements:</a:t>
            </a:r>
          </a:p>
          <a:p>
            <a:pPr>
              <a:lnSpc>
                <a:spcPct val="160000"/>
              </a:lnSpc>
              <a:buNone/>
            </a:pPr>
            <a:r>
              <a:rPr lang="en-US" sz="7000" dirty="0"/>
              <a:t>1. Measures to </a:t>
            </a:r>
            <a:r>
              <a:rPr lang="en-US" sz="7000" dirty="0" smtClean="0"/>
              <a:t>mobilize </a:t>
            </a:r>
            <a:r>
              <a:rPr lang="en-US" sz="7000" dirty="0"/>
              <a:t>the community in order to </a:t>
            </a:r>
            <a:r>
              <a:rPr lang="en-US" sz="7000" dirty="0" smtClean="0"/>
              <a:t>encourage </a:t>
            </a:r>
            <a:r>
              <a:rPr lang="en-US" sz="7000" dirty="0" smtClean="0">
                <a:solidFill>
                  <a:srgbClr val="FF0000"/>
                </a:solidFill>
              </a:rPr>
              <a:t>early </a:t>
            </a:r>
            <a:r>
              <a:rPr lang="en-US" sz="7000" dirty="0">
                <a:solidFill>
                  <a:srgbClr val="FF0000"/>
                </a:solidFill>
              </a:rPr>
              <a:t>presentation and compliance;</a:t>
            </a:r>
          </a:p>
        </p:txBody>
      </p:sp>
      <p:sp>
        <p:nvSpPr>
          <p:cNvPr id="5" name="Slide Number Placeholder 4"/>
          <p:cNvSpPr>
            <a:spLocks noGrp="1"/>
          </p:cNvSpPr>
          <p:nvPr>
            <p:ph type="sldNum" sz="quarter" idx="12"/>
          </p:nvPr>
        </p:nvSpPr>
        <p:spPr/>
        <p:txBody>
          <a:bodyPr>
            <a:normAutofit/>
          </a:bodyPr>
          <a:lstStyle/>
          <a:p>
            <a:fld id="{D46487FB-9A50-483E-A049-58DED00D8DEE}" type="slidenum">
              <a:rPr lang="en-US" smtClean="0"/>
              <a:pPr/>
              <a:t>35</a:t>
            </a:fld>
            <a:endParaRPr lang="en-US"/>
          </a:p>
        </p:txBody>
      </p:sp>
    </p:spTree>
    <p:extLst>
      <p:ext uri="{BB962C8B-B14F-4D97-AF65-F5344CB8AC3E}">
        <p14:creationId xmlns:p14="http://schemas.microsoft.com/office/powerpoint/2010/main" xmlns="" val="2863008194"/>
      </p:ext>
    </p:extLst>
  </p:cSld>
  <p:clrMapOvr>
    <a:masterClrMapping/>
  </p:clrMapOvr>
  <mc:AlternateContent xmlns:mc="http://schemas.openxmlformats.org/markup-compatibility/2006">
    <mc:Choice xmlns:p14="http://schemas.microsoft.com/office/powerpoint/2010/main" xmlns="" Requires="p14">
      <p:transition spd="slow" p14:dur="1500">
        <p14:switch dir="r"/>
      </p:transition>
    </mc:Choice>
    <mc:Fallback>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 …</a:t>
            </a:r>
            <a:endParaRPr lang="en-US" dirty="0"/>
          </a:p>
        </p:txBody>
      </p:sp>
      <p:sp>
        <p:nvSpPr>
          <p:cNvPr id="3" name="Content Placeholder 2"/>
          <p:cNvSpPr>
            <a:spLocks noGrp="1"/>
          </p:cNvSpPr>
          <p:nvPr>
            <p:ph idx="1"/>
          </p:nvPr>
        </p:nvSpPr>
        <p:spPr>
          <a:xfrm>
            <a:off x="0" y="1219200"/>
            <a:ext cx="12192000" cy="5638800"/>
          </a:xfrm>
        </p:spPr>
        <p:txBody>
          <a:bodyPr>
            <a:normAutofit fontScale="77500" lnSpcReduction="20000"/>
          </a:bodyPr>
          <a:lstStyle/>
          <a:p>
            <a:pPr algn="just">
              <a:lnSpc>
                <a:spcPct val="150000"/>
              </a:lnSpc>
              <a:buNone/>
            </a:pPr>
            <a:r>
              <a:rPr lang="en-US" dirty="0"/>
              <a:t>2. </a:t>
            </a:r>
            <a:r>
              <a:rPr lang="en-US" sz="4500" b="1" dirty="0">
                <a:solidFill>
                  <a:srgbClr val="FF0000"/>
                </a:solidFill>
              </a:rPr>
              <a:t>Outpatient supplementary feeding </a:t>
            </a:r>
            <a:r>
              <a:rPr lang="en-US" sz="4500" dirty="0"/>
              <a:t>protocols for those </a:t>
            </a:r>
            <a:r>
              <a:rPr lang="en-US" sz="4500" dirty="0" smtClean="0"/>
              <a:t>with </a:t>
            </a:r>
            <a:r>
              <a:rPr lang="en-US" sz="4500" b="1" dirty="0" smtClean="0"/>
              <a:t>moderate </a:t>
            </a:r>
            <a:r>
              <a:rPr lang="en-US" sz="4500" b="1" dirty="0"/>
              <a:t>acute malnutrition </a:t>
            </a:r>
            <a:r>
              <a:rPr lang="en-US" sz="4500" dirty="0"/>
              <a:t>and </a:t>
            </a:r>
            <a:r>
              <a:rPr lang="en-US" sz="4500" b="1" dirty="0"/>
              <a:t>no serious </a:t>
            </a:r>
            <a:r>
              <a:rPr lang="en-US" sz="4500" b="1" dirty="0" smtClean="0"/>
              <a:t>medical complications</a:t>
            </a:r>
            <a:r>
              <a:rPr lang="en-US" sz="4500" dirty="0"/>
              <a:t>;</a:t>
            </a:r>
          </a:p>
          <a:p>
            <a:pPr algn="just">
              <a:lnSpc>
                <a:spcPct val="160000"/>
              </a:lnSpc>
              <a:buNone/>
            </a:pPr>
            <a:r>
              <a:rPr lang="en-US" sz="4500" dirty="0"/>
              <a:t>3. </a:t>
            </a:r>
            <a:r>
              <a:rPr lang="en-US" sz="4500" b="1" dirty="0">
                <a:solidFill>
                  <a:srgbClr val="FF0000"/>
                </a:solidFill>
              </a:rPr>
              <a:t>Outpatient therapeutic</a:t>
            </a:r>
            <a:r>
              <a:rPr lang="en-US" sz="4500" dirty="0">
                <a:solidFill>
                  <a:srgbClr val="FF0000"/>
                </a:solidFill>
              </a:rPr>
              <a:t> </a:t>
            </a:r>
            <a:r>
              <a:rPr lang="en-US" sz="4500" dirty="0"/>
              <a:t>protocols for those with </a:t>
            </a:r>
            <a:r>
              <a:rPr lang="en-US" sz="4500" b="1" dirty="0" smtClean="0"/>
              <a:t>severe acute </a:t>
            </a:r>
            <a:r>
              <a:rPr lang="en-US" sz="4500" b="1" dirty="0"/>
              <a:t>malnutrition</a:t>
            </a:r>
            <a:r>
              <a:rPr lang="en-US" sz="4500" dirty="0"/>
              <a:t> and </a:t>
            </a:r>
            <a:r>
              <a:rPr lang="en-US" sz="4500" b="1" dirty="0"/>
              <a:t>no serious medical </a:t>
            </a:r>
            <a:r>
              <a:rPr lang="en-US" sz="4500" b="1" dirty="0" smtClean="0"/>
              <a:t>complications</a:t>
            </a:r>
            <a:r>
              <a:rPr lang="en-US" sz="4500" dirty="0" smtClean="0"/>
              <a:t>; and</a:t>
            </a:r>
            <a:endParaRPr lang="en-US" sz="4500" dirty="0"/>
          </a:p>
          <a:p>
            <a:pPr algn="just">
              <a:lnSpc>
                <a:spcPct val="170000"/>
              </a:lnSpc>
              <a:buNone/>
            </a:pPr>
            <a:r>
              <a:rPr lang="en-US" sz="4500" dirty="0"/>
              <a:t>4. </a:t>
            </a:r>
            <a:r>
              <a:rPr lang="en-US" sz="4500" b="1" dirty="0" smtClean="0">
                <a:solidFill>
                  <a:srgbClr val="FF0000"/>
                </a:solidFill>
              </a:rPr>
              <a:t>Inpatient therapeutic </a:t>
            </a:r>
            <a:r>
              <a:rPr lang="en-US" sz="4500" dirty="0" smtClean="0"/>
              <a:t>protocols for those with </a:t>
            </a:r>
            <a:r>
              <a:rPr lang="en-US" sz="4500" b="1" dirty="0" smtClean="0"/>
              <a:t>acute malnutrition </a:t>
            </a:r>
            <a:r>
              <a:rPr lang="en-US" sz="4500" dirty="0" smtClean="0"/>
              <a:t>also </a:t>
            </a:r>
            <a:r>
              <a:rPr lang="en-US" sz="4500" dirty="0"/>
              <a:t>suffering from serious medical complications.</a:t>
            </a:r>
          </a:p>
        </p:txBody>
      </p:sp>
      <p:sp>
        <p:nvSpPr>
          <p:cNvPr id="5" name="Slide Number Placeholder 4"/>
          <p:cNvSpPr>
            <a:spLocks noGrp="1"/>
          </p:cNvSpPr>
          <p:nvPr>
            <p:ph type="sldNum" sz="quarter" idx="12"/>
          </p:nvPr>
        </p:nvSpPr>
        <p:spPr/>
        <p:txBody>
          <a:bodyPr>
            <a:normAutofit/>
          </a:bodyPr>
          <a:lstStyle/>
          <a:p>
            <a:fld id="{D46487FB-9A50-483E-A049-58DED00D8DEE}" type="slidenum">
              <a:rPr lang="en-US" smtClean="0"/>
              <a:pPr/>
              <a:t>36</a:t>
            </a:fld>
            <a:endParaRPr lang="en-US"/>
          </a:p>
        </p:txBody>
      </p:sp>
    </p:spTree>
    <p:extLst>
      <p:ext uri="{BB962C8B-B14F-4D97-AF65-F5344CB8AC3E}">
        <p14:creationId xmlns:p14="http://schemas.microsoft.com/office/powerpoint/2010/main" xmlns="" val="3035332261"/>
      </p:ext>
    </p:extLst>
  </p:cSld>
  <p:clrMapOvr>
    <a:masterClrMapping/>
  </p:clrMapOvr>
  <mc:AlternateContent xmlns:mc="http://schemas.openxmlformats.org/markup-compatibility/2006">
    <mc:Choice xmlns:p14="http://schemas.microsoft.com/office/powerpoint/2010/main" xmlns="" Requires="p14">
      <p:transition spd="slow" p14:dur="1500">
        <p14:switch dir="r"/>
      </p:transition>
    </mc:Choice>
    <mc:Fallback>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491844"/>
          </a:xfrm>
        </p:spPr>
        <p:txBody>
          <a:bodyPr/>
          <a:lstStyle/>
          <a:p>
            <a:r>
              <a:rPr lang="en-US" b="1" dirty="0"/>
              <a:t>Types of acute malnutrition</a:t>
            </a:r>
            <a:endParaRPr lang="en-US" dirty="0"/>
          </a:p>
        </p:txBody>
      </p:sp>
      <p:sp>
        <p:nvSpPr>
          <p:cNvPr id="3" name="Content Placeholder 2"/>
          <p:cNvSpPr>
            <a:spLocks noGrp="1"/>
          </p:cNvSpPr>
          <p:nvPr>
            <p:ph idx="1"/>
          </p:nvPr>
        </p:nvSpPr>
        <p:spPr>
          <a:xfrm>
            <a:off x="609600" y="766482"/>
            <a:ext cx="10972800" cy="6091517"/>
          </a:xfrm>
        </p:spPr>
        <p:txBody>
          <a:bodyPr>
            <a:noAutofit/>
          </a:bodyPr>
          <a:lstStyle/>
          <a:p>
            <a:pPr marL="0">
              <a:lnSpc>
                <a:spcPct val="170000"/>
              </a:lnSpc>
              <a:spcBef>
                <a:spcPts val="0"/>
              </a:spcBef>
              <a:spcAft>
                <a:spcPts val="1000"/>
              </a:spcAft>
            </a:pPr>
            <a:r>
              <a:rPr lang="en-US" sz="2800" dirty="0">
                <a:latin typeface="Times New Roman"/>
                <a:ea typeface="Times New Roman"/>
                <a:cs typeface="Arial"/>
              </a:rPr>
              <a:t>Acute malnutrition is divided into two types: </a:t>
            </a:r>
            <a:r>
              <a:rPr lang="en-US" sz="2800" b="1" dirty="0">
                <a:latin typeface="Times New Roman"/>
                <a:ea typeface="Times New Roman"/>
                <a:cs typeface="Arial"/>
              </a:rPr>
              <a:t>moderate</a:t>
            </a:r>
            <a:r>
              <a:rPr lang="en-US" sz="2800" dirty="0">
                <a:latin typeface="Times New Roman"/>
                <a:ea typeface="Times New Roman"/>
                <a:cs typeface="Arial"/>
              </a:rPr>
              <a:t> and </a:t>
            </a:r>
            <a:r>
              <a:rPr lang="en-US" sz="2800" dirty="0" smtClean="0">
                <a:latin typeface="Times New Roman"/>
                <a:ea typeface="Times New Roman"/>
                <a:cs typeface="Arial"/>
              </a:rPr>
              <a:t> </a:t>
            </a:r>
            <a:r>
              <a:rPr lang="en-US" sz="2800" b="1" dirty="0" smtClean="0">
                <a:latin typeface="Times New Roman"/>
                <a:ea typeface="Times New Roman"/>
                <a:cs typeface="Arial"/>
              </a:rPr>
              <a:t>severe</a:t>
            </a:r>
            <a:r>
              <a:rPr lang="en-US" sz="2800" dirty="0">
                <a:latin typeface="Times New Roman"/>
                <a:ea typeface="Times New Roman"/>
                <a:cs typeface="Arial"/>
              </a:rPr>
              <a:t>. </a:t>
            </a:r>
            <a:endParaRPr lang="en-US" sz="2800" dirty="0" smtClean="0">
              <a:latin typeface="Times New Roman"/>
              <a:ea typeface="Times New Roman"/>
              <a:cs typeface="Arial"/>
            </a:endParaRPr>
          </a:p>
          <a:p>
            <a:r>
              <a:rPr lang="en-US" sz="2800" dirty="0"/>
              <a:t>defined according </a:t>
            </a:r>
            <a:r>
              <a:rPr lang="en-US" sz="2800" dirty="0" smtClean="0"/>
              <a:t>to anthropometry </a:t>
            </a:r>
            <a:r>
              <a:rPr lang="en-US" sz="2800" dirty="0"/>
              <a:t>and the presence of bilateral pitting </a:t>
            </a:r>
            <a:r>
              <a:rPr lang="en-US" sz="2800" dirty="0" smtClean="0"/>
              <a:t>edema.</a:t>
            </a:r>
            <a:endParaRPr lang="en-US" sz="2800" dirty="0" smtClean="0">
              <a:latin typeface="Times New Roman"/>
              <a:ea typeface="Times New Roman"/>
              <a:cs typeface="Arial"/>
            </a:endParaRPr>
          </a:p>
          <a:p>
            <a:pPr marL="0">
              <a:lnSpc>
                <a:spcPct val="170000"/>
              </a:lnSpc>
              <a:spcBef>
                <a:spcPts val="0"/>
              </a:spcBef>
              <a:spcAft>
                <a:spcPts val="1000"/>
              </a:spcAft>
            </a:pPr>
            <a:r>
              <a:rPr lang="en-US" sz="4000" b="1" dirty="0">
                <a:latin typeface="Times New Roman"/>
                <a:ea typeface="Times New Roman"/>
                <a:cs typeface="Arial"/>
              </a:rPr>
              <a:t>Moderate acute malnutrition</a:t>
            </a:r>
            <a:endParaRPr lang="en-US" sz="2400" dirty="0">
              <a:ea typeface="Calibri"/>
              <a:cs typeface="Arial"/>
            </a:endParaRPr>
          </a:p>
          <a:p>
            <a:r>
              <a:rPr lang="en-US" sz="2800" dirty="0">
                <a:latin typeface="Times New Roman"/>
                <a:ea typeface="Times New Roman"/>
              </a:rPr>
              <a:t>Moderate acute malnutrition (MAM), also known as wasting, is defined by a </a:t>
            </a:r>
            <a:r>
              <a:rPr lang="en-US" sz="2800" b="1" u="sng" dirty="0">
                <a:solidFill>
                  <a:srgbClr val="0000FF"/>
                </a:solidFill>
                <a:latin typeface="Times New Roman"/>
                <a:ea typeface="Times New Roman"/>
                <a:cs typeface="Arial"/>
              </a:rPr>
              <a:t>weight-for-height indicator</a:t>
            </a:r>
            <a:r>
              <a:rPr lang="en-US" sz="2800" dirty="0">
                <a:latin typeface="Times New Roman"/>
                <a:ea typeface="Times New Roman"/>
              </a:rPr>
              <a:t> between -3 and  -2 z-scores (standard deviations) of the international standard or by a </a:t>
            </a:r>
            <a:r>
              <a:rPr lang="en-US" sz="2800" b="1" u="sng" dirty="0">
                <a:solidFill>
                  <a:srgbClr val="0000FF"/>
                </a:solidFill>
                <a:latin typeface="Times New Roman"/>
                <a:ea typeface="Times New Roman"/>
                <a:cs typeface="Arial"/>
              </a:rPr>
              <a:t>mid-upper arm circumference</a:t>
            </a:r>
            <a:r>
              <a:rPr lang="en-US" sz="2800" dirty="0">
                <a:latin typeface="Times New Roman"/>
                <a:ea typeface="Times New Roman"/>
              </a:rPr>
              <a:t> (MUAC) between 11 cm and 12.5 cm</a:t>
            </a:r>
            <a:endParaRPr lang="en-US" sz="2800" dirty="0">
              <a:ea typeface="Calibri"/>
              <a:cs typeface="Arial"/>
            </a:endParaRPr>
          </a:p>
        </p:txBody>
      </p:sp>
      <p:sp>
        <p:nvSpPr>
          <p:cNvPr id="6" name="Slide Number Placeholder 5"/>
          <p:cNvSpPr>
            <a:spLocks noGrp="1"/>
          </p:cNvSpPr>
          <p:nvPr>
            <p:ph type="sldNum" sz="quarter" idx="12"/>
          </p:nvPr>
        </p:nvSpPr>
        <p:spPr/>
        <p:txBody>
          <a:bodyPr>
            <a:normAutofit/>
          </a:bodyPr>
          <a:lstStyle/>
          <a:p>
            <a:fld id="{E13DDBC5-BD8D-449C-8BDE-1020BC24DD8C}" type="slidenum">
              <a:rPr lang="en-US" smtClean="0"/>
              <a:pPr/>
              <a:t>37</a:t>
            </a:fld>
            <a:endParaRPr lang="en-US"/>
          </a:p>
        </p:txBody>
      </p:sp>
    </p:spTree>
    <p:extLst>
      <p:ext uri="{BB962C8B-B14F-4D97-AF65-F5344CB8AC3E}">
        <p14:creationId xmlns:p14="http://schemas.microsoft.com/office/powerpoint/2010/main" xmlns="" val="4009086020"/>
      </p:ext>
    </p:extLst>
  </p:cSld>
  <p:clrMapOvr>
    <a:masterClrMapping/>
  </p:clrMapOvr>
  <mc:AlternateContent xmlns:mc="http://schemas.openxmlformats.org/markup-compatibility/2006">
    <mc:Choice xmlns:p14="http://schemas.microsoft.com/office/powerpoint/2010/main" xmlns="" Requires="p14">
      <p:transition spd="slow" p14:dur="1500">
        <p14:switch dir="r"/>
      </p:transition>
    </mc:Choice>
    <mc:Fallback>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563562"/>
          </a:xfrm>
        </p:spPr>
        <p:txBody>
          <a:bodyPr>
            <a:normAutofit fontScale="90000"/>
          </a:bodyPr>
          <a:lstStyle/>
          <a:p>
            <a:r>
              <a:rPr lang="en-US" dirty="0" smtClean="0"/>
              <a:t>Cont…</a:t>
            </a:r>
            <a:endParaRPr lang="en-US" dirty="0"/>
          </a:p>
        </p:txBody>
      </p:sp>
      <p:sp>
        <p:nvSpPr>
          <p:cNvPr id="3" name="Content Placeholder 2"/>
          <p:cNvSpPr>
            <a:spLocks noGrp="1"/>
          </p:cNvSpPr>
          <p:nvPr>
            <p:ph idx="1"/>
          </p:nvPr>
        </p:nvSpPr>
        <p:spPr>
          <a:xfrm>
            <a:off x="188259" y="1129553"/>
            <a:ext cx="12003741" cy="4996611"/>
          </a:xfrm>
        </p:spPr>
        <p:txBody>
          <a:bodyPr>
            <a:noAutofit/>
          </a:bodyPr>
          <a:lstStyle/>
          <a:p>
            <a:pPr marL="0">
              <a:lnSpc>
                <a:spcPct val="115000"/>
              </a:lnSpc>
              <a:spcBef>
                <a:spcPts val="0"/>
              </a:spcBef>
              <a:spcAft>
                <a:spcPts val="1000"/>
              </a:spcAft>
            </a:pPr>
            <a:endParaRPr lang="en-US" sz="1200" b="1" dirty="0" smtClean="0">
              <a:latin typeface="Times New Roman"/>
              <a:ea typeface="Times New Roman"/>
              <a:cs typeface="Arial"/>
            </a:endParaRPr>
          </a:p>
          <a:p>
            <a:pPr marL="0">
              <a:lnSpc>
                <a:spcPct val="120000"/>
              </a:lnSpc>
              <a:spcBef>
                <a:spcPts val="0"/>
              </a:spcBef>
              <a:spcAft>
                <a:spcPts val="1000"/>
              </a:spcAft>
            </a:pPr>
            <a:r>
              <a:rPr lang="en-US" b="1" dirty="0" smtClean="0">
                <a:latin typeface="Times New Roman"/>
                <a:ea typeface="Times New Roman"/>
                <a:cs typeface="Arial"/>
              </a:rPr>
              <a:t>Severe </a:t>
            </a:r>
            <a:r>
              <a:rPr lang="en-US" b="1" dirty="0">
                <a:latin typeface="Times New Roman"/>
                <a:ea typeface="Times New Roman"/>
                <a:cs typeface="Arial"/>
              </a:rPr>
              <a:t>acute malnutrition</a:t>
            </a:r>
          </a:p>
          <a:p>
            <a:pPr marL="420624" indent="-384048" algn="just">
              <a:lnSpc>
                <a:spcPct val="120000"/>
              </a:lnSpc>
              <a:buFont typeface="Wingdings 2"/>
              <a:buChar char=""/>
              <a:defRPr/>
            </a:pPr>
            <a:r>
              <a:rPr lang="en-US" sz="2400" dirty="0">
                <a:solidFill>
                  <a:prstClr val="black"/>
                </a:solidFill>
              </a:rPr>
              <a:t>WFH &lt; -3z scores,</a:t>
            </a:r>
            <a:r>
              <a:rPr lang="en-US" sz="2400" dirty="0">
                <a:ea typeface="Times New Roman"/>
                <a:cs typeface="Arial"/>
              </a:rPr>
              <a:t>  </a:t>
            </a:r>
            <a:r>
              <a:rPr lang="en-US" sz="2400" dirty="0">
                <a:latin typeface="Times New Roman"/>
                <a:ea typeface="Times New Roman"/>
              </a:rPr>
              <a:t>is the most dangerous form of malnutrition. If left untreated, SAM can result in death. It can manifest in two ways:</a:t>
            </a:r>
            <a:br>
              <a:rPr lang="en-US" sz="2400" dirty="0">
                <a:latin typeface="Times New Roman"/>
                <a:ea typeface="Times New Roman"/>
              </a:rPr>
            </a:br>
            <a:r>
              <a:rPr lang="en-US" sz="2400" dirty="0">
                <a:latin typeface="Times New Roman"/>
                <a:ea typeface="Times New Roman"/>
              </a:rPr>
              <a:t>- &gt;</a:t>
            </a:r>
            <a:r>
              <a:rPr lang="en-US" sz="2400" b="1" dirty="0">
                <a:latin typeface="Times New Roman"/>
                <a:ea typeface="Times New Roman"/>
                <a:cs typeface="Arial"/>
              </a:rPr>
              <a:t>Severe Wasting:  </a:t>
            </a:r>
            <a:endParaRPr lang="en-US" sz="2400" dirty="0">
              <a:ea typeface="Calibri"/>
              <a:cs typeface="Arial"/>
            </a:endParaRPr>
          </a:p>
          <a:p>
            <a:pPr marL="0" algn="just">
              <a:lnSpc>
                <a:spcPct val="120000"/>
              </a:lnSpc>
              <a:spcBef>
                <a:spcPts val="0"/>
              </a:spcBef>
              <a:spcAft>
                <a:spcPts val="1000"/>
              </a:spcAft>
            </a:pPr>
            <a:r>
              <a:rPr lang="en-US" sz="2400" dirty="0">
                <a:latin typeface="Times New Roman"/>
                <a:ea typeface="Times New Roman"/>
                <a:cs typeface="Arial"/>
              </a:rPr>
              <a:t>Severe wasting is characterized by a massive loss of body fat and muscle tissue. Children who are severely wasted look almost elderly and their bodies are extremely thin and skeletal.  </a:t>
            </a:r>
            <a:endParaRPr lang="en-US" sz="2400" dirty="0">
              <a:ea typeface="Calibri"/>
              <a:cs typeface="Arial"/>
            </a:endParaRPr>
          </a:p>
          <a:p>
            <a:pPr marL="0" indent="0" algn="just">
              <a:lnSpc>
                <a:spcPct val="120000"/>
              </a:lnSpc>
              <a:spcBef>
                <a:spcPts val="0"/>
              </a:spcBef>
              <a:spcAft>
                <a:spcPts val="1000"/>
              </a:spcAft>
              <a:buNone/>
            </a:pPr>
            <a:r>
              <a:rPr lang="en-US" sz="2400" b="1" i="1" dirty="0">
                <a:latin typeface="Times New Roman"/>
                <a:ea typeface="Times New Roman"/>
                <a:cs typeface="Arial"/>
              </a:rPr>
              <a:t>         - </a:t>
            </a:r>
            <a:r>
              <a:rPr lang="en-US" sz="2400" b="1" i="1" dirty="0" smtClean="0">
                <a:latin typeface="Times New Roman"/>
                <a:ea typeface="Times New Roman"/>
                <a:cs typeface="Arial"/>
              </a:rPr>
              <a:t>&gt;Edema:</a:t>
            </a:r>
            <a:r>
              <a:rPr lang="en-US" sz="2400" b="1" i="1" dirty="0">
                <a:latin typeface="Times New Roman"/>
                <a:ea typeface="Times New Roman"/>
                <a:cs typeface="Arial"/>
              </a:rPr>
              <a:t>  </a:t>
            </a:r>
            <a:endParaRPr lang="en-US" sz="2400" i="1" dirty="0">
              <a:ea typeface="Calibri"/>
              <a:cs typeface="Arial"/>
            </a:endParaRPr>
          </a:p>
          <a:p>
            <a:pPr marL="0" algn="just">
              <a:lnSpc>
                <a:spcPct val="120000"/>
              </a:lnSpc>
              <a:spcBef>
                <a:spcPts val="0"/>
              </a:spcBef>
              <a:spcAft>
                <a:spcPts val="1000"/>
              </a:spcAft>
            </a:pPr>
            <a:r>
              <a:rPr lang="en-US" sz="2400" dirty="0">
                <a:latin typeface="Times New Roman"/>
                <a:ea typeface="Times New Roman"/>
                <a:cs typeface="Arial"/>
              </a:rPr>
              <a:t>It is present on the lower limbs, and is verified when thumb pressure is applied on top of both feet for three seconds and leaves a pit  or indentation in the foot, after the thumb is lifted. </a:t>
            </a:r>
            <a:endParaRPr lang="en-US" sz="2400" dirty="0"/>
          </a:p>
        </p:txBody>
      </p:sp>
      <p:sp>
        <p:nvSpPr>
          <p:cNvPr id="6" name="Slide Number Placeholder 5"/>
          <p:cNvSpPr>
            <a:spLocks noGrp="1"/>
          </p:cNvSpPr>
          <p:nvPr>
            <p:ph type="sldNum" sz="quarter" idx="12"/>
          </p:nvPr>
        </p:nvSpPr>
        <p:spPr/>
        <p:txBody>
          <a:bodyPr>
            <a:normAutofit/>
          </a:bodyPr>
          <a:lstStyle/>
          <a:p>
            <a:fld id="{E13DDBC5-BD8D-449C-8BDE-1020BC24DD8C}" type="slidenum">
              <a:rPr lang="en-US" smtClean="0"/>
              <a:pPr/>
              <a:t>38</a:t>
            </a:fld>
            <a:endParaRPr lang="en-US"/>
          </a:p>
        </p:txBody>
      </p:sp>
    </p:spTree>
    <p:extLst>
      <p:ext uri="{BB962C8B-B14F-4D97-AF65-F5344CB8AC3E}">
        <p14:creationId xmlns:p14="http://schemas.microsoft.com/office/powerpoint/2010/main" xmlns="" val="2122467702"/>
      </p:ext>
    </p:extLst>
  </p:cSld>
  <p:clrMapOvr>
    <a:masterClrMapping/>
  </p:clrMapOvr>
  <mc:AlternateContent xmlns:mc="http://schemas.openxmlformats.org/markup-compatibility/2006">
    <mc:Choice xmlns:p14="http://schemas.microsoft.com/office/powerpoint/2010/main" xmlns="" Requires="p14">
      <p:transition spd="slow" p14:dur="1500">
        <p14:switch dir="r"/>
      </p:transition>
    </mc:Choice>
    <mc:Fallback>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563562"/>
          </a:xfrm>
        </p:spPr>
        <p:txBody>
          <a:bodyPr>
            <a:normAutofit fontScale="90000"/>
          </a:bodyPr>
          <a:lstStyle/>
          <a:p>
            <a:r>
              <a:rPr lang="en-US" dirty="0" smtClean="0"/>
              <a:t>Cont…</a:t>
            </a:r>
            <a:endParaRPr lang="en-US" dirty="0"/>
          </a:p>
        </p:txBody>
      </p:sp>
      <p:sp>
        <p:nvSpPr>
          <p:cNvPr id="3" name="Content Placeholder 2"/>
          <p:cNvSpPr>
            <a:spLocks noGrp="1"/>
          </p:cNvSpPr>
          <p:nvPr>
            <p:ph idx="1"/>
          </p:nvPr>
        </p:nvSpPr>
        <p:spPr>
          <a:xfrm>
            <a:off x="0" y="1237128"/>
            <a:ext cx="12192000" cy="5620872"/>
          </a:xfrm>
        </p:spPr>
        <p:txBody>
          <a:bodyPr>
            <a:noAutofit/>
          </a:bodyPr>
          <a:lstStyle/>
          <a:p>
            <a:pPr marL="0" algn="just">
              <a:lnSpc>
                <a:spcPct val="150000"/>
              </a:lnSpc>
              <a:spcBef>
                <a:spcPts val="0"/>
              </a:spcBef>
              <a:spcAft>
                <a:spcPts val="1000"/>
              </a:spcAft>
            </a:pPr>
            <a:endParaRPr lang="en-US" sz="2400" dirty="0" smtClean="0">
              <a:solidFill>
                <a:prstClr val="black"/>
              </a:solidFill>
              <a:latin typeface="Times New Roman"/>
              <a:ea typeface="Times New Roman"/>
              <a:cs typeface="Arial"/>
            </a:endParaRPr>
          </a:p>
          <a:p>
            <a:pPr marL="0" algn="just">
              <a:spcBef>
                <a:spcPts val="0"/>
              </a:spcBef>
              <a:spcAft>
                <a:spcPts val="1000"/>
              </a:spcAft>
            </a:pPr>
            <a:r>
              <a:rPr lang="en-US" sz="2800" dirty="0" smtClean="0">
                <a:solidFill>
                  <a:prstClr val="black"/>
                </a:solidFill>
                <a:latin typeface="Times New Roman"/>
                <a:ea typeface="Times New Roman"/>
                <a:cs typeface="Arial"/>
              </a:rPr>
              <a:t>The edema </a:t>
            </a:r>
            <a:r>
              <a:rPr lang="en-US" sz="2800" dirty="0">
                <a:solidFill>
                  <a:prstClr val="black"/>
                </a:solidFill>
                <a:latin typeface="Times New Roman"/>
                <a:ea typeface="Times New Roman"/>
                <a:cs typeface="Arial"/>
              </a:rPr>
              <a:t>may eventually spread to the </a:t>
            </a:r>
            <a:r>
              <a:rPr lang="en-US" sz="2800" b="1" dirty="0">
                <a:solidFill>
                  <a:prstClr val="black"/>
                </a:solidFill>
                <a:latin typeface="Times New Roman"/>
                <a:ea typeface="Times New Roman"/>
                <a:cs typeface="Arial"/>
              </a:rPr>
              <a:t>legs</a:t>
            </a:r>
            <a:r>
              <a:rPr lang="en-US" sz="2800" dirty="0">
                <a:solidFill>
                  <a:prstClr val="black"/>
                </a:solidFill>
                <a:latin typeface="Times New Roman"/>
                <a:ea typeface="Times New Roman"/>
                <a:cs typeface="Arial"/>
              </a:rPr>
              <a:t> and</a:t>
            </a:r>
            <a:r>
              <a:rPr lang="en-US" sz="2800" b="1" dirty="0">
                <a:solidFill>
                  <a:prstClr val="black"/>
                </a:solidFill>
                <a:latin typeface="Times New Roman"/>
                <a:ea typeface="Times New Roman"/>
                <a:cs typeface="Arial"/>
              </a:rPr>
              <a:t> face</a:t>
            </a:r>
            <a:r>
              <a:rPr lang="en-US" sz="2800" dirty="0">
                <a:solidFill>
                  <a:prstClr val="black"/>
                </a:solidFill>
                <a:latin typeface="Times New Roman"/>
                <a:ea typeface="Times New Roman"/>
                <a:cs typeface="Arial"/>
              </a:rPr>
              <a:t>, and the child appears </a:t>
            </a:r>
            <a:r>
              <a:rPr lang="en-US" sz="2800" b="1" dirty="0">
                <a:solidFill>
                  <a:prstClr val="black"/>
                </a:solidFill>
                <a:latin typeface="Times New Roman"/>
                <a:ea typeface="Times New Roman"/>
                <a:cs typeface="Arial"/>
              </a:rPr>
              <a:t>puffy, </a:t>
            </a:r>
            <a:r>
              <a:rPr lang="en-US" sz="2800" dirty="0">
                <a:solidFill>
                  <a:prstClr val="black"/>
                </a:solidFill>
                <a:latin typeface="Times New Roman"/>
                <a:ea typeface="Times New Roman"/>
                <a:cs typeface="Arial"/>
              </a:rPr>
              <a:t>and is usually </a:t>
            </a:r>
            <a:r>
              <a:rPr lang="en-US" sz="2800" b="1" dirty="0">
                <a:solidFill>
                  <a:prstClr val="black"/>
                </a:solidFill>
                <a:latin typeface="Times New Roman"/>
                <a:ea typeface="Times New Roman"/>
                <a:cs typeface="Arial"/>
              </a:rPr>
              <a:t>irritable, weak</a:t>
            </a:r>
            <a:r>
              <a:rPr lang="en-US" sz="2800" dirty="0">
                <a:solidFill>
                  <a:prstClr val="black"/>
                </a:solidFill>
                <a:latin typeface="Times New Roman"/>
                <a:ea typeface="Times New Roman"/>
                <a:cs typeface="Arial"/>
              </a:rPr>
              <a:t> and </a:t>
            </a:r>
            <a:r>
              <a:rPr lang="en-US" sz="2800" b="1" dirty="0">
                <a:solidFill>
                  <a:prstClr val="black"/>
                </a:solidFill>
                <a:latin typeface="Times New Roman"/>
                <a:ea typeface="Times New Roman"/>
                <a:cs typeface="Arial"/>
              </a:rPr>
              <a:t>lethargic</a:t>
            </a:r>
            <a:r>
              <a:rPr lang="en-US" sz="2800" i="1" dirty="0">
                <a:solidFill>
                  <a:prstClr val="black"/>
                </a:solidFill>
                <a:latin typeface="Times New Roman"/>
                <a:ea typeface="Times New Roman"/>
                <a:cs typeface="Arial"/>
              </a:rPr>
              <a:t>. </a:t>
            </a:r>
          </a:p>
          <a:p>
            <a:pPr marL="0" algn="just">
              <a:spcBef>
                <a:spcPts val="0"/>
              </a:spcBef>
              <a:spcAft>
                <a:spcPts val="1000"/>
              </a:spcAft>
            </a:pPr>
            <a:r>
              <a:rPr lang="en-US" sz="2800" b="1" dirty="0">
                <a:latin typeface="Times New Roman"/>
                <a:ea typeface="Times New Roman"/>
                <a:cs typeface="Arial"/>
              </a:rPr>
              <a:t>Other signs of </a:t>
            </a:r>
            <a:r>
              <a:rPr lang="en-US" sz="2800" b="1" dirty="0" smtClean="0">
                <a:latin typeface="Times New Roman"/>
                <a:ea typeface="Times New Roman"/>
                <a:cs typeface="Arial"/>
              </a:rPr>
              <a:t>edema </a:t>
            </a:r>
            <a:r>
              <a:rPr lang="en-US" sz="2800" dirty="0">
                <a:latin typeface="Times New Roman"/>
                <a:ea typeface="Times New Roman"/>
                <a:cs typeface="Arial"/>
              </a:rPr>
              <a:t>include skin lesions, an enlarged liver and thinning hair. </a:t>
            </a:r>
          </a:p>
          <a:p>
            <a:pPr marL="0" algn="just">
              <a:spcBef>
                <a:spcPts val="0"/>
              </a:spcBef>
              <a:spcAft>
                <a:spcPts val="1000"/>
              </a:spcAft>
            </a:pPr>
            <a:r>
              <a:rPr lang="en-US" sz="2800" dirty="0">
                <a:latin typeface="Times New Roman"/>
                <a:ea typeface="Times New Roman"/>
                <a:cs typeface="Arial"/>
              </a:rPr>
              <a:t> Underneath the </a:t>
            </a:r>
            <a:r>
              <a:rPr lang="en-US" sz="2800" dirty="0" smtClean="0">
                <a:latin typeface="Times New Roman"/>
                <a:ea typeface="Times New Roman"/>
                <a:cs typeface="Arial"/>
              </a:rPr>
              <a:t>edema, </a:t>
            </a:r>
            <a:r>
              <a:rPr lang="en-US" sz="2800" dirty="0">
                <a:latin typeface="Times New Roman"/>
                <a:ea typeface="Times New Roman"/>
                <a:cs typeface="Arial"/>
              </a:rPr>
              <a:t>the muscles have been severely weakened and the child experiences excruciating cramping and muscle pain.  </a:t>
            </a:r>
            <a:endParaRPr lang="en-US" sz="2800" dirty="0">
              <a:ea typeface="Calibri"/>
              <a:cs typeface="Arial"/>
            </a:endParaRPr>
          </a:p>
          <a:p>
            <a:pPr marL="0" algn="just">
              <a:spcBef>
                <a:spcPts val="0"/>
              </a:spcBef>
              <a:spcAft>
                <a:spcPts val="1000"/>
              </a:spcAft>
            </a:pPr>
            <a:r>
              <a:rPr lang="en-US" sz="2800" dirty="0">
                <a:latin typeface="Times New Roman"/>
                <a:ea typeface="Times New Roman"/>
                <a:cs typeface="Arial"/>
              </a:rPr>
              <a:t>Both types of severe acute malnutrition compromise the body’s vital processes. </a:t>
            </a:r>
          </a:p>
          <a:p>
            <a:pPr marL="0" algn="just">
              <a:spcBef>
                <a:spcPts val="0"/>
              </a:spcBef>
              <a:spcAft>
                <a:spcPts val="1000"/>
              </a:spcAft>
            </a:pPr>
            <a:r>
              <a:rPr lang="en-US" sz="2800" dirty="0">
                <a:latin typeface="Times New Roman"/>
                <a:ea typeface="Times New Roman"/>
                <a:cs typeface="Arial"/>
              </a:rPr>
              <a:t>Even if a child is treated and his/her nutritional status is restored, physical and mental development, and general health status may be adversely affected in the long term.</a:t>
            </a:r>
            <a:endParaRPr lang="en-US" sz="2800" dirty="0">
              <a:ea typeface="Calibri"/>
              <a:cs typeface="Arial"/>
            </a:endParaRPr>
          </a:p>
          <a:p>
            <a:pPr marL="0" indent="0" algn="just">
              <a:lnSpc>
                <a:spcPct val="150000"/>
              </a:lnSpc>
              <a:buNone/>
            </a:pPr>
            <a:r>
              <a:rPr lang="en-US" sz="2400" dirty="0">
                <a:latin typeface="Times New Roman"/>
                <a:ea typeface="Times New Roman"/>
              </a:rPr>
              <a:t/>
            </a:r>
            <a:br>
              <a:rPr lang="en-US" sz="2400" dirty="0">
                <a:latin typeface="Times New Roman"/>
                <a:ea typeface="Times New Roman"/>
              </a:rPr>
            </a:br>
            <a:endParaRPr lang="en-US" sz="2400" i="1" dirty="0">
              <a:solidFill>
                <a:prstClr val="black"/>
              </a:solidFill>
              <a:ea typeface="Calibri"/>
              <a:cs typeface="Arial"/>
            </a:endParaRPr>
          </a:p>
        </p:txBody>
      </p:sp>
      <p:sp>
        <p:nvSpPr>
          <p:cNvPr id="6" name="Slide Number Placeholder 5"/>
          <p:cNvSpPr>
            <a:spLocks noGrp="1"/>
          </p:cNvSpPr>
          <p:nvPr>
            <p:ph type="sldNum" sz="quarter" idx="12"/>
          </p:nvPr>
        </p:nvSpPr>
        <p:spPr/>
        <p:txBody>
          <a:bodyPr>
            <a:normAutofit/>
          </a:bodyPr>
          <a:lstStyle/>
          <a:p>
            <a:fld id="{E13DDBC5-BD8D-449C-8BDE-1020BC24DD8C}" type="slidenum">
              <a:rPr lang="en-US" smtClean="0"/>
              <a:pPr/>
              <a:t>39</a:t>
            </a:fld>
            <a:endParaRPr lang="en-US"/>
          </a:p>
        </p:txBody>
      </p:sp>
    </p:spTree>
    <p:extLst>
      <p:ext uri="{BB962C8B-B14F-4D97-AF65-F5344CB8AC3E}">
        <p14:creationId xmlns:p14="http://schemas.microsoft.com/office/powerpoint/2010/main" xmlns="" val="4145227045"/>
      </p:ext>
    </p:extLst>
  </p:cSld>
  <p:clrMapOvr>
    <a:masterClrMapping/>
  </p:clrMapOvr>
  <mc:AlternateContent xmlns:mc="http://schemas.openxmlformats.org/markup-compatibility/2006">
    <mc:Choice xmlns:p14="http://schemas.microsoft.com/office/powerpoint/2010/main" xmlns="" Requires="p14">
      <p:transition spd="slow" p14:dur="1500">
        <p14:switch dir="r"/>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p:txBody>
          <a:bodyPr/>
          <a:lstStyle/>
          <a:p>
            <a:pPr marL="319088" lvl="0" indent="-319088" algn="just" eaLnBrk="0" fontAlgn="base" hangingPunct="0">
              <a:lnSpc>
                <a:spcPct val="100000"/>
              </a:lnSpc>
              <a:spcBef>
                <a:spcPts val="700"/>
              </a:spcBef>
              <a:spcAft>
                <a:spcPct val="0"/>
              </a:spcAft>
              <a:buClr>
                <a:srgbClr val="DD8047"/>
              </a:buClr>
              <a:buSzPct val="60000"/>
              <a:buFont typeface="Wingdings" pitchFamily="2" charset="2"/>
              <a:buChar char=""/>
            </a:pPr>
            <a:r>
              <a:rPr lang="en-GB" sz="4400" dirty="0">
                <a:solidFill>
                  <a:prstClr val="black"/>
                </a:solidFill>
                <a:latin typeface="Tw Cen MT"/>
              </a:rPr>
              <a:t>Malnutrition is characterized by </a:t>
            </a:r>
            <a:r>
              <a:rPr lang="en-GB" sz="4400" b="1" dirty="0">
                <a:solidFill>
                  <a:prstClr val="black"/>
                </a:solidFill>
                <a:latin typeface="Tw Cen MT"/>
              </a:rPr>
              <a:t>inadequate or excess intake</a:t>
            </a:r>
            <a:r>
              <a:rPr lang="en-GB" sz="4400" dirty="0">
                <a:solidFill>
                  <a:prstClr val="black"/>
                </a:solidFill>
                <a:latin typeface="Tw Cen MT"/>
              </a:rPr>
              <a:t> of protein, energy, and micronutrients characterized </a:t>
            </a:r>
            <a:r>
              <a:rPr lang="en-GB" sz="4400" dirty="0" smtClean="0">
                <a:solidFill>
                  <a:prstClr val="black"/>
                </a:solidFill>
                <a:latin typeface="Tw Cen MT"/>
              </a:rPr>
              <a:t>by: </a:t>
            </a:r>
            <a:endParaRPr lang="en-GB" sz="4400" dirty="0">
              <a:solidFill>
                <a:prstClr val="black"/>
              </a:solidFill>
              <a:latin typeface="Tw Cen MT"/>
            </a:endParaRPr>
          </a:p>
          <a:p>
            <a:pPr marL="639763" lvl="1" indent="-273050" algn="just" eaLnBrk="0" fontAlgn="base" hangingPunct="0">
              <a:lnSpc>
                <a:spcPct val="100000"/>
              </a:lnSpc>
              <a:spcBef>
                <a:spcPts val="550"/>
              </a:spcBef>
              <a:spcAft>
                <a:spcPct val="0"/>
              </a:spcAft>
              <a:buClr>
                <a:srgbClr val="94B6D2"/>
              </a:buClr>
              <a:buSzPct val="70000"/>
              <a:buFont typeface="Wingdings 2" pitchFamily="18" charset="2"/>
              <a:buChar char=""/>
            </a:pPr>
            <a:r>
              <a:rPr lang="en-GB" sz="3600" dirty="0">
                <a:solidFill>
                  <a:prstClr val="black"/>
                </a:solidFill>
                <a:latin typeface="Arial" pitchFamily="34" charset="0"/>
                <a:cs typeface="Arial" pitchFamily="34" charset="0"/>
              </a:rPr>
              <a:t>Under nutrition  -  stunting , wasting  and under </a:t>
            </a:r>
            <a:r>
              <a:rPr lang="en-GB" sz="3600" dirty="0" smtClean="0">
                <a:solidFill>
                  <a:prstClr val="black"/>
                </a:solidFill>
                <a:latin typeface="Arial" pitchFamily="34" charset="0"/>
                <a:cs typeface="Arial" pitchFamily="34" charset="0"/>
              </a:rPr>
              <a:t>weight. </a:t>
            </a:r>
            <a:endParaRPr lang="en-GB" sz="3600" dirty="0">
              <a:solidFill>
                <a:prstClr val="black"/>
              </a:solidFill>
              <a:latin typeface="Arial" pitchFamily="34" charset="0"/>
              <a:cs typeface="Arial" pitchFamily="34" charset="0"/>
            </a:endParaRPr>
          </a:p>
          <a:p>
            <a:pPr marL="639763" lvl="1" indent="-273050" algn="just" eaLnBrk="0" fontAlgn="base" hangingPunct="0">
              <a:lnSpc>
                <a:spcPct val="100000"/>
              </a:lnSpc>
              <a:spcBef>
                <a:spcPts val="550"/>
              </a:spcBef>
              <a:spcAft>
                <a:spcPct val="0"/>
              </a:spcAft>
              <a:buClr>
                <a:srgbClr val="94B6D2"/>
              </a:buClr>
              <a:buSzPct val="70000"/>
              <a:buFont typeface="Wingdings 2" pitchFamily="18" charset="2"/>
              <a:buChar char=""/>
            </a:pPr>
            <a:r>
              <a:rPr lang="en-GB" sz="3600" dirty="0">
                <a:solidFill>
                  <a:prstClr val="black"/>
                </a:solidFill>
                <a:latin typeface="Arial" pitchFamily="34" charset="0"/>
                <a:cs typeface="Arial" pitchFamily="34" charset="0"/>
              </a:rPr>
              <a:t>Over </a:t>
            </a:r>
            <a:r>
              <a:rPr lang="en-GB" sz="3600" dirty="0" smtClean="0">
                <a:solidFill>
                  <a:prstClr val="black"/>
                </a:solidFill>
                <a:latin typeface="Arial" pitchFamily="34" charset="0"/>
                <a:cs typeface="Arial" pitchFamily="34" charset="0"/>
              </a:rPr>
              <a:t>nutrition.</a:t>
            </a:r>
            <a:endParaRPr lang="en-GB" sz="3600" dirty="0">
              <a:solidFill>
                <a:srgbClr val="00B0F0"/>
              </a:solidFill>
              <a:latin typeface="Arial" pitchFamily="34" charset="0"/>
              <a:cs typeface="Arial" pitchFamily="34" charset="0"/>
            </a:endParaRPr>
          </a:p>
        </p:txBody>
      </p:sp>
      <p:sp>
        <p:nvSpPr>
          <p:cNvPr id="5" name="Slide Number Placeholder 4"/>
          <p:cNvSpPr>
            <a:spLocks noGrp="1"/>
          </p:cNvSpPr>
          <p:nvPr>
            <p:ph type="sldNum" sz="quarter" idx="12"/>
          </p:nvPr>
        </p:nvSpPr>
        <p:spPr/>
        <p:txBody>
          <a:bodyPr/>
          <a:lstStyle/>
          <a:p>
            <a:fld id="{31464B2D-C745-448E-9D95-72C920CC6C45}" type="slidenum">
              <a:rPr lang="en-US" smtClean="0"/>
              <a:pPr/>
              <a:t>4</a:t>
            </a:fld>
            <a:endParaRPr lang="en-US"/>
          </a:p>
        </p:txBody>
      </p:sp>
    </p:spTree>
    <p:extLst>
      <p:ext uri="{BB962C8B-B14F-4D97-AF65-F5344CB8AC3E}">
        <p14:creationId xmlns:p14="http://schemas.microsoft.com/office/powerpoint/2010/main" xmlns="" val="3953051984"/>
      </p:ext>
    </p:extLst>
  </p:cSld>
  <p:clrMapOvr>
    <a:masterClrMapping/>
  </p:clrMapOvr>
  <mc:AlternateContent xmlns:mc="http://schemas.openxmlformats.org/markup-compatibility/2006">
    <mc:Choice xmlns:p14="http://schemas.microsoft.com/office/powerpoint/2010/main" xmlns="" Requires="p14">
      <p:transition spd="slow" p14:dur="1500">
        <p14:switch dir="r"/>
      </p:transition>
    </mc:Choice>
    <mc:Fallback>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303586"/>
          </a:xfrm>
        </p:spPr>
        <p:txBody>
          <a:bodyPr/>
          <a:lstStyle/>
          <a:p>
            <a:r>
              <a:rPr lang="en-US" dirty="0" smtClean="0"/>
              <a:t>Cont…</a:t>
            </a:r>
            <a:endParaRPr lang="en-US" dirty="0"/>
          </a:p>
        </p:txBody>
      </p:sp>
      <p:sp>
        <p:nvSpPr>
          <p:cNvPr id="3" name="Content Placeholder 2"/>
          <p:cNvSpPr>
            <a:spLocks noGrp="1"/>
          </p:cNvSpPr>
          <p:nvPr>
            <p:ph idx="1"/>
          </p:nvPr>
        </p:nvSpPr>
        <p:spPr>
          <a:xfrm>
            <a:off x="0" y="578224"/>
            <a:ext cx="12192000" cy="5746376"/>
          </a:xfrm>
        </p:spPr>
        <p:txBody>
          <a:bodyPr>
            <a:normAutofit/>
          </a:bodyPr>
          <a:lstStyle/>
          <a:p>
            <a:pPr lvl="0" algn="just"/>
            <a:r>
              <a:rPr lang="en-US" sz="3600" dirty="0">
                <a:solidFill>
                  <a:prstClr val="black"/>
                </a:solidFill>
                <a:latin typeface="Times New Roman"/>
                <a:ea typeface="Times New Roman"/>
              </a:rPr>
              <a:t>Both </a:t>
            </a:r>
            <a:r>
              <a:rPr lang="en-US" sz="3600" b="1" dirty="0">
                <a:solidFill>
                  <a:prstClr val="black"/>
                </a:solidFill>
                <a:latin typeface="Times New Roman"/>
                <a:ea typeface="Times New Roman"/>
              </a:rPr>
              <a:t>moderate acute malnutrition</a:t>
            </a:r>
            <a:r>
              <a:rPr lang="en-US" sz="3600" dirty="0">
                <a:solidFill>
                  <a:prstClr val="black"/>
                </a:solidFill>
                <a:latin typeface="Times New Roman"/>
                <a:ea typeface="Times New Roman"/>
              </a:rPr>
              <a:t> and </a:t>
            </a:r>
            <a:r>
              <a:rPr lang="en-US" sz="3600" b="1" dirty="0">
                <a:solidFill>
                  <a:prstClr val="black"/>
                </a:solidFill>
                <a:latin typeface="Times New Roman"/>
                <a:ea typeface="Times New Roman"/>
              </a:rPr>
              <a:t>severe acute malnutrition</a:t>
            </a:r>
            <a:r>
              <a:rPr lang="en-US" sz="3600" dirty="0">
                <a:solidFill>
                  <a:prstClr val="black"/>
                </a:solidFill>
                <a:latin typeface="Times New Roman"/>
                <a:ea typeface="Times New Roman"/>
              </a:rPr>
              <a:t> may be accompanied by micronutrient deficiencies such as iron deficiency or nutritional </a:t>
            </a:r>
            <a:r>
              <a:rPr lang="en-US" sz="3600" dirty="0" smtClean="0">
                <a:solidFill>
                  <a:prstClr val="black"/>
                </a:solidFill>
                <a:latin typeface="Times New Roman"/>
                <a:ea typeface="Times New Roman"/>
              </a:rPr>
              <a:t>anemia, </a:t>
            </a:r>
            <a:r>
              <a:rPr lang="en-US" sz="3600" dirty="0">
                <a:solidFill>
                  <a:prstClr val="black"/>
                </a:solidFill>
                <a:latin typeface="Times New Roman"/>
                <a:ea typeface="Times New Roman"/>
              </a:rPr>
              <a:t>iodine deficiency disorders and vitamin A deficiency</a:t>
            </a:r>
            <a:r>
              <a:rPr lang="en-US" sz="3600" dirty="0">
                <a:solidFill>
                  <a:prstClr val="black"/>
                </a:solidFill>
                <a:latin typeface="Times New Roman"/>
                <a:ea typeface="Times New Roman"/>
                <a:cs typeface="Arial"/>
              </a:rPr>
              <a:t> </a:t>
            </a:r>
          </a:p>
          <a:p>
            <a:pPr lvl="0" algn="just"/>
            <a:r>
              <a:rPr lang="en-US" sz="3600" dirty="0" smtClean="0">
                <a:latin typeface="Times New Roman"/>
                <a:ea typeface="Times New Roman"/>
              </a:rPr>
              <a:t>While </a:t>
            </a:r>
            <a:r>
              <a:rPr lang="en-US" sz="3600" dirty="0">
                <a:latin typeface="Times New Roman"/>
                <a:ea typeface="Times New Roman"/>
              </a:rPr>
              <a:t>children suffering from both </a:t>
            </a:r>
            <a:r>
              <a:rPr lang="en-US" sz="3600" b="1" dirty="0">
                <a:latin typeface="Times New Roman"/>
                <a:ea typeface="Times New Roman"/>
              </a:rPr>
              <a:t>moderate acute malnutrition </a:t>
            </a:r>
            <a:r>
              <a:rPr lang="en-US" sz="3600" dirty="0">
                <a:latin typeface="Times New Roman"/>
                <a:ea typeface="Times New Roman"/>
              </a:rPr>
              <a:t>and </a:t>
            </a:r>
            <a:r>
              <a:rPr lang="en-US" sz="3600" b="1" dirty="0">
                <a:latin typeface="Times New Roman"/>
                <a:ea typeface="Times New Roman"/>
              </a:rPr>
              <a:t>severe acute malnutrition </a:t>
            </a:r>
            <a:r>
              <a:rPr lang="en-US" sz="3600" dirty="0">
                <a:latin typeface="Times New Roman"/>
                <a:ea typeface="Times New Roman"/>
              </a:rPr>
              <a:t>are susceptible to illness, severely malnourished children are at greater risk of medical complications and death from illness, infections and micronutrient deficiencies</a:t>
            </a:r>
            <a:endParaRPr lang="en-US" sz="3600" dirty="0">
              <a:solidFill>
                <a:prstClr val="black"/>
              </a:solidFill>
              <a:ea typeface="Calibri"/>
              <a:cs typeface="Arial"/>
            </a:endParaRPr>
          </a:p>
          <a:p>
            <a:pPr algn="just"/>
            <a:endParaRPr lang="en-US" sz="4000" dirty="0"/>
          </a:p>
        </p:txBody>
      </p:sp>
      <p:sp>
        <p:nvSpPr>
          <p:cNvPr id="6" name="Slide Number Placeholder 5"/>
          <p:cNvSpPr>
            <a:spLocks noGrp="1"/>
          </p:cNvSpPr>
          <p:nvPr>
            <p:ph type="sldNum" sz="quarter" idx="12"/>
          </p:nvPr>
        </p:nvSpPr>
        <p:spPr/>
        <p:txBody>
          <a:bodyPr>
            <a:normAutofit/>
          </a:bodyPr>
          <a:lstStyle/>
          <a:p>
            <a:fld id="{E13DDBC5-BD8D-449C-8BDE-1020BC24DD8C}" type="slidenum">
              <a:rPr lang="en-US" smtClean="0"/>
              <a:pPr/>
              <a:t>40</a:t>
            </a:fld>
            <a:endParaRPr lang="en-US"/>
          </a:p>
        </p:txBody>
      </p:sp>
    </p:spTree>
    <p:extLst>
      <p:ext uri="{BB962C8B-B14F-4D97-AF65-F5344CB8AC3E}">
        <p14:creationId xmlns:p14="http://schemas.microsoft.com/office/powerpoint/2010/main" xmlns="" val="2453446598"/>
      </p:ext>
    </p:extLst>
  </p:cSld>
  <p:clrMapOvr>
    <a:masterClrMapping/>
  </p:clrMapOvr>
  <mc:AlternateContent xmlns:mc="http://schemas.openxmlformats.org/markup-compatibility/2006">
    <mc:Choice xmlns:p14="http://schemas.microsoft.com/office/powerpoint/2010/main" xmlns="" Requires="p14">
      <p:transition spd="slow" p14:dur="1500">
        <p14:switch dir="r"/>
      </p:transition>
    </mc:Choice>
    <mc:Fallback>
      <p:transition spd="slow">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411162"/>
          </a:xfrm>
        </p:spPr>
        <p:txBody>
          <a:bodyPr>
            <a:normAutofit fontScale="90000"/>
          </a:bodyPr>
          <a:lstStyle/>
          <a:p>
            <a:r>
              <a:rPr lang="en-US" sz="3200" b="1" dirty="0"/>
              <a:t>THERAPEUTIC FEEDING PROGRAMMES (TFP)</a:t>
            </a:r>
            <a:endParaRPr lang="en-US" sz="3200" dirty="0"/>
          </a:p>
        </p:txBody>
      </p:sp>
      <p:sp>
        <p:nvSpPr>
          <p:cNvPr id="3" name="Content Placeholder 2"/>
          <p:cNvSpPr>
            <a:spLocks noGrp="1"/>
          </p:cNvSpPr>
          <p:nvPr>
            <p:ph idx="1"/>
          </p:nvPr>
        </p:nvSpPr>
        <p:spPr>
          <a:xfrm>
            <a:off x="609600" y="685800"/>
            <a:ext cx="10972800" cy="6172200"/>
          </a:xfrm>
        </p:spPr>
        <p:txBody>
          <a:bodyPr/>
          <a:lstStyle/>
          <a:p>
            <a:pPr algn="just">
              <a:buNone/>
            </a:pPr>
            <a:r>
              <a:rPr lang="en-US" sz="3600" dirty="0" smtClean="0"/>
              <a:t>Objectives:</a:t>
            </a:r>
          </a:p>
          <a:p>
            <a:pPr algn="just"/>
            <a:r>
              <a:rPr lang="en-US" sz="3600" dirty="0"/>
              <a:t>Therapeutic feeding, which consists of </a:t>
            </a:r>
            <a:r>
              <a:rPr lang="en-US" sz="3600" dirty="0" smtClean="0"/>
              <a:t>intensive </a:t>
            </a:r>
            <a:r>
              <a:rPr lang="en-US" sz="3600" dirty="0"/>
              <a:t>medical and nutritional treatment of </a:t>
            </a:r>
            <a:r>
              <a:rPr lang="en-US" sz="3600" dirty="0" smtClean="0"/>
              <a:t>severely malnourished </a:t>
            </a:r>
            <a:r>
              <a:rPr lang="en-US" sz="3600" dirty="0"/>
              <a:t>individuals, </a:t>
            </a:r>
            <a:r>
              <a:rPr lang="en-US" sz="3600" b="1" dirty="0">
                <a:solidFill>
                  <a:srgbClr val="FF0000"/>
                </a:solidFill>
              </a:rPr>
              <a:t>aims to reduce the risk of excess mortality and </a:t>
            </a:r>
            <a:r>
              <a:rPr lang="en-US" sz="3600" b="1" dirty="0" smtClean="0">
                <a:solidFill>
                  <a:srgbClr val="FF0000"/>
                </a:solidFill>
              </a:rPr>
              <a:t>morbidity.</a:t>
            </a:r>
          </a:p>
          <a:p>
            <a:pPr lvl="0" algn="just">
              <a:buClr>
                <a:srgbClr val="DD8047"/>
              </a:buClr>
              <a:buNone/>
            </a:pPr>
            <a:r>
              <a:rPr lang="en-US" sz="3600" dirty="0" smtClean="0">
                <a:solidFill>
                  <a:srgbClr val="FF0000"/>
                </a:solidFill>
              </a:rPr>
              <a:t>          </a:t>
            </a:r>
            <a:r>
              <a:rPr lang="en-US" sz="4800" dirty="0" smtClean="0">
                <a:solidFill>
                  <a:srgbClr val="FF0000"/>
                </a:solidFill>
              </a:rPr>
              <a:t>Therapeutic </a:t>
            </a:r>
            <a:r>
              <a:rPr lang="en-US" sz="4800" dirty="0">
                <a:solidFill>
                  <a:srgbClr val="FF0000"/>
                </a:solidFill>
              </a:rPr>
              <a:t>Feeding Components</a:t>
            </a:r>
          </a:p>
          <a:p>
            <a:pPr lvl="0" algn="just">
              <a:buClr>
                <a:srgbClr val="DD8047"/>
              </a:buClr>
              <a:buNone/>
            </a:pPr>
            <a:r>
              <a:rPr lang="en-US" sz="3600" dirty="0">
                <a:solidFill>
                  <a:prstClr val="black"/>
                </a:solidFill>
              </a:rPr>
              <a:t>1. Inpatient management of SAM with medical complications</a:t>
            </a:r>
            <a:r>
              <a:rPr lang="en-US" sz="4000" dirty="0">
                <a:solidFill>
                  <a:prstClr val="black"/>
                </a:solidFill>
              </a:rPr>
              <a:t>; and</a:t>
            </a:r>
          </a:p>
          <a:p>
            <a:pPr lvl="0" algn="just">
              <a:buClr>
                <a:srgbClr val="DD8047"/>
              </a:buClr>
              <a:buNone/>
            </a:pPr>
            <a:r>
              <a:rPr lang="en-US" sz="4000" dirty="0">
                <a:solidFill>
                  <a:prstClr val="black"/>
                </a:solidFill>
              </a:rPr>
              <a:t>2. Outpatient management of SAM without medical complications</a:t>
            </a:r>
          </a:p>
          <a:p>
            <a:pPr algn="just"/>
            <a:endParaRPr lang="en-US" sz="4000" b="1" dirty="0">
              <a:solidFill>
                <a:srgbClr val="FF0000"/>
              </a:solidFill>
            </a:endParaRPr>
          </a:p>
        </p:txBody>
      </p:sp>
      <p:sp>
        <p:nvSpPr>
          <p:cNvPr id="5" name="Slide Number Placeholder 4"/>
          <p:cNvSpPr>
            <a:spLocks noGrp="1"/>
          </p:cNvSpPr>
          <p:nvPr>
            <p:ph type="sldNum" sz="quarter" idx="12"/>
          </p:nvPr>
        </p:nvSpPr>
        <p:spPr/>
        <p:txBody>
          <a:bodyPr>
            <a:normAutofit/>
          </a:bodyPr>
          <a:lstStyle/>
          <a:p>
            <a:fld id="{E13DDBC5-BD8D-449C-8BDE-1020BC24DD8C}" type="slidenum">
              <a:rPr lang="en-US" smtClean="0"/>
              <a:pPr/>
              <a:t>41</a:t>
            </a:fld>
            <a:endParaRPr lang="en-US"/>
          </a:p>
        </p:txBody>
      </p:sp>
    </p:spTree>
    <p:extLst>
      <p:ext uri="{BB962C8B-B14F-4D97-AF65-F5344CB8AC3E}">
        <p14:creationId xmlns:p14="http://schemas.microsoft.com/office/powerpoint/2010/main" xmlns="" val="340271435"/>
      </p:ext>
    </p:extLst>
  </p:cSld>
  <p:clrMapOvr>
    <a:masterClrMapping/>
  </p:clrMapOvr>
  <mc:AlternateContent xmlns:mc="http://schemas.openxmlformats.org/markup-compatibility/2006">
    <mc:Choice xmlns:p14="http://schemas.microsoft.com/office/powerpoint/2010/main" xmlns="" Requires="p14">
      <p:transition spd="slow" p14:dur="1500">
        <p14:switch dir="r"/>
      </p:transition>
    </mc:Choice>
    <mc:Fallback>
      <p:transition spd="slow">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9" name="Rectangle 15"/>
          <p:cNvSpPr>
            <a:spLocks noGrp="1" noChangeArrowheads="1"/>
          </p:cNvSpPr>
          <p:nvPr>
            <p:ph type="title"/>
          </p:nvPr>
        </p:nvSpPr>
        <p:spPr>
          <a:xfrm>
            <a:off x="1524000" y="0"/>
            <a:ext cx="9001156" cy="842946"/>
          </a:xfrm>
        </p:spPr>
        <p:txBody>
          <a:bodyPr>
            <a:normAutofit/>
          </a:bodyPr>
          <a:lstStyle/>
          <a:p>
            <a:r>
              <a:rPr lang="en-US" sz="3200" dirty="0">
                <a:solidFill>
                  <a:schemeClr val="tx1"/>
                </a:solidFill>
              </a:rPr>
              <a:t>WHO classification for selecting treatment modalities</a:t>
            </a:r>
            <a:endParaRPr lang="en-GB" sz="3200" b="1" dirty="0">
              <a:solidFill>
                <a:schemeClr val="tx1"/>
              </a:solidFill>
            </a:endParaRPr>
          </a:p>
        </p:txBody>
      </p:sp>
      <p:sp>
        <p:nvSpPr>
          <p:cNvPr id="15" name="Slide Number Placeholder 14"/>
          <p:cNvSpPr>
            <a:spLocks noGrp="1"/>
          </p:cNvSpPr>
          <p:nvPr>
            <p:ph type="sldNum" sz="quarter" idx="12"/>
          </p:nvPr>
        </p:nvSpPr>
        <p:spPr/>
        <p:txBody>
          <a:bodyPr>
            <a:normAutofit/>
          </a:bodyPr>
          <a:lstStyle/>
          <a:p>
            <a:pPr>
              <a:defRPr/>
            </a:pPr>
            <a:fld id="{43D444DA-A974-416C-AC32-463F389AB6F9}" type="slidenum">
              <a:rPr lang="en-GB" smtClean="0"/>
              <a:pPr>
                <a:defRPr/>
              </a:pPr>
              <a:t>42</a:t>
            </a:fld>
            <a:endParaRPr lang="en-GB" dirty="0"/>
          </a:p>
        </p:txBody>
      </p:sp>
      <p:grpSp>
        <p:nvGrpSpPr>
          <p:cNvPr id="2" name="Organization Chart 4"/>
          <p:cNvGrpSpPr>
            <a:grpSpLocks/>
          </p:cNvGrpSpPr>
          <p:nvPr/>
        </p:nvGrpSpPr>
        <p:grpSpPr bwMode="auto">
          <a:xfrm>
            <a:off x="734095" y="835958"/>
            <a:ext cx="10728101" cy="5141913"/>
            <a:chOff x="-775" y="1841"/>
            <a:chExt cx="11906" cy="1462"/>
          </a:xfrm>
        </p:grpSpPr>
        <p:sp>
          <p:nvSpPr>
            <p:cNvPr id="3" name="AutoShape 5" descr="Parchment"/>
            <p:cNvSpPr>
              <a:spLocks noChangeArrowheads="1" noTextEdit="1"/>
            </p:cNvSpPr>
            <p:nvPr/>
          </p:nvSpPr>
          <p:spPr bwMode="auto">
            <a:xfrm>
              <a:off x="-775" y="1841"/>
              <a:ext cx="11906" cy="1462"/>
            </a:xfrm>
            <a:prstGeom prst="rect">
              <a:avLst/>
            </a:prstGeom>
            <a:blipFill dpi="0" rotWithShape="0">
              <a:blip r:embed="rId3" cstate="print"/>
              <a:srcRect/>
              <a:tile tx="0" ty="0" sx="100000" sy="100000" flip="none" algn="tl"/>
            </a:blipFill>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cxnSp>
          <p:nvCxnSpPr>
            <p:cNvPr id="3076" name="_s3076"/>
            <p:cNvCxnSpPr>
              <a:cxnSpLocks noChangeShapeType="1"/>
              <a:stCxn id="7" idx="0"/>
              <a:endCxn id="6" idx="2"/>
            </p:cNvCxnSpPr>
            <p:nvPr/>
          </p:nvCxnSpPr>
          <p:spPr bwMode="auto">
            <a:xfrm rot="16200000">
              <a:off x="8113" y="2856"/>
              <a:ext cx="185" cy="1"/>
            </a:xfrm>
            <a:prstGeom prst="straightConnector1">
              <a:avLst/>
            </a:prstGeom>
            <a:noFill/>
            <a:ln w="28575">
              <a:solidFill>
                <a:schemeClr val="tx1"/>
              </a:solidFill>
              <a:round/>
              <a:headEnd/>
              <a:tailEnd/>
            </a:ln>
            <a:extLst>
              <a:ext uri="{909E8E84-426E-40DD-AFC4-6F175D3DCCD1}">
                <a14:hiddenFill xmlns:a14="http://schemas.microsoft.com/office/drawing/2010/main" xmlns="">
                  <a:noFill/>
                </a14:hiddenFill>
              </a:ext>
            </a:extLst>
          </p:spPr>
        </p:cxnSp>
        <p:cxnSp>
          <p:nvCxnSpPr>
            <p:cNvPr id="3077" name="_s3077"/>
            <p:cNvCxnSpPr>
              <a:cxnSpLocks noChangeShapeType="1"/>
              <a:stCxn id="6" idx="0"/>
              <a:endCxn id="4" idx="2"/>
            </p:cNvCxnSpPr>
            <p:nvPr/>
          </p:nvCxnSpPr>
          <p:spPr bwMode="auto">
            <a:xfrm rot="5400000" flipH="1">
              <a:off x="6599" y="766"/>
              <a:ext cx="185" cy="3027"/>
            </a:xfrm>
            <a:prstGeom prst="bentConnector3">
              <a:avLst>
                <a:gd name="adj1" fmla="val 17602"/>
              </a:avLst>
            </a:prstGeom>
            <a:noFill/>
            <a:ln w="28575">
              <a:solidFill>
                <a:srgbClr val="000000"/>
              </a:solidFill>
              <a:miter lim="800000"/>
              <a:headEnd/>
              <a:tailEnd/>
            </a:ln>
            <a:extLst>
              <a:ext uri="{909E8E84-426E-40DD-AFC4-6F175D3DCCD1}">
                <a14:hiddenFill xmlns:a14="http://schemas.microsoft.com/office/drawing/2010/main" xmlns="">
                  <a:noFill/>
                </a14:hiddenFill>
              </a:ext>
            </a:extLst>
          </p:spPr>
        </p:cxnSp>
        <p:cxnSp>
          <p:nvCxnSpPr>
            <p:cNvPr id="3078" name="_s3078"/>
            <p:cNvCxnSpPr>
              <a:cxnSpLocks noChangeShapeType="1"/>
              <a:stCxn id="5" idx="0"/>
              <a:endCxn id="4" idx="2"/>
            </p:cNvCxnSpPr>
            <p:nvPr/>
          </p:nvCxnSpPr>
          <p:spPr bwMode="auto">
            <a:xfrm rot="16200000">
              <a:off x="3572" y="766"/>
              <a:ext cx="185" cy="3028"/>
            </a:xfrm>
            <a:prstGeom prst="bentConnector3">
              <a:avLst>
                <a:gd name="adj1" fmla="val 17602"/>
              </a:avLst>
            </a:prstGeom>
            <a:noFill/>
            <a:ln w="28575">
              <a:solidFill>
                <a:srgbClr val="000000"/>
              </a:solidFill>
              <a:miter lim="800000"/>
              <a:headEnd/>
              <a:tailEnd/>
            </a:ln>
            <a:extLst>
              <a:ext uri="{909E8E84-426E-40DD-AFC4-6F175D3DCCD1}">
                <a14:hiddenFill xmlns:a14="http://schemas.microsoft.com/office/drawing/2010/main" xmlns="">
                  <a:noFill/>
                </a14:hiddenFill>
              </a:ext>
            </a:extLst>
          </p:spPr>
        </p:cxnSp>
        <p:sp>
          <p:nvSpPr>
            <p:cNvPr id="4" name="_s3079"/>
            <p:cNvSpPr>
              <a:spLocks noChangeArrowheads="1"/>
            </p:cNvSpPr>
            <p:nvPr/>
          </p:nvSpPr>
          <p:spPr bwMode="auto">
            <a:xfrm>
              <a:off x="3515" y="1841"/>
              <a:ext cx="3326" cy="346"/>
            </a:xfrm>
            <a:prstGeom prst="roundRect">
              <a:avLst>
                <a:gd name="adj" fmla="val 16667"/>
              </a:avLst>
            </a:prstGeom>
            <a:solidFill>
              <a:srgbClr val="BBE0E3"/>
            </a:solidFill>
            <a:ln w="9525">
              <a:solidFill>
                <a:srgbClr val="000000"/>
              </a:solidFill>
              <a:round/>
              <a:headEnd/>
              <a:tailEnd/>
            </a:ln>
          </p:spPr>
          <p:txBody>
            <a:bodyPr vert="horz" wrap="square" lIns="7801" tIns="3899" rIns="7801" bIns="3899" numCol="1" anchor="ctr" anchorCtr="0" compatLnSpc="1">
              <a:prstTxWarp prst="textNoShape">
                <a:avLst/>
              </a:prstTxWarp>
            </a:bodyPr>
            <a:lstStyle/>
            <a:p>
              <a:pPr algn="ctr" fontAlgn="base">
                <a:spcBef>
                  <a:spcPct val="0"/>
                </a:spcBef>
                <a:spcAft>
                  <a:spcPct val="0"/>
                </a:spcAft>
              </a:pPr>
              <a:r>
                <a:rPr kumimoji="1" lang="en-GB" sz="2400" b="1" dirty="0">
                  <a:solidFill>
                    <a:prstClr val="black"/>
                  </a:solidFill>
                  <a:cs typeface="Arial" charset="0"/>
                </a:rPr>
                <a:t>Acute Malnutrition</a:t>
              </a:r>
              <a:endParaRPr kumimoji="1" lang="en-GB" sz="2400" dirty="0">
                <a:solidFill>
                  <a:prstClr val="black"/>
                </a:solidFill>
                <a:cs typeface="Arial" charset="0"/>
              </a:endParaRPr>
            </a:p>
          </p:txBody>
        </p:sp>
        <p:sp>
          <p:nvSpPr>
            <p:cNvPr id="5" name="_s3080"/>
            <p:cNvSpPr>
              <a:spLocks noChangeArrowheads="1"/>
            </p:cNvSpPr>
            <p:nvPr/>
          </p:nvSpPr>
          <p:spPr bwMode="auto">
            <a:xfrm>
              <a:off x="-775" y="2372"/>
              <a:ext cx="5852" cy="392"/>
            </a:xfrm>
            <a:prstGeom prst="roundRect">
              <a:avLst>
                <a:gd name="adj" fmla="val 16667"/>
              </a:avLst>
            </a:prstGeom>
            <a:solidFill>
              <a:srgbClr val="BBE0E3"/>
            </a:solidFill>
            <a:ln w="9525">
              <a:solidFill>
                <a:srgbClr val="000000"/>
              </a:solidFill>
              <a:round/>
              <a:headEnd/>
              <a:tailEnd/>
            </a:ln>
          </p:spPr>
          <p:txBody>
            <a:bodyPr vert="horz" wrap="square" lIns="7801" tIns="3899" rIns="7801" bIns="3899" numCol="1" anchor="ctr" anchorCtr="0" compatLnSpc="1">
              <a:prstTxWarp prst="textNoShape">
                <a:avLst/>
              </a:prstTxWarp>
            </a:bodyPr>
            <a:lstStyle/>
            <a:p>
              <a:pPr algn="ctr" fontAlgn="base">
                <a:spcBef>
                  <a:spcPct val="0"/>
                </a:spcBef>
                <a:spcAft>
                  <a:spcPct val="0"/>
                </a:spcAft>
              </a:pPr>
              <a:r>
                <a:rPr kumimoji="1" lang="en-GB" sz="2800" b="1" dirty="0">
                  <a:solidFill>
                    <a:prstClr val="black"/>
                  </a:solidFill>
                  <a:cs typeface="Arial" charset="0"/>
                </a:rPr>
                <a:t>Severe Acute Malnutrition</a:t>
              </a:r>
              <a:endParaRPr kumimoji="1" lang="en-GB" sz="2800" dirty="0">
                <a:solidFill>
                  <a:prstClr val="black"/>
                </a:solidFill>
                <a:cs typeface="Arial" charset="0"/>
              </a:endParaRPr>
            </a:p>
          </p:txBody>
        </p:sp>
        <p:sp>
          <p:nvSpPr>
            <p:cNvPr id="6" name="_s3081"/>
            <p:cNvSpPr>
              <a:spLocks noChangeArrowheads="1"/>
            </p:cNvSpPr>
            <p:nvPr/>
          </p:nvSpPr>
          <p:spPr bwMode="auto">
            <a:xfrm>
              <a:off x="5279" y="2372"/>
              <a:ext cx="5852" cy="392"/>
            </a:xfrm>
            <a:prstGeom prst="roundRect">
              <a:avLst>
                <a:gd name="adj" fmla="val 16667"/>
              </a:avLst>
            </a:prstGeom>
            <a:solidFill>
              <a:srgbClr val="BBE0E3"/>
            </a:solidFill>
            <a:ln w="9525">
              <a:solidFill>
                <a:srgbClr val="000000"/>
              </a:solidFill>
              <a:round/>
              <a:headEnd/>
              <a:tailEnd/>
            </a:ln>
          </p:spPr>
          <p:txBody>
            <a:bodyPr vert="horz" wrap="square" lIns="7801" tIns="3899" rIns="7801" bIns="3899" numCol="1" anchor="ctr" anchorCtr="0" compatLnSpc="1">
              <a:prstTxWarp prst="textNoShape">
                <a:avLst/>
              </a:prstTxWarp>
            </a:bodyPr>
            <a:lstStyle/>
            <a:p>
              <a:pPr algn="ctr" fontAlgn="base">
                <a:spcBef>
                  <a:spcPct val="0"/>
                </a:spcBef>
                <a:spcAft>
                  <a:spcPct val="0"/>
                </a:spcAft>
              </a:pPr>
              <a:r>
                <a:rPr kumimoji="1" lang="en-GB" sz="2800" b="1" dirty="0">
                  <a:solidFill>
                    <a:prstClr val="black"/>
                  </a:solidFill>
                  <a:cs typeface="Arial" charset="0"/>
                </a:rPr>
                <a:t>Moderate Acute Malnutrition</a:t>
              </a:r>
              <a:endParaRPr kumimoji="1" lang="en-GB" sz="2800" dirty="0">
                <a:solidFill>
                  <a:prstClr val="black"/>
                </a:solidFill>
                <a:cs typeface="Arial" charset="0"/>
              </a:endParaRPr>
            </a:p>
          </p:txBody>
        </p:sp>
        <p:sp>
          <p:nvSpPr>
            <p:cNvPr id="7" name="_s3082"/>
            <p:cNvSpPr>
              <a:spLocks noChangeArrowheads="1"/>
            </p:cNvSpPr>
            <p:nvPr/>
          </p:nvSpPr>
          <p:spPr bwMode="auto">
            <a:xfrm>
              <a:off x="6502" y="2949"/>
              <a:ext cx="3407" cy="354"/>
            </a:xfrm>
            <a:prstGeom prst="roundRect">
              <a:avLst>
                <a:gd name="adj" fmla="val 16667"/>
              </a:avLst>
            </a:prstGeom>
            <a:solidFill>
              <a:schemeClr val="accent1"/>
            </a:solidFill>
            <a:ln w="9525">
              <a:solidFill>
                <a:schemeClr val="tx1"/>
              </a:solidFill>
              <a:round/>
              <a:headEnd/>
              <a:tailEnd/>
            </a:ln>
          </p:spPr>
          <p:txBody>
            <a:bodyPr vert="horz" wrap="none" lIns="48830" tIns="24414" rIns="48830" bIns="24414" numCol="1" anchor="ctr" anchorCtr="0" compatLnSpc="1">
              <a:prstTxWarp prst="textNoShape">
                <a:avLst/>
              </a:prstTxWarp>
            </a:bodyPr>
            <a:lstStyle/>
            <a:p>
              <a:pPr algn="ctr" fontAlgn="base">
                <a:spcBef>
                  <a:spcPct val="0"/>
                </a:spcBef>
                <a:spcAft>
                  <a:spcPct val="0"/>
                </a:spcAft>
              </a:pPr>
              <a:r>
                <a:rPr kumimoji="1" lang="en-GB" sz="2400" b="1" dirty="0">
                  <a:solidFill>
                    <a:prstClr val="black"/>
                  </a:solidFill>
                  <a:cs typeface="Arial" charset="0"/>
                </a:rPr>
                <a:t>Supplementary </a:t>
              </a:r>
            </a:p>
            <a:p>
              <a:pPr algn="ctr" fontAlgn="base">
                <a:spcBef>
                  <a:spcPct val="0"/>
                </a:spcBef>
                <a:spcAft>
                  <a:spcPct val="0"/>
                </a:spcAft>
              </a:pPr>
              <a:r>
                <a:rPr kumimoji="1" lang="en-GB" sz="2400" b="1" dirty="0">
                  <a:solidFill>
                    <a:prstClr val="black"/>
                  </a:solidFill>
                  <a:cs typeface="Arial" charset="0"/>
                </a:rPr>
                <a:t>Feeding</a:t>
              </a:r>
            </a:p>
          </p:txBody>
        </p:sp>
      </p:grpSp>
      <p:sp>
        <p:nvSpPr>
          <p:cNvPr id="2060" name="Line 17"/>
          <p:cNvSpPr>
            <a:spLocks noChangeShapeType="1"/>
          </p:cNvSpPr>
          <p:nvPr/>
        </p:nvSpPr>
        <p:spPr bwMode="auto">
          <a:xfrm>
            <a:off x="4024298" y="4143380"/>
            <a:ext cx="0" cy="360362"/>
          </a:xfrm>
          <a:prstGeom prst="line">
            <a:avLst/>
          </a:prstGeom>
          <a:noFill/>
          <a:ln w="9525">
            <a:solidFill>
              <a:schemeClr val="tx1"/>
            </a:solidFill>
            <a:round/>
            <a:headEnd/>
            <a:tailEnd/>
          </a:ln>
        </p:spPr>
        <p:txBody>
          <a:bodyPr/>
          <a:lstStyle/>
          <a:p>
            <a:endParaRPr lang="en-US">
              <a:solidFill>
                <a:prstClr val="black"/>
              </a:solidFill>
            </a:endParaRPr>
          </a:p>
        </p:txBody>
      </p:sp>
      <p:sp>
        <p:nvSpPr>
          <p:cNvPr id="2061" name="Line 18"/>
          <p:cNvSpPr>
            <a:spLocks noChangeShapeType="1"/>
          </p:cNvSpPr>
          <p:nvPr/>
        </p:nvSpPr>
        <p:spPr bwMode="auto">
          <a:xfrm flipH="1">
            <a:off x="3024166" y="4500570"/>
            <a:ext cx="1943100" cy="0"/>
          </a:xfrm>
          <a:prstGeom prst="line">
            <a:avLst/>
          </a:prstGeom>
          <a:noFill/>
          <a:ln w="9525">
            <a:solidFill>
              <a:schemeClr val="tx1"/>
            </a:solidFill>
            <a:round/>
            <a:headEnd/>
            <a:tailEnd/>
          </a:ln>
        </p:spPr>
        <p:txBody>
          <a:bodyPr/>
          <a:lstStyle/>
          <a:p>
            <a:endParaRPr lang="en-US">
              <a:solidFill>
                <a:prstClr val="black"/>
              </a:solidFill>
            </a:endParaRPr>
          </a:p>
        </p:txBody>
      </p:sp>
      <p:sp>
        <p:nvSpPr>
          <p:cNvPr id="2062" name="Line 19"/>
          <p:cNvSpPr>
            <a:spLocks noChangeShapeType="1"/>
          </p:cNvSpPr>
          <p:nvPr/>
        </p:nvSpPr>
        <p:spPr bwMode="auto">
          <a:xfrm>
            <a:off x="3024166" y="4500571"/>
            <a:ext cx="0" cy="360363"/>
          </a:xfrm>
          <a:prstGeom prst="line">
            <a:avLst/>
          </a:prstGeom>
          <a:noFill/>
          <a:ln w="9525">
            <a:solidFill>
              <a:schemeClr val="tx1"/>
            </a:solidFill>
            <a:round/>
            <a:headEnd/>
            <a:tailEnd/>
          </a:ln>
        </p:spPr>
        <p:txBody>
          <a:bodyPr/>
          <a:lstStyle/>
          <a:p>
            <a:endParaRPr lang="en-US">
              <a:solidFill>
                <a:prstClr val="black"/>
              </a:solidFill>
            </a:endParaRPr>
          </a:p>
        </p:txBody>
      </p:sp>
      <p:sp>
        <p:nvSpPr>
          <p:cNvPr id="2063" name="Line 20"/>
          <p:cNvSpPr>
            <a:spLocks noChangeShapeType="1"/>
          </p:cNvSpPr>
          <p:nvPr/>
        </p:nvSpPr>
        <p:spPr bwMode="auto">
          <a:xfrm>
            <a:off x="4952992" y="4500571"/>
            <a:ext cx="0" cy="360363"/>
          </a:xfrm>
          <a:prstGeom prst="line">
            <a:avLst/>
          </a:prstGeom>
          <a:noFill/>
          <a:ln w="9525">
            <a:solidFill>
              <a:schemeClr val="tx1"/>
            </a:solidFill>
            <a:round/>
            <a:headEnd/>
            <a:tailEnd/>
          </a:ln>
        </p:spPr>
        <p:txBody>
          <a:bodyPr/>
          <a:lstStyle/>
          <a:p>
            <a:endParaRPr lang="en-US">
              <a:solidFill>
                <a:prstClr val="black"/>
              </a:solidFill>
            </a:endParaRPr>
          </a:p>
        </p:txBody>
      </p:sp>
      <p:sp>
        <p:nvSpPr>
          <p:cNvPr id="2064" name="Rectangle 21"/>
          <p:cNvSpPr>
            <a:spLocks noChangeArrowheads="1"/>
          </p:cNvSpPr>
          <p:nvPr/>
        </p:nvSpPr>
        <p:spPr bwMode="auto">
          <a:xfrm>
            <a:off x="976514" y="4679180"/>
            <a:ext cx="2232025" cy="792163"/>
          </a:xfrm>
          <a:prstGeom prst="rect">
            <a:avLst/>
          </a:prstGeom>
          <a:solidFill>
            <a:srgbClr val="FF0000"/>
          </a:solidFill>
          <a:ln w="9525">
            <a:solidFill>
              <a:schemeClr val="tx1"/>
            </a:solidFill>
            <a:miter lim="800000"/>
            <a:headEnd/>
            <a:tailEnd/>
          </a:ln>
        </p:spPr>
        <p:txBody>
          <a:bodyPr wrap="none" anchor="ctr"/>
          <a:lstStyle/>
          <a:p>
            <a:pPr algn="ctr">
              <a:defRPr/>
            </a:pPr>
            <a:r>
              <a:rPr lang="en-IE" sz="2400" b="1" dirty="0">
                <a:solidFill>
                  <a:prstClr val="black"/>
                </a:solidFill>
              </a:rPr>
              <a:t>SAM with medical </a:t>
            </a:r>
          </a:p>
          <a:p>
            <a:pPr algn="ctr">
              <a:defRPr/>
            </a:pPr>
            <a:r>
              <a:rPr lang="en-IE" sz="2400" b="1" dirty="0">
                <a:solidFill>
                  <a:prstClr val="black"/>
                </a:solidFill>
              </a:rPr>
              <a:t>complications*</a:t>
            </a:r>
            <a:endParaRPr lang="en-GB" sz="2400" b="1" dirty="0">
              <a:solidFill>
                <a:prstClr val="black"/>
              </a:solidFill>
            </a:endParaRPr>
          </a:p>
        </p:txBody>
      </p:sp>
      <p:sp>
        <p:nvSpPr>
          <p:cNvPr id="2065" name="Rectangle 22"/>
          <p:cNvSpPr>
            <a:spLocks noChangeArrowheads="1"/>
          </p:cNvSpPr>
          <p:nvPr/>
        </p:nvSpPr>
        <p:spPr bwMode="auto">
          <a:xfrm>
            <a:off x="4024298" y="4508532"/>
            <a:ext cx="2501230" cy="790576"/>
          </a:xfrm>
          <a:prstGeom prst="rect">
            <a:avLst/>
          </a:prstGeom>
          <a:solidFill>
            <a:schemeClr val="accent1"/>
          </a:solidFill>
          <a:ln w="9525">
            <a:solidFill>
              <a:schemeClr val="tx1"/>
            </a:solidFill>
            <a:miter lim="800000"/>
            <a:headEnd/>
            <a:tailEnd/>
          </a:ln>
        </p:spPr>
        <p:txBody>
          <a:bodyPr wrap="none" anchor="ctr"/>
          <a:lstStyle/>
          <a:p>
            <a:pPr algn="ctr">
              <a:defRPr/>
            </a:pPr>
            <a:r>
              <a:rPr lang="en-IE" sz="2400" b="1" dirty="0">
                <a:solidFill>
                  <a:prstClr val="black"/>
                </a:solidFill>
              </a:rPr>
              <a:t>SAM with out  medical </a:t>
            </a:r>
          </a:p>
          <a:p>
            <a:pPr algn="ctr">
              <a:defRPr/>
            </a:pPr>
            <a:r>
              <a:rPr lang="en-IE" sz="2400" b="1" dirty="0">
                <a:solidFill>
                  <a:prstClr val="black"/>
                </a:solidFill>
              </a:rPr>
              <a:t>complications*</a:t>
            </a:r>
            <a:endParaRPr lang="en-GB" sz="2400" b="1" dirty="0">
              <a:solidFill>
                <a:prstClr val="black"/>
              </a:solidFill>
            </a:endParaRPr>
          </a:p>
        </p:txBody>
      </p:sp>
      <p:sp>
        <p:nvSpPr>
          <p:cNvPr id="2066" name="Line 23"/>
          <p:cNvSpPr>
            <a:spLocks noChangeShapeType="1"/>
          </p:cNvSpPr>
          <p:nvPr/>
        </p:nvSpPr>
        <p:spPr bwMode="auto">
          <a:xfrm>
            <a:off x="2809852" y="5643578"/>
            <a:ext cx="0" cy="287338"/>
          </a:xfrm>
          <a:prstGeom prst="line">
            <a:avLst/>
          </a:prstGeom>
          <a:noFill/>
          <a:ln w="9525">
            <a:solidFill>
              <a:schemeClr val="tx1"/>
            </a:solidFill>
            <a:round/>
            <a:headEnd/>
            <a:tailEnd/>
          </a:ln>
        </p:spPr>
        <p:txBody>
          <a:bodyPr/>
          <a:lstStyle/>
          <a:p>
            <a:endParaRPr lang="en-US">
              <a:solidFill>
                <a:prstClr val="black"/>
              </a:solidFill>
            </a:endParaRPr>
          </a:p>
        </p:txBody>
      </p:sp>
      <p:sp>
        <p:nvSpPr>
          <p:cNvPr id="2067" name="Line 27"/>
          <p:cNvSpPr>
            <a:spLocks noChangeShapeType="1"/>
          </p:cNvSpPr>
          <p:nvPr/>
        </p:nvSpPr>
        <p:spPr bwMode="auto">
          <a:xfrm>
            <a:off x="5310182" y="5643578"/>
            <a:ext cx="0" cy="215900"/>
          </a:xfrm>
          <a:prstGeom prst="line">
            <a:avLst/>
          </a:prstGeom>
          <a:noFill/>
          <a:ln w="9525">
            <a:solidFill>
              <a:schemeClr val="tx1"/>
            </a:solidFill>
            <a:round/>
            <a:headEnd/>
            <a:tailEnd/>
          </a:ln>
        </p:spPr>
        <p:txBody>
          <a:bodyPr/>
          <a:lstStyle/>
          <a:p>
            <a:endParaRPr lang="en-US">
              <a:solidFill>
                <a:prstClr val="black"/>
              </a:solidFill>
            </a:endParaRPr>
          </a:p>
        </p:txBody>
      </p:sp>
      <p:sp>
        <p:nvSpPr>
          <p:cNvPr id="2068" name="Rectangle 28"/>
          <p:cNvSpPr>
            <a:spLocks noChangeArrowheads="1"/>
          </p:cNvSpPr>
          <p:nvPr/>
        </p:nvSpPr>
        <p:spPr bwMode="auto">
          <a:xfrm>
            <a:off x="1003283" y="5426987"/>
            <a:ext cx="2143140" cy="550884"/>
          </a:xfrm>
          <a:prstGeom prst="rect">
            <a:avLst/>
          </a:prstGeom>
          <a:solidFill>
            <a:schemeClr val="accent6">
              <a:lumMod val="60000"/>
              <a:lumOff val="40000"/>
            </a:schemeClr>
          </a:solidFill>
          <a:ln w="9525">
            <a:solidFill>
              <a:schemeClr val="tx1"/>
            </a:solidFill>
            <a:miter lim="800000"/>
            <a:headEnd/>
            <a:tailEnd/>
          </a:ln>
        </p:spPr>
        <p:txBody>
          <a:bodyPr wrap="none" anchor="ctr"/>
          <a:lstStyle/>
          <a:p>
            <a:pPr algn="ctr">
              <a:defRPr/>
            </a:pPr>
            <a:r>
              <a:rPr lang="en-IE" sz="2400" b="1" dirty="0">
                <a:solidFill>
                  <a:prstClr val="black"/>
                </a:solidFill>
              </a:rPr>
              <a:t>In-patient Care</a:t>
            </a:r>
          </a:p>
          <a:p>
            <a:pPr algn="ctr">
              <a:defRPr/>
            </a:pPr>
            <a:r>
              <a:rPr lang="en-IE" sz="2400" b="1" dirty="0">
                <a:solidFill>
                  <a:prstClr val="black"/>
                </a:solidFill>
              </a:rPr>
              <a:t>/SC/</a:t>
            </a:r>
            <a:endParaRPr lang="en-GB" sz="2400" b="1" dirty="0">
              <a:solidFill>
                <a:prstClr val="black"/>
              </a:solidFill>
            </a:endParaRPr>
          </a:p>
        </p:txBody>
      </p:sp>
      <p:sp>
        <p:nvSpPr>
          <p:cNvPr id="2069" name="Rectangle 29"/>
          <p:cNvSpPr>
            <a:spLocks noChangeArrowheads="1"/>
          </p:cNvSpPr>
          <p:nvPr/>
        </p:nvSpPr>
        <p:spPr bwMode="auto">
          <a:xfrm>
            <a:off x="4146080" y="5302204"/>
            <a:ext cx="2155828" cy="503238"/>
          </a:xfrm>
          <a:prstGeom prst="rect">
            <a:avLst/>
          </a:prstGeom>
          <a:solidFill>
            <a:schemeClr val="accent6">
              <a:lumMod val="60000"/>
              <a:lumOff val="40000"/>
            </a:schemeClr>
          </a:solidFill>
          <a:ln w="9525">
            <a:solidFill>
              <a:schemeClr val="tx1"/>
            </a:solidFill>
            <a:miter lim="800000"/>
            <a:headEnd/>
            <a:tailEnd/>
          </a:ln>
        </p:spPr>
        <p:txBody>
          <a:bodyPr wrap="none" anchor="ctr"/>
          <a:lstStyle/>
          <a:p>
            <a:pPr algn="ctr">
              <a:defRPr/>
            </a:pPr>
            <a:r>
              <a:rPr lang="en-IE" sz="2400" b="1" dirty="0">
                <a:solidFill>
                  <a:prstClr val="black"/>
                </a:solidFill>
              </a:rPr>
              <a:t>Outpatient Care</a:t>
            </a:r>
          </a:p>
          <a:p>
            <a:pPr algn="ctr">
              <a:defRPr/>
            </a:pPr>
            <a:r>
              <a:rPr lang="en-IE" sz="2400" b="1" dirty="0">
                <a:solidFill>
                  <a:prstClr val="black"/>
                </a:solidFill>
              </a:rPr>
              <a:t>/OTP/</a:t>
            </a:r>
            <a:endParaRPr lang="en-GB" sz="2400" b="1" dirty="0">
              <a:solidFill>
                <a:prstClr val="black"/>
              </a:solidFill>
            </a:endParaRPr>
          </a:p>
        </p:txBody>
      </p:sp>
    </p:spTree>
    <p:extLst>
      <p:ext uri="{BB962C8B-B14F-4D97-AF65-F5344CB8AC3E}">
        <p14:creationId xmlns:p14="http://schemas.microsoft.com/office/powerpoint/2010/main" xmlns="" val="3774348474"/>
      </p:ext>
    </p:extLst>
  </p:cSld>
  <p:clrMapOvr>
    <a:masterClrMapping/>
  </p:clrMapOvr>
  <mc:AlternateContent xmlns:mc="http://schemas.openxmlformats.org/markup-compatibility/2006">
    <mc:Choice xmlns:p14="http://schemas.microsoft.com/office/powerpoint/2010/main" xmlns="" Requires="p14">
      <p:transition spd="slow" p14:dur="1500">
        <p14:switch dir="r"/>
      </p:transition>
    </mc:Choice>
    <mc:Fallback>
      <p:transition spd="slow">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600" y="274638"/>
            <a:ext cx="10972800" cy="505291"/>
          </a:xfrm>
        </p:spPr>
        <p:txBody>
          <a:bodyPr>
            <a:normAutofit fontScale="90000"/>
          </a:bodyPr>
          <a:lstStyle/>
          <a:p>
            <a:r>
              <a:rPr lang="en-US" dirty="0" smtClean="0"/>
              <a:t>Management of Sever Acute Malnutrition</a:t>
            </a:r>
            <a:endParaRPr lang="en-US" dirty="0"/>
          </a:p>
        </p:txBody>
      </p:sp>
      <p:sp>
        <p:nvSpPr>
          <p:cNvPr id="5" name="Content Placeholder 4"/>
          <p:cNvSpPr>
            <a:spLocks noGrp="1"/>
          </p:cNvSpPr>
          <p:nvPr>
            <p:ph idx="1"/>
          </p:nvPr>
        </p:nvSpPr>
        <p:spPr>
          <a:xfrm>
            <a:off x="0" y="779929"/>
            <a:ext cx="11582400" cy="6078071"/>
          </a:xfrm>
        </p:spPr>
        <p:txBody>
          <a:bodyPr>
            <a:normAutofit/>
          </a:bodyPr>
          <a:lstStyle/>
          <a:p>
            <a:pPr algn="just"/>
            <a:r>
              <a:rPr lang="en-US" dirty="0" smtClean="0"/>
              <a:t>The principles of management of severe acute malnutrition, whatever the programme setting, are based on 3 phases.</a:t>
            </a:r>
          </a:p>
          <a:p>
            <a:pPr algn="just">
              <a:buNone/>
            </a:pPr>
            <a:r>
              <a:rPr lang="en-US" b="1" dirty="0" smtClean="0">
                <a:solidFill>
                  <a:srgbClr val="FF0000"/>
                </a:solidFill>
              </a:rPr>
              <a:t>                   Phase 1</a:t>
            </a:r>
            <a:r>
              <a:rPr lang="en-US" dirty="0" smtClean="0"/>
              <a:t>.</a:t>
            </a:r>
          </a:p>
          <a:p>
            <a:pPr algn="just"/>
            <a:r>
              <a:rPr lang="en-US" dirty="0" smtClean="0"/>
              <a:t> Patients without an adequate appetite and/or a major medical complication are initially admitted to an in-patient facility for Phase 1    treatment. </a:t>
            </a:r>
          </a:p>
          <a:p>
            <a:pPr algn="just"/>
            <a:r>
              <a:rPr lang="en-US" dirty="0" smtClean="0"/>
              <a:t>The formula used during this phase (F75) promotes recovery of </a:t>
            </a:r>
            <a:r>
              <a:rPr lang="en-US" dirty="0" smtClean="0">
                <a:solidFill>
                  <a:srgbClr val="FF0000"/>
                </a:solidFill>
              </a:rPr>
              <a:t>normal metabolic function and nutrition-electrolytic balance.</a:t>
            </a:r>
          </a:p>
          <a:p>
            <a:pPr algn="just"/>
            <a:r>
              <a:rPr lang="en-US" dirty="0" smtClean="0"/>
              <a:t> Rapid weight gain at this stage is dangerous, that is why F75 is formulated so that patients do not gain weight during this stage.</a:t>
            </a:r>
          </a:p>
          <a:p>
            <a:endParaRPr lang="en-US" dirty="0"/>
          </a:p>
        </p:txBody>
      </p:sp>
      <p:sp>
        <p:nvSpPr>
          <p:cNvPr id="7" name="Slide Number Placeholder 6"/>
          <p:cNvSpPr>
            <a:spLocks noGrp="1"/>
          </p:cNvSpPr>
          <p:nvPr>
            <p:ph type="sldNum" sz="quarter" idx="12"/>
          </p:nvPr>
        </p:nvSpPr>
        <p:spPr/>
        <p:txBody>
          <a:bodyPr>
            <a:normAutofit/>
          </a:bodyPr>
          <a:lstStyle/>
          <a:p>
            <a:fld id="{E13DDBC5-BD8D-449C-8BDE-1020BC24DD8C}" type="slidenum">
              <a:rPr lang="en-US" smtClean="0"/>
              <a:pPr/>
              <a:t>43</a:t>
            </a:fld>
            <a:endParaRPr lang="en-US"/>
          </a:p>
        </p:txBody>
      </p:sp>
    </p:spTree>
    <p:extLst>
      <p:ext uri="{BB962C8B-B14F-4D97-AF65-F5344CB8AC3E}">
        <p14:creationId xmlns:p14="http://schemas.microsoft.com/office/powerpoint/2010/main" xmlns="" val="3814269044"/>
      </p:ext>
    </p:extLst>
  </p:cSld>
  <p:clrMapOvr>
    <a:masterClrMapping/>
  </p:clrMapOvr>
  <mc:AlternateContent xmlns:mc="http://schemas.openxmlformats.org/markup-compatibility/2006">
    <mc:Choice xmlns:p14="http://schemas.microsoft.com/office/powerpoint/2010/main" xmlns="" Requires="p14">
      <p:transition spd="slow" p14:dur="1500">
        <p14:switch dir="r"/>
      </p:transition>
    </mc:Choice>
    <mc:Fallback>
      <p:transition spd="slow">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 Transition </a:t>
            </a:r>
            <a:r>
              <a:rPr lang="en-US" b="1" dirty="0">
                <a:solidFill>
                  <a:srgbClr val="FF0000"/>
                </a:solidFill>
              </a:rPr>
              <a:t>Phase</a:t>
            </a:r>
            <a:r>
              <a:rPr lang="en-US" dirty="0"/>
              <a:t>.</a:t>
            </a:r>
            <a:br>
              <a:rPr lang="en-US" dirty="0"/>
            </a:br>
            <a:endParaRPr lang="en-US" dirty="0"/>
          </a:p>
        </p:txBody>
      </p:sp>
      <p:sp>
        <p:nvSpPr>
          <p:cNvPr id="3" name="Content Placeholder 2"/>
          <p:cNvSpPr>
            <a:spLocks noGrp="1"/>
          </p:cNvSpPr>
          <p:nvPr>
            <p:ph idx="1"/>
          </p:nvPr>
        </p:nvSpPr>
        <p:spPr>
          <a:xfrm>
            <a:off x="609600" y="820271"/>
            <a:ext cx="10972800" cy="6037729"/>
          </a:xfrm>
        </p:spPr>
        <p:txBody>
          <a:bodyPr>
            <a:normAutofit/>
          </a:bodyPr>
          <a:lstStyle/>
          <a:p>
            <a:pPr algn="just">
              <a:buNone/>
            </a:pPr>
            <a:r>
              <a:rPr lang="en-US" dirty="0" smtClean="0"/>
              <a:t>A transition phase has been introduced for in-patients because a sudden change to large amounts of diet, before physiological function is restored, can be dangerous and lead to electrolyte disequilibrium. </a:t>
            </a:r>
          </a:p>
          <a:p>
            <a:pPr algn="just"/>
            <a:r>
              <a:rPr lang="en-US" dirty="0" smtClean="0"/>
              <a:t>During this phase the patients start to gain weight as F100 or RUTF is introduced. The quantity of F100 given is equal to the quantity of F75 given in Phase 1 or an equivalent amount of RUTF. </a:t>
            </a:r>
          </a:p>
          <a:p>
            <a:pPr algn="just"/>
            <a:r>
              <a:rPr lang="en-US" dirty="0" smtClean="0"/>
              <a:t>As this is resulting in a 30% increase in energy intake the weight gain should be around 6 g/kg/day; this is less than the quantity given, and rate of weight gain expected, in Phase 2.</a:t>
            </a:r>
          </a:p>
          <a:p>
            <a:endParaRPr lang="en-US" dirty="0"/>
          </a:p>
        </p:txBody>
      </p:sp>
      <p:sp>
        <p:nvSpPr>
          <p:cNvPr id="5" name="Slide Number Placeholder 4"/>
          <p:cNvSpPr>
            <a:spLocks noGrp="1"/>
          </p:cNvSpPr>
          <p:nvPr>
            <p:ph type="sldNum" sz="quarter" idx="12"/>
          </p:nvPr>
        </p:nvSpPr>
        <p:spPr/>
        <p:txBody>
          <a:bodyPr>
            <a:normAutofit/>
          </a:bodyPr>
          <a:lstStyle/>
          <a:p>
            <a:fld id="{E13DDBC5-BD8D-449C-8BDE-1020BC24DD8C}" type="slidenum">
              <a:rPr lang="en-US" smtClean="0"/>
              <a:pPr/>
              <a:t>44</a:t>
            </a:fld>
            <a:endParaRPr lang="en-US"/>
          </a:p>
        </p:txBody>
      </p:sp>
    </p:spTree>
    <p:extLst>
      <p:ext uri="{BB962C8B-B14F-4D97-AF65-F5344CB8AC3E}">
        <p14:creationId xmlns:p14="http://schemas.microsoft.com/office/powerpoint/2010/main" xmlns="" val="3597680748"/>
      </p:ext>
    </p:extLst>
  </p:cSld>
  <p:clrMapOvr>
    <a:masterClrMapping/>
  </p:clrMapOvr>
  <mc:AlternateContent xmlns:mc="http://schemas.openxmlformats.org/markup-compatibility/2006">
    <mc:Choice xmlns:p14="http://schemas.microsoft.com/office/powerpoint/2010/main" xmlns="" Requires="p14">
      <p:transition spd="slow" p14:dur="1500">
        <p14:switch dir="r"/>
      </p:transition>
    </mc:Choice>
    <mc:Fallback>
      <p:transition spd="slow">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609600" y="1075765"/>
            <a:ext cx="10972800" cy="5782235"/>
          </a:xfrm>
        </p:spPr>
        <p:txBody>
          <a:bodyPr>
            <a:normAutofit lnSpcReduction="10000"/>
          </a:bodyPr>
          <a:lstStyle/>
          <a:p>
            <a:pPr>
              <a:buNone/>
            </a:pPr>
            <a:r>
              <a:rPr lang="en-US" b="1" dirty="0" smtClean="0">
                <a:solidFill>
                  <a:srgbClr val="FF0000"/>
                </a:solidFill>
              </a:rPr>
              <a:t>   Phase 2</a:t>
            </a:r>
            <a:r>
              <a:rPr lang="en-US" dirty="0" smtClean="0"/>
              <a:t>.</a:t>
            </a:r>
          </a:p>
          <a:p>
            <a:pPr algn="just"/>
            <a:r>
              <a:rPr lang="en-US" dirty="0" smtClean="0"/>
              <a:t> Whenever patients have good appetite and no major medical complication they enter Phase 2. Many patients who present with a good appetite are admitted directly into Phase 2.</a:t>
            </a:r>
          </a:p>
          <a:p>
            <a:pPr algn="just"/>
            <a:r>
              <a:rPr lang="en-US" dirty="0" smtClean="0"/>
              <a:t>This can occur in both in-patient and out-patient settings. In Phase 2 they are given RUTF (used in both in-patient and out-patient settings) or F100 (used in in-patient settings only) according to look-up tables.</a:t>
            </a:r>
          </a:p>
          <a:p>
            <a:pPr algn="just"/>
            <a:r>
              <a:rPr lang="en-US" dirty="0" smtClean="0"/>
              <a:t> Those formulas are designed for patients to rapidly gain weight (more than 8 g/ kg/day). The look-up tables are scaled so that the same tables can be used to treat patients of  all weights and ages</a:t>
            </a:r>
            <a:endParaRPr lang="en-US" dirty="0"/>
          </a:p>
        </p:txBody>
      </p:sp>
      <p:sp>
        <p:nvSpPr>
          <p:cNvPr id="5" name="Slide Number Placeholder 4"/>
          <p:cNvSpPr>
            <a:spLocks noGrp="1"/>
          </p:cNvSpPr>
          <p:nvPr>
            <p:ph type="sldNum" sz="quarter" idx="12"/>
          </p:nvPr>
        </p:nvSpPr>
        <p:spPr/>
        <p:txBody>
          <a:bodyPr>
            <a:normAutofit/>
          </a:bodyPr>
          <a:lstStyle/>
          <a:p>
            <a:fld id="{E13DDBC5-BD8D-449C-8BDE-1020BC24DD8C}" type="slidenum">
              <a:rPr lang="en-US" smtClean="0"/>
              <a:pPr/>
              <a:t>45</a:t>
            </a:fld>
            <a:endParaRPr lang="en-US"/>
          </a:p>
        </p:txBody>
      </p:sp>
    </p:spTree>
    <p:extLst>
      <p:ext uri="{BB962C8B-B14F-4D97-AF65-F5344CB8AC3E}">
        <p14:creationId xmlns:p14="http://schemas.microsoft.com/office/powerpoint/2010/main" xmlns="" val="1999306722"/>
      </p:ext>
    </p:extLst>
  </p:cSld>
  <p:clrMapOvr>
    <a:masterClrMapping/>
  </p:clrMapOvr>
  <mc:AlternateContent xmlns:mc="http://schemas.openxmlformats.org/markup-compatibility/2006">
    <mc:Choice xmlns:p14="http://schemas.microsoft.com/office/powerpoint/2010/main" xmlns="" Requires="p14">
      <p:transition spd="slow" p14:dur="1500">
        <p14:switch dir="r"/>
      </p:transition>
    </mc:Choice>
    <mc:Fallback>
      <p:transition spd="slow">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563562"/>
          </a:xfrm>
        </p:spPr>
        <p:txBody>
          <a:bodyPr>
            <a:normAutofit fontScale="90000"/>
          </a:bodyPr>
          <a:lstStyle/>
          <a:p>
            <a:r>
              <a:rPr lang="en-US" b="1" dirty="0">
                <a:solidFill>
                  <a:srgbClr val="FF0000"/>
                </a:solidFill>
              </a:rPr>
              <a:t>In-patient</a:t>
            </a:r>
            <a:r>
              <a:rPr lang="en-US" dirty="0"/>
              <a:t>:</a:t>
            </a:r>
            <a:br>
              <a:rPr lang="en-US" dirty="0"/>
            </a:br>
            <a:endParaRPr lang="en-US" dirty="0"/>
          </a:p>
        </p:txBody>
      </p:sp>
      <p:sp>
        <p:nvSpPr>
          <p:cNvPr id="3" name="Content Placeholder 2"/>
          <p:cNvSpPr>
            <a:spLocks noGrp="1"/>
          </p:cNvSpPr>
          <p:nvPr>
            <p:ph idx="1"/>
          </p:nvPr>
        </p:nvSpPr>
        <p:spPr>
          <a:xfrm>
            <a:off x="430306" y="1"/>
            <a:ext cx="11761694" cy="6858000"/>
          </a:xfrm>
        </p:spPr>
        <p:txBody>
          <a:bodyPr>
            <a:normAutofit/>
          </a:bodyPr>
          <a:lstStyle/>
          <a:p>
            <a:endParaRPr lang="en-US" sz="4000" dirty="0" smtClean="0"/>
          </a:p>
          <a:p>
            <a:pPr algn="just"/>
            <a:r>
              <a:rPr lang="en-US" sz="4000" dirty="0" smtClean="0"/>
              <a:t>Patients </a:t>
            </a:r>
            <a:r>
              <a:rPr lang="en-US" sz="4000" dirty="0"/>
              <a:t>that are admitted can be treated on a 24/24 hour basis (receiving the </a:t>
            </a:r>
            <a:r>
              <a:rPr lang="en-US" sz="4000" dirty="0" err="1" smtClean="0"/>
              <a:t>dietA</a:t>
            </a:r>
            <a:r>
              <a:rPr lang="en-US" sz="4000" dirty="0" smtClean="0"/>
              <a:t> </a:t>
            </a:r>
            <a:r>
              <a:rPr lang="en-US" sz="4000" dirty="0"/>
              <a:t>as in-patients with full medical surveillance and treatment of complications (either 6 or 8 meals per 24 hours are given).</a:t>
            </a:r>
          </a:p>
          <a:p>
            <a:pPr algn="just"/>
            <a:r>
              <a:rPr lang="en-US" sz="4000" dirty="0"/>
              <a:t>For all in-patients, as soon as they regain their appetite and are ready for Phase 2 they should continue treatment as out-patients wherever the </a:t>
            </a:r>
            <a:r>
              <a:rPr lang="en-US" sz="4000" dirty="0" err="1"/>
              <a:t>carer</a:t>
            </a:r>
            <a:r>
              <a:rPr lang="en-US" sz="4000" dirty="0"/>
              <a:t> agrees and an out-patient programme is in place.</a:t>
            </a:r>
          </a:p>
          <a:p>
            <a:pPr algn="just"/>
            <a:endParaRPr lang="en-US" sz="3600" dirty="0"/>
          </a:p>
        </p:txBody>
      </p:sp>
      <p:sp>
        <p:nvSpPr>
          <p:cNvPr id="5" name="Slide Number Placeholder 4"/>
          <p:cNvSpPr>
            <a:spLocks noGrp="1"/>
          </p:cNvSpPr>
          <p:nvPr>
            <p:ph type="sldNum" sz="quarter" idx="12"/>
          </p:nvPr>
        </p:nvSpPr>
        <p:spPr/>
        <p:txBody>
          <a:bodyPr>
            <a:normAutofit/>
          </a:bodyPr>
          <a:lstStyle/>
          <a:p>
            <a:fld id="{E13DDBC5-BD8D-449C-8BDE-1020BC24DD8C}" type="slidenum">
              <a:rPr lang="en-US" smtClean="0"/>
              <a:pPr/>
              <a:t>46</a:t>
            </a:fld>
            <a:endParaRPr lang="en-US"/>
          </a:p>
        </p:txBody>
      </p:sp>
    </p:spTree>
    <p:extLst>
      <p:ext uri="{BB962C8B-B14F-4D97-AF65-F5344CB8AC3E}">
        <p14:creationId xmlns:p14="http://schemas.microsoft.com/office/powerpoint/2010/main" xmlns="" val="3264166095"/>
      </p:ext>
    </p:extLst>
  </p:cSld>
  <p:clrMapOvr>
    <a:masterClrMapping/>
  </p:clrMapOvr>
  <mc:AlternateContent xmlns:mc="http://schemas.openxmlformats.org/markup-compatibility/2006">
    <mc:Choice xmlns:p14="http://schemas.microsoft.com/office/powerpoint/2010/main" xmlns="" Requires="p14">
      <p:transition spd="slow" p14:dur="1500">
        <p14:switch dir="r"/>
      </p:transition>
    </mc:Choice>
    <mc:Fallback>
      <p:transition spd="slow">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rPr>
              <a:t>Out-patients. </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Out-patient treatment is normally organized from the same facilities that have in-patients. </a:t>
            </a:r>
          </a:p>
          <a:p>
            <a:r>
              <a:rPr lang="en-US" dirty="0" smtClean="0"/>
              <a:t>However, out-patient care, in the community, should also be organized from health posts or even non-clinical facilities that are close to the patients’ homes. </a:t>
            </a:r>
          </a:p>
          <a:p>
            <a:r>
              <a:rPr lang="en-US" dirty="0" smtClean="0"/>
              <a:t>The patients attend on a weekly basis. Most patients can be managed entirely on an out-patient basis; so that there are</a:t>
            </a:r>
          </a:p>
          <a:p>
            <a:pPr>
              <a:buFontTx/>
              <a:buNone/>
            </a:pPr>
            <a:r>
              <a:rPr lang="en-US" dirty="0" smtClean="0"/>
              <a:t>     normally many more out-patients than in-patients. For each in-patient facility there should be several/many satellite out-patient distribution and assessment sites (“OTP sites”) close to the</a:t>
            </a:r>
          </a:p>
          <a:p>
            <a:pPr>
              <a:buFontTx/>
              <a:buNone/>
            </a:pPr>
            <a:r>
              <a:rPr lang="en-US" dirty="0" smtClean="0"/>
              <a:t>     community</a:t>
            </a:r>
          </a:p>
          <a:p>
            <a:endParaRPr lang="en-US" dirty="0"/>
          </a:p>
        </p:txBody>
      </p:sp>
      <p:sp>
        <p:nvSpPr>
          <p:cNvPr id="5" name="Slide Number Placeholder 4"/>
          <p:cNvSpPr>
            <a:spLocks noGrp="1"/>
          </p:cNvSpPr>
          <p:nvPr>
            <p:ph type="sldNum" sz="quarter" idx="12"/>
          </p:nvPr>
        </p:nvSpPr>
        <p:spPr/>
        <p:txBody>
          <a:bodyPr>
            <a:normAutofit/>
          </a:bodyPr>
          <a:lstStyle/>
          <a:p>
            <a:fld id="{E13DDBC5-BD8D-449C-8BDE-1020BC24DD8C}" type="slidenum">
              <a:rPr lang="en-US" smtClean="0"/>
              <a:pPr/>
              <a:t>47</a:t>
            </a:fld>
            <a:endParaRPr lang="en-US"/>
          </a:p>
        </p:txBody>
      </p:sp>
    </p:spTree>
    <p:extLst>
      <p:ext uri="{BB962C8B-B14F-4D97-AF65-F5344CB8AC3E}">
        <p14:creationId xmlns:p14="http://schemas.microsoft.com/office/powerpoint/2010/main" xmlns="" val="3022454756"/>
      </p:ext>
    </p:extLst>
  </p:cSld>
  <p:clrMapOvr>
    <a:masterClrMapping/>
  </p:clrMapOvr>
  <mc:AlternateContent xmlns:mc="http://schemas.openxmlformats.org/markup-compatibility/2006">
    <mc:Choice xmlns:p14="http://schemas.microsoft.com/office/powerpoint/2010/main" xmlns="" Requires="p14">
      <p:transition spd="slow" p14:dur="1500">
        <p14:switch dir="r"/>
      </p:transition>
    </mc:Choice>
    <mc:Fallback>
      <p:transition spd="slow">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Cont</a:t>
            </a:r>
            <a:r>
              <a:rPr lang="en-US" dirty="0" smtClean="0"/>
              <a:t>…</a:t>
            </a:r>
            <a:endParaRPr lang="en-US" dirty="0"/>
          </a:p>
        </p:txBody>
      </p:sp>
      <p:sp>
        <p:nvSpPr>
          <p:cNvPr id="3" name="Content Placeholder 2"/>
          <p:cNvSpPr>
            <a:spLocks noGrp="1"/>
          </p:cNvSpPr>
          <p:nvPr>
            <p:ph idx="1"/>
          </p:nvPr>
        </p:nvSpPr>
        <p:spPr>
          <a:xfrm>
            <a:off x="609600" y="1156447"/>
            <a:ext cx="11582400" cy="5701553"/>
          </a:xfrm>
        </p:spPr>
        <p:txBody>
          <a:bodyPr>
            <a:normAutofit/>
          </a:bodyPr>
          <a:lstStyle/>
          <a:p>
            <a:pPr algn="just"/>
            <a:r>
              <a:rPr lang="en-US" sz="4000" dirty="0"/>
              <a:t>There needs to be a functioning communication and referral system between the health </a:t>
            </a:r>
            <a:r>
              <a:rPr lang="en-US" sz="4000" dirty="0" smtClean="0"/>
              <a:t>post/OTP </a:t>
            </a:r>
            <a:r>
              <a:rPr lang="en-US" sz="4000" dirty="0"/>
              <a:t>site and the health centre/ hospital </a:t>
            </a:r>
            <a:r>
              <a:rPr lang="en-US" sz="4000" dirty="0" smtClean="0"/>
              <a:t>in-patient, </a:t>
            </a:r>
            <a:r>
              <a:rPr lang="en-US" sz="4000" dirty="0"/>
              <a:t>so that patients can be quickly and </a:t>
            </a:r>
            <a:r>
              <a:rPr lang="en-US" sz="4000" dirty="0" smtClean="0"/>
              <a:t>easily transferred</a:t>
            </a:r>
          </a:p>
          <a:p>
            <a:pPr algn="just">
              <a:buNone/>
            </a:pPr>
            <a:r>
              <a:rPr lang="en-US" sz="4000" dirty="0" smtClean="0"/>
              <a:t> </a:t>
            </a:r>
            <a:r>
              <a:rPr lang="en-US" sz="4000" dirty="0">
                <a:solidFill>
                  <a:srgbClr val="FF0000"/>
                </a:solidFill>
              </a:rPr>
              <a:t>from the in-patient facility to the out-patient programme as they enter Phase 2 </a:t>
            </a:r>
            <a:r>
              <a:rPr lang="en-US" sz="4000" dirty="0" smtClean="0"/>
              <a:t>and those out-patients, </a:t>
            </a:r>
            <a:r>
              <a:rPr lang="en-US" sz="4000" dirty="0"/>
              <a:t>that fail to respond appropriately or who develop a complication can </a:t>
            </a:r>
            <a:r>
              <a:rPr lang="en-US" sz="4000" dirty="0" smtClean="0"/>
              <a:t>be admitted (temporarily) as in-patients.</a:t>
            </a:r>
            <a:endParaRPr lang="en-US" sz="4000" dirty="0"/>
          </a:p>
        </p:txBody>
      </p:sp>
      <p:sp>
        <p:nvSpPr>
          <p:cNvPr id="5" name="Slide Number Placeholder 4"/>
          <p:cNvSpPr>
            <a:spLocks noGrp="1"/>
          </p:cNvSpPr>
          <p:nvPr>
            <p:ph type="sldNum" sz="quarter" idx="12"/>
          </p:nvPr>
        </p:nvSpPr>
        <p:spPr/>
        <p:txBody>
          <a:bodyPr>
            <a:normAutofit/>
          </a:bodyPr>
          <a:lstStyle/>
          <a:p>
            <a:fld id="{E13DDBC5-BD8D-449C-8BDE-1020BC24DD8C}" type="slidenum">
              <a:rPr lang="en-US" smtClean="0"/>
              <a:pPr/>
              <a:t>48</a:t>
            </a:fld>
            <a:endParaRPr lang="en-US"/>
          </a:p>
        </p:txBody>
      </p:sp>
    </p:spTree>
    <p:extLst>
      <p:ext uri="{BB962C8B-B14F-4D97-AF65-F5344CB8AC3E}">
        <p14:creationId xmlns:p14="http://schemas.microsoft.com/office/powerpoint/2010/main" xmlns="" val="1307210679"/>
      </p:ext>
    </p:extLst>
  </p:cSld>
  <p:clrMapOvr>
    <a:masterClrMapping/>
  </p:clrMapOvr>
  <mc:AlternateContent xmlns:mc="http://schemas.openxmlformats.org/markup-compatibility/2006">
    <mc:Choice xmlns:p14="http://schemas.microsoft.com/office/powerpoint/2010/main" xmlns="" Requires="p14">
      <p:transition spd="slow" p14:dur="1500">
        <p14:switch dir="r"/>
      </p:transition>
    </mc:Choice>
    <mc:Fallback>
      <p:transition spd="slow">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Cont</a:t>
            </a:r>
            <a:r>
              <a:rPr lang="en-US" dirty="0"/>
              <a:t>…</a:t>
            </a:r>
          </a:p>
        </p:txBody>
      </p:sp>
      <p:sp>
        <p:nvSpPr>
          <p:cNvPr id="3" name="Content Placeholder 2"/>
          <p:cNvSpPr>
            <a:spLocks noGrp="1"/>
          </p:cNvSpPr>
          <p:nvPr>
            <p:ph idx="1"/>
          </p:nvPr>
        </p:nvSpPr>
        <p:spPr>
          <a:xfrm>
            <a:off x="609600" y="1237129"/>
            <a:ext cx="11582400" cy="5620871"/>
          </a:xfrm>
        </p:spPr>
        <p:txBody>
          <a:bodyPr>
            <a:normAutofit/>
          </a:bodyPr>
          <a:lstStyle/>
          <a:p>
            <a:pPr algn="just"/>
            <a:r>
              <a:rPr lang="en-US" dirty="0"/>
              <a:t>Patients who pass the </a:t>
            </a:r>
            <a:r>
              <a:rPr lang="en-US" i="1" dirty="0"/>
              <a:t>appetite test should normally be directly admitted to the OTP, if </a:t>
            </a:r>
            <a:r>
              <a:rPr lang="en-US" i="1" dirty="0" smtClean="0"/>
              <a:t> the </a:t>
            </a:r>
            <a:r>
              <a:rPr lang="en-US" dirty="0" smtClean="0"/>
              <a:t>caretaker </a:t>
            </a:r>
            <a:r>
              <a:rPr lang="en-US" dirty="0"/>
              <a:t>agrees, without passing through phase 1 and transition phase. </a:t>
            </a:r>
            <a:endParaRPr lang="en-US" dirty="0" smtClean="0"/>
          </a:p>
          <a:p>
            <a:pPr algn="just"/>
            <a:r>
              <a:rPr lang="en-US" dirty="0" smtClean="0"/>
              <a:t>Patients </a:t>
            </a:r>
            <a:r>
              <a:rPr lang="en-US" dirty="0"/>
              <a:t>that </a:t>
            </a:r>
            <a:r>
              <a:rPr lang="en-US" dirty="0" smtClean="0"/>
              <a:t>have started </a:t>
            </a:r>
            <a:r>
              <a:rPr lang="en-US" dirty="0"/>
              <a:t>treatment as an in-patient, continue as out-patients to complete Phase 2</a:t>
            </a:r>
            <a:r>
              <a:rPr lang="en-US" dirty="0" smtClean="0"/>
              <a:t>.</a:t>
            </a:r>
          </a:p>
          <a:p>
            <a:pPr algn="just"/>
            <a:r>
              <a:rPr lang="en-US" dirty="0" smtClean="0"/>
              <a:t>Out-patient programmes </a:t>
            </a:r>
            <a:r>
              <a:rPr lang="en-US" dirty="0"/>
              <a:t>are run on a weekly basis. Exceptions can be made for individual patients living in</a:t>
            </a:r>
          </a:p>
          <a:p>
            <a:pPr algn="just">
              <a:buNone/>
            </a:pPr>
            <a:r>
              <a:rPr lang="en-US" dirty="0" smtClean="0"/>
              <a:t>	very </a:t>
            </a:r>
            <a:r>
              <a:rPr lang="en-US" dirty="0"/>
              <a:t>remote areas where they can be seen on a fortnightly basis after the initial two visits.</a:t>
            </a:r>
          </a:p>
        </p:txBody>
      </p:sp>
      <p:sp>
        <p:nvSpPr>
          <p:cNvPr id="5" name="Slide Number Placeholder 4"/>
          <p:cNvSpPr>
            <a:spLocks noGrp="1"/>
          </p:cNvSpPr>
          <p:nvPr>
            <p:ph type="sldNum" sz="quarter" idx="12"/>
          </p:nvPr>
        </p:nvSpPr>
        <p:spPr/>
        <p:txBody>
          <a:bodyPr>
            <a:normAutofit/>
          </a:bodyPr>
          <a:lstStyle/>
          <a:p>
            <a:fld id="{E13DDBC5-BD8D-449C-8BDE-1020BC24DD8C}" type="slidenum">
              <a:rPr lang="en-US" smtClean="0"/>
              <a:pPr/>
              <a:t>49</a:t>
            </a:fld>
            <a:endParaRPr lang="en-US"/>
          </a:p>
        </p:txBody>
      </p:sp>
    </p:spTree>
    <p:extLst>
      <p:ext uri="{BB962C8B-B14F-4D97-AF65-F5344CB8AC3E}">
        <p14:creationId xmlns:p14="http://schemas.microsoft.com/office/powerpoint/2010/main" xmlns="" val="926183947"/>
      </p:ext>
    </p:extLst>
  </p:cSld>
  <p:clrMapOvr>
    <a:masterClrMapping/>
  </p:clrMapOvr>
  <mc:AlternateContent xmlns:mc="http://schemas.openxmlformats.org/markup-compatibility/2006">
    <mc:Choice xmlns:p14="http://schemas.microsoft.com/office/powerpoint/2010/main" xmlns="" Requires="p14">
      <p:transition spd="slow" p14:dur="1500">
        <p14:switch dir="r"/>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Protein energy malnutrition(PEM)</a:t>
            </a:r>
            <a:endParaRPr lang="en-US" dirty="0"/>
          </a:p>
        </p:txBody>
      </p:sp>
      <p:sp>
        <p:nvSpPr>
          <p:cNvPr id="3" name="Content Placeholder 2"/>
          <p:cNvSpPr>
            <a:spLocks noGrp="1"/>
          </p:cNvSpPr>
          <p:nvPr>
            <p:ph idx="1"/>
          </p:nvPr>
        </p:nvSpPr>
        <p:spPr/>
        <p:txBody>
          <a:bodyPr/>
          <a:lstStyle/>
          <a:p>
            <a:pPr marL="342900" lvl="0" indent="-342900" fontAlgn="base">
              <a:lnSpc>
                <a:spcPct val="80000"/>
              </a:lnSpc>
              <a:spcBef>
                <a:spcPct val="20000"/>
              </a:spcBef>
              <a:spcAft>
                <a:spcPct val="0"/>
              </a:spcAft>
            </a:pPr>
            <a:r>
              <a:rPr lang="en-US" dirty="0">
                <a:solidFill>
                  <a:prstClr val="black"/>
                </a:solidFill>
              </a:rPr>
              <a:t>Underweight</a:t>
            </a:r>
          </a:p>
          <a:p>
            <a:pPr marL="342900" lvl="0" indent="-342900" fontAlgn="base">
              <a:lnSpc>
                <a:spcPct val="80000"/>
              </a:lnSpc>
              <a:spcBef>
                <a:spcPct val="20000"/>
              </a:spcBef>
              <a:spcAft>
                <a:spcPct val="0"/>
              </a:spcAft>
            </a:pPr>
            <a:r>
              <a:rPr lang="en-US" dirty="0">
                <a:solidFill>
                  <a:prstClr val="black"/>
                </a:solidFill>
              </a:rPr>
              <a:t>Marasmus</a:t>
            </a:r>
          </a:p>
          <a:p>
            <a:pPr marL="342900" lvl="0" indent="-342900" fontAlgn="base">
              <a:lnSpc>
                <a:spcPct val="80000"/>
              </a:lnSpc>
              <a:spcBef>
                <a:spcPct val="20000"/>
              </a:spcBef>
              <a:spcAft>
                <a:spcPct val="0"/>
              </a:spcAft>
            </a:pPr>
            <a:r>
              <a:rPr lang="en-US" dirty="0">
                <a:solidFill>
                  <a:prstClr val="black"/>
                </a:solidFill>
              </a:rPr>
              <a:t>Kwashiorkor</a:t>
            </a:r>
          </a:p>
          <a:p>
            <a:pPr marL="342900" lvl="0" indent="-342900" fontAlgn="base">
              <a:lnSpc>
                <a:spcPct val="80000"/>
              </a:lnSpc>
              <a:spcBef>
                <a:spcPct val="20000"/>
              </a:spcBef>
              <a:spcAft>
                <a:spcPct val="0"/>
              </a:spcAft>
            </a:pPr>
            <a:r>
              <a:rPr lang="en-US" dirty="0">
                <a:solidFill>
                  <a:prstClr val="black"/>
                </a:solidFill>
              </a:rPr>
              <a:t>Marasmic kwashiorkor</a:t>
            </a:r>
          </a:p>
          <a:p>
            <a:pPr marL="342900" lvl="0" indent="-342900" fontAlgn="base">
              <a:lnSpc>
                <a:spcPct val="80000"/>
              </a:lnSpc>
              <a:spcBef>
                <a:spcPct val="20000"/>
              </a:spcBef>
              <a:spcAft>
                <a:spcPct val="0"/>
              </a:spcAft>
            </a:pPr>
            <a:r>
              <a:rPr lang="en-US" dirty="0">
                <a:solidFill>
                  <a:prstClr val="black"/>
                </a:solidFill>
              </a:rPr>
              <a:t>Wasting</a:t>
            </a:r>
          </a:p>
          <a:p>
            <a:pPr marL="342900" lvl="0" indent="-342900" fontAlgn="base">
              <a:lnSpc>
                <a:spcPct val="80000"/>
              </a:lnSpc>
              <a:spcBef>
                <a:spcPct val="20000"/>
              </a:spcBef>
              <a:spcAft>
                <a:spcPct val="0"/>
              </a:spcAft>
            </a:pPr>
            <a:r>
              <a:rPr lang="en-US" dirty="0">
                <a:solidFill>
                  <a:prstClr val="black"/>
                </a:solidFill>
              </a:rPr>
              <a:t>Stunting</a:t>
            </a:r>
          </a:p>
          <a:p>
            <a:pPr marL="342900" lvl="0" indent="-342900" fontAlgn="base">
              <a:lnSpc>
                <a:spcPct val="80000"/>
              </a:lnSpc>
              <a:spcBef>
                <a:spcPct val="20000"/>
              </a:spcBef>
              <a:spcAft>
                <a:spcPct val="0"/>
              </a:spcAft>
            </a:pPr>
            <a:r>
              <a:rPr lang="en-US" dirty="0">
                <a:solidFill>
                  <a:prstClr val="black"/>
                </a:solidFill>
              </a:rPr>
              <a:t>SAM</a:t>
            </a:r>
          </a:p>
          <a:p>
            <a:pPr marL="342900" lvl="0" indent="-342900" fontAlgn="base">
              <a:lnSpc>
                <a:spcPct val="80000"/>
              </a:lnSpc>
              <a:spcBef>
                <a:spcPct val="20000"/>
              </a:spcBef>
              <a:spcAft>
                <a:spcPct val="0"/>
              </a:spcAft>
            </a:pPr>
            <a:r>
              <a:rPr lang="en-US" dirty="0">
                <a:solidFill>
                  <a:prstClr val="black"/>
                </a:solidFill>
              </a:rPr>
              <a:t>MAM</a:t>
            </a:r>
          </a:p>
          <a:p>
            <a:pPr marL="342900" lvl="0" indent="-342900" fontAlgn="base">
              <a:lnSpc>
                <a:spcPct val="80000"/>
              </a:lnSpc>
              <a:spcBef>
                <a:spcPct val="20000"/>
              </a:spcBef>
              <a:spcAft>
                <a:spcPct val="0"/>
              </a:spcAft>
              <a:buNone/>
            </a:pPr>
            <a:endParaRPr lang="en-US" dirty="0">
              <a:solidFill>
                <a:prstClr val="black"/>
              </a:solidFill>
            </a:endParaRPr>
          </a:p>
          <a:p>
            <a:endParaRPr lang="en-US" dirty="0"/>
          </a:p>
        </p:txBody>
      </p:sp>
      <p:sp>
        <p:nvSpPr>
          <p:cNvPr id="5" name="Slide Number Placeholder 4"/>
          <p:cNvSpPr>
            <a:spLocks noGrp="1"/>
          </p:cNvSpPr>
          <p:nvPr>
            <p:ph type="sldNum" sz="quarter" idx="12"/>
          </p:nvPr>
        </p:nvSpPr>
        <p:spPr/>
        <p:txBody>
          <a:bodyPr/>
          <a:lstStyle/>
          <a:p>
            <a:fld id="{31464B2D-C745-448E-9D95-72C920CC6C45}" type="slidenum">
              <a:rPr lang="en-US" smtClean="0"/>
              <a:pPr/>
              <a:t>5</a:t>
            </a:fld>
            <a:endParaRPr lang="en-US"/>
          </a:p>
        </p:txBody>
      </p:sp>
    </p:spTree>
    <p:extLst>
      <p:ext uri="{BB962C8B-B14F-4D97-AF65-F5344CB8AC3E}">
        <p14:creationId xmlns:p14="http://schemas.microsoft.com/office/powerpoint/2010/main" xmlns="" val="2657798264"/>
      </p:ext>
    </p:extLst>
  </p:cSld>
  <p:clrMapOvr>
    <a:masterClrMapping/>
  </p:clrMapOvr>
  <mc:AlternateContent xmlns:mc="http://schemas.openxmlformats.org/markup-compatibility/2006">
    <mc:Choice xmlns:p14="http://schemas.microsoft.com/office/powerpoint/2010/main" xmlns="" Requires="p14">
      <p:transition spd="slow" p14:dur="1500">
        <p14:switch dir="r"/>
      </p:transition>
    </mc:Choice>
    <mc:Fallback>
      <p:transition spd="slow">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noChangeArrowheads="1"/>
          </p:cNvSpPr>
          <p:nvPr>
            <p:ph type="title"/>
          </p:nvPr>
        </p:nvSpPr>
        <p:spPr>
          <a:xfrm>
            <a:off x="1881158" y="357167"/>
            <a:ext cx="8229600" cy="561975"/>
          </a:xfrm>
          <a:solidFill>
            <a:srgbClr val="FFFF99">
              <a:alpha val="54901"/>
            </a:srgbClr>
          </a:solidFill>
        </p:spPr>
        <p:txBody>
          <a:bodyPr>
            <a:normAutofit fontScale="90000"/>
          </a:bodyPr>
          <a:lstStyle/>
          <a:p>
            <a:pPr eaLnBrk="1" hangingPunct="1"/>
            <a:r>
              <a:rPr lang="en-US" sz="2800" dirty="0">
                <a:solidFill>
                  <a:srgbClr val="FF0000"/>
                </a:solidFill>
              </a:rPr>
              <a:t>Link</a:t>
            </a:r>
            <a:r>
              <a:rPr lang="en-US" sz="2800" dirty="0"/>
              <a:t> </a:t>
            </a:r>
            <a:r>
              <a:rPr lang="en-US" sz="2800" dirty="0">
                <a:solidFill>
                  <a:srgbClr val="FF0000"/>
                </a:solidFill>
              </a:rPr>
              <a:t>between in-patient and out-patient  treatment</a:t>
            </a:r>
            <a:r>
              <a:rPr lang="en-US" sz="4000" dirty="0">
                <a:solidFill>
                  <a:srgbClr val="FF0000"/>
                </a:solidFill>
              </a:rPr>
              <a:t> </a:t>
            </a:r>
          </a:p>
        </p:txBody>
      </p:sp>
      <p:pic>
        <p:nvPicPr>
          <p:cNvPr id="20484" name="Picture 4"/>
          <p:cNvPicPr>
            <a:picLocks noGrp="1" noChangeAspect="1" noChangeArrowheads="1"/>
          </p:cNvPicPr>
          <p:nvPr>
            <p:ph idx="1"/>
          </p:nvPr>
        </p:nvPicPr>
        <p:blipFill>
          <a:blip r:embed="rId2" cstate="print"/>
          <a:stretch>
            <a:fillRect/>
          </a:stretch>
        </p:blipFill>
        <p:spPr>
          <a:xfrm>
            <a:off x="2861000" y="1600200"/>
            <a:ext cx="6470000" cy="4525963"/>
          </a:xfrm>
          <a:noFill/>
        </p:spPr>
      </p:pic>
      <p:sp>
        <p:nvSpPr>
          <p:cNvPr id="20482" name="Slide Number Placeholder 5"/>
          <p:cNvSpPr>
            <a:spLocks noGrp="1"/>
          </p:cNvSpPr>
          <p:nvPr>
            <p:ph type="sldNum" sz="quarter" idx="12"/>
          </p:nvPr>
        </p:nvSpPr>
        <p:spPr>
          <a:noFill/>
        </p:spPr>
        <p:txBody>
          <a:bodyPr>
            <a:normAutofit/>
          </a:bodyPr>
          <a:lstStyle/>
          <a:p>
            <a:fld id="{E035314E-3621-4CD1-8DE2-C6BBFA077C3D}" type="slidenum">
              <a:rPr lang="en-US" smtClean="0">
                <a:latin typeface="Arial" pitchFamily="34" charset="0"/>
              </a:rPr>
              <a:pPr/>
              <a:t>50</a:t>
            </a:fld>
            <a:endParaRPr lang="en-US" smtClean="0">
              <a:latin typeface="Arial" pitchFamily="34" charset="0"/>
            </a:endParaRPr>
          </a:p>
        </p:txBody>
      </p:sp>
    </p:spTree>
    <p:extLst>
      <p:ext uri="{BB962C8B-B14F-4D97-AF65-F5344CB8AC3E}">
        <p14:creationId xmlns:p14="http://schemas.microsoft.com/office/powerpoint/2010/main" xmlns="" val="1067321092"/>
      </p:ext>
    </p:extLst>
  </p:cSld>
  <p:clrMapOvr>
    <a:masterClrMapping/>
  </p:clrMapOvr>
  <mc:AlternateContent xmlns:mc="http://schemas.openxmlformats.org/markup-compatibility/2006">
    <mc:Choice xmlns:p14="http://schemas.microsoft.com/office/powerpoint/2010/main" xmlns="" Requires="p14">
      <p:transition spd="slow" p14:dur="1500">
        <p14:switch dir="r"/>
      </p:transition>
    </mc:Choice>
    <mc:Fallback>
      <p:transition spd="slow">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2"/>
          <p:cNvSpPr>
            <a:spLocks noGrp="1" noChangeArrowheads="1"/>
          </p:cNvSpPr>
          <p:nvPr>
            <p:ph type="title"/>
          </p:nvPr>
        </p:nvSpPr>
        <p:spPr>
          <a:xfrm>
            <a:off x="1981200" y="274639"/>
            <a:ext cx="8229600" cy="706437"/>
          </a:xfrm>
        </p:spPr>
        <p:txBody>
          <a:bodyPr/>
          <a:lstStyle/>
          <a:p>
            <a:pPr eaLnBrk="1" hangingPunct="1"/>
            <a:r>
              <a:rPr lang="en-US" sz="3600" b="1"/>
              <a:t>Admission criteria</a:t>
            </a:r>
            <a:r>
              <a:rPr lang="en-US" sz="4000"/>
              <a:t> </a:t>
            </a:r>
          </a:p>
        </p:txBody>
      </p:sp>
      <p:sp>
        <p:nvSpPr>
          <p:cNvPr id="34820" name="Rectangle 3"/>
          <p:cNvSpPr>
            <a:spLocks noGrp="1" noChangeArrowheads="1"/>
          </p:cNvSpPr>
          <p:nvPr>
            <p:ph idx="1"/>
          </p:nvPr>
        </p:nvSpPr>
        <p:spPr>
          <a:xfrm>
            <a:off x="0" y="1052513"/>
            <a:ext cx="12192000" cy="5472112"/>
          </a:xfrm>
          <a:solidFill>
            <a:srgbClr val="FFFF99">
              <a:alpha val="54901"/>
            </a:srgbClr>
          </a:solidFill>
        </p:spPr>
        <p:txBody>
          <a:bodyPr>
            <a:normAutofit/>
          </a:bodyPr>
          <a:lstStyle/>
          <a:p>
            <a:r>
              <a:rPr lang="en-US" sz="2800" dirty="0"/>
              <a:t>All patients that </a:t>
            </a:r>
            <a:r>
              <a:rPr lang="en-US" sz="2800" dirty="0" err="1"/>
              <a:t>fulfil</a:t>
            </a:r>
            <a:r>
              <a:rPr lang="en-US" sz="2800" dirty="0"/>
              <a:t> any of the criteria  should be offered therapeutic feeding in one of the available settings:</a:t>
            </a:r>
            <a:endParaRPr lang="en-US" sz="2800" dirty="0">
              <a:solidFill>
                <a:srgbClr val="FF0000"/>
              </a:solidFill>
            </a:endParaRPr>
          </a:p>
          <a:p>
            <a:pPr eaLnBrk="1" hangingPunct="1">
              <a:lnSpc>
                <a:spcPct val="90000"/>
              </a:lnSpc>
              <a:buFontTx/>
              <a:buNone/>
            </a:pPr>
            <a:r>
              <a:rPr lang="en-US" sz="2800" dirty="0">
                <a:solidFill>
                  <a:srgbClr val="FF0000"/>
                </a:solidFill>
              </a:rPr>
              <a:t>6 months to 18 years</a:t>
            </a:r>
          </a:p>
          <a:p>
            <a:pPr eaLnBrk="1" hangingPunct="1">
              <a:lnSpc>
                <a:spcPct val="90000"/>
              </a:lnSpc>
            </a:pPr>
            <a:r>
              <a:rPr lang="en-US" sz="2800" dirty="0"/>
              <a:t>W/H or W/L &lt; 70% or</a:t>
            </a:r>
          </a:p>
          <a:p>
            <a:pPr eaLnBrk="1" hangingPunct="1">
              <a:lnSpc>
                <a:spcPct val="90000"/>
              </a:lnSpc>
            </a:pPr>
            <a:r>
              <a:rPr lang="en-US" sz="2800" dirty="0"/>
              <a:t>MUAC &lt; 110 mm with a Length &gt; 65 cm or</a:t>
            </a:r>
          </a:p>
          <a:p>
            <a:pPr eaLnBrk="1" hangingPunct="1">
              <a:lnSpc>
                <a:spcPct val="90000"/>
              </a:lnSpc>
            </a:pPr>
            <a:r>
              <a:rPr lang="en-US" sz="2800" dirty="0"/>
              <a:t>Presence of bilateral pitting edema</a:t>
            </a:r>
          </a:p>
          <a:p>
            <a:pPr eaLnBrk="1" hangingPunct="1">
              <a:lnSpc>
                <a:spcPct val="90000"/>
              </a:lnSpc>
              <a:buFontTx/>
              <a:buNone/>
            </a:pPr>
            <a:r>
              <a:rPr lang="en-US" sz="2800" dirty="0">
                <a:solidFill>
                  <a:srgbClr val="FF0000"/>
                </a:solidFill>
              </a:rPr>
              <a:t>Adults</a:t>
            </a:r>
          </a:p>
          <a:p>
            <a:pPr eaLnBrk="1" hangingPunct="1">
              <a:lnSpc>
                <a:spcPct val="90000"/>
              </a:lnSpc>
            </a:pPr>
            <a:r>
              <a:rPr lang="en-US" sz="2800" dirty="0"/>
              <a:t>MUAC &lt; 170 mm or</a:t>
            </a:r>
          </a:p>
          <a:p>
            <a:pPr eaLnBrk="1" hangingPunct="1">
              <a:lnSpc>
                <a:spcPct val="90000"/>
              </a:lnSpc>
            </a:pPr>
            <a:r>
              <a:rPr lang="en-US" sz="2800" dirty="0"/>
              <a:t>MUAC &lt; 180 mm with recent weight loss or underlying chronic illness or</a:t>
            </a:r>
          </a:p>
          <a:p>
            <a:pPr eaLnBrk="1" hangingPunct="1">
              <a:lnSpc>
                <a:spcPct val="90000"/>
              </a:lnSpc>
            </a:pPr>
            <a:r>
              <a:rPr lang="en-US" sz="2800" dirty="0"/>
              <a:t>BMI &lt; 16 with or</a:t>
            </a:r>
          </a:p>
          <a:p>
            <a:pPr eaLnBrk="1" hangingPunct="1">
              <a:lnSpc>
                <a:spcPct val="90000"/>
              </a:lnSpc>
            </a:pPr>
            <a:r>
              <a:rPr lang="en-US" sz="2800" dirty="0"/>
              <a:t>Presence of bilateral pitting edema (unless there is another clear cut cause)</a:t>
            </a:r>
          </a:p>
          <a:p>
            <a:pPr eaLnBrk="1" hangingPunct="1">
              <a:lnSpc>
                <a:spcPct val="90000"/>
              </a:lnSpc>
              <a:buFontTx/>
              <a:buNone/>
            </a:pPr>
            <a:endParaRPr lang="en-US" sz="2800" dirty="0"/>
          </a:p>
        </p:txBody>
      </p:sp>
      <p:sp>
        <p:nvSpPr>
          <p:cNvPr id="34818" name="Slide Number Placeholder 5"/>
          <p:cNvSpPr>
            <a:spLocks noGrp="1"/>
          </p:cNvSpPr>
          <p:nvPr>
            <p:ph type="sldNum" sz="quarter" idx="12"/>
          </p:nvPr>
        </p:nvSpPr>
        <p:spPr>
          <a:noFill/>
        </p:spPr>
        <p:txBody>
          <a:bodyPr>
            <a:normAutofit/>
          </a:bodyPr>
          <a:lstStyle/>
          <a:p>
            <a:fld id="{C9A02931-C64C-4F70-802C-759BA89FEE4F}" type="slidenum">
              <a:rPr lang="en-US" smtClean="0">
                <a:latin typeface="Arial" pitchFamily="34" charset="0"/>
              </a:rPr>
              <a:pPr/>
              <a:t>51</a:t>
            </a:fld>
            <a:endParaRPr lang="en-US" smtClean="0">
              <a:latin typeface="Arial" pitchFamily="34" charset="0"/>
            </a:endParaRPr>
          </a:p>
        </p:txBody>
      </p:sp>
    </p:spTree>
    <p:extLst>
      <p:ext uri="{BB962C8B-B14F-4D97-AF65-F5344CB8AC3E}">
        <p14:creationId xmlns:p14="http://schemas.microsoft.com/office/powerpoint/2010/main" xmlns="" val="3809043880"/>
      </p:ext>
    </p:extLst>
  </p:cSld>
  <p:clrMapOvr>
    <a:masterClrMapping/>
  </p:clrMapOvr>
  <mc:AlternateContent xmlns:mc="http://schemas.openxmlformats.org/markup-compatibility/2006">
    <mc:Choice xmlns:p14="http://schemas.microsoft.com/office/powerpoint/2010/main" xmlns="" Requires="p14">
      <p:transition spd="slow" p14:dur="1500">
        <p14:switch dir="r"/>
      </p:transition>
    </mc:Choice>
    <mc:Fallback>
      <p:transition spd="slow">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t>ADMISSION PROCEDURES</a:t>
            </a:r>
            <a:endParaRPr lang="en-US" sz="3200" dirty="0"/>
          </a:p>
        </p:txBody>
      </p:sp>
      <p:sp>
        <p:nvSpPr>
          <p:cNvPr id="3" name="Content Placeholder 2"/>
          <p:cNvSpPr>
            <a:spLocks noGrp="1"/>
          </p:cNvSpPr>
          <p:nvPr>
            <p:ph idx="1"/>
          </p:nvPr>
        </p:nvSpPr>
        <p:spPr>
          <a:xfrm>
            <a:off x="609600" y="1048871"/>
            <a:ext cx="11582400" cy="5809129"/>
          </a:xfrm>
        </p:spPr>
        <p:txBody>
          <a:bodyPr>
            <a:normAutofit lnSpcReduction="10000"/>
          </a:bodyPr>
          <a:lstStyle/>
          <a:p>
            <a:pPr>
              <a:lnSpc>
                <a:spcPct val="160000"/>
              </a:lnSpc>
            </a:pPr>
            <a:r>
              <a:rPr lang="en-US" dirty="0" smtClean="0">
                <a:latin typeface="Times New Roman" pitchFamily="18" charset="0"/>
                <a:cs typeface="Times New Roman" pitchFamily="18" charset="0"/>
              </a:rPr>
              <a:t>Triage All the patients  in waiting area .</a:t>
            </a:r>
          </a:p>
          <a:p>
            <a:pPr>
              <a:lnSpc>
                <a:spcPct val="160000"/>
              </a:lnSpc>
            </a:pPr>
            <a:r>
              <a:rPr lang="en-US" dirty="0" smtClean="0">
                <a:latin typeface="Times New Roman" pitchFamily="18" charset="0"/>
                <a:cs typeface="Times New Roman" pitchFamily="18" charset="0"/>
              </a:rPr>
              <a:t>Give All Severely Malnourished </a:t>
            </a:r>
            <a:r>
              <a:rPr lang="en-US" dirty="0" smtClean="0">
                <a:solidFill>
                  <a:srgbClr val="FF0000"/>
                </a:solidFill>
                <a:latin typeface="Times New Roman" pitchFamily="18" charset="0"/>
                <a:cs typeface="Times New Roman" pitchFamily="18" charset="0"/>
              </a:rPr>
              <a:t>10% sugar water solution</a:t>
            </a:r>
            <a:r>
              <a:rPr lang="en-US" dirty="0" smtClean="0">
                <a:latin typeface="Times New Roman" pitchFamily="18" charset="0"/>
                <a:cs typeface="Times New Roman" pitchFamily="18" charset="0"/>
              </a:rPr>
              <a:t> to drink  </a:t>
            </a:r>
          </a:p>
          <a:p>
            <a:pPr>
              <a:lnSpc>
                <a:spcPct val="160000"/>
              </a:lnSpc>
            </a:pPr>
            <a:r>
              <a:rPr lang="en-US" dirty="0" smtClean="0">
                <a:latin typeface="Times New Roman" pitchFamily="18" charset="0"/>
                <a:cs typeface="Times New Roman" pitchFamily="18" charset="0"/>
              </a:rPr>
              <a:t>Do Anthropometry </a:t>
            </a:r>
          </a:p>
          <a:p>
            <a:pPr>
              <a:lnSpc>
                <a:spcPct val="160000"/>
              </a:lnSpc>
            </a:pPr>
            <a:r>
              <a:rPr lang="en-US" dirty="0" smtClean="0">
                <a:latin typeface="Times New Roman" pitchFamily="18" charset="0"/>
                <a:cs typeface="Times New Roman" pitchFamily="18" charset="0"/>
              </a:rPr>
              <a:t>Do Appetite Test</a:t>
            </a:r>
          </a:p>
          <a:p>
            <a:pPr>
              <a:lnSpc>
                <a:spcPct val="160000"/>
              </a:lnSpc>
            </a:pPr>
            <a:r>
              <a:rPr lang="en-US" dirty="0" smtClean="0">
                <a:latin typeface="Times New Roman" pitchFamily="18" charset="0"/>
                <a:cs typeface="Times New Roman" pitchFamily="18" charset="0"/>
              </a:rPr>
              <a:t>Register the patient , Fill </a:t>
            </a:r>
            <a:r>
              <a:rPr lang="en-US" dirty="0" err="1" smtClean="0">
                <a:latin typeface="Times New Roman" pitchFamily="18" charset="0"/>
                <a:cs typeface="Times New Roman" pitchFamily="18" charset="0"/>
              </a:rPr>
              <a:t>Multicharts</a:t>
            </a:r>
            <a:r>
              <a:rPr lang="en-US" dirty="0" smtClean="0">
                <a:latin typeface="Times New Roman" pitchFamily="18" charset="0"/>
                <a:cs typeface="Times New Roman" pitchFamily="18" charset="0"/>
              </a:rPr>
              <a:t> (Critical Care Plan)</a:t>
            </a:r>
          </a:p>
          <a:p>
            <a:pPr>
              <a:lnSpc>
                <a:spcPct val="160000"/>
              </a:lnSpc>
            </a:pPr>
            <a:r>
              <a:rPr lang="en-US" dirty="0" smtClean="0">
                <a:latin typeface="Times New Roman" pitchFamily="18" charset="0"/>
                <a:cs typeface="Times New Roman" pitchFamily="18" charset="0"/>
              </a:rPr>
              <a:t>Take </a:t>
            </a:r>
            <a:r>
              <a:rPr lang="en-US" dirty="0" err="1" smtClean="0">
                <a:latin typeface="Times New Roman" pitchFamily="18" charset="0"/>
                <a:cs typeface="Times New Roman" pitchFamily="18" charset="0"/>
              </a:rPr>
              <a:t>Hx</a:t>
            </a:r>
            <a:r>
              <a:rPr lang="en-US" dirty="0" smtClean="0">
                <a:latin typeface="Times New Roman" pitchFamily="18" charset="0"/>
                <a:cs typeface="Times New Roman" pitchFamily="18" charset="0"/>
              </a:rPr>
              <a:t> and P/E (Should be differed for severely ill Children)</a:t>
            </a:r>
          </a:p>
          <a:p>
            <a:pPr>
              <a:lnSpc>
                <a:spcPct val="160000"/>
              </a:lnSpc>
            </a:pPr>
            <a:r>
              <a:rPr lang="en-US" dirty="0" smtClean="0">
                <a:latin typeface="Times New Roman" pitchFamily="18" charset="0"/>
                <a:cs typeface="Times New Roman" pitchFamily="18" charset="0"/>
              </a:rPr>
              <a:t>Explain to the care taker the procedures of your center</a:t>
            </a:r>
            <a:r>
              <a:rPr lang="en-US" dirty="0" smtClean="0"/>
              <a:t>. </a:t>
            </a:r>
            <a:endParaRPr lang="en-US" dirty="0"/>
          </a:p>
        </p:txBody>
      </p:sp>
      <p:sp>
        <p:nvSpPr>
          <p:cNvPr id="5" name="Slide Number Placeholder 4"/>
          <p:cNvSpPr>
            <a:spLocks noGrp="1"/>
          </p:cNvSpPr>
          <p:nvPr>
            <p:ph type="sldNum" sz="quarter" idx="12"/>
          </p:nvPr>
        </p:nvSpPr>
        <p:spPr/>
        <p:txBody>
          <a:bodyPr>
            <a:normAutofit/>
          </a:bodyPr>
          <a:lstStyle/>
          <a:p>
            <a:fld id="{E13DDBC5-BD8D-449C-8BDE-1020BC24DD8C}" type="slidenum">
              <a:rPr lang="en-US" smtClean="0"/>
              <a:pPr/>
              <a:t>52</a:t>
            </a:fld>
            <a:endParaRPr lang="en-US"/>
          </a:p>
        </p:txBody>
      </p:sp>
    </p:spTree>
    <p:extLst>
      <p:ext uri="{BB962C8B-B14F-4D97-AF65-F5344CB8AC3E}">
        <p14:creationId xmlns:p14="http://schemas.microsoft.com/office/powerpoint/2010/main" xmlns="" val="219802563"/>
      </p:ext>
    </p:extLst>
  </p:cSld>
  <p:clrMapOvr>
    <a:masterClrMapping/>
  </p:clrMapOvr>
  <mc:AlternateContent xmlns:mc="http://schemas.openxmlformats.org/markup-compatibility/2006">
    <mc:Choice xmlns:p14="http://schemas.microsoft.com/office/powerpoint/2010/main" xmlns="" Requires="p14">
      <p:transition spd="slow" p14:dur="1500">
        <p14:switch dir="r"/>
      </p:transition>
    </mc:Choice>
    <mc:Fallback>
      <p:transition spd="slow">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3"/>
          <p:cNvSpPr>
            <a:spLocks noGrp="1"/>
          </p:cNvSpPr>
          <p:nvPr>
            <p:ph type="sldNum" sz="quarter" idx="12"/>
          </p:nvPr>
        </p:nvSpPr>
        <p:spPr>
          <a:noFill/>
        </p:spPr>
        <p:txBody>
          <a:bodyPr/>
          <a:lstStyle/>
          <a:p>
            <a:fld id="{7E6D0C9C-BF91-4D1C-B739-343B7CB2A14D}" type="slidenum">
              <a:rPr lang="en-US" smtClean="0">
                <a:solidFill>
                  <a:srgbClr val="775F55"/>
                </a:solidFill>
                <a:latin typeface="Arial" pitchFamily="34" charset="0"/>
              </a:rPr>
              <a:pPr/>
              <a:t>53</a:t>
            </a:fld>
            <a:endParaRPr lang="en-US" smtClean="0">
              <a:solidFill>
                <a:srgbClr val="775F55"/>
              </a:solidFill>
              <a:latin typeface="Arial" pitchFamily="34" charset="0"/>
            </a:endParaRPr>
          </a:p>
        </p:txBody>
      </p:sp>
      <p:sp>
        <p:nvSpPr>
          <p:cNvPr id="30723" name="Rectangle 2"/>
          <p:cNvSpPr>
            <a:spLocks noGrp="1" noChangeArrowheads="1"/>
          </p:cNvSpPr>
          <p:nvPr>
            <p:ph type="title" idx="4294967295"/>
          </p:nvPr>
        </p:nvSpPr>
        <p:spPr>
          <a:xfrm>
            <a:off x="0" y="274638"/>
            <a:ext cx="8229600" cy="1143000"/>
          </a:xfrm>
        </p:spPr>
        <p:txBody>
          <a:bodyPr/>
          <a:lstStyle/>
          <a:p>
            <a:pPr eaLnBrk="1" hangingPunct="1"/>
            <a:r>
              <a:rPr lang="en-US" smtClean="0"/>
              <a:t>Screening and triage </a:t>
            </a:r>
          </a:p>
        </p:txBody>
      </p:sp>
      <p:pic>
        <p:nvPicPr>
          <p:cNvPr id="30724" name="Picture 4"/>
          <p:cNvPicPr>
            <a:picLocks noGrp="1" noChangeAspect="1" noChangeArrowheads="1"/>
          </p:cNvPicPr>
          <p:nvPr>
            <p:ph type="body" idx="4294967295"/>
          </p:nvPr>
        </p:nvPicPr>
        <p:blipFill>
          <a:blip r:embed="rId3" cstate="print"/>
          <a:srcRect/>
          <a:stretch>
            <a:fillRect/>
          </a:stretch>
        </p:blipFill>
        <p:spPr>
          <a:xfrm>
            <a:off x="0" y="0"/>
            <a:ext cx="9144000" cy="6858000"/>
          </a:xfrm>
          <a:noFill/>
        </p:spPr>
      </p:pic>
    </p:spTree>
    <p:extLst>
      <p:ext uri="{BB962C8B-B14F-4D97-AF65-F5344CB8AC3E}">
        <p14:creationId xmlns:p14="http://schemas.microsoft.com/office/powerpoint/2010/main" xmlns="" val="1450684108"/>
      </p:ext>
    </p:extLst>
  </p:cSld>
  <p:clrMapOvr>
    <a:masterClrMapping/>
  </p:clrMapOvr>
  <mc:AlternateContent xmlns:mc="http://schemas.openxmlformats.org/markup-compatibility/2006">
    <mc:Choice xmlns:p14="http://schemas.microsoft.com/office/powerpoint/2010/main" xmlns="" Requires="p14">
      <p:transition spd="slow" p14:dur="1500">
        <p14:switch dir="r"/>
      </p:transition>
    </mc:Choice>
    <mc:Fallback>
      <p:transition spd="slow">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Appetite </a:t>
            </a:r>
            <a:r>
              <a:rPr lang="en-US" b="1" i="1" dirty="0"/>
              <a:t>Test</a:t>
            </a:r>
            <a:endParaRPr lang="en-US" dirty="0"/>
          </a:p>
        </p:txBody>
      </p:sp>
      <p:sp>
        <p:nvSpPr>
          <p:cNvPr id="3" name="Content Placeholder 2"/>
          <p:cNvSpPr>
            <a:spLocks noGrp="1"/>
          </p:cNvSpPr>
          <p:nvPr>
            <p:ph idx="1"/>
          </p:nvPr>
        </p:nvSpPr>
        <p:spPr>
          <a:xfrm>
            <a:off x="609600" y="1129553"/>
            <a:ext cx="10972800" cy="5591923"/>
          </a:xfrm>
        </p:spPr>
        <p:txBody>
          <a:bodyPr>
            <a:normAutofit/>
          </a:bodyPr>
          <a:lstStyle/>
          <a:p>
            <a:pPr algn="just">
              <a:buNone/>
            </a:pPr>
            <a:r>
              <a:rPr lang="en-US" sz="4400" b="1" i="1" dirty="0">
                <a:solidFill>
                  <a:srgbClr val="FF0000"/>
                </a:solidFill>
              </a:rPr>
              <a:t>    Why do the appetite test?</a:t>
            </a:r>
          </a:p>
          <a:p>
            <a:pPr algn="just"/>
            <a:r>
              <a:rPr lang="en-US" sz="4400" b="1" dirty="0"/>
              <a:t>Anthropometric Vs metabolic malnutrition </a:t>
            </a:r>
            <a:endParaRPr lang="en-US" sz="4400" dirty="0"/>
          </a:p>
          <a:p>
            <a:pPr lvl="0" algn="just"/>
            <a:r>
              <a:rPr lang="en-US" sz="4400" dirty="0"/>
              <a:t>Malnutrition changes the way infections and other diseases express themselves.</a:t>
            </a:r>
          </a:p>
          <a:p>
            <a:pPr lvl="0" algn="just"/>
            <a:r>
              <a:rPr lang="en-US" sz="4400" dirty="0"/>
              <a:t>Often the only sign of severe </a:t>
            </a:r>
            <a:r>
              <a:rPr lang="en-US" sz="4400" b="1" i="1" dirty="0"/>
              <a:t>metabolic </a:t>
            </a:r>
            <a:r>
              <a:rPr lang="en-US" sz="4400" dirty="0"/>
              <a:t>malnutrition is a reduction in appetite. </a:t>
            </a:r>
          </a:p>
        </p:txBody>
      </p:sp>
      <p:sp>
        <p:nvSpPr>
          <p:cNvPr id="5" name="Slide Number Placeholder 4"/>
          <p:cNvSpPr>
            <a:spLocks noGrp="1"/>
          </p:cNvSpPr>
          <p:nvPr>
            <p:ph type="sldNum" sz="quarter" idx="12"/>
          </p:nvPr>
        </p:nvSpPr>
        <p:spPr/>
        <p:txBody>
          <a:bodyPr>
            <a:normAutofit/>
          </a:bodyPr>
          <a:lstStyle/>
          <a:p>
            <a:fld id="{E13DDBC5-BD8D-449C-8BDE-1020BC24DD8C}" type="slidenum">
              <a:rPr lang="en-US" smtClean="0"/>
              <a:pPr/>
              <a:t>54</a:t>
            </a:fld>
            <a:endParaRPr lang="en-US"/>
          </a:p>
        </p:txBody>
      </p:sp>
    </p:spTree>
    <p:extLst>
      <p:ext uri="{BB962C8B-B14F-4D97-AF65-F5344CB8AC3E}">
        <p14:creationId xmlns:p14="http://schemas.microsoft.com/office/powerpoint/2010/main" xmlns="" val="2875455263"/>
      </p:ext>
    </p:extLst>
  </p:cSld>
  <p:clrMapOvr>
    <a:masterClrMapping/>
  </p:clrMapOvr>
  <mc:AlternateContent xmlns:mc="http://schemas.openxmlformats.org/markup-compatibility/2006">
    <mc:Choice xmlns:p14="http://schemas.microsoft.com/office/powerpoint/2010/main" xmlns="" Requires="p14">
      <p:transition spd="slow" p14:dur="1500">
        <p14:switch dir="r"/>
      </p:transition>
    </mc:Choice>
    <mc:Fallback>
      <p:transition spd="slow">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i="1" dirty="0"/>
              <a:t>The result of the appetite test</a:t>
            </a:r>
            <a:endParaRPr lang="en-US" sz="3200" dirty="0"/>
          </a:p>
        </p:txBody>
      </p:sp>
      <p:sp>
        <p:nvSpPr>
          <p:cNvPr id="3" name="Content Placeholder 2"/>
          <p:cNvSpPr>
            <a:spLocks noGrp="1"/>
          </p:cNvSpPr>
          <p:nvPr>
            <p:ph idx="1"/>
          </p:nvPr>
        </p:nvSpPr>
        <p:spPr>
          <a:xfrm>
            <a:off x="0" y="1066801"/>
            <a:ext cx="12192000" cy="5059363"/>
          </a:xfrm>
        </p:spPr>
        <p:txBody>
          <a:bodyPr>
            <a:noAutofit/>
          </a:bodyPr>
          <a:lstStyle/>
          <a:p>
            <a:pPr algn="just">
              <a:buNone/>
            </a:pPr>
            <a:r>
              <a:rPr lang="en-US" sz="3600" b="1" dirty="0">
                <a:solidFill>
                  <a:srgbClr val="FF0000"/>
                </a:solidFill>
              </a:rPr>
              <a:t>   Pass.</a:t>
            </a:r>
          </a:p>
          <a:p>
            <a:pPr algn="just">
              <a:buNone/>
            </a:pPr>
            <a:r>
              <a:rPr lang="en-US" sz="3600" dirty="0"/>
              <a:t> 1. A child that takes at least the amount shown passes the appetite test.</a:t>
            </a:r>
          </a:p>
          <a:p>
            <a:pPr algn="just">
              <a:buNone/>
            </a:pPr>
            <a:r>
              <a:rPr lang="en-US" sz="3600" dirty="0"/>
              <a:t>2. Determine if he/she has a major complication.</a:t>
            </a:r>
          </a:p>
          <a:p>
            <a:pPr algn="just">
              <a:buNone/>
            </a:pPr>
            <a:r>
              <a:rPr lang="en-US" sz="3600" dirty="0"/>
              <a:t>	 If s/he has no medical complication, has not got open skin             lesions, edema +++ or both wasting and edema together then s/he should normally be treated as an out-patient	</a:t>
            </a:r>
          </a:p>
          <a:p>
            <a:pPr algn="just">
              <a:buNone/>
            </a:pPr>
            <a:r>
              <a:rPr lang="en-US" sz="3600" dirty="0"/>
              <a:t>3.  Explain to the </a:t>
            </a:r>
            <a:r>
              <a:rPr lang="en-US" sz="3600" dirty="0" err="1"/>
              <a:t>carer</a:t>
            </a:r>
            <a:r>
              <a:rPr lang="en-US" sz="3600" dirty="0"/>
              <a:t> the choices of treatment option and decide with the </a:t>
            </a:r>
            <a:r>
              <a:rPr lang="en-US" sz="3600" dirty="0" err="1"/>
              <a:t>carer</a:t>
            </a:r>
            <a:endParaRPr lang="en-US" sz="3600" dirty="0"/>
          </a:p>
          <a:p>
            <a:pPr algn="just">
              <a:buNone/>
            </a:pPr>
            <a:endParaRPr lang="en-US" sz="3600" dirty="0"/>
          </a:p>
        </p:txBody>
      </p:sp>
      <p:sp>
        <p:nvSpPr>
          <p:cNvPr id="5" name="Slide Number Placeholder 4"/>
          <p:cNvSpPr>
            <a:spLocks noGrp="1"/>
          </p:cNvSpPr>
          <p:nvPr>
            <p:ph type="sldNum" sz="quarter" idx="12"/>
          </p:nvPr>
        </p:nvSpPr>
        <p:spPr/>
        <p:txBody>
          <a:bodyPr>
            <a:normAutofit/>
          </a:bodyPr>
          <a:lstStyle/>
          <a:p>
            <a:fld id="{E13DDBC5-BD8D-449C-8BDE-1020BC24DD8C}" type="slidenum">
              <a:rPr lang="en-US" smtClean="0"/>
              <a:pPr/>
              <a:t>55</a:t>
            </a:fld>
            <a:endParaRPr lang="en-US"/>
          </a:p>
        </p:txBody>
      </p:sp>
    </p:spTree>
    <p:extLst>
      <p:ext uri="{BB962C8B-B14F-4D97-AF65-F5344CB8AC3E}">
        <p14:creationId xmlns:p14="http://schemas.microsoft.com/office/powerpoint/2010/main" xmlns="" val="3240233742"/>
      </p:ext>
    </p:extLst>
  </p:cSld>
  <p:clrMapOvr>
    <a:masterClrMapping/>
  </p:clrMapOvr>
  <mc:AlternateContent xmlns:mc="http://schemas.openxmlformats.org/markup-compatibility/2006">
    <mc:Choice xmlns:p14="http://schemas.microsoft.com/office/powerpoint/2010/main" xmlns="" Requires="p14">
      <p:transition spd="slow" p14:dur="1500">
        <p14:switch dir="r"/>
      </p:transition>
    </mc:Choice>
    <mc:Fallback>
      <p:transition spd="slow">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Content Placeholder 2"/>
          <p:cNvSpPr>
            <a:spLocks noGrp="1"/>
          </p:cNvSpPr>
          <p:nvPr>
            <p:ph idx="1"/>
          </p:nvPr>
        </p:nvSpPr>
        <p:spPr>
          <a:xfrm>
            <a:off x="609600" y="1183341"/>
            <a:ext cx="11582400" cy="5674659"/>
          </a:xfrm>
        </p:spPr>
        <p:txBody>
          <a:bodyPr>
            <a:normAutofit/>
          </a:bodyPr>
          <a:lstStyle/>
          <a:p>
            <a:pPr algn="just">
              <a:buNone/>
            </a:pPr>
            <a:r>
              <a:rPr lang="en-US" sz="4000" b="1" dirty="0">
                <a:solidFill>
                  <a:srgbClr val="FF0000"/>
                </a:solidFill>
              </a:rPr>
              <a:t>   Fail</a:t>
            </a:r>
          </a:p>
          <a:p>
            <a:pPr algn="just">
              <a:buNone/>
            </a:pPr>
            <a:r>
              <a:rPr lang="en-US" sz="4000" dirty="0"/>
              <a:t>1. A child that does not take at least the amount of RUTF shown should be referred for in-patient care.</a:t>
            </a:r>
          </a:p>
          <a:p>
            <a:pPr algn="just">
              <a:buNone/>
            </a:pPr>
            <a:r>
              <a:rPr lang="en-US" sz="4000" dirty="0"/>
              <a:t>2. Explain to the </a:t>
            </a:r>
            <a:r>
              <a:rPr lang="en-US" sz="4000" dirty="0" err="1"/>
              <a:t>carer</a:t>
            </a:r>
            <a:r>
              <a:rPr lang="en-US" sz="4000" dirty="0"/>
              <a:t> the choices of treatment options and the reasons for recommending in-patient care; decide with the </a:t>
            </a:r>
            <a:r>
              <a:rPr lang="en-US" sz="4000" dirty="0" err="1"/>
              <a:t>carer</a:t>
            </a:r>
            <a:endParaRPr lang="en-US" sz="4000" dirty="0"/>
          </a:p>
          <a:p>
            <a:pPr algn="just">
              <a:buNone/>
            </a:pPr>
            <a:r>
              <a:rPr lang="en-US" sz="4000" dirty="0"/>
              <a:t>3. Refer the patient to the nearest TFU for Phase 1 management</a:t>
            </a:r>
            <a:endParaRPr lang="en-US" sz="4000" dirty="0">
              <a:solidFill>
                <a:srgbClr val="FF0000"/>
              </a:solidFill>
            </a:endParaRPr>
          </a:p>
        </p:txBody>
      </p:sp>
      <p:sp>
        <p:nvSpPr>
          <p:cNvPr id="5" name="Slide Number Placeholder 4"/>
          <p:cNvSpPr>
            <a:spLocks noGrp="1"/>
          </p:cNvSpPr>
          <p:nvPr>
            <p:ph type="sldNum" sz="quarter" idx="12"/>
          </p:nvPr>
        </p:nvSpPr>
        <p:spPr/>
        <p:txBody>
          <a:bodyPr>
            <a:normAutofit/>
          </a:bodyPr>
          <a:lstStyle/>
          <a:p>
            <a:fld id="{E13DDBC5-BD8D-449C-8BDE-1020BC24DD8C}" type="slidenum">
              <a:rPr lang="en-US" smtClean="0"/>
              <a:pPr/>
              <a:t>56</a:t>
            </a:fld>
            <a:endParaRPr lang="en-US"/>
          </a:p>
        </p:txBody>
      </p:sp>
    </p:spTree>
    <p:extLst>
      <p:ext uri="{BB962C8B-B14F-4D97-AF65-F5344CB8AC3E}">
        <p14:creationId xmlns:p14="http://schemas.microsoft.com/office/powerpoint/2010/main" xmlns="" val="3859621084"/>
      </p:ext>
    </p:extLst>
  </p:cSld>
  <p:clrMapOvr>
    <a:masterClrMapping/>
  </p:clrMapOvr>
  <mc:AlternateContent xmlns:mc="http://schemas.openxmlformats.org/markup-compatibility/2006">
    <mc:Choice xmlns:p14="http://schemas.microsoft.com/office/powerpoint/2010/main" xmlns="" Requires="p14">
      <p:transition spd="slow" p14:dur="1500">
        <p14:switch dir="r"/>
      </p:transition>
    </mc:Choice>
    <mc:Fallback>
      <p:transition spd="slow">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9720" y="274638"/>
            <a:ext cx="8572560" cy="1143000"/>
          </a:xfrm>
        </p:spPr>
        <p:txBody>
          <a:bodyPr>
            <a:normAutofit fontScale="90000"/>
          </a:bodyPr>
          <a:lstStyle/>
          <a:p>
            <a:r>
              <a:rPr lang="en-US" dirty="0" smtClean="0"/>
              <a:t>Inpatient Management of SAM with Medical Complications</a:t>
            </a:r>
            <a:endParaRPr lang="en-US" dirty="0">
              <a:solidFill>
                <a:schemeClr val="tx1"/>
              </a:solidFill>
              <a:latin typeface="Times New Roman" pitchFamily="18" charset="0"/>
              <a:cs typeface="Times New Roman" pitchFamily="18" charset="0"/>
            </a:endParaRPr>
          </a:p>
        </p:txBody>
      </p:sp>
      <p:sp>
        <p:nvSpPr>
          <p:cNvPr id="3" name="Content Placeholder 2"/>
          <p:cNvSpPr>
            <a:spLocks noGrp="1"/>
          </p:cNvSpPr>
          <p:nvPr>
            <p:ph idx="1"/>
          </p:nvPr>
        </p:nvSpPr>
        <p:spPr>
          <a:xfrm>
            <a:off x="1809720" y="1447800"/>
            <a:ext cx="8572560" cy="4572000"/>
          </a:xfrm>
        </p:spPr>
        <p:txBody>
          <a:bodyPr>
            <a:normAutofit/>
          </a:bodyPr>
          <a:lstStyle/>
          <a:p>
            <a:pPr>
              <a:lnSpc>
                <a:spcPct val="150000"/>
              </a:lnSpc>
            </a:pPr>
            <a:r>
              <a:rPr lang="en-US" sz="3400" dirty="0">
                <a:latin typeface="Times New Roman" pitchFamily="18" charset="0"/>
                <a:cs typeface="Times New Roman" pitchFamily="18" charset="0"/>
              </a:rPr>
              <a:t>Phase –I</a:t>
            </a:r>
          </a:p>
          <a:p>
            <a:pPr>
              <a:lnSpc>
                <a:spcPct val="150000"/>
              </a:lnSpc>
            </a:pPr>
            <a:r>
              <a:rPr lang="en-US" sz="3400" dirty="0">
                <a:latin typeface="Times New Roman" pitchFamily="18" charset="0"/>
                <a:cs typeface="Times New Roman" pitchFamily="18" charset="0"/>
              </a:rPr>
              <a:t>Transition phase</a:t>
            </a:r>
          </a:p>
          <a:p>
            <a:pPr>
              <a:lnSpc>
                <a:spcPct val="150000"/>
              </a:lnSpc>
            </a:pPr>
            <a:r>
              <a:rPr lang="en-US" sz="3400" dirty="0">
                <a:latin typeface="Times New Roman" pitchFamily="18" charset="0"/>
                <a:cs typeface="Times New Roman" pitchFamily="18" charset="0"/>
              </a:rPr>
              <a:t>Phase -II  </a:t>
            </a:r>
          </a:p>
          <a:p>
            <a:pPr>
              <a:lnSpc>
                <a:spcPct val="150000"/>
              </a:lnSpc>
            </a:pPr>
            <a:endParaRPr lang="en-US" sz="2400" dirty="0">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normAutofit/>
          </a:bodyPr>
          <a:lstStyle/>
          <a:p>
            <a:fld id="{7B7C7B08-AA6E-49D4-BE66-D7552659368B}" type="slidenum">
              <a:rPr lang="en-US" smtClean="0"/>
              <a:pPr/>
              <a:t>57</a:t>
            </a:fld>
            <a:endParaRPr lang="en-US"/>
          </a:p>
        </p:txBody>
      </p:sp>
      <p:pic>
        <p:nvPicPr>
          <p:cNvPr id="105473" name="Picture 1" descr="C:\Users\Toshiba\Desktop\SAM Training Power Point\Some Pictures\pICS\Image793.jpg"/>
          <p:cNvPicPr>
            <a:picLocks noChangeAspect="1" noChangeArrowheads="1"/>
          </p:cNvPicPr>
          <p:nvPr/>
        </p:nvPicPr>
        <p:blipFill>
          <a:blip r:embed="rId2" cstate="print"/>
          <a:srcRect/>
          <a:stretch>
            <a:fillRect/>
          </a:stretch>
        </p:blipFill>
        <p:spPr bwMode="auto">
          <a:xfrm>
            <a:off x="5238744" y="1928802"/>
            <a:ext cx="5214974" cy="4643470"/>
          </a:xfrm>
          <a:prstGeom prst="rect">
            <a:avLst/>
          </a:prstGeom>
          <a:noFill/>
        </p:spPr>
      </p:pic>
    </p:spTree>
    <p:extLst>
      <p:ext uri="{BB962C8B-B14F-4D97-AF65-F5344CB8AC3E}">
        <p14:creationId xmlns:p14="http://schemas.microsoft.com/office/powerpoint/2010/main" xmlns="" val="184207970"/>
      </p:ext>
    </p:extLst>
  </p:cSld>
  <p:clrMapOvr>
    <a:masterClrMapping/>
  </p:clrMapOvr>
  <mc:AlternateContent xmlns:mc="http://schemas.openxmlformats.org/markup-compatibility/2006">
    <mc:Choice xmlns:p14="http://schemas.microsoft.com/office/powerpoint/2010/main" xmlns="" Requires="p14">
      <p:transition spd="slow" p14:dur="1500">
        <p14:switch dir="r"/>
      </p:transition>
    </mc:Choice>
    <mc:Fallback>
      <p:transition spd="slow">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1158" y="274638"/>
            <a:ext cx="8572560" cy="1143000"/>
          </a:xfrm>
        </p:spPr>
        <p:txBody>
          <a:bodyPr>
            <a:normAutofit/>
          </a:bodyPr>
          <a:lstStyle/>
          <a:p>
            <a:r>
              <a:rPr lang="en-US" sz="3200" dirty="0"/>
              <a:t>Cont..</a:t>
            </a:r>
            <a:endParaRPr lang="en-US" sz="3200" dirty="0">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a:xfrm>
            <a:off x="363071" y="1447800"/>
            <a:ext cx="11828929" cy="4572000"/>
          </a:xfrm>
        </p:spPr>
        <p:txBody>
          <a:bodyPr>
            <a:noAutofit/>
          </a:bodyPr>
          <a:lstStyle/>
          <a:p>
            <a:pPr algn="just">
              <a:lnSpc>
                <a:spcPct val="200000"/>
              </a:lnSpc>
              <a:buNone/>
            </a:pPr>
            <a:r>
              <a:rPr lang="en-US" b="1" dirty="0">
                <a:solidFill>
                  <a:srgbClr val="FF0000"/>
                </a:solidFill>
                <a:latin typeface="Times New Roman" pitchFamily="18" charset="0"/>
                <a:cs typeface="Times New Roman" pitchFamily="18" charset="0"/>
              </a:rPr>
              <a:t>Phase –I (Acute phase)</a:t>
            </a:r>
            <a:endParaRPr lang="en-US" b="1" dirty="0">
              <a:latin typeface="Times New Roman" pitchFamily="18" charset="0"/>
              <a:cs typeface="Times New Roman" pitchFamily="18" charset="0"/>
            </a:endParaRPr>
          </a:p>
          <a:p>
            <a:pPr algn="just">
              <a:lnSpc>
                <a:spcPct val="200000"/>
              </a:lnSpc>
            </a:pPr>
            <a:r>
              <a:rPr lang="en-US" dirty="0">
                <a:latin typeface="Times New Roman" pitchFamily="18" charset="0"/>
                <a:cs typeface="Times New Roman" pitchFamily="18" charset="0"/>
              </a:rPr>
              <a:t>Patients without an adequate appetite and or a major medical complication are initially admitted to an in-patient facility for Phase 1 treatment.  </a:t>
            </a:r>
          </a:p>
          <a:p>
            <a:pPr algn="just">
              <a:lnSpc>
                <a:spcPct val="200000"/>
              </a:lnSpc>
              <a:buNone/>
            </a:pPr>
            <a:r>
              <a:rPr lang="en-US" dirty="0">
                <a:latin typeface="Times New Roman" pitchFamily="18" charset="0"/>
                <a:cs typeface="Times New Roman" pitchFamily="18" charset="0"/>
              </a:rPr>
              <a:t> </a:t>
            </a:r>
          </a:p>
        </p:txBody>
      </p:sp>
      <p:sp>
        <p:nvSpPr>
          <p:cNvPr id="5" name="Slide Number Placeholder 4"/>
          <p:cNvSpPr>
            <a:spLocks noGrp="1"/>
          </p:cNvSpPr>
          <p:nvPr>
            <p:ph type="sldNum" sz="quarter" idx="12"/>
          </p:nvPr>
        </p:nvSpPr>
        <p:spPr/>
        <p:txBody>
          <a:bodyPr>
            <a:normAutofit/>
          </a:bodyPr>
          <a:lstStyle/>
          <a:p>
            <a:fld id="{7B7C7B08-AA6E-49D4-BE66-D7552659368B}" type="slidenum">
              <a:rPr lang="en-US" smtClean="0"/>
              <a:pPr/>
              <a:t>58</a:t>
            </a:fld>
            <a:endParaRPr lang="en-US"/>
          </a:p>
        </p:txBody>
      </p:sp>
    </p:spTree>
    <p:extLst>
      <p:ext uri="{BB962C8B-B14F-4D97-AF65-F5344CB8AC3E}">
        <p14:creationId xmlns:p14="http://schemas.microsoft.com/office/powerpoint/2010/main" xmlns="" val="2553075150"/>
      </p:ext>
    </p:extLst>
  </p:cSld>
  <p:clrMapOvr>
    <a:masterClrMapping/>
  </p:clrMapOvr>
  <mc:AlternateContent xmlns:mc="http://schemas.openxmlformats.org/markup-compatibility/2006">
    <mc:Choice xmlns:p14="http://schemas.microsoft.com/office/powerpoint/2010/main" xmlns="" Requires="p14">
      <p:transition spd="slow" p14:dur="1500">
        <p14:switch dir="r"/>
      </p:transition>
    </mc:Choice>
    <mc:Fallback>
      <p:transition spd="slow">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Medical complication</a:t>
            </a:r>
            <a:endParaRPr lang="en-US" dirty="0"/>
          </a:p>
        </p:txBody>
      </p:sp>
      <p:sp>
        <p:nvSpPr>
          <p:cNvPr id="3" name="Content Placeholder 2"/>
          <p:cNvSpPr>
            <a:spLocks noGrp="1"/>
          </p:cNvSpPr>
          <p:nvPr>
            <p:ph idx="1"/>
          </p:nvPr>
        </p:nvSpPr>
        <p:spPr>
          <a:xfrm>
            <a:off x="0" y="1600201"/>
            <a:ext cx="12192000" cy="4525963"/>
          </a:xfrm>
        </p:spPr>
        <p:txBody>
          <a:bodyPr>
            <a:noAutofit/>
          </a:bodyPr>
          <a:lstStyle/>
          <a:p>
            <a:pPr algn="just">
              <a:lnSpc>
                <a:spcPct val="150000"/>
              </a:lnSpc>
            </a:pPr>
            <a:r>
              <a:rPr lang="en-US" sz="2400" dirty="0" smtClean="0">
                <a:latin typeface="Times New Roman" pitchFamily="18" charset="0"/>
                <a:cs typeface="Times New Roman" pitchFamily="18" charset="0"/>
              </a:rPr>
              <a:t>Bilateral pitting </a:t>
            </a:r>
            <a:r>
              <a:rPr lang="en-US" sz="2400" dirty="0" err="1" smtClean="0">
                <a:latin typeface="Times New Roman" pitchFamily="18" charset="0"/>
                <a:cs typeface="Times New Roman" pitchFamily="18" charset="0"/>
              </a:rPr>
              <a:t>oedema</a:t>
            </a:r>
            <a:r>
              <a:rPr lang="en-US" sz="2400" dirty="0" smtClean="0">
                <a:latin typeface="Times New Roman" pitchFamily="18" charset="0"/>
                <a:cs typeface="Times New Roman" pitchFamily="18" charset="0"/>
              </a:rPr>
              <a:t> Grade 3 (+++)</a:t>
            </a:r>
          </a:p>
          <a:p>
            <a:pPr algn="just">
              <a:lnSpc>
                <a:spcPct val="150000"/>
              </a:lnSpc>
            </a:pP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Marasmus</a:t>
            </a:r>
            <a:r>
              <a:rPr lang="en-US" sz="2400" dirty="0" smtClean="0">
                <a:latin typeface="Times New Roman" pitchFamily="18" charset="0"/>
                <a:cs typeface="Times New Roman" pitchFamily="18" charset="0"/>
              </a:rPr>
              <a:t>-Kwashiorkor (W/H&lt;70% with </a:t>
            </a:r>
            <a:r>
              <a:rPr lang="en-US" sz="2400" dirty="0" err="1" smtClean="0">
                <a:latin typeface="Times New Roman" pitchFamily="18" charset="0"/>
                <a:cs typeface="Times New Roman" pitchFamily="18" charset="0"/>
              </a:rPr>
              <a:t>oedema</a:t>
            </a:r>
            <a:r>
              <a:rPr lang="en-US" sz="2400" dirty="0" smtClean="0">
                <a:latin typeface="Times New Roman" pitchFamily="18" charset="0"/>
                <a:cs typeface="Times New Roman" pitchFamily="18" charset="0"/>
              </a:rPr>
              <a:t> or MUAC&lt;11cm with </a:t>
            </a:r>
            <a:r>
              <a:rPr lang="en-US" sz="2400" dirty="0" err="1" smtClean="0">
                <a:latin typeface="Times New Roman" pitchFamily="18" charset="0"/>
                <a:cs typeface="Times New Roman" pitchFamily="18" charset="0"/>
              </a:rPr>
              <a:t>oedema</a:t>
            </a:r>
            <a:r>
              <a:rPr lang="en-US" sz="2400" dirty="0" smtClean="0">
                <a:latin typeface="Times New Roman" pitchFamily="18" charset="0"/>
                <a:cs typeface="Times New Roman" pitchFamily="18" charset="0"/>
              </a:rPr>
              <a:t>)</a:t>
            </a:r>
          </a:p>
          <a:p>
            <a:pPr algn="just">
              <a:lnSpc>
                <a:spcPct val="150000"/>
              </a:lnSpc>
            </a:pPr>
            <a:r>
              <a:rPr lang="en-US" sz="2400" dirty="0" smtClean="0">
                <a:latin typeface="Times New Roman" pitchFamily="18" charset="0"/>
                <a:cs typeface="Times New Roman" pitchFamily="18" charset="0"/>
              </a:rPr>
              <a:t> Severe vomiting/ intractable vomiting</a:t>
            </a:r>
          </a:p>
          <a:p>
            <a:pPr algn="just">
              <a:lnSpc>
                <a:spcPct val="150000"/>
              </a:lnSpc>
            </a:pPr>
            <a:r>
              <a:rPr lang="en-US" sz="2400" dirty="0" smtClean="0">
                <a:latin typeface="Times New Roman" pitchFamily="18" charset="0"/>
                <a:cs typeface="Times New Roman" pitchFamily="18" charset="0"/>
              </a:rPr>
              <a:t> Hypothermia: </a:t>
            </a:r>
            <a:r>
              <a:rPr lang="en-US" sz="2400" dirty="0" err="1" smtClean="0">
                <a:latin typeface="Times New Roman" pitchFamily="18" charset="0"/>
                <a:cs typeface="Times New Roman" pitchFamily="18" charset="0"/>
              </a:rPr>
              <a:t>axillary’s</a:t>
            </a:r>
            <a:r>
              <a:rPr lang="en-US" sz="2400" dirty="0" smtClean="0">
                <a:latin typeface="Times New Roman" pitchFamily="18" charset="0"/>
                <a:cs typeface="Times New Roman" pitchFamily="18" charset="0"/>
              </a:rPr>
              <a:t> temperature &lt; 35°C or rectal &lt; 35.5°C</a:t>
            </a:r>
          </a:p>
          <a:p>
            <a:pPr algn="just">
              <a:lnSpc>
                <a:spcPct val="150000"/>
              </a:lnSpc>
            </a:pPr>
            <a:r>
              <a:rPr lang="en-US" sz="2400" dirty="0" smtClean="0">
                <a:latin typeface="Times New Roman" pitchFamily="18" charset="0"/>
                <a:cs typeface="Times New Roman" pitchFamily="18" charset="0"/>
              </a:rPr>
              <a:t> Fever &gt; 39°C</a:t>
            </a:r>
          </a:p>
          <a:p>
            <a:pPr algn="just">
              <a:lnSpc>
                <a:spcPct val="150000"/>
              </a:lnSpc>
            </a:pPr>
            <a:r>
              <a:rPr lang="en-US" sz="2400" dirty="0" smtClean="0">
                <a:latin typeface="Times New Roman" pitchFamily="18" charset="0"/>
                <a:cs typeface="Times New Roman" pitchFamily="18" charset="0"/>
              </a:rPr>
              <a:t> Fast Breath -- (60 </a:t>
            </a:r>
            <a:r>
              <a:rPr lang="en-US" sz="2400" dirty="0" err="1" smtClean="0">
                <a:latin typeface="Times New Roman" pitchFamily="18" charset="0"/>
                <a:cs typeface="Times New Roman" pitchFamily="18" charset="0"/>
              </a:rPr>
              <a:t>resps</a:t>
            </a:r>
            <a:r>
              <a:rPr lang="en-US" sz="2400" dirty="0" smtClean="0">
                <a:latin typeface="Times New Roman" pitchFamily="18" charset="0"/>
                <a:cs typeface="Times New Roman" pitchFamily="18" charset="0"/>
              </a:rPr>
              <a:t>/ min for under 2 months,50 for 2 to12month,&gt;40  from 1 to 5 years and 30 </a:t>
            </a:r>
            <a:r>
              <a:rPr lang="en-US" sz="2400" dirty="0" err="1" smtClean="0">
                <a:latin typeface="Times New Roman" pitchFamily="18" charset="0"/>
                <a:cs typeface="Times New Roman" pitchFamily="18" charset="0"/>
              </a:rPr>
              <a:t>resps</a:t>
            </a:r>
            <a:r>
              <a:rPr lang="en-US" sz="2400" dirty="0" smtClean="0">
                <a:latin typeface="Times New Roman" pitchFamily="18" charset="0"/>
                <a:cs typeface="Times New Roman" pitchFamily="18" charset="0"/>
              </a:rPr>
              <a:t>/minute for over 5 year-olds</a:t>
            </a:r>
          </a:p>
          <a:p>
            <a:pPr algn="just"/>
            <a:endParaRPr lang="en-US" sz="2400" dirty="0"/>
          </a:p>
        </p:txBody>
      </p:sp>
      <p:sp>
        <p:nvSpPr>
          <p:cNvPr id="5" name="Slide Number Placeholder 4"/>
          <p:cNvSpPr>
            <a:spLocks noGrp="1"/>
          </p:cNvSpPr>
          <p:nvPr>
            <p:ph type="sldNum" sz="quarter" idx="12"/>
          </p:nvPr>
        </p:nvSpPr>
        <p:spPr/>
        <p:txBody>
          <a:bodyPr>
            <a:normAutofit/>
          </a:bodyPr>
          <a:lstStyle/>
          <a:p>
            <a:fld id="{E13DDBC5-BD8D-449C-8BDE-1020BC24DD8C}" type="slidenum">
              <a:rPr lang="en-US" smtClean="0"/>
              <a:pPr/>
              <a:t>59</a:t>
            </a:fld>
            <a:endParaRPr lang="en-US"/>
          </a:p>
        </p:txBody>
      </p:sp>
    </p:spTree>
    <p:extLst>
      <p:ext uri="{BB962C8B-B14F-4D97-AF65-F5344CB8AC3E}">
        <p14:creationId xmlns:p14="http://schemas.microsoft.com/office/powerpoint/2010/main" xmlns="" val="498039752"/>
      </p:ext>
    </p:extLst>
  </p:cSld>
  <p:clrMapOvr>
    <a:masterClrMapping/>
  </p:clrMapOvr>
  <mc:AlternateContent xmlns:mc="http://schemas.openxmlformats.org/markup-compatibility/2006">
    <mc:Choice xmlns:p14="http://schemas.microsoft.com/office/powerpoint/2010/main" xmlns="" Requires="p14">
      <p:transition spd="slow" p14:dur="1500">
        <p14:switch dir="r"/>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10972800" cy="779929"/>
          </a:xfrm>
        </p:spPr>
        <p:txBody>
          <a:bodyPr/>
          <a:lstStyle/>
          <a:p>
            <a:r>
              <a:rPr lang="en-US" dirty="0">
                <a:solidFill>
                  <a:prstClr val="black"/>
                </a:solidFill>
                <a:latin typeface="Calibri"/>
              </a:rPr>
              <a:t>Underweight(</a:t>
            </a:r>
            <a:r>
              <a:rPr lang="en-US" dirty="0" err="1">
                <a:solidFill>
                  <a:prstClr val="black"/>
                </a:solidFill>
                <a:latin typeface="Calibri"/>
              </a:rPr>
              <a:t>wt</a:t>
            </a:r>
            <a:r>
              <a:rPr lang="en-US" dirty="0">
                <a:solidFill>
                  <a:prstClr val="black"/>
                </a:solidFill>
                <a:latin typeface="Calibri"/>
              </a:rPr>
              <a:t> for age)</a:t>
            </a:r>
            <a:endParaRPr lang="en-US" dirty="0"/>
          </a:p>
        </p:txBody>
      </p:sp>
      <p:sp>
        <p:nvSpPr>
          <p:cNvPr id="3" name="Content Placeholder 2"/>
          <p:cNvSpPr>
            <a:spLocks noGrp="1"/>
          </p:cNvSpPr>
          <p:nvPr>
            <p:ph idx="1"/>
          </p:nvPr>
        </p:nvSpPr>
        <p:spPr>
          <a:xfrm>
            <a:off x="609600" y="779929"/>
            <a:ext cx="10972800" cy="6078071"/>
          </a:xfrm>
        </p:spPr>
        <p:txBody>
          <a:bodyPr/>
          <a:lstStyle/>
          <a:p>
            <a:pPr marL="342900" lvl="0" indent="-342900" fontAlgn="base">
              <a:lnSpc>
                <a:spcPct val="100000"/>
              </a:lnSpc>
              <a:spcBef>
                <a:spcPct val="20000"/>
              </a:spcBef>
              <a:spcAft>
                <a:spcPct val="0"/>
              </a:spcAft>
            </a:pPr>
            <a:r>
              <a:rPr lang="en-US" sz="4000" dirty="0">
                <a:solidFill>
                  <a:prstClr val="black"/>
                </a:solidFill>
              </a:rPr>
              <a:t>Define: weight-for-age less 80% expected</a:t>
            </a:r>
          </a:p>
          <a:p>
            <a:pPr marL="342900" lvl="0" indent="-342900" fontAlgn="base">
              <a:lnSpc>
                <a:spcPct val="100000"/>
              </a:lnSpc>
              <a:spcBef>
                <a:spcPct val="20000"/>
              </a:spcBef>
              <a:spcAft>
                <a:spcPct val="0"/>
              </a:spcAft>
            </a:pPr>
            <a:r>
              <a:rPr lang="en-US" sz="4000" dirty="0">
                <a:solidFill>
                  <a:prstClr val="black"/>
                </a:solidFill>
              </a:rPr>
              <a:t>Encompasses both wasting and stunting</a:t>
            </a:r>
          </a:p>
          <a:p>
            <a:pPr marL="342900" lvl="0" indent="-342900" fontAlgn="base">
              <a:lnSpc>
                <a:spcPct val="100000"/>
              </a:lnSpc>
              <a:spcBef>
                <a:spcPct val="20000"/>
              </a:spcBef>
              <a:spcAft>
                <a:spcPct val="0"/>
              </a:spcAft>
            </a:pPr>
            <a:r>
              <a:rPr lang="en-US" sz="4000" dirty="0">
                <a:solidFill>
                  <a:prstClr val="black"/>
                </a:solidFill>
              </a:rPr>
              <a:t>Most global data</a:t>
            </a:r>
          </a:p>
          <a:p>
            <a:pPr marL="342900" lvl="0" indent="-342900" fontAlgn="base">
              <a:lnSpc>
                <a:spcPct val="100000"/>
              </a:lnSpc>
              <a:spcBef>
                <a:spcPct val="20000"/>
              </a:spcBef>
              <a:spcAft>
                <a:spcPct val="0"/>
              </a:spcAft>
            </a:pPr>
            <a:r>
              <a:rPr lang="en-US" sz="4000" dirty="0">
                <a:solidFill>
                  <a:prstClr val="black"/>
                </a:solidFill>
              </a:rPr>
              <a:t>High </a:t>
            </a:r>
            <a:r>
              <a:rPr lang="en-US" sz="4000" dirty="0">
                <a:solidFill>
                  <a:srgbClr val="FF0000"/>
                </a:solidFill>
              </a:rPr>
              <a:t>correlation with stunting</a:t>
            </a:r>
          </a:p>
          <a:p>
            <a:pPr marL="342900" lvl="0" indent="-342900" fontAlgn="base">
              <a:lnSpc>
                <a:spcPct val="100000"/>
              </a:lnSpc>
              <a:spcBef>
                <a:spcPct val="20000"/>
              </a:spcBef>
              <a:spcAft>
                <a:spcPct val="0"/>
              </a:spcAft>
            </a:pPr>
            <a:r>
              <a:rPr lang="en-US" sz="4000" dirty="0">
                <a:solidFill>
                  <a:prstClr val="black"/>
                </a:solidFill>
              </a:rPr>
              <a:t>Prevalence directly describes the magnitude of the problem of </a:t>
            </a:r>
            <a:r>
              <a:rPr lang="en-US" sz="4000" dirty="0">
                <a:solidFill>
                  <a:srgbClr val="FF0000"/>
                </a:solidFill>
              </a:rPr>
              <a:t>growth faltering and stunting in young children</a:t>
            </a:r>
          </a:p>
          <a:p>
            <a:endParaRPr lang="en-US" sz="4000" dirty="0"/>
          </a:p>
        </p:txBody>
      </p:sp>
      <p:sp>
        <p:nvSpPr>
          <p:cNvPr id="5" name="Slide Number Placeholder 4"/>
          <p:cNvSpPr>
            <a:spLocks noGrp="1"/>
          </p:cNvSpPr>
          <p:nvPr>
            <p:ph type="sldNum" sz="quarter" idx="12"/>
          </p:nvPr>
        </p:nvSpPr>
        <p:spPr/>
        <p:txBody>
          <a:bodyPr/>
          <a:lstStyle/>
          <a:p>
            <a:fld id="{31464B2D-C745-448E-9D95-72C920CC6C45}" type="slidenum">
              <a:rPr lang="en-US" smtClean="0"/>
              <a:pPr/>
              <a:t>6</a:t>
            </a:fld>
            <a:endParaRPr lang="en-US"/>
          </a:p>
        </p:txBody>
      </p:sp>
    </p:spTree>
    <p:extLst>
      <p:ext uri="{BB962C8B-B14F-4D97-AF65-F5344CB8AC3E}">
        <p14:creationId xmlns:p14="http://schemas.microsoft.com/office/powerpoint/2010/main" xmlns="" val="4179831374"/>
      </p:ext>
    </p:extLst>
  </p:cSld>
  <p:clrMapOvr>
    <a:masterClrMapping/>
  </p:clrMapOvr>
  <mc:AlternateContent xmlns:mc="http://schemas.openxmlformats.org/markup-compatibility/2006">
    <mc:Choice xmlns:p14="http://schemas.microsoft.com/office/powerpoint/2010/main" xmlns="" Requires="p14">
      <p:transition spd="slow" p14:dur="1500">
        <p14:switch dir="r"/>
      </p:transition>
    </mc:Choice>
    <mc:Fallback>
      <p:transition spd="slow">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Content Placeholder 2"/>
          <p:cNvSpPr>
            <a:spLocks noGrp="1"/>
          </p:cNvSpPr>
          <p:nvPr>
            <p:ph idx="1"/>
          </p:nvPr>
        </p:nvSpPr>
        <p:spPr>
          <a:xfrm>
            <a:off x="609600" y="1223682"/>
            <a:ext cx="11582400" cy="5634317"/>
          </a:xfrm>
        </p:spPr>
        <p:txBody>
          <a:bodyPr>
            <a:normAutofit fontScale="92500" lnSpcReduction="10000"/>
          </a:bodyPr>
          <a:lstStyle/>
          <a:p>
            <a:pPr>
              <a:lnSpc>
                <a:spcPct val="160000"/>
              </a:lnSpc>
            </a:pPr>
            <a:r>
              <a:rPr lang="en-US" dirty="0" smtClean="0">
                <a:latin typeface="Times New Roman" pitchFamily="18" charset="0"/>
                <a:cs typeface="Times New Roman" pitchFamily="18" charset="0"/>
              </a:rPr>
              <a:t>Extensive skin lesions/ infection</a:t>
            </a:r>
          </a:p>
          <a:p>
            <a:pPr>
              <a:lnSpc>
                <a:spcPct val="160000"/>
              </a:lnSpc>
            </a:pPr>
            <a:r>
              <a:rPr lang="en-US" dirty="0" smtClean="0">
                <a:latin typeface="Times New Roman" pitchFamily="18" charset="0"/>
                <a:cs typeface="Times New Roman" pitchFamily="18" charset="0"/>
              </a:rPr>
              <a:t> Very weak, lethargic, unconscious, Fitting/convulsions</a:t>
            </a:r>
          </a:p>
          <a:p>
            <a:pPr>
              <a:lnSpc>
                <a:spcPct val="160000"/>
              </a:lnSpc>
            </a:pPr>
            <a:r>
              <a:rPr lang="en-US" dirty="0" smtClean="0">
                <a:latin typeface="Times New Roman" pitchFamily="18" charset="0"/>
                <a:cs typeface="Times New Roman" pitchFamily="18" charset="0"/>
              </a:rPr>
              <a:t> Severe dehydration based on history &amp; clinical signs</a:t>
            </a:r>
          </a:p>
          <a:p>
            <a:pPr>
              <a:lnSpc>
                <a:spcPct val="160000"/>
              </a:lnSpc>
            </a:pPr>
            <a:r>
              <a:rPr lang="en-US" dirty="0" smtClean="0">
                <a:latin typeface="Times New Roman" pitchFamily="18" charset="0"/>
                <a:cs typeface="Times New Roman" pitchFamily="18" charset="0"/>
              </a:rPr>
              <a:t> Any condition that requires an infusion or NG tube feeding.</a:t>
            </a:r>
          </a:p>
          <a:p>
            <a:pPr>
              <a:lnSpc>
                <a:spcPct val="160000"/>
              </a:lnSpc>
            </a:pPr>
            <a:r>
              <a:rPr lang="en-US" dirty="0" smtClean="0">
                <a:latin typeface="Times New Roman" pitchFamily="18" charset="0"/>
                <a:cs typeface="Times New Roman" pitchFamily="18" charset="0"/>
              </a:rPr>
              <a:t> Very pale (severe </a:t>
            </a:r>
            <a:r>
              <a:rPr lang="en-US" dirty="0" err="1" smtClean="0">
                <a:latin typeface="Times New Roman" pitchFamily="18" charset="0"/>
                <a:cs typeface="Times New Roman" pitchFamily="18" charset="0"/>
              </a:rPr>
              <a:t>anaemia</a:t>
            </a:r>
            <a:r>
              <a:rPr lang="en-US" dirty="0" smtClean="0">
                <a:latin typeface="Times New Roman" pitchFamily="18" charset="0"/>
                <a:cs typeface="Times New Roman" pitchFamily="18" charset="0"/>
              </a:rPr>
              <a:t>), Jaundice, Bleeding tendencies</a:t>
            </a:r>
          </a:p>
          <a:p>
            <a:pPr>
              <a:lnSpc>
                <a:spcPct val="160000"/>
              </a:lnSpc>
            </a:pPr>
            <a:r>
              <a:rPr lang="en-US" dirty="0" smtClean="0">
                <a:latin typeface="Times New Roman" pitchFamily="18" charset="0"/>
                <a:cs typeface="Times New Roman" pitchFamily="18" charset="0"/>
              </a:rPr>
              <a:t> Other general signs the clinician thinks warrants transfer to the in-patent facility for assessment.</a:t>
            </a:r>
          </a:p>
          <a:p>
            <a:endParaRPr lang="en-US" dirty="0"/>
          </a:p>
        </p:txBody>
      </p:sp>
      <p:sp>
        <p:nvSpPr>
          <p:cNvPr id="5" name="Slide Number Placeholder 4"/>
          <p:cNvSpPr>
            <a:spLocks noGrp="1"/>
          </p:cNvSpPr>
          <p:nvPr>
            <p:ph type="sldNum" sz="quarter" idx="12"/>
          </p:nvPr>
        </p:nvSpPr>
        <p:spPr/>
        <p:txBody>
          <a:bodyPr>
            <a:normAutofit/>
          </a:bodyPr>
          <a:lstStyle/>
          <a:p>
            <a:fld id="{E13DDBC5-BD8D-449C-8BDE-1020BC24DD8C}" type="slidenum">
              <a:rPr lang="en-US" smtClean="0"/>
              <a:pPr/>
              <a:t>60</a:t>
            </a:fld>
            <a:endParaRPr lang="en-US"/>
          </a:p>
        </p:txBody>
      </p:sp>
    </p:spTree>
    <p:extLst>
      <p:ext uri="{BB962C8B-B14F-4D97-AF65-F5344CB8AC3E}">
        <p14:creationId xmlns:p14="http://schemas.microsoft.com/office/powerpoint/2010/main" xmlns="" val="476226349"/>
      </p:ext>
    </p:extLst>
  </p:cSld>
  <p:clrMapOvr>
    <a:masterClrMapping/>
  </p:clrMapOvr>
  <mc:AlternateContent xmlns:mc="http://schemas.openxmlformats.org/markup-compatibility/2006">
    <mc:Choice xmlns:p14="http://schemas.microsoft.com/office/powerpoint/2010/main" xmlns="" Requires="p14">
      <p:transition spd="slow" p14:dur="1500">
        <p14:switch dir="r"/>
      </p:transition>
    </mc:Choice>
    <mc:Fallback>
      <p:transition spd="slow">
        <p:fade/>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Times New Roman" pitchFamily="18" charset="0"/>
                <a:cs typeface="Times New Roman" pitchFamily="18" charset="0"/>
              </a:rPr>
              <a:t>Activities in Phase – I</a:t>
            </a:r>
            <a:endParaRPr lang="en-US" dirty="0"/>
          </a:p>
        </p:txBody>
      </p:sp>
      <p:sp>
        <p:nvSpPr>
          <p:cNvPr id="3" name="Content Placeholder 2"/>
          <p:cNvSpPr>
            <a:spLocks noGrp="1"/>
          </p:cNvSpPr>
          <p:nvPr>
            <p:ph idx="1"/>
          </p:nvPr>
        </p:nvSpPr>
        <p:spPr>
          <a:xfrm>
            <a:off x="609600" y="1183341"/>
            <a:ext cx="11582400" cy="5674659"/>
          </a:xfrm>
        </p:spPr>
        <p:txBody>
          <a:bodyPr>
            <a:normAutofit lnSpcReduction="10000"/>
          </a:bodyPr>
          <a:lstStyle/>
          <a:p>
            <a:pPr>
              <a:buNone/>
            </a:pPr>
            <a:endParaRPr lang="en-US" sz="2800" b="1" cap="small" dirty="0"/>
          </a:p>
          <a:p>
            <a:pPr lvl="0"/>
            <a:r>
              <a:rPr lang="en-US" sz="2800" dirty="0"/>
              <a:t>Therapeutic Feeding </a:t>
            </a:r>
          </a:p>
          <a:p>
            <a:pPr lvl="0">
              <a:buNone/>
            </a:pPr>
            <a:endParaRPr lang="en-US" sz="2800" dirty="0"/>
          </a:p>
          <a:p>
            <a:pPr lvl="0"/>
            <a:r>
              <a:rPr lang="en-US" sz="2800" dirty="0"/>
              <a:t>Routine drugs </a:t>
            </a:r>
          </a:p>
          <a:p>
            <a:pPr>
              <a:lnSpc>
                <a:spcPct val="200000"/>
              </a:lnSpc>
              <a:spcBef>
                <a:spcPts val="600"/>
              </a:spcBef>
            </a:pPr>
            <a:r>
              <a:rPr lang="en-GB" sz="2800" dirty="0"/>
              <a:t>Prevent, diagnose and treat the above complication</a:t>
            </a:r>
          </a:p>
          <a:p>
            <a:pPr lvl="0"/>
            <a:r>
              <a:rPr lang="en-US" sz="2800" dirty="0"/>
              <a:t>Monitoring progress </a:t>
            </a:r>
          </a:p>
          <a:p>
            <a:pPr>
              <a:buNone/>
            </a:pPr>
            <a:r>
              <a:rPr lang="en-US" b="1" dirty="0" smtClean="0">
                <a:solidFill>
                  <a:srgbClr val="FF0000"/>
                </a:solidFill>
              </a:rPr>
              <a:t>Therapeutic Feeding</a:t>
            </a:r>
            <a:endParaRPr lang="en-US" dirty="0" smtClean="0">
              <a:solidFill>
                <a:srgbClr val="FF0000"/>
              </a:solidFill>
            </a:endParaRPr>
          </a:p>
          <a:p>
            <a:pPr>
              <a:buNone/>
            </a:pPr>
            <a:r>
              <a:rPr lang="en-US" b="1" dirty="0" smtClean="0"/>
              <a:t>     Diet to use </a:t>
            </a:r>
          </a:p>
          <a:p>
            <a:r>
              <a:rPr lang="en-US" b="1" dirty="0" smtClean="0"/>
              <a:t>F75:</a:t>
            </a:r>
            <a:r>
              <a:rPr lang="en-US" dirty="0" smtClean="0"/>
              <a:t> (130ml = 100kcal) should be given </a:t>
            </a:r>
          </a:p>
          <a:p>
            <a:r>
              <a:rPr lang="en-US" dirty="0" smtClean="0"/>
              <a:t>Eight feeds per day are given for 24h</a:t>
            </a:r>
          </a:p>
          <a:p>
            <a:pPr lvl="2"/>
            <a:endParaRPr lang="en-US" dirty="0" smtClean="0"/>
          </a:p>
          <a:p>
            <a:pPr>
              <a:buNone/>
            </a:pPr>
            <a:endParaRPr lang="en-US" dirty="0"/>
          </a:p>
        </p:txBody>
      </p:sp>
      <p:sp>
        <p:nvSpPr>
          <p:cNvPr id="5" name="Slide Number Placeholder 4"/>
          <p:cNvSpPr>
            <a:spLocks noGrp="1"/>
          </p:cNvSpPr>
          <p:nvPr>
            <p:ph type="sldNum" sz="quarter" idx="12"/>
          </p:nvPr>
        </p:nvSpPr>
        <p:spPr/>
        <p:txBody>
          <a:bodyPr>
            <a:normAutofit/>
          </a:bodyPr>
          <a:lstStyle/>
          <a:p>
            <a:fld id="{E13DDBC5-BD8D-449C-8BDE-1020BC24DD8C}" type="slidenum">
              <a:rPr lang="en-US" smtClean="0"/>
              <a:pPr/>
              <a:t>61</a:t>
            </a:fld>
            <a:endParaRPr lang="en-US"/>
          </a:p>
        </p:txBody>
      </p:sp>
    </p:spTree>
    <p:extLst>
      <p:ext uri="{BB962C8B-B14F-4D97-AF65-F5344CB8AC3E}">
        <p14:creationId xmlns:p14="http://schemas.microsoft.com/office/powerpoint/2010/main" xmlns="" val="3467346151"/>
      </p:ext>
    </p:extLst>
  </p:cSld>
  <p:clrMapOvr>
    <a:masterClrMapping/>
  </p:clrMapOvr>
  <mc:AlternateContent xmlns:mc="http://schemas.openxmlformats.org/markup-compatibility/2006">
    <mc:Choice xmlns:p14="http://schemas.microsoft.com/office/powerpoint/2010/main" xmlns="" Requires="p14">
      <p:transition spd="slow" p14:dur="1500">
        <p14:switch dir="r"/>
      </p:transition>
    </mc:Choice>
    <mc:Fallback>
      <p:transition spd="slow">
        <p:fade/>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Feed  F75:  (130ml=100kcal</a:t>
            </a:r>
            <a:endParaRPr lang="en-US" dirty="0"/>
          </a:p>
        </p:txBody>
      </p:sp>
      <p:sp>
        <p:nvSpPr>
          <p:cNvPr id="3" name="Content Placeholder 2"/>
          <p:cNvSpPr>
            <a:spLocks noGrp="1"/>
          </p:cNvSpPr>
          <p:nvPr>
            <p:ph idx="1"/>
          </p:nvPr>
        </p:nvSpPr>
        <p:spPr>
          <a:xfrm>
            <a:off x="609600" y="1169894"/>
            <a:ext cx="10972800" cy="5688105"/>
          </a:xfrm>
        </p:spPr>
        <p:txBody>
          <a:bodyPr>
            <a:noAutofit/>
          </a:bodyPr>
          <a:lstStyle/>
          <a:p>
            <a:pPr algn="just"/>
            <a:r>
              <a:rPr lang="en-US" dirty="0">
                <a:latin typeface="Times New Roman" pitchFamily="18" charset="0"/>
                <a:cs typeface="Times New Roman" pitchFamily="18" charset="0"/>
              </a:rPr>
              <a:t>The formula used during this phase (F75) which promotes recovery of normal metabolic function and nutrition-electrolytic balance. </a:t>
            </a:r>
          </a:p>
          <a:p>
            <a:pPr algn="just"/>
            <a:r>
              <a:rPr lang="en-US" dirty="0">
                <a:solidFill>
                  <a:srgbClr val="FF0000"/>
                </a:solidFill>
                <a:latin typeface="Times New Roman" pitchFamily="18" charset="0"/>
                <a:cs typeface="Times New Roman" pitchFamily="18" charset="0"/>
              </a:rPr>
              <a:t>Rapid weight </a:t>
            </a:r>
            <a:r>
              <a:rPr lang="en-US" dirty="0">
                <a:latin typeface="Times New Roman" pitchFamily="18" charset="0"/>
                <a:cs typeface="Times New Roman" pitchFamily="18" charset="0"/>
              </a:rPr>
              <a:t>gain at this stage is dangerous, that is why F75 is formulated so that patients do not gain weight during this stage.</a:t>
            </a:r>
          </a:p>
          <a:p>
            <a:pPr lvl="1" algn="just">
              <a:buFont typeface="Wingdings" pitchFamily="2" charset="2"/>
              <a:buChar char="§"/>
              <a:defRPr/>
            </a:pPr>
            <a:r>
              <a:rPr lang="en-US" sz="3600" dirty="0" smtClean="0">
                <a:latin typeface="Times New Roman" pitchFamily="18" charset="0"/>
                <a:cs typeface="Times New Roman" pitchFamily="18" charset="0"/>
              </a:rPr>
              <a:t>F75 has less sodium, proteins, fat, lower </a:t>
            </a:r>
            <a:r>
              <a:rPr lang="en-US" sz="3600" dirty="0" err="1" smtClean="0">
                <a:latin typeface="Times New Roman" pitchFamily="18" charset="0"/>
                <a:cs typeface="Times New Roman" pitchFamily="18" charset="0"/>
              </a:rPr>
              <a:t>osmolarity</a:t>
            </a:r>
            <a:r>
              <a:rPr lang="en-US" sz="3600" dirty="0" smtClean="0">
                <a:latin typeface="Times New Roman" pitchFamily="18" charset="0"/>
                <a:cs typeface="Times New Roman" pitchFamily="18" charset="0"/>
              </a:rPr>
              <a:t> and  renal solute load than F100.  It is less energy dense.</a:t>
            </a:r>
          </a:p>
          <a:p>
            <a:pPr lvl="1" algn="just">
              <a:buFont typeface="Wingdings" pitchFamily="2" charset="2"/>
              <a:buChar char="§"/>
              <a:defRPr/>
            </a:pPr>
            <a:r>
              <a:rPr lang="en-US" sz="3600" dirty="0" smtClean="0">
                <a:latin typeface="Times New Roman" pitchFamily="18" charset="0"/>
                <a:cs typeface="Times New Roman" pitchFamily="18" charset="0"/>
              </a:rPr>
              <a:t>Quantities: 100kcal/130ml/kg/d  for children</a:t>
            </a:r>
            <a:r>
              <a:rPr lang="en-US" sz="4000" dirty="0">
                <a:latin typeface="Times New Roman" pitchFamily="18" charset="0"/>
                <a:cs typeface="Times New Roman" pitchFamily="18" charset="0"/>
              </a:rPr>
              <a:t>.  </a:t>
            </a:r>
            <a:r>
              <a:rPr lang="en-US" sz="2000" i="1" dirty="0">
                <a:latin typeface="Times New Roman" pitchFamily="18" charset="0"/>
                <a:cs typeface="Times New Roman" pitchFamily="18" charset="0"/>
              </a:rPr>
              <a:t> </a:t>
            </a:r>
            <a:endParaRPr lang="en-US" sz="3600" dirty="0"/>
          </a:p>
        </p:txBody>
      </p:sp>
      <p:sp>
        <p:nvSpPr>
          <p:cNvPr id="5" name="Slide Number Placeholder 4"/>
          <p:cNvSpPr>
            <a:spLocks noGrp="1"/>
          </p:cNvSpPr>
          <p:nvPr>
            <p:ph type="sldNum" sz="quarter" idx="12"/>
          </p:nvPr>
        </p:nvSpPr>
        <p:spPr/>
        <p:txBody>
          <a:bodyPr>
            <a:normAutofit/>
          </a:bodyPr>
          <a:lstStyle/>
          <a:p>
            <a:fld id="{E13DDBC5-BD8D-449C-8BDE-1020BC24DD8C}" type="slidenum">
              <a:rPr lang="en-US" smtClean="0"/>
              <a:pPr/>
              <a:t>62</a:t>
            </a:fld>
            <a:endParaRPr lang="en-US"/>
          </a:p>
        </p:txBody>
      </p:sp>
    </p:spTree>
    <p:extLst>
      <p:ext uri="{BB962C8B-B14F-4D97-AF65-F5344CB8AC3E}">
        <p14:creationId xmlns:p14="http://schemas.microsoft.com/office/powerpoint/2010/main" xmlns="" val="2424315756"/>
      </p:ext>
    </p:extLst>
  </p:cSld>
  <p:clrMapOvr>
    <a:masterClrMapping/>
  </p:clrMapOvr>
  <mc:AlternateContent xmlns:mc="http://schemas.openxmlformats.org/markup-compatibility/2006">
    <mc:Choice xmlns:p14="http://schemas.microsoft.com/office/powerpoint/2010/main" xmlns="" Requires="p14">
      <p:transition spd="slow" p14:dur="1500">
        <p14:switch dir="r"/>
      </p:transition>
    </mc:Choice>
    <mc:Fallback>
      <p:transition spd="slow">
        <p:fade/>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solidFill>
                  <a:schemeClr val="tx1"/>
                </a:solidFill>
              </a:rPr>
              <a:t>Feed  F-75,…</a:t>
            </a:r>
            <a:endParaRPr lang="en-US" sz="3200" dirty="0">
              <a:solidFill>
                <a:schemeClr val="tx1"/>
              </a:solidFill>
            </a:endParaRPr>
          </a:p>
        </p:txBody>
      </p:sp>
      <p:sp>
        <p:nvSpPr>
          <p:cNvPr id="3" name="Content Placeholder 2"/>
          <p:cNvSpPr>
            <a:spLocks noGrp="1"/>
          </p:cNvSpPr>
          <p:nvPr>
            <p:ph idx="1"/>
          </p:nvPr>
        </p:nvSpPr>
        <p:spPr>
          <a:xfrm>
            <a:off x="0" y="1500174"/>
            <a:ext cx="12192000" cy="4572000"/>
          </a:xfrm>
        </p:spPr>
        <p:txBody>
          <a:bodyPr>
            <a:noAutofit/>
          </a:bodyPr>
          <a:lstStyle/>
          <a:p>
            <a:pPr marL="742950" lvl="1" indent="-285750">
              <a:lnSpc>
                <a:spcPct val="150000"/>
              </a:lnSpc>
              <a:defRPr/>
            </a:pPr>
            <a:r>
              <a:rPr lang="en-US" dirty="0" smtClean="0">
                <a:latin typeface="Times New Roman" pitchFamily="18" charset="0"/>
                <a:cs typeface="Times New Roman" pitchFamily="18" charset="0"/>
              </a:rPr>
              <a:t>Feed by cup &amp; saucer or NG-tube </a:t>
            </a:r>
            <a:r>
              <a:rPr lang="en-US" i="1" dirty="0" smtClean="0">
                <a:latin typeface="Times New Roman" pitchFamily="18" charset="0"/>
                <a:cs typeface="Times New Roman" pitchFamily="18" charset="0"/>
              </a:rPr>
              <a:t>(not spoon)                                                                        </a:t>
            </a:r>
          </a:p>
          <a:p>
            <a:pPr>
              <a:buNone/>
            </a:pPr>
            <a:r>
              <a:rPr lang="en-US" b="1" dirty="0" err="1" smtClean="0">
                <a:solidFill>
                  <a:srgbClr val="FF0000"/>
                </a:solidFill>
              </a:rPr>
              <a:t>Naso</a:t>
            </a:r>
            <a:r>
              <a:rPr lang="en-US" b="1" dirty="0" smtClean="0">
                <a:solidFill>
                  <a:srgbClr val="FF0000"/>
                </a:solidFill>
              </a:rPr>
              <a:t>-gastric feeding</a:t>
            </a:r>
            <a:endParaRPr lang="en-US" dirty="0" smtClean="0">
              <a:solidFill>
                <a:srgbClr val="FF0000"/>
              </a:solidFill>
            </a:endParaRPr>
          </a:p>
          <a:p>
            <a:pPr>
              <a:buNone/>
            </a:pPr>
            <a:r>
              <a:rPr lang="en-US" b="1" dirty="0" smtClean="0"/>
              <a:t>       Indications </a:t>
            </a:r>
            <a:endParaRPr lang="en-US" dirty="0" smtClean="0"/>
          </a:p>
          <a:p>
            <a:pPr lvl="3" algn="just">
              <a:lnSpc>
                <a:spcPct val="150000"/>
              </a:lnSpc>
              <a:defRPr/>
            </a:pPr>
            <a:r>
              <a:rPr lang="en-GB" sz="2800" dirty="0">
                <a:latin typeface="Times New Roman" pitchFamily="18" charset="0"/>
                <a:cs typeface="Times New Roman" pitchFamily="18" charset="0"/>
              </a:rPr>
              <a:t>Taking less than 75% of prescribed diet in phase 1 </a:t>
            </a:r>
          </a:p>
          <a:p>
            <a:pPr lvl="3" algn="just">
              <a:lnSpc>
                <a:spcPct val="150000"/>
              </a:lnSpc>
              <a:defRPr/>
            </a:pPr>
            <a:r>
              <a:rPr lang="en-GB" sz="2800" dirty="0">
                <a:latin typeface="Times New Roman" pitchFamily="18" charset="0"/>
                <a:cs typeface="Times New Roman" pitchFamily="18" charset="0"/>
              </a:rPr>
              <a:t>pneumonia with a rapid respiration rate</a:t>
            </a:r>
          </a:p>
          <a:p>
            <a:pPr lvl="3" algn="just">
              <a:lnSpc>
                <a:spcPct val="150000"/>
              </a:lnSpc>
              <a:defRPr/>
            </a:pPr>
            <a:r>
              <a:rPr lang="en-GB" sz="2800" dirty="0">
                <a:latin typeface="Times New Roman" pitchFamily="18" charset="0"/>
                <a:cs typeface="Times New Roman" pitchFamily="18" charset="0"/>
              </a:rPr>
              <a:t>painful lesions of the mouth </a:t>
            </a:r>
          </a:p>
          <a:p>
            <a:pPr lvl="3" algn="just">
              <a:lnSpc>
                <a:spcPct val="150000"/>
              </a:lnSpc>
              <a:defRPr/>
            </a:pPr>
            <a:r>
              <a:rPr lang="en-GB" sz="2800" dirty="0">
                <a:latin typeface="Times New Roman" pitchFamily="18" charset="0"/>
                <a:cs typeface="Times New Roman" pitchFamily="18" charset="0"/>
              </a:rPr>
              <a:t>cleft palate or other physical deformity </a:t>
            </a:r>
          </a:p>
          <a:p>
            <a:pPr lvl="3" algn="just">
              <a:lnSpc>
                <a:spcPct val="150000"/>
              </a:lnSpc>
              <a:defRPr/>
            </a:pPr>
            <a:r>
              <a:rPr lang="en-GB" sz="2800" dirty="0">
                <a:latin typeface="Times New Roman" pitchFamily="18" charset="0"/>
                <a:cs typeface="Times New Roman" pitchFamily="18" charset="0"/>
              </a:rPr>
              <a:t>disturbances of consciousness.</a:t>
            </a:r>
          </a:p>
          <a:p>
            <a:pPr>
              <a:lnSpc>
                <a:spcPct val="150000"/>
              </a:lnSpc>
            </a:pPr>
            <a:endParaRPr lang="en-US" dirty="0"/>
          </a:p>
        </p:txBody>
      </p:sp>
      <p:sp>
        <p:nvSpPr>
          <p:cNvPr id="5" name="Slide Number Placeholder 4"/>
          <p:cNvSpPr>
            <a:spLocks noGrp="1"/>
          </p:cNvSpPr>
          <p:nvPr>
            <p:ph type="sldNum" sz="quarter" idx="12"/>
          </p:nvPr>
        </p:nvSpPr>
        <p:spPr/>
        <p:txBody>
          <a:bodyPr>
            <a:normAutofit/>
          </a:bodyPr>
          <a:lstStyle/>
          <a:p>
            <a:fld id="{7B7C7B08-AA6E-49D4-BE66-D7552659368B}" type="slidenum">
              <a:rPr lang="en-US" smtClean="0"/>
              <a:pPr/>
              <a:t>63</a:t>
            </a:fld>
            <a:endParaRPr lang="en-US" dirty="0"/>
          </a:p>
        </p:txBody>
      </p:sp>
    </p:spTree>
    <p:extLst>
      <p:ext uri="{BB962C8B-B14F-4D97-AF65-F5344CB8AC3E}">
        <p14:creationId xmlns:p14="http://schemas.microsoft.com/office/powerpoint/2010/main" xmlns="" val="1177242330"/>
      </p:ext>
    </p:extLst>
  </p:cSld>
  <p:clrMapOvr>
    <a:masterClrMapping/>
  </p:clrMapOvr>
  <mc:AlternateContent xmlns:mc="http://schemas.openxmlformats.org/markup-compatibility/2006">
    <mc:Choice xmlns:p14="http://schemas.microsoft.com/office/powerpoint/2010/main" xmlns="" Requires="p14">
      <p:transition spd="slow" p14:dur="1500">
        <p14:switch dir="r"/>
      </p:transition>
    </mc:Choice>
    <mc:Fallback>
      <p:transition spd="slow">
        <p:fade/>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Feeding technique</a:t>
            </a:r>
            <a:br>
              <a:rPr lang="en-US" dirty="0" smtClean="0"/>
            </a:br>
            <a:endParaRPr lang="en-US" dirty="0"/>
          </a:p>
        </p:txBody>
      </p:sp>
      <p:pic>
        <p:nvPicPr>
          <p:cNvPr id="52226" name="Picture 2"/>
          <p:cNvPicPr>
            <a:picLocks noGrp="1" noChangeAspect="1" noChangeArrowheads="1"/>
          </p:cNvPicPr>
          <p:nvPr>
            <p:ph idx="1"/>
          </p:nvPr>
        </p:nvPicPr>
        <p:blipFill>
          <a:blip r:embed="rId2" cstate="print"/>
          <a:stretch>
            <a:fillRect/>
          </a:stretch>
        </p:blipFill>
        <p:spPr bwMode="auto">
          <a:xfrm>
            <a:off x="7991475" y="0"/>
            <a:ext cx="4200525" cy="5591175"/>
          </a:xfrm>
          <a:prstGeom prst="rect">
            <a:avLst/>
          </a:prstGeom>
          <a:noFill/>
          <a:ln w="9525">
            <a:noFill/>
            <a:miter lim="800000"/>
            <a:headEnd/>
            <a:tailEnd/>
          </a:ln>
          <a:effectLst/>
        </p:spPr>
      </p:pic>
      <p:sp>
        <p:nvSpPr>
          <p:cNvPr id="6" name="Text Placeholder 5"/>
          <p:cNvSpPr>
            <a:spLocks noGrp="1"/>
          </p:cNvSpPr>
          <p:nvPr>
            <p:ph type="body" sz="half" idx="2"/>
          </p:nvPr>
        </p:nvSpPr>
        <p:spPr>
          <a:xfrm>
            <a:off x="121023" y="990600"/>
            <a:ext cx="7745505" cy="5181600"/>
          </a:xfrm>
        </p:spPr>
        <p:txBody>
          <a:bodyPr/>
          <a:lstStyle/>
          <a:p>
            <a:pPr algn="just"/>
            <a:r>
              <a:rPr lang="en-US" sz="2800" dirty="0" smtClean="0"/>
              <a:t>The muscle weakness and slow swallowing of these children makes aspiration pneumonia very common. </a:t>
            </a:r>
          </a:p>
          <a:p>
            <a:pPr lvl="0" algn="just">
              <a:buFont typeface="Wingdings" pitchFamily="2" charset="2"/>
              <a:buChar char="v"/>
            </a:pPr>
            <a:r>
              <a:rPr lang="en-US" sz="2800" dirty="0" smtClean="0"/>
              <a:t>The child should be on the </a:t>
            </a:r>
            <a:r>
              <a:rPr lang="en-US" sz="2800" dirty="0" err="1" smtClean="0"/>
              <a:t>carer’s</a:t>
            </a:r>
            <a:r>
              <a:rPr lang="en-US" sz="2800" dirty="0" smtClean="0"/>
              <a:t> lap against his chest, with one arm behind his back.</a:t>
            </a:r>
          </a:p>
          <a:p>
            <a:pPr lvl="0" algn="just">
              <a:buFont typeface="Wingdings" pitchFamily="2" charset="2"/>
              <a:buChar char="v"/>
            </a:pPr>
            <a:r>
              <a:rPr lang="en-US" sz="2800" dirty="0" smtClean="0"/>
              <a:t>The </a:t>
            </a:r>
            <a:r>
              <a:rPr lang="en-US" sz="2800" dirty="0" err="1" smtClean="0"/>
              <a:t>carer’s</a:t>
            </a:r>
            <a:r>
              <a:rPr lang="en-US" sz="2800" dirty="0" smtClean="0"/>
              <a:t> arm encircles the child and holds a saucer under the child’s chin. </a:t>
            </a:r>
          </a:p>
          <a:p>
            <a:pPr lvl="0" algn="just">
              <a:buFont typeface="Wingdings" pitchFamily="2" charset="2"/>
              <a:buChar char="v"/>
            </a:pPr>
            <a:r>
              <a:rPr lang="en-US" sz="2800" dirty="0" smtClean="0"/>
              <a:t>The child should be sitting straight (vertical). </a:t>
            </a:r>
          </a:p>
          <a:p>
            <a:pPr algn="just">
              <a:buFont typeface="Wingdings" pitchFamily="2" charset="2"/>
              <a:buChar char="v"/>
            </a:pPr>
            <a:r>
              <a:rPr lang="en-US" sz="2800" dirty="0" smtClean="0"/>
              <a:t>The F75 is given by cup, any dribbles that fall into the saucer are returned to the cup</a:t>
            </a:r>
            <a:endParaRPr lang="en-US" sz="2800" dirty="0"/>
          </a:p>
        </p:txBody>
      </p:sp>
      <p:sp>
        <p:nvSpPr>
          <p:cNvPr id="7" name="Slide Number Placeholder 6"/>
          <p:cNvSpPr>
            <a:spLocks noGrp="1"/>
          </p:cNvSpPr>
          <p:nvPr>
            <p:ph type="sldNum" sz="quarter" idx="12"/>
          </p:nvPr>
        </p:nvSpPr>
        <p:spPr/>
        <p:txBody>
          <a:bodyPr>
            <a:normAutofit/>
          </a:bodyPr>
          <a:lstStyle/>
          <a:p>
            <a:fld id="{E13DDBC5-BD8D-449C-8BDE-1020BC24DD8C}" type="slidenum">
              <a:rPr lang="en-US" smtClean="0"/>
              <a:pPr/>
              <a:t>64</a:t>
            </a:fld>
            <a:endParaRPr lang="en-US"/>
          </a:p>
        </p:txBody>
      </p:sp>
    </p:spTree>
    <p:extLst>
      <p:ext uri="{BB962C8B-B14F-4D97-AF65-F5344CB8AC3E}">
        <p14:creationId xmlns:p14="http://schemas.microsoft.com/office/powerpoint/2010/main" xmlns="" val="1055820462"/>
      </p:ext>
    </p:extLst>
  </p:cSld>
  <p:clrMapOvr>
    <a:masterClrMapping/>
  </p:clrMapOvr>
  <mc:AlternateContent xmlns:mc="http://schemas.openxmlformats.org/markup-compatibility/2006">
    <mc:Choice xmlns:p14="http://schemas.microsoft.com/office/powerpoint/2010/main" xmlns="" Requires="p14">
      <p:transition spd="slow" p14:dur="1500">
        <p14:switch dir="r"/>
      </p:transition>
    </mc:Choice>
    <mc:Fallback>
      <p:transition spd="slow">
        <p:fade/>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2"/>
          <p:cNvSpPr>
            <a:spLocks noGrp="1" noChangeArrowheads="1"/>
          </p:cNvSpPr>
          <p:nvPr>
            <p:ph type="title"/>
          </p:nvPr>
        </p:nvSpPr>
        <p:spPr>
          <a:xfrm>
            <a:off x="1881158" y="1"/>
            <a:ext cx="8329642" cy="563563"/>
          </a:xfrm>
        </p:spPr>
        <p:txBody>
          <a:bodyPr>
            <a:normAutofit fontScale="90000"/>
          </a:bodyPr>
          <a:lstStyle/>
          <a:p>
            <a:pPr eaLnBrk="1" hangingPunct="1"/>
            <a:r>
              <a:rPr lang="en-US" sz="4000" dirty="0">
                <a:solidFill>
                  <a:schemeClr val="tx1"/>
                </a:solidFill>
              </a:rPr>
              <a:t>Routine medicines</a:t>
            </a:r>
            <a:endParaRPr lang="en-GB" sz="4000" dirty="0">
              <a:solidFill>
                <a:schemeClr val="tx1"/>
              </a:solidFill>
            </a:endParaRPr>
          </a:p>
        </p:txBody>
      </p:sp>
      <p:sp>
        <p:nvSpPr>
          <p:cNvPr id="32772" name="Rectangle 3"/>
          <p:cNvSpPr>
            <a:spLocks noGrp="1" noChangeArrowheads="1"/>
          </p:cNvSpPr>
          <p:nvPr>
            <p:ph idx="1"/>
          </p:nvPr>
        </p:nvSpPr>
        <p:spPr>
          <a:xfrm>
            <a:off x="0" y="457200"/>
            <a:ext cx="12192000" cy="6400800"/>
          </a:xfrm>
        </p:spPr>
        <p:txBody>
          <a:bodyPr>
            <a:noAutofit/>
          </a:bodyPr>
          <a:lstStyle/>
          <a:p>
            <a:pPr marL="342900" indent="-342900" eaLnBrk="1" hangingPunct="1">
              <a:lnSpc>
                <a:spcPct val="150000"/>
              </a:lnSpc>
              <a:buNone/>
            </a:pPr>
            <a:r>
              <a:rPr lang="en-US" sz="3600" b="1" dirty="0">
                <a:solidFill>
                  <a:srgbClr val="FF0000"/>
                </a:solidFill>
                <a:latin typeface="Times New Roman" pitchFamily="18" charset="0"/>
                <a:cs typeface="Times New Roman" pitchFamily="18" charset="0"/>
              </a:rPr>
              <a:t>Vitamin A</a:t>
            </a:r>
            <a:r>
              <a:rPr lang="en-US" sz="3600" dirty="0">
                <a:solidFill>
                  <a:srgbClr val="FF0000"/>
                </a:solidFill>
                <a:latin typeface="Times New Roman" pitchFamily="18" charset="0"/>
                <a:cs typeface="Times New Roman" pitchFamily="18" charset="0"/>
              </a:rPr>
              <a:t>:</a:t>
            </a:r>
            <a:r>
              <a:rPr lang="en-US" sz="3600" dirty="0">
                <a:latin typeface="Times New Roman" pitchFamily="18" charset="0"/>
                <a:cs typeface="Times New Roman" pitchFamily="18" charset="0"/>
              </a:rPr>
              <a:t> on</a:t>
            </a:r>
            <a:r>
              <a:rPr lang="en-US" dirty="0">
                <a:latin typeface="Times New Roman" pitchFamily="18" charset="0"/>
                <a:cs typeface="Times New Roman" pitchFamily="18" charset="0"/>
              </a:rPr>
              <a:t> the day of admission  for all children except those with oedema or those who received  in the past 6 months. </a:t>
            </a:r>
          </a:p>
          <a:p>
            <a:pPr marL="342900" indent="-342900">
              <a:lnSpc>
                <a:spcPct val="150000"/>
              </a:lnSpc>
            </a:pPr>
            <a:r>
              <a:rPr lang="en-GB" dirty="0">
                <a:latin typeface="Times New Roman" pitchFamily="18" charset="0"/>
                <a:cs typeface="Times New Roman" pitchFamily="18" charset="0"/>
              </a:rPr>
              <a:t>Give vitamin A to every patient on the day of discharge  from “SC” or at  4th week of those in OTP.</a:t>
            </a:r>
          </a:p>
          <a:p>
            <a:pPr marL="342900" indent="-342900">
              <a:lnSpc>
                <a:spcPct val="150000"/>
              </a:lnSpc>
            </a:pPr>
            <a:r>
              <a:rPr lang="en-GB" b="1" dirty="0">
                <a:latin typeface="Times New Roman" pitchFamily="18" charset="0"/>
                <a:cs typeface="Times New Roman" pitchFamily="18" charset="0"/>
              </a:rPr>
              <a:t>Dose</a:t>
            </a:r>
            <a:r>
              <a:rPr lang="en-GB" dirty="0">
                <a:latin typeface="Times New Roman" pitchFamily="18" charset="0"/>
                <a:cs typeface="Times New Roman" pitchFamily="18" charset="0"/>
              </a:rPr>
              <a:t>  = </a:t>
            </a:r>
            <a:r>
              <a:rPr lang="en-GB" dirty="0">
                <a:solidFill>
                  <a:srgbClr val="FF3300"/>
                </a:solidFill>
                <a:latin typeface="Times New Roman" pitchFamily="18" charset="0"/>
                <a:cs typeface="Times New Roman" pitchFamily="18" charset="0"/>
              </a:rPr>
              <a:t>6 to 11 months: </a:t>
            </a:r>
            <a:r>
              <a:rPr lang="en-GB" sz="2800" dirty="0">
                <a:solidFill>
                  <a:srgbClr val="FF3300"/>
                </a:solidFill>
                <a:latin typeface="Times New Roman" pitchFamily="18" charset="0"/>
                <a:cs typeface="Times New Roman" pitchFamily="18" charset="0"/>
              </a:rPr>
              <a:t>100,000IU</a:t>
            </a:r>
            <a:r>
              <a:rPr lang="en-GB" dirty="0">
                <a:solidFill>
                  <a:srgbClr val="FF3300"/>
                </a:solidFill>
                <a:latin typeface="Times New Roman" pitchFamily="18" charset="0"/>
                <a:cs typeface="Times New Roman" pitchFamily="18" charset="0"/>
              </a:rPr>
              <a:t> </a:t>
            </a:r>
            <a:r>
              <a:rPr lang="en-GB" sz="2800" i="1" dirty="0">
                <a:solidFill>
                  <a:srgbClr val="FF3300"/>
                </a:solidFill>
                <a:latin typeface="Times New Roman" pitchFamily="18" charset="0"/>
                <a:cs typeface="Times New Roman" pitchFamily="18" charset="0"/>
              </a:rPr>
              <a:t>(or 3 drops or half a red capsule)</a:t>
            </a:r>
          </a:p>
          <a:p>
            <a:pPr marL="742950" lvl="1" indent="-285750" eaLnBrk="1" hangingPunct="1">
              <a:lnSpc>
                <a:spcPct val="150000"/>
              </a:lnSpc>
              <a:spcBef>
                <a:spcPct val="0"/>
              </a:spcBef>
              <a:buNone/>
            </a:pPr>
            <a:r>
              <a:rPr lang="en-GB" dirty="0">
                <a:solidFill>
                  <a:srgbClr val="FF3300"/>
                </a:solidFill>
                <a:latin typeface="Times New Roman" pitchFamily="18" charset="0"/>
                <a:cs typeface="Times New Roman" pitchFamily="18" charset="0"/>
              </a:rPr>
              <a:t>           </a:t>
            </a:r>
            <a:r>
              <a:rPr lang="en-GB" sz="3600" dirty="0" smtClean="0">
                <a:solidFill>
                  <a:srgbClr val="FF3300"/>
                </a:solidFill>
                <a:latin typeface="Times New Roman" pitchFamily="18" charset="0"/>
                <a:cs typeface="Times New Roman" pitchFamily="18" charset="0"/>
              </a:rPr>
              <a:t>12 months (or 8 kg) and more: 200,000IU </a:t>
            </a:r>
            <a:r>
              <a:rPr lang="en-GB" i="1" dirty="0">
                <a:solidFill>
                  <a:srgbClr val="FF3300"/>
                </a:solidFill>
                <a:latin typeface="Times New Roman" pitchFamily="18" charset="0"/>
                <a:cs typeface="Times New Roman" pitchFamily="18" charset="0"/>
              </a:rPr>
              <a:t>(one red capsule</a:t>
            </a:r>
            <a:r>
              <a:rPr lang="en-GB" sz="3600" i="1" dirty="0" smtClean="0">
                <a:solidFill>
                  <a:srgbClr val="FF3300"/>
                </a:solidFill>
                <a:latin typeface="Times New Roman" pitchFamily="18" charset="0"/>
                <a:cs typeface="Times New Roman" pitchFamily="18" charset="0"/>
              </a:rPr>
              <a:t>)	</a:t>
            </a:r>
            <a:endParaRPr lang="en-GB" i="1" dirty="0">
              <a:solidFill>
                <a:srgbClr val="FF3300"/>
              </a:solidFill>
              <a:latin typeface="Times New Roman" pitchFamily="18" charset="0"/>
              <a:cs typeface="Times New Roman" pitchFamily="18" charset="0"/>
            </a:endParaRPr>
          </a:p>
          <a:p>
            <a:pPr marL="342900" indent="-342900">
              <a:lnSpc>
                <a:spcPct val="150000"/>
              </a:lnSpc>
              <a:spcBef>
                <a:spcPct val="0"/>
              </a:spcBef>
            </a:pPr>
            <a:r>
              <a:rPr lang="en-US" b="1" dirty="0">
                <a:solidFill>
                  <a:srgbClr val="FF0000"/>
                </a:solidFill>
                <a:latin typeface="Times New Roman" pitchFamily="18" charset="0"/>
                <a:cs typeface="Times New Roman" pitchFamily="18" charset="0"/>
              </a:rPr>
              <a:t>Folic acid: </a:t>
            </a:r>
            <a:r>
              <a:rPr lang="en-US" sz="3600" dirty="0">
                <a:latin typeface="Times New Roman" pitchFamily="18" charset="0"/>
                <a:cs typeface="Times New Roman" pitchFamily="18" charset="0"/>
              </a:rPr>
              <a:t>5 mg </a:t>
            </a:r>
            <a:r>
              <a:rPr lang="en-US" sz="2800" dirty="0">
                <a:latin typeface="Times New Roman" pitchFamily="18" charset="0"/>
                <a:cs typeface="Times New Roman" pitchFamily="18" charset="0"/>
              </a:rPr>
              <a:t>single dose for children with clinical sign of Anemia</a:t>
            </a:r>
            <a:endParaRPr lang="en-US" sz="3600" dirty="0">
              <a:latin typeface="Times New Roman" pitchFamily="18" charset="0"/>
              <a:cs typeface="Times New Roman" pitchFamily="18" charset="0"/>
            </a:endParaRPr>
          </a:p>
          <a:p>
            <a:pPr marL="342900" indent="-342900" eaLnBrk="1" hangingPunct="1">
              <a:lnSpc>
                <a:spcPct val="150000"/>
              </a:lnSpc>
              <a:spcBef>
                <a:spcPct val="0"/>
              </a:spcBef>
              <a:buNone/>
            </a:pPr>
            <a:endParaRPr lang="en-GB" sz="2400" b="1" i="1" dirty="0">
              <a:latin typeface="Times New Roman" pitchFamily="18" charset="0"/>
              <a:cs typeface="Times New Roman" pitchFamily="18" charset="0"/>
            </a:endParaRPr>
          </a:p>
        </p:txBody>
      </p:sp>
      <p:sp>
        <p:nvSpPr>
          <p:cNvPr id="32770" name="Slide Number Placeholder 5"/>
          <p:cNvSpPr>
            <a:spLocks noGrp="1"/>
          </p:cNvSpPr>
          <p:nvPr>
            <p:ph type="sldNum" sz="quarter" idx="12"/>
          </p:nvPr>
        </p:nvSpPr>
        <p:spPr>
          <a:noFill/>
        </p:spPr>
        <p:txBody>
          <a:bodyPr>
            <a:normAutofit/>
          </a:bodyPr>
          <a:lstStyle/>
          <a:p>
            <a:fld id="{2859C36D-7DE5-4F4E-813F-D27A4B00AB15}" type="slidenum">
              <a:rPr lang="en-US" smtClean="0"/>
              <a:pPr/>
              <a:t>65</a:t>
            </a:fld>
            <a:endParaRPr lang="en-US" smtClean="0"/>
          </a:p>
        </p:txBody>
      </p:sp>
    </p:spTree>
    <p:extLst>
      <p:ext uri="{BB962C8B-B14F-4D97-AF65-F5344CB8AC3E}">
        <p14:creationId xmlns:p14="http://schemas.microsoft.com/office/powerpoint/2010/main" xmlns="" val="2030644217"/>
      </p:ext>
    </p:extLst>
  </p:cSld>
  <p:clrMapOvr>
    <a:masterClrMapping/>
  </p:clrMapOvr>
  <mc:AlternateContent xmlns:mc="http://schemas.openxmlformats.org/markup-compatibility/2006">
    <mc:Choice xmlns:p14="http://schemas.microsoft.com/office/powerpoint/2010/main" xmlns="" Requires="p14">
      <p:transition spd="slow" p14:dur="1500">
        <p14:switch dir="r"/>
      </p:transition>
    </mc:Choice>
    <mc:Fallback>
      <p:transition spd="slow">
        <p:fade/>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411162"/>
          </a:xfrm>
        </p:spPr>
        <p:txBody>
          <a:bodyPr/>
          <a:lstStyle/>
          <a:p>
            <a:r>
              <a:rPr lang="en-US" dirty="0" smtClean="0"/>
              <a:t>Cont..</a:t>
            </a:r>
            <a:endParaRPr lang="en-US" dirty="0"/>
          </a:p>
        </p:txBody>
      </p:sp>
      <p:sp>
        <p:nvSpPr>
          <p:cNvPr id="3" name="Content Placeholder 2"/>
          <p:cNvSpPr>
            <a:spLocks noGrp="1"/>
          </p:cNvSpPr>
          <p:nvPr>
            <p:ph idx="1"/>
          </p:nvPr>
        </p:nvSpPr>
        <p:spPr>
          <a:xfrm>
            <a:off x="609600" y="591671"/>
            <a:ext cx="11582400" cy="6266329"/>
          </a:xfrm>
        </p:spPr>
        <p:txBody>
          <a:bodyPr>
            <a:normAutofit fontScale="85000" lnSpcReduction="20000"/>
          </a:bodyPr>
          <a:lstStyle/>
          <a:p>
            <a:pPr algn="just">
              <a:buNone/>
            </a:pPr>
            <a:r>
              <a:rPr lang="en-US" b="1" dirty="0" smtClean="0">
                <a:solidFill>
                  <a:srgbClr val="FF0000"/>
                </a:solidFill>
              </a:rPr>
              <a:t>MALARIA</a:t>
            </a:r>
          </a:p>
          <a:p>
            <a:pPr algn="just"/>
            <a:r>
              <a:rPr lang="en-US" dirty="0" smtClean="0"/>
              <a:t>According  to national guideline</a:t>
            </a:r>
          </a:p>
          <a:p>
            <a:pPr algn="just">
              <a:buNone/>
            </a:pPr>
            <a:r>
              <a:rPr lang="en-US" u="sng" dirty="0" smtClean="0"/>
              <a:t>  NOTE</a:t>
            </a:r>
            <a:r>
              <a:rPr lang="en-US" dirty="0" smtClean="0"/>
              <a:t>: Never give IV infusions of quinine to a patient with SAM within the 1</a:t>
            </a:r>
            <a:r>
              <a:rPr lang="en-US" baseline="30000" dirty="0" smtClean="0"/>
              <a:t>st</a:t>
            </a:r>
            <a:r>
              <a:rPr lang="en-US" dirty="0" smtClean="0"/>
              <a:t> two weeks of treatment.</a:t>
            </a:r>
          </a:p>
          <a:p>
            <a:pPr algn="just">
              <a:buNone/>
            </a:pPr>
            <a:r>
              <a:rPr lang="en-US" b="1" dirty="0" smtClean="0">
                <a:solidFill>
                  <a:srgbClr val="FF0000"/>
                </a:solidFill>
              </a:rPr>
              <a:t>MEASLES</a:t>
            </a:r>
          </a:p>
          <a:p>
            <a:pPr algn="just"/>
            <a:r>
              <a:rPr lang="en-US" dirty="0" smtClean="0"/>
              <a:t>In in-patient settings, all children from 9 months without a vaccination card should be given measles vaccine both on admission and discharge after Phase 2</a:t>
            </a:r>
          </a:p>
          <a:p>
            <a:pPr algn="just"/>
            <a:r>
              <a:rPr lang="en-US" dirty="0" smtClean="0"/>
              <a:t>In out-patient settings, all children from 9 months without a vaccination card should be given measles vaccine on the 4th week of treatment (including those that have been initially treated as in-patients).</a:t>
            </a:r>
          </a:p>
          <a:p>
            <a:pPr algn="just">
              <a:buNone/>
            </a:pPr>
            <a:r>
              <a:rPr lang="en-US" b="1" dirty="0" smtClean="0">
                <a:solidFill>
                  <a:srgbClr val="FF0000"/>
                </a:solidFill>
              </a:rPr>
              <a:t>DEWORMING</a:t>
            </a:r>
          </a:p>
          <a:p>
            <a:pPr algn="just"/>
            <a:r>
              <a:rPr lang="en-US" dirty="0" err="1" smtClean="0"/>
              <a:t>Albendazole</a:t>
            </a:r>
            <a:r>
              <a:rPr lang="en-US" dirty="0" smtClean="0"/>
              <a:t> or </a:t>
            </a:r>
            <a:r>
              <a:rPr lang="en-US" dirty="0" err="1" smtClean="0"/>
              <a:t>Mebendazole</a:t>
            </a:r>
            <a:r>
              <a:rPr lang="en-US" dirty="0" smtClean="0"/>
              <a:t> is given at the start of Phase 2 for patients that will remain as inpatients</a:t>
            </a:r>
          </a:p>
          <a:p>
            <a:pPr algn="just"/>
            <a:r>
              <a:rPr lang="en-US" dirty="0" smtClean="0"/>
              <a:t>For both those transferred from in-patients to Phase 2 as out-patients and those admitted directly to OTP de-worming is given at the 2nd out-patient visit (after 7 days).</a:t>
            </a:r>
          </a:p>
          <a:p>
            <a:pPr algn="just">
              <a:buNone/>
            </a:pPr>
            <a:endParaRPr lang="en-US" dirty="0"/>
          </a:p>
        </p:txBody>
      </p:sp>
      <p:sp>
        <p:nvSpPr>
          <p:cNvPr id="5" name="Slide Number Placeholder 4"/>
          <p:cNvSpPr>
            <a:spLocks noGrp="1"/>
          </p:cNvSpPr>
          <p:nvPr>
            <p:ph type="sldNum" sz="quarter" idx="12"/>
          </p:nvPr>
        </p:nvSpPr>
        <p:spPr/>
        <p:txBody>
          <a:bodyPr>
            <a:normAutofit/>
          </a:bodyPr>
          <a:lstStyle/>
          <a:p>
            <a:fld id="{E13DDBC5-BD8D-449C-8BDE-1020BC24DD8C}" type="slidenum">
              <a:rPr lang="en-US" smtClean="0"/>
              <a:pPr/>
              <a:t>66</a:t>
            </a:fld>
            <a:endParaRPr lang="en-US"/>
          </a:p>
        </p:txBody>
      </p:sp>
    </p:spTree>
    <p:extLst>
      <p:ext uri="{BB962C8B-B14F-4D97-AF65-F5344CB8AC3E}">
        <p14:creationId xmlns:p14="http://schemas.microsoft.com/office/powerpoint/2010/main" xmlns="" val="1572320078"/>
      </p:ext>
    </p:extLst>
  </p:cSld>
  <p:clrMapOvr>
    <a:masterClrMapping/>
  </p:clrMapOvr>
  <mc:AlternateContent xmlns:mc="http://schemas.openxmlformats.org/markup-compatibility/2006">
    <mc:Choice xmlns:p14="http://schemas.microsoft.com/office/powerpoint/2010/main" xmlns="" Requires="p14">
      <p:transition spd="slow" p14:dur="1500">
        <p14:switch dir="r"/>
      </p:transition>
    </mc:Choice>
    <mc:Fallback>
      <p:transition spd="slow">
        <p:fade/>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370821"/>
          </a:xfrm>
        </p:spPr>
        <p:txBody>
          <a:bodyPr/>
          <a:lstStyle/>
          <a:p>
            <a:r>
              <a:rPr lang="en-US" dirty="0" smtClean="0"/>
              <a:t>Cont…</a:t>
            </a:r>
            <a:endParaRPr lang="en-US" dirty="0"/>
          </a:p>
        </p:txBody>
      </p:sp>
      <p:sp>
        <p:nvSpPr>
          <p:cNvPr id="3" name="Content Placeholder 2"/>
          <p:cNvSpPr>
            <a:spLocks noGrp="1"/>
          </p:cNvSpPr>
          <p:nvPr>
            <p:ph idx="1"/>
          </p:nvPr>
        </p:nvSpPr>
        <p:spPr>
          <a:xfrm>
            <a:off x="0" y="645459"/>
            <a:ext cx="12192000" cy="6212541"/>
          </a:xfrm>
        </p:spPr>
        <p:txBody>
          <a:bodyPr>
            <a:noAutofit/>
          </a:bodyPr>
          <a:lstStyle/>
          <a:p>
            <a:pPr algn="just">
              <a:buNone/>
            </a:pPr>
            <a:r>
              <a:rPr lang="en-US" sz="3600" b="1" dirty="0">
                <a:solidFill>
                  <a:srgbClr val="FF0000"/>
                </a:solidFill>
              </a:rPr>
              <a:t>ANTIBIOTICS</a:t>
            </a:r>
          </a:p>
          <a:p>
            <a:pPr algn="just"/>
            <a:r>
              <a:rPr lang="en-US" sz="3600" dirty="0"/>
              <a:t>Antibiotics should be given to every severely malnourished patient despite in the absence of clinical signs. Small bowel bacterial overgrowth occurs in </a:t>
            </a:r>
            <a:r>
              <a:rPr lang="en-US" sz="3600" b="1" i="1" dirty="0"/>
              <a:t>all </a:t>
            </a:r>
            <a:r>
              <a:rPr lang="en-US" sz="3600" dirty="0"/>
              <a:t>these children and cause:</a:t>
            </a:r>
          </a:p>
          <a:p>
            <a:pPr lvl="0" algn="just">
              <a:buFont typeface="Wingdings" pitchFamily="2" charset="2"/>
              <a:buChar char="Ø"/>
            </a:pPr>
            <a:r>
              <a:rPr lang="en-US" sz="3600" dirty="0"/>
              <a:t> Systemic infection by translocation across the bowel wall </a:t>
            </a:r>
          </a:p>
          <a:p>
            <a:pPr lvl="0" algn="just">
              <a:buFont typeface="Wingdings" pitchFamily="2" charset="2"/>
              <a:buChar char="Ø"/>
            </a:pPr>
            <a:r>
              <a:rPr lang="en-US" sz="3600" dirty="0"/>
              <a:t>Malabsorption of nutrients; </a:t>
            </a:r>
          </a:p>
          <a:p>
            <a:pPr algn="just">
              <a:buFont typeface="Wingdings" pitchFamily="2" charset="2"/>
              <a:buChar char="Ø"/>
            </a:pPr>
            <a:r>
              <a:rPr lang="en-US" sz="3600" dirty="0"/>
              <a:t>Failure to eliminate substances excreted in the bile, fatty liver, intestinal damage and can cause </a:t>
            </a:r>
            <a:r>
              <a:rPr lang="en-US" sz="3600" dirty="0" smtClean="0"/>
              <a:t>chronic </a:t>
            </a:r>
            <a:r>
              <a:rPr lang="en-US" sz="3600" dirty="0" err="1" smtClean="0"/>
              <a:t>diarrhoea</a:t>
            </a:r>
            <a:r>
              <a:rPr lang="en-US" sz="3600" dirty="0" smtClean="0"/>
              <a:t> </a:t>
            </a:r>
            <a:endParaRPr lang="en-US" sz="3600" dirty="0"/>
          </a:p>
        </p:txBody>
      </p:sp>
      <p:sp>
        <p:nvSpPr>
          <p:cNvPr id="5" name="Slide Number Placeholder 4"/>
          <p:cNvSpPr>
            <a:spLocks noGrp="1"/>
          </p:cNvSpPr>
          <p:nvPr>
            <p:ph type="sldNum" sz="quarter" idx="12"/>
          </p:nvPr>
        </p:nvSpPr>
        <p:spPr/>
        <p:txBody>
          <a:bodyPr>
            <a:normAutofit/>
          </a:bodyPr>
          <a:lstStyle/>
          <a:p>
            <a:fld id="{E13DDBC5-BD8D-449C-8BDE-1020BC24DD8C}" type="slidenum">
              <a:rPr lang="en-US" smtClean="0"/>
              <a:pPr/>
              <a:t>67</a:t>
            </a:fld>
            <a:endParaRPr lang="en-US"/>
          </a:p>
        </p:txBody>
      </p:sp>
    </p:spTree>
    <p:extLst>
      <p:ext uri="{BB962C8B-B14F-4D97-AF65-F5344CB8AC3E}">
        <p14:creationId xmlns:p14="http://schemas.microsoft.com/office/powerpoint/2010/main" xmlns="" val="3849944021"/>
      </p:ext>
    </p:extLst>
  </p:cSld>
  <p:clrMapOvr>
    <a:masterClrMapping/>
  </p:clrMapOvr>
  <mc:AlternateContent xmlns:mc="http://schemas.openxmlformats.org/markup-compatibility/2006">
    <mc:Choice xmlns:p14="http://schemas.microsoft.com/office/powerpoint/2010/main" xmlns="" Requires="p14">
      <p:transition spd="slow" p14:dur="1500">
        <p14:switch dir="r"/>
      </p:transition>
    </mc:Choice>
    <mc:Fallback>
      <p:transition spd="slow">
        <p:fade/>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45719"/>
          </a:xfrm>
        </p:spPr>
        <p:txBody>
          <a:bodyPr/>
          <a:lstStyle/>
          <a:p>
            <a:endParaRPr lang="en-US" dirty="0"/>
          </a:p>
        </p:txBody>
      </p:sp>
      <p:sp>
        <p:nvSpPr>
          <p:cNvPr id="3" name="Content Placeholder 2"/>
          <p:cNvSpPr>
            <a:spLocks noGrp="1"/>
          </p:cNvSpPr>
          <p:nvPr>
            <p:ph idx="1"/>
          </p:nvPr>
        </p:nvSpPr>
        <p:spPr>
          <a:xfrm>
            <a:off x="609600" y="497541"/>
            <a:ext cx="11582400" cy="6360459"/>
          </a:xfrm>
        </p:spPr>
        <p:txBody>
          <a:bodyPr>
            <a:normAutofit/>
          </a:bodyPr>
          <a:lstStyle/>
          <a:p>
            <a:pPr algn="just">
              <a:buNone/>
            </a:pPr>
            <a:r>
              <a:rPr lang="en-US" b="1" dirty="0" smtClean="0">
                <a:solidFill>
                  <a:srgbClr val="FF0000"/>
                </a:solidFill>
              </a:rPr>
              <a:t>The antibiotic regimen:</a:t>
            </a:r>
            <a:endParaRPr lang="en-US" dirty="0" smtClean="0"/>
          </a:p>
          <a:p>
            <a:pPr algn="just"/>
            <a:r>
              <a:rPr lang="en-US" dirty="0" smtClean="0"/>
              <a:t>1</a:t>
            </a:r>
            <a:r>
              <a:rPr lang="en-US" baseline="30000" dirty="0" smtClean="0"/>
              <a:t>ST</a:t>
            </a:r>
            <a:r>
              <a:rPr lang="en-US" dirty="0" smtClean="0"/>
              <a:t> line treatment: oral amoxicillin 20mg/kg/d </a:t>
            </a:r>
            <a:r>
              <a:rPr lang="en-US" dirty="0" err="1" smtClean="0"/>
              <a:t>tid</a:t>
            </a:r>
            <a:r>
              <a:rPr lang="en-US" dirty="0" smtClean="0"/>
              <a:t> (if amoxicillin not available, use oral </a:t>
            </a:r>
            <a:r>
              <a:rPr lang="en-US" dirty="0" err="1" smtClean="0"/>
              <a:t>ampicillin</a:t>
            </a:r>
            <a:r>
              <a:rPr lang="en-US" dirty="0" smtClean="0"/>
              <a:t>)</a:t>
            </a:r>
          </a:p>
          <a:p>
            <a:pPr algn="just"/>
            <a:r>
              <a:rPr lang="en-US" dirty="0" smtClean="0"/>
              <a:t>2</a:t>
            </a:r>
            <a:r>
              <a:rPr lang="en-US" baseline="30000" dirty="0" smtClean="0"/>
              <a:t>ND</a:t>
            </a:r>
            <a:r>
              <a:rPr lang="en-US" dirty="0" smtClean="0"/>
              <a:t> line treatment:</a:t>
            </a:r>
          </a:p>
          <a:p>
            <a:pPr lvl="0" algn="just">
              <a:buNone/>
            </a:pPr>
            <a:r>
              <a:rPr lang="en-US" b="1" dirty="0" smtClean="0"/>
              <a:t>    add </a:t>
            </a:r>
            <a:r>
              <a:rPr lang="en-US" dirty="0" err="1" smtClean="0"/>
              <a:t>chloramphenicol</a:t>
            </a:r>
            <a:r>
              <a:rPr lang="en-US" dirty="0" smtClean="0"/>
              <a:t> (do not stop amoxicillin) or</a:t>
            </a:r>
          </a:p>
          <a:p>
            <a:pPr lvl="0" algn="just">
              <a:buNone/>
            </a:pPr>
            <a:r>
              <a:rPr lang="en-US" b="1" dirty="0" smtClean="0"/>
              <a:t>    add </a:t>
            </a:r>
            <a:r>
              <a:rPr lang="en-US" dirty="0" err="1" smtClean="0"/>
              <a:t>gentamycin</a:t>
            </a:r>
            <a:r>
              <a:rPr lang="en-US" dirty="0" smtClean="0"/>
              <a:t> (do not stop amoxicillin) Or change to amoxicillin/</a:t>
            </a:r>
            <a:r>
              <a:rPr lang="en-US" dirty="0" err="1" smtClean="0"/>
              <a:t>clavulinic</a:t>
            </a:r>
            <a:r>
              <a:rPr lang="en-US" dirty="0" smtClean="0"/>
              <a:t> acid (</a:t>
            </a:r>
            <a:r>
              <a:rPr lang="en-US" dirty="0" err="1" smtClean="0"/>
              <a:t>Augmentin</a:t>
            </a:r>
            <a:r>
              <a:rPr lang="en-US" dirty="0" smtClean="0"/>
              <a:t>®) </a:t>
            </a:r>
          </a:p>
          <a:p>
            <a:pPr algn="just"/>
            <a:r>
              <a:rPr lang="en-US" dirty="0" smtClean="0"/>
              <a:t>3</a:t>
            </a:r>
            <a:r>
              <a:rPr lang="en-US" baseline="30000" dirty="0" smtClean="0"/>
              <a:t>RD</a:t>
            </a:r>
            <a:r>
              <a:rPr lang="en-US" dirty="0" smtClean="0"/>
              <a:t> line: individual medical decision.</a:t>
            </a:r>
          </a:p>
          <a:p>
            <a:pPr algn="just"/>
            <a:r>
              <a:rPr lang="en-US" dirty="0" smtClean="0"/>
              <a:t>Frequently a systemic anti-fungal (</a:t>
            </a:r>
            <a:r>
              <a:rPr lang="en-US" dirty="0" err="1" smtClean="0"/>
              <a:t>Fluconazole</a:t>
            </a:r>
            <a:r>
              <a:rPr lang="en-US" dirty="0" smtClean="0"/>
              <a:t>) is added for any patient who has signs of severe sepsis or systemic </a:t>
            </a:r>
            <a:r>
              <a:rPr lang="en-US" dirty="0" err="1" smtClean="0"/>
              <a:t>candidiasis</a:t>
            </a:r>
            <a:endParaRPr lang="en-US" dirty="0" smtClean="0"/>
          </a:p>
          <a:p>
            <a:pPr algn="just"/>
            <a:endParaRPr lang="en-US" dirty="0"/>
          </a:p>
        </p:txBody>
      </p:sp>
      <p:sp>
        <p:nvSpPr>
          <p:cNvPr id="5" name="Slide Number Placeholder 4"/>
          <p:cNvSpPr>
            <a:spLocks noGrp="1"/>
          </p:cNvSpPr>
          <p:nvPr>
            <p:ph type="sldNum" sz="quarter" idx="12"/>
          </p:nvPr>
        </p:nvSpPr>
        <p:spPr/>
        <p:txBody>
          <a:bodyPr>
            <a:normAutofit/>
          </a:bodyPr>
          <a:lstStyle/>
          <a:p>
            <a:fld id="{E13DDBC5-BD8D-449C-8BDE-1020BC24DD8C}" type="slidenum">
              <a:rPr lang="en-US" smtClean="0"/>
              <a:pPr/>
              <a:t>68</a:t>
            </a:fld>
            <a:endParaRPr lang="en-US"/>
          </a:p>
        </p:txBody>
      </p:sp>
    </p:spTree>
    <p:extLst>
      <p:ext uri="{BB962C8B-B14F-4D97-AF65-F5344CB8AC3E}">
        <p14:creationId xmlns:p14="http://schemas.microsoft.com/office/powerpoint/2010/main" xmlns="" val="4006397978"/>
      </p:ext>
    </p:extLst>
  </p:cSld>
  <p:clrMapOvr>
    <a:masterClrMapping/>
  </p:clrMapOvr>
  <mc:AlternateContent xmlns:mc="http://schemas.openxmlformats.org/markup-compatibility/2006">
    <mc:Choice xmlns:p14="http://schemas.microsoft.com/office/powerpoint/2010/main" xmlns="" Requires="p14">
      <p:transition spd="slow" p14:dur="1500">
        <p14:switch dir="r"/>
      </p:transition>
    </mc:Choice>
    <mc:Fallback>
      <p:transition spd="slow">
        <p:fade/>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t>Summary table of systematic treatment of patients</a:t>
            </a:r>
            <a:endParaRPr lang="en-US" sz="32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xmlns="" val="3066171689"/>
              </p:ext>
            </p:extLst>
          </p:nvPr>
        </p:nvGraphicFramePr>
        <p:xfrm>
          <a:off x="1078961" y="1020650"/>
          <a:ext cx="11113038" cy="5837351"/>
        </p:xfrm>
        <a:graphic>
          <a:graphicData uri="http://schemas.openxmlformats.org/drawingml/2006/table">
            <a:tbl>
              <a:tblPr firstRow="1" bandRow="1">
                <a:tableStyleId>{616DA210-FB5B-4158-B5E0-FEB733F419BA}</a:tableStyleId>
              </a:tblPr>
              <a:tblGrid>
                <a:gridCol w="3704346"/>
                <a:gridCol w="3704346"/>
                <a:gridCol w="3704346"/>
              </a:tblGrid>
              <a:tr h="788691">
                <a:tc>
                  <a:txBody>
                    <a:bodyPr/>
                    <a:lstStyle/>
                    <a:p>
                      <a:pPr marL="0" marR="0">
                        <a:lnSpc>
                          <a:spcPct val="115000"/>
                        </a:lnSpc>
                        <a:spcBef>
                          <a:spcPts val="0"/>
                        </a:spcBef>
                        <a:spcAft>
                          <a:spcPts val="1000"/>
                        </a:spcAft>
                      </a:pPr>
                      <a:endParaRPr lang="en-US" sz="1400" dirty="0">
                        <a:latin typeface="Times New Roman"/>
                        <a:ea typeface="Times New Roman"/>
                        <a:cs typeface="Times New Roman"/>
                      </a:endParaRPr>
                    </a:p>
                  </a:txBody>
                  <a:tcPr marL="68580" marR="68580" marT="0" marB="0"/>
                </a:tc>
                <a:tc>
                  <a:txBody>
                    <a:bodyPr/>
                    <a:lstStyle/>
                    <a:p>
                      <a:pPr marL="0" marR="0">
                        <a:lnSpc>
                          <a:spcPct val="115000"/>
                        </a:lnSpc>
                        <a:spcBef>
                          <a:spcPts val="0"/>
                        </a:spcBef>
                        <a:spcAft>
                          <a:spcPts val="1000"/>
                        </a:spcAft>
                      </a:pPr>
                      <a:r>
                        <a:rPr lang="en-US" sz="1400" dirty="0"/>
                        <a:t>Direct admission to in-patient (Phase 1)</a:t>
                      </a:r>
                      <a:endParaRPr lang="en-US" sz="1400" dirty="0">
                        <a:latin typeface="Calibri"/>
                        <a:ea typeface="Times New Roman"/>
                        <a:cs typeface="Times New Roman"/>
                      </a:endParaRPr>
                    </a:p>
                  </a:txBody>
                  <a:tcPr marL="68580" marR="68580" marT="0" marB="0"/>
                </a:tc>
                <a:tc>
                  <a:txBody>
                    <a:bodyPr/>
                    <a:lstStyle/>
                    <a:p>
                      <a:pPr marL="0" marR="0">
                        <a:lnSpc>
                          <a:spcPct val="115000"/>
                        </a:lnSpc>
                        <a:spcBef>
                          <a:spcPts val="0"/>
                        </a:spcBef>
                        <a:spcAft>
                          <a:spcPts val="1000"/>
                        </a:spcAft>
                      </a:pPr>
                      <a:r>
                        <a:rPr lang="en-US" sz="1400"/>
                        <a:t>Direct admission to out-patient</a:t>
                      </a:r>
                    </a:p>
                    <a:p>
                      <a:pPr marL="0" marR="0">
                        <a:lnSpc>
                          <a:spcPct val="115000"/>
                        </a:lnSpc>
                        <a:spcBef>
                          <a:spcPts val="0"/>
                        </a:spcBef>
                        <a:spcAft>
                          <a:spcPts val="1000"/>
                        </a:spcAft>
                      </a:pPr>
                      <a:r>
                        <a:rPr lang="en-US" sz="1400"/>
                        <a:t>(Phase 2)</a:t>
                      </a:r>
                      <a:endParaRPr lang="en-US" sz="1400">
                        <a:latin typeface="Calibri"/>
                        <a:ea typeface="Times New Roman"/>
                        <a:cs typeface="Times New Roman"/>
                      </a:endParaRPr>
                    </a:p>
                  </a:txBody>
                  <a:tcPr marL="68580" marR="68580" marT="0" marB="0"/>
                </a:tc>
              </a:tr>
              <a:tr h="1577382">
                <a:tc>
                  <a:txBody>
                    <a:bodyPr/>
                    <a:lstStyle/>
                    <a:p>
                      <a:pPr marL="0" marR="0">
                        <a:lnSpc>
                          <a:spcPct val="115000"/>
                        </a:lnSpc>
                        <a:spcBef>
                          <a:spcPts val="0"/>
                        </a:spcBef>
                        <a:spcAft>
                          <a:spcPts val="1000"/>
                        </a:spcAft>
                      </a:pPr>
                      <a:r>
                        <a:rPr lang="en-US" sz="1400" dirty="0" err="1"/>
                        <a:t>Vitamine</a:t>
                      </a:r>
                      <a:r>
                        <a:rPr lang="en-US" sz="1400" dirty="0"/>
                        <a:t> A</a:t>
                      </a:r>
                      <a:endParaRPr lang="en-US" sz="1400" dirty="0">
                        <a:latin typeface="Calibri"/>
                        <a:ea typeface="Times New Roman"/>
                        <a:cs typeface="Times New Roman"/>
                      </a:endParaRPr>
                    </a:p>
                  </a:txBody>
                  <a:tcPr marL="68580" marR="68580" marT="0" marB="0"/>
                </a:tc>
                <a:tc>
                  <a:txBody>
                    <a:bodyPr/>
                    <a:lstStyle/>
                    <a:p>
                      <a:pPr marL="342900" marR="0" lvl="0" indent="-342900">
                        <a:lnSpc>
                          <a:spcPct val="115000"/>
                        </a:lnSpc>
                        <a:spcBef>
                          <a:spcPts val="0"/>
                        </a:spcBef>
                        <a:spcAft>
                          <a:spcPts val="1000"/>
                        </a:spcAft>
                        <a:buFont typeface="Times New Roman"/>
                        <a:buChar char="-"/>
                      </a:pPr>
                      <a:r>
                        <a:rPr lang="en-US" sz="1400" dirty="0"/>
                        <a:t>1 dose at admission (conditional)</a:t>
                      </a:r>
                    </a:p>
                    <a:p>
                      <a:pPr marL="342900" marR="0" lvl="0" indent="-342900">
                        <a:lnSpc>
                          <a:spcPct val="115000"/>
                        </a:lnSpc>
                        <a:spcBef>
                          <a:spcPts val="0"/>
                        </a:spcBef>
                        <a:spcAft>
                          <a:spcPts val="1000"/>
                        </a:spcAft>
                        <a:buFont typeface="Times New Roman"/>
                        <a:buChar char="-"/>
                      </a:pPr>
                      <a:r>
                        <a:rPr lang="en-US" sz="1400" dirty="0"/>
                        <a:t>1 dose on discharge</a:t>
                      </a:r>
                    </a:p>
                    <a:p>
                      <a:pPr marL="342900" marR="0" lvl="0" indent="-342900">
                        <a:lnSpc>
                          <a:spcPct val="115000"/>
                        </a:lnSpc>
                        <a:spcBef>
                          <a:spcPts val="0"/>
                        </a:spcBef>
                        <a:spcAft>
                          <a:spcPts val="1000"/>
                        </a:spcAft>
                        <a:buFont typeface="Times New Roman"/>
                        <a:buChar char="-"/>
                      </a:pPr>
                      <a:r>
                        <a:rPr lang="en-US" sz="1400" dirty="0"/>
                        <a:t>do not give when transferred to OTP - it will be given in OTP</a:t>
                      </a:r>
                      <a:endParaRPr lang="en-US" sz="1400" dirty="0">
                        <a:latin typeface="Calibri"/>
                        <a:ea typeface="Calibri"/>
                        <a:cs typeface="Times New Roman"/>
                      </a:endParaRPr>
                    </a:p>
                  </a:txBody>
                  <a:tcPr marL="68580" marR="68580" marT="0" marB="0"/>
                </a:tc>
                <a:tc>
                  <a:txBody>
                    <a:bodyPr/>
                    <a:lstStyle/>
                    <a:p>
                      <a:pPr marL="0" marR="0">
                        <a:lnSpc>
                          <a:spcPct val="115000"/>
                        </a:lnSpc>
                        <a:spcBef>
                          <a:spcPts val="0"/>
                        </a:spcBef>
                        <a:spcAft>
                          <a:spcPts val="1000"/>
                        </a:spcAft>
                      </a:pPr>
                      <a:r>
                        <a:rPr lang="en-US" sz="1400" dirty="0"/>
                        <a:t>1 dose on the 4</a:t>
                      </a:r>
                      <a:r>
                        <a:rPr lang="en-US" sz="1400" baseline="30000" dirty="0"/>
                        <a:t>th</a:t>
                      </a:r>
                      <a:r>
                        <a:rPr lang="en-US" sz="1400" dirty="0"/>
                        <a:t>  week (4</a:t>
                      </a:r>
                      <a:r>
                        <a:rPr lang="en-US" sz="1400" baseline="30000" dirty="0"/>
                        <a:t>th</a:t>
                      </a:r>
                      <a:r>
                        <a:rPr lang="en-US" sz="1400" dirty="0"/>
                        <a:t>  visit)</a:t>
                      </a:r>
                      <a:endParaRPr lang="en-US" sz="1400" dirty="0">
                        <a:latin typeface="Calibri"/>
                        <a:ea typeface="Times New Roman"/>
                        <a:cs typeface="Times New Roman"/>
                      </a:endParaRPr>
                    </a:p>
                  </a:txBody>
                  <a:tcPr marL="68580" marR="68580" marT="0" marB="0"/>
                </a:tc>
              </a:tr>
              <a:tr h="473474">
                <a:tc>
                  <a:txBody>
                    <a:bodyPr/>
                    <a:lstStyle/>
                    <a:p>
                      <a:pPr marL="0" marR="0">
                        <a:lnSpc>
                          <a:spcPct val="115000"/>
                        </a:lnSpc>
                        <a:spcBef>
                          <a:spcPts val="0"/>
                        </a:spcBef>
                        <a:spcAft>
                          <a:spcPts val="1000"/>
                        </a:spcAft>
                      </a:pPr>
                      <a:r>
                        <a:rPr lang="en-US" sz="1400"/>
                        <a:t>Folic Acid</a:t>
                      </a:r>
                      <a:endParaRPr lang="en-US" sz="1400">
                        <a:latin typeface="Calibri"/>
                        <a:ea typeface="Times New Roman"/>
                        <a:cs typeface="Times New Roman"/>
                      </a:endParaRPr>
                    </a:p>
                  </a:txBody>
                  <a:tcPr marL="68580" marR="68580" marT="0" marB="0"/>
                </a:tc>
                <a:tc>
                  <a:txBody>
                    <a:bodyPr/>
                    <a:lstStyle/>
                    <a:p>
                      <a:pPr marL="0" marR="0">
                        <a:lnSpc>
                          <a:spcPct val="115000"/>
                        </a:lnSpc>
                        <a:spcBef>
                          <a:spcPts val="0"/>
                        </a:spcBef>
                        <a:spcAft>
                          <a:spcPts val="1000"/>
                        </a:spcAft>
                      </a:pPr>
                      <a:r>
                        <a:rPr lang="en-US" sz="1400"/>
                        <a:t>1 dose at admission if signs of anaemia</a:t>
                      </a:r>
                      <a:endParaRPr lang="en-US" sz="1400">
                        <a:latin typeface="Calibri"/>
                        <a:ea typeface="Times New Roman"/>
                        <a:cs typeface="Times New Roman"/>
                      </a:endParaRPr>
                    </a:p>
                  </a:txBody>
                  <a:tcPr marL="68580" marR="68580" marT="0" marB="0"/>
                </a:tc>
                <a:tc>
                  <a:txBody>
                    <a:bodyPr/>
                    <a:lstStyle/>
                    <a:p>
                      <a:pPr marL="0" marR="0">
                        <a:lnSpc>
                          <a:spcPct val="115000"/>
                        </a:lnSpc>
                        <a:spcBef>
                          <a:spcPts val="0"/>
                        </a:spcBef>
                        <a:spcAft>
                          <a:spcPts val="1000"/>
                        </a:spcAft>
                      </a:pPr>
                      <a:r>
                        <a:rPr lang="en-US" sz="1400"/>
                        <a:t>1 dose at admission if signs of anaemia</a:t>
                      </a:r>
                      <a:endParaRPr lang="en-US" sz="1400">
                        <a:latin typeface="Calibri"/>
                        <a:ea typeface="Times New Roman"/>
                        <a:cs typeface="Times New Roman"/>
                      </a:endParaRPr>
                    </a:p>
                  </a:txBody>
                  <a:tcPr marL="68580" marR="68580" marT="0" marB="0"/>
                </a:tc>
              </a:tr>
              <a:tr h="788691">
                <a:tc>
                  <a:txBody>
                    <a:bodyPr/>
                    <a:lstStyle/>
                    <a:p>
                      <a:pPr marL="0" marR="0">
                        <a:lnSpc>
                          <a:spcPct val="115000"/>
                        </a:lnSpc>
                        <a:spcBef>
                          <a:spcPts val="0"/>
                        </a:spcBef>
                        <a:spcAft>
                          <a:spcPts val="1000"/>
                        </a:spcAft>
                      </a:pPr>
                      <a:r>
                        <a:rPr lang="en-US" sz="1400"/>
                        <a:t>Amoxicillin </a:t>
                      </a:r>
                      <a:endParaRPr lang="en-US" sz="1400">
                        <a:latin typeface="Calibri"/>
                        <a:ea typeface="Times New Roman"/>
                        <a:cs typeface="Times New Roman"/>
                      </a:endParaRPr>
                    </a:p>
                  </a:txBody>
                  <a:tcPr marL="68580" marR="68580" marT="0" marB="0"/>
                </a:tc>
                <a:tc>
                  <a:txBody>
                    <a:bodyPr/>
                    <a:lstStyle/>
                    <a:p>
                      <a:pPr marL="0" marR="0">
                        <a:lnSpc>
                          <a:spcPct val="115000"/>
                        </a:lnSpc>
                        <a:spcBef>
                          <a:spcPts val="0"/>
                        </a:spcBef>
                        <a:spcAft>
                          <a:spcPts val="1000"/>
                        </a:spcAft>
                      </a:pPr>
                      <a:r>
                        <a:rPr lang="en-US" sz="1400"/>
                        <a:t>In Phase 1 + 4 more days in transition</a:t>
                      </a:r>
                      <a:endParaRPr lang="en-US" sz="1400">
                        <a:latin typeface="Calibri"/>
                        <a:ea typeface="Times New Roman"/>
                        <a:cs typeface="Times New Roman"/>
                      </a:endParaRPr>
                    </a:p>
                  </a:txBody>
                  <a:tcPr marL="68580" marR="68580" marT="0" marB="0"/>
                </a:tc>
                <a:tc>
                  <a:txBody>
                    <a:bodyPr/>
                    <a:lstStyle/>
                    <a:p>
                      <a:pPr marL="0" marR="0">
                        <a:lnSpc>
                          <a:spcPct val="115000"/>
                        </a:lnSpc>
                        <a:spcBef>
                          <a:spcPts val="0"/>
                        </a:spcBef>
                        <a:spcAft>
                          <a:spcPts val="1000"/>
                        </a:spcAft>
                      </a:pPr>
                      <a:r>
                        <a:rPr lang="en-US" sz="1400"/>
                        <a:t>1 dose at admission + give Rx for</a:t>
                      </a:r>
                    </a:p>
                    <a:p>
                      <a:pPr marL="0" marR="0">
                        <a:lnSpc>
                          <a:spcPct val="115000"/>
                        </a:lnSpc>
                        <a:spcBef>
                          <a:spcPts val="0"/>
                        </a:spcBef>
                        <a:spcAft>
                          <a:spcPts val="1000"/>
                        </a:spcAft>
                      </a:pPr>
                      <a:r>
                        <a:rPr lang="en-US" sz="1400"/>
                        <a:t>7 days at home</a:t>
                      </a:r>
                      <a:endParaRPr lang="en-US" sz="1400">
                        <a:latin typeface="Calibri"/>
                        <a:ea typeface="Times New Roman"/>
                        <a:cs typeface="Times New Roman"/>
                      </a:endParaRPr>
                    </a:p>
                  </a:txBody>
                  <a:tcPr marL="68580" marR="68580" marT="0" marB="0"/>
                </a:tc>
              </a:tr>
              <a:tr h="473474">
                <a:tc>
                  <a:txBody>
                    <a:bodyPr/>
                    <a:lstStyle/>
                    <a:p>
                      <a:pPr marL="0" marR="0">
                        <a:lnSpc>
                          <a:spcPct val="115000"/>
                        </a:lnSpc>
                        <a:spcBef>
                          <a:spcPts val="0"/>
                        </a:spcBef>
                        <a:spcAft>
                          <a:spcPts val="1000"/>
                        </a:spcAft>
                      </a:pPr>
                      <a:r>
                        <a:rPr lang="en-US" sz="1400"/>
                        <a:t>Malaria </a:t>
                      </a:r>
                      <a:endParaRPr lang="en-US" sz="1400">
                        <a:latin typeface="Calibri"/>
                        <a:ea typeface="Times New Roman"/>
                        <a:cs typeface="Times New Roman"/>
                      </a:endParaRPr>
                    </a:p>
                  </a:txBody>
                  <a:tcPr marL="68580" marR="68580" marT="0" marB="0"/>
                </a:tc>
                <a:tc>
                  <a:txBody>
                    <a:bodyPr/>
                    <a:lstStyle/>
                    <a:p>
                      <a:pPr marL="0" marR="0">
                        <a:lnSpc>
                          <a:spcPct val="115000"/>
                        </a:lnSpc>
                        <a:spcBef>
                          <a:spcPts val="0"/>
                        </a:spcBef>
                        <a:spcAft>
                          <a:spcPts val="1000"/>
                        </a:spcAft>
                      </a:pPr>
                      <a:r>
                        <a:rPr lang="en-US" sz="1400" dirty="0"/>
                        <a:t>According to national protocol</a:t>
                      </a:r>
                      <a:endParaRPr lang="en-US" sz="1400" dirty="0">
                        <a:latin typeface="Calibri"/>
                        <a:ea typeface="Times New Roman"/>
                        <a:cs typeface="Times New Roman"/>
                      </a:endParaRPr>
                    </a:p>
                  </a:txBody>
                  <a:tcPr marL="68580" marR="68580" marT="0" marB="0"/>
                </a:tc>
                <a:tc>
                  <a:txBody>
                    <a:bodyPr/>
                    <a:lstStyle/>
                    <a:p>
                      <a:pPr marL="0" marR="0">
                        <a:lnSpc>
                          <a:spcPct val="115000"/>
                        </a:lnSpc>
                        <a:spcBef>
                          <a:spcPts val="0"/>
                        </a:spcBef>
                        <a:spcAft>
                          <a:spcPts val="1000"/>
                        </a:spcAft>
                      </a:pPr>
                      <a:r>
                        <a:rPr lang="en-US" sz="1400"/>
                        <a:t>According to national protocol</a:t>
                      </a:r>
                      <a:endParaRPr lang="en-US" sz="1400">
                        <a:latin typeface="Calibri"/>
                        <a:ea typeface="Times New Roman"/>
                        <a:cs typeface="Times New Roman"/>
                      </a:endParaRPr>
                    </a:p>
                  </a:txBody>
                  <a:tcPr marL="68580" marR="68580" marT="0" marB="0"/>
                </a:tc>
              </a:tr>
              <a:tr h="788691">
                <a:tc>
                  <a:txBody>
                    <a:bodyPr/>
                    <a:lstStyle/>
                    <a:p>
                      <a:pPr marL="0" marR="0">
                        <a:lnSpc>
                          <a:spcPct val="115000"/>
                        </a:lnSpc>
                        <a:spcBef>
                          <a:spcPts val="0"/>
                        </a:spcBef>
                        <a:spcAft>
                          <a:spcPts val="1000"/>
                        </a:spcAft>
                      </a:pPr>
                      <a:r>
                        <a:rPr lang="en-US" sz="1400"/>
                        <a:t>Measles (&gt; 9/12) </a:t>
                      </a:r>
                      <a:endParaRPr lang="en-US" sz="1400">
                        <a:latin typeface="Calibri"/>
                        <a:ea typeface="Times New Roman"/>
                        <a:cs typeface="Times New Roman"/>
                      </a:endParaRPr>
                    </a:p>
                  </a:txBody>
                  <a:tcPr marL="68580" marR="68580" marT="0" marB="0"/>
                </a:tc>
                <a:tc>
                  <a:txBody>
                    <a:bodyPr/>
                    <a:lstStyle/>
                    <a:p>
                      <a:pPr marL="342900" marR="0" lvl="0" indent="-342900">
                        <a:lnSpc>
                          <a:spcPct val="115000"/>
                        </a:lnSpc>
                        <a:spcBef>
                          <a:spcPts val="0"/>
                        </a:spcBef>
                        <a:spcAft>
                          <a:spcPts val="1000"/>
                        </a:spcAft>
                        <a:buFont typeface="Times New Roman"/>
                        <a:buChar char="-"/>
                      </a:pPr>
                      <a:r>
                        <a:rPr lang="en-US" sz="1400"/>
                        <a:t>1 vaccine at admission if no card</a:t>
                      </a:r>
                    </a:p>
                    <a:p>
                      <a:pPr marL="342900" marR="0" lvl="0" indent="-342900">
                        <a:lnSpc>
                          <a:spcPct val="115000"/>
                        </a:lnSpc>
                        <a:spcBef>
                          <a:spcPts val="0"/>
                        </a:spcBef>
                        <a:spcAft>
                          <a:spcPts val="1000"/>
                        </a:spcAft>
                        <a:buFont typeface="Times New Roman"/>
                        <a:buChar char="-"/>
                      </a:pPr>
                      <a:r>
                        <a:rPr lang="en-US" sz="1400"/>
                        <a:t>1 vaccine at discharge</a:t>
                      </a:r>
                      <a:endParaRPr lang="en-US" sz="1400">
                        <a:latin typeface="Calibri"/>
                        <a:ea typeface="Calibri"/>
                        <a:cs typeface="Times New Roman"/>
                      </a:endParaRPr>
                    </a:p>
                  </a:txBody>
                  <a:tcPr marL="68580" marR="68580" marT="0" marB="0"/>
                </a:tc>
                <a:tc>
                  <a:txBody>
                    <a:bodyPr/>
                    <a:lstStyle/>
                    <a:p>
                      <a:pPr marL="0" marR="0">
                        <a:lnSpc>
                          <a:spcPct val="115000"/>
                        </a:lnSpc>
                        <a:spcBef>
                          <a:spcPts val="0"/>
                        </a:spcBef>
                        <a:spcAft>
                          <a:spcPts val="1000"/>
                        </a:spcAft>
                      </a:pPr>
                      <a:r>
                        <a:rPr lang="en-US" sz="1400"/>
                        <a:t>1 vaccine on the 4</a:t>
                      </a:r>
                      <a:r>
                        <a:rPr lang="en-US" sz="1400" baseline="30000"/>
                        <a:t>th</a:t>
                      </a:r>
                      <a:r>
                        <a:rPr lang="en-US" sz="1400"/>
                        <a:t>  week (4</a:t>
                      </a:r>
                      <a:r>
                        <a:rPr lang="en-US" sz="1400" baseline="30000"/>
                        <a:t>th</a:t>
                      </a:r>
                      <a:r>
                        <a:rPr lang="en-US" sz="1400"/>
                        <a:t>  visit)</a:t>
                      </a:r>
                      <a:endParaRPr lang="en-US" sz="1400">
                        <a:latin typeface="Calibri"/>
                        <a:ea typeface="Times New Roman"/>
                        <a:cs typeface="Times New Roman"/>
                      </a:endParaRPr>
                    </a:p>
                  </a:txBody>
                  <a:tcPr marL="68580" marR="68580" marT="0" marB="0"/>
                </a:tc>
              </a:tr>
              <a:tr h="473474">
                <a:tc>
                  <a:txBody>
                    <a:bodyPr/>
                    <a:lstStyle/>
                    <a:p>
                      <a:pPr marL="0" marR="0">
                        <a:lnSpc>
                          <a:spcPct val="115000"/>
                        </a:lnSpc>
                        <a:spcBef>
                          <a:spcPts val="0"/>
                        </a:spcBef>
                        <a:spcAft>
                          <a:spcPts val="1000"/>
                        </a:spcAft>
                      </a:pPr>
                      <a:r>
                        <a:rPr lang="en-US" sz="1400"/>
                        <a:t>Iron </a:t>
                      </a:r>
                      <a:endParaRPr lang="en-US" sz="1400">
                        <a:latin typeface="Calibri"/>
                        <a:ea typeface="Times New Roman"/>
                        <a:cs typeface="Times New Roman"/>
                      </a:endParaRPr>
                    </a:p>
                  </a:txBody>
                  <a:tcPr marL="68580" marR="68580" marT="0" marB="0"/>
                </a:tc>
                <a:tc>
                  <a:txBody>
                    <a:bodyPr/>
                    <a:lstStyle/>
                    <a:p>
                      <a:pPr marL="0" marR="0">
                        <a:lnSpc>
                          <a:spcPct val="115000"/>
                        </a:lnSpc>
                        <a:spcBef>
                          <a:spcPts val="0"/>
                        </a:spcBef>
                        <a:spcAft>
                          <a:spcPts val="1000"/>
                        </a:spcAft>
                      </a:pPr>
                      <a:r>
                        <a:rPr lang="en-US" sz="1400"/>
                        <a:t>Add to F100 in Phase 2</a:t>
                      </a:r>
                      <a:endParaRPr lang="en-US" sz="1400">
                        <a:latin typeface="Calibri"/>
                        <a:ea typeface="Times New Roman"/>
                        <a:cs typeface="Times New Roman"/>
                      </a:endParaRPr>
                    </a:p>
                  </a:txBody>
                  <a:tcPr marL="68580" marR="68580" marT="0" marB="0"/>
                </a:tc>
                <a:tc>
                  <a:txBody>
                    <a:bodyPr/>
                    <a:lstStyle/>
                    <a:p>
                      <a:pPr marL="0" marR="0">
                        <a:lnSpc>
                          <a:spcPct val="115000"/>
                        </a:lnSpc>
                        <a:spcBef>
                          <a:spcPts val="0"/>
                        </a:spcBef>
                        <a:spcAft>
                          <a:spcPts val="1000"/>
                        </a:spcAft>
                      </a:pPr>
                      <a:r>
                        <a:rPr lang="en-US" sz="1400"/>
                        <a:t>No, iron is already in all RUTF</a:t>
                      </a:r>
                      <a:endParaRPr lang="en-US" sz="1400">
                        <a:latin typeface="Calibri"/>
                        <a:ea typeface="Times New Roman"/>
                        <a:cs typeface="Times New Roman"/>
                      </a:endParaRPr>
                    </a:p>
                  </a:txBody>
                  <a:tcPr marL="68580" marR="68580" marT="0" marB="0"/>
                </a:tc>
              </a:tr>
              <a:tr h="473474">
                <a:tc>
                  <a:txBody>
                    <a:bodyPr/>
                    <a:lstStyle/>
                    <a:p>
                      <a:pPr marL="0" marR="0">
                        <a:lnSpc>
                          <a:spcPct val="115000"/>
                        </a:lnSpc>
                        <a:spcBef>
                          <a:spcPts val="0"/>
                        </a:spcBef>
                        <a:spcAft>
                          <a:spcPts val="1000"/>
                        </a:spcAft>
                      </a:pPr>
                      <a:r>
                        <a:rPr lang="en-US" sz="1400"/>
                        <a:t>Deworming </a:t>
                      </a:r>
                      <a:endParaRPr lang="en-US" sz="1400">
                        <a:latin typeface="Calibri"/>
                        <a:ea typeface="Times New Roman"/>
                        <a:cs typeface="Times New Roman"/>
                      </a:endParaRPr>
                    </a:p>
                  </a:txBody>
                  <a:tcPr marL="68580" marR="68580" marT="0" marB="0"/>
                </a:tc>
                <a:tc>
                  <a:txBody>
                    <a:bodyPr/>
                    <a:lstStyle/>
                    <a:p>
                      <a:pPr marL="0" marR="0">
                        <a:lnSpc>
                          <a:spcPct val="115000"/>
                        </a:lnSpc>
                        <a:spcBef>
                          <a:spcPts val="0"/>
                        </a:spcBef>
                        <a:spcAft>
                          <a:spcPts val="1000"/>
                        </a:spcAft>
                      </a:pPr>
                      <a:r>
                        <a:rPr lang="en-US" sz="1400" dirty="0"/>
                        <a:t>1 dose at the start of Phase 2</a:t>
                      </a:r>
                      <a:endParaRPr lang="en-US" sz="1400" dirty="0">
                        <a:latin typeface="Calibri"/>
                        <a:ea typeface="Times New Roman"/>
                        <a:cs typeface="Times New Roman"/>
                      </a:endParaRPr>
                    </a:p>
                  </a:txBody>
                  <a:tcPr marL="68580" marR="68580" marT="0" marB="0"/>
                </a:tc>
                <a:tc>
                  <a:txBody>
                    <a:bodyPr/>
                    <a:lstStyle/>
                    <a:p>
                      <a:pPr marL="0" marR="0">
                        <a:lnSpc>
                          <a:spcPct val="115000"/>
                        </a:lnSpc>
                        <a:spcBef>
                          <a:spcPts val="0"/>
                        </a:spcBef>
                        <a:spcAft>
                          <a:spcPts val="1000"/>
                        </a:spcAft>
                      </a:pPr>
                      <a:r>
                        <a:rPr lang="en-US" sz="1400" dirty="0"/>
                        <a:t>1 dose on the 2nd week (2nd visit)</a:t>
                      </a:r>
                      <a:endParaRPr lang="en-US" sz="1400" dirty="0">
                        <a:latin typeface="Calibri"/>
                        <a:ea typeface="Times New Roman"/>
                        <a:cs typeface="Times New Roman"/>
                      </a:endParaRPr>
                    </a:p>
                  </a:txBody>
                  <a:tcPr marL="68580" marR="68580" marT="0" marB="0"/>
                </a:tc>
              </a:tr>
            </a:tbl>
          </a:graphicData>
        </a:graphic>
      </p:graphicFrame>
      <p:sp>
        <p:nvSpPr>
          <p:cNvPr id="5" name="Slide Number Placeholder 4"/>
          <p:cNvSpPr>
            <a:spLocks noGrp="1"/>
          </p:cNvSpPr>
          <p:nvPr>
            <p:ph type="sldNum" sz="quarter" idx="12"/>
          </p:nvPr>
        </p:nvSpPr>
        <p:spPr/>
        <p:txBody>
          <a:bodyPr>
            <a:normAutofit/>
          </a:bodyPr>
          <a:lstStyle/>
          <a:p>
            <a:fld id="{E13DDBC5-BD8D-449C-8BDE-1020BC24DD8C}" type="slidenum">
              <a:rPr lang="en-US" smtClean="0"/>
              <a:pPr/>
              <a:t>69</a:t>
            </a:fld>
            <a:endParaRPr lang="en-US"/>
          </a:p>
        </p:txBody>
      </p:sp>
    </p:spTree>
    <p:extLst>
      <p:ext uri="{BB962C8B-B14F-4D97-AF65-F5344CB8AC3E}">
        <p14:creationId xmlns:p14="http://schemas.microsoft.com/office/powerpoint/2010/main" xmlns="" val="1639407824"/>
      </p:ext>
    </p:extLst>
  </p:cSld>
  <p:clrMapOvr>
    <a:masterClrMapping/>
  </p:clrMapOvr>
  <mc:AlternateContent xmlns:mc="http://schemas.openxmlformats.org/markup-compatibility/2006">
    <mc:Choice xmlns:p14="http://schemas.microsoft.com/office/powerpoint/2010/main" xmlns="" Requires="p14">
      <p:transition spd="slow" p14:dur="1500">
        <p14:switch dir="r"/>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solidFill>
                  <a:prstClr val="black"/>
                </a:solidFill>
                <a:latin typeface="Calibri"/>
              </a:rPr>
              <a:t>Marasmus</a:t>
            </a:r>
            <a:endParaRPr lang="en-US" dirty="0"/>
          </a:p>
        </p:txBody>
      </p:sp>
      <p:sp>
        <p:nvSpPr>
          <p:cNvPr id="3" name="Content Placeholder 2"/>
          <p:cNvSpPr>
            <a:spLocks noGrp="1"/>
          </p:cNvSpPr>
          <p:nvPr>
            <p:ph idx="1"/>
          </p:nvPr>
        </p:nvSpPr>
        <p:spPr/>
        <p:txBody>
          <a:bodyPr/>
          <a:lstStyle/>
          <a:p>
            <a:pPr marL="342900" lvl="0" indent="-342900" fontAlgn="base">
              <a:lnSpc>
                <a:spcPct val="100000"/>
              </a:lnSpc>
              <a:spcBef>
                <a:spcPct val="20000"/>
              </a:spcBef>
              <a:spcAft>
                <a:spcPct val="0"/>
              </a:spcAft>
            </a:pPr>
            <a:r>
              <a:rPr lang="en-US" sz="3200" dirty="0">
                <a:solidFill>
                  <a:prstClr val="black"/>
                </a:solidFill>
              </a:rPr>
              <a:t>Weight for age &lt; 60% expected</a:t>
            </a:r>
          </a:p>
          <a:p>
            <a:pPr marL="342900" lvl="0" indent="-342900" fontAlgn="base">
              <a:lnSpc>
                <a:spcPct val="100000"/>
              </a:lnSpc>
              <a:spcBef>
                <a:spcPct val="20000"/>
              </a:spcBef>
              <a:spcAft>
                <a:spcPct val="0"/>
              </a:spcAft>
            </a:pPr>
            <a:r>
              <a:rPr lang="en-US" sz="3200" dirty="0">
                <a:solidFill>
                  <a:prstClr val="black"/>
                </a:solidFill>
              </a:rPr>
              <a:t>No edema</a:t>
            </a:r>
          </a:p>
          <a:p>
            <a:pPr marL="342900" lvl="0" indent="-342900" fontAlgn="base">
              <a:lnSpc>
                <a:spcPct val="100000"/>
              </a:lnSpc>
              <a:spcBef>
                <a:spcPct val="20000"/>
              </a:spcBef>
              <a:spcAft>
                <a:spcPct val="0"/>
              </a:spcAft>
            </a:pPr>
            <a:r>
              <a:rPr lang="en-US" sz="3200" dirty="0">
                <a:solidFill>
                  <a:prstClr val="black"/>
                </a:solidFill>
              </a:rPr>
              <a:t>Often stunted</a:t>
            </a:r>
          </a:p>
          <a:p>
            <a:pPr marL="342900" lvl="0" indent="-342900" fontAlgn="base">
              <a:lnSpc>
                <a:spcPct val="100000"/>
              </a:lnSpc>
              <a:spcBef>
                <a:spcPct val="20000"/>
              </a:spcBef>
              <a:spcAft>
                <a:spcPct val="0"/>
              </a:spcAft>
            </a:pPr>
            <a:r>
              <a:rPr lang="en-US" sz="3200" dirty="0">
                <a:solidFill>
                  <a:prstClr val="black"/>
                </a:solidFill>
              </a:rPr>
              <a:t>Hungry, relatively easier to feed</a:t>
            </a:r>
          </a:p>
          <a:p>
            <a:pPr marL="342900" lvl="0" indent="-342900" fontAlgn="base">
              <a:lnSpc>
                <a:spcPct val="100000"/>
              </a:lnSpc>
              <a:spcBef>
                <a:spcPct val="20000"/>
              </a:spcBef>
              <a:spcAft>
                <a:spcPct val="0"/>
              </a:spcAft>
            </a:pPr>
            <a:r>
              <a:rPr lang="en-US" sz="3200" dirty="0">
                <a:solidFill>
                  <a:prstClr val="black"/>
                </a:solidFill>
              </a:rPr>
              <a:t>CFR=20-30%</a:t>
            </a:r>
          </a:p>
          <a:p>
            <a:endParaRPr lang="en-US" dirty="0"/>
          </a:p>
        </p:txBody>
      </p:sp>
      <p:sp>
        <p:nvSpPr>
          <p:cNvPr id="6" name="Slide Number Placeholder 5"/>
          <p:cNvSpPr>
            <a:spLocks noGrp="1"/>
          </p:cNvSpPr>
          <p:nvPr>
            <p:ph type="sldNum" sz="quarter" idx="12"/>
          </p:nvPr>
        </p:nvSpPr>
        <p:spPr/>
        <p:txBody>
          <a:bodyPr/>
          <a:lstStyle/>
          <a:p>
            <a:fld id="{31464B2D-C745-448E-9D95-72C920CC6C45}" type="slidenum">
              <a:rPr lang="en-US" smtClean="0"/>
              <a:pPr/>
              <a:t>7</a:t>
            </a:fld>
            <a:endParaRPr lang="en-US"/>
          </a:p>
        </p:txBody>
      </p:sp>
      <p:pic>
        <p:nvPicPr>
          <p:cNvPr id="4" name="Picture 4" descr="PEM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199290" y="1066799"/>
            <a:ext cx="3760630" cy="4908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093470878"/>
      </p:ext>
    </p:extLst>
  </p:cSld>
  <p:clrMapOvr>
    <a:masterClrMapping/>
  </p:clrMapOvr>
  <mc:AlternateContent xmlns:mc="http://schemas.openxmlformats.org/markup-compatibility/2006">
    <mc:Choice xmlns:p14="http://schemas.microsoft.com/office/powerpoint/2010/main" xmlns="" Requires="p14">
      <p:transition spd="slow" p14:dur="1500">
        <p14:switch dir="r"/>
      </p:transition>
    </mc:Choice>
    <mc:Fallback>
      <p:transition spd="slow">
        <p:fade/>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SURVEILLANCE/Monitoring </a:t>
            </a:r>
            <a:br>
              <a:rPr lang="en-US" b="1" dirty="0" smtClean="0"/>
            </a:b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1227413431"/>
              </p:ext>
            </p:extLst>
          </p:nvPr>
        </p:nvGraphicFramePr>
        <p:xfrm>
          <a:off x="0" y="833712"/>
          <a:ext cx="12192000" cy="6024288"/>
        </p:xfrm>
        <a:graphic>
          <a:graphicData uri="http://schemas.openxmlformats.org/drawingml/2006/table">
            <a:tbl>
              <a:tblPr firstRow="1" bandRow="1">
                <a:tableStyleId>{616DA210-FB5B-4158-B5E0-FEB733F419BA}</a:tableStyleId>
              </a:tblPr>
              <a:tblGrid>
                <a:gridCol w="4064000"/>
                <a:gridCol w="4064000"/>
                <a:gridCol w="4064000"/>
              </a:tblGrid>
              <a:tr h="502024">
                <a:tc gridSpan="2">
                  <a:txBody>
                    <a:bodyPr/>
                    <a:lstStyle/>
                    <a:p>
                      <a:pPr marL="0" marR="0" algn="ctr">
                        <a:lnSpc>
                          <a:spcPct val="115000"/>
                        </a:lnSpc>
                        <a:spcBef>
                          <a:spcPts val="0"/>
                        </a:spcBef>
                        <a:spcAft>
                          <a:spcPts val="1000"/>
                        </a:spcAft>
                      </a:pPr>
                      <a:r>
                        <a:rPr lang="en-US" sz="1800" dirty="0"/>
                        <a:t>RECORD </a:t>
                      </a:r>
                      <a:endParaRPr lang="en-US" sz="1800" dirty="0">
                        <a:latin typeface="Calibri"/>
                        <a:ea typeface="Times New Roman"/>
                        <a:cs typeface="Times New Roman"/>
                      </a:endParaRPr>
                    </a:p>
                  </a:txBody>
                  <a:tcPr marL="68580" marR="68580" marT="0" marB="0"/>
                </a:tc>
                <a:tc hMerge="1">
                  <a:txBody>
                    <a:bodyPr/>
                    <a:lstStyle/>
                    <a:p>
                      <a:endParaRPr lang="en-US"/>
                    </a:p>
                  </a:txBody>
                  <a:tcPr/>
                </a:tc>
                <a:tc>
                  <a:txBody>
                    <a:bodyPr/>
                    <a:lstStyle/>
                    <a:p>
                      <a:pPr marL="0" marR="0" algn="ctr">
                        <a:lnSpc>
                          <a:spcPct val="115000"/>
                        </a:lnSpc>
                        <a:spcBef>
                          <a:spcPts val="0"/>
                        </a:spcBef>
                        <a:spcAft>
                          <a:spcPts val="1000"/>
                        </a:spcAft>
                      </a:pPr>
                      <a:r>
                        <a:rPr lang="en-US" sz="1800"/>
                        <a:t>FREQUENCY</a:t>
                      </a:r>
                      <a:endParaRPr lang="en-US" sz="1800">
                        <a:latin typeface="Calibri"/>
                        <a:ea typeface="Times New Roman"/>
                        <a:cs typeface="Times New Roman"/>
                      </a:endParaRPr>
                    </a:p>
                  </a:txBody>
                  <a:tcPr marL="68580" marR="68580" marT="0" marB="0"/>
                </a:tc>
              </a:tr>
              <a:tr h="502024">
                <a:tc gridSpan="2">
                  <a:txBody>
                    <a:bodyPr/>
                    <a:lstStyle/>
                    <a:p>
                      <a:pPr marL="0" marR="0">
                        <a:lnSpc>
                          <a:spcPct val="115000"/>
                        </a:lnSpc>
                        <a:spcBef>
                          <a:spcPts val="0"/>
                        </a:spcBef>
                        <a:spcAft>
                          <a:spcPts val="1000"/>
                        </a:spcAft>
                      </a:pPr>
                      <a:r>
                        <a:rPr lang="en-US" sz="1800" dirty="0"/>
                        <a:t>Weight</a:t>
                      </a:r>
                      <a:endParaRPr lang="en-US" sz="1800" dirty="0">
                        <a:latin typeface="Calibri"/>
                        <a:ea typeface="Times New Roman"/>
                        <a:cs typeface="Times New Roman"/>
                      </a:endParaRPr>
                    </a:p>
                  </a:txBody>
                  <a:tcPr marL="68580" marR="68580" marT="0" marB="0"/>
                </a:tc>
                <a:tc hMerge="1">
                  <a:txBody>
                    <a:bodyPr/>
                    <a:lstStyle/>
                    <a:p>
                      <a:endParaRPr lang="en-US"/>
                    </a:p>
                  </a:txBody>
                  <a:tcPr/>
                </a:tc>
                <a:tc>
                  <a:txBody>
                    <a:bodyPr/>
                    <a:lstStyle/>
                    <a:p>
                      <a:pPr marL="0" marR="0">
                        <a:lnSpc>
                          <a:spcPct val="115000"/>
                        </a:lnSpc>
                        <a:spcBef>
                          <a:spcPts val="0"/>
                        </a:spcBef>
                        <a:spcAft>
                          <a:spcPts val="1000"/>
                        </a:spcAft>
                      </a:pPr>
                      <a:r>
                        <a:rPr lang="en-US" sz="1800"/>
                        <a:t>Daily </a:t>
                      </a:r>
                      <a:endParaRPr lang="en-US" sz="1800">
                        <a:latin typeface="Calibri"/>
                        <a:ea typeface="Times New Roman"/>
                        <a:cs typeface="Times New Roman"/>
                      </a:endParaRPr>
                    </a:p>
                  </a:txBody>
                  <a:tcPr marL="68580" marR="68580" marT="0" marB="0"/>
                </a:tc>
              </a:tr>
              <a:tr h="502024">
                <a:tc gridSpan="2">
                  <a:txBody>
                    <a:bodyPr/>
                    <a:lstStyle/>
                    <a:p>
                      <a:pPr marL="0" marR="0">
                        <a:lnSpc>
                          <a:spcPct val="115000"/>
                        </a:lnSpc>
                        <a:spcBef>
                          <a:spcPts val="0"/>
                        </a:spcBef>
                        <a:spcAft>
                          <a:spcPts val="1000"/>
                        </a:spcAft>
                      </a:pPr>
                      <a:r>
                        <a:rPr lang="en-US" sz="1800" dirty="0" smtClean="0"/>
                        <a:t>Edema</a:t>
                      </a:r>
                      <a:endParaRPr lang="en-US" sz="1800" dirty="0">
                        <a:latin typeface="Calibri"/>
                        <a:ea typeface="Times New Roman"/>
                        <a:cs typeface="Times New Roman"/>
                      </a:endParaRPr>
                    </a:p>
                  </a:txBody>
                  <a:tcPr marL="68580" marR="68580" marT="0" marB="0"/>
                </a:tc>
                <a:tc hMerge="1">
                  <a:txBody>
                    <a:bodyPr/>
                    <a:lstStyle/>
                    <a:p>
                      <a:endParaRPr lang="en-US"/>
                    </a:p>
                  </a:txBody>
                  <a:tcPr/>
                </a:tc>
                <a:tc>
                  <a:txBody>
                    <a:bodyPr/>
                    <a:lstStyle/>
                    <a:p>
                      <a:pPr marL="0" marR="0">
                        <a:lnSpc>
                          <a:spcPct val="115000"/>
                        </a:lnSpc>
                        <a:spcBef>
                          <a:spcPts val="0"/>
                        </a:spcBef>
                        <a:spcAft>
                          <a:spcPts val="1000"/>
                        </a:spcAft>
                      </a:pPr>
                      <a:r>
                        <a:rPr lang="en-US" sz="1800" dirty="0"/>
                        <a:t>Daily </a:t>
                      </a:r>
                      <a:endParaRPr lang="en-US" sz="1800" dirty="0">
                        <a:latin typeface="Calibri"/>
                        <a:ea typeface="Times New Roman"/>
                        <a:cs typeface="Times New Roman"/>
                      </a:endParaRPr>
                    </a:p>
                  </a:txBody>
                  <a:tcPr marL="68580" marR="68580" marT="0" marB="0"/>
                </a:tc>
              </a:tr>
              <a:tr h="502024">
                <a:tc gridSpan="2">
                  <a:txBody>
                    <a:bodyPr/>
                    <a:lstStyle/>
                    <a:p>
                      <a:pPr marL="0" marR="0">
                        <a:lnSpc>
                          <a:spcPct val="115000"/>
                        </a:lnSpc>
                        <a:spcBef>
                          <a:spcPts val="0"/>
                        </a:spcBef>
                        <a:spcAft>
                          <a:spcPts val="1000"/>
                        </a:spcAft>
                      </a:pPr>
                      <a:r>
                        <a:rPr lang="en-US" sz="1800"/>
                        <a:t>Body temperature</a:t>
                      </a:r>
                      <a:endParaRPr lang="en-US" sz="1800">
                        <a:latin typeface="Calibri"/>
                        <a:ea typeface="Times New Roman"/>
                        <a:cs typeface="Times New Roman"/>
                      </a:endParaRPr>
                    </a:p>
                  </a:txBody>
                  <a:tcPr marL="68580" marR="68580" marT="0" marB="0"/>
                </a:tc>
                <a:tc hMerge="1">
                  <a:txBody>
                    <a:bodyPr/>
                    <a:lstStyle/>
                    <a:p>
                      <a:endParaRPr lang="en-US"/>
                    </a:p>
                  </a:txBody>
                  <a:tcPr/>
                </a:tc>
                <a:tc>
                  <a:txBody>
                    <a:bodyPr/>
                    <a:lstStyle/>
                    <a:p>
                      <a:pPr marL="0" marR="0">
                        <a:lnSpc>
                          <a:spcPct val="115000"/>
                        </a:lnSpc>
                        <a:spcBef>
                          <a:spcPts val="0"/>
                        </a:spcBef>
                        <a:spcAft>
                          <a:spcPts val="1000"/>
                        </a:spcAft>
                      </a:pPr>
                      <a:r>
                        <a:rPr lang="en-US" sz="1800"/>
                        <a:t>Twice per day </a:t>
                      </a:r>
                      <a:endParaRPr lang="en-US" sz="1800">
                        <a:latin typeface="Calibri"/>
                        <a:ea typeface="Times New Roman"/>
                        <a:cs typeface="Times New Roman"/>
                      </a:endParaRPr>
                    </a:p>
                  </a:txBody>
                  <a:tcPr marL="68580" marR="68580" marT="0" marB="0"/>
                </a:tc>
              </a:tr>
              <a:tr h="502024">
                <a:tc rowSpan="6">
                  <a:txBody>
                    <a:bodyPr/>
                    <a:lstStyle/>
                    <a:p>
                      <a:pPr marL="0" marR="0">
                        <a:lnSpc>
                          <a:spcPct val="115000"/>
                        </a:lnSpc>
                        <a:spcBef>
                          <a:spcPts val="0"/>
                        </a:spcBef>
                        <a:spcAft>
                          <a:spcPts val="1000"/>
                        </a:spcAft>
                      </a:pPr>
                      <a:endParaRPr lang="en-US" sz="1800"/>
                    </a:p>
                    <a:p>
                      <a:pPr marL="0" marR="0">
                        <a:lnSpc>
                          <a:spcPct val="115000"/>
                        </a:lnSpc>
                        <a:spcBef>
                          <a:spcPts val="0"/>
                        </a:spcBef>
                        <a:spcAft>
                          <a:spcPts val="1000"/>
                        </a:spcAft>
                      </a:pPr>
                      <a:r>
                        <a:rPr lang="en-US" sz="1800"/>
                        <a:t>Standard clinical signs</a:t>
                      </a:r>
                      <a:endParaRPr lang="en-US" sz="1800">
                        <a:latin typeface="Calibri"/>
                        <a:ea typeface="Times New Roman"/>
                        <a:cs typeface="Times New Roman"/>
                      </a:endParaRPr>
                    </a:p>
                  </a:txBody>
                  <a:tcPr marL="68580" marR="68580" marT="0" marB="0"/>
                </a:tc>
                <a:tc>
                  <a:txBody>
                    <a:bodyPr/>
                    <a:lstStyle/>
                    <a:p>
                      <a:pPr marL="0" marR="0">
                        <a:lnSpc>
                          <a:spcPct val="115000"/>
                        </a:lnSpc>
                        <a:spcBef>
                          <a:spcPts val="0"/>
                        </a:spcBef>
                        <a:spcAft>
                          <a:spcPts val="1000"/>
                        </a:spcAft>
                      </a:pPr>
                      <a:r>
                        <a:rPr lang="en-US" sz="1800"/>
                        <a:t>Stool </a:t>
                      </a:r>
                      <a:endParaRPr lang="en-US" sz="1800">
                        <a:latin typeface="Calibri"/>
                        <a:ea typeface="Times New Roman"/>
                        <a:cs typeface="Times New Roman"/>
                      </a:endParaRPr>
                    </a:p>
                  </a:txBody>
                  <a:tcPr marL="68580" marR="68580" marT="0" marB="0"/>
                </a:tc>
                <a:tc rowSpan="6">
                  <a:txBody>
                    <a:bodyPr/>
                    <a:lstStyle/>
                    <a:p>
                      <a:pPr marL="0" marR="0" algn="ctr">
                        <a:lnSpc>
                          <a:spcPct val="115000"/>
                        </a:lnSpc>
                        <a:spcBef>
                          <a:spcPts val="0"/>
                        </a:spcBef>
                        <a:spcAft>
                          <a:spcPts val="1000"/>
                        </a:spcAft>
                      </a:pPr>
                      <a:endParaRPr lang="en-US" sz="1800" dirty="0"/>
                    </a:p>
                    <a:p>
                      <a:pPr marL="0" marR="0" algn="ctr">
                        <a:lnSpc>
                          <a:spcPct val="115000"/>
                        </a:lnSpc>
                        <a:spcBef>
                          <a:spcPts val="0"/>
                        </a:spcBef>
                        <a:spcAft>
                          <a:spcPts val="1000"/>
                        </a:spcAft>
                      </a:pPr>
                      <a:r>
                        <a:rPr lang="en-US" sz="1800" dirty="0"/>
                        <a:t>Daily</a:t>
                      </a:r>
                      <a:endParaRPr lang="en-US" sz="1800" dirty="0">
                        <a:latin typeface="Calibri"/>
                        <a:ea typeface="Times New Roman"/>
                        <a:cs typeface="Times New Roman"/>
                      </a:endParaRPr>
                    </a:p>
                  </a:txBody>
                  <a:tcPr marL="68580" marR="68580" marT="0" marB="0"/>
                </a:tc>
              </a:tr>
              <a:tr h="502024">
                <a:tc vMerge="1">
                  <a:txBody>
                    <a:bodyPr/>
                    <a:lstStyle/>
                    <a:p>
                      <a:endParaRPr lang="en-US"/>
                    </a:p>
                  </a:txBody>
                  <a:tcPr/>
                </a:tc>
                <a:tc>
                  <a:txBody>
                    <a:bodyPr/>
                    <a:lstStyle/>
                    <a:p>
                      <a:pPr marL="0" marR="0">
                        <a:lnSpc>
                          <a:spcPct val="115000"/>
                        </a:lnSpc>
                        <a:spcBef>
                          <a:spcPts val="0"/>
                        </a:spcBef>
                        <a:spcAft>
                          <a:spcPts val="1000"/>
                        </a:spcAft>
                      </a:pPr>
                      <a:r>
                        <a:rPr lang="en-US" sz="1800" dirty="0"/>
                        <a:t>Vomiting </a:t>
                      </a:r>
                      <a:endParaRPr lang="en-US" sz="1800" dirty="0">
                        <a:latin typeface="Calibri"/>
                        <a:ea typeface="Times New Roman"/>
                        <a:cs typeface="Times New Roman"/>
                      </a:endParaRPr>
                    </a:p>
                  </a:txBody>
                  <a:tcPr marL="68580" marR="68580" marT="0" marB="0"/>
                </a:tc>
                <a:tc vMerge="1">
                  <a:txBody>
                    <a:bodyPr/>
                    <a:lstStyle/>
                    <a:p>
                      <a:endParaRPr lang="en-US"/>
                    </a:p>
                  </a:txBody>
                  <a:tcPr/>
                </a:tc>
              </a:tr>
              <a:tr h="502024">
                <a:tc vMerge="1">
                  <a:txBody>
                    <a:bodyPr/>
                    <a:lstStyle/>
                    <a:p>
                      <a:endParaRPr lang="en-US"/>
                    </a:p>
                  </a:txBody>
                  <a:tcPr/>
                </a:tc>
                <a:tc>
                  <a:txBody>
                    <a:bodyPr/>
                    <a:lstStyle/>
                    <a:p>
                      <a:pPr marL="0" marR="0">
                        <a:lnSpc>
                          <a:spcPct val="115000"/>
                        </a:lnSpc>
                        <a:spcBef>
                          <a:spcPts val="0"/>
                        </a:spcBef>
                        <a:spcAft>
                          <a:spcPts val="1000"/>
                        </a:spcAft>
                      </a:pPr>
                      <a:r>
                        <a:rPr lang="en-US" sz="1800"/>
                        <a:t>Dehydration</a:t>
                      </a:r>
                      <a:endParaRPr lang="en-US" sz="1800">
                        <a:latin typeface="Calibri"/>
                        <a:ea typeface="Times New Roman"/>
                        <a:cs typeface="Times New Roman"/>
                      </a:endParaRPr>
                    </a:p>
                  </a:txBody>
                  <a:tcPr marL="68580" marR="68580" marT="0" marB="0"/>
                </a:tc>
                <a:tc vMerge="1">
                  <a:txBody>
                    <a:bodyPr/>
                    <a:lstStyle/>
                    <a:p>
                      <a:endParaRPr lang="en-US"/>
                    </a:p>
                  </a:txBody>
                  <a:tcPr/>
                </a:tc>
              </a:tr>
              <a:tr h="502024">
                <a:tc vMerge="1">
                  <a:txBody>
                    <a:bodyPr/>
                    <a:lstStyle/>
                    <a:p>
                      <a:endParaRPr lang="en-US"/>
                    </a:p>
                  </a:txBody>
                  <a:tcPr/>
                </a:tc>
                <a:tc>
                  <a:txBody>
                    <a:bodyPr/>
                    <a:lstStyle/>
                    <a:p>
                      <a:pPr marL="0" marR="0">
                        <a:lnSpc>
                          <a:spcPct val="115000"/>
                        </a:lnSpc>
                        <a:spcBef>
                          <a:spcPts val="0"/>
                        </a:spcBef>
                        <a:spcAft>
                          <a:spcPts val="1000"/>
                        </a:spcAft>
                      </a:pPr>
                      <a:r>
                        <a:rPr lang="en-US" sz="1800"/>
                        <a:t>Cough </a:t>
                      </a:r>
                      <a:endParaRPr lang="en-US" sz="1800">
                        <a:latin typeface="Calibri"/>
                        <a:ea typeface="Times New Roman"/>
                        <a:cs typeface="Times New Roman"/>
                      </a:endParaRPr>
                    </a:p>
                  </a:txBody>
                  <a:tcPr marL="68580" marR="68580" marT="0" marB="0"/>
                </a:tc>
                <a:tc vMerge="1">
                  <a:txBody>
                    <a:bodyPr/>
                    <a:lstStyle/>
                    <a:p>
                      <a:endParaRPr lang="en-US"/>
                    </a:p>
                  </a:txBody>
                  <a:tcPr/>
                </a:tc>
              </a:tr>
              <a:tr h="502024">
                <a:tc vMerge="1">
                  <a:txBody>
                    <a:bodyPr/>
                    <a:lstStyle/>
                    <a:p>
                      <a:endParaRPr lang="en-US"/>
                    </a:p>
                  </a:txBody>
                  <a:tcPr/>
                </a:tc>
                <a:tc>
                  <a:txBody>
                    <a:bodyPr/>
                    <a:lstStyle/>
                    <a:p>
                      <a:pPr marL="0" marR="0">
                        <a:lnSpc>
                          <a:spcPct val="115000"/>
                        </a:lnSpc>
                        <a:spcBef>
                          <a:spcPts val="0"/>
                        </a:spcBef>
                        <a:spcAft>
                          <a:spcPts val="1000"/>
                        </a:spcAft>
                      </a:pPr>
                      <a:r>
                        <a:rPr lang="en-US" sz="1800"/>
                        <a:t>RR</a:t>
                      </a:r>
                      <a:endParaRPr lang="en-US" sz="1800">
                        <a:latin typeface="Calibri"/>
                        <a:ea typeface="Times New Roman"/>
                        <a:cs typeface="Times New Roman"/>
                      </a:endParaRPr>
                    </a:p>
                  </a:txBody>
                  <a:tcPr marL="68580" marR="68580" marT="0" marB="0"/>
                </a:tc>
                <a:tc vMerge="1">
                  <a:txBody>
                    <a:bodyPr/>
                    <a:lstStyle/>
                    <a:p>
                      <a:endParaRPr lang="en-US"/>
                    </a:p>
                  </a:txBody>
                  <a:tcPr/>
                </a:tc>
              </a:tr>
              <a:tr h="502024">
                <a:tc vMerge="1">
                  <a:txBody>
                    <a:bodyPr/>
                    <a:lstStyle/>
                    <a:p>
                      <a:endParaRPr lang="en-US"/>
                    </a:p>
                  </a:txBody>
                  <a:tcPr/>
                </a:tc>
                <a:tc>
                  <a:txBody>
                    <a:bodyPr/>
                    <a:lstStyle/>
                    <a:p>
                      <a:pPr marL="0" marR="0">
                        <a:lnSpc>
                          <a:spcPct val="115000"/>
                        </a:lnSpc>
                        <a:spcBef>
                          <a:spcPts val="0"/>
                        </a:spcBef>
                        <a:spcAft>
                          <a:spcPts val="1000"/>
                        </a:spcAft>
                      </a:pPr>
                      <a:r>
                        <a:rPr lang="en-US" sz="1800"/>
                        <a:t>Liver size </a:t>
                      </a:r>
                      <a:endParaRPr lang="en-US" sz="1800">
                        <a:latin typeface="Calibri"/>
                        <a:ea typeface="Times New Roman"/>
                        <a:cs typeface="Times New Roman"/>
                      </a:endParaRPr>
                    </a:p>
                  </a:txBody>
                  <a:tcPr marL="68580" marR="68580" marT="0" marB="0"/>
                </a:tc>
                <a:tc vMerge="1">
                  <a:txBody>
                    <a:bodyPr/>
                    <a:lstStyle/>
                    <a:p>
                      <a:endParaRPr lang="en-US"/>
                    </a:p>
                  </a:txBody>
                  <a:tcPr/>
                </a:tc>
              </a:tr>
              <a:tr h="502024">
                <a:tc gridSpan="2">
                  <a:txBody>
                    <a:bodyPr/>
                    <a:lstStyle/>
                    <a:p>
                      <a:pPr marL="0" marR="0">
                        <a:lnSpc>
                          <a:spcPct val="115000"/>
                        </a:lnSpc>
                        <a:spcBef>
                          <a:spcPts val="0"/>
                        </a:spcBef>
                        <a:spcAft>
                          <a:spcPts val="1000"/>
                        </a:spcAft>
                      </a:pPr>
                      <a:r>
                        <a:rPr lang="en-US" sz="1800"/>
                        <a:t>MUAC</a:t>
                      </a:r>
                      <a:endParaRPr lang="en-US" sz="1800">
                        <a:latin typeface="Calibri"/>
                        <a:ea typeface="Times New Roman"/>
                        <a:cs typeface="Times New Roman"/>
                      </a:endParaRPr>
                    </a:p>
                  </a:txBody>
                  <a:tcPr marL="68580" marR="68580" marT="0" marB="0"/>
                </a:tc>
                <a:tc hMerge="1">
                  <a:txBody>
                    <a:bodyPr/>
                    <a:lstStyle/>
                    <a:p>
                      <a:endParaRPr lang="en-US"/>
                    </a:p>
                  </a:txBody>
                  <a:tcPr/>
                </a:tc>
                <a:tc>
                  <a:txBody>
                    <a:bodyPr/>
                    <a:lstStyle/>
                    <a:p>
                      <a:pPr marL="0" marR="0">
                        <a:lnSpc>
                          <a:spcPct val="115000"/>
                        </a:lnSpc>
                        <a:spcBef>
                          <a:spcPts val="0"/>
                        </a:spcBef>
                        <a:spcAft>
                          <a:spcPts val="1000"/>
                        </a:spcAft>
                      </a:pPr>
                      <a:r>
                        <a:rPr lang="en-US" sz="1800"/>
                        <a:t>Weekly </a:t>
                      </a:r>
                      <a:endParaRPr lang="en-US" sz="1800">
                        <a:latin typeface="Calibri"/>
                        <a:ea typeface="Times New Roman"/>
                        <a:cs typeface="Times New Roman"/>
                      </a:endParaRPr>
                    </a:p>
                  </a:txBody>
                  <a:tcPr marL="68580" marR="68580" marT="0" marB="0"/>
                </a:tc>
              </a:tr>
              <a:tr h="502024">
                <a:tc gridSpan="2">
                  <a:txBody>
                    <a:bodyPr/>
                    <a:lstStyle/>
                    <a:p>
                      <a:pPr marL="0" marR="0">
                        <a:lnSpc>
                          <a:spcPct val="115000"/>
                        </a:lnSpc>
                        <a:spcBef>
                          <a:spcPts val="0"/>
                        </a:spcBef>
                        <a:spcAft>
                          <a:spcPts val="1000"/>
                        </a:spcAft>
                      </a:pPr>
                      <a:r>
                        <a:rPr lang="en-US" sz="1800"/>
                        <a:t>Length / Height </a:t>
                      </a:r>
                      <a:endParaRPr lang="en-US" sz="1800">
                        <a:latin typeface="Calibri"/>
                        <a:ea typeface="Times New Roman"/>
                        <a:cs typeface="Times New Roman"/>
                      </a:endParaRPr>
                    </a:p>
                  </a:txBody>
                  <a:tcPr marL="68580" marR="68580" marT="0" marB="0"/>
                </a:tc>
                <a:tc hMerge="1">
                  <a:txBody>
                    <a:bodyPr/>
                    <a:lstStyle/>
                    <a:p>
                      <a:endParaRPr lang="en-US"/>
                    </a:p>
                  </a:txBody>
                  <a:tcPr/>
                </a:tc>
                <a:tc>
                  <a:txBody>
                    <a:bodyPr/>
                    <a:lstStyle/>
                    <a:p>
                      <a:pPr marL="0" marR="0">
                        <a:lnSpc>
                          <a:spcPct val="115000"/>
                        </a:lnSpc>
                        <a:spcBef>
                          <a:spcPts val="0"/>
                        </a:spcBef>
                        <a:spcAft>
                          <a:spcPts val="1000"/>
                        </a:spcAft>
                      </a:pPr>
                      <a:r>
                        <a:rPr lang="en-US" sz="1800" dirty="0"/>
                        <a:t>Every 3weeks</a:t>
                      </a:r>
                      <a:endParaRPr lang="en-US" sz="1800" dirty="0">
                        <a:latin typeface="Calibri"/>
                        <a:ea typeface="Times New Roman"/>
                        <a:cs typeface="Times New Roman"/>
                      </a:endParaRPr>
                    </a:p>
                  </a:txBody>
                  <a:tcPr marL="68580" marR="68580" marT="0" marB="0"/>
                </a:tc>
              </a:tr>
            </a:tbl>
          </a:graphicData>
        </a:graphic>
      </p:graphicFrame>
      <p:sp>
        <p:nvSpPr>
          <p:cNvPr id="6" name="Slide Number Placeholder 5"/>
          <p:cNvSpPr>
            <a:spLocks noGrp="1"/>
          </p:cNvSpPr>
          <p:nvPr>
            <p:ph type="sldNum" sz="quarter" idx="12"/>
          </p:nvPr>
        </p:nvSpPr>
        <p:spPr/>
        <p:txBody>
          <a:bodyPr>
            <a:normAutofit/>
          </a:bodyPr>
          <a:lstStyle/>
          <a:p>
            <a:fld id="{E13DDBC5-BD8D-449C-8BDE-1020BC24DD8C}" type="slidenum">
              <a:rPr lang="en-US" smtClean="0"/>
              <a:pPr/>
              <a:t>70</a:t>
            </a:fld>
            <a:endParaRPr lang="en-US"/>
          </a:p>
        </p:txBody>
      </p:sp>
    </p:spTree>
    <p:extLst>
      <p:ext uri="{BB962C8B-B14F-4D97-AF65-F5344CB8AC3E}">
        <p14:creationId xmlns:p14="http://schemas.microsoft.com/office/powerpoint/2010/main" xmlns="" val="1076428749"/>
      </p:ext>
    </p:extLst>
  </p:cSld>
  <p:clrMapOvr>
    <a:masterClrMapping/>
  </p:clrMapOvr>
  <mc:AlternateContent xmlns:mc="http://schemas.openxmlformats.org/markup-compatibility/2006">
    <mc:Choice xmlns:p14="http://schemas.microsoft.com/office/powerpoint/2010/main" xmlns="" Requires="p14">
      <p:transition spd="slow" p14:dur="1500">
        <p14:switch dir="r"/>
      </p:transition>
    </mc:Choice>
    <mc:Fallback>
      <p:transition spd="slow">
        <p:fade/>
      </p:transitio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207871"/>
          </a:xfrm>
        </p:spPr>
        <p:txBody>
          <a:bodyPr>
            <a:noAutofit/>
          </a:bodyPr>
          <a:lstStyle/>
          <a:p>
            <a:r>
              <a:rPr lang="en-US" sz="3200" b="1" dirty="0"/>
              <a:t>CRITERIA TO PROGRESS FROM PHASE 1 TO TRANSITION PHASE</a:t>
            </a:r>
            <a:br>
              <a:rPr lang="en-US" sz="3200" b="1" dirty="0"/>
            </a:br>
            <a:endParaRPr lang="en-US" sz="3200" dirty="0"/>
          </a:p>
        </p:txBody>
      </p:sp>
      <p:sp>
        <p:nvSpPr>
          <p:cNvPr id="3" name="Content Placeholder 2"/>
          <p:cNvSpPr>
            <a:spLocks noGrp="1"/>
          </p:cNvSpPr>
          <p:nvPr>
            <p:ph idx="1"/>
          </p:nvPr>
        </p:nvSpPr>
        <p:spPr>
          <a:xfrm>
            <a:off x="609600" y="712694"/>
            <a:ext cx="10972800" cy="6145305"/>
          </a:xfrm>
        </p:spPr>
        <p:txBody>
          <a:bodyPr>
            <a:normAutofit/>
          </a:bodyPr>
          <a:lstStyle/>
          <a:p>
            <a:pPr algn="just">
              <a:buNone/>
            </a:pPr>
            <a:r>
              <a:rPr lang="en-US" sz="4000" dirty="0"/>
              <a:t>The criteria to progress from Phase 1 to  Transition Phase are both:</a:t>
            </a:r>
          </a:p>
          <a:p>
            <a:pPr lvl="0" algn="just">
              <a:buFont typeface="Wingdings" pitchFamily="2" charset="2"/>
              <a:buChar char="§"/>
            </a:pPr>
            <a:r>
              <a:rPr lang="en-US" sz="4000" dirty="0"/>
              <a:t>Return of appetite and</a:t>
            </a:r>
          </a:p>
          <a:p>
            <a:pPr lvl="0" algn="just">
              <a:buFont typeface="Wingdings" pitchFamily="2" charset="2"/>
              <a:buChar char="§"/>
            </a:pPr>
            <a:r>
              <a:rPr lang="en-US" sz="4000" dirty="0"/>
              <a:t>Beginning of loss of </a:t>
            </a:r>
            <a:r>
              <a:rPr lang="en-US" sz="4000" dirty="0" err="1"/>
              <a:t>oedema</a:t>
            </a:r>
            <a:r>
              <a:rPr lang="en-US" sz="4000" dirty="0"/>
              <a:t> (i.e. appropriate and proportionate weight loss) and</a:t>
            </a:r>
          </a:p>
          <a:p>
            <a:pPr lvl="0" algn="just">
              <a:buFont typeface="Wingdings" pitchFamily="2" charset="2"/>
              <a:buChar char="§"/>
            </a:pPr>
            <a:r>
              <a:rPr lang="en-US" sz="4000" dirty="0"/>
              <a:t>No IV line, no NGT.</a:t>
            </a:r>
          </a:p>
          <a:p>
            <a:pPr algn="just"/>
            <a:r>
              <a:rPr lang="en-US" sz="4000" dirty="0">
                <a:solidFill>
                  <a:srgbClr val="FF0000"/>
                </a:solidFill>
              </a:rPr>
              <a:t>Children with gross edema (+++) should wait in Phase 1 at least until their edema has reduced to moderate (++) edema.</a:t>
            </a:r>
          </a:p>
          <a:p>
            <a:pPr algn="just"/>
            <a:endParaRPr lang="en-US" sz="4400" dirty="0"/>
          </a:p>
        </p:txBody>
      </p:sp>
      <p:sp>
        <p:nvSpPr>
          <p:cNvPr id="5" name="Slide Number Placeholder 4"/>
          <p:cNvSpPr>
            <a:spLocks noGrp="1"/>
          </p:cNvSpPr>
          <p:nvPr>
            <p:ph type="sldNum" sz="quarter" idx="12"/>
          </p:nvPr>
        </p:nvSpPr>
        <p:spPr/>
        <p:txBody>
          <a:bodyPr>
            <a:normAutofit/>
          </a:bodyPr>
          <a:lstStyle/>
          <a:p>
            <a:fld id="{E13DDBC5-BD8D-449C-8BDE-1020BC24DD8C}" type="slidenum">
              <a:rPr lang="en-US" smtClean="0"/>
              <a:pPr/>
              <a:t>71</a:t>
            </a:fld>
            <a:endParaRPr lang="en-US"/>
          </a:p>
        </p:txBody>
      </p:sp>
    </p:spTree>
    <p:extLst>
      <p:ext uri="{BB962C8B-B14F-4D97-AF65-F5344CB8AC3E}">
        <p14:creationId xmlns:p14="http://schemas.microsoft.com/office/powerpoint/2010/main" xmlns="" val="3538022889"/>
      </p:ext>
    </p:extLst>
  </p:cSld>
  <p:clrMapOvr>
    <a:masterClrMapping/>
  </p:clrMapOvr>
  <mc:AlternateContent xmlns:mc="http://schemas.openxmlformats.org/markup-compatibility/2006">
    <mc:Choice xmlns:p14="http://schemas.microsoft.com/office/powerpoint/2010/main" xmlns="" Requires="p14">
      <p:transition spd="slow" p14:dur="1500">
        <p14:switch dir="r"/>
      </p:transition>
    </mc:Choice>
    <mc:Fallback>
      <p:transition spd="slow">
        <p:fade/>
      </p:transition>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357374"/>
          </a:xfrm>
        </p:spPr>
        <p:txBody>
          <a:bodyPr/>
          <a:lstStyle/>
          <a:p>
            <a:pPr algn="l"/>
            <a:r>
              <a:rPr lang="en-US" b="1" dirty="0" smtClean="0">
                <a:solidFill>
                  <a:srgbClr val="FF0000"/>
                </a:solidFill>
              </a:rPr>
              <a:t>Transition Phase</a:t>
            </a:r>
            <a:endParaRPr lang="en-US" dirty="0">
              <a:solidFill>
                <a:srgbClr val="FF0000"/>
              </a:solidFill>
            </a:endParaRPr>
          </a:p>
        </p:txBody>
      </p:sp>
      <p:sp>
        <p:nvSpPr>
          <p:cNvPr id="3" name="Content Placeholder 2"/>
          <p:cNvSpPr>
            <a:spLocks noGrp="1"/>
          </p:cNvSpPr>
          <p:nvPr>
            <p:ph idx="1"/>
          </p:nvPr>
        </p:nvSpPr>
        <p:spPr>
          <a:xfrm>
            <a:off x="0" y="779929"/>
            <a:ext cx="12192000" cy="5941547"/>
          </a:xfrm>
        </p:spPr>
        <p:txBody>
          <a:bodyPr>
            <a:normAutofit fontScale="92500" lnSpcReduction="20000"/>
          </a:bodyPr>
          <a:lstStyle/>
          <a:p>
            <a:pPr>
              <a:buNone/>
            </a:pPr>
            <a:r>
              <a:rPr lang="en-US" b="1" dirty="0" smtClean="0"/>
              <a:t> Diet</a:t>
            </a:r>
          </a:p>
          <a:p>
            <a:r>
              <a:rPr lang="en-US" dirty="0" smtClean="0"/>
              <a:t>The ONLY change that is made to the treatment on moving from Phase 1 to the Transition Phase is a change in the diet that is given from F75 to RUTF or F100.</a:t>
            </a:r>
            <a:endParaRPr lang="en-US" b="1" dirty="0" smtClean="0"/>
          </a:p>
          <a:p>
            <a:pPr>
              <a:buNone/>
            </a:pPr>
            <a:r>
              <a:rPr lang="en-US" b="1" dirty="0" smtClean="0"/>
              <a:t>A </a:t>
            </a:r>
            <a:r>
              <a:rPr lang="en-US" b="1" dirty="0"/>
              <a:t>transition phase has been introduced for in-patients because </a:t>
            </a:r>
          </a:p>
          <a:p>
            <a:r>
              <a:rPr lang="en-US" dirty="0" smtClean="0"/>
              <a:t>A sudden change </a:t>
            </a:r>
            <a:r>
              <a:rPr lang="en-US" dirty="0"/>
              <a:t>to large amounts of diet, before physiological function is restored, can be dangerous </a:t>
            </a:r>
            <a:r>
              <a:rPr lang="en-US" dirty="0" smtClean="0"/>
              <a:t>and lead </a:t>
            </a:r>
            <a:r>
              <a:rPr lang="en-US" dirty="0"/>
              <a:t>to electrolyte </a:t>
            </a:r>
            <a:r>
              <a:rPr lang="en-US" dirty="0" smtClean="0"/>
              <a:t>disequilibrium.</a:t>
            </a:r>
          </a:p>
          <a:p>
            <a:r>
              <a:rPr lang="en-US" dirty="0" smtClean="0"/>
              <a:t> </a:t>
            </a:r>
            <a:r>
              <a:rPr lang="en-US" dirty="0"/>
              <a:t>During this phase the patients start to gain weight as F100 or</a:t>
            </a:r>
          </a:p>
          <a:p>
            <a:pPr>
              <a:buNone/>
            </a:pPr>
            <a:r>
              <a:rPr lang="en-US" dirty="0" smtClean="0"/>
              <a:t>      RUTF </a:t>
            </a:r>
            <a:r>
              <a:rPr lang="en-US" dirty="0"/>
              <a:t>is </a:t>
            </a:r>
            <a:r>
              <a:rPr lang="en-US" dirty="0" smtClean="0"/>
              <a:t>introduced.</a:t>
            </a:r>
          </a:p>
          <a:p>
            <a:r>
              <a:rPr lang="en-US" dirty="0" smtClean="0"/>
              <a:t>   The </a:t>
            </a:r>
            <a:r>
              <a:rPr lang="en-US" dirty="0"/>
              <a:t>quantity of F100 given is equal to the quantity of F75 given in Phase </a:t>
            </a:r>
            <a:r>
              <a:rPr lang="en-US" dirty="0" smtClean="0"/>
              <a:t>1 or </a:t>
            </a:r>
            <a:r>
              <a:rPr lang="en-US" dirty="0"/>
              <a:t>an equivalent amount of RUTF</a:t>
            </a:r>
            <a:r>
              <a:rPr lang="en-US" dirty="0" smtClean="0"/>
              <a:t>.</a:t>
            </a:r>
          </a:p>
          <a:p>
            <a:r>
              <a:rPr lang="en-US" dirty="0" smtClean="0"/>
              <a:t> </a:t>
            </a:r>
            <a:r>
              <a:rPr lang="en-US" dirty="0"/>
              <a:t>As this is resulting in a 30% increase in energy intake </a:t>
            </a:r>
            <a:r>
              <a:rPr lang="en-US" dirty="0" smtClean="0"/>
              <a:t> weight </a:t>
            </a:r>
            <a:r>
              <a:rPr lang="en-US" dirty="0"/>
              <a:t>gain should be around 6 g/kg/day; this is less than the quantity given, and rate of </a:t>
            </a:r>
            <a:r>
              <a:rPr lang="en-US" dirty="0" smtClean="0"/>
              <a:t>weight gain </a:t>
            </a:r>
            <a:r>
              <a:rPr lang="en-US" dirty="0"/>
              <a:t>expected, in Phase 2</a:t>
            </a:r>
            <a:r>
              <a:rPr lang="en-US" dirty="0" smtClean="0"/>
              <a:t>.</a:t>
            </a:r>
          </a:p>
        </p:txBody>
      </p:sp>
      <p:sp>
        <p:nvSpPr>
          <p:cNvPr id="5" name="Slide Number Placeholder 4"/>
          <p:cNvSpPr>
            <a:spLocks noGrp="1"/>
          </p:cNvSpPr>
          <p:nvPr>
            <p:ph type="sldNum" sz="quarter" idx="12"/>
          </p:nvPr>
        </p:nvSpPr>
        <p:spPr/>
        <p:txBody>
          <a:bodyPr>
            <a:normAutofit/>
          </a:bodyPr>
          <a:lstStyle/>
          <a:p>
            <a:fld id="{7B7C7B08-AA6E-49D4-BE66-D7552659368B}" type="slidenum">
              <a:rPr lang="en-US" smtClean="0"/>
              <a:pPr/>
              <a:t>72</a:t>
            </a:fld>
            <a:endParaRPr lang="en-US"/>
          </a:p>
        </p:txBody>
      </p:sp>
    </p:spTree>
    <p:extLst>
      <p:ext uri="{BB962C8B-B14F-4D97-AF65-F5344CB8AC3E}">
        <p14:creationId xmlns:p14="http://schemas.microsoft.com/office/powerpoint/2010/main" xmlns="" val="141183757"/>
      </p:ext>
    </p:extLst>
  </p:cSld>
  <p:clrMapOvr>
    <a:masterClrMapping/>
  </p:clrMapOvr>
  <mc:AlternateContent xmlns:mc="http://schemas.openxmlformats.org/markup-compatibility/2006">
    <mc:Choice xmlns:p14="http://schemas.microsoft.com/office/powerpoint/2010/main" xmlns="" Requires="p14">
      <p:transition spd="slow" p14:dur="1500">
        <p14:switch dir="r"/>
      </p:transition>
    </mc:Choice>
    <mc:Fallback>
      <p:transition spd="slow">
        <p:fade/>
      </p:transition>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700" b="1" dirty="0"/>
              <a:t>CRITERIA TO MOVE BACK FROM TRANSITION PHASE TO PHASE1</a:t>
            </a:r>
            <a:r>
              <a:rPr lang="en-US" b="1" dirty="0" smtClean="0"/>
              <a:t/>
            </a:r>
            <a:br>
              <a:rPr lang="en-US" b="1" dirty="0" smtClean="0"/>
            </a:br>
            <a:endParaRPr lang="en-US" dirty="0"/>
          </a:p>
        </p:txBody>
      </p:sp>
      <p:sp>
        <p:nvSpPr>
          <p:cNvPr id="3" name="Content Placeholder 2"/>
          <p:cNvSpPr>
            <a:spLocks noGrp="1"/>
          </p:cNvSpPr>
          <p:nvPr>
            <p:ph idx="1"/>
          </p:nvPr>
        </p:nvSpPr>
        <p:spPr>
          <a:xfrm>
            <a:off x="609600" y="833718"/>
            <a:ext cx="10972800" cy="5887757"/>
          </a:xfrm>
        </p:spPr>
        <p:txBody>
          <a:bodyPr>
            <a:normAutofit/>
          </a:bodyPr>
          <a:lstStyle/>
          <a:p>
            <a:pPr lvl="0"/>
            <a:r>
              <a:rPr lang="en-US" sz="2800" dirty="0"/>
              <a:t>If the patient gains weight more rapidly than 6g/kg/d (this indicated excess fluid retention) </a:t>
            </a:r>
          </a:p>
          <a:p>
            <a:pPr lvl="0"/>
            <a:r>
              <a:rPr lang="en-US" sz="2800" dirty="0"/>
              <a:t>If there is increasing edema</a:t>
            </a:r>
          </a:p>
          <a:p>
            <a:pPr lvl="0"/>
            <a:r>
              <a:rPr lang="en-US" sz="2800" dirty="0"/>
              <a:t>If a child who does not have </a:t>
            </a:r>
            <a:r>
              <a:rPr lang="en-US" sz="2800" dirty="0" err="1"/>
              <a:t>oedema</a:t>
            </a:r>
            <a:r>
              <a:rPr lang="en-US" sz="2800" dirty="0"/>
              <a:t> develops </a:t>
            </a:r>
            <a:r>
              <a:rPr lang="en-US" sz="2800" dirty="0" err="1"/>
              <a:t>oedema</a:t>
            </a:r>
            <a:endParaRPr lang="en-US" sz="2800" dirty="0"/>
          </a:p>
          <a:p>
            <a:pPr lvl="0"/>
            <a:r>
              <a:rPr lang="en-US" sz="2800" dirty="0"/>
              <a:t>If there is a rapid increase in the size of the liver</a:t>
            </a:r>
          </a:p>
          <a:p>
            <a:r>
              <a:rPr lang="en-US" sz="2800" dirty="0"/>
              <a:t>If any other signs of fluid overload develop.</a:t>
            </a:r>
          </a:p>
          <a:p>
            <a:r>
              <a:rPr lang="en-US" sz="2800" dirty="0"/>
              <a:t> If patient develops medical complication</a:t>
            </a:r>
          </a:p>
          <a:p>
            <a:r>
              <a:rPr lang="en-US" sz="2800" dirty="0"/>
              <a:t> If </a:t>
            </a:r>
            <a:r>
              <a:rPr lang="en-US" sz="2800" dirty="0" err="1"/>
              <a:t>Naso</a:t>
            </a:r>
            <a:r>
              <a:rPr lang="en-US" sz="2800" dirty="0"/>
              <a:t>-Gastric Tube is needed</a:t>
            </a:r>
          </a:p>
          <a:p>
            <a:r>
              <a:rPr lang="en-US" sz="2800" dirty="0"/>
              <a:t> If patient takes less than </a:t>
            </a:r>
            <a:r>
              <a:rPr lang="en-US" sz="2800" dirty="0">
                <a:solidFill>
                  <a:srgbClr val="FF0000"/>
                </a:solidFill>
              </a:rPr>
              <a:t>75% </a:t>
            </a:r>
            <a:r>
              <a:rPr lang="en-US" sz="2800" dirty="0"/>
              <a:t>of the feeds</a:t>
            </a:r>
          </a:p>
          <a:p>
            <a:pPr lvl="0">
              <a:buNone/>
            </a:pPr>
            <a:r>
              <a:rPr lang="en-US" sz="2800" dirty="0"/>
              <a:t> </a:t>
            </a:r>
          </a:p>
          <a:p>
            <a:endParaRPr lang="en-US" sz="2800" dirty="0"/>
          </a:p>
          <a:p>
            <a:endParaRPr lang="en-US" dirty="0"/>
          </a:p>
        </p:txBody>
      </p:sp>
      <p:sp>
        <p:nvSpPr>
          <p:cNvPr id="5" name="Slide Number Placeholder 4"/>
          <p:cNvSpPr>
            <a:spLocks noGrp="1"/>
          </p:cNvSpPr>
          <p:nvPr>
            <p:ph type="sldNum" sz="quarter" idx="12"/>
          </p:nvPr>
        </p:nvSpPr>
        <p:spPr/>
        <p:txBody>
          <a:bodyPr>
            <a:normAutofit/>
          </a:bodyPr>
          <a:lstStyle/>
          <a:p>
            <a:fld id="{E13DDBC5-BD8D-449C-8BDE-1020BC24DD8C}" type="slidenum">
              <a:rPr lang="en-US" smtClean="0"/>
              <a:pPr/>
              <a:t>73</a:t>
            </a:fld>
            <a:endParaRPr lang="en-US"/>
          </a:p>
        </p:txBody>
      </p:sp>
    </p:spTree>
    <p:extLst>
      <p:ext uri="{BB962C8B-B14F-4D97-AF65-F5344CB8AC3E}">
        <p14:creationId xmlns:p14="http://schemas.microsoft.com/office/powerpoint/2010/main" xmlns="" val="3251502066"/>
      </p:ext>
    </p:extLst>
  </p:cSld>
  <p:clrMapOvr>
    <a:masterClrMapping/>
  </p:clrMapOvr>
  <mc:AlternateContent xmlns:mc="http://schemas.openxmlformats.org/markup-compatibility/2006">
    <mc:Choice xmlns:p14="http://schemas.microsoft.com/office/powerpoint/2010/main" xmlns="" Requires="p14">
      <p:transition spd="slow" p14:dur="1500">
        <p14:switch dir="r"/>
      </p:transition>
    </mc:Choice>
    <mc:Fallback>
      <p:transition spd="slow">
        <p:fade/>
      </p:transition>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b="1" dirty="0"/>
              <a:t>CRITERIA TO PROGRESS FROM TRANSITION PHASE TO PHASE2</a:t>
            </a:r>
            <a:r>
              <a:rPr lang="en-US" b="1" dirty="0" smtClean="0"/>
              <a:t/>
            </a:r>
            <a:br>
              <a:rPr lang="en-US" b="1" dirty="0" smtClean="0"/>
            </a:br>
            <a:endParaRPr lang="en-US" dirty="0"/>
          </a:p>
        </p:txBody>
      </p:sp>
      <p:sp>
        <p:nvSpPr>
          <p:cNvPr id="3" name="Content Placeholder 2"/>
          <p:cNvSpPr>
            <a:spLocks noGrp="1"/>
          </p:cNvSpPr>
          <p:nvPr>
            <p:ph idx="1"/>
          </p:nvPr>
        </p:nvSpPr>
        <p:spPr>
          <a:xfrm>
            <a:off x="609600" y="887507"/>
            <a:ext cx="11582400" cy="5970494"/>
          </a:xfrm>
        </p:spPr>
        <p:txBody>
          <a:bodyPr/>
          <a:lstStyle/>
          <a:p>
            <a:pPr lvl="0"/>
            <a:r>
              <a:rPr lang="en-US" sz="4800" dirty="0"/>
              <a:t>A good appetite (taking at least 90% of the RUTF or F100 prescribed) and </a:t>
            </a:r>
            <a:r>
              <a:rPr lang="en-US" sz="4800" dirty="0">
                <a:solidFill>
                  <a:srgbClr val="FF0000"/>
                </a:solidFill>
              </a:rPr>
              <a:t>no edema </a:t>
            </a:r>
            <a:r>
              <a:rPr lang="en-US" sz="4800" dirty="0"/>
              <a:t>if inpatient continues. </a:t>
            </a:r>
          </a:p>
          <a:p>
            <a:pPr lvl="0"/>
            <a:r>
              <a:rPr lang="en-US" sz="4800" dirty="0"/>
              <a:t>For those who are going to continue as out-patients they can go when their appetite is good and </a:t>
            </a:r>
            <a:r>
              <a:rPr lang="en-US" sz="4800" dirty="0" err="1"/>
              <a:t>oedema</a:t>
            </a:r>
            <a:r>
              <a:rPr lang="en-US" sz="4800" dirty="0"/>
              <a:t> reduced to ++ or +. </a:t>
            </a:r>
          </a:p>
          <a:p>
            <a:endParaRPr lang="en-US" sz="5400" dirty="0"/>
          </a:p>
        </p:txBody>
      </p:sp>
      <p:sp>
        <p:nvSpPr>
          <p:cNvPr id="5" name="Slide Number Placeholder 4"/>
          <p:cNvSpPr>
            <a:spLocks noGrp="1"/>
          </p:cNvSpPr>
          <p:nvPr>
            <p:ph type="sldNum" sz="quarter" idx="12"/>
          </p:nvPr>
        </p:nvSpPr>
        <p:spPr/>
        <p:txBody>
          <a:bodyPr>
            <a:normAutofit/>
          </a:bodyPr>
          <a:lstStyle/>
          <a:p>
            <a:fld id="{E13DDBC5-BD8D-449C-8BDE-1020BC24DD8C}" type="slidenum">
              <a:rPr lang="en-US" smtClean="0"/>
              <a:pPr/>
              <a:t>74</a:t>
            </a:fld>
            <a:endParaRPr lang="en-US"/>
          </a:p>
        </p:txBody>
      </p:sp>
    </p:spTree>
    <p:extLst>
      <p:ext uri="{BB962C8B-B14F-4D97-AF65-F5344CB8AC3E}">
        <p14:creationId xmlns:p14="http://schemas.microsoft.com/office/powerpoint/2010/main" xmlns="" val="2162810257"/>
      </p:ext>
    </p:extLst>
  </p:cSld>
  <p:clrMapOvr>
    <a:masterClrMapping/>
  </p:clrMapOvr>
  <mc:AlternateContent xmlns:mc="http://schemas.openxmlformats.org/markup-compatibility/2006">
    <mc:Choice xmlns:p14="http://schemas.microsoft.com/office/powerpoint/2010/main" xmlns="" Requires="p14">
      <p:transition spd="slow" p14:dur="1500">
        <p14:switch dir="r"/>
      </p:transition>
    </mc:Choice>
    <mc:Fallback>
      <p:transition spd="slow">
        <p:fade/>
      </p:transition>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424235"/>
          </a:xfrm>
        </p:spPr>
        <p:txBody>
          <a:bodyPr/>
          <a:lstStyle/>
          <a:p>
            <a:pPr algn="l"/>
            <a:r>
              <a:rPr lang="en-US" b="1" dirty="0" smtClean="0">
                <a:solidFill>
                  <a:srgbClr val="FF0000"/>
                </a:solidFill>
              </a:rPr>
              <a:t>Phase 2</a:t>
            </a:r>
            <a:endParaRPr lang="en-US" dirty="0">
              <a:solidFill>
                <a:srgbClr val="FF0000"/>
              </a:solidFill>
            </a:endParaRPr>
          </a:p>
        </p:txBody>
      </p:sp>
      <p:sp>
        <p:nvSpPr>
          <p:cNvPr id="3" name="Content Placeholder 2"/>
          <p:cNvSpPr>
            <a:spLocks noGrp="1"/>
          </p:cNvSpPr>
          <p:nvPr>
            <p:ph idx="1"/>
          </p:nvPr>
        </p:nvSpPr>
        <p:spPr>
          <a:xfrm>
            <a:off x="0" y="1035424"/>
            <a:ext cx="12192000" cy="5822576"/>
          </a:xfrm>
        </p:spPr>
        <p:txBody>
          <a:bodyPr>
            <a:noAutofit/>
          </a:bodyPr>
          <a:lstStyle/>
          <a:p>
            <a:pPr algn="just"/>
            <a:r>
              <a:rPr lang="en-US" sz="3600" b="1" dirty="0"/>
              <a:t> </a:t>
            </a:r>
            <a:r>
              <a:rPr lang="en-US" sz="3600" dirty="0"/>
              <a:t>Whenever patients have good appetite and no major medical complication they enter Phase 2.</a:t>
            </a:r>
          </a:p>
          <a:p>
            <a:pPr algn="just"/>
            <a:r>
              <a:rPr lang="en-US" sz="3600" dirty="0"/>
              <a:t> Many patients who present with a </a:t>
            </a:r>
            <a:r>
              <a:rPr lang="en-US" sz="3600" dirty="0">
                <a:solidFill>
                  <a:srgbClr val="FF0000"/>
                </a:solidFill>
              </a:rPr>
              <a:t>good appetite </a:t>
            </a:r>
            <a:r>
              <a:rPr lang="en-US" sz="3600" dirty="0"/>
              <a:t>are admitted directly into Phase 2.</a:t>
            </a:r>
          </a:p>
          <a:p>
            <a:pPr algn="just"/>
            <a:r>
              <a:rPr lang="en-US" sz="3600" dirty="0"/>
              <a:t>This can occur in both in-patient and out-patient settings. In Phase 2 they are given RUTF (used in both in-patient and out-patient settings) or F100 (used in in-patient settings only) according to look-up tables. </a:t>
            </a:r>
          </a:p>
          <a:p>
            <a:pPr algn="just"/>
            <a:r>
              <a:rPr lang="en-US" sz="3600" dirty="0"/>
              <a:t>Those formulas are designed for patients to rapidly gain weight (</a:t>
            </a:r>
            <a:r>
              <a:rPr lang="en-US" sz="3600" dirty="0">
                <a:solidFill>
                  <a:srgbClr val="FF0000"/>
                </a:solidFill>
              </a:rPr>
              <a:t>more than 8 g/kg/day</a:t>
            </a:r>
            <a:r>
              <a:rPr lang="en-US" sz="3600" dirty="0"/>
              <a:t>). </a:t>
            </a:r>
          </a:p>
          <a:p>
            <a:pPr algn="just"/>
            <a:endParaRPr lang="en-US" sz="3600" dirty="0"/>
          </a:p>
        </p:txBody>
      </p:sp>
      <p:sp>
        <p:nvSpPr>
          <p:cNvPr id="5" name="Slide Number Placeholder 4"/>
          <p:cNvSpPr>
            <a:spLocks noGrp="1"/>
          </p:cNvSpPr>
          <p:nvPr>
            <p:ph type="sldNum" sz="quarter" idx="12"/>
          </p:nvPr>
        </p:nvSpPr>
        <p:spPr/>
        <p:txBody>
          <a:bodyPr>
            <a:normAutofit/>
          </a:bodyPr>
          <a:lstStyle/>
          <a:p>
            <a:fld id="{7B7C7B08-AA6E-49D4-BE66-D7552659368B}" type="slidenum">
              <a:rPr lang="en-US" smtClean="0"/>
              <a:pPr/>
              <a:t>75</a:t>
            </a:fld>
            <a:endParaRPr lang="en-US"/>
          </a:p>
        </p:txBody>
      </p:sp>
    </p:spTree>
    <p:extLst>
      <p:ext uri="{BB962C8B-B14F-4D97-AF65-F5344CB8AC3E}">
        <p14:creationId xmlns:p14="http://schemas.microsoft.com/office/powerpoint/2010/main" xmlns="" val="2068735758"/>
      </p:ext>
    </p:extLst>
  </p:cSld>
  <p:clrMapOvr>
    <a:masterClrMapping/>
  </p:clrMapOvr>
  <mc:AlternateContent xmlns:mc="http://schemas.openxmlformats.org/markup-compatibility/2006">
    <mc:Choice xmlns:p14="http://schemas.microsoft.com/office/powerpoint/2010/main" xmlns="" Requires="p14">
      <p:transition spd="slow" p14:dur="1500">
        <p14:switch dir="r"/>
      </p:transition>
    </mc:Choice>
    <mc:Fallback>
      <p:transition spd="slow">
        <p:fade/>
      </p:transition>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Cont…</a:t>
            </a:r>
            <a:endParaRPr lang="en-US" dirty="0"/>
          </a:p>
        </p:txBody>
      </p:sp>
      <p:sp>
        <p:nvSpPr>
          <p:cNvPr id="3" name="Content Placeholder 2"/>
          <p:cNvSpPr>
            <a:spLocks noGrp="1"/>
          </p:cNvSpPr>
          <p:nvPr>
            <p:ph idx="1"/>
          </p:nvPr>
        </p:nvSpPr>
        <p:spPr>
          <a:xfrm>
            <a:off x="0" y="1183341"/>
            <a:ext cx="12192000" cy="5674659"/>
          </a:xfrm>
        </p:spPr>
        <p:txBody>
          <a:bodyPr/>
          <a:lstStyle/>
          <a:p>
            <a:pPr algn="just"/>
            <a:r>
              <a:rPr lang="en-GB" sz="3600" dirty="0"/>
              <a:t>Fed F100* 6 times per day using the look-up chart plus one</a:t>
            </a:r>
          </a:p>
          <a:p>
            <a:pPr algn="just">
              <a:buNone/>
            </a:pPr>
            <a:endParaRPr lang="en-GB" sz="3600" dirty="0"/>
          </a:p>
          <a:p>
            <a:pPr algn="just"/>
            <a:r>
              <a:rPr lang="en-GB" sz="3600" dirty="0"/>
              <a:t> porridge for the children </a:t>
            </a:r>
            <a:r>
              <a:rPr lang="en-GB" sz="3600" dirty="0">
                <a:solidFill>
                  <a:srgbClr val="FF0000"/>
                </a:solidFill>
              </a:rPr>
              <a:t>&gt;= 8kg. (porridge = 300 to 350kcal)</a:t>
            </a:r>
          </a:p>
          <a:p>
            <a:pPr algn="just">
              <a:buNone/>
            </a:pPr>
            <a:endParaRPr lang="en-GB" sz="3600" dirty="0"/>
          </a:p>
          <a:p>
            <a:pPr marL="342900" indent="-342900" algn="just"/>
            <a:r>
              <a:rPr lang="en-GB" sz="3600" dirty="0"/>
              <a:t>Given </a:t>
            </a:r>
            <a:r>
              <a:rPr lang="en-GB" sz="3600" dirty="0">
                <a:solidFill>
                  <a:srgbClr val="FF0000"/>
                </a:solidFill>
              </a:rPr>
              <a:t>routine medicine</a:t>
            </a:r>
          </a:p>
          <a:p>
            <a:pPr marL="342900" indent="-342900" algn="just">
              <a:buNone/>
            </a:pPr>
            <a:endParaRPr lang="en-GB" sz="3600" dirty="0"/>
          </a:p>
          <a:p>
            <a:pPr marL="342900" indent="-342900" algn="just"/>
            <a:r>
              <a:rPr lang="en-GB" sz="3600" dirty="0"/>
              <a:t>Monitored and any failure of response investigated</a:t>
            </a:r>
          </a:p>
          <a:p>
            <a:pPr marL="342900" indent="-342900" algn="just"/>
            <a:endParaRPr lang="en-GB" sz="4000" b="1" dirty="0"/>
          </a:p>
          <a:p>
            <a:pPr algn="just"/>
            <a:endParaRPr lang="en-US" sz="4400" dirty="0"/>
          </a:p>
        </p:txBody>
      </p:sp>
      <p:sp>
        <p:nvSpPr>
          <p:cNvPr id="5" name="Slide Number Placeholder 4"/>
          <p:cNvSpPr>
            <a:spLocks noGrp="1"/>
          </p:cNvSpPr>
          <p:nvPr>
            <p:ph type="sldNum" sz="quarter" idx="12"/>
          </p:nvPr>
        </p:nvSpPr>
        <p:spPr/>
        <p:txBody>
          <a:bodyPr>
            <a:normAutofit/>
          </a:bodyPr>
          <a:lstStyle/>
          <a:p>
            <a:fld id="{7B7C7B08-AA6E-49D4-BE66-D7552659368B}" type="slidenum">
              <a:rPr lang="en-US" smtClean="0"/>
              <a:pPr/>
              <a:t>76</a:t>
            </a:fld>
            <a:endParaRPr lang="en-US" dirty="0"/>
          </a:p>
        </p:txBody>
      </p:sp>
    </p:spTree>
    <p:extLst>
      <p:ext uri="{BB962C8B-B14F-4D97-AF65-F5344CB8AC3E}">
        <p14:creationId xmlns:p14="http://schemas.microsoft.com/office/powerpoint/2010/main" xmlns="" val="4019821603"/>
      </p:ext>
    </p:extLst>
  </p:cSld>
  <p:clrMapOvr>
    <a:masterClrMapping/>
  </p:clrMapOvr>
  <mc:AlternateContent xmlns:mc="http://schemas.openxmlformats.org/markup-compatibility/2006">
    <mc:Choice xmlns:p14="http://schemas.microsoft.com/office/powerpoint/2010/main" xmlns="" Requires="p14">
      <p:transition spd="slow" p14:dur="1500">
        <p14:switch dir="r"/>
      </p:transition>
    </mc:Choice>
    <mc:Fallback>
      <p:transition spd="slow">
        <p:fade/>
      </p:transition>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Composition of F-75 and F-100 diets</a:t>
            </a:r>
            <a:endParaRPr lang="en-US" dirty="0"/>
          </a:p>
        </p:txBody>
      </p:sp>
      <p:pic>
        <p:nvPicPr>
          <p:cNvPr id="220162" name="Picture 2"/>
          <p:cNvPicPr>
            <a:picLocks noGrp="1" noChangeAspect="1" noChangeArrowheads="1"/>
          </p:cNvPicPr>
          <p:nvPr>
            <p:ph idx="1"/>
          </p:nvPr>
        </p:nvPicPr>
        <p:blipFill>
          <a:blip r:embed="rId2" cstate="print"/>
          <a:srcRect/>
          <a:stretch>
            <a:fillRect/>
          </a:stretch>
        </p:blipFill>
        <p:spPr bwMode="auto">
          <a:xfrm>
            <a:off x="1828801" y="1264024"/>
            <a:ext cx="10004611" cy="5457452"/>
          </a:xfrm>
          <a:prstGeom prst="rect">
            <a:avLst/>
          </a:prstGeom>
          <a:noFill/>
          <a:ln w="9525">
            <a:noFill/>
            <a:miter lim="800000"/>
            <a:headEnd/>
            <a:tailEnd/>
          </a:ln>
          <a:effectLst/>
        </p:spPr>
      </p:pic>
      <p:sp>
        <p:nvSpPr>
          <p:cNvPr id="5" name="Slide Number Placeholder 4"/>
          <p:cNvSpPr>
            <a:spLocks noGrp="1"/>
          </p:cNvSpPr>
          <p:nvPr>
            <p:ph type="sldNum" sz="quarter" idx="12"/>
          </p:nvPr>
        </p:nvSpPr>
        <p:spPr/>
        <p:txBody>
          <a:bodyPr>
            <a:normAutofit/>
          </a:bodyPr>
          <a:lstStyle/>
          <a:p>
            <a:fld id="{7B7C7B08-AA6E-49D4-BE66-D7552659368B}" type="slidenum">
              <a:rPr lang="en-US" smtClean="0"/>
              <a:pPr/>
              <a:t>77</a:t>
            </a:fld>
            <a:endParaRPr lang="en-US"/>
          </a:p>
        </p:txBody>
      </p:sp>
    </p:spTree>
    <p:extLst>
      <p:ext uri="{BB962C8B-B14F-4D97-AF65-F5344CB8AC3E}">
        <p14:creationId xmlns:p14="http://schemas.microsoft.com/office/powerpoint/2010/main" xmlns="" val="863413382"/>
      </p:ext>
    </p:extLst>
  </p:cSld>
  <p:clrMapOvr>
    <a:masterClrMapping/>
  </p:clrMapOvr>
  <mc:AlternateContent xmlns:mc="http://schemas.openxmlformats.org/markup-compatibility/2006">
    <mc:Choice xmlns:p14="http://schemas.microsoft.com/office/powerpoint/2010/main" xmlns="" Requires="p14">
      <p:transition spd="slow" p14:dur="1500">
        <p14:switch dir="r"/>
      </p:transition>
    </mc:Choice>
    <mc:Fallback>
      <p:transition spd="slow">
        <p:fade/>
      </p:transition>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3600" b="1" dirty="0"/>
              <a:t>ROUTINE MEDICINE</a:t>
            </a:r>
            <a:r>
              <a:rPr lang="en-US" b="1" dirty="0" smtClean="0"/>
              <a:t/>
            </a:r>
            <a:br>
              <a:rPr lang="en-US" b="1" dirty="0" smtClean="0"/>
            </a:br>
            <a:endParaRPr lang="en-US" dirty="0"/>
          </a:p>
        </p:txBody>
      </p:sp>
      <p:sp>
        <p:nvSpPr>
          <p:cNvPr id="3" name="Content Placeholder 2"/>
          <p:cNvSpPr>
            <a:spLocks noGrp="1"/>
          </p:cNvSpPr>
          <p:nvPr>
            <p:ph idx="1"/>
          </p:nvPr>
        </p:nvSpPr>
        <p:spPr>
          <a:xfrm>
            <a:off x="0" y="887506"/>
            <a:ext cx="12192000" cy="5970493"/>
          </a:xfrm>
        </p:spPr>
        <p:txBody>
          <a:bodyPr>
            <a:normAutofit/>
          </a:bodyPr>
          <a:lstStyle/>
          <a:p>
            <a:pPr>
              <a:spcBef>
                <a:spcPct val="60000"/>
              </a:spcBef>
              <a:defRPr/>
            </a:pPr>
            <a:r>
              <a:rPr lang="en-US" sz="2800" dirty="0">
                <a:solidFill>
                  <a:srgbClr val="FF0000"/>
                </a:solidFill>
                <a:latin typeface="Arial" charset="0"/>
              </a:rPr>
              <a:t>Iron</a:t>
            </a:r>
            <a:r>
              <a:rPr lang="en-US" sz="2800" dirty="0">
                <a:latin typeface="Arial" charset="0"/>
              </a:rPr>
              <a:t> </a:t>
            </a:r>
            <a:r>
              <a:rPr lang="en-US" sz="2800" dirty="0" err="1">
                <a:solidFill>
                  <a:srgbClr val="FF0000"/>
                </a:solidFill>
                <a:latin typeface="Arial" charset="0"/>
              </a:rPr>
              <a:t>sulphate</a:t>
            </a:r>
            <a:r>
              <a:rPr lang="en-US" sz="2800" dirty="0">
                <a:solidFill>
                  <a:srgbClr val="FF0000"/>
                </a:solidFill>
                <a:latin typeface="Arial" charset="0"/>
              </a:rPr>
              <a:t> </a:t>
            </a:r>
            <a:r>
              <a:rPr lang="en-US" sz="2800" dirty="0">
                <a:latin typeface="Arial" charset="0"/>
              </a:rPr>
              <a:t> is added to the diet </a:t>
            </a:r>
            <a:r>
              <a:rPr lang="en-US" sz="2800" i="1" dirty="0">
                <a:latin typeface="Arial" charset="0"/>
              </a:rPr>
              <a:t>(1 tab 200mg Iron </a:t>
            </a:r>
            <a:r>
              <a:rPr lang="en-US" sz="2800" i="1" dirty="0" err="1">
                <a:latin typeface="Arial" charset="0"/>
              </a:rPr>
              <a:t>sulphate</a:t>
            </a:r>
            <a:r>
              <a:rPr lang="en-US" sz="2800" i="1" dirty="0">
                <a:latin typeface="Arial" charset="0"/>
              </a:rPr>
              <a:t> for 2 liters of F100*)</a:t>
            </a:r>
            <a:endParaRPr lang="en-US" sz="2800" dirty="0">
              <a:latin typeface="Arial" charset="0"/>
            </a:endParaRPr>
          </a:p>
          <a:p>
            <a:r>
              <a:rPr lang="en-GB" i="1" dirty="0" smtClean="0">
                <a:latin typeface="Arial" charset="0"/>
              </a:rPr>
              <a:t>RUTF has iron already added to it – it should not be used for phase one or with any patient who has oedema, except in an emergency</a:t>
            </a:r>
            <a:r>
              <a:rPr lang="en-US" dirty="0" smtClean="0"/>
              <a:t>.</a:t>
            </a:r>
          </a:p>
          <a:p>
            <a:r>
              <a:rPr lang="en-US" dirty="0" smtClean="0">
                <a:solidFill>
                  <a:srgbClr val="FF0000"/>
                </a:solidFill>
              </a:rPr>
              <a:t>De-worming:</a:t>
            </a:r>
          </a:p>
          <a:p>
            <a:pPr>
              <a:buNone/>
            </a:pPr>
            <a:r>
              <a:rPr lang="en-US" b="1" dirty="0" err="1" smtClean="0"/>
              <a:t>Albendazole</a:t>
            </a:r>
            <a:r>
              <a:rPr lang="en-US" b="1" dirty="0" smtClean="0"/>
              <a:t> 400mg                           </a:t>
            </a:r>
            <a:r>
              <a:rPr lang="en-US" b="1" dirty="0" err="1" smtClean="0"/>
              <a:t>Mebendazole</a:t>
            </a:r>
            <a:r>
              <a:rPr lang="en-US" b="1" dirty="0" smtClean="0"/>
              <a:t> 100mg</a:t>
            </a:r>
          </a:p>
          <a:p>
            <a:pPr>
              <a:buNone/>
            </a:pPr>
            <a:r>
              <a:rPr lang="en-US" b="1" dirty="0" smtClean="0"/>
              <a:t>          </a:t>
            </a:r>
          </a:p>
          <a:p>
            <a:r>
              <a:rPr lang="en-US" dirty="0" smtClean="0">
                <a:solidFill>
                  <a:srgbClr val="FF0000"/>
                </a:solidFill>
              </a:rPr>
              <a:t>1 to 2 years      </a:t>
            </a:r>
            <a:r>
              <a:rPr lang="en-US" dirty="0" smtClean="0"/>
              <a:t>½ tablet once               2 ½ tablet once</a:t>
            </a:r>
          </a:p>
          <a:p>
            <a:r>
              <a:rPr lang="en-US" dirty="0" smtClean="0"/>
              <a:t>  </a:t>
            </a:r>
            <a:r>
              <a:rPr lang="en-US" dirty="0" smtClean="0">
                <a:solidFill>
                  <a:srgbClr val="FF0000"/>
                </a:solidFill>
              </a:rPr>
              <a:t>&gt;= 2years        </a:t>
            </a:r>
            <a:r>
              <a:rPr lang="en-US" dirty="0" smtClean="0"/>
              <a:t>1 tablet once               5 tablet once</a:t>
            </a:r>
          </a:p>
          <a:p>
            <a:endParaRPr lang="en-US" dirty="0"/>
          </a:p>
        </p:txBody>
      </p:sp>
      <p:sp>
        <p:nvSpPr>
          <p:cNvPr id="5" name="Slide Number Placeholder 4"/>
          <p:cNvSpPr>
            <a:spLocks noGrp="1"/>
          </p:cNvSpPr>
          <p:nvPr>
            <p:ph type="sldNum" sz="quarter" idx="12"/>
          </p:nvPr>
        </p:nvSpPr>
        <p:spPr/>
        <p:txBody>
          <a:bodyPr>
            <a:normAutofit/>
          </a:bodyPr>
          <a:lstStyle/>
          <a:p>
            <a:fld id="{E13DDBC5-BD8D-449C-8BDE-1020BC24DD8C}" type="slidenum">
              <a:rPr lang="en-US" smtClean="0"/>
              <a:pPr/>
              <a:t>78</a:t>
            </a:fld>
            <a:endParaRPr lang="en-US"/>
          </a:p>
        </p:txBody>
      </p:sp>
    </p:spTree>
    <p:extLst>
      <p:ext uri="{BB962C8B-B14F-4D97-AF65-F5344CB8AC3E}">
        <p14:creationId xmlns:p14="http://schemas.microsoft.com/office/powerpoint/2010/main" xmlns="" val="2535091695"/>
      </p:ext>
    </p:extLst>
  </p:cSld>
  <p:clrMapOvr>
    <a:masterClrMapping/>
  </p:clrMapOvr>
  <mc:AlternateContent xmlns:mc="http://schemas.openxmlformats.org/markup-compatibility/2006">
    <mc:Choice xmlns:p14="http://schemas.microsoft.com/office/powerpoint/2010/main" xmlns="" Requires="p14">
      <p:transition spd="slow" p14:dur="1500">
        <p14:switch dir="r"/>
      </p:transition>
    </mc:Choice>
    <mc:Fallback>
      <p:transition spd="slow">
        <p:fade/>
      </p:transition>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sz="5400" b="1" dirty="0" err="1" smtClean="0"/>
              <a:t>Mebendazole</a:t>
            </a:r>
            <a:r>
              <a:rPr lang="en-US" sz="5400" b="1" dirty="0" smtClean="0"/>
              <a:t> 100mg</a:t>
            </a:r>
          </a:p>
          <a:p>
            <a:r>
              <a:rPr lang="en-US" sz="5400" dirty="0" smtClean="0">
                <a:solidFill>
                  <a:srgbClr val="FF0000"/>
                </a:solidFill>
              </a:rPr>
              <a:t>Age &lt;1 year  </a:t>
            </a:r>
            <a:r>
              <a:rPr lang="en-US" sz="5400" dirty="0" smtClean="0"/>
              <a:t>Not given </a:t>
            </a:r>
          </a:p>
          <a:p>
            <a:r>
              <a:rPr lang="en-US" sz="5400" dirty="0" smtClean="0">
                <a:solidFill>
                  <a:srgbClr val="FF0000"/>
                </a:solidFill>
              </a:rPr>
              <a:t>1 to 2 years  </a:t>
            </a:r>
            <a:r>
              <a:rPr lang="en-US" sz="5400" dirty="0" smtClean="0"/>
              <a:t>2 ½ tablet once</a:t>
            </a:r>
          </a:p>
          <a:p>
            <a:r>
              <a:rPr lang="en-US" sz="5400" dirty="0" smtClean="0"/>
              <a:t>  </a:t>
            </a:r>
            <a:r>
              <a:rPr lang="en-US" sz="5400" dirty="0" smtClean="0">
                <a:solidFill>
                  <a:srgbClr val="FF0000"/>
                </a:solidFill>
              </a:rPr>
              <a:t>&gt;= 2years   </a:t>
            </a:r>
            <a:r>
              <a:rPr lang="en-US" sz="5400" dirty="0" smtClean="0"/>
              <a:t>5 tablet once</a:t>
            </a:r>
          </a:p>
          <a:p>
            <a:endParaRPr lang="en-US" sz="5400" dirty="0"/>
          </a:p>
        </p:txBody>
      </p:sp>
      <p:sp>
        <p:nvSpPr>
          <p:cNvPr id="5" name="Slide Number Placeholder 4"/>
          <p:cNvSpPr>
            <a:spLocks noGrp="1"/>
          </p:cNvSpPr>
          <p:nvPr>
            <p:ph type="sldNum" sz="quarter" idx="12"/>
          </p:nvPr>
        </p:nvSpPr>
        <p:spPr/>
        <p:txBody>
          <a:bodyPr>
            <a:normAutofit/>
          </a:bodyPr>
          <a:lstStyle/>
          <a:p>
            <a:fld id="{E13DDBC5-BD8D-449C-8BDE-1020BC24DD8C}" type="slidenum">
              <a:rPr lang="en-US" smtClean="0"/>
              <a:pPr/>
              <a:t>79</a:t>
            </a:fld>
            <a:endParaRPr lang="en-US"/>
          </a:p>
        </p:txBody>
      </p:sp>
    </p:spTree>
    <p:extLst>
      <p:ext uri="{BB962C8B-B14F-4D97-AF65-F5344CB8AC3E}">
        <p14:creationId xmlns:p14="http://schemas.microsoft.com/office/powerpoint/2010/main" xmlns="" val="1474733047"/>
      </p:ext>
    </p:extLst>
  </p:cSld>
  <p:clrMapOvr>
    <a:masterClrMapping/>
  </p:clrMapOvr>
  <mc:AlternateContent xmlns:mc="http://schemas.openxmlformats.org/markup-compatibility/2006">
    <mc:Choice xmlns:p14="http://schemas.microsoft.com/office/powerpoint/2010/main" xmlns="" Requires="p14">
      <p:transition spd="slow" p14:dur="1500">
        <p14:switch dir="r"/>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solidFill>
                  <a:prstClr val="black"/>
                </a:solidFill>
                <a:latin typeface="Calibri"/>
              </a:rPr>
              <a:t>Kwashiorkor</a:t>
            </a:r>
            <a:br>
              <a:rPr lang="en-US" sz="3600" dirty="0">
                <a:solidFill>
                  <a:prstClr val="black"/>
                </a:solidFill>
                <a:latin typeface="Calibri"/>
              </a:rPr>
            </a:br>
            <a:r>
              <a:rPr lang="en-US" sz="3600" dirty="0">
                <a:solidFill>
                  <a:prstClr val="black"/>
                </a:solidFill>
                <a:latin typeface="Calibri"/>
              </a:rPr>
              <a:t>(Edematous Malnutrition)</a:t>
            </a:r>
            <a:endParaRPr lang="en-US" dirty="0"/>
          </a:p>
        </p:txBody>
      </p:sp>
      <p:sp>
        <p:nvSpPr>
          <p:cNvPr id="3" name="Content Placeholder 2"/>
          <p:cNvSpPr>
            <a:spLocks noGrp="1"/>
          </p:cNvSpPr>
          <p:nvPr>
            <p:ph idx="1"/>
          </p:nvPr>
        </p:nvSpPr>
        <p:spPr/>
        <p:txBody>
          <a:bodyPr/>
          <a:lstStyle/>
          <a:p>
            <a:pPr marL="342900" lvl="0" indent="-342900" fontAlgn="base">
              <a:lnSpc>
                <a:spcPct val="100000"/>
              </a:lnSpc>
              <a:spcBef>
                <a:spcPct val="20000"/>
              </a:spcBef>
              <a:spcAft>
                <a:spcPct val="0"/>
              </a:spcAft>
            </a:pPr>
            <a:r>
              <a:rPr lang="en-US" sz="4400" dirty="0">
                <a:solidFill>
                  <a:prstClr val="black"/>
                </a:solidFill>
              </a:rPr>
              <a:t>Underweight with edema</a:t>
            </a:r>
          </a:p>
          <a:p>
            <a:pPr marL="342900" lvl="0" indent="-342900" fontAlgn="base">
              <a:lnSpc>
                <a:spcPct val="100000"/>
              </a:lnSpc>
              <a:spcBef>
                <a:spcPct val="20000"/>
              </a:spcBef>
              <a:spcAft>
                <a:spcPct val="0"/>
              </a:spcAft>
            </a:pPr>
            <a:r>
              <a:rPr lang="en-US" sz="4400" dirty="0">
                <a:solidFill>
                  <a:prstClr val="black"/>
                </a:solidFill>
              </a:rPr>
              <a:t>Irritable, difficult to feed</a:t>
            </a:r>
          </a:p>
          <a:p>
            <a:pPr marL="342900" lvl="0" indent="-342900" fontAlgn="base">
              <a:lnSpc>
                <a:spcPct val="100000"/>
              </a:lnSpc>
              <a:spcBef>
                <a:spcPct val="20000"/>
              </a:spcBef>
              <a:spcAft>
                <a:spcPct val="0"/>
              </a:spcAft>
            </a:pPr>
            <a:r>
              <a:rPr lang="en-US" sz="4400" dirty="0">
                <a:solidFill>
                  <a:prstClr val="black"/>
                </a:solidFill>
              </a:rPr>
              <a:t>Electrolyte abnormalities</a:t>
            </a:r>
          </a:p>
          <a:p>
            <a:pPr marL="342900" lvl="0" indent="-342900" fontAlgn="base">
              <a:lnSpc>
                <a:spcPct val="100000"/>
              </a:lnSpc>
              <a:spcBef>
                <a:spcPct val="20000"/>
              </a:spcBef>
              <a:spcAft>
                <a:spcPct val="0"/>
              </a:spcAft>
            </a:pPr>
            <a:r>
              <a:rPr lang="en-US" sz="4400" dirty="0">
                <a:solidFill>
                  <a:prstClr val="black"/>
                </a:solidFill>
              </a:rPr>
              <a:t>Highest mortality – 50 to 60%</a:t>
            </a:r>
          </a:p>
          <a:p>
            <a:endParaRPr lang="en-US" dirty="0"/>
          </a:p>
        </p:txBody>
      </p:sp>
      <p:sp>
        <p:nvSpPr>
          <p:cNvPr id="6" name="Slide Number Placeholder 5"/>
          <p:cNvSpPr>
            <a:spLocks noGrp="1"/>
          </p:cNvSpPr>
          <p:nvPr>
            <p:ph type="sldNum" sz="quarter" idx="12"/>
          </p:nvPr>
        </p:nvSpPr>
        <p:spPr/>
        <p:txBody>
          <a:bodyPr/>
          <a:lstStyle/>
          <a:p>
            <a:fld id="{31464B2D-C745-448E-9D95-72C920CC6C45}" type="slidenum">
              <a:rPr lang="en-US" smtClean="0"/>
              <a:pPr/>
              <a:t>8</a:t>
            </a:fld>
            <a:endParaRPr lang="en-US"/>
          </a:p>
        </p:txBody>
      </p:sp>
      <p:pic>
        <p:nvPicPr>
          <p:cNvPr id="4" name="Picture 4" descr="PEM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8558012" y="558084"/>
            <a:ext cx="3432220" cy="53661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830580415"/>
      </p:ext>
    </p:extLst>
  </p:cSld>
  <p:clrMapOvr>
    <a:masterClrMapping/>
  </p:clrMapOvr>
  <mc:AlternateContent xmlns:mc="http://schemas.openxmlformats.org/markup-compatibility/2006">
    <mc:Choice xmlns:p14="http://schemas.microsoft.com/office/powerpoint/2010/main" xmlns="" Requires="p14">
      <p:transition spd="slow" p14:dur="1500">
        <p14:switch dir="r"/>
      </p:transition>
    </mc:Choice>
    <mc:Fallback>
      <p:transition spd="slow">
        <p:fade/>
      </p:transition>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2"/>
          <p:cNvSpPr>
            <a:spLocks noGrp="1" noChangeArrowheads="1"/>
          </p:cNvSpPr>
          <p:nvPr>
            <p:ph type="title"/>
          </p:nvPr>
        </p:nvSpPr>
        <p:spPr>
          <a:xfrm>
            <a:off x="2095472" y="274638"/>
            <a:ext cx="8115328" cy="478397"/>
          </a:xfrm>
        </p:spPr>
        <p:txBody>
          <a:bodyPr/>
          <a:lstStyle/>
          <a:p>
            <a:pPr eaLnBrk="1" hangingPunct="1"/>
            <a:r>
              <a:rPr lang="en-US" dirty="0" smtClean="0"/>
              <a:t>FAILURE TO RESPOND</a:t>
            </a:r>
          </a:p>
        </p:txBody>
      </p:sp>
      <p:pic>
        <p:nvPicPr>
          <p:cNvPr id="47108" name="Picture 4"/>
          <p:cNvPicPr>
            <a:picLocks noGrp="1" noChangeAspect="1" noChangeArrowheads="1"/>
          </p:cNvPicPr>
          <p:nvPr>
            <p:ph idx="1"/>
          </p:nvPr>
        </p:nvPicPr>
        <p:blipFill>
          <a:blip r:embed="rId3" cstate="print"/>
          <a:srcRect/>
          <a:stretch>
            <a:fillRect/>
          </a:stretch>
        </p:blipFill>
        <p:spPr>
          <a:xfrm>
            <a:off x="1" y="941294"/>
            <a:ext cx="12192000" cy="5916705"/>
          </a:xfrm>
          <a:noFill/>
        </p:spPr>
      </p:pic>
      <p:sp>
        <p:nvSpPr>
          <p:cNvPr id="47106" name="Slide Number Placeholder 5"/>
          <p:cNvSpPr>
            <a:spLocks noGrp="1"/>
          </p:cNvSpPr>
          <p:nvPr>
            <p:ph type="sldNum" sz="quarter" idx="12"/>
          </p:nvPr>
        </p:nvSpPr>
        <p:spPr>
          <a:noFill/>
        </p:spPr>
        <p:txBody>
          <a:bodyPr>
            <a:normAutofit/>
          </a:bodyPr>
          <a:lstStyle/>
          <a:p>
            <a:fld id="{B842B93A-A2C9-4820-AA3F-385C94E58EAD}" type="slidenum">
              <a:rPr lang="en-US" smtClean="0"/>
              <a:pPr/>
              <a:t>80</a:t>
            </a:fld>
            <a:endParaRPr lang="en-US" smtClean="0"/>
          </a:p>
        </p:txBody>
      </p:sp>
    </p:spTree>
    <p:extLst>
      <p:ext uri="{BB962C8B-B14F-4D97-AF65-F5344CB8AC3E}">
        <p14:creationId xmlns:p14="http://schemas.microsoft.com/office/powerpoint/2010/main" xmlns="" val="221038132"/>
      </p:ext>
    </p:extLst>
  </p:cSld>
  <p:clrMapOvr>
    <a:masterClrMapping/>
  </p:clrMapOvr>
  <mc:AlternateContent xmlns:mc="http://schemas.openxmlformats.org/markup-compatibility/2006">
    <mc:Choice xmlns:p14="http://schemas.microsoft.com/office/powerpoint/2010/main" xmlns="" Requires="p14">
      <p:transition spd="slow" p14:dur="1500">
        <p14:switch dir="r"/>
      </p:transition>
    </mc:Choice>
    <mc:Fallback>
      <p:transition spd="slow">
        <p:fade/>
      </p:transition>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2"/>
          <p:cNvSpPr>
            <a:spLocks noGrp="1" noChangeArrowheads="1"/>
          </p:cNvSpPr>
          <p:nvPr>
            <p:ph type="title"/>
          </p:nvPr>
        </p:nvSpPr>
        <p:spPr>
          <a:solidFill>
            <a:srgbClr val="FFFF99">
              <a:alpha val="54901"/>
            </a:srgbClr>
          </a:solidFill>
        </p:spPr>
        <p:txBody>
          <a:bodyPr/>
          <a:lstStyle/>
          <a:p>
            <a:pPr eaLnBrk="1" hangingPunct="1"/>
            <a:r>
              <a:rPr lang="en-US" sz="3600" b="1"/>
              <a:t>Cause of failure to respond</a:t>
            </a:r>
            <a:r>
              <a:rPr lang="en-US" smtClean="0"/>
              <a:t> </a:t>
            </a:r>
          </a:p>
        </p:txBody>
      </p:sp>
      <p:sp>
        <p:nvSpPr>
          <p:cNvPr id="55300" name="Rectangle 3"/>
          <p:cNvSpPr>
            <a:spLocks noGrp="1" noChangeArrowheads="1"/>
          </p:cNvSpPr>
          <p:nvPr>
            <p:ph idx="1"/>
          </p:nvPr>
        </p:nvSpPr>
        <p:spPr>
          <a:xfrm>
            <a:off x="609600" y="1304365"/>
            <a:ext cx="11582400" cy="5553635"/>
          </a:xfrm>
        </p:spPr>
        <p:txBody>
          <a:bodyPr/>
          <a:lstStyle/>
          <a:p>
            <a:pPr algn="just" eaLnBrk="1" hangingPunct="1">
              <a:lnSpc>
                <a:spcPct val="90000"/>
              </a:lnSpc>
              <a:buFontTx/>
              <a:buNone/>
            </a:pPr>
            <a:r>
              <a:rPr lang="en-US" sz="4400" dirty="0" smtClean="0">
                <a:solidFill>
                  <a:srgbClr val="FF0000"/>
                </a:solidFill>
              </a:rPr>
              <a:t>1. Problems with the treatment facility</a:t>
            </a:r>
          </a:p>
          <a:p>
            <a:pPr algn="just" eaLnBrk="1" hangingPunct="1">
              <a:lnSpc>
                <a:spcPct val="90000"/>
              </a:lnSpc>
            </a:pPr>
            <a:r>
              <a:rPr lang="en-US" sz="4400" dirty="0" smtClean="0"/>
              <a:t>Inappropriate patient  selection  </a:t>
            </a:r>
          </a:p>
          <a:p>
            <a:pPr algn="just" eaLnBrk="1" hangingPunct="1">
              <a:lnSpc>
                <a:spcPct val="90000"/>
              </a:lnSpc>
              <a:buFontTx/>
              <a:buNone/>
            </a:pPr>
            <a:r>
              <a:rPr lang="en-US" sz="4400" dirty="0" smtClean="0"/>
              <a:t>  E.g. Poorly conducted appetite test</a:t>
            </a:r>
          </a:p>
          <a:p>
            <a:pPr algn="just" eaLnBrk="1" hangingPunct="1">
              <a:lnSpc>
                <a:spcPct val="90000"/>
              </a:lnSpc>
            </a:pPr>
            <a:r>
              <a:rPr lang="en-US" sz="4400" dirty="0" smtClean="0"/>
              <a:t>Inadequate instructions given to caretakers</a:t>
            </a:r>
          </a:p>
          <a:p>
            <a:pPr algn="just" eaLnBrk="1" hangingPunct="1">
              <a:lnSpc>
                <a:spcPct val="90000"/>
              </a:lnSpc>
            </a:pPr>
            <a:r>
              <a:rPr lang="en-US" sz="4400" dirty="0" smtClean="0"/>
              <a:t>Wrong amounts of RUTF dispensed to children</a:t>
            </a:r>
          </a:p>
          <a:p>
            <a:pPr algn="just" eaLnBrk="1" hangingPunct="1">
              <a:lnSpc>
                <a:spcPct val="90000"/>
              </a:lnSpc>
            </a:pPr>
            <a:r>
              <a:rPr lang="en-US" sz="4400" dirty="0" smtClean="0"/>
              <a:t>Excessive time between OTP distributions e.g. weekly better than fortnightly </a:t>
            </a:r>
          </a:p>
        </p:txBody>
      </p:sp>
      <p:sp>
        <p:nvSpPr>
          <p:cNvPr id="55298" name="Slide Number Placeholder 5"/>
          <p:cNvSpPr>
            <a:spLocks noGrp="1"/>
          </p:cNvSpPr>
          <p:nvPr>
            <p:ph type="sldNum" sz="quarter" idx="12"/>
          </p:nvPr>
        </p:nvSpPr>
        <p:spPr>
          <a:noFill/>
        </p:spPr>
        <p:txBody>
          <a:bodyPr>
            <a:normAutofit/>
          </a:bodyPr>
          <a:lstStyle/>
          <a:p>
            <a:fld id="{3A620148-5200-4CDA-A3DA-F5AEA4660508}" type="slidenum">
              <a:rPr lang="en-US" smtClean="0">
                <a:latin typeface="Arial" pitchFamily="34" charset="0"/>
              </a:rPr>
              <a:pPr/>
              <a:t>81</a:t>
            </a:fld>
            <a:endParaRPr lang="en-US" smtClean="0">
              <a:latin typeface="Arial" pitchFamily="34" charset="0"/>
            </a:endParaRPr>
          </a:p>
        </p:txBody>
      </p:sp>
    </p:spTree>
    <p:extLst>
      <p:ext uri="{BB962C8B-B14F-4D97-AF65-F5344CB8AC3E}">
        <p14:creationId xmlns:p14="http://schemas.microsoft.com/office/powerpoint/2010/main" xmlns="" val="2184760026"/>
      </p:ext>
    </p:extLst>
  </p:cSld>
  <p:clrMapOvr>
    <a:masterClrMapping/>
  </p:clrMapOvr>
  <mc:AlternateContent xmlns:mc="http://schemas.openxmlformats.org/markup-compatibility/2006">
    <mc:Choice xmlns:p14="http://schemas.microsoft.com/office/powerpoint/2010/main" xmlns="" Requires="p14">
      <p:transition spd="slow" p14:dur="1500">
        <p14:switch dir="r"/>
      </p:transition>
    </mc:Choice>
    <mc:Fallback>
      <p:transition spd="slow">
        <p:fade/>
      </p:transition>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2"/>
          <p:cNvSpPr>
            <a:spLocks noGrp="1" noChangeArrowheads="1"/>
          </p:cNvSpPr>
          <p:nvPr>
            <p:ph type="title"/>
          </p:nvPr>
        </p:nvSpPr>
        <p:spPr>
          <a:xfrm>
            <a:off x="1981200" y="274639"/>
            <a:ext cx="8229600" cy="922337"/>
          </a:xfrm>
          <a:solidFill>
            <a:srgbClr val="FFFF99">
              <a:alpha val="54901"/>
            </a:srgbClr>
          </a:solidFill>
        </p:spPr>
        <p:txBody>
          <a:bodyPr/>
          <a:lstStyle/>
          <a:p>
            <a:pPr eaLnBrk="1" hangingPunct="1"/>
            <a:r>
              <a:rPr lang="en-US" b="1" smtClean="0"/>
              <a:t>Causes</a:t>
            </a:r>
            <a:r>
              <a:rPr lang="en-US" smtClean="0"/>
              <a:t> …</a:t>
            </a:r>
          </a:p>
        </p:txBody>
      </p:sp>
      <p:sp>
        <p:nvSpPr>
          <p:cNvPr id="56324" name="Rectangle 3"/>
          <p:cNvSpPr>
            <a:spLocks noGrp="1" noChangeArrowheads="1"/>
          </p:cNvSpPr>
          <p:nvPr>
            <p:ph idx="1"/>
          </p:nvPr>
        </p:nvSpPr>
        <p:spPr>
          <a:xfrm>
            <a:off x="609600" y="1196976"/>
            <a:ext cx="10972800" cy="5661023"/>
          </a:xfrm>
        </p:spPr>
        <p:txBody>
          <a:bodyPr/>
          <a:lstStyle/>
          <a:p>
            <a:pPr eaLnBrk="1" hangingPunct="1">
              <a:lnSpc>
                <a:spcPct val="90000"/>
              </a:lnSpc>
              <a:buFontTx/>
              <a:buNone/>
            </a:pPr>
            <a:endParaRPr lang="en-US" sz="4000" dirty="0" smtClean="0"/>
          </a:p>
          <a:p>
            <a:pPr eaLnBrk="1" hangingPunct="1">
              <a:lnSpc>
                <a:spcPct val="90000"/>
              </a:lnSpc>
              <a:buFontTx/>
              <a:buNone/>
            </a:pPr>
            <a:r>
              <a:rPr lang="en-US" sz="4000" dirty="0" smtClean="0">
                <a:solidFill>
                  <a:srgbClr val="FF0000"/>
                </a:solidFill>
              </a:rPr>
              <a:t>2. Problems of individual children and family </a:t>
            </a:r>
          </a:p>
          <a:p>
            <a:pPr eaLnBrk="1" hangingPunct="1">
              <a:lnSpc>
                <a:spcPct val="90000"/>
              </a:lnSpc>
            </a:pPr>
            <a:r>
              <a:rPr lang="en-US" sz="4000" dirty="0" smtClean="0"/>
              <a:t>Sharing within the family</a:t>
            </a:r>
          </a:p>
          <a:p>
            <a:pPr eaLnBrk="1" hangingPunct="1">
              <a:lnSpc>
                <a:spcPct val="90000"/>
              </a:lnSpc>
            </a:pPr>
            <a:r>
              <a:rPr lang="en-US" sz="4000" dirty="0" smtClean="0"/>
              <a:t>Unwilling caretaker</a:t>
            </a:r>
          </a:p>
          <a:p>
            <a:pPr eaLnBrk="1" hangingPunct="1">
              <a:lnSpc>
                <a:spcPct val="90000"/>
              </a:lnSpc>
            </a:pPr>
            <a:r>
              <a:rPr lang="en-US" sz="4000" dirty="0" smtClean="0"/>
              <a:t>Caretaker overwhelmed with other work and responsibilities</a:t>
            </a:r>
          </a:p>
          <a:p>
            <a:pPr eaLnBrk="1" hangingPunct="1">
              <a:lnSpc>
                <a:spcPct val="90000"/>
              </a:lnSpc>
            </a:pPr>
            <a:r>
              <a:rPr lang="en-US" sz="4000" dirty="0" smtClean="0"/>
              <a:t>Overlooked illnesses like </a:t>
            </a:r>
            <a:r>
              <a:rPr lang="en-US" sz="4000" dirty="0" smtClean="0">
                <a:solidFill>
                  <a:srgbClr val="FF0000"/>
                </a:solidFill>
              </a:rPr>
              <a:t>HIV,TB</a:t>
            </a:r>
          </a:p>
        </p:txBody>
      </p:sp>
      <p:sp>
        <p:nvSpPr>
          <p:cNvPr id="56322" name="Slide Number Placeholder 5"/>
          <p:cNvSpPr>
            <a:spLocks noGrp="1"/>
          </p:cNvSpPr>
          <p:nvPr>
            <p:ph type="sldNum" sz="quarter" idx="12"/>
          </p:nvPr>
        </p:nvSpPr>
        <p:spPr>
          <a:noFill/>
        </p:spPr>
        <p:txBody>
          <a:bodyPr>
            <a:normAutofit/>
          </a:bodyPr>
          <a:lstStyle/>
          <a:p>
            <a:fld id="{226BE683-5312-42BD-91F2-A148171C0D02}" type="slidenum">
              <a:rPr lang="en-US" smtClean="0">
                <a:latin typeface="Arial" pitchFamily="34" charset="0"/>
              </a:rPr>
              <a:pPr/>
              <a:t>82</a:t>
            </a:fld>
            <a:endParaRPr lang="en-US" smtClean="0">
              <a:latin typeface="Arial" pitchFamily="34" charset="0"/>
            </a:endParaRPr>
          </a:p>
        </p:txBody>
      </p:sp>
    </p:spTree>
    <p:extLst>
      <p:ext uri="{BB962C8B-B14F-4D97-AF65-F5344CB8AC3E}">
        <p14:creationId xmlns:p14="http://schemas.microsoft.com/office/powerpoint/2010/main" xmlns="" val="2094789480"/>
      </p:ext>
    </p:extLst>
  </p:cSld>
  <p:clrMapOvr>
    <a:masterClrMapping/>
  </p:clrMapOvr>
  <mc:AlternateContent xmlns:mc="http://schemas.openxmlformats.org/markup-compatibility/2006">
    <mc:Choice xmlns:p14="http://schemas.microsoft.com/office/powerpoint/2010/main" xmlns="" Requires="p14">
      <p:transition spd="slow" p14:dur="1500">
        <p14:switch dir="r"/>
      </p:transition>
    </mc:Choice>
    <mc:Fallback>
      <p:transition spd="slow">
        <p:fade/>
      </p:transition>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lvl="0"/>
            <a:r>
              <a:rPr lang="en-US" sz="3600" b="1" dirty="0"/>
              <a:t>CRITERIA TO MOVE BACK FROM PHASE 2 TO PHASE 1</a:t>
            </a:r>
            <a:r>
              <a:rPr lang="en-US" b="1" dirty="0" smtClean="0"/>
              <a:t/>
            </a:r>
            <a:br>
              <a:rPr lang="en-US" b="1" dirty="0" smtClean="0"/>
            </a:br>
            <a:endParaRPr lang="en-US" dirty="0"/>
          </a:p>
        </p:txBody>
      </p:sp>
      <p:sp>
        <p:nvSpPr>
          <p:cNvPr id="3" name="Content Placeholder 2"/>
          <p:cNvSpPr>
            <a:spLocks noGrp="1"/>
          </p:cNvSpPr>
          <p:nvPr>
            <p:ph idx="1"/>
          </p:nvPr>
        </p:nvSpPr>
        <p:spPr>
          <a:xfrm>
            <a:off x="0" y="900953"/>
            <a:ext cx="12192000" cy="5957047"/>
          </a:xfrm>
        </p:spPr>
        <p:txBody>
          <a:bodyPr>
            <a:noAutofit/>
          </a:bodyPr>
          <a:lstStyle/>
          <a:p>
            <a:pPr lvl="0"/>
            <a:r>
              <a:rPr lang="en-US" dirty="0" smtClean="0"/>
              <a:t>Failure of the appetite test</a:t>
            </a:r>
          </a:p>
          <a:p>
            <a:pPr lvl="0"/>
            <a:r>
              <a:rPr lang="en-US" dirty="0" smtClean="0"/>
              <a:t>Increase/development of edema</a:t>
            </a:r>
          </a:p>
          <a:p>
            <a:pPr lvl="0"/>
            <a:r>
              <a:rPr lang="en-US" dirty="0" smtClean="0"/>
              <a:t>Development of refeeding diarrhea sufficient to lead to weight loss</a:t>
            </a:r>
          </a:p>
          <a:p>
            <a:pPr lvl="0"/>
            <a:r>
              <a:rPr lang="en-US" dirty="0" smtClean="0"/>
              <a:t>Fulfilling any of the criteria of “failure to respond to treatment”</a:t>
            </a:r>
          </a:p>
          <a:p>
            <a:pPr lvl="0"/>
            <a:r>
              <a:rPr lang="en-US" dirty="0" smtClean="0"/>
              <a:t>Weight loss for 2 consecutive weighing</a:t>
            </a:r>
          </a:p>
          <a:p>
            <a:pPr lvl="0"/>
            <a:r>
              <a:rPr lang="en-US" dirty="0" smtClean="0"/>
              <a:t>Weight loss of more than 5% of body weight at any visit</a:t>
            </a:r>
          </a:p>
          <a:p>
            <a:pPr lvl="0"/>
            <a:r>
              <a:rPr lang="en-US" dirty="0" smtClean="0"/>
              <a:t>Static weight for 3 consecutive weighing</a:t>
            </a:r>
          </a:p>
          <a:p>
            <a:pPr lvl="0"/>
            <a:r>
              <a:rPr lang="en-US" dirty="0" smtClean="0"/>
              <a:t>Major illness or death of the main caretaker so that the substitute caretaker requests inpatient Care</a:t>
            </a:r>
          </a:p>
          <a:p>
            <a:pPr lvl="0">
              <a:buNone/>
            </a:pPr>
            <a:endParaRPr lang="en-US" dirty="0" smtClean="0"/>
          </a:p>
          <a:p>
            <a:pPr>
              <a:buNone/>
            </a:pPr>
            <a:endParaRPr lang="en-US" dirty="0"/>
          </a:p>
        </p:txBody>
      </p:sp>
      <p:sp>
        <p:nvSpPr>
          <p:cNvPr id="6" name="Slide Number Placeholder 5"/>
          <p:cNvSpPr>
            <a:spLocks noGrp="1"/>
          </p:cNvSpPr>
          <p:nvPr>
            <p:ph type="sldNum" sz="quarter" idx="12"/>
          </p:nvPr>
        </p:nvSpPr>
        <p:spPr/>
        <p:txBody>
          <a:bodyPr>
            <a:normAutofit/>
          </a:bodyPr>
          <a:lstStyle/>
          <a:p>
            <a:fld id="{E13DDBC5-BD8D-449C-8BDE-1020BC24DD8C}" type="slidenum">
              <a:rPr lang="en-US" smtClean="0"/>
              <a:pPr/>
              <a:t>83</a:t>
            </a:fld>
            <a:endParaRPr lang="en-US"/>
          </a:p>
        </p:txBody>
      </p:sp>
    </p:spTree>
    <p:extLst>
      <p:ext uri="{BB962C8B-B14F-4D97-AF65-F5344CB8AC3E}">
        <p14:creationId xmlns:p14="http://schemas.microsoft.com/office/powerpoint/2010/main" xmlns="" val="3297425528"/>
      </p:ext>
    </p:extLst>
  </p:cSld>
  <p:clrMapOvr>
    <a:masterClrMapping/>
  </p:clrMapOvr>
  <mc:AlternateContent xmlns:mc="http://schemas.openxmlformats.org/markup-compatibility/2006">
    <mc:Choice xmlns:p14="http://schemas.microsoft.com/office/powerpoint/2010/main" xmlns="" Requires="p14">
      <p:transition spd="slow" p14:dur="1500">
        <p14:switch dir="r"/>
      </p:transition>
    </mc:Choice>
    <mc:Fallback>
      <p:transition spd="slow">
        <p:fade/>
      </p:transition>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Discharge Criteria</a:t>
            </a:r>
            <a:endParaRPr lang="en-US" dirty="0"/>
          </a:p>
        </p:txBody>
      </p:sp>
      <p:sp>
        <p:nvSpPr>
          <p:cNvPr id="3" name="Content Placeholder 2"/>
          <p:cNvSpPr>
            <a:spLocks noGrp="1"/>
          </p:cNvSpPr>
          <p:nvPr>
            <p:ph idx="1"/>
          </p:nvPr>
        </p:nvSpPr>
        <p:spPr>
          <a:xfrm>
            <a:off x="609600" y="1183341"/>
            <a:ext cx="11582400" cy="5674659"/>
          </a:xfrm>
        </p:spPr>
        <p:txBody>
          <a:bodyPr/>
          <a:lstStyle/>
          <a:p>
            <a:pPr>
              <a:buFontTx/>
              <a:buChar char="•"/>
            </a:pPr>
            <a:r>
              <a:rPr lang="en-US" sz="4400" dirty="0" smtClean="0">
                <a:latin typeface="Times New Roman" pitchFamily="18" charset="0"/>
                <a:cs typeface="Times New Roman" pitchFamily="18" charset="0"/>
              </a:rPr>
              <a:t>W/H &gt;=85% and </a:t>
            </a:r>
          </a:p>
          <a:p>
            <a:pPr>
              <a:buFontTx/>
              <a:buChar char="•"/>
            </a:pPr>
            <a:r>
              <a:rPr lang="en-US" sz="4400" dirty="0" smtClean="0">
                <a:latin typeface="Times New Roman" pitchFamily="18" charset="0"/>
                <a:cs typeface="Times New Roman" pitchFamily="18" charset="0"/>
              </a:rPr>
              <a:t>BMI &gt;= 17.5 </a:t>
            </a:r>
          </a:p>
          <a:p>
            <a:pPr>
              <a:buFontTx/>
              <a:buChar char="•"/>
            </a:pPr>
            <a:r>
              <a:rPr lang="en-US" sz="4400" i="1" dirty="0" smtClean="0">
                <a:latin typeface="Times New Roman" pitchFamily="18" charset="0"/>
                <a:cs typeface="Times New Roman" pitchFamily="18" charset="0"/>
              </a:rPr>
              <a:t>AND</a:t>
            </a:r>
            <a:r>
              <a:rPr lang="en-US" sz="4400" dirty="0" smtClean="0">
                <a:latin typeface="Times New Roman" pitchFamily="18" charset="0"/>
                <a:cs typeface="Times New Roman" pitchFamily="18" charset="0"/>
              </a:rPr>
              <a:t> no </a:t>
            </a:r>
            <a:r>
              <a:rPr lang="en-US" sz="4400" dirty="0" err="1" smtClean="0">
                <a:latin typeface="Times New Roman" pitchFamily="18" charset="0"/>
                <a:cs typeface="Times New Roman" pitchFamily="18" charset="0"/>
              </a:rPr>
              <a:t>oedema</a:t>
            </a:r>
            <a:r>
              <a:rPr lang="en-US" sz="4400" dirty="0" smtClean="0">
                <a:latin typeface="Times New Roman" pitchFamily="18" charset="0"/>
                <a:cs typeface="Times New Roman" pitchFamily="18" charset="0"/>
              </a:rPr>
              <a:t> for </a:t>
            </a:r>
            <a:r>
              <a:rPr lang="en-US" sz="4400" dirty="0" smtClean="0">
                <a:solidFill>
                  <a:srgbClr val="FF0000"/>
                </a:solidFill>
                <a:latin typeface="Times New Roman" pitchFamily="18" charset="0"/>
                <a:cs typeface="Times New Roman" pitchFamily="18" charset="0"/>
              </a:rPr>
              <a:t>10days</a:t>
            </a:r>
            <a:r>
              <a:rPr lang="en-US" dirty="0">
                <a:solidFill>
                  <a:srgbClr val="FF0000"/>
                </a:solidFill>
                <a:latin typeface="Times New Roman" pitchFamily="18" charset="0"/>
                <a:cs typeface="Times New Roman" pitchFamily="18" charset="0"/>
              </a:rPr>
              <a:t> </a:t>
            </a:r>
          </a:p>
          <a:p>
            <a:pPr>
              <a:buFontTx/>
              <a:buChar char="•"/>
            </a:pPr>
            <a:r>
              <a:rPr lang="en-AU" sz="4400" dirty="0" smtClean="0">
                <a:latin typeface="Times New Roman" pitchFamily="18" charset="0"/>
                <a:cs typeface="Times New Roman" pitchFamily="18" charset="0"/>
              </a:rPr>
              <a:t>Education has been completed</a:t>
            </a:r>
          </a:p>
          <a:p>
            <a:pPr>
              <a:buFontTx/>
              <a:buChar char="•"/>
            </a:pPr>
            <a:r>
              <a:rPr lang="en-AU" sz="4400" dirty="0" smtClean="0">
                <a:latin typeface="Times New Roman" pitchFamily="18" charset="0"/>
                <a:cs typeface="Times New Roman" pitchFamily="18" charset="0"/>
              </a:rPr>
              <a:t>Immunisation is up-to-date</a:t>
            </a:r>
          </a:p>
          <a:p>
            <a:pPr>
              <a:buFontTx/>
              <a:buChar char="•"/>
            </a:pPr>
            <a:r>
              <a:rPr lang="en-AU" sz="4400" dirty="0" smtClean="0">
                <a:latin typeface="Times New Roman" pitchFamily="18" charset="0"/>
                <a:cs typeface="Times New Roman" pitchFamily="18" charset="0"/>
              </a:rPr>
              <a:t>Adequate arrangements have been made </a:t>
            </a:r>
            <a:r>
              <a:rPr lang="en-AU" sz="4400" dirty="0" smtClean="0">
                <a:solidFill>
                  <a:srgbClr val="FF0000"/>
                </a:solidFill>
                <a:latin typeface="Times New Roman" pitchFamily="18" charset="0"/>
                <a:cs typeface="Times New Roman" pitchFamily="18" charset="0"/>
              </a:rPr>
              <a:t>for follow-up</a:t>
            </a:r>
            <a:endParaRPr lang="en-US" sz="4400" dirty="0">
              <a:solidFill>
                <a:srgbClr val="FF0000"/>
              </a:solidFill>
            </a:endParaRPr>
          </a:p>
        </p:txBody>
      </p:sp>
      <p:sp>
        <p:nvSpPr>
          <p:cNvPr id="5" name="Slide Number Placeholder 4"/>
          <p:cNvSpPr>
            <a:spLocks noGrp="1"/>
          </p:cNvSpPr>
          <p:nvPr>
            <p:ph type="sldNum" sz="quarter" idx="12"/>
          </p:nvPr>
        </p:nvSpPr>
        <p:spPr/>
        <p:txBody>
          <a:bodyPr>
            <a:normAutofit/>
          </a:bodyPr>
          <a:lstStyle/>
          <a:p>
            <a:fld id="{E13DDBC5-BD8D-449C-8BDE-1020BC24DD8C}" type="slidenum">
              <a:rPr lang="en-US" smtClean="0"/>
              <a:pPr/>
              <a:t>84</a:t>
            </a:fld>
            <a:endParaRPr lang="en-US"/>
          </a:p>
        </p:txBody>
      </p:sp>
    </p:spTree>
    <p:extLst>
      <p:ext uri="{BB962C8B-B14F-4D97-AF65-F5344CB8AC3E}">
        <p14:creationId xmlns:p14="http://schemas.microsoft.com/office/powerpoint/2010/main" xmlns="" val="2606341816"/>
      </p:ext>
    </p:extLst>
  </p:cSld>
  <p:clrMapOvr>
    <a:masterClrMapping/>
  </p:clrMapOvr>
  <mc:AlternateContent xmlns:mc="http://schemas.openxmlformats.org/markup-compatibility/2006">
    <mc:Choice xmlns:p14="http://schemas.microsoft.com/office/powerpoint/2010/main" xmlns="" Requires="p14">
      <p:transition spd="slow" p14:dur="1500">
        <p14:switch dir="r"/>
      </p:transition>
    </mc:Choice>
    <mc:Fallback>
      <p:transition spd="slow">
        <p:fade/>
      </p:transition>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24034" y="274638"/>
            <a:ext cx="8501122" cy="796908"/>
          </a:xfrm>
          <a:solidFill>
            <a:srgbClr val="FFFF00"/>
          </a:solidFill>
        </p:spPr>
        <p:txBody>
          <a:bodyPr>
            <a:normAutofit fontScale="90000"/>
          </a:bodyPr>
          <a:lstStyle/>
          <a:p>
            <a:r>
              <a:rPr lang="en-IE" sz="3200" b="1" dirty="0">
                <a:solidFill>
                  <a:schemeClr val="tx1"/>
                </a:solidFill>
              </a:rPr>
              <a:t>3.1  Problem with centre based management model</a:t>
            </a:r>
            <a:endParaRPr lang="en-US" sz="3200" b="1" dirty="0">
              <a:solidFill>
                <a:schemeClr val="tx1"/>
              </a:solidFill>
            </a:endParaRPr>
          </a:p>
        </p:txBody>
      </p:sp>
      <p:sp>
        <p:nvSpPr>
          <p:cNvPr id="3" name="Content Placeholder 2"/>
          <p:cNvSpPr>
            <a:spLocks noGrp="1"/>
          </p:cNvSpPr>
          <p:nvPr>
            <p:ph idx="1"/>
          </p:nvPr>
        </p:nvSpPr>
        <p:spPr>
          <a:xfrm>
            <a:off x="0" y="928670"/>
            <a:ext cx="12192000" cy="5429288"/>
          </a:xfrm>
        </p:spPr>
        <p:txBody>
          <a:bodyPr>
            <a:noAutofit/>
          </a:bodyPr>
          <a:lstStyle/>
          <a:p>
            <a:pPr>
              <a:lnSpc>
                <a:spcPct val="150000"/>
              </a:lnSpc>
            </a:pPr>
            <a:r>
              <a:rPr lang="en-IE" sz="3600" dirty="0" smtClean="0"/>
              <a:t>Low coverage leading to late presentation</a:t>
            </a:r>
          </a:p>
          <a:p>
            <a:pPr>
              <a:lnSpc>
                <a:spcPct val="150000"/>
              </a:lnSpc>
            </a:pPr>
            <a:r>
              <a:rPr lang="en-IE" sz="3600" dirty="0" smtClean="0"/>
              <a:t>Overcrowding</a:t>
            </a:r>
            <a:endParaRPr lang="en-US" sz="3600" dirty="0" smtClean="0"/>
          </a:p>
          <a:p>
            <a:r>
              <a:rPr lang="en-US" sz="3600" dirty="0" smtClean="0"/>
              <a:t>Risk of creating a parallel system, rather than an integrated one.</a:t>
            </a:r>
            <a:endParaRPr lang="en-IE" sz="3600" dirty="0" smtClean="0"/>
          </a:p>
          <a:p>
            <a:r>
              <a:rPr lang="en-IE" sz="3600" dirty="0" smtClean="0"/>
              <a:t>Heavy staff work loads ,</a:t>
            </a:r>
            <a:r>
              <a:rPr lang="en-US" sz="3600" dirty="0" smtClean="0"/>
              <a:t> with risk of defaulting</a:t>
            </a:r>
            <a:endParaRPr lang="en-IE" sz="3600" dirty="0" smtClean="0"/>
          </a:p>
          <a:p>
            <a:pPr>
              <a:lnSpc>
                <a:spcPct val="150000"/>
              </a:lnSpc>
            </a:pPr>
            <a:r>
              <a:rPr lang="en-IE" sz="3600" dirty="0" smtClean="0"/>
              <a:t>Cross infection</a:t>
            </a:r>
          </a:p>
          <a:p>
            <a:pPr>
              <a:lnSpc>
                <a:spcPct val="150000"/>
              </a:lnSpc>
            </a:pPr>
            <a:r>
              <a:rPr lang="en-IE" sz="3600" dirty="0" smtClean="0"/>
              <a:t>High default rates due to need for long stay</a:t>
            </a:r>
          </a:p>
          <a:p>
            <a:pPr>
              <a:lnSpc>
                <a:spcPct val="150000"/>
              </a:lnSpc>
            </a:pPr>
            <a:endParaRPr lang="en-GB" sz="3600" dirty="0" smtClean="0"/>
          </a:p>
          <a:p>
            <a:pPr>
              <a:lnSpc>
                <a:spcPct val="150000"/>
              </a:lnSpc>
            </a:pPr>
            <a:endParaRPr lang="en-US" sz="3600" dirty="0"/>
          </a:p>
        </p:txBody>
      </p:sp>
      <p:sp>
        <p:nvSpPr>
          <p:cNvPr id="5" name="Slide Number Placeholder 4"/>
          <p:cNvSpPr>
            <a:spLocks noGrp="1"/>
          </p:cNvSpPr>
          <p:nvPr>
            <p:ph type="sldNum" sz="quarter" idx="12"/>
          </p:nvPr>
        </p:nvSpPr>
        <p:spPr/>
        <p:txBody>
          <a:bodyPr>
            <a:normAutofit/>
          </a:bodyPr>
          <a:lstStyle/>
          <a:p>
            <a:fld id="{7B7C7B08-AA6E-49D4-BE66-D7552659368B}" type="slidenum">
              <a:rPr lang="en-US" smtClean="0"/>
              <a:pPr/>
              <a:t>85</a:t>
            </a:fld>
            <a:endParaRPr lang="en-US"/>
          </a:p>
        </p:txBody>
      </p:sp>
    </p:spTree>
    <p:extLst>
      <p:ext uri="{BB962C8B-B14F-4D97-AF65-F5344CB8AC3E}">
        <p14:creationId xmlns:p14="http://schemas.microsoft.com/office/powerpoint/2010/main" xmlns="" val="2045934115"/>
      </p:ext>
    </p:extLst>
  </p:cSld>
  <p:clrMapOvr>
    <a:masterClrMapping/>
  </p:clrMapOvr>
  <mc:AlternateContent xmlns:mc="http://schemas.openxmlformats.org/markup-compatibility/2006">
    <mc:Choice xmlns:p14="http://schemas.microsoft.com/office/powerpoint/2010/main" xmlns="" Requires="p14">
      <p:transition spd="slow" p14:dur="1500">
        <p14:switch dir="r"/>
      </p:transition>
    </mc:Choice>
    <mc:Fallback>
      <p:transition spd="slow">
        <p:fade/>
      </p:transition>
    </mc:Fallback>
  </mc:AlternateContent>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8282" y="274638"/>
            <a:ext cx="8472518" cy="1143000"/>
          </a:xfrm>
        </p:spPr>
        <p:txBody>
          <a:bodyPr>
            <a:normAutofit/>
          </a:bodyPr>
          <a:lstStyle/>
          <a:p>
            <a:r>
              <a:rPr lang="en-IE" sz="2800" b="1" dirty="0">
                <a:solidFill>
                  <a:schemeClr val="tx1"/>
                </a:solidFill>
              </a:rPr>
              <a:t>Problem with centre based management model,....</a:t>
            </a:r>
            <a:endParaRPr lang="en-US" sz="2800" dirty="0"/>
          </a:p>
        </p:txBody>
      </p:sp>
      <p:sp>
        <p:nvSpPr>
          <p:cNvPr id="6" name="Content Placeholder 5"/>
          <p:cNvSpPr>
            <a:spLocks noGrp="1"/>
          </p:cNvSpPr>
          <p:nvPr>
            <p:ph idx="1"/>
          </p:nvPr>
        </p:nvSpPr>
        <p:spPr>
          <a:xfrm>
            <a:off x="0" y="1129553"/>
            <a:ext cx="12192000" cy="5728447"/>
          </a:xfrm>
        </p:spPr>
        <p:txBody>
          <a:bodyPr>
            <a:normAutofit/>
          </a:bodyPr>
          <a:lstStyle/>
          <a:p>
            <a:pPr>
              <a:lnSpc>
                <a:spcPct val="150000"/>
              </a:lnSpc>
            </a:pPr>
            <a:r>
              <a:rPr lang="en-IE" sz="3600" dirty="0" smtClean="0"/>
              <a:t>Potential for mothers to engage in high risk behaviours to cover meals</a:t>
            </a:r>
          </a:p>
          <a:p>
            <a:pPr>
              <a:lnSpc>
                <a:spcPct val="150000"/>
              </a:lnSpc>
            </a:pPr>
            <a:r>
              <a:rPr lang="en-IE" sz="3600" dirty="0" smtClean="0"/>
              <a:t>High financial cost</a:t>
            </a:r>
          </a:p>
          <a:p>
            <a:pPr>
              <a:lnSpc>
                <a:spcPct val="150000"/>
              </a:lnSpc>
            </a:pPr>
            <a:r>
              <a:rPr lang="en-IE" sz="3600" dirty="0" smtClean="0"/>
              <a:t>Prone to early discharge from treatment unit</a:t>
            </a:r>
          </a:p>
          <a:p>
            <a:pPr>
              <a:lnSpc>
                <a:spcPct val="150000"/>
              </a:lnSpc>
            </a:pPr>
            <a:r>
              <a:rPr lang="en-US" sz="3600" dirty="0" smtClean="0"/>
              <a:t>Food taken by siblings or caretaker</a:t>
            </a:r>
          </a:p>
          <a:p>
            <a:pPr>
              <a:lnSpc>
                <a:spcPct val="150000"/>
              </a:lnSpc>
            </a:pPr>
            <a:r>
              <a:rPr lang="en-US" sz="3600" dirty="0" smtClean="0"/>
              <a:t>Sharing of caretaker’s food</a:t>
            </a:r>
            <a:endParaRPr lang="en-IE" sz="3600" dirty="0" smtClean="0"/>
          </a:p>
        </p:txBody>
      </p:sp>
      <p:sp>
        <p:nvSpPr>
          <p:cNvPr id="5" name="Slide Number Placeholder 4"/>
          <p:cNvSpPr>
            <a:spLocks noGrp="1"/>
          </p:cNvSpPr>
          <p:nvPr>
            <p:ph type="sldNum" sz="quarter" idx="12"/>
          </p:nvPr>
        </p:nvSpPr>
        <p:spPr/>
        <p:txBody>
          <a:bodyPr>
            <a:normAutofit/>
          </a:bodyPr>
          <a:lstStyle/>
          <a:p>
            <a:fld id="{7B7C7B08-AA6E-49D4-BE66-D7552659368B}" type="slidenum">
              <a:rPr lang="en-US" smtClean="0"/>
              <a:pPr/>
              <a:t>86</a:t>
            </a:fld>
            <a:endParaRPr lang="en-US"/>
          </a:p>
        </p:txBody>
      </p:sp>
    </p:spTree>
    <p:extLst>
      <p:ext uri="{BB962C8B-B14F-4D97-AF65-F5344CB8AC3E}">
        <p14:creationId xmlns:p14="http://schemas.microsoft.com/office/powerpoint/2010/main" xmlns="" val="4094095131"/>
      </p:ext>
    </p:extLst>
  </p:cSld>
  <p:clrMapOvr>
    <a:masterClrMapping/>
  </p:clrMapOvr>
  <mc:AlternateContent xmlns:mc="http://schemas.openxmlformats.org/markup-compatibility/2006">
    <mc:Choice xmlns:p14="http://schemas.microsoft.com/office/powerpoint/2010/main" xmlns="" Requires="p14">
      <p:transition spd="slow" p14:dur="1500">
        <p14:switch dir="r"/>
      </p:transition>
    </mc:Choice>
    <mc:Fallback>
      <p:transition spd="slow">
        <p:fade/>
      </p:transition>
    </mc:Fallback>
  </mc:AlternateContent>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2"/>
          <p:cNvSpPr>
            <a:spLocks noGrp="1" noChangeArrowheads="1"/>
          </p:cNvSpPr>
          <p:nvPr>
            <p:ph type="title"/>
          </p:nvPr>
        </p:nvSpPr>
        <p:spPr>
          <a:xfrm>
            <a:off x="1919288" y="188913"/>
            <a:ext cx="8424862" cy="1655762"/>
          </a:xfrm>
        </p:spPr>
        <p:txBody>
          <a:bodyPr>
            <a:normAutofit/>
          </a:bodyPr>
          <a:lstStyle/>
          <a:p>
            <a:r>
              <a:rPr lang="en-IE" sz="4000" b="1" dirty="0"/>
              <a:t>Community-Based Management of Acute Malnutrition (CMAM)</a:t>
            </a:r>
          </a:p>
        </p:txBody>
      </p:sp>
      <p:pic>
        <p:nvPicPr>
          <p:cNvPr id="272387" name="Picture 3" descr="PLUMPYNUT group"/>
          <p:cNvPicPr>
            <a:picLocks noGrp="1" noChangeAspect="1" noChangeArrowheads="1"/>
          </p:cNvPicPr>
          <p:nvPr>
            <p:ph idx="1"/>
          </p:nvPr>
        </p:nvPicPr>
        <p:blipFill>
          <a:blip r:embed="rId3" cstate="print"/>
          <a:stretch>
            <a:fillRect/>
          </a:stretch>
        </p:blipFill>
        <p:spPr>
          <a:xfrm>
            <a:off x="5334000" y="3291681"/>
            <a:ext cx="1524000" cy="1143000"/>
          </a:xfrm>
        </p:spPr>
      </p:pic>
      <p:sp>
        <p:nvSpPr>
          <p:cNvPr id="272385" name="Slide Number Placeholder 5"/>
          <p:cNvSpPr>
            <a:spLocks noGrp="1"/>
          </p:cNvSpPr>
          <p:nvPr>
            <p:ph type="sldNum" sz="quarter" idx="12"/>
          </p:nvPr>
        </p:nvSpPr>
        <p:spPr>
          <a:noFill/>
        </p:spPr>
        <p:txBody>
          <a:bodyPr>
            <a:normAutofit/>
          </a:bodyPr>
          <a:lstStyle/>
          <a:p>
            <a:fld id="{63D55D3A-F67F-41DE-9A03-B1906F7C3783}" type="slidenum">
              <a:rPr lang="en-GB" smtClean="0"/>
              <a:pPr/>
              <a:t>87</a:t>
            </a:fld>
            <a:endParaRPr lang="en-GB" smtClean="0"/>
          </a:p>
        </p:txBody>
      </p:sp>
    </p:spTree>
    <p:extLst>
      <p:ext uri="{BB962C8B-B14F-4D97-AF65-F5344CB8AC3E}">
        <p14:creationId xmlns:p14="http://schemas.microsoft.com/office/powerpoint/2010/main" xmlns="" val="900767775"/>
      </p:ext>
    </p:extLst>
  </p:cSld>
  <p:clrMapOvr>
    <a:masterClrMapping/>
  </p:clrMapOvr>
  <mc:AlternateContent xmlns:mc="http://schemas.openxmlformats.org/markup-compatibility/2006">
    <mc:Choice xmlns:p14="http://schemas.microsoft.com/office/powerpoint/2010/main" xmlns="" Requires="p14">
      <p:transition spd="slow" p14:dur="1500">
        <p14:switch dir="r"/>
      </p:transition>
    </mc:Choice>
    <mc:Fallback>
      <p:transition spd="slow">
        <p:fade/>
      </p:transition>
    </mc:Fallback>
  </mc:AlternateContent>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Rectangle 2"/>
          <p:cNvSpPr>
            <a:spLocks noGrp="1" noChangeArrowheads="1"/>
          </p:cNvSpPr>
          <p:nvPr>
            <p:ph type="title"/>
          </p:nvPr>
        </p:nvSpPr>
        <p:spPr>
          <a:xfrm>
            <a:off x="1981201" y="404814"/>
            <a:ext cx="8291513" cy="1368425"/>
          </a:xfrm>
        </p:spPr>
        <p:txBody>
          <a:bodyPr/>
          <a:lstStyle/>
          <a:p>
            <a:r>
              <a:rPr lang="en-US" dirty="0" smtClean="0"/>
              <a:t>Community based management</a:t>
            </a:r>
            <a:endParaRPr lang="en-GB" b="1" dirty="0" smtClean="0"/>
          </a:p>
        </p:txBody>
      </p:sp>
      <p:sp>
        <p:nvSpPr>
          <p:cNvPr id="274435" name="Rectangle 3"/>
          <p:cNvSpPr>
            <a:spLocks noGrp="1" noChangeArrowheads="1"/>
          </p:cNvSpPr>
          <p:nvPr>
            <p:ph idx="1"/>
          </p:nvPr>
        </p:nvSpPr>
        <p:spPr>
          <a:xfrm>
            <a:off x="0" y="1452282"/>
            <a:ext cx="12192000" cy="5269194"/>
          </a:xfrm>
        </p:spPr>
        <p:txBody>
          <a:bodyPr>
            <a:normAutofit/>
          </a:bodyPr>
          <a:lstStyle/>
          <a:p>
            <a:pPr algn="just" eaLnBrk="1" hangingPunct="1">
              <a:lnSpc>
                <a:spcPct val="80000"/>
              </a:lnSpc>
            </a:pPr>
            <a:r>
              <a:rPr lang="en-IE" sz="4000" dirty="0"/>
              <a:t>A community-based approach to treating SAM</a:t>
            </a:r>
          </a:p>
          <a:p>
            <a:pPr lvl="1" algn="just" eaLnBrk="1" hangingPunct="1">
              <a:lnSpc>
                <a:spcPct val="80000"/>
              </a:lnSpc>
            </a:pPr>
            <a:r>
              <a:rPr lang="en-IE" sz="3600" dirty="0"/>
              <a:t>Most children with SAM without medical complications can be treated as outpatients at accessible, decentralised sites</a:t>
            </a:r>
          </a:p>
          <a:p>
            <a:pPr lvl="1" algn="just" eaLnBrk="1" hangingPunct="1">
              <a:lnSpc>
                <a:spcPct val="80000"/>
              </a:lnSpc>
            </a:pPr>
            <a:r>
              <a:rPr lang="en-IE" sz="3600" dirty="0"/>
              <a:t>Children with SAM and medical complications are treated as inpatients </a:t>
            </a:r>
          </a:p>
          <a:p>
            <a:pPr lvl="1" algn="just" eaLnBrk="1" hangingPunct="1">
              <a:lnSpc>
                <a:spcPct val="80000"/>
              </a:lnSpc>
            </a:pPr>
            <a:r>
              <a:rPr lang="en-IE" sz="3600" dirty="0"/>
              <a:t>Community outreach for community involvement and early detection and referral of cases</a:t>
            </a:r>
          </a:p>
          <a:p>
            <a:pPr algn="just" eaLnBrk="1" hangingPunct="1">
              <a:lnSpc>
                <a:spcPct val="80000"/>
              </a:lnSpc>
            </a:pPr>
            <a:r>
              <a:rPr lang="en-IE" sz="4000" dirty="0"/>
              <a:t>Also known as community-based therapeutic care (CTC), ambulatory care, home-based care (HBC) for the management of SAM </a:t>
            </a:r>
            <a:endParaRPr lang="en-GB" sz="4000" dirty="0"/>
          </a:p>
        </p:txBody>
      </p:sp>
      <p:sp>
        <p:nvSpPr>
          <p:cNvPr id="274433" name="Slide Number Placeholder 5"/>
          <p:cNvSpPr>
            <a:spLocks noGrp="1"/>
          </p:cNvSpPr>
          <p:nvPr>
            <p:ph type="sldNum" sz="quarter" idx="12"/>
          </p:nvPr>
        </p:nvSpPr>
        <p:spPr>
          <a:noFill/>
        </p:spPr>
        <p:txBody>
          <a:bodyPr>
            <a:normAutofit/>
          </a:bodyPr>
          <a:lstStyle/>
          <a:p>
            <a:fld id="{92A5E59D-B4FC-4142-B51E-016A227CCF0F}" type="slidenum">
              <a:rPr lang="en-GB" smtClean="0"/>
              <a:pPr/>
              <a:t>88</a:t>
            </a:fld>
            <a:endParaRPr lang="en-GB" smtClean="0"/>
          </a:p>
        </p:txBody>
      </p:sp>
    </p:spTree>
    <p:extLst>
      <p:ext uri="{BB962C8B-B14F-4D97-AF65-F5344CB8AC3E}">
        <p14:creationId xmlns:p14="http://schemas.microsoft.com/office/powerpoint/2010/main" xmlns="" val="1237943645"/>
      </p:ext>
    </p:extLst>
  </p:cSld>
  <p:clrMapOvr>
    <a:masterClrMapping/>
  </p:clrMapOvr>
  <mc:AlternateContent xmlns:mc="http://schemas.openxmlformats.org/markup-compatibility/2006">
    <mc:Choice xmlns:p14="http://schemas.microsoft.com/office/powerpoint/2010/main" xmlns="" Requires="p14">
      <p:transition spd="slow" p14:dur="1500">
        <p14:switch dir="r"/>
      </p:transition>
    </mc:Choice>
    <mc:Fallback>
      <p:transition spd="slow">
        <p:fade/>
      </p:transition>
    </mc:Fallback>
  </mc:AlternateContent>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Rectangle 2"/>
          <p:cNvSpPr>
            <a:spLocks noGrp="1" noChangeArrowheads="1"/>
          </p:cNvSpPr>
          <p:nvPr>
            <p:ph type="title"/>
          </p:nvPr>
        </p:nvSpPr>
        <p:spPr>
          <a:xfrm>
            <a:off x="1981200" y="274639"/>
            <a:ext cx="8229600" cy="922337"/>
          </a:xfrm>
        </p:spPr>
        <p:txBody>
          <a:bodyPr/>
          <a:lstStyle/>
          <a:p>
            <a:pPr eaLnBrk="1" hangingPunct="1"/>
            <a:r>
              <a:rPr lang="en-IE" sz="4000" b="1"/>
              <a:t>Core Components of CMAM (1)</a:t>
            </a:r>
          </a:p>
        </p:txBody>
      </p:sp>
      <p:pic>
        <p:nvPicPr>
          <p:cNvPr id="287747" name="Picture 5" descr="CMAM_Mar09"/>
          <p:cNvPicPr>
            <a:picLocks noGrp="1" noChangeAspect="1" noChangeArrowheads="1"/>
          </p:cNvPicPr>
          <p:nvPr>
            <p:ph idx="1"/>
          </p:nvPr>
        </p:nvPicPr>
        <p:blipFill>
          <a:blip r:embed="rId3" cstate="print"/>
          <a:stretch>
            <a:fillRect/>
          </a:stretch>
        </p:blipFill>
        <p:spPr>
          <a:xfrm>
            <a:off x="121024" y="1196976"/>
            <a:ext cx="11914093" cy="5524500"/>
          </a:xfrm>
        </p:spPr>
      </p:pic>
      <p:sp>
        <p:nvSpPr>
          <p:cNvPr id="287745" name="Slide Number Placeholder 5"/>
          <p:cNvSpPr>
            <a:spLocks noGrp="1"/>
          </p:cNvSpPr>
          <p:nvPr>
            <p:ph type="sldNum" sz="quarter" idx="12"/>
          </p:nvPr>
        </p:nvSpPr>
        <p:spPr>
          <a:noFill/>
        </p:spPr>
        <p:txBody>
          <a:bodyPr>
            <a:normAutofit/>
          </a:bodyPr>
          <a:lstStyle/>
          <a:p>
            <a:fld id="{79321A16-7007-46A7-99F4-86222EF66BD7}" type="slidenum">
              <a:rPr lang="en-GB" smtClean="0"/>
              <a:pPr/>
              <a:t>89</a:t>
            </a:fld>
            <a:endParaRPr lang="en-GB" smtClean="0"/>
          </a:p>
        </p:txBody>
      </p:sp>
    </p:spTree>
    <p:extLst>
      <p:ext uri="{BB962C8B-B14F-4D97-AF65-F5344CB8AC3E}">
        <p14:creationId xmlns:p14="http://schemas.microsoft.com/office/powerpoint/2010/main" xmlns="" val="2090552859"/>
      </p:ext>
    </p:extLst>
  </p:cSld>
  <p:clrMapOvr>
    <a:masterClrMapping/>
  </p:clrMapOvr>
  <mc:AlternateContent xmlns:mc="http://schemas.openxmlformats.org/markup-compatibility/2006">
    <mc:Choice xmlns:p14="http://schemas.microsoft.com/office/powerpoint/2010/main" xmlns="" Requires="p14">
      <p:transition spd="slow" p14:dur="1500">
        <p14:switch dir="r"/>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prstClr val="black"/>
                </a:solidFill>
                <a:latin typeface="Calibri"/>
              </a:rPr>
              <a:t>STUNTING</a:t>
            </a:r>
            <a:endParaRPr lang="en-US" dirty="0"/>
          </a:p>
        </p:txBody>
      </p:sp>
      <p:sp>
        <p:nvSpPr>
          <p:cNvPr id="3" name="Content Placeholder 2"/>
          <p:cNvSpPr>
            <a:spLocks noGrp="1"/>
          </p:cNvSpPr>
          <p:nvPr>
            <p:ph idx="1"/>
          </p:nvPr>
        </p:nvSpPr>
        <p:spPr/>
        <p:txBody>
          <a:bodyPr/>
          <a:lstStyle/>
          <a:p>
            <a:r>
              <a:rPr lang="en-US" sz="3200" dirty="0">
                <a:solidFill>
                  <a:prstClr val="black"/>
                </a:solidFill>
              </a:rPr>
              <a:t>Height for age less than 90% </a:t>
            </a:r>
            <a:r>
              <a:rPr lang="en-US" sz="3200" dirty="0" smtClean="0">
                <a:solidFill>
                  <a:prstClr val="black"/>
                </a:solidFill>
              </a:rPr>
              <a:t>expected</a:t>
            </a:r>
          </a:p>
          <a:p>
            <a:endParaRPr lang="en-US" dirty="0"/>
          </a:p>
        </p:txBody>
      </p:sp>
      <p:sp>
        <p:nvSpPr>
          <p:cNvPr id="6" name="Slide Number Placeholder 5"/>
          <p:cNvSpPr>
            <a:spLocks noGrp="1"/>
          </p:cNvSpPr>
          <p:nvPr>
            <p:ph type="sldNum" sz="quarter" idx="12"/>
          </p:nvPr>
        </p:nvSpPr>
        <p:spPr/>
        <p:txBody>
          <a:bodyPr/>
          <a:lstStyle/>
          <a:p>
            <a:fld id="{31464B2D-C745-448E-9D95-72C920CC6C45}" type="slidenum">
              <a:rPr lang="en-US" smtClean="0"/>
              <a:pPr/>
              <a:t>9</a:t>
            </a:fld>
            <a:endParaRPr lang="en-US"/>
          </a:p>
        </p:txBody>
      </p:sp>
      <p:pic>
        <p:nvPicPr>
          <p:cNvPr id="4" name="Picture 4" descr="PEM 9"/>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815921" y="2501900"/>
            <a:ext cx="7817476" cy="3810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349263540"/>
      </p:ext>
    </p:extLst>
  </p:cSld>
  <p:clrMapOvr>
    <a:masterClrMapping/>
  </p:clrMapOvr>
  <mc:AlternateContent xmlns:mc="http://schemas.openxmlformats.org/markup-compatibility/2006">
    <mc:Choice xmlns:p14="http://schemas.microsoft.com/office/powerpoint/2010/main" xmlns="" Requires="p14">
      <p:transition spd="slow" p14:dur="1500">
        <p14:switch dir="r"/>
      </p:transition>
    </mc:Choice>
    <mc:Fallback>
      <p:transition spd="slow">
        <p:fade/>
      </p:transition>
    </mc:Fallback>
  </mc:AlternateContent>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3" name="Slide Number Placeholder 5"/>
          <p:cNvSpPr txBox="1">
            <a:spLocks noGrp="1"/>
          </p:cNvSpPr>
          <p:nvPr/>
        </p:nvSpPr>
        <p:spPr bwMode="auto">
          <a:xfrm>
            <a:off x="8077200" y="6245225"/>
            <a:ext cx="2133600" cy="476250"/>
          </a:xfrm>
          <a:prstGeom prst="rect">
            <a:avLst/>
          </a:prstGeom>
          <a:noFill/>
          <a:ln w="9525">
            <a:noFill/>
            <a:miter lim="800000"/>
            <a:headEnd/>
            <a:tailEnd/>
          </a:ln>
        </p:spPr>
        <p:txBody>
          <a:bodyPr/>
          <a:lstStyle/>
          <a:p>
            <a:pPr algn="r"/>
            <a:fld id="{B336F6A6-6D30-4A32-9E9B-E347AB32D0B2}" type="slidenum">
              <a:rPr lang="en-GB" sz="1400">
                <a:solidFill>
                  <a:prstClr val="white"/>
                </a:solidFill>
              </a:rPr>
              <a:pPr algn="r"/>
              <a:t>90</a:t>
            </a:fld>
            <a:endParaRPr lang="en-GB" sz="1400">
              <a:solidFill>
                <a:prstClr val="white"/>
              </a:solidFill>
            </a:endParaRPr>
          </a:p>
        </p:txBody>
      </p:sp>
      <p:sp>
        <p:nvSpPr>
          <p:cNvPr id="6" name="Slide Number Placeholder 5"/>
          <p:cNvSpPr>
            <a:spLocks noGrp="1"/>
          </p:cNvSpPr>
          <p:nvPr>
            <p:ph type="sldNum" sz="quarter" idx="12"/>
          </p:nvPr>
        </p:nvSpPr>
        <p:spPr/>
        <p:txBody>
          <a:bodyPr/>
          <a:lstStyle/>
          <a:p>
            <a:fld id="{E13DDBC5-BD8D-449C-8BDE-1020BC24DD8C}" type="slidenum">
              <a:rPr lang="en-US" smtClean="0">
                <a:solidFill>
                  <a:srgbClr val="775F55"/>
                </a:solidFill>
              </a:rPr>
              <a:pPr/>
              <a:t>90</a:t>
            </a:fld>
            <a:endParaRPr lang="en-US">
              <a:solidFill>
                <a:srgbClr val="775F55"/>
              </a:solidFill>
            </a:endParaRPr>
          </a:p>
        </p:txBody>
      </p:sp>
      <p:sp>
        <p:nvSpPr>
          <p:cNvPr id="289794" name="Rectangle 2"/>
          <p:cNvSpPr>
            <a:spLocks noGrp="1" noChangeArrowheads="1"/>
          </p:cNvSpPr>
          <p:nvPr>
            <p:ph type="title" idx="4294967295"/>
          </p:nvPr>
        </p:nvSpPr>
        <p:spPr>
          <a:xfrm>
            <a:off x="0" y="274638"/>
            <a:ext cx="8229600" cy="922337"/>
          </a:xfrm>
        </p:spPr>
        <p:txBody>
          <a:bodyPr/>
          <a:lstStyle/>
          <a:p>
            <a:pPr eaLnBrk="1" hangingPunct="1"/>
            <a:r>
              <a:rPr lang="en-IE" sz="4000" b="1"/>
              <a:t>Core Components of CMAM (2)</a:t>
            </a:r>
          </a:p>
        </p:txBody>
      </p:sp>
      <p:sp>
        <p:nvSpPr>
          <p:cNvPr id="289795" name="Rectangle 3"/>
          <p:cNvSpPr>
            <a:spLocks noGrp="1" noChangeArrowheads="1"/>
          </p:cNvSpPr>
          <p:nvPr>
            <p:ph type="body" idx="4294967295"/>
          </p:nvPr>
        </p:nvSpPr>
        <p:spPr>
          <a:xfrm>
            <a:off x="0" y="1062318"/>
            <a:ext cx="12192000" cy="5659157"/>
          </a:xfrm>
        </p:spPr>
        <p:txBody>
          <a:bodyPr/>
          <a:lstStyle/>
          <a:p>
            <a:pPr eaLnBrk="1" hangingPunct="1">
              <a:buFontTx/>
              <a:buNone/>
            </a:pPr>
            <a:r>
              <a:rPr lang="en-IE" sz="3600" dirty="0" smtClean="0"/>
              <a:t>1. Community Outreach:</a:t>
            </a:r>
          </a:p>
          <a:p>
            <a:pPr eaLnBrk="1" hangingPunct="1">
              <a:buFontTx/>
              <a:buNone/>
            </a:pPr>
            <a:endParaRPr lang="en-IE" sz="3600" dirty="0" smtClean="0"/>
          </a:p>
          <a:p>
            <a:pPr eaLnBrk="1" hangingPunct="1"/>
            <a:r>
              <a:rPr lang="en-IE" dirty="0"/>
              <a:t>Community assessment</a:t>
            </a:r>
          </a:p>
          <a:p>
            <a:pPr eaLnBrk="1" hangingPunct="1"/>
            <a:r>
              <a:rPr lang="en-IE" dirty="0"/>
              <a:t>Community mobilisation and involvement</a:t>
            </a:r>
          </a:p>
          <a:p>
            <a:pPr eaLnBrk="1" hangingPunct="1"/>
            <a:r>
              <a:rPr lang="en-IE" dirty="0"/>
              <a:t>Community outreach workers:</a:t>
            </a:r>
          </a:p>
          <a:p>
            <a:pPr lvl="1" eaLnBrk="1" hangingPunct="1">
              <a:buFontTx/>
              <a:buChar char="-"/>
            </a:pPr>
            <a:r>
              <a:rPr lang="en-IE" dirty="0"/>
              <a:t>Early identification and referral of children with SAM before the onset of serious complications</a:t>
            </a:r>
          </a:p>
          <a:p>
            <a:pPr lvl="1" eaLnBrk="1" hangingPunct="1">
              <a:buFontTx/>
              <a:buChar char="-"/>
            </a:pPr>
            <a:r>
              <a:rPr lang="en-IE" dirty="0"/>
              <a:t>Follow-up home visits for problem cases</a:t>
            </a:r>
          </a:p>
          <a:p>
            <a:pPr eaLnBrk="1" hangingPunct="1"/>
            <a:r>
              <a:rPr lang="en-IE" dirty="0"/>
              <a:t>Community outreach to increase access and coverage</a:t>
            </a:r>
          </a:p>
        </p:txBody>
      </p:sp>
    </p:spTree>
    <p:extLst>
      <p:ext uri="{BB962C8B-B14F-4D97-AF65-F5344CB8AC3E}">
        <p14:creationId xmlns:p14="http://schemas.microsoft.com/office/powerpoint/2010/main" xmlns="" val="767283393"/>
      </p:ext>
    </p:extLst>
  </p:cSld>
  <p:clrMapOvr>
    <a:masterClrMapping/>
  </p:clrMapOvr>
  <mc:AlternateContent xmlns:mc="http://schemas.openxmlformats.org/markup-compatibility/2006">
    <mc:Choice xmlns:p14="http://schemas.microsoft.com/office/powerpoint/2010/main" xmlns="" Requires="p14">
      <p:transition spd="slow" p14:dur="1500">
        <p14:switch dir="r"/>
      </p:transition>
    </mc:Choice>
    <mc:Fallback>
      <p:transition spd="slow">
        <p:fade/>
      </p:transition>
    </mc:Fallback>
  </mc:AlternateContent>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1" name="Slide Number Placeholder 5"/>
          <p:cNvSpPr txBox="1">
            <a:spLocks noGrp="1"/>
          </p:cNvSpPr>
          <p:nvPr/>
        </p:nvSpPr>
        <p:spPr bwMode="auto">
          <a:xfrm>
            <a:off x="8077200" y="6245225"/>
            <a:ext cx="2133600" cy="476250"/>
          </a:xfrm>
          <a:prstGeom prst="rect">
            <a:avLst/>
          </a:prstGeom>
          <a:noFill/>
          <a:ln w="9525">
            <a:noFill/>
            <a:miter lim="800000"/>
            <a:headEnd/>
            <a:tailEnd/>
          </a:ln>
        </p:spPr>
        <p:txBody>
          <a:bodyPr/>
          <a:lstStyle/>
          <a:p>
            <a:pPr algn="r"/>
            <a:fld id="{7EFB3A44-F3D6-4F28-91D8-C4F7EC688CEE}" type="slidenum">
              <a:rPr lang="en-GB" sz="1400">
                <a:solidFill>
                  <a:prstClr val="white"/>
                </a:solidFill>
              </a:rPr>
              <a:pPr algn="r"/>
              <a:t>91</a:t>
            </a:fld>
            <a:endParaRPr lang="en-GB" sz="1400">
              <a:solidFill>
                <a:prstClr val="white"/>
              </a:solidFill>
            </a:endParaRPr>
          </a:p>
        </p:txBody>
      </p:sp>
      <p:sp>
        <p:nvSpPr>
          <p:cNvPr id="6" name="Slide Number Placeholder 5"/>
          <p:cNvSpPr>
            <a:spLocks noGrp="1"/>
          </p:cNvSpPr>
          <p:nvPr>
            <p:ph type="sldNum" sz="quarter" idx="12"/>
          </p:nvPr>
        </p:nvSpPr>
        <p:spPr/>
        <p:txBody>
          <a:bodyPr/>
          <a:lstStyle/>
          <a:p>
            <a:fld id="{E13DDBC5-BD8D-449C-8BDE-1020BC24DD8C}" type="slidenum">
              <a:rPr lang="en-US" smtClean="0">
                <a:solidFill>
                  <a:srgbClr val="775F55"/>
                </a:solidFill>
              </a:rPr>
              <a:pPr/>
              <a:t>91</a:t>
            </a:fld>
            <a:endParaRPr lang="en-US">
              <a:solidFill>
                <a:srgbClr val="775F55"/>
              </a:solidFill>
            </a:endParaRPr>
          </a:p>
        </p:txBody>
      </p:sp>
      <p:sp>
        <p:nvSpPr>
          <p:cNvPr id="291842" name="Rectangle 2"/>
          <p:cNvSpPr>
            <a:spLocks noGrp="1" noChangeArrowheads="1"/>
          </p:cNvSpPr>
          <p:nvPr>
            <p:ph type="title" idx="4294967295"/>
          </p:nvPr>
        </p:nvSpPr>
        <p:spPr>
          <a:xfrm>
            <a:off x="0" y="0"/>
            <a:ext cx="8229600" cy="1196975"/>
          </a:xfrm>
        </p:spPr>
        <p:txBody>
          <a:bodyPr/>
          <a:lstStyle/>
          <a:p>
            <a:pPr eaLnBrk="1" hangingPunct="1"/>
            <a:r>
              <a:rPr lang="en-IE" sz="4000" b="1"/>
              <a:t>Core Components of CMAM (3)</a:t>
            </a:r>
          </a:p>
        </p:txBody>
      </p:sp>
      <p:sp>
        <p:nvSpPr>
          <p:cNvPr id="291843" name="Rectangle 3"/>
          <p:cNvSpPr>
            <a:spLocks noGrp="1" noChangeArrowheads="1"/>
          </p:cNvSpPr>
          <p:nvPr>
            <p:ph type="body" idx="4294967295"/>
          </p:nvPr>
        </p:nvSpPr>
        <p:spPr>
          <a:xfrm>
            <a:off x="0" y="1125538"/>
            <a:ext cx="12192000" cy="5732462"/>
          </a:xfrm>
        </p:spPr>
        <p:txBody>
          <a:bodyPr/>
          <a:lstStyle/>
          <a:p>
            <a:pPr eaLnBrk="1" hangingPunct="1">
              <a:lnSpc>
                <a:spcPct val="80000"/>
              </a:lnSpc>
              <a:buFontTx/>
              <a:buNone/>
            </a:pPr>
            <a:r>
              <a:rPr lang="en-IE" sz="4000" dirty="0" smtClean="0"/>
              <a:t>2. Outpatient care for children with SAM without medical complications at decentralised health facilities and at home</a:t>
            </a:r>
          </a:p>
          <a:p>
            <a:pPr lvl="1" eaLnBrk="1" hangingPunct="1">
              <a:lnSpc>
                <a:spcPct val="80000"/>
              </a:lnSpc>
              <a:buFontTx/>
              <a:buChar char="•"/>
            </a:pPr>
            <a:r>
              <a:rPr lang="en-IE" sz="3600" dirty="0" smtClean="0"/>
              <a:t>Initial medical and anthropometry assessment with the start of medical treatment and nutrition rehabilitation with take home ready-to-use therapeutic food (RUTF)</a:t>
            </a:r>
          </a:p>
          <a:p>
            <a:pPr lvl="1" eaLnBrk="1" hangingPunct="1">
              <a:lnSpc>
                <a:spcPct val="80000"/>
              </a:lnSpc>
              <a:buFontTx/>
              <a:buChar char="•"/>
            </a:pPr>
            <a:r>
              <a:rPr lang="en-IE" sz="3600" dirty="0" smtClean="0"/>
              <a:t>Weekly or bi-weekly medical and anthropometry assessments monitoring treatment progress</a:t>
            </a:r>
          </a:p>
          <a:p>
            <a:pPr lvl="1" eaLnBrk="1" hangingPunct="1">
              <a:lnSpc>
                <a:spcPct val="80000"/>
              </a:lnSpc>
              <a:buFontTx/>
              <a:buChar char="•"/>
            </a:pPr>
            <a:r>
              <a:rPr lang="en-IE" sz="3600" dirty="0" smtClean="0"/>
              <a:t>Continued nutrition rehabilitation with RUTF at home</a:t>
            </a:r>
          </a:p>
          <a:p>
            <a:pPr lvl="1" eaLnBrk="1" hangingPunct="1">
              <a:lnSpc>
                <a:spcPct val="80000"/>
              </a:lnSpc>
              <a:buFontTx/>
              <a:buNone/>
            </a:pPr>
            <a:endParaRPr lang="en-IE" sz="3600" dirty="0" smtClean="0"/>
          </a:p>
          <a:p>
            <a:pPr lvl="1" eaLnBrk="1" hangingPunct="1">
              <a:lnSpc>
                <a:spcPct val="80000"/>
              </a:lnSpc>
              <a:buFontTx/>
              <a:buNone/>
            </a:pPr>
            <a:r>
              <a:rPr lang="en-IE" i="1" dirty="0"/>
              <a:t>ESSENTIAL:  a good referral system to inpatient care, based on Action Protocol</a:t>
            </a:r>
          </a:p>
        </p:txBody>
      </p:sp>
    </p:spTree>
    <p:extLst>
      <p:ext uri="{BB962C8B-B14F-4D97-AF65-F5344CB8AC3E}">
        <p14:creationId xmlns:p14="http://schemas.microsoft.com/office/powerpoint/2010/main" xmlns="" val="3924015667"/>
      </p:ext>
    </p:extLst>
  </p:cSld>
  <p:clrMapOvr>
    <a:masterClrMapping/>
  </p:clrMapOvr>
  <mc:AlternateContent xmlns:mc="http://schemas.openxmlformats.org/markup-compatibility/2006">
    <mc:Choice xmlns:p14="http://schemas.microsoft.com/office/powerpoint/2010/main" xmlns="" Requires="p14">
      <p:transition spd="slow" p14:dur="1500">
        <p14:switch dir="r"/>
      </p:transition>
    </mc:Choice>
    <mc:Fallback>
      <p:transition spd="slow">
        <p:fade/>
      </p:transition>
    </mc:Fallback>
  </mc:AlternateContent>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Rectangle 2"/>
          <p:cNvSpPr>
            <a:spLocks noGrp="1" noChangeArrowheads="1"/>
          </p:cNvSpPr>
          <p:nvPr>
            <p:ph type="title"/>
          </p:nvPr>
        </p:nvSpPr>
        <p:spPr/>
        <p:txBody>
          <a:bodyPr/>
          <a:lstStyle/>
          <a:p>
            <a:pPr eaLnBrk="1" hangingPunct="1"/>
            <a:r>
              <a:rPr lang="en-IE" sz="4000" b="1"/>
              <a:t>Core Components of CMAM (4)</a:t>
            </a:r>
            <a:endParaRPr lang="en-US" sz="4000" b="1"/>
          </a:p>
        </p:txBody>
      </p:sp>
      <p:sp>
        <p:nvSpPr>
          <p:cNvPr id="293891" name="Rectangle 3"/>
          <p:cNvSpPr>
            <a:spLocks noGrp="1" noChangeArrowheads="1"/>
          </p:cNvSpPr>
          <p:nvPr>
            <p:ph idx="1"/>
          </p:nvPr>
        </p:nvSpPr>
        <p:spPr>
          <a:xfrm>
            <a:off x="609600" y="1075765"/>
            <a:ext cx="11582400" cy="5782235"/>
          </a:xfrm>
        </p:spPr>
        <p:txBody>
          <a:bodyPr/>
          <a:lstStyle/>
          <a:p>
            <a:pPr eaLnBrk="1" hangingPunct="1">
              <a:buFontTx/>
              <a:buNone/>
            </a:pPr>
            <a:r>
              <a:rPr lang="en-IE" sz="3600" dirty="0" smtClean="0"/>
              <a:t>3. Inpatient care for children with SAM with medical complications or no appetite</a:t>
            </a:r>
          </a:p>
          <a:p>
            <a:pPr eaLnBrk="1" hangingPunct="1"/>
            <a:r>
              <a:rPr lang="en-IE" dirty="0"/>
              <a:t>Child is treated in a hospital for stabilisation of the medical complication</a:t>
            </a:r>
          </a:p>
          <a:p>
            <a:pPr eaLnBrk="1" hangingPunct="1"/>
            <a:r>
              <a:rPr lang="en-IE" dirty="0"/>
              <a:t>Child resumes outpatient care when complications are resolved</a:t>
            </a:r>
          </a:p>
          <a:p>
            <a:pPr eaLnBrk="1" hangingPunct="1">
              <a:buFontTx/>
              <a:buChar char="-"/>
            </a:pPr>
            <a:endParaRPr lang="en-IE" dirty="0"/>
          </a:p>
          <a:p>
            <a:pPr eaLnBrk="1" hangingPunct="1">
              <a:buFontTx/>
              <a:buNone/>
            </a:pPr>
            <a:endParaRPr lang="en-IE" sz="2400" i="1" dirty="0"/>
          </a:p>
          <a:p>
            <a:pPr eaLnBrk="1" hangingPunct="1">
              <a:buFontTx/>
              <a:buNone/>
            </a:pPr>
            <a:r>
              <a:rPr lang="en-IE" sz="2800" i="1" dirty="0"/>
              <a:t>ESSENTIAL:  good referral system to outpatient care</a:t>
            </a:r>
            <a:endParaRPr lang="en-US" sz="2800" i="1" dirty="0"/>
          </a:p>
        </p:txBody>
      </p:sp>
      <p:sp>
        <p:nvSpPr>
          <p:cNvPr id="293889" name="Slide Number Placeholder 5"/>
          <p:cNvSpPr>
            <a:spLocks noGrp="1"/>
          </p:cNvSpPr>
          <p:nvPr>
            <p:ph type="sldNum" sz="quarter" idx="12"/>
          </p:nvPr>
        </p:nvSpPr>
        <p:spPr>
          <a:noFill/>
        </p:spPr>
        <p:txBody>
          <a:bodyPr>
            <a:normAutofit/>
          </a:bodyPr>
          <a:lstStyle/>
          <a:p>
            <a:fld id="{9CBE72DA-9F08-4DCE-8FF1-DE82C5FD7F69}" type="slidenum">
              <a:rPr lang="en-GB" smtClean="0"/>
              <a:pPr/>
              <a:t>92</a:t>
            </a:fld>
            <a:endParaRPr lang="en-GB" smtClean="0"/>
          </a:p>
        </p:txBody>
      </p:sp>
    </p:spTree>
    <p:extLst>
      <p:ext uri="{BB962C8B-B14F-4D97-AF65-F5344CB8AC3E}">
        <p14:creationId xmlns:p14="http://schemas.microsoft.com/office/powerpoint/2010/main" xmlns="" val="1766465164"/>
      </p:ext>
    </p:extLst>
  </p:cSld>
  <p:clrMapOvr>
    <a:masterClrMapping/>
  </p:clrMapOvr>
  <mc:AlternateContent xmlns:mc="http://schemas.openxmlformats.org/markup-compatibility/2006">
    <mc:Choice xmlns:p14="http://schemas.microsoft.com/office/powerpoint/2010/main" xmlns="" Requires="p14">
      <p:transition spd="slow" p14:dur="1500">
        <p14:switch dir="r"/>
      </p:transition>
    </mc:Choice>
    <mc:Fallback>
      <p:transition spd="slow">
        <p:fade/>
      </p:transition>
    </mc:Fallback>
  </mc:AlternateContent>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3" name="Slide Number Placeholder 5"/>
          <p:cNvSpPr txBox="1">
            <a:spLocks noGrp="1"/>
          </p:cNvSpPr>
          <p:nvPr/>
        </p:nvSpPr>
        <p:spPr bwMode="auto">
          <a:xfrm>
            <a:off x="8077200" y="6245225"/>
            <a:ext cx="2133600" cy="476250"/>
          </a:xfrm>
          <a:prstGeom prst="rect">
            <a:avLst/>
          </a:prstGeom>
          <a:noFill/>
          <a:ln w="9525">
            <a:noFill/>
            <a:miter lim="800000"/>
            <a:headEnd/>
            <a:tailEnd/>
          </a:ln>
        </p:spPr>
        <p:txBody>
          <a:bodyPr/>
          <a:lstStyle/>
          <a:p>
            <a:pPr algn="r"/>
            <a:fld id="{B9EC6BD3-3513-4B6F-A38B-D09458CE53F6}" type="slidenum">
              <a:rPr lang="en-GB" sz="1400">
                <a:solidFill>
                  <a:prstClr val="white"/>
                </a:solidFill>
              </a:rPr>
              <a:pPr algn="r"/>
              <a:t>93</a:t>
            </a:fld>
            <a:endParaRPr lang="en-GB" sz="1400">
              <a:solidFill>
                <a:prstClr val="white"/>
              </a:solidFill>
            </a:endParaRPr>
          </a:p>
        </p:txBody>
      </p:sp>
      <p:sp>
        <p:nvSpPr>
          <p:cNvPr id="6" name="Slide Number Placeholder 5"/>
          <p:cNvSpPr>
            <a:spLocks noGrp="1"/>
          </p:cNvSpPr>
          <p:nvPr>
            <p:ph type="sldNum" sz="quarter" idx="12"/>
          </p:nvPr>
        </p:nvSpPr>
        <p:spPr/>
        <p:txBody>
          <a:bodyPr/>
          <a:lstStyle/>
          <a:p>
            <a:fld id="{E13DDBC5-BD8D-449C-8BDE-1020BC24DD8C}" type="slidenum">
              <a:rPr lang="en-US" smtClean="0">
                <a:solidFill>
                  <a:srgbClr val="775F55"/>
                </a:solidFill>
              </a:rPr>
              <a:pPr/>
              <a:t>93</a:t>
            </a:fld>
            <a:endParaRPr lang="en-US">
              <a:solidFill>
                <a:srgbClr val="775F55"/>
              </a:solidFill>
            </a:endParaRPr>
          </a:p>
        </p:txBody>
      </p:sp>
      <p:sp>
        <p:nvSpPr>
          <p:cNvPr id="294914" name="Rectangle 2"/>
          <p:cNvSpPr>
            <a:spLocks noGrp="1" noChangeArrowheads="1"/>
          </p:cNvSpPr>
          <p:nvPr>
            <p:ph type="title" idx="4294967295"/>
          </p:nvPr>
        </p:nvSpPr>
        <p:spPr>
          <a:xfrm>
            <a:off x="1320800" y="228600"/>
            <a:ext cx="10871200" cy="990600"/>
          </a:xfrm>
        </p:spPr>
        <p:txBody>
          <a:bodyPr/>
          <a:lstStyle/>
          <a:p>
            <a:pPr eaLnBrk="1" hangingPunct="1"/>
            <a:r>
              <a:rPr lang="en-IE" sz="4000" b="1"/>
              <a:t>Core Components of CMAM (5)</a:t>
            </a:r>
            <a:endParaRPr lang="en-US" sz="4000" b="1"/>
          </a:p>
        </p:txBody>
      </p:sp>
      <p:sp>
        <p:nvSpPr>
          <p:cNvPr id="294915" name="Rectangle 3"/>
          <p:cNvSpPr>
            <a:spLocks noGrp="1" noChangeArrowheads="1"/>
          </p:cNvSpPr>
          <p:nvPr>
            <p:ph type="body" idx="4294967295"/>
          </p:nvPr>
        </p:nvSpPr>
        <p:spPr>
          <a:xfrm>
            <a:off x="0" y="1089212"/>
            <a:ext cx="12192000" cy="5036951"/>
          </a:xfrm>
        </p:spPr>
        <p:txBody>
          <a:bodyPr/>
          <a:lstStyle/>
          <a:p>
            <a:pPr eaLnBrk="1" hangingPunct="1">
              <a:buFontTx/>
              <a:buNone/>
            </a:pPr>
            <a:r>
              <a:rPr lang="en-IE" sz="4800" dirty="0" smtClean="0"/>
              <a:t>4. Services or programmes for the management of moderate acute malnutrition (MAM)</a:t>
            </a:r>
          </a:p>
          <a:p>
            <a:pPr eaLnBrk="1" hangingPunct="1">
              <a:buFontTx/>
              <a:buNone/>
            </a:pPr>
            <a:endParaRPr lang="en-IE" sz="4800" dirty="0" smtClean="0"/>
          </a:p>
          <a:p>
            <a:pPr eaLnBrk="1" hangingPunct="1"/>
            <a:r>
              <a:rPr lang="en-IE" sz="4400" dirty="0"/>
              <a:t>Supplementary Feeding</a:t>
            </a:r>
            <a:endParaRPr lang="en-US" sz="4400" dirty="0"/>
          </a:p>
        </p:txBody>
      </p:sp>
    </p:spTree>
    <p:extLst>
      <p:ext uri="{BB962C8B-B14F-4D97-AF65-F5344CB8AC3E}">
        <p14:creationId xmlns:p14="http://schemas.microsoft.com/office/powerpoint/2010/main" xmlns="" val="2684218559"/>
      </p:ext>
    </p:extLst>
  </p:cSld>
  <p:clrMapOvr>
    <a:masterClrMapping/>
  </p:clrMapOvr>
  <mc:AlternateContent xmlns:mc="http://schemas.openxmlformats.org/markup-compatibility/2006">
    <mc:Choice xmlns:p14="http://schemas.microsoft.com/office/powerpoint/2010/main" xmlns="" Requires="p14">
      <p:transition spd="slow" p14:dur="1500">
        <p14:switch dir="r"/>
      </p:transition>
    </mc:Choice>
    <mc:Fallback>
      <p:transition spd="slow">
        <p:fade/>
      </p:transition>
    </mc:Fallback>
  </mc:AlternateContent>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Rectangle 2"/>
          <p:cNvSpPr>
            <a:spLocks noGrp="1" noChangeArrowheads="1"/>
          </p:cNvSpPr>
          <p:nvPr>
            <p:ph type="title"/>
          </p:nvPr>
        </p:nvSpPr>
        <p:spPr>
          <a:xfrm>
            <a:off x="1703388" y="404814"/>
            <a:ext cx="8640762" cy="1584325"/>
          </a:xfrm>
        </p:spPr>
        <p:txBody>
          <a:bodyPr/>
          <a:lstStyle/>
          <a:p>
            <a:pPr eaLnBrk="1" hangingPunct="1"/>
            <a:r>
              <a:rPr lang="en-IE" sz="4000" b="1"/>
              <a:t>Principles of CMAM</a:t>
            </a:r>
            <a:endParaRPr lang="en-GB" sz="4000" b="1"/>
          </a:p>
        </p:txBody>
      </p:sp>
      <p:sp>
        <p:nvSpPr>
          <p:cNvPr id="297987" name="Rectangle 3"/>
          <p:cNvSpPr>
            <a:spLocks noGrp="1" noChangeArrowheads="1"/>
          </p:cNvSpPr>
          <p:nvPr>
            <p:ph idx="1"/>
          </p:nvPr>
        </p:nvSpPr>
        <p:spPr>
          <a:xfrm>
            <a:off x="0" y="1546412"/>
            <a:ext cx="12191999" cy="5040127"/>
          </a:xfrm>
        </p:spPr>
        <p:txBody>
          <a:bodyPr/>
          <a:lstStyle/>
          <a:p>
            <a:pPr eaLnBrk="1" hangingPunct="1"/>
            <a:r>
              <a:rPr lang="en-IE" sz="4000" dirty="0"/>
              <a:t>Maximum access and coverage</a:t>
            </a:r>
          </a:p>
          <a:p>
            <a:pPr eaLnBrk="1" hangingPunct="1"/>
            <a:r>
              <a:rPr lang="en-GB" sz="4000" dirty="0"/>
              <a:t>Timeliness</a:t>
            </a:r>
          </a:p>
          <a:p>
            <a:pPr eaLnBrk="1" hangingPunct="1"/>
            <a:r>
              <a:rPr lang="en-GB" sz="4000" dirty="0"/>
              <a:t>Appropriate medical and nutrition care </a:t>
            </a:r>
          </a:p>
          <a:p>
            <a:pPr eaLnBrk="1" hangingPunct="1"/>
            <a:r>
              <a:rPr lang="en-IE" sz="4000" dirty="0"/>
              <a:t>Care for as long as needed</a:t>
            </a:r>
          </a:p>
          <a:p>
            <a:pPr eaLnBrk="1" hangingPunct="1">
              <a:buFontTx/>
              <a:buNone/>
            </a:pPr>
            <a:endParaRPr lang="en-IE" sz="4000" dirty="0"/>
          </a:p>
          <a:p>
            <a:pPr algn="ctr" eaLnBrk="1" hangingPunct="1">
              <a:buFontTx/>
              <a:buNone/>
            </a:pPr>
            <a:r>
              <a:rPr lang="en-IE" sz="4400" dirty="0" smtClean="0"/>
              <a:t> Following these steps ensure maximum public health impact!</a:t>
            </a:r>
          </a:p>
          <a:p>
            <a:pPr eaLnBrk="1" hangingPunct="1"/>
            <a:endParaRPr lang="en-GB" sz="4400" dirty="0" smtClean="0"/>
          </a:p>
        </p:txBody>
      </p:sp>
      <p:sp>
        <p:nvSpPr>
          <p:cNvPr id="297985" name="Slide Number Placeholder 5"/>
          <p:cNvSpPr>
            <a:spLocks noGrp="1"/>
          </p:cNvSpPr>
          <p:nvPr>
            <p:ph type="sldNum" sz="quarter" idx="12"/>
          </p:nvPr>
        </p:nvSpPr>
        <p:spPr>
          <a:noFill/>
        </p:spPr>
        <p:txBody>
          <a:bodyPr>
            <a:normAutofit/>
          </a:bodyPr>
          <a:lstStyle/>
          <a:p>
            <a:fld id="{9F1A0C08-BFF0-4D08-9733-EB6FAEB12EBF}" type="slidenum">
              <a:rPr lang="en-GB" smtClean="0"/>
              <a:pPr/>
              <a:t>94</a:t>
            </a:fld>
            <a:endParaRPr lang="en-GB" smtClean="0"/>
          </a:p>
        </p:txBody>
      </p:sp>
    </p:spTree>
    <p:extLst>
      <p:ext uri="{BB962C8B-B14F-4D97-AF65-F5344CB8AC3E}">
        <p14:creationId xmlns:p14="http://schemas.microsoft.com/office/powerpoint/2010/main" xmlns="" val="1783283003"/>
      </p:ext>
    </p:extLst>
  </p:cSld>
  <p:clrMapOvr>
    <a:masterClrMapping/>
  </p:clrMapOvr>
  <mc:AlternateContent xmlns:mc="http://schemas.openxmlformats.org/markup-compatibility/2006">
    <mc:Choice xmlns:p14="http://schemas.microsoft.com/office/powerpoint/2010/main" xmlns="" Requires="p14">
      <p:transition spd="slow" p14:dur="1500">
        <p14:switch dir="r"/>
      </p:transition>
    </mc:Choice>
    <mc:Fallback>
      <p:transition spd="slow">
        <p:fade/>
      </p:transition>
    </mc:Fallback>
  </mc:AlternateContent>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1" name="Slide Number Placeholder 5"/>
          <p:cNvSpPr txBox="1">
            <a:spLocks noGrp="1"/>
          </p:cNvSpPr>
          <p:nvPr/>
        </p:nvSpPr>
        <p:spPr bwMode="auto">
          <a:xfrm>
            <a:off x="8077200" y="6245225"/>
            <a:ext cx="2133600" cy="476250"/>
          </a:xfrm>
          <a:prstGeom prst="rect">
            <a:avLst/>
          </a:prstGeom>
          <a:noFill/>
          <a:ln w="9525">
            <a:noFill/>
            <a:miter lim="800000"/>
            <a:headEnd/>
            <a:tailEnd/>
          </a:ln>
        </p:spPr>
        <p:txBody>
          <a:bodyPr/>
          <a:lstStyle/>
          <a:p>
            <a:pPr algn="r"/>
            <a:fld id="{3A03DA0E-EE08-4744-A5D2-5C506A499486}" type="slidenum">
              <a:rPr lang="en-GB" sz="1400">
                <a:solidFill>
                  <a:prstClr val="white"/>
                </a:solidFill>
              </a:rPr>
              <a:pPr algn="r"/>
              <a:t>95</a:t>
            </a:fld>
            <a:endParaRPr lang="en-GB" sz="1400">
              <a:solidFill>
                <a:prstClr val="white"/>
              </a:solidFill>
            </a:endParaRPr>
          </a:p>
        </p:txBody>
      </p:sp>
      <p:sp>
        <p:nvSpPr>
          <p:cNvPr id="302082" name="Rectangle 2"/>
          <p:cNvSpPr>
            <a:spLocks noGrp="1" noChangeArrowheads="1"/>
          </p:cNvSpPr>
          <p:nvPr>
            <p:ph type="title"/>
          </p:nvPr>
        </p:nvSpPr>
        <p:spPr/>
        <p:txBody>
          <a:bodyPr/>
          <a:lstStyle/>
          <a:p>
            <a:pPr eaLnBrk="1" hangingPunct="1"/>
            <a:r>
              <a:rPr lang="en-IE" sz="4000" b="1" dirty="0"/>
              <a:t>Key Principle of CMAM</a:t>
            </a:r>
            <a:endParaRPr lang="en-GB" sz="4000" b="1" dirty="0"/>
          </a:p>
        </p:txBody>
      </p:sp>
      <p:sp>
        <p:nvSpPr>
          <p:cNvPr id="302083" name="Rectangle 3"/>
          <p:cNvSpPr>
            <a:spLocks noGrp="1" noChangeArrowheads="1"/>
          </p:cNvSpPr>
          <p:nvPr>
            <p:ph idx="1"/>
          </p:nvPr>
        </p:nvSpPr>
        <p:spPr/>
        <p:txBody>
          <a:bodyPr>
            <a:noAutofit/>
          </a:bodyPr>
          <a:lstStyle/>
          <a:p>
            <a:pPr algn="just" eaLnBrk="1" hangingPunct="1">
              <a:buFontTx/>
              <a:buNone/>
            </a:pPr>
            <a:r>
              <a:rPr lang="en-IE" sz="4000" b="1" dirty="0"/>
              <a:t>Maximum access and coverage</a:t>
            </a:r>
          </a:p>
          <a:p>
            <a:pPr algn="just"/>
            <a:r>
              <a:rPr lang="en-US" sz="4000" dirty="0"/>
              <a:t>CTC is designed to achieve the greatest possible coverage by making services accessible to the highest possible proportion of a population in need. </a:t>
            </a:r>
          </a:p>
          <a:p>
            <a:pPr algn="just"/>
            <a:r>
              <a:rPr lang="en-US" sz="4000" dirty="0"/>
              <a:t>It aims to </a:t>
            </a:r>
            <a:r>
              <a:rPr lang="en-US" sz="4000" dirty="0">
                <a:solidFill>
                  <a:srgbClr val="FF0000"/>
                </a:solidFill>
              </a:rPr>
              <a:t>reach the entire severely malnourished population.</a:t>
            </a:r>
            <a:endParaRPr lang="en-IE" sz="4000" dirty="0">
              <a:solidFill>
                <a:srgbClr val="FF0000"/>
              </a:solidFill>
            </a:endParaRPr>
          </a:p>
        </p:txBody>
      </p:sp>
      <p:sp>
        <p:nvSpPr>
          <p:cNvPr id="6" name="Slide Number Placeholder 5"/>
          <p:cNvSpPr>
            <a:spLocks noGrp="1"/>
          </p:cNvSpPr>
          <p:nvPr>
            <p:ph type="sldNum" sz="quarter" idx="12"/>
          </p:nvPr>
        </p:nvSpPr>
        <p:spPr/>
        <p:txBody>
          <a:bodyPr>
            <a:normAutofit/>
          </a:bodyPr>
          <a:lstStyle/>
          <a:p>
            <a:fld id="{E13DDBC5-BD8D-449C-8BDE-1020BC24DD8C}" type="slidenum">
              <a:rPr lang="en-US" smtClean="0"/>
              <a:pPr/>
              <a:t>95</a:t>
            </a:fld>
            <a:endParaRPr lang="en-US"/>
          </a:p>
        </p:txBody>
      </p:sp>
    </p:spTree>
    <p:extLst>
      <p:ext uri="{BB962C8B-B14F-4D97-AF65-F5344CB8AC3E}">
        <p14:creationId xmlns:p14="http://schemas.microsoft.com/office/powerpoint/2010/main" xmlns="" val="153961508"/>
      </p:ext>
    </p:extLst>
  </p:cSld>
  <p:clrMapOvr>
    <a:masterClrMapping/>
  </p:clrMapOvr>
  <mc:AlternateContent xmlns:mc="http://schemas.openxmlformats.org/markup-compatibility/2006">
    <mc:Choice xmlns:p14="http://schemas.microsoft.com/office/powerpoint/2010/main" xmlns="" Requires="p14">
      <p:transition spd="slow" p14:dur="1500">
        <p14:switch dir="r"/>
      </p:transition>
    </mc:Choice>
    <mc:Fallback>
      <p:transition spd="slow">
        <p:fade/>
      </p:transition>
    </mc:Fallback>
  </mc:AlternateContent>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Timeliness</a:t>
            </a:r>
            <a:endParaRPr lang="en-US" dirty="0"/>
          </a:p>
        </p:txBody>
      </p:sp>
      <p:sp>
        <p:nvSpPr>
          <p:cNvPr id="3" name="Content Placeholder 2"/>
          <p:cNvSpPr>
            <a:spLocks noGrp="1"/>
          </p:cNvSpPr>
          <p:nvPr>
            <p:ph idx="1"/>
          </p:nvPr>
        </p:nvSpPr>
        <p:spPr/>
        <p:txBody>
          <a:bodyPr/>
          <a:lstStyle/>
          <a:p>
            <a:pPr algn="just"/>
            <a:r>
              <a:rPr lang="en-US" sz="4800" dirty="0" smtClean="0"/>
              <a:t>CTC aims to treat acute malnutrition before </a:t>
            </a:r>
            <a:r>
              <a:rPr lang="en-US" sz="4800" dirty="0" smtClean="0">
                <a:solidFill>
                  <a:srgbClr val="FF0000"/>
                </a:solidFill>
              </a:rPr>
              <a:t>additional medical complications occur using</a:t>
            </a:r>
            <a:r>
              <a:rPr lang="en-US" sz="4800" dirty="0" smtClean="0"/>
              <a:t>:</a:t>
            </a:r>
            <a:r>
              <a:rPr lang="en-US" sz="4800" i="1" dirty="0" smtClean="0"/>
              <a:t>  </a:t>
            </a:r>
          </a:p>
          <a:p>
            <a:pPr lvl="1" algn="just"/>
            <a:r>
              <a:rPr lang="en-US" sz="4400" i="1" dirty="0" smtClean="0"/>
              <a:t>Active case finding to get the malnourished children  early</a:t>
            </a:r>
            <a:r>
              <a:rPr lang="en-US" sz="4400" dirty="0" smtClean="0"/>
              <a:t> .</a:t>
            </a:r>
          </a:p>
          <a:p>
            <a:pPr algn="just">
              <a:buNone/>
            </a:pPr>
            <a:endParaRPr lang="en-US" sz="4800" dirty="0"/>
          </a:p>
        </p:txBody>
      </p:sp>
      <p:sp>
        <p:nvSpPr>
          <p:cNvPr id="5" name="Slide Number Placeholder 4"/>
          <p:cNvSpPr>
            <a:spLocks noGrp="1"/>
          </p:cNvSpPr>
          <p:nvPr>
            <p:ph type="sldNum" sz="quarter" idx="12"/>
          </p:nvPr>
        </p:nvSpPr>
        <p:spPr/>
        <p:txBody>
          <a:bodyPr>
            <a:normAutofit/>
          </a:bodyPr>
          <a:lstStyle/>
          <a:p>
            <a:fld id="{E13DDBC5-BD8D-449C-8BDE-1020BC24DD8C}" type="slidenum">
              <a:rPr lang="en-US" smtClean="0"/>
              <a:pPr/>
              <a:t>96</a:t>
            </a:fld>
            <a:endParaRPr lang="en-US"/>
          </a:p>
        </p:txBody>
      </p:sp>
    </p:spTree>
    <p:extLst>
      <p:ext uri="{BB962C8B-B14F-4D97-AF65-F5344CB8AC3E}">
        <p14:creationId xmlns:p14="http://schemas.microsoft.com/office/powerpoint/2010/main" xmlns="" val="10180798"/>
      </p:ext>
    </p:extLst>
  </p:cSld>
  <p:clrMapOvr>
    <a:masterClrMapping/>
  </p:clrMapOvr>
  <mc:AlternateContent xmlns:mc="http://schemas.openxmlformats.org/markup-compatibility/2006">
    <mc:Choice xmlns:p14="http://schemas.microsoft.com/office/powerpoint/2010/main" xmlns="" Requires="p14">
      <p:transition spd="slow" p14:dur="1500">
        <p14:switch dir="r"/>
      </p:transition>
    </mc:Choice>
    <mc:Fallback>
      <p:transition spd="slow">
        <p:fade/>
      </p:transition>
    </mc:Fallback>
  </mc:AlternateContent>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6" name="Rectangle 4"/>
          <p:cNvSpPr>
            <a:spLocks noGrp="1" noChangeArrowheads="1"/>
          </p:cNvSpPr>
          <p:nvPr>
            <p:ph type="title"/>
          </p:nvPr>
        </p:nvSpPr>
        <p:spPr>
          <a:xfrm>
            <a:off x="1524001" y="0"/>
            <a:ext cx="9324975" cy="1066800"/>
          </a:xfrm>
        </p:spPr>
        <p:txBody>
          <a:bodyPr/>
          <a:lstStyle/>
          <a:p>
            <a:pPr eaLnBrk="1" hangingPunct="1"/>
            <a:r>
              <a:rPr lang="en-US" sz="4000" b="1" dirty="0"/>
              <a:t>Timeliness: Early Versus Late Presentation</a:t>
            </a:r>
          </a:p>
        </p:txBody>
      </p:sp>
      <p:sp>
        <p:nvSpPr>
          <p:cNvPr id="310273" name="Slide Number Placeholder 5"/>
          <p:cNvSpPr>
            <a:spLocks noGrp="1"/>
          </p:cNvSpPr>
          <p:nvPr>
            <p:ph type="sldNum" sz="quarter" idx="12"/>
          </p:nvPr>
        </p:nvSpPr>
        <p:spPr>
          <a:noFill/>
        </p:spPr>
        <p:txBody>
          <a:bodyPr>
            <a:normAutofit/>
          </a:bodyPr>
          <a:lstStyle/>
          <a:p>
            <a:fld id="{36A6DD16-0516-4B55-B5BA-87AC86BB6D8F}" type="slidenum">
              <a:rPr lang="en-GB" smtClean="0"/>
              <a:pPr/>
              <a:t>97</a:t>
            </a:fld>
            <a:endParaRPr lang="en-GB" smtClean="0"/>
          </a:p>
        </p:txBody>
      </p:sp>
      <p:pic>
        <p:nvPicPr>
          <p:cNvPr id="310274" name="Picture 2" descr="ch od legs"/>
          <p:cNvPicPr>
            <a:picLocks noChangeAspect="1" noChangeArrowheads="1"/>
          </p:cNvPicPr>
          <p:nvPr/>
        </p:nvPicPr>
        <p:blipFill>
          <a:blip r:embed="rId3" cstate="print"/>
          <a:srcRect/>
          <a:stretch>
            <a:fillRect/>
          </a:stretch>
        </p:blipFill>
        <p:spPr bwMode="auto">
          <a:xfrm>
            <a:off x="1524000" y="1268414"/>
            <a:ext cx="4427538" cy="5589587"/>
          </a:xfrm>
          <a:prstGeom prst="rect">
            <a:avLst/>
          </a:prstGeom>
          <a:noFill/>
          <a:ln w="9525">
            <a:noFill/>
            <a:miter lim="800000"/>
            <a:headEnd/>
            <a:tailEnd/>
          </a:ln>
        </p:spPr>
      </p:pic>
      <p:pic>
        <p:nvPicPr>
          <p:cNvPr id="139267" name="Picture 3" descr="severe od leg "/>
          <p:cNvPicPr>
            <a:picLocks noChangeAspect="1" noChangeArrowheads="1"/>
          </p:cNvPicPr>
          <p:nvPr/>
        </p:nvPicPr>
        <p:blipFill>
          <a:blip r:embed="rId4" cstate="print"/>
          <a:srcRect/>
          <a:stretch>
            <a:fillRect/>
          </a:stretch>
        </p:blipFill>
        <p:spPr bwMode="auto">
          <a:xfrm>
            <a:off x="5943601" y="1268414"/>
            <a:ext cx="4664075" cy="5589587"/>
          </a:xfrm>
          <a:prstGeom prst="rect">
            <a:avLst/>
          </a:prstGeom>
          <a:noFill/>
          <a:ln w="9525">
            <a:noFill/>
            <a:miter lim="800000"/>
            <a:headEnd/>
            <a:tailEnd/>
          </a:ln>
        </p:spPr>
      </p:pic>
    </p:spTree>
    <p:extLst>
      <p:ext uri="{BB962C8B-B14F-4D97-AF65-F5344CB8AC3E}">
        <p14:creationId xmlns:p14="http://schemas.microsoft.com/office/powerpoint/2010/main" xmlns="" val="12431194"/>
      </p:ext>
    </p:extLst>
  </p:cSld>
  <p:clrMapOvr>
    <a:masterClrMapping/>
  </p:clrMapOvr>
  <mc:AlternateContent xmlns:mc="http://schemas.openxmlformats.org/markup-compatibility/2006">
    <mc:Choice xmlns:p14="http://schemas.microsoft.com/office/powerpoint/2010/main" xmlns="" Requires="p14">
      <p:transition spd="slow" p14:dur="150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92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2" name="Rectangle 2"/>
          <p:cNvSpPr>
            <a:spLocks noGrp="1" noChangeArrowheads="1"/>
          </p:cNvSpPr>
          <p:nvPr>
            <p:ph type="title"/>
          </p:nvPr>
        </p:nvSpPr>
        <p:spPr/>
        <p:txBody>
          <a:bodyPr/>
          <a:lstStyle/>
          <a:p>
            <a:pPr eaLnBrk="1" hangingPunct="1"/>
            <a:r>
              <a:rPr lang="en-GB" sz="4000" b="1"/>
              <a:t>Timeliness (continued)</a:t>
            </a:r>
          </a:p>
        </p:txBody>
      </p:sp>
      <p:sp>
        <p:nvSpPr>
          <p:cNvPr id="312323" name="Rectangle 3"/>
          <p:cNvSpPr>
            <a:spLocks noGrp="1" noChangeArrowheads="1"/>
          </p:cNvSpPr>
          <p:nvPr>
            <p:ph type="body" sz="half" idx="2"/>
          </p:nvPr>
        </p:nvSpPr>
        <p:spPr>
          <a:xfrm>
            <a:off x="6024562" y="1557339"/>
            <a:ext cx="6167437" cy="4713287"/>
          </a:xfrm>
        </p:spPr>
        <p:txBody>
          <a:bodyPr/>
          <a:lstStyle/>
          <a:p>
            <a:pPr algn="just" eaLnBrk="1" hangingPunct="1">
              <a:lnSpc>
                <a:spcPct val="90000"/>
              </a:lnSpc>
              <a:spcBef>
                <a:spcPct val="30000"/>
              </a:spcBef>
            </a:pPr>
            <a:r>
              <a:rPr lang="en-GB" b="1" dirty="0"/>
              <a:t>Find children before SAM becomes serious and medical complications arise</a:t>
            </a:r>
          </a:p>
          <a:p>
            <a:pPr algn="just" eaLnBrk="1" hangingPunct="1">
              <a:lnSpc>
                <a:spcPct val="90000"/>
              </a:lnSpc>
              <a:spcBef>
                <a:spcPct val="30000"/>
              </a:spcBef>
            </a:pPr>
            <a:r>
              <a:rPr lang="en-GB" b="1" dirty="0"/>
              <a:t>Good community outreach is essential</a:t>
            </a:r>
          </a:p>
          <a:p>
            <a:pPr algn="just" eaLnBrk="1" hangingPunct="1">
              <a:lnSpc>
                <a:spcPct val="90000"/>
              </a:lnSpc>
              <a:spcBef>
                <a:spcPct val="30000"/>
              </a:spcBef>
            </a:pPr>
            <a:r>
              <a:rPr lang="en-GB" b="1" dirty="0"/>
              <a:t>Screening and referral by outreach workers (e.g., community health workers [CHWs], volunteers)</a:t>
            </a:r>
            <a:endParaRPr lang="en-GB" dirty="0"/>
          </a:p>
        </p:txBody>
      </p:sp>
      <p:sp>
        <p:nvSpPr>
          <p:cNvPr id="312321" name="Slide Number Placeholder 6"/>
          <p:cNvSpPr>
            <a:spLocks noGrp="1"/>
          </p:cNvSpPr>
          <p:nvPr>
            <p:ph type="sldNum" sz="quarter" idx="12"/>
          </p:nvPr>
        </p:nvSpPr>
        <p:spPr>
          <a:noFill/>
        </p:spPr>
        <p:txBody>
          <a:bodyPr>
            <a:normAutofit/>
          </a:bodyPr>
          <a:lstStyle/>
          <a:p>
            <a:fld id="{3FC351F4-7B56-4693-B759-4ED26A8539C7}" type="slidenum">
              <a:rPr lang="en-GB" smtClean="0"/>
              <a:pPr/>
              <a:t>98</a:t>
            </a:fld>
            <a:endParaRPr lang="en-GB" smtClean="0"/>
          </a:p>
        </p:txBody>
      </p:sp>
      <p:pic>
        <p:nvPicPr>
          <p:cNvPr id="312324" name="Picture 4" descr="MUAC 3"/>
          <p:cNvPicPr>
            <a:picLocks noChangeAspect="1" noChangeArrowheads="1"/>
          </p:cNvPicPr>
          <p:nvPr/>
        </p:nvPicPr>
        <p:blipFill>
          <a:blip r:embed="rId3" cstate="print"/>
          <a:srcRect/>
          <a:stretch>
            <a:fillRect/>
          </a:stretch>
        </p:blipFill>
        <p:spPr bwMode="auto">
          <a:xfrm>
            <a:off x="1992313" y="2133600"/>
            <a:ext cx="3962400" cy="3276600"/>
          </a:xfrm>
          <a:prstGeom prst="rect">
            <a:avLst/>
          </a:prstGeom>
          <a:noFill/>
          <a:ln w="9525">
            <a:noFill/>
            <a:miter lim="800000"/>
            <a:headEnd/>
            <a:tailEnd/>
          </a:ln>
        </p:spPr>
      </p:pic>
    </p:spTree>
    <p:extLst>
      <p:ext uri="{BB962C8B-B14F-4D97-AF65-F5344CB8AC3E}">
        <p14:creationId xmlns:p14="http://schemas.microsoft.com/office/powerpoint/2010/main" xmlns="" val="1013117428"/>
      </p:ext>
    </p:extLst>
  </p:cSld>
  <p:clrMapOvr>
    <a:masterClrMapping/>
  </p:clrMapOvr>
  <mc:AlternateContent xmlns:mc="http://schemas.openxmlformats.org/markup-compatibility/2006">
    <mc:Choice xmlns:p14="http://schemas.microsoft.com/office/powerpoint/2010/main" xmlns="" Requires="p14">
      <p:transition spd="slow" p14:dur="1500">
        <p14:switch dir="r"/>
      </p:transition>
    </mc:Choice>
    <mc:Fallback>
      <p:transition spd="slow">
        <p:fade/>
      </p:transition>
    </mc:Fallback>
  </mc:AlternateContent>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69" name="Slide Number Placeholder 3"/>
          <p:cNvSpPr>
            <a:spLocks noGrp="1"/>
          </p:cNvSpPr>
          <p:nvPr>
            <p:ph type="sldNum" sz="quarter" idx="12"/>
          </p:nvPr>
        </p:nvSpPr>
        <p:spPr>
          <a:noFill/>
        </p:spPr>
        <p:txBody>
          <a:bodyPr/>
          <a:lstStyle/>
          <a:p>
            <a:fld id="{C372173F-D49A-45B0-B3AC-8FFA57A91E34}" type="slidenum">
              <a:rPr lang="en-GB" smtClean="0">
                <a:solidFill>
                  <a:srgbClr val="775F55"/>
                </a:solidFill>
              </a:rPr>
              <a:pPr/>
              <a:t>99</a:t>
            </a:fld>
            <a:endParaRPr lang="en-GB" smtClean="0">
              <a:solidFill>
                <a:srgbClr val="775F55"/>
              </a:solidFill>
            </a:endParaRPr>
          </a:p>
        </p:txBody>
      </p:sp>
      <p:pic>
        <p:nvPicPr>
          <p:cNvPr id="314370" name="Picture 2" descr="CTC2"/>
          <p:cNvPicPr>
            <a:picLocks noChangeAspect="1" noChangeArrowheads="1"/>
          </p:cNvPicPr>
          <p:nvPr/>
        </p:nvPicPr>
        <p:blipFill>
          <a:blip r:embed="rId3" cstate="print"/>
          <a:srcRect/>
          <a:stretch>
            <a:fillRect/>
          </a:stretch>
        </p:blipFill>
        <p:spPr bwMode="auto">
          <a:xfrm>
            <a:off x="1524000" y="836614"/>
            <a:ext cx="9144000" cy="5832475"/>
          </a:xfrm>
          <a:prstGeom prst="rect">
            <a:avLst/>
          </a:prstGeom>
          <a:noFill/>
          <a:ln w="9525">
            <a:noFill/>
            <a:miter lim="800000"/>
            <a:headEnd/>
            <a:tailEnd/>
          </a:ln>
        </p:spPr>
      </p:pic>
      <p:sp>
        <p:nvSpPr>
          <p:cNvPr id="314371" name="Oval 3"/>
          <p:cNvSpPr>
            <a:spLocks noChangeArrowheads="1"/>
          </p:cNvSpPr>
          <p:nvPr/>
        </p:nvSpPr>
        <p:spPr bwMode="auto">
          <a:xfrm>
            <a:off x="4583114" y="2708276"/>
            <a:ext cx="1728787" cy="3097213"/>
          </a:xfrm>
          <a:prstGeom prst="ellipse">
            <a:avLst/>
          </a:prstGeom>
          <a:noFill/>
          <a:ln w="38100">
            <a:solidFill>
              <a:srgbClr val="FF0000"/>
            </a:solidFill>
            <a:round/>
            <a:headEnd/>
            <a:tailEnd/>
          </a:ln>
        </p:spPr>
        <p:txBody>
          <a:bodyPr wrap="none" anchor="ctr"/>
          <a:lstStyle/>
          <a:p>
            <a:endParaRPr lang="en-US">
              <a:solidFill>
                <a:prstClr val="black"/>
              </a:solidFill>
            </a:endParaRPr>
          </a:p>
        </p:txBody>
      </p:sp>
      <p:sp>
        <p:nvSpPr>
          <p:cNvPr id="314372" name="Oval 4"/>
          <p:cNvSpPr>
            <a:spLocks noChangeArrowheads="1"/>
          </p:cNvSpPr>
          <p:nvPr/>
        </p:nvSpPr>
        <p:spPr bwMode="auto">
          <a:xfrm>
            <a:off x="2135189" y="2708276"/>
            <a:ext cx="1584325" cy="3095625"/>
          </a:xfrm>
          <a:prstGeom prst="ellipse">
            <a:avLst/>
          </a:prstGeom>
          <a:noFill/>
          <a:ln w="38100">
            <a:solidFill>
              <a:srgbClr val="0000FF"/>
            </a:solidFill>
            <a:round/>
            <a:headEnd/>
            <a:tailEnd/>
          </a:ln>
        </p:spPr>
        <p:txBody>
          <a:bodyPr wrap="none" anchor="ctr"/>
          <a:lstStyle/>
          <a:p>
            <a:endParaRPr lang="en-US">
              <a:solidFill>
                <a:prstClr val="black"/>
              </a:solidFill>
            </a:endParaRPr>
          </a:p>
        </p:txBody>
      </p:sp>
      <p:sp>
        <p:nvSpPr>
          <p:cNvPr id="314373" name="Line 5"/>
          <p:cNvSpPr>
            <a:spLocks noChangeShapeType="1"/>
          </p:cNvSpPr>
          <p:nvPr/>
        </p:nvSpPr>
        <p:spPr bwMode="auto">
          <a:xfrm flipV="1">
            <a:off x="3000375" y="5876926"/>
            <a:ext cx="0" cy="360363"/>
          </a:xfrm>
          <a:prstGeom prst="line">
            <a:avLst/>
          </a:prstGeom>
          <a:noFill/>
          <a:ln w="38100">
            <a:solidFill>
              <a:srgbClr val="0000FF"/>
            </a:solidFill>
            <a:round/>
            <a:headEnd/>
            <a:tailEnd type="triangle" w="med" len="med"/>
          </a:ln>
        </p:spPr>
        <p:txBody>
          <a:bodyPr/>
          <a:lstStyle/>
          <a:p>
            <a:endParaRPr lang="en-US">
              <a:solidFill>
                <a:prstClr val="black"/>
              </a:solidFill>
            </a:endParaRPr>
          </a:p>
        </p:txBody>
      </p:sp>
      <p:sp>
        <p:nvSpPr>
          <p:cNvPr id="314374" name="Text Box 6"/>
          <p:cNvSpPr txBox="1">
            <a:spLocks noChangeArrowheads="1"/>
          </p:cNvSpPr>
          <p:nvPr/>
        </p:nvSpPr>
        <p:spPr bwMode="auto">
          <a:xfrm>
            <a:off x="1992314" y="6237289"/>
            <a:ext cx="2016125" cy="396875"/>
          </a:xfrm>
          <a:prstGeom prst="rect">
            <a:avLst/>
          </a:prstGeom>
          <a:noFill/>
          <a:ln w="9525">
            <a:noFill/>
            <a:miter lim="800000"/>
            <a:headEnd/>
            <a:tailEnd/>
          </a:ln>
        </p:spPr>
        <p:txBody>
          <a:bodyPr>
            <a:spAutoFit/>
          </a:bodyPr>
          <a:lstStyle/>
          <a:p>
            <a:pPr>
              <a:spcBef>
                <a:spcPct val="50000"/>
              </a:spcBef>
            </a:pPr>
            <a:r>
              <a:rPr lang="en-GB" sz="2000" b="1">
                <a:solidFill>
                  <a:srgbClr val="0000FF"/>
                </a:solidFill>
              </a:rPr>
              <a:t>Inpatient care</a:t>
            </a:r>
            <a:endParaRPr lang="en-US" sz="2000" b="1">
              <a:solidFill>
                <a:srgbClr val="0000FF"/>
              </a:solidFill>
            </a:endParaRPr>
          </a:p>
        </p:txBody>
      </p:sp>
      <p:sp>
        <p:nvSpPr>
          <p:cNvPr id="314375" name="Text Box 7"/>
          <p:cNvSpPr txBox="1">
            <a:spLocks noChangeArrowheads="1"/>
          </p:cNvSpPr>
          <p:nvPr/>
        </p:nvSpPr>
        <p:spPr bwMode="auto">
          <a:xfrm>
            <a:off x="4367213" y="6237289"/>
            <a:ext cx="2233612" cy="396875"/>
          </a:xfrm>
          <a:prstGeom prst="rect">
            <a:avLst/>
          </a:prstGeom>
          <a:noFill/>
          <a:ln w="9525">
            <a:noFill/>
            <a:miter lim="800000"/>
            <a:headEnd/>
            <a:tailEnd/>
          </a:ln>
        </p:spPr>
        <p:txBody>
          <a:bodyPr>
            <a:spAutoFit/>
          </a:bodyPr>
          <a:lstStyle/>
          <a:p>
            <a:pPr algn="ctr">
              <a:spcBef>
                <a:spcPct val="50000"/>
              </a:spcBef>
            </a:pPr>
            <a:r>
              <a:rPr lang="en-GB" sz="2000" b="1">
                <a:solidFill>
                  <a:srgbClr val="FF3300"/>
                </a:solidFill>
              </a:rPr>
              <a:t>Outpatient Care</a:t>
            </a:r>
            <a:endParaRPr lang="en-US" sz="2000" b="1">
              <a:solidFill>
                <a:srgbClr val="FF3300"/>
              </a:solidFill>
            </a:endParaRPr>
          </a:p>
        </p:txBody>
      </p:sp>
      <p:sp>
        <p:nvSpPr>
          <p:cNvPr id="314376" name="Oval 8"/>
          <p:cNvSpPr>
            <a:spLocks noChangeArrowheads="1"/>
          </p:cNvSpPr>
          <p:nvPr/>
        </p:nvSpPr>
        <p:spPr bwMode="auto">
          <a:xfrm>
            <a:off x="6311900" y="2636838"/>
            <a:ext cx="1728788" cy="3168650"/>
          </a:xfrm>
          <a:prstGeom prst="ellipse">
            <a:avLst/>
          </a:prstGeom>
          <a:noFill/>
          <a:ln w="38100">
            <a:solidFill>
              <a:srgbClr val="FFFF00"/>
            </a:solidFill>
            <a:round/>
            <a:headEnd/>
            <a:tailEnd/>
          </a:ln>
        </p:spPr>
        <p:txBody>
          <a:bodyPr wrap="none" anchor="ctr"/>
          <a:lstStyle/>
          <a:p>
            <a:endParaRPr lang="en-US">
              <a:solidFill>
                <a:prstClr val="black"/>
              </a:solidFill>
            </a:endParaRPr>
          </a:p>
        </p:txBody>
      </p:sp>
      <p:sp>
        <p:nvSpPr>
          <p:cNvPr id="314377" name="Text Box 9"/>
          <p:cNvSpPr txBox="1">
            <a:spLocks noChangeArrowheads="1"/>
          </p:cNvSpPr>
          <p:nvPr/>
        </p:nvSpPr>
        <p:spPr bwMode="auto">
          <a:xfrm>
            <a:off x="6743701" y="6237289"/>
            <a:ext cx="1584325" cy="396875"/>
          </a:xfrm>
          <a:prstGeom prst="rect">
            <a:avLst/>
          </a:prstGeom>
          <a:noFill/>
          <a:ln w="9525">
            <a:noFill/>
            <a:miter lim="800000"/>
            <a:headEnd/>
            <a:tailEnd/>
          </a:ln>
        </p:spPr>
        <p:txBody>
          <a:bodyPr>
            <a:spAutoFit/>
          </a:bodyPr>
          <a:lstStyle/>
          <a:p>
            <a:pPr algn="ctr">
              <a:spcBef>
                <a:spcPct val="50000"/>
              </a:spcBef>
            </a:pPr>
            <a:r>
              <a:rPr lang="en-GB" sz="2000" b="1">
                <a:solidFill>
                  <a:srgbClr val="FFFF00"/>
                </a:solidFill>
              </a:rPr>
              <a:t>SFP</a:t>
            </a:r>
            <a:endParaRPr lang="en-US" sz="2000" b="1">
              <a:solidFill>
                <a:srgbClr val="FFFF00"/>
              </a:solidFill>
            </a:endParaRPr>
          </a:p>
        </p:txBody>
      </p:sp>
      <p:sp>
        <p:nvSpPr>
          <p:cNvPr id="314378" name="Line 10"/>
          <p:cNvSpPr>
            <a:spLocks noChangeShapeType="1"/>
          </p:cNvSpPr>
          <p:nvPr/>
        </p:nvSpPr>
        <p:spPr bwMode="auto">
          <a:xfrm flipV="1">
            <a:off x="5448300" y="5876926"/>
            <a:ext cx="0" cy="360363"/>
          </a:xfrm>
          <a:prstGeom prst="line">
            <a:avLst/>
          </a:prstGeom>
          <a:noFill/>
          <a:ln w="38100">
            <a:solidFill>
              <a:srgbClr val="FF3300"/>
            </a:solidFill>
            <a:round/>
            <a:headEnd/>
            <a:tailEnd type="triangle" w="med" len="med"/>
          </a:ln>
        </p:spPr>
        <p:txBody>
          <a:bodyPr/>
          <a:lstStyle/>
          <a:p>
            <a:endParaRPr lang="en-US">
              <a:solidFill>
                <a:prstClr val="black"/>
              </a:solidFill>
            </a:endParaRPr>
          </a:p>
        </p:txBody>
      </p:sp>
      <p:sp>
        <p:nvSpPr>
          <p:cNvPr id="314379" name="Line 11"/>
          <p:cNvSpPr>
            <a:spLocks noChangeShapeType="1"/>
          </p:cNvSpPr>
          <p:nvPr/>
        </p:nvSpPr>
        <p:spPr bwMode="auto">
          <a:xfrm flipV="1">
            <a:off x="7104063" y="5876926"/>
            <a:ext cx="0" cy="360363"/>
          </a:xfrm>
          <a:prstGeom prst="line">
            <a:avLst/>
          </a:prstGeom>
          <a:noFill/>
          <a:ln w="38100">
            <a:solidFill>
              <a:srgbClr val="FFFF00"/>
            </a:solidFill>
            <a:round/>
            <a:headEnd/>
            <a:tailEnd type="triangle" w="med" len="med"/>
          </a:ln>
        </p:spPr>
        <p:txBody>
          <a:bodyPr/>
          <a:lstStyle/>
          <a:p>
            <a:endParaRPr lang="en-US">
              <a:solidFill>
                <a:prstClr val="black"/>
              </a:solidFill>
            </a:endParaRPr>
          </a:p>
        </p:txBody>
      </p:sp>
      <p:sp>
        <p:nvSpPr>
          <p:cNvPr id="314380" name="Text Box 12"/>
          <p:cNvSpPr txBox="1">
            <a:spLocks noChangeArrowheads="1"/>
          </p:cNvSpPr>
          <p:nvPr/>
        </p:nvSpPr>
        <p:spPr bwMode="auto">
          <a:xfrm>
            <a:off x="1703389" y="1"/>
            <a:ext cx="8785225" cy="701675"/>
          </a:xfrm>
          <a:prstGeom prst="rect">
            <a:avLst/>
          </a:prstGeom>
          <a:noFill/>
          <a:ln w="9525">
            <a:noFill/>
            <a:miter lim="800000"/>
            <a:headEnd/>
            <a:tailEnd/>
          </a:ln>
        </p:spPr>
        <p:txBody>
          <a:bodyPr>
            <a:spAutoFit/>
          </a:bodyPr>
          <a:lstStyle/>
          <a:p>
            <a:pPr algn="ctr">
              <a:spcBef>
                <a:spcPct val="50000"/>
              </a:spcBef>
            </a:pPr>
            <a:r>
              <a:rPr lang="en-GB" sz="4000" b="1" dirty="0">
                <a:solidFill>
                  <a:prstClr val="black"/>
                </a:solidFill>
              </a:rPr>
              <a:t>Catching Acute Malnutrition Early</a:t>
            </a:r>
            <a:endParaRPr lang="en-US" sz="4000" b="1" dirty="0">
              <a:solidFill>
                <a:prstClr val="black"/>
              </a:solidFill>
            </a:endParaRPr>
          </a:p>
        </p:txBody>
      </p:sp>
    </p:spTree>
    <p:extLst>
      <p:ext uri="{BB962C8B-B14F-4D97-AF65-F5344CB8AC3E}">
        <p14:creationId xmlns:p14="http://schemas.microsoft.com/office/powerpoint/2010/main" xmlns="" val="2200847829"/>
      </p:ext>
    </p:extLst>
  </p:cSld>
  <p:clrMapOvr>
    <a:masterClrMapping/>
  </p:clrMapOvr>
  <mc:AlternateContent xmlns:mc="http://schemas.openxmlformats.org/markup-compatibility/2006">
    <mc:Choice xmlns:p14="http://schemas.microsoft.com/office/powerpoint/2010/main" xmlns="" Requires="p14">
      <p:transition spd="slow" p14:dur="1500">
        <p14:switch dir="r"/>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653</TotalTime>
  <Words>7534</Words>
  <Application>Microsoft Office PowerPoint</Application>
  <PresentationFormat>Custom</PresentationFormat>
  <Paragraphs>1282</Paragraphs>
  <Slides>168</Slides>
  <Notes>36</Notes>
  <HiddenSlides>0</HiddenSlides>
  <MMClips>0</MMClips>
  <ScaleCrop>false</ScaleCrop>
  <HeadingPairs>
    <vt:vector size="8" baseType="variant">
      <vt:variant>
        <vt:lpstr>Theme</vt:lpstr>
      </vt:variant>
      <vt:variant>
        <vt:i4>1</vt:i4>
      </vt:variant>
      <vt:variant>
        <vt:lpstr>Links</vt:lpstr>
      </vt:variant>
      <vt:variant>
        <vt:i4>1</vt:i4>
      </vt:variant>
      <vt:variant>
        <vt:lpstr>Embedded OLE Servers</vt:lpstr>
      </vt:variant>
      <vt:variant>
        <vt:i4>1</vt:i4>
      </vt:variant>
      <vt:variant>
        <vt:lpstr>Slide Titles</vt:lpstr>
      </vt:variant>
      <vt:variant>
        <vt:i4>168</vt:i4>
      </vt:variant>
    </vt:vector>
  </HeadingPairs>
  <TitlesOfParts>
    <vt:vector size="171" baseType="lpstr">
      <vt:lpstr>2_Office Theme</vt:lpstr>
      <vt:lpstr>???</vt:lpstr>
      <vt:lpstr>Document</vt:lpstr>
      <vt:lpstr>Nutrition problems of public health importance </vt:lpstr>
      <vt:lpstr>Contents of This topic </vt:lpstr>
      <vt:lpstr>objectives</vt:lpstr>
      <vt:lpstr>introduction</vt:lpstr>
      <vt:lpstr>Protein energy malnutrition(PEM)</vt:lpstr>
      <vt:lpstr>Underweight(wt for age)</vt:lpstr>
      <vt:lpstr>Marasmus</vt:lpstr>
      <vt:lpstr>Kwashiorkor (Edematous Malnutrition)</vt:lpstr>
      <vt:lpstr>STUNTING</vt:lpstr>
      <vt:lpstr>CLASSIFICATION OF ALL DEGREE OF PEM</vt:lpstr>
      <vt:lpstr> The disadvantage of this classification  </vt:lpstr>
      <vt:lpstr>Waterlow has suggested</vt:lpstr>
      <vt:lpstr>Wellcome</vt:lpstr>
      <vt:lpstr>Waterlow classification                                 </vt:lpstr>
      <vt:lpstr>Welcome classification</vt:lpstr>
      <vt:lpstr>Severe Acute Malnutrition  SAM</vt:lpstr>
      <vt:lpstr>FIVE Functional Consequences</vt:lpstr>
      <vt:lpstr>Manifestation OF PEM</vt:lpstr>
      <vt:lpstr>CON…..</vt:lpstr>
      <vt:lpstr>Marasmus</vt:lpstr>
      <vt:lpstr>kwashiorkor</vt:lpstr>
      <vt:lpstr>HOW THEY DIFFER FROM NORMAL INDIVIDUAL</vt:lpstr>
      <vt:lpstr>CONTINUED….</vt:lpstr>
      <vt:lpstr>Measuring malnutrition: nutrition indices and indicators</vt:lpstr>
      <vt:lpstr>INDEX</vt:lpstr>
      <vt:lpstr>Some indicators of under nutrition:</vt:lpstr>
      <vt:lpstr>ACUTE MALNUTRTION</vt:lpstr>
      <vt:lpstr>Slide 28</vt:lpstr>
      <vt:lpstr>Etiology of PEM</vt:lpstr>
      <vt:lpstr>4. Free radical theory of PEM</vt:lpstr>
      <vt:lpstr>Management of severe acute malnutrition</vt:lpstr>
      <vt:lpstr>Slide 32</vt:lpstr>
      <vt:lpstr>continued</vt:lpstr>
      <vt:lpstr>Trends in SAM management</vt:lpstr>
      <vt:lpstr>cont… </vt:lpstr>
      <vt:lpstr>Cont …</vt:lpstr>
      <vt:lpstr>Types of acute malnutrition</vt:lpstr>
      <vt:lpstr>Cont…</vt:lpstr>
      <vt:lpstr>Cont…</vt:lpstr>
      <vt:lpstr>Cont…</vt:lpstr>
      <vt:lpstr>THERAPEUTIC FEEDING PROGRAMMES (TFP)</vt:lpstr>
      <vt:lpstr>WHO classification for selecting treatment modalities</vt:lpstr>
      <vt:lpstr>Management of Sever Acute Malnutrition</vt:lpstr>
      <vt:lpstr> Transition Phase. </vt:lpstr>
      <vt:lpstr>Slide 45</vt:lpstr>
      <vt:lpstr>In-patient: </vt:lpstr>
      <vt:lpstr>Out-patients. </vt:lpstr>
      <vt:lpstr>Cont…</vt:lpstr>
      <vt:lpstr>Cont…</vt:lpstr>
      <vt:lpstr>Link between in-patient and out-patient  treatment </vt:lpstr>
      <vt:lpstr>Admission criteria </vt:lpstr>
      <vt:lpstr>ADMISSION PROCEDURES</vt:lpstr>
      <vt:lpstr>Screening and triage </vt:lpstr>
      <vt:lpstr>Appetite Test</vt:lpstr>
      <vt:lpstr>The result of the appetite test</vt:lpstr>
      <vt:lpstr>Cont…</vt:lpstr>
      <vt:lpstr>Inpatient Management of SAM with Medical Complications</vt:lpstr>
      <vt:lpstr>Cont..</vt:lpstr>
      <vt:lpstr>Medical complication</vt:lpstr>
      <vt:lpstr>Cont…</vt:lpstr>
      <vt:lpstr>Activities in Phase – I</vt:lpstr>
      <vt:lpstr>Feed  F75:  (130ml=100kcal</vt:lpstr>
      <vt:lpstr>Feed  F-75,…</vt:lpstr>
      <vt:lpstr>Feeding technique </vt:lpstr>
      <vt:lpstr>Routine medicines</vt:lpstr>
      <vt:lpstr>Cont..</vt:lpstr>
      <vt:lpstr>Cont…</vt:lpstr>
      <vt:lpstr>Slide 68</vt:lpstr>
      <vt:lpstr>Summary table of systematic treatment of patients</vt:lpstr>
      <vt:lpstr>SURVEILLANCE/Monitoring  </vt:lpstr>
      <vt:lpstr>CRITERIA TO PROGRESS FROM PHASE 1 TO TRANSITION PHASE </vt:lpstr>
      <vt:lpstr>Transition Phase</vt:lpstr>
      <vt:lpstr>CRITERIA TO MOVE BACK FROM TRANSITION PHASE TO PHASE1 </vt:lpstr>
      <vt:lpstr>CRITERIA TO PROGRESS FROM TRANSITION PHASE TO PHASE2 </vt:lpstr>
      <vt:lpstr>Phase 2</vt:lpstr>
      <vt:lpstr>Cont…</vt:lpstr>
      <vt:lpstr>Composition of F-75 and F-100 diets</vt:lpstr>
      <vt:lpstr>ROUTINE MEDICINE </vt:lpstr>
      <vt:lpstr>Slide 79</vt:lpstr>
      <vt:lpstr>FAILURE TO RESPOND</vt:lpstr>
      <vt:lpstr>Cause of failure to respond </vt:lpstr>
      <vt:lpstr>Causes …</vt:lpstr>
      <vt:lpstr>CRITERIA TO MOVE BACK FROM PHASE 2 TO PHASE 1 </vt:lpstr>
      <vt:lpstr>Discharge Criteria</vt:lpstr>
      <vt:lpstr>3.1  Problem with centre based management model</vt:lpstr>
      <vt:lpstr>Problem with centre based management model,....</vt:lpstr>
      <vt:lpstr>Community-Based Management of Acute Malnutrition (CMAM)</vt:lpstr>
      <vt:lpstr>Community based management</vt:lpstr>
      <vt:lpstr>Core Components of CMAM (1)</vt:lpstr>
      <vt:lpstr>Core Components of CMAM (2)</vt:lpstr>
      <vt:lpstr>Core Components of CMAM (3)</vt:lpstr>
      <vt:lpstr>Core Components of CMAM (4)</vt:lpstr>
      <vt:lpstr>Core Components of CMAM (5)</vt:lpstr>
      <vt:lpstr>Principles of CMAM</vt:lpstr>
      <vt:lpstr>Key Principle of CMAM</vt:lpstr>
      <vt:lpstr>Timeliness</vt:lpstr>
      <vt:lpstr>Timeliness: Early Versus Late Presentation</vt:lpstr>
      <vt:lpstr>Timeliness (continued)</vt:lpstr>
      <vt:lpstr>Slide 99</vt:lpstr>
      <vt:lpstr>Components of the CTC Programme and How They Fit Together</vt:lpstr>
      <vt:lpstr>Slide 101</vt:lpstr>
      <vt:lpstr>Community Mobilisation  and Screening</vt:lpstr>
      <vt:lpstr>2. Outpatient Care</vt:lpstr>
      <vt:lpstr>Slide 104</vt:lpstr>
      <vt:lpstr>Outpatient Care: Medical Examination</vt:lpstr>
      <vt:lpstr>Outpatient Care:  Routine Medication</vt:lpstr>
      <vt:lpstr>Outpatient Care:  Appetite Test </vt:lpstr>
      <vt:lpstr> Ensure understanding of RUTF and use of medicines    Provide one week’s supply of RUTF and medicine to take at home    Return every week to outpatient care to monitor progress and assess compliance</vt:lpstr>
      <vt:lpstr>3. Inpatient Care</vt:lpstr>
      <vt:lpstr>4. Services or Programmes for the Management of MAM</vt:lpstr>
      <vt:lpstr>Relationship Between Outpatient Care and Inpatient Care</vt:lpstr>
      <vt:lpstr>CMAM in Different Contexts</vt:lpstr>
      <vt:lpstr>CMAM:  It Works in  Emergency Contexts</vt:lpstr>
      <vt:lpstr>Slide 114</vt:lpstr>
      <vt:lpstr>The benefit from CTC,… </vt:lpstr>
      <vt:lpstr>Cost effectiveness </vt:lpstr>
      <vt:lpstr>Slide 117</vt:lpstr>
      <vt:lpstr>Summary</vt:lpstr>
      <vt:lpstr>Micro nutrient deficeinces </vt:lpstr>
      <vt:lpstr>Iodine</vt:lpstr>
      <vt:lpstr>Slide 121</vt:lpstr>
      <vt:lpstr>Slide 122</vt:lpstr>
      <vt:lpstr>Hormones and iodine deficiency</vt:lpstr>
      <vt:lpstr>Spectrum of disease</vt:lpstr>
      <vt:lpstr>Importance of the problem</vt:lpstr>
      <vt:lpstr>Goitre</vt:lpstr>
      <vt:lpstr>Slide 127</vt:lpstr>
      <vt:lpstr>Slide 128</vt:lpstr>
      <vt:lpstr>Slide 129</vt:lpstr>
      <vt:lpstr>Slide 130</vt:lpstr>
      <vt:lpstr>Slide 131</vt:lpstr>
      <vt:lpstr>Slide 132</vt:lpstr>
      <vt:lpstr>Slide 133</vt:lpstr>
      <vt:lpstr>Iodine deficiency world wide</vt:lpstr>
      <vt:lpstr>Iodine defficency and the neonate</vt:lpstr>
      <vt:lpstr>Iodine deficiency and adults</vt:lpstr>
      <vt:lpstr>Slide 137</vt:lpstr>
      <vt:lpstr>Slide 138</vt:lpstr>
      <vt:lpstr>Slide 139</vt:lpstr>
      <vt:lpstr>Slide 140</vt:lpstr>
      <vt:lpstr>Slide 141</vt:lpstr>
      <vt:lpstr>Slide 142</vt:lpstr>
      <vt:lpstr>Slide 143</vt:lpstr>
      <vt:lpstr>Slide 144</vt:lpstr>
      <vt:lpstr>Iron</vt:lpstr>
      <vt:lpstr>Iron Mechanism in cognition</vt:lpstr>
      <vt:lpstr>IRON IN NATURE</vt:lpstr>
      <vt:lpstr>IRON DEFICIENCY</vt:lpstr>
      <vt:lpstr>IRON DEFICIENCY /2</vt:lpstr>
      <vt:lpstr>HB IN IDA</vt:lpstr>
      <vt:lpstr>AT RISK GROUPS</vt:lpstr>
      <vt:lpstr>ETIOLOGY</vt:lpstr>
      <vt:lpstr>DIETARY IRON</vt:lpstr>
      <vt:lpstr>IRON ABSORPTION</vt:lpstr>
      <vt:lpstr>Slide 155</vt:lpstr>
      <vt:lpstr>Normal Blood Film</vt:lpstr>
      <vt:lpstr>MICROCYTES</vt:lpstr>
      <vt:lpstr>HYPOCHROMIA</vt:lpstr>
      <vt:lpstr>Slide 159</vt:lpstr>
      <vt:lpstr>Altitude Correction Hemoglobin (WHO, 2011)</vt:lpstr>
      <vt:lpstr>Slide 161</vt:lpstr>
      <vt:lpstr>Slide 162</vt:lpstr>
      <vt:lpstr>Slide 163</vt:lpstr>
      <vt:lpstr>Slide 164</vt:lpstr>
      <vt:lpstr>Slide 165</vt:lpstr>
      <vt:lpstr>Slide 166</vt:lpstr>
      <vt:lpstr>Slide 167</vt:lpstr>
      <vt:lpstr>Slide 168</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Nutritional problems of public Health Importance in Ethiopia</dc:title>
  <dc:creator>USER</dc:creator>
  <cp:lastModifiedBy>yidersail</cp:lastModifiedBy>
  <cp:revision>52</cp:revision>
  <dcterms:created xsi:type="dcterms:W3CDTF">2014-11-12T00:31:33Z</dcterms:created>
  <dcterms:modified xsi:type="dcterms:W3CDTF">2020-05-19T08:45:40Z</dcterms:modified>
</cp:coreProperties>
</file>