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48" r:id="rId2"/>
    <p:sldId id="258" r:id="rId3"/>
    <p:sldId id="395" r:id="rId4"/>
    <p:sldId id="259" r:id="rId5"/>
    <p:sldId id="267" r:id="rId6"/>
    <p:sldId id="269" r:id="rId7"/>
    <p:sldId id="271" r:id="rId8"/>
    <p:sldId id="273" r:id="rId9"/>
    <p:sldId id="275" r:id="rId10"/>
    <p:sldId id="349" r:id="rId11"/>
    <p:sldId id="277" r:id="rId12"/>
    <p:sldId id="350" r:id="rId13"/>
    <p:sldId id="279" r:id="rId14"/>
    <p:sldId id="281" r:id="rId15"/>
    <p:sldId id="351" r:id="rId16"/>
    <p:sldId id="457" r:id="rId17"/>
    <p:sldId id="443" r:id="rId18"/>
    <p:sldId id="347" r:id="rId19"/>
    <p:sldId id="353" r:id="rId20"/>
    <p:sldId id="428" r:id="rId21"/>
    <p:sldId id="283" r:id="rId22"/>
    <p:sldId id="304" r:id="rId23"/>
    <p:sldId id="429" r:id="rId24"/>
    <p:sldId id="430" r:id="rId25"/>
    <p:sldId id="431" r:id="rId26"/>
    <p:sldId id="444" r:id="rId27"/>
    <p:sldId id="445" r:id="rId28"/>
    <p:sldId id="446" r:id="rId29"/>
    <p:sldId id="447" r:id="rId30"/>
    <p:sldId id="448" r:id="rId31"/>
    <p:sldId id="449" r:id="rId32"/>
    <p:sldId id="450" r:id="rId33"/>
    <p:sldId id="433" r:id="rId34"/>
    <p:sldId id="436" r:id="rId35"/>
    <p:sldId id="438" r:id="rId36"/>
    <p:sldId id="435" r:id="rId37"/>
    <p:sldId id="287" r:id="rId38"/>
    <p:sldId id="289" r:id="rId39"/>
    <p:sldId id="441" r:id="rId40"/>
    <p:sldId id="291" r:id="rId41"/>
    <p:sldId id="293" r:id="rId42"/>
    <p:sldId id="439" r:id="rId43"/>
    <p:sldId id="440" r:id="rId44"/>
    <p:sldId id="295" r:id="rId45"/>
    <p:sldId id="297" r:id="rId46"/>
    <p:sldId id="299" r:id="rId47"/>
    <p:sldId id="354" r:id="rId48"/>
    <p:sldId id="451" r:id="rId49"/>
    <p:sldId id="452" r:id="rId50"/>
    <p:sldId id="453" r:id="rId51"/>
    <p:sldId id="454" r:id="rId52"/>
    <p:sldId id="455" r:id="rId53"/>
    <p:sldId id="376" r:id="rId54"/>
    <p:sldId id="380" r:id="rId55"/>
    <p:sldId id="382" r:id="rId56"/>
    <p:sldId id="384" r:id="rId57"/>
    <p:sldId id="377" r:id="rId58"/>
    <p:sldId id="386" r:id="rId59"/>
    <p:sldId id="388" r:id="rId60"/>
    <p:sldId id="390" r:id="rId61"/>
    <p:sldId id="392" r:id="rId62"/>
    <p:sldId id="394" r:id="rId63"/>
    <p:sldId id="378" r:id="rId64"/>
    <p:sldId id="312" r:id="rId65"/>
    <p:sldId id="458" r:id="rId66"/>
    <p:sldId id="462" r:id="rId67"/>
    <p:sldId id="461" r:id="rId68"/>
    <p:sldId id="340" r:id="rId69"/>
    <p:sldId id="344" r:id="rId70"/>
    <p:sldId id="402" r:id="rId71"/>
    <p:sldId id="403" r:id="rId72"/>
    <p:sldId id="406" r:id="rId73"/>
    <p:sldId id="409" r:id="rId74"/>
    <p:sldId id="345" r:id="rId75"/>
    <p:sldId id="414" r:id="rId76"/>
    <p:sldId id="412" r:id="rId77"/>
    <p:sldId id="416" r:id="rId78"/>
    <p:sldId id="418" r:id="rId79"/>
    <p:sldId id="399" r:id="rId80"/>
    <p:sldId id="401" r:id="rId81"/>
    <p:sldId id="369" r:id="rId82"/>
    <p:sldId id="371" r:id="rId83"/>
    <p:sldId id="359" r:id="rId84"/>
    <p:sldId id="361" r:id="rId85"/>
    <p:sldId id="363" r:id="rId86"/>
    <p:sldId id="365" r:id="rId87"/>
    <p:sldId id="373" r:id="rId88"/>
    <p:sldId id="375" r:id="rId89"/>
    <p:sldId id="459" r:id="rId90"/>
    <p:sldId id="460" r:id="rId91"/>
    <p:sldId id="367" r:id="rId92"/>
    <p:sldId id="44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068" autoAdjust="0"/>
  </p:normalViewPr>
  <p:slideViewPr>
    <p:cSldViewPr>
      <p:cViewPr>
        <p:scale>
          <a:sx n="68" d="100"/>
          <a:sy n="68" d="100"/>
        </p:scale>
        <p:origin x="-1434"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3268A-3698-4F23-81D8-43A744CCC1DA}" type="datetimeFigureOut">
              <a:rPr lang="en-US" smtClean="0"/>
              <a:pPr/>
              <a:t>5/10/2020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832D7-6924-4A97-BB95-5B294917DD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Length used for &lt;2yrs age but height used for &gt;2 yrs</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Molding is </a:t>
            </a:r>
            <a:r>
              <a:rPr lang="en-US" dirty="0" err="1" smtClean="0"/>
              <a:t>overriden</a:t>
            </a:r>
            <a:r>
              <a:rPr lang="en-US" dirty="0" smtClean="0"/>
              <a:t> of cranial bones. This</a:t>
            </a:r>
            <a:r>
              <a:rPr lang="en-US" baseline="0" dirty="0" smtClean="0"/>
              <a:t> is normal finding at delivery but it will resolve with in few days after delivery</a:t>
            </a:r>
          </a:p>
          <a:p>
            <a:r>
              <a:rPr lang="en-US" dirty="0" err="1" smtClean="0">
                <a:latin typeface="Times New Roman" pitchFamily="18" charset="0"/>
                <a:cs typeface="Times New Roman" pitchFamily="18" charset="0"/>
              </a:rPr>
              <a:t>Craniosynostosis</a:t>
            </a:r>
            <a:r>
              <a:rPr lang="en-US" dirty="0" smtClean="0">
                <a:latin typeface="Times New Roman" pitchFamily="18" charset="0"/>
                <a:cs typeface="Times New Roman" pitchFamily="18" charset="0"/>
              </a:rPr>
              <a:t>…premature fusion/closure of cranial sutures. May be due closure of sutures/primary or failure of brain to grow/secondary</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CA" dirty="0" smtClean="0"/>
              <a:t>Fontanels are areas where at least three bony plates of the skull meet. </a:t>
            </a:r>
            <a:r>
              <a:rPr lang="en-CA" dirty="0" smtClean="0">
                <a:solidFill>
                  <a:schemeClr val="tx1">
                    <a:lumMod val="75000"/>
                    <a:lumOff val="25000"/>
                  </a:schemeClr>
                </a:solidFill>
              </a:rPr>
              <a:t>Fontanels should not bulge or be sunken</a:t>
            </a:r>
          </a:p>
          <a:p>
            <a:pPr>
              <a:defRPr/>
            </a:pPr>
            <a:r>
              <a:rPr lang="en-CA" dirty="0" smtClean="0"/>
              <a:t>Wide sutures may indicated increased intracranial pressure</a:t>
            </a:r>
          </a:p>
          <a:p>
            <a:pPr>
              <a:defRPr/>
            </a:pPr>
            <a:r>
              <a:rPr lang="en-CA" dirty="0" smtClean="0">
                <a:solidFill>
                  <a:schemeClr val="tx1">
                    <a:lumMod val="75000"/>
                    <a:lumOff val="25000"/>
                  </a:schemeClr>
                </a:solidFill>
              </a:rPr>
              <a:t>Anterior </a:t>
            </a:r>
            <a:r>
              <a:rPr lang="en-CA" dirty="0" err="1" smtClean="0">
                <a:solidFill>
                  <a:schemeClr val="tx1">
                    <a:lumMod val="75000"/>
                    <a:lumOff val="25000"/>
                  </a:schemeClr>
                </a:solidFill>
              </a:rPr>
              <a:t>fontanelle</a:t>
            </a:r>
            <a:r>
              <a:rPr lang="en-CA" dirty="0" smtClean="0">
                <a:solidFill>
                  <a:schemeClr val="tx1">
                    <a:lumMod val="75000"/>
                    <a:lumOff val="25000"/>
                  </a:schemeClr>
                </a:solidFill>
              </a:rPr>
              <a:t> will bulge when infant cries </a:t>
            </a:r>
            <a:endParaRPr lang="en-CA" dirty="0" smtClean="0"/>
          </a:p>
          <a:p>
            <a:pPr>
              <a:defRPr/>
            </a:pPr>
            <a:endParaRPr lang="en-CA" dirty="0"/>
          </a:p>
        </p:txBody>
      </p:sp>
      <p:sp>
        <p:nvSpPr>
          <p:cNvPr id="314372" name="Slide Number Placeholder 3"/>
          <p:cNvSpPr>
            <a:spLocks noGrp="1"/>
          </p:cNvSpPr>
          <p:nvPr>
            <p:ph type="sldNum" sz="quarter" idx="5"/>
          </p:nvPr>
        </p:nvSpPr>
        <p:spPr>
          <a:noFill/>
        </p:spPr>
        <p:txBody>
          <a:bodyPr/>
          <a:lstStyle/>
          <a:p>
            <a:fld id="{F4B932A9-3A92-4778-BBCF-911C3A5F53C0}" type="slidenum">
              <a:rPr lang="en-US" smtClean="0">
                <a:latin typeface="Arial" charset="0"/>
              </a:rPr>
              <a:pPr/>
              <a:t>35</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p:spPr>
        <p:txBody>
          <a:bodyPr/>
          <a:lstStyle/>
          <a:p>
            <a:r>
              <a:rPr lang="en-US" smtClean="0">
                <a:latin typeface="Arial" charset="0"/>
              </a:rPr>
              <a:t>Highlight the location of the bleeding</a:t>
            </a:r>
          </a:p>
        </p:txBody>
      </p:sp>
      <p:sp>
        <p:nvSpPr>
          <p:cNvPr id="319492" name="Slide Number Placeholder 3"/>
          <p:cNvSpPr>
            <a:spLocks noGrp="1"/>
          </p:cNvSpPr>
          <p:nvPr>
            <p:ph type="sldNum" sz="quarter" idx="5"/>
          </p:nvPr>
        </p:nvSpPr>
        <p:spPr>
          <a:noFill/>
        </p:spPr>
        <p:txBody>
          <a:bodyPr/>
          <a:lstStyle/>
          <a:p>
            <a:fld id="{59C8664F-2728-48BD-B5E5-995DB8540E7C}" type="slidenum">
              <a:rPr lang="en-US" smtClean="0">
                <a:latin typeface="Arial" charset="0"/>
              </a:rPr>
              <a:pPr/>
              <a:t>36</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Cleft Palate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Repair is usually before age 1 year for normal speech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Mouth</a:t>
            </a:r>
            <a:r>
              <a:rPr lang="en-US" sz="2400" baseline="0" dirty="0" smtClean="0"/>
              <a:t> breathers b/c their mouth is wider than nose</a:t>
            </a:r>
            <a:endParaRPr lang="en-US" sz="2400" dirty="0" smtClean="0"/>
          </a:p>
          <a:p>
            <a:r>
              <a:rPr lang="en-US" dirty="0" err="1" smtClean="0">
                <a:latin typeface="Times New Roman" pitchFamily="18" charset="0"/>
                <a:cs typeface="Times New Roman" pitchFamily="18" charset="0"/>
              </a:rPr>
              <a:t>Choanal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Atresia</a:t>
            </a:r>
            <a:r>
              <a:rPr lang="en-US" dirty="0" smtClean="0">
                <a:latin typeface="Times New Roman" pitchFamily="18" charset="0"/>
                <a:cs typeface="Times New Roman" pitchFamily="18" charset="0"/>
              </a:rPr>
              <a:t>= bi/unilateral </a:t>
            </a:r>
            <a:r>
              <a:rPr lang="en-US" dirty="0" err="1" smtClean="0">
                <a:latin typeface="Times New Roman" pitchFamily="18" charset="0"/>
                <a:cs typeface="Times New Roman" pitchFamily="18" charset="0"/>
              </a:rPr>
              <a:t>atresia</a:t>
            </a:r>
            <a:r>
              <a:rPr lang="en-US" dirty="0" smtClean="0">
                <a:latin typeface="Times New Roman" pitchFamily="18" charset="0"/>
                <a:cs typeface="Times New Roman" pitchFamily="18" charset="0"/>
              </a:rPr>
              <a:t> of nose c pharynx &amp; not pass 3-4 cm catheter,</a:t>
            </a:r>
            <a:r>
              <a:rPr lang="en-US" baseline="0" dirty="0" smtClean="0">
                <a:latin typeface="Times New Roman" pitchFamily="18" charset="0"/>
                <a:cs typeface="Times New Roman" pitchFamily="18" charset="0"/>
              </a:rPr>
              <a:t> w/n suck they cry due to lack of o2 then w/n cry get air </a:t>
            </a:r>
            <a:r>
              <a:rPr lang="en-US" baseline="0" smtClean="0">
                <a:latin typeface="Times New Roman" pitchFamily="18" charset="0"/>
                <a:cs typeface="Times New Roman" pitchFamily="18" charset="0"/>
              </a:rPr>
              <a:t>and become calm</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latin typeface="Arial" charset="0"/>
              </a:rPr>
              <a:t>The valve areas are not over the actual anatomic locations of the valves but are the sites on the chest wall where sounds produced by the valves are best heard.  The sound radiates with the direction of blood flow. </a:t>
            </a:r>
          </a:p>
          <a:p>
            <a:pPr>
              <a:defRPr/>
            </a:pPr>
            <a:r>
              <a:rPr lang="en-CA" dirty="0" smtClean="0">
                <a:latin typeface="Arial" charset="0"/>
              </a:rPr>
              <a:t> </a:t>
            </a:r>
            <a:r>
              <a:rPr lang="en-CA" sz="1200" b="1" dirty="0" smtClean="0">
                <a:solidFill>
                  <a:schemeClr val="tx1">
                    <a:lumMod val="65000"/>
                    <a:lumOff val="35000"/>
                  </a:schemeClr>
                </a:solidFill>
                <a:latin typeface="Arial" charset="0"/>
              </a:rPr>
              <a:t>Aortic area: 	 </a:t>
            </a:r>
            <a:r>
              <a:rPr lang="en-CA" sz="1200" dirty="0" smtClean="0">
                <a:solidFill>
                  <a:schemeClr val="tx1">
                    <a:lumMod val="65000"/>
                    <a:lumOff val="35000"/>
                  </a:schemeClr>
                </a:solidFill>
                <a:latin typeface="Arial" charset="0"/>
              </a:rPr>
              <a:t>right second </a:t>
            </a:r>
            <a:r>
              <a:rPr lang="en-CA" sz="1200" dirty="0" err="1" smtClean="0">
                <a:solidFill>
                  <a:schemeClr val="tx1">
                    <a:lumMod val="65000"/>
                    <a:lumOff val="35000"/>
                  </a:schemeClr>
                </a:solidFill>
                <a:latin typeface="Arial" charset="0"/>
              </a:rPr>
              <a:t>intercostal</a:t>
            </a:r>
            <a:r>
              <a:rPr lang="en-CA" sz="1200" dirty="0" smtClean="0">
                <a:solidFill>
                  <a:schemeClr val="tx1">
                    <a:lumMod val="65000"/>
                    <a:lumOff val="35000"/>
                  </a:schemeClr>
                </a:solidFill>
                <a:latin typeface="Arial" charset="0"/>
              </a:rPr>
              <a:t> space</a:t>
            </a:r>
          </a:p>
          <a:p>
            <a:pPr>
              <a:defRPr/>
            </a:pPr>
            <a:r>
              <a:rPr lang="en-CA" sz="1200" b="1" dirty="0" err="1" smtClean="0">
                <a:solidFill>
                  <a:schemeClr val="tx1">
                    <a:lumMod val="65000"/>
                    <a:lumOff val="35000"/>
                  </a:schemeClr>
                </a:solidFill>
                <a:latin typeface="Arial" charset="0"/>
              </a:rPr>
              <a:t>Pulmonic</a:t>
            </a:r>
            <a:r>
              <a:rPr lang="en-CA" sz="1200" b="1" dirty="0" smtClean="0">
                <a:solidFill>
                  <a:schemeClr val="tx1">
                    <a:lumMod val="65000"/>
                    <a:lumOff val="35000"/>
                  </a:schemeClr>
                </a:solidFill>
                <a:latin typeface="Arial" charset="0"/>
              </a:rPr>
              <a:t> area</a:t>
            </a:r>
            <a:r>
              <a:rPr lang="en-CA" sz="1200" dirty="0" smtClean="0">
                <a:solidFill>
                  <a:schemeClr val="tx1">
                    <a:lumMod val="65000"/>
                    <a:lumOff val="35000"/>
                  </a:schemeClr>
                </a:solidFill>
                <a:latin typeface="Arial" charset="0"/>
              </a:rPr>
              <a:t>:	 left second </a:t>
            </a:r>
            <a:r>
              <a:rPr lang="en-CA" sz="1200" dirty="0" err="1" smtClean="0">
                <a:solidFill>
                  <a:schemeClr val="tx1">
                    <a:lumMod val="65000"/>
                    <a:lumOff val="35000"/>
                  </a:schemeClr>
                </a:solidFill>
                <a:latin typeface="Arial" charset="0"/>
              </a:rPr>
              <a:t>intercostal</a:t>
            </a:r>
            <a:r>
              <a:rPr lang="en-CA" sz="1200" dirty="0" smtClean="0">
                <a:solidFill>
                  <a:schemeClr val="tx1">
                    <a:lumMod val="65000"/>
                    <a:lumOff val="35000"/>
                  </a:schemeClr>
                </a:solidFill>
                <a:latin typeface="Arial" charset="0"/>
              </a:rPr>
              <a:t> space</a:t>
            </a:r>
          </a:p>
          <a:p>
            <a:pPr>
              <a:defRPr/>
            </a:pPr>
            <a:r>
              <a:rPr lang="en-CA" sz="1200" b="1" dirty="0" err="1" smtClean="0">
                <a:solidFill>
                  <a:schemeClr val="tx1">
                    <a:lumMod val="65000"/>
                    <a:lumOff val="35000"/>
                  </a:schemeClr>
                </a:solidFill>
                <a:latin typeface="Arial" charset="0"/>
              </a:rPr>
              <a:t>Triscuspid</a:t>
            </a:r>
            <a:r>
              <a:rPr lang="en-CA" sz="1200" b="1" dirty="0" smtClean="0">
                <a:solidFill>
                  <a:schemeClr val="tx1">
                    <a:lumMod val="65000"/>
                    <a:lumOff val="35000"/>
                  </a:schemeClr>
                </a:solidFill>
                <a:latin typeface="Arial" charset="0"/>
              </a:rPr>
              <a:t> area</a:t>
            </a:r>
            <a:r>
              <a:rPr lang="en-CA" sz="1200" dirty="0" smtClean="0">
                <a:solidFill>
                  <a:schemeClr val="tx1">
                    <a:lumMod val="65000"/>
                    <a:lumOff val="35000"/>
                  </a:schemeClr>
                </a:solidFill>
                <a:latin typeface="Arial" charset="0"/>
              </a:rPr>
              <a:t>:  	fifth </a:t>
            </a:r>
            <a:r>
              <a:rPr lang="en-CA" sz="1200" dirty="0" err="1" smtClean="0">
                <a:solidFill>
                  <a:schemeClr val="tx1">
                    <a:lumMod val="65000"/>
                    <a:lumOff val="35000"/>
                  </a:schemeClr>
                </a:solidFill>
                <a:latin typeface="Arial" charset="0"/>
              </a:rPr>
              <a:t>intercostal</a:t>
            </a:r>
            <a:r>
              <a:rPr lang="en-CA" sz="1200" dirty="0" smtClean="0">
                <a:solidFill>
                  <a:schemeClr val="tx1">
                    <a:lumMod val="65000"/>
                    <a:lumOff val="35000"/>
                  </a:schemeClr>
                </a:solidFill>
                <a:latin typeface="Arial" charset="0"/>
              </a:rPr>
              <a:t> space, </a:t>
            </a:r>
            <a:r>
              <a:rPr lang="en-CA" sz="1200" dirty="0" err="1" smtClean="0">
                <a:solidFill>
                  <a:schemeClr val="tx1">
                    <a:lumMod val="65000"/>
                    <a:lumOff val="35000"/>
                  </a:schemeClr>
                </a:solidFill>
                <a:latin typeface="Arial" charset="0"/>
              </a:rPr>
              <a:t>sternal</a:t>
            </a:r>
            <a:r>
              <a:rPr lang="en-CA" sz="1200" dirty="0" smtClean="0">
                <a:solidFill>
                  <a:schemeClr val="tx1">
                    <a:lumMod val="65000"/>
                    <a:lumOff val="35000"/>
                  </a:schemeClr>
                </a:solidFill>
                <a:latin typeface="Arial" charset="0"/>
              </a:rPr>
              <a:t> border</a:t>
            </a:r>
          </a:p>
          <a:p>
            <a:pPr>
              <a:defRPr/>
            </a:pPr>
            <a:r>
              <a:rPr lang="en-CA" sz="1200" b="1" dirty="0" smtClean="0">
                <a:solidFill>
                  <a:schemeClr val="tx1">
                    <a:lumMod val="65000"/>
                    <a:lumOff val="35000"/>
                  </a:schemeClr>
                </a:solidFill>
                <a:latin typeface="Arial" charset="0"/>
              </a:rPr>
              <a:t>Mitral area</a:t>
            </a:r>
            <a:r>
              <a:rPr lang="en-CA" sz="1200" dirty="0" smtClean="0">
                <a:solidFill>
                  <a:schemeClr val="tx1">
                    <a:lumMod val="65000"/>
                    <a:lumOff val="35000"/>
                  </a:schemeClr>
                </a:solidFill>
                <a:latin typeface="Arial" charset="0"/>
              </a:rPr>
              <a:t>:  	fifth left </a:t>
            </a:r>
            <a:r>
              <a:rPr lang="en-CA" sz="1200" dirty="0" err="1" smtClean="0">
                <a:solidFill>
                  <a:schemeClr val="tx1">
                    <a:lumMod val="65000"/>
                    <a:lumOff val="35000"/>
                  </a:schemeClr>
                </a:solidFill>
                <a:latin typeface="Arial" charset="0"/>
              </a:rPr>
              <a:t>intercostal</a:t>
            </a:r>
            <a:r>
              <a:rPr lang="en-CA" sz="1200" dirty="0" smtClean="0">
                <a:solidFill>
                  <a:schemeClr val="tx1">
                    <a:lumMod val="65000"/>
                    <a:lumOff val="35000"/>
                  </a:schemeClr>
                </a:solidFill>
                <a:latin typeface="Arial" charset="0"/>
              </a:rPr>
              <a:t> space, </a:t>
            </a:r>
            <a:r>
              <a:rPr lang="en-CA" sz="1200" dirty="0" err="1" smtClean="0">
                <a:solidFill>
                  <a:schemeClr val="tx1">
                    <a:lumMod val="65000"/>
                    <a:lumOff val="35000"/>
                  </a:schemeClr>
                </a:solidFill>
                <a:latin typeface="Arial" charset="0"/>
              </a:rPr>
              <a:t>midclavicular</a:t>
            </a:r>
            <a:r>
              <a:rPr lang="en-CA" sz="1200" dirty="0" smtClean="0">
                <a:solidFill>
                  <a:schemeClr val="tx1">
                    <a:lumMod val="65000"/>
                    <a:lumOff val="35000"/>
                  </a:schemeClr>
                </a:solidFill>
                <a:latin typeface="Arial" charset="0"/>
              </a:rPr>
              <a:t> line</a:t>
            </a:r>
            <a:endParaRPr lang="en-CA"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latin typeface="Times New Roman" pitchFamily="18" charset="0"/>
                <a:cs typeface="Times New Roman" pitchFamily="18" charset="0"/>
              </a:rPr>
              <a:t>Gastroschisis</a:t>
            </a:r>
            <a:r>
              <a:rPr lang="en-US" dirty="0" smtClean="0">
                <a:solidFill>
                  <a:srgbClr val="FF0000"/>
                </a:solidFill>
                <a:latin typeface="Times New Roman" pitchFamily="18" charset="0"/>
                <a:cs typeface="Times New Roman" pitchFamily="18" charset="0"/>
              </a:rPr>
              <a:t>…..</a:t>
            </a:r>
            <a:r>
              <a:rPr lang="en-CA" sz="1200" dirty="0" err="1" smtClean="0">
                <a:solidFill>
                  <a:schemeClr val="tx1">
                    <a:lumMod val="75000"/>
                    <a:lumOff val="25000"/>
                  </a:schemeClr>
                </a:solidFill>
              </a:rPr>
              <a:t>Herniation</a:t>
            </a:r>
            <a:r>
              <a:rPr lang="en-CA" sz="1200" dirty="0" smtClean="0">
                <a:solidFill>
                  <a:schemeClr val="tx1">
                    <a:lumMod val="75000"/>
                    <a:lumOff val="25000"/>
                  </a:schemeClr>
                </a:solidFill>
              </a:rPr>
              <a:t> of abdominal contents through abdominal defect located to right of umbilicus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Omphalocele</a:t>
            </a:r>
            <a:r>
              <a:rPr lang="en-US" dirty="0" smtClean="0">
                <a:latin typeface="Times New Roman" pitchFamily="18" charset="0"/>
                <a:cs typeface="Times New Roman" pitchFamily="18" charset="0"/>
              </a:rPr>
              <a:t>……</a:t>
            </a:r>
            <a:r>
              <a:rPr lang="en-CA" sz="1200" dirty="0" err="1" smtClean="0">
                <a:solidFill>
                  <a:schemeClr val="tx1">
                    <a:lumMod val="75000"/>
                    <a:lumOff val="25000"/>
                  </a:schemeClr>
                </a:solidFill>
              </a:rPr>
              <a:t>Herniation</a:t>
            </a:r>
            <a:r>
              <a:rPr lang="en-CA" sz="1200" dirty="0" smtClean="0">
                <a:solidFill>
                  <a:schemeClr val="tx1">
                    <a:lumMod val="75000"/>
                    <a:lumOff val="25000"/>
                  </a:schemeClr>
                </a:solidFill>
              </a:rPr>
              <a:t> of umbilicus through which abdominal contents protrude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a:t>
            </a:r>
            <a:r>
              <a:rPr lang="en-US" baseline="0" dirty="0" smtClean="0"/>
              <a:t> one is </a:t>
            </a:r>
            <a:r>
              <a:rPr lang="en-US" baseline="0" dirty="0" err="1" smtClean="0"/>
              <a:t>scaphoid</a:t>
            </a:r>
            <a:r>
              <a:rPr lang="en-US" baseline="0" dirty="0" smtClean="0"/>
              <a:t> and the right one is distended</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err="1" smtClean="0"/>
              <a:t>Meconium</a:t>
            </a:r>
            <a:r>
              <a:rPr lang="en-US" dirty="0" smtClean="0"/>
              <a:t> passed within 48 hours of birth</a:t>
            </a: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44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eaLnBrk="1" hangingPunct="1">
              <a:lnSpc>
                <a:spcPct val="80000"/>
              </a:lnSpc>
            </a:pPr>
            <a:r>
              <a:rPr lang="en-US" sz="2800" dirty="0" err="1" smtClean="0"/>
              <a:t>Spina</a:t>
            </a:r>
            <a:r>
              <a:rPr lang="en-US" sz="2800" dirty="0" smtClean="0"/>
              <a:t> Bifida </a:t>
            </a:r>
            <a:r>
              <a:rPr lang="en-US" sz="2800" dirty="0" err="1" smtClean="0"/>
              <a:t>Occulta</a:t>
            </a:r>
            <a:endParaRPr lang="en-US" sz="2800" dirty="0" smtClean="0"/>
          </a:p>
          <a:p>
            <a:pPr marL="990600" lvl="1" indent="-533400" eaLnBrk="1" hangingPunct="1">
              <a:lnSpc>
                <a:spcPct val="80000"/>
              </a:lnSpc>
            </a:pPr>
            <a:r>
              <a:rPr lang="en-US" sz="2400" dirty="0" smtClean="0"/>
              <a:t>Spinal bifida…No abnormality of </a:t>
            </a:r>
            <a:r>
              <a:rPr lang="en-US" sz="2400" dirty="0" err="1" smtClean="0"/>
              <a:t>meninges</a:t>
            </a:r>
            <a:r>
              <a:rPr lang="en-US" sz="2400" dirty="0" smtClean="0"/>
              <a:t>, spinal cord or nerve roots</a:t>
            </a:r>
          </a:p>
          <a:p>
            <a:pPr marL="990600" lvl="1" indent="-533400" eaLnBrk="1" hangingPunct="1">
              <a:lnSpc>
                <a:spcPct val="80000"/>
              </a:lnSpc>
            </a:pPr>
            <a:r>
              <a:rPr lang="en-US" sz="2400" dirty="0" err="1" smtClean="0"/>
              <a:t>Meningocele</a:t>
            </a:r>
            <a:r>
              <a:rPr lang="en-US" sz="2400" dirty="0" smtClean="0"/>
              <a:t>….. </a:t>
            </a:r>
            <a:r>
              <a:rPr lang="en-US" sz="2400" dirty="0" err="1" smtClean="0"/>
              <a:t>Meninges</a:t>
            </a:r>
            <a:r>
              <a:rPr lang="en-US" sz="2400" dirty="0" smtClean="0"/>
              <a:t> </a:t>
            </a:r>
            <a:r>
              <a:rPr lang="en-US" sz="2400" dirty="0" err="1" smtClean="0"/>
              <a:t>herniate</a:t>
            </a:r>
            <a:r>
              <a:rPr lang="en-US" sz="2400" dirty="0" smtClean="0"/>
              <a:t> through posterior vertebral arches,</a:t>
            </a:r>
            <a:r>
              <a:rPr lang="en-US" sz="2400" baseline="0" dirty="0" smtClean="0"/>
              <a:t> </a:t>
            </a:r>
            <a:r>
              <a:rPr lang="en-US" sz="2400" dirty="0" smtClean="0"/>
              <a:t>Spinal cord and nerve roots are not involved</a:t>
            </a:r>
          </a:p>
          <a:p>
            <a:pPr marL="990600" marR="0" lvl="1" indent="-533400" algn="l" defTabSz="914400" rtl="0" eaLnBrk="1" fontAlgn="auto" latinLnBrk="0" hangingPunct="1">
              <a:lnSpc>
                <a:spcPct val="80000"/>
              </a:lnSpc>
              <a:spcBef>
                <a:spcPts val="0"/>
              </a:spcBef>
              <a:spcAft>
                <a:spcPts val="0"/>
              </a:spcAft>
              <a:buClrTx/>
              <a:buSzTx/>
              <a:buFontTx/>
              <a:buNone/>
              <a:tabLst/>
              <a:defRPr/>
            </a:pPr>
            <a:r>
              <a:rPr lang="en-US" sz="2400" dirty="0" err="1" smtClean="0"/>
              <a:t>Myelomeningocele</a:t>
            </a:r>
            <a:r>
              <a:rPr lang="en-US" sz="2400" dirty="0" smtClean="0"/>
              <a:t>….</a:t>
            </a:r>
            <a:r>
              <a:rPr lang="en-US" sz="2400" dirty="0" err="1" smtClean="0"/>
              <a:t>Meninges</a:t>
            </a:r>
            <a:r>
              <a:rPr lang="en-US" sz="2400" dirty="0" smtClean="0"/>
              <a:t>, spinal cord and nerve roots are involved</a:t>
            </a:r>
          </a:p>
          <a:p>
            <a:pPr marL="990600" lvl="1" indent="-533400" eaLnBrk="1" hangingPunct="1">
              <a:lnSpc>
                <a:spcPct val="80000"/>
              </a:lnSpc>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IVF/</a:t>
            </a:r>
            <a:r>
              <a:rPr lang="en-US" dirty="0" smtClean="0"/>
              <a:t> in vitro fertilization/ fertilization in artificial environment rather than inside a living organism </a:t>
            </a: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buClr>
                <a:schemeClr val="bg1">
                  <a:lumMod val="50000"/>
                </a:schemeClr>
              </a:buClr>
              <a:buFont typeface="Wingdings" pitchFamily="2" charset="2"/>
              <a:buNone/>
              <a:defRPr/>
            </a:pPr>
            <a:r>
              <a:rPr lang="en-CA" sz="1200" dirty="0" smtClean="0">
                <a:solidFill>
                  <a:schemeClr val="tx1">
                    <a:lumMod val="75000"/>
                    <a:lumOff val="25000"/>
                  </a:schemeClr>
                </a:solidFill>
              </a:rPr>
              <a:t>Barlow test:  test to dislocate an unstable hip</a:t>
            </a:r>
          </a:p>
          <a:p>
            <a:pPr>
              <a:lnSpc>
                <a:spcPct val="150000"/>
              </a:lnSpc>
              <a:buClr>
                <a:schemeClr val="bg1">
                  <a:lumMod val="50000"/>
                </a:schemeClr>
              </a:buClr>
              <a:buFont typeface="Wingdings" pitchFamily="2" charset="2"/>
              <a:buNone/>
              <a:defRPr/>
            </a:pPr>
            <a:r>
              <a:rPr lang="en-CA" sz="1200" dirty="0" err="1" smtClean="0">
                <a:solidFill>
                  <a:schemeClr val="tx1">
                    <a:lumMod val="75000"/>
                    <a:lumOff val="25000"/>
                  </a:schemeClr>
                </a:solidFill>
              </a:rPr>
              <a:t>Ortolani</a:t>
            </a:r>
            <a:r>
              <a:rPr lang="en-CA" sz="1200" dirty="0" smtClean="0">
                <a:solidFill>
                  <a:schemeClr val="tx1">
                    <a:lumMod val="75000"/>
                    <a:lumOff val="25000"/>
                  </a:schemeClr>
                </a:solidFill>
              </a:rPr>
              <a:t> test:  test to reduce a recently dislocated hip</a:t>
            </a: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7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0A39B0-EB91-47CB-8C89-366144BB700A}" type="slidenum">
              <a:rPr lang="en-US" smtClean="0">
                <a:latin typeface="Arial" charset="0"/>
                <a:cs typeface="Arial" charset="0"/>
              </a:rPr>
              <a:pPr/>
              <a:t>55</a:t>
            </a:fld>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 K…..1mg for </a:t>
            </a:r>
            <a:r>
              <a:rPr lang="en-US" dirty="0" err="1" smtClean="0"/>
              <a:t>graeter</a:t>
            </a:r>
            <a:r>
              <a:rPr lang="en-US" dirty="0" smtClean="0"/>
              <a:t> than or equal to 34 weeks and 0.5 mg for &lt;34 weeks gestation</a:t>
            </a:r>
          </a:p>
          <a:p>
            <a:r>
              <a:rPr lang="en-US" dirty="0" smtClean="0"/>
              <a:t>Eye ointment….from medial to lateral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65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 K…..1mg for </a:t>
            </a:r>
            <a:r>
              <a:rPr lang="en-US" dirty="0" err="1" smtClean="0"/>
              <a:t>graeter</a:t>
            </a:r>
            <a:r>
              <a:rPr lang="en-US" dirty="0" smtClean="0"/>
              <a:t> than or equal to 34 weeks and 0.5 mg for &lt;34 weeks gestation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Eye ointment….from medial to lateral , </a:t>
            </a:r>
            <a:r>
              <a:rPr lang="en-US" sz="1200" dirty="0" smtClean="0"/>
              <a:t>Newborns are deficient in vitamin K for first 5 to 8 days of life because of lack of intestinal flora necessary to absorb vitamin 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66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98EAB9F-2D87-47E2-A672-FC079257B9DF}" type="slidenum">
              <a:rPr lang="en-US"/>
              <a:pPr/>
              <a:t>73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ü"/>
            </a:pPr>
            <a:r>
              <a:rPr lang="en-US" dirty="0" smtClean="0">
                <a:latin typeface="Times New Roman" pitchFamily="18" charset="0"/>
                <a:cs typeface="Times New Roman" pitchFamily="18" charset="0"/>
              </a:rPr>
              <a:t>Taking an APGAR score is not a prerequisite for resuscitation</a:t>
            </a:r>
          </a:p>
          <a:p>
            <a:pPr>
              <a:buFont typeface="Wingdings" pitchFamily="2" charset="2"/>
              <a:buChar char="ü"/>
            </a:pPr>
            <a:r>
              <a:rPr lang="en-US" dirty="0" smtClean="0">
                <a:latin typeface="Times New Roman" pitchFamily="18" charset="0"/>
                <a:cs typeface="Times New Roman" pitchFamily="18" charset="0"/>
              </a:rPr>
              <a:t>The need for resuscitation must be recognized before the end of the first minute of life which is when the first APGAR score is taken</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smtClean="0">
                <a:latin typeface="Comic Sans MS" pitchFamily="66" charset="0"/>
              </a:rPr>
              <a:t>The </a:t>
            </a:r>
            <a:r>
              <a:rPr lang="en-US" b="1" i="1" dirty="0" smtClean="0">
                <a:latin typeface="Comic Sans MS" pitchFamily="66" charset="0"/>
              </a:rPr>
              <a:t>mouth is suctioned firs</a:t>
            </a:r>
            <a:r>
              <a:rPr lang="en-US" dirty="0" smtClean="0">
                <a:latin typeface="Comic Sans MS" pitchFamily="66" charset="0"/>
              </a:rPr>
              <a:t>t and then the </a:t>
            </a:r>
            <a:r>
              <a:rPr lang="en-US" dirty="0" err="1" smtClean="0">
                <a:latin typeface="Comic Sans MS" pitchFamily="66" charset="0"/>
              </a:rPr>
              <a:t>nares</a:t>
            </a:r>
            <a:r>
              <a:rPr lang="en-US" dirty="0" smtClean="0">
                <a:latin typeface="Comic Sans MS" pitchFamily="66" charset="0"/>
              </a:rPr>
              <a:t> to decrease the risk for aspiration</a:t>
            </a:r>
          </a:p>
          <a:p>
            <a:pPr>
              <a:buFont typeface="Wingdings" pitchFamily="2" charset="2"/>
              <a:buChar char="ü"/>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74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FF0000"/>
                </a:solidFill>
              </a:rPr>
              <a:t>Colostrum</a:t>
            </a:r>
            <a:r>
              <a:rPr lang="en-US" sz="1200" dirty="0" smtClean="0">
                <a:solidFill>
                  <a:srgbClr val="FF0000"/>
                </a:solidFill>
              </a:rPr>
              <a:t>…the first milk..</a:t>
            </a:r>
            <a:r>
              <a:rPr lang="en-US" sz="1200" dirty="0" smtClean="0"/>
              <a:t> helps to expel </a:t>
            </a:r>
            <a:r>
              <a:rPr lang="en-US" sz="1200" dirty="0" err="1" smtClean="0"/>
              <a:t>meconium</a:t>
            </a:r>
            <a:r>
              <a:rPr lang="en-US" sz="1200" dirty="0" smtClean="0"/>
              <a:t> and to prevent jaundice, it is the first vaccine </a:t>
            </a:r>
            <a:endParaRPr lang="en-US" dirty="0" smtClean="0"/>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80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AFASS……. Affordable, Feasible, Acceptable, Sustainable and Safe </a:t>
            </a:r>
            <a:endParaRPr lang="en-US" b="1" dirty="0"/>
          </a:p>
        </p:txBody>
      </p:sp>
      <p:sp>
        <p:nvSpPr>
          <p:cNvPr id="4" name="Slide Number Placeholder 3"/>
          <p:cNvSpPr>
            <a:spLocks noGrp="1"/>
          </p:cNvSpPr>
          <p:nvPr>
            <p:ph type="sldNum" sz="quarter" idx="10"/>
          </p:nvPr>
        </p:nvSpPr>
        <p:spPr/>
        <p:txBody>
          <a:bodyPr/>
          <a:lstStyle/>
          <a:p>
            <a:fld id="{8B0B680F-4DB2-4B4F-BB93-84349ADB6C08}" type="slidenum">
              <a:rPr lang="en-US" smtClean="0"/>
              <a:pPr/>
              <a:t>88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artificial teats = ye </a:t>
            </a:r>
            <a:r>
              <a:rPr lang="en-US" dirty="0" err="1" smtClean="0">
                <a:latin typeface="Times New Roman" pitchFamily="18" charset="0"/>
                <a:cs typeface="Times New Roman" pitchFamily="18" charset="0"/>
              </a:rPr>
              <a:t>ingera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enat</a:t>
            </a:r>
            <a:r>
              <a:rPr lang="en-US" dirty="0" smtClean="0">
                <a:latin typeface="Times New Roman" pitchFamily="18" charset="0"/>
                <a:cs typeface="Times New Roman" pitchFamily="18" charset="0"/>
              </a:rPr>
              <a:t>=pacifier</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91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latin typeface="Times New Roman" pitchFamily="18" charset="0"/>
                <a:cs typeface="Times New Roman" pitchFamily="18" charset="0"/>
              </a:rPr>
              <a:t>Acrocyanosis</a:t>
            </a:r>
            <a:r>
              <a:rPr lang="en-US" dirty="0" smtClean="0">
                <a:latin typeface="Times New Roman" pitchFamily="18" charset="0"/>
                <a:cs typeface="Times New Roman" pitchFamily="18" charset="0"/>
              </a:rPr>
              <a:t> = peripheral cyanosis i.e. </a:t>
            </a:r>
            <a:r>
              <a:rPr lang="en-US" dirty="0" err="1" smtClean="0">
                <a:latin typeface="Times New Roman" pitchFamily="18" charset="0"/>
                <a:cs typeface="Times New Roman" pitchFamily="18" charset="0"/>
              </a:rPr>
              <a:t>cynosis</a:t>
            </a:r>
            <a:r>
              <a:rPr lang="en-US" dirty="0" smtClean="0">
                <a:latin typeface="Times New Roman" pitchFamily="18" charset="0"/>
                <a:cs typeface="Times New Roman" pitchFamily="18" charset="0"/>
              </a:rPr>
              <a:t> of fingers and toes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Bruise (</a:t>
            </a:r>
            <a:r>
              <a:rPr lang="en-US" dirty="0" err="1" smtClean="0">
                <a:latin typeface="Times New Roman" pitchFamily="18" charset="0"/>
                <a:cs typeface="Times New Roman" pitchFamily="18" charset="0"/>
              </a:rPr>
              <a:t>Ecchymoses</a:t>
            </a:r>
            <a:r>
              <a:rPr lang="en-US" dirty="0" smtClean="0">
                <a:latin typeface="Times New Roman" pitchFamily="18" charset="0"/>
                <a:cs typeface="Times New Roman" pitchFamily="18" charset="0"/>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bleeding from broken blood vessels into surrounding tissue</a:t>
            </a:r>
          </a:p>
          <a:p>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one is plethora and the second is pallor</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CA" sz="1200" dirty="0" smtClean="0">
                <a:solidFill>
                  <a:schemeClr val="tx1">
                    <a:lumMod val="75000"/>
                    <a:lumOff val="25000"/>
                  </a:schemeClr>
                </a:solidFill>
                <a:latin typeface="Arial" pitchFamily="34" charset="0"/>
              </a:rPr>
              <a:t>The 1</a:t>
            </a:r>
            <a:r>
              <a:rPr lang="en-CA" sz="1200" baseline="30000" dirty="0" smtClean="0">
                <a:solidFill>
                  <a:schemeClr val="tx1">
                    <a:lumMod val="75000"/>
                    <a:lumOff val="25000"/>
                  </a:schemeClr>
                </a:solidFill>
                <a:latin typeface="Arial" pitchFamily="34" charset="0"/>
              </a:rPr>
              <a:t>st</a:t>
            </a:r>
            <a:r>
              <a:rPr lang="en-CA" sz="1200" dirty="0" smtClean="0">
                <a:solidFill>
                  <a:schemeClr val="tx1">
                    <a:lumMod val="75000"/>
                    <a:lumOff val="25000"/>
                  </a:schemeClr>
                </a:solidFill>
                <a:latin typeface="Arial" pitchFamily="34" charset="0"/>
              </a:rPr>
              <a:t> is </a:t>
            </a:r>
            <a:r>
              <a:rPr lang="en-CA" sz="1200" dirty="0" err="1" smtClean="0">
                <a:solidFill>
                  <a:schemeClr val="tx1">
                    <a:lumMod val="75000"/>
                    <a:lumOff val="25000"/>
                  </a:schemeClr>
                </a:solidFill>
                <a:latin typeface="Arial" pitchFamily="34" charset="0"/>
              </a:rPr>
              <a:t>acrocyanosis</a:t>
            </a:r>
            <a:r>
              <a:rPr lang="en-CA" sz="1200" dirty="0" smtClean="0">
                <a:solidFill>
                  <a:schemeClr val="tx1">
                    <a:lumMod val="75000"/>
                    <a:lumOff val="25000"/>
                  </a:schemeClr>
                </a:solidFill>
                <a:latin typeface="Arial" pitchFamily="34" charset="0"/>
              </a:rPr>
              <a:t> and the 2</a:t>
            </a:r>
            <a:r>
              <a:rPr lang="en-CA" sz="1200" baseline="30000" dirty="0" smtClean="0">
                <a:solidFill>
                  <a:schemeClr val="tx1">
                    <a:lumMod val="75000"/>
                    <a:lumOff val="25000"/>
                  </a:schemeClr>
                </a:solidFill>
                <a:latin typeface="Arial" pitchFamily="34" charset="0"/>
              </a:rPr>
              <a:t>nd</a:t>
            </a:r>
            <a:r>
              <a:rPr lang="en-CA" sz="1200" dirty="0" smtClean="0">
                <a:solidFill>
                  <a:schemeClr val="tx1">
                    <a:lumMod val="75000"/>
                    <a:lumOff val="25000"/>
                  </a:schemeClr>
                </a:solidFill>
                <a:latin typeface="Arial" pitchFamily="34" charset="0"/>
              </a:rPr>
              <a:t> is jaundice</a:t>
            </a:r>
          </a:p>
          <a:p>
            <a:pPr>
              <a:defRPr/>
            </a:pPr>
            <a:r>
              <a:rPr lang="en-CA" sz="1200" dirty="0" smtClean="0">
                <a:solidFill>
                  <a:schemeClr val="tx1">
                    <a:lumMod val="75000"/>
                    <a:lumOff val="25000"/>
                  </a:schemeClr>
                </a:solidFill>
                <a:latin typeface="Arial" pitchFamily="34" charset="0"/>
              </a:rPr>
              <a:t>Jaundice progresses in a head to toe direction .</a:t>
            </a:r>
            <a:r>
              <a:rPr lang="en-CA" sz="1200" baseline="0" dirty="0" smtClean="0">
                <a:solidFill>
                  <a:schemeClr val="tx1">
                    <a:lumMod val="75000"/>
                    <a:lumOff val="25000"/>
                  </a:schemeClr>
                </a:solidFill>
                <a:latin typeface="Arial" pitchFamily="34" charset="0"/>
              </a:rPr>
              <a:t> </a:t>
            </a:r>
            <a:r>
              <a:rPr lang="en-CA" sz="1200" dirty="0" smtClean="0">
                <a:solidFill>
                  <a:schemeClr val="tx1">
                    <a:lumMod val="75000"/>
                    <a:lumOff val="25000"/>
                  </a:schemeClr>
                </a:solidFill>
                <a:latin typeface="Arial" pitchFamily="34" charset="0"/>
              </a:rPr>
              <a:t>Blanch skin with finger to reveal underlying skin (e.g. start at forehead </a:t>
            </a:r>
            <a:r>
              <a:rPr lang="en-CA" sz="1200" dirty="0" smtClean="0">
                <a:solidFill>
                  <a:schemeClr val="tx1">
                    <a:lumMod val="75000"/>
                    <a:lumOff val="25000"/>
                  </a:schemeClr>
                </a:solidFill>
                <a:latin typeface="Arial" pitchFamily="34" charset="0"/>
                <a:sym typeface="Wingdings" pitchFamily="2" charset="2"/>
              </a:rPr>
              <a:t> chest  legs and arms  palms and soles)</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Right </a:t>
            </a:r>
            <a:r>
              <a:rPr lang="en-US" baseline="0" dirty="0" smtClean="0"/>
              <a:t>is central cyanosis and the left one is </a:t>
            </a:r>
            <a:r>
              <a:rPr lang="en-US" baseline="0" dirty="0" err="1" smtClean="0"/>
              <a:t>mongolian</a:t>
            </a:r>
            <a:r>
              <a:rPr lang="en-US" baseline="0" dirty="0" smtClean="0"/>
              <a:t> spot</a:t>
            </a:r>
          </a:p>
          <a:p>
            <a:r>
              <a:rPr lang="en-US" sz="2000" baseline="0" dirty="0" err="1" smtClean="0"/>
              <a:t>mongolian</a:t>
            </a:r>
            <a:r>
              <a:rPr lang="en-US" sz="2000" baseline="0" dirty="0" smtClean="0"/>
              <a:t> spot is </a:t>
            </a:r>
            <a:r>
              <a:rPr lang="en-US" sz="2000" dirty="0" smtClean="0"/>
              <a:t>Well demarcated symmetric bluish gray to deep brown to black skin markings.</a:t>
            </a:r>
            <a:r>
              <a:rPr lang="en-US" sz="2000" baseline="0" dirty="0" smtClean="0"/>
              <a:t> </a:t>
            </a:r>
            <a:r>
              <a:rPr lang="en-US" sz="2000" dirty="0" smtClean="0"/>
              <a:t>Common among people of Asian, East Indian, African, and Latino heritage.</a:t>
            </a:r>
            <a:r>
              <a:rPr lang="en-US" sz="2000" baseline="0" dirty="0" smtClean="0"/>
              <a:t> </a:t>
            </a:r>
            <a:r>
              <a:rPr lang="en-US" sz="2000" dirty="0" smtClean="0"/>
              <a:t>Often on the base of the spine, on the buttocks and back.</a:t>
            </a:r>
            <a:r>
              <a:rPr lang="en-US" sz="2000" baseline="0" dirty="0" smtClean="0"/>
              <a:t> </a:t>
            </a:r>
            <a:r>
              <a:rPr lang="en-US" sz="2000" dirty="0" smtClean="0"/>
              <a:t>Generally fade in a few years and disappear by puberty</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Rectal </a:t>
            </a:r>
            <a:r>
              <a:rPr lang="en-US" dirty="0" err="1" smtClean="0"/>
              <a:t>temprature</a:t>
            </a:r>
            <a:r>
              <a:rPr lang="en-US" dirty="0" smtClean="0"/>
              <a:t> is &gt; </a:t>
            </a:r>
            <a:r>
              <a:rPr lang="en-US" dirty="0" err="1" smtClean="0"/>
              <a:t>axillary</a:t>
            </a:r>
            <a:r>
              <a:rPr lang="en-US" baseline="0" dirty="0" smtClean="0"/>
              <a:t> temperature by 0.50C</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loss of fluids and maternal hormones </a:t>
            </a:r>
            <a:endParaRPr lang="en-US" dirty="0"/>
          </a:p>
        </p:txBody>
      </p:sp>
      <p:sp>
        <p:nvSpPr>
          <p:cNvPr id="4" name="Slide Number Placeholder 3"/>
          <p:cNvSpPr>
            <a:spLocks noGrp="1"/>
          </p:cNvSpPr>
          <p:nvPr>
            <p:ph type="sldNum" sz="quarter" idx="10"/>
          </p:nvPr>
        </p:nvSpPr>
        <p:spPr/>
        <p:txBody>
          <a:bodyPr/>
          <a:lstStyle/>
          <a:p>
            <a:fld id="{AE8832D7-6924-4A97-BB95-5B294917DD8D}"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06CB8-BD43-4E9C-98E1-273D987CA84D}" type="datetime1">
              <a:rPr lang="en-US" smtClean="0"/>
              <a:t>5/10/2020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
        <p:nvSpPr>
          <p:cNvPr id="6" name="Slide Number Placeholder 5"/>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6534F-C7F4-4A63-A0AE-FCD7494AAEC4}" type="datetime1">
              <a:rPr lang="en-US" smtClean="0"/>
              <a:t>5/10/2020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
        <p:nvSpPr>
          <p:cNvPr id="6" name="Slide Number Placeholder 5"/>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21818-7D1C-4B47-A0AF-7EBB7552A7C4}" type="datetime1">
              <a:rPr lang="en-US" smtClean="0"/>
              <a:t>5/10/2020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
        <p:nvSpPr>
          <p:cNvPr id="6" name="Slide Number Placeholder 5"/>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62DD878E-1651-4379-9AA1-68FAE13E9F6B}" type="datetime1">
              <a:rPr lang="en-US" smtClean="0"/>
              <a:t>5/10/2020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7E7FE65-66C1-431C-9BB6-353E899A5CA3}" type="slidenum">
              <a:rPr lang="ar-IQ"/>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smtClean="0"/>
              <a:t>RAHEL A</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90C47-D594-4CE5-8397-5178EB88489E}" type="datetime1">
              <a:rPr lang="en-US" smtClean="0"/>
              <a:t>5/10/2020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
        <p:nvSpPr>
          <p:cNvPr id="6" name="Slide Number Placeholder 5"/>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D1FEB-D776-4B11-90A5-991083EAFD33}" type="datetime1">
              <a:rPr lang="en-US" smtClean="0"/>
              <a:t>5/10/2020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
        <p:nvSpPr>
          <p:cNvPr id="6" name="Slide Number Placeholder 5"/>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E93C1-5B38-4ED7-B154-301C3B036157}" type="datetime1">
              <a:rPr lang="en-US" smtClean="0"/>
              <a:t>5/10/2020</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
        <p:nvSpPr>
          <p:cNvPr id="7" name="Slide Number Placeholder 6"/>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E0BB1-138D-4762-A3FC-8E2067D5EB0D}" type="datetime1">
              <a:rPr lang="en-US" smtClean="0"/>
              <a:t>5/10/2020</a:t>
            </a:fld>
            <a:endParaRPr lang="en-US"/>
          </a:p>
        </p:txBody>
      </p:sp>
      <p:sp>
        <p:nvSpPr>
          <p:cNvPr id="8" name="Footer Placeholder 7"/>
          <p:cNvSpPr>
            <a:spLocks noGrp="1"/>
          </p:cNvSpPr>
          <p:nvPr>
            <p:ph type="ftr" sz="quarter" idx="11"/>
          </p:nvPr>
        </p:nvSpPr>
        <p:spPr/>
        <p:txBody>
          <a:bodyPr/>
          <a:lstStyle/>
          <a:p>
            <a:r>
              <a:rPr lang="en-US" smtClean="0"/>
              <a:t>RAHEL A</a:t>
            </a:r>
            <a:endParaRPr lang="en-US"/>
          </a:p>
        </p:txBody>
      </p:sp>
      <p:sp>
        <p:nvSpPr>
          <p:cNvPr id="9" name="Slide Number Placeholder 8"/>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3FB054-F4F1-4711-9E6D-92FCAB012E6D}" type="datetime1">
              <a:rPr lang="en-US" smtClean="0"/>
              <a:t>5/10/2020</a:t>
            </a:fld>
            <a:endParaRPr lang="en-US"/>
          </a:p>
        </p:txBody>
      </p:sp>
      <p:sp>
        <p:nvSpPr>
          <p:cNvPr id="4" name="Footer Placeholder 3"/>
          <p:cNvSpPr>
            <a:spLocks noGrp="1"/>
          </p:cNvSpPr>
          <p:nvPr>
            <p:ph type="ftr" sz="quarter" idx="11"/>
          </p:nvPr>
        </p:nvSpPr>
        <p:spPr/>
        <p:txBody>
          <a:bodyPr/>
          <a:lstStyle/>
          <a:p>
            <a:r>
              <a:rPr lang="en-US" smtClean="0"/>
              <a:t>RAHEL A</a:t>
            </a:r>
            <a:endParaRPr lang="en-US"/>
          </a:p>
        </p:txBody>
      </p:sp>
      <p:sp>
        <p:nvSpPr>
          <p:cNvPr id="5" name="Slide Number Placeholder 4"/>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8180B-4B07-4BBD-B07E-B6D8D5FF031F}" type="datetime1">
              <a:rPr lang="en-US" smtClean="0"/>
              <a:t>5/10/2020</a:t>
            </a:fld>
            <a:endParaRPr lang="en-US"/>
          </a:p>
        </p:txBody>
      </p:sp>
      <p:sp>
        <p:nvSpPr>
          <p:cNvPr id="3" name="Footer Placeholder 2"/>
          <p:cNvSpPr>
            <a:spLocks noGrp="1"/>
          </p:cNvSpPr>
          <p:nvPr>
            <p:ph type="ftr" sz="quarter" idx="11"/>
          </p:nvPr>
        </p:nvSpPr>
        <p:spPr/>
        <p:txBody>
          <a:bodyPr/>
          <a:lstStyle/>
          <a:p>
            <a:r>
              <a:rPr lang="en-US" smtClean="0"/>
              <a:t>RAHEL A</a:t>
            </a:r>
            <a:endParaRPr lang="en-US"/>
          </a:p>
        </p:txBody>
      </p:sp>
      <p:sp>
        <p:nvSpPr>
          <p:cNvPr id="4" name="Slide Number Placeholder 3"/>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C7804-12D3-4799-BC07-79C2CB9C88A1}" type="datetime1">
              <a:rPr lang="en-US" smtClean="0"/>
              <a:t>5/10/2020</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
        <p:nvSpPr>
          <p:cNvPr id="7" name="Slide Number Placeholder 6"/>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8DF67-98E7-4762-B0F1-D881DFAFFD88}" type="datetime1">
              <a:rPr lang="en-US" smtClean="0"/>
              <a:t>5/10/2020</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
        <p:nvSpPr>
          <p:cNvPr id="7" name="Slide Number Placeholder 6"/>
          <p:cNvSpPr>
            <a:spLocks noGrp="1"/>
          </p:cNvSpPr>
          <p:nvPr>
            <p:ph type="sldNum" sz="quarter" idx="12"/>
          </p:nvPr>
        </p:nvSpPr>
        <p:spPr/>
        <p:txBody>
          <a:bodyPr/>
          <a:lstStyle/>
          <a:p>
            <a:fld id="{E9CE9D78-6167-4310-A61D-3B1CB1B238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D28F7-141A-4FCD-9E56-1CE1D21DAB13}" type="datetime1">
              <a:rPr lang="en-US" smtClean="0"/>
              <a:t>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RAHEL 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E9D78-6167-4310-A61D-3B1CB1B238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162.129.70.33/images/vernix_caseosa_1_040315.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hyperlink" Target="http://162.129.70.33/images/mongolianspot_2_021028.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ORO%20reflex.mo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grasp_reflex_(Videos_of_clinical_pediatrics).m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tonic%20neck%20reflex.m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Unit - 1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History &amp; Physical examination of  Neonates </a:t>
            </a:r>
            <a:br>
              <a:rPr lang="en-US" sz="4000" b="1" dirty="0" smtClean="0">
                <a:latin typeface="Times New Roman" pitchFamily="18" charset="0"/>
                <a:cs typeface="Times New Roman" pitchFamily="18" charset="0"/>
              </a:rPr>
            </a:br>
            <a:endParaRPr lang="en-US" sz="4000" dirty="0"/>
          </a:p>
        </p:txBody>
      </p:sp>
      <p:sp>
        <p:nvSpPr>
          <p:cNvPr id="3" name="Content Placeholder 2"/>
          <p:cNvSpPr>
            <a:spLocks noGrp="1"/>
          </p:cNvSpPr>
          <p:nvPr>
            <p:ph idx="1"/>
          </p:nvPr>
        </p:nvSpPr>
        <p:spPr>
          <a:xfrm>
            <a:off x="457200" y="2209800"/>
            <a:ext cx="8229600" cy="3916363"/>
          </a:xfrm>
        </p:spPr>
        <p:txBody>
          <a:bodyPr/>
          <a:lstStyle/>
          <a:p>
            <a:endParaRPr lang="en-US" dirty="0"/>
          </a:p>
        </p:txBody>
      </p:sp>
      <p:pic>
        <p:nvPicPr>
          <p:cNvPr id="1026" name="Picture 2" descr="http://incegypt.org/wp-content/uploads/2014/12/1-900x520.jpg"/>
          <p:cNvPicPr>
            <a:picLocks noChangeAspect="1" noChangeArrowheads="1"/>
          </p:cNvPicPr>
          <p:nvPr/>
        </p:nvPicPr>
        <p:blipFill>
          <a:blip r:embed="rId3" cstate="print"/>
          <a:srcRect/>
          <a:stretch>
            <a:fillRect/>
          </a:stretch>
        </p:blipFill>
        <p:spPr bwMode="auto">
          <a:xfrm>
            <a:off x="228600" y="1752600"/>
            <a:ext cx="8572500" cy="4800600"/>
          </a:xfrm>
          <a:prstGeom prst="rect">
            <a:avLst/>
          </a:prstGeom>
          <a:noFill/>
        </p:spPr>
      </p:pic>
      <p:sp>
        <p:nvSpPr>
          <p:cNvPr id="5" name="Slide Number Placeholder 4"/>
          <p:cNvSpPr>
            <a:spLocks noGrp="1"/>
          </p:cNvSpPr>
          <p:nvPr>
            <p:ph type="sldNum" sz="quarter" idx="12"/>
          </p:nvPr>
        </p:nvSpPr>
        <p:spPr/>
        <p:txBody>
          <a:bodyPr/>
          <a:lstStyle/>
          <a:p>
            <a:fld id="{E9CE9D78-6167-4310-A61D-3B1CB1B23888}"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Neonatal…..</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err="1" smtClean="0">
                <a:latin typeface="Times New Roman" pitchFamily="18" charset="0"/>
                <a:cs typeface="Times New Roman" pitchFamily="18" charset="0"/>
              </a:rPr>
              <a:t>Polyhydramnios</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Oligohydramnios</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Labor suppressant</a:t>
            </a:r>
          </a:p>
          <a:p>
            <a:pPr>
              <a:buFont typeface="Wingdings" pitchFamily="2" charset="2"/>
              <a:buChar char="ü"/>
            </a:pPr>
            <a:r>
              <a:rPr lang="en-US" dirty="0" smtClean="0">
                <a:latin typeface="Times New Roman" pitchFamily="18" charset="0"/>
                <a:cs typeface="Times New Roman" pitchFamily="18" charset="0"/>
              </a:rPr>
              <a:t>Antibiotics</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Neonatal….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pPr>
              <a:buNone/>
            </a:pPr>
            <a:r>
              <a:rPr lang="en-US" b="1" dirty="0" err="1" smtClean="0">
                <a:latin typeface="Times New Roman" pitchFamily="18" charset="0"/>
                <a:cs typeface="Times New Roman" pitchFamily="18" charset="0"/>
              </a:rPr>
              <a:t>Labour</a:t>
            </a:r>
            <a:r>
              <a:rPr lang="en-US" b="1" dirty="0" smtClean="0">
                <a:latin typeface="Times New Roman" pitchFamily="18" charset="0"/>
                <a:cs typeface="Times New Roman" pitchFamily="18" charset="0"/>
              </a:rPr>
              <a:t> and delivery:</a:t>
            </a:r>
          </a:p>
          <a:p>
            <a:pPr>
              <a:buFont typeface="Wingdings" pitchFamily="2" charset="2"/>
              <a:buChar char="ü"/>
            </a:pPr>
            <a:r>
              <a:rPr lang="en-US" dirty="0" smtClean="0">
                <a:latin typeface="Times New Roman" pitchFamily="18" charset="0"/>
                <a:cs typeface="Times New Roman" pitchFamily="18" charset="0"/>
              </a:rPr>
              <a:t>Presentation</a:t>
            </a:r>
          </a:p>
          <a:p>
            <a:pPr>
              <a:buFont typeface="Wingdings" pitchFamily="2" charset="2"/>
              <a:buChar char="ü"/>
            </a:pPr>
            <a:r>
              <a:rPr lang="en-US" dirty="0" smtClean="0">
                <a:latin typeface="Times New Roman" pitchFamily="18" charset="0"/>
                <a:cs typeface="Times New Roman" pitchFamily="18" charset="0"/>
              </a:rPr>
              <a:t>Onset of labor</a:t>
            </a:r>
          </a:p>
          <a:p>
            <a:pPr>
              <a:buFont typeface="Wingdings" pitchFamily="2" charset="2"/>
              <a:buChar char="ü"/>
            </a:pPr>
            <a:r>
              <a:rPr lang="en-US" dirty="0" smtClean="0">
                <a:latin typeface="Times New Roman" pitchFamily="18" charset="0"/>
                <a:cs typeface="Times New Roman" pitchFamily="18" charset="0"/>
              </a:rPr>
              <a:t>Rupture of membranes</a:t>
            </a:r>
          </a:p>
          <a:p>
            <a:pPr>
              <a:buFont typeface="Wingdings" pitchFamily="2" charset="2"/>
              <a:buChar char="ü"/>
            </a:pPr>
            <a:r>
              <a:rPr lang="en-US" dirty="0" smtClean="0">
                <a:latin typeface="Times New Roman" pitchFamily="18" charset="0"/>
                <a:cs typeface="Times New Roman" pitchFamily="18" charset="0"/>
              </a:rPr>
              <a:t>Duration of labor</a:t>
            </a:r>
          </a:p>
          <a:p>
            <a:pPr>
              <a:buFont typeface="Wingdings" pitchFamily="2" charset="2"/>
              <a:buChar char="ü"/>
            </a:pPr>
            <a:r>
              <a:rPr lang="en-US" dirty="0" smtClean="0">
                <a:latin typeface="Times New Roman" pitchFamily="18" charset="0"/>
                <a:cs typeface="Times New Roman" pitchFamily="18" charset="0"/>
              </a:rPr>
              <a:t>Fever</a:t>
            </a:r>
          </a:p>
        </p:txBody>
      </p:sp>
      <p:sp>
        <p:nvSpPr>
          <p:cNvPr id="4" name="Slide Number Placeholder 3"/>
          <p:cNvSpPr>
            <a:spLocks noGrp="1"/>
          </p:cNvSpPr>
          <p:nvPr>
            <p:ph type="sldNum" sz="quarter" idx="12"/>
          </p:nvPr>
        </p:nvSpPr>
        <p:spPr/>
        <p:txBody>
          <a:bodyPr/>
          <a:lstStyle/>
          <a:p>
            <a:fld id="{E9CE9D78-6167-4310-A61D-3B1CB1B23888}"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Neonatal….</a:t>
            </a:r>
            <a:endParaRPr lang="en-US" dirty="0"/>
          </a:p>
        </p:txBody>
      </p:sp>
      <p:sp>
        <p:nvSpPr>
          <p:cNvPr id="3" name="Content Placeholder 2"/>
          <p:cNvSpPr>
            <a:spLocks noGrp="1"/>
          </p:cNvSpPr>
          <p:nvPr>
            <p:ph idx="1"/>
          </p:nvPr>
        </p:nvSpPr>
        <p:spPr>
          <a:xfrm>
            <a:off x="457200" y="1371600"/>
            <a:ext cx="8229600" cy="4754563"/>
          </a:xfrm>
        </p:spPr>
        <p:txBody>
          <a:bodyPr/>
          <a:lstStyle/>
          <a:p>
            <a:pPr>
              <a:buFont typeface="Wingdings" pitchFamily="2" charset="2"/>
              <a:buChar char="ü"/>
            </a:pPr>
            <a:r>
              <a:rPr lang="en-US" dirty="0" smtClean="0">
                <a:latin typeface="Times New Roman" pitchFamily="18" charset="0"/>
                <a:cs typeface="Times New Roman" pitchFamily="18" charset="0"/>
              </a:rPr>
              <a:t>Fetal monitoring</a:t>
            </a:r>
          </a:p>
          <a:p>
            <a:pPr>
              <a:buFont typeface="Wingdings" pitchFamily="2" charset="2"/>
              <a:buChar char="ü"/>
            </a:pPr>
            <a:r>
              <a:rPr lang="en-US" dirty="0" smtClean="0">
                <a:latin typeface="Times New Roman" pitchFamily="18" charset="0"/>
                <a:cs typeface="Times New Roman" pitchFamily="18" charset="0"/>
              </a:rPr>
              <a:t>Amniotic fluid (blood, </a:t>
            </a:r>
            <a:r>
              <a:rPr lang="en-US" dirty="0" err="1" smtClean="0">
                <a:latin typeface="Times New Roman" pitchFamily="18" charset="0"/>
                <a:cs typeface="Times New Roman" pitchFamily="18" charset="0"/>
              </a:rPr>
              <a:t>meconium</a:t>
            </a:r>
            <a:r>
              <a:rPr lang="en-US" dirty="0" smtClean="0">
                <a:latin typeface="Times New Roman" pitchFamily="18" charset="0"/>
                <a:cs typeface="Times New Roman" pitchFamily="18" charset="0"/>
              </a:rPr>
              <a:t>, volume)</a:t>
            </a:r>
          </a:p>
          <a:p>
            <a:pPr>
              <a:buFont typeface="Wingdings" pitchFamily="2" charset="2"/>
              <a:buChar char="ü"/>
            </a:pPr>
            <a:r>
              <a:rPr lang="en-US" dirty="0" smtClean="0">
                <a:latin typeface="Times New Roman" pitchFamily="18" charset="0"/>
                <a:cs typeface="Times New Roman" pitchFamily="18" charset="0"/>
              </a:rPr>
              <a:t>Analgesic</a:t>
            </a:r>
          </a:p>
          <a:p>
            <a:pPr>
              <a:buFont typeface="Wingdings" pitchFamily="2" charset="2"/>
              <a:buChar char="ü"/>
            </a:pPr>
            <a:r>
              <a:rPr lang="en-US" dirty="0" smtClean="0">
                <a:latin typeface="Times New Roman" pitchFamily="18" charset="0"/>
                <a:cs typeface="Times New Roman" pitchFamily="18" charset="0"/>
              </a:rPr>
              <a:t>Anesthesia</a:t>
            </a:r>
          </a:p>
          <a:p>
            <a:pPr>
              <a:buFont typeface="Wingdings" pitchFamily="2" charset="2"/>
              <a:buChar char="ü"/>
            </a:pPr>
            <a:r>
              <a:rPr lang="en-US" dirty="0" smtClean="0">
                <a:latin typeface="Times New Roman" pitchFamily="18" charset="0"/>
                <a:cs typeface="Times New Roman" pitchFamily="18" charset="0"/>
              </a:rPr>
              <a:t>Maternal oxygenation and perfusion</a:t>
            </a:r>
          </a:p>
          <a:p>
            <a:pPr>
              <a:buFont typeface="Wingdings" pitchFamily="2" charset="2"/>
              <a:buChar char="ü"/>
            </a:pPr>
            <a:r>
              <a:rPr lang="en-US" dirty="0" smtClean="0">
                <a:latin typeface="Times New Roman" pitchFamily="18" charset="0"/>
                <a:cs typeface="Times New Roman" pitchFamily="18" charset="0"/>
              </a:rPr>
              <a:t>Mode of delivery</a:t>
            </a:r>
          </a:p>
          <a:p>
            <a:pPr>
              <a:buFont typeface="Wingdings" pitchFamily="2" charset="2"/>
              <a:buChar char="ü"/>
            </a:pPr>
            <a:r>
              <a:rPr lang="en-US" dirty="0" smtClean="0">
                <a:latin typeface="Times New Roman" pitchFamily="18" charset="0"/>
                <a:cs typeface="Times New Roman" pitchFamily="18" charset="0"/>
              </a:rPr>
              <a:t>Placental examination</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Neonatal ……</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pPr>
              <a:buNone/>
            </a:pPr>
            <a:r>
              <a:rPr lang="en-US" b="1" dirty="0" smtClean="0"/>
              <a:t>Infant’s</a:t>
            </a:r>
            <a:r>
              <a:rPr lang="en-US" dirty="0" smtClean="0"/>
              <a:t> condition at birth:</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Initial delivery room assessment (shock, asphyxia, trauma, anomalies, temperature, infection)</a:t>
            </a:r>
          </a:p>
          <a:p>
            <a:pPr>
              <a:buFont typeface="Wingdings" pitchFamily="2" charset="2"/>
              <a:buChar char="ü"/>
            </a:pPr>
            <a:r>
              <a:rPr lang="en-US" dirty="0" smtClean="0">
                <a:latin typeface="Times New Roman" pitchFamily="18" charset="0"/>
                <a:cs typeface="Times New Roman" pitchFamily="18" charset="0"/>
              </a:rPr>
              <a:t>APGAR scores</a:t>
            </a:r>
          </a:p>
          <a:p>
            <a:pPr>
              <a:buFont typeface="Wingdings" pitchFamily="2" charset="2"/>
              <a:buChar char="ü"/>
            </a:pPr>
            <a:r>
              <a:rPr lang="en-US" dirty="0" smtClean="0">
                <a:latin typeface="Times New Roman" pitchFamily="18" charset="0"/>
                <a:cs typeface="Times New Roman" pitchFamily="18" charset="0"/>
              </a:rPr>
              <a:t>Resuscitation</a:t>
            </a:r>
          </a:p>
        </p:txBody>
      </p:sp>
      <p:sp>
        <p:nvSpPr>
          <p:cNvPr id="4" name="Slide Number Placeholder 3"/>
          <p:cNvSpPr>
            <a:spLocks noGrp="1"/>
          </p:cNvSpPr>
          <p:nvPr>
            <p:ph type="sldNum" sz="quarter" idx="12"/>
          </p:nvPr>
        </p:nvSpPr>
        <p:spPr/>
        <p:txBody>
          <a:bodyPr/>
          <a:lstStyle/>
          <a:p>
            <a:fld id="{E9CE9D78-6167-4310-A61D-3B1CB1B23888}"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2. Neonatal physical examination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Initial evaluation  after birth :carried out in a warm room. </a:t>
            </a:r>
          </a:p>
          <a:p>
            <a:pPr>
              <a:buFont typeface="Wingdings" pitchFamily="2" charset="2"/>
              <a:buChar char="ü"/>
            </a:pPr>
            <a:r>
              <a:rPr lang="en-US" dirty="0" smtClean="0">
                <a:latin typeface="Times New Roman" pitchFamily="18" charset="0"/>
                <a:cs typeface="Times New Roman" pitchFamily="18" charset="0"/>
              </a:rPr>
              <a:t>After 24 hrs if baby is stable</a:t>
            </a:r>
          </a:p>
          <a:p>
            <a:pPr>
              <a:buFont typeface="Wingdings" pitchFamily="2" charset="2"/>
              <a:buChar char="ü"/>
            </a:pPr>
            <a:r>
              <a:rPr lang="en-US" dirty="0" smtClean="0">
                <a:latin typeface="Times New Roman" pitchFamily="18" charset="0"/>
                <a:cs typeface="Times New Roman" pitchFamily="18" charset="0"/>
              </a:rPr>
              <a:t>After 48 hrs if not discharged early</a:t>
            </a:r>
          </a:p>
          <a:p>
            <a:pPr>
              <a:buFont typeface="Wingdings" pitchFamily="2" charset="2"/>
              <a:buChar char="ü"/>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lstStyle/>
          <a:p>
            <a:pPr>
              <a:buNone/>
            </a:pPr>
            <a:r>
              <a:rPr lang="en-US" dirty="0" smtClean="0">
                <a:latin typeface="Times New Roman" pitchFamily="18" charset="0"/>
                <a:cs typeface="Times New Roman" pitchFamily="18" charset="0"/>
              </a:rPr>
              <a:t>The examination includes:</a:t>
            </a:r>
          </a:p>
          <a:p>
            <a:pPr>
              <a:buFont typeface="Wingdings" pitchFamily="2" charset="2"/>
              <a:buChar char="ü"/>
            </a:pPr>
            <a:r>
              <a:rPr lang="en-US" dirty="0" smtClean="0">
                <a:latin typeface="Times New Roman" pitchFamily="18" charset="0"/>
                <a:cs typeface="Times New Roman" pitchFamily="18" charset="0"/>
              </a:rPr>
              <a:t>APGAR score</a:t>
            </a:r>
          </a:p>
          <a:p>
            <a:pPr>
              <a:buFont typeface="Wingdings" pitchFamily="2" charset="2"/>
              <a:buChar char="ü"/>
            </a:pPr>
            <a:r>
              <a:rPr lang="en-US" dirty="0" smtClean="0">
                <a:latin typeface="Times New Roman" pitchFamily="18" charset="0"/>
                <a:cs typeface="Times New Roman" pitchFamily="18" charset="0"/>
              </a:rPr>
              <a:t>General appearance : baby need to be naked</a:t>
            </a:r>
          </a:p>
          <a:p>
            <a:pPr>
              <a:buFont typeface="Wingdings" pitchFamily="2" charset="2"/>
              <a:buChar char="ü"/>
            </a:pPr>
            <a:r>
              <a:rPr lang="en-US" dirty="0" smtClean="0">
                <a:latin typeface="Times New Roman" pitchFamily="18" charset="0"/>
                <a:cs typeface="Times New Roman" pitchFamily="18" charset="0"/>
              </a:rPr>
              <a:t>Vital signs </a:t>
            </a:r>
          </a:p>
          <a:p>
            <a:pPr>
              <a:buFont typeface="Wingdings" pitchFamily="2" charset="2"/>
              <a:buChar char="ü"/>
            </a:pPr>
            <a:r>
              <a:rPr lang="en-US" dirty="0" smtClean="0">
                <a:latin typeface="Times New Roman" pitchFamily="18" charset="0"/>
                <a:cs typeface="Times New Roman" pitchFamily="18" charset="0"/>
              </a:rPr>
              <a:t>Anthropometry measurement &amp;</a:t>
            </a:r>
          </a:p>
          <a:p>
            <a:pPr>
              <a:buFont typeface="Wingdings" pitchFamily="2" charset="2"/>
              <a:buChar char="ü"/>
            </a:pPr>
            <a:r>
              <a:rPr lang="en-US" dirty="0" smtClean="0">
                <a:latin typeface="Times New Roman" pitchFamily="18" charset="0"/>
                <a:cs typeface="Times New Roman" pitchFamily="18" charset="0"/>
              </a:rPr>
              <a:t>Head to toe examination</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APGAR score</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990600"/>
            <a:ext cx="8229600" cy="5867400"/>
          </a:xfrm>
        </p:spPr>
        <p:txBody>
          <a:bodyPr>
            <a:normAutofit/>
          </a:bodyPr>
          <a:lstStyle/>
          <a:p>
            <a:pPr>
              <a:lnSpc>
                <a:spcPct val="120000"/>
              </a:lnSpc>
            </a:pPr>
            <a:r>
              <a:rPr lang="en-US" altLang="zh-CN" dirty="0" err="1" smtClean="0">
                <a:solidFill>
                  <a:srgbClr val="CC0000"/>
                </a:solidFill>
              </a:rPr>
              <a:t>Apgar</a:t>
            </a:r>
            <a:r>
              <a:rPr lang="en-US" altLang="zh-CN" dirty="0" smtClean="0">
                <a:solidFill>
                  <a:srgbClr val="CC0000"/>
                </a:solidFill>
              </a:rPr>
              <a:t> score - is a score used to assess a newborns condition after birth.</a:t>
            </a:r>
          </a:p>
          <a:p>
            <a:pPr>
              <a:lnSpc>
                <a:spcPct val="120000"/>
              </a:lnSpc>
            </a:pPr>
            <a:r>
              <a:rPr lang="en-US" altLang="zh-CN" dirty="0" err="1" smtClean="0">
                <a:solidFill>
                  <a:srgbClr val="CC0000"/>
                </a:solidFill>
              </a:rPr>
              <a:t>Apgar</a:t>
            </a:r>
            <a:r>
              <a:rPr lang="en-US" altLang="zh-CN" dirty="0" smtClean="0">
                <a:solidFill>
                  <a:srgbClr val="CC0000"/>
                </a:solidFill>
              </a:rPr>
              <a:t> score=</a:t>
            </a:r>
          </a:p>
          <a:p>
            <a:pPr lvl="1">
              <a:lnSpc>
                <a:spcPct val="120000"/>
              </a:lnSpc>
              <a:buNone/>
            </a:pPr>
            <a:r>
              <a:rPr lang="en-US" altLang="zh-CN" dirty="0" smtClean="0">
                <a:solidFill>
                  <a:srgbClr val="FF00FF"/>
                </a:solidFill>
              </a:rPr>
              <a:t>A:</a:t>
            </a:r>
            <a:r>
              <a:rPr lang="en-US" altLang="zh-CN" dirty="0" smtClean="0"/>
              <a:t> appearance(skin color)</a:t>
            </a:r>
          </a:p>
          <a:p>
            <a:pPr lvl="1">
              <a:lnSpc>
                <a:spcPct val="120000"/>
              </a:lnSpc>
              <a:buNone/>
            </a:pPr>
            <a:r>
              <a:rPr lang="en-US" altLang="zh-CN" dirty="0" smtClean="0">
                <a:solidFill>
                  <a:srgbClr val="FF00FF"/>
                </a:solidFill>
              </a:rPr>
              <a:t>P:</a:t>
            </a:r>
            <a:r>
              <a:rPr lang="en-US" altLang="zh-CN" dirty="0" smtClean="0"/>
              <a:t> pulse(heart rate)</a:t>
            </a:r>
          </a:p>
          <a:p>
            <a:pPr lvl="1">
              <a:lnSpc>
                <a:spcPct val="120000"/>
              </a:lnSpc>
              <a:buNone/>
            </a:pPr>
            <a:r>
              <a:rPr lang="en-US" altLang="zh-CN" dirty="0" smtClean="0">
                <a:solidFill>
                  <a:srgbClr val="FF00FF"/>
                </a:solidFill>
              </a:rPr>
              <a:t>G:</a:t>
            </a:r>
            <a:r>
              <a:rPr lang="en-US" altLang="zh-CN" dirty="0" smtClean="0"/>
              <a:t> grimace (reflex response)= a reaction to something </a:t>
            </a:r>
          </a:p>
          <a:p>
            <a:pPr lvl="1">
              <a:lnSpc>
                <a:spcPct val="120000"/>
              </a:lnSpc>
              <a:buNone/>
            </a:pPr>
            <a:r>
              <a:rPr lang="en-US" altLang="zh-CN" dirty="0" smtClean="0">
                <a:solidFill>
                  <a:srgbClr val="FF00FF"/>
                </a:solidFill>
              </a:rPr>
              <a:t>A:</a:t>
            </a:r>
            <a:r>
              <a:rPr lang="en-US" altLang="zh-CN" dirty="0" smtClean="0"/>
              <a:t> activity(muscular tone)</a:t>
            </a:r>
          </a:p>
          <a:p>
            <a:pPr lvl="1">
              <a:lnSpc>
                <a:spcPct val="120000"/>
              </a:lnSpc>
              <a:buNone/>
            </a:pPr>
            <a:r>
              <a:rPr lang="en-US" altLang="zh-CN" dirty="0" smtClean="0">
                <a:solidFill>
                  <a:srgbClr val="FF00FF"/>
                </a:solidFill>
              </a:rPr>
              <a:t>R:</a:t>
            </a:r>
            <a:r>
              <a:rPr lang="en-US" altLang="zh-CN" dirty="0" smtClean="0"/>
              <a:t> respiration </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09839"/>
          <a:ext cx="8991600" cy="6443361"/>
        </p:xfrm>
        <a:graphic>
          <a:graphicData uri="http://schemas.openxmlformats.org/drawingml/2006/table">
            <a:tbl>
              <a:tblPr firstRow="1" bandRow="1">
                <a:tableStyleId>{21E4AEA4-8DFA-4A89-87EB-49C32662AFE0}</a:tableStyleId>
              </a:tblPr>
              <a:tblGrid>
                <a:gridCol w="2547620"/>
                <a:gridCol w="1490980"/>
                <a:gridCol w="2705100"/>
                <a:gridCol w="2247900"/>
              </a:tblGrid>
              <a:tr h="735256">
                <a:tc gridSpan="4">
                  <a:txBody>
                    <a:bodyPr/>
                    <a:lstStyle/>
                    <a:p>
                      <a:r>
                        <a:rPr lang="en-US" sz="2400" dirty="0" smtClean="0">
                          <a:solidFill>
                            <a:schemeClr val="tx1"/>
                          </a:solidFill>
                        </a:rPr>
                        <a:t>APGAR  score</a:t>
                      </a:r>
                      <a:endParaRPr lang="en-US" sz="24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09723">
                <a:tc>
                  <a:txBody>
                    <a:bodyPr/>
                    <a:lstStyle/>
                    <a:p>
                      <a:r>
                        <a:rPr lang="en-US" sz="2400" dirty="0" smtClean="0">
                          <a:solidFill>
                            <a:schemeClr val="tx1"/>
                          </a:solidFill>
                        </a:rPr>
                        <a:t>SIGN</a:t>
                      </a:r>
                      <a:endParaRPr lang="en-US" sz="2400" dirty="0">
                        <a:solidFill>
                          <a:schemeClr val="tx1"/>
                        </a:solidFill>
                      </a:endParaRPr>
                    </a:p>
                  </a:txBody>
                  <a:tcPr/>
                </a:tc>
                <a:tc>
                  <a:txBody>
                    <a:bodyPr/>
                    <a:lstStyle/>
                    <a:p>
                      <a:r>
                        <a:rPr lang="en-US" sz="2400" dirty="0" smtClean="0"/>
                        <a:t>0</a:t>
                      </a:r>
                      <a:endParaRPr lang="en-US" sz="2400" dirty="0"/>
                    </a:p>
                  </a:txBody>
                  <a:tcPr/>
                </a:tc>
                <a:tc>
                  <a:txBody>
                    <a:bodyPr/>
                    <a:lstStyle/>
                    <a:p>
                      <a:r>
                        <a:rPr lang="en-US" sz="2400" dirty="0" smtClean="0"/>
                        <a:t>1</a:t>
                      </a:r>
                      <a:endParaRPr lang="en-US" sz="2400" dirty="0"/>
                    </a:p>
                  </a:txBody>
                  <a:tcPr/>
                </a:tc>
                <a:tc>
                  <a:txBody>
                    <a:bodyPr/>
                    <a:lstStyle/>
                    <a:p>
                      <a:r>
                        <a:rPr lang="en-US" sz="2400" dirty="0" smtClean="0"/>
                        <a:t>2</a:t>
                      </a:r>
                      <a:endParaRPr lang="en-US" sz="2400" dirty="0"/>
                    </a:p>
                  </a:txBody>
                  <a:tcPr/>
                </a:tc>
              </a:tr>
              <a:tr h="856407">
                <a:tc>
                  <a:txBody>
                    <a:bodyPr/>
                    <a:lstStyle/>
                    <a:p>
                      <a:r>
                        <a:rPr lang="en-US" sz="2400" dirty="0" smtClean="0"/>
                        <a:t>Appearance</a:t>
                      </a:r>
                      <a:r>
                        <a:rPr lang="en-US" sz="2400" baseline="0" dirty="0" smtClean="0"/>
                        <a:t> /color</a:t>
                      </a:r>
                      <a:endParaRPr lang="en-US" sz="2400" dirty="0"/>
                    </a:p>
                  </a:txBody>
                  <a:tcPr/>
                </a:tc>
                <a:tc>
                  <a:txBody>
                    <a:bodyPr/>
                    <a:lstStyle/>
                    <a:p>
                      <a:r>
                        <a:rPr lang="en-US" sz="2400" dirty="0" smtClean="0"/>
                        <a:t>Blue, pale</a:t>
                      </a:r>
                      <a:endParaRPr lang="en-US" sz="2400" dirty="0"/>
                    </a:p>
                  </a:txBody>
                  <a:tcPr/>
                </a:tc>
                <a:tc>
                  <a:txBody>
                    <a:bodyPr/>
                    <a:lstStyle/>
                    <a:p>
                      <a:r>
                        <a:rPr lang="en-US" sz="2400" dirty="0" smtClean="0"/>
                        <a:t>Body</a:t>
                      </a:r>
                      <a:r>
                        <a:rPr lang="en-US" sz="2400" baseline="0" dirty="0" smtClean="0"/>
                        <a:t> pink, extremities blue</a:t>
                      </a:r>
                      <a:endParaRPr lang="en-US" sz="2400" dirty="0"/>
                    </a:p>
                  </a:txBody>
                  <a:tcPr/>
                </a:tc>
                <a:tc>
                  <a:txBody>
                    <a:bodyPr/>
                    <a:lstStyle/>
                    <a:p>
                      <a:r>
                        <a:rPr lang="en-US" sz="2400" dirty="0" smtClean="0"/>
                        <a:t>Completely</a:t>
                      </a:r>
                      <a:r>
                        <a:rPr lang="en-US" sz="2400" baseline="0" dirty="0" smtClean="0"/>
                        <a:t> pink</a:t>
                      </a:r>
                      <a:endParaRPr lang="en-US" sz="2400" dirty="0"/>
                    </a:p>
                  </a:txBody>
                  <a:tcPr/>
                </a:tc>
              </a:tr>
              <a:tr h="480408">
                <a:tc>
                  <a:txBody>
                    <a:bodyPr/>
                    <a:lstStyle/>
                    <a:p>
                      <a:r>
                        <a:rPr lang="en-US" sz="2400" dirty="0" smtClean="0"/>
                        <a:t>Pulse /heart rate</a:t>
                      </a:r>
                      <a:endParaRPr lang="en-US" sz="2400" dirty="0"/>
                    </a:p>
                  </a:txBody>
                  <a:tcPr/>
                </a:tc>
                <a:tc>
                  <a:txBody>
                    <a:bodyPr/>
                    <a:lstStyle/>
                    <a:p>
                      <a:r>
                        <a:rPr lang="en-US" sz="2400" dirty="0" smtClean="0"/>
                        <a:t>Absent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Below 100</a:t>
                      </a:r>
                      <a:endParaRPr lang="en-US" sz="2400" dirty="0" smtClean="0">
                        <a:solidFill>
                          <a:srgbClr val="FFFF00"/>
                        </a:solidFill>
                        <a:latin typeface="Tw Cen MT" pitchFamily="34" charset="0"/>
                      </a:endParaRPr>
                    </a:p>
                  </a:txBody>
                  <a:tcPr/>
                </a:tc>
                <a:tc>
                  <a:txBody>
                    <a:bodyPr/>
                    <a:lstStyle/>
                    <a:p>
                      <a:r>
                        <a:rPr lang="en-US" sz="2400" dirty="0" smtClean="0"/>
                        <a:t>Over 100</a:t>
                      </a:r>
                      <a:endParaRPr lang="en-US" sz="2400" dirty="0"/>
                    </a:p>
                  </a:txBody>
                  <a:tcPr/>
                </a:tc>
              </a:tr>
              <a:tr h="2401731">
                <a:tc>
                  <a:txBody>
                    <a:bodyPr/>
                    <a:lstStyle/>
                    <a:p>
                      <a:r>
                        <a:rPr lang="en-US" sz="2400" dirty="0" smtClean="0"/>
                        <a:t>Grimace</a:t>
                      </a:r>
                      <a:r>
                        <a:rPr lang="en-US" sz="2400" baseline="0" dirty="0" smtClean="0"/>
                        <a:t> / </a:t>
                      </a:r>
                      <a:r>
                        <a:rPr lang="en-US" sz="2400" dirty="0" smtClean="0"/>
                        <a:t>Response to catheter in nostril (tested after </a:t>
                      </a:r>
                      <a:r>
                        <a:rPr lang="en-US" sz="2400" dirty="0" err="1" smtClean="0"/>
                        <a:t>oropharynx</a:t>
                      </a:r>
                      <a:r>
                        <a:rPr lang="en-US" sz="2400" dirty="0" smtClean="0"/>
                        <a:t> is clear)</a:t>
                      </a:r>
                      <a:endParaRPr lang="en-US" sz="2400" dirty="0"/>
                    </a:p>
                  </a:txBody>
                  <a:tcPr/>
                </a:tc>
                <a:tc>
                  <a:txBody>
                    <a:bodyPr/>
                    <a:lstStyle/>
                    <a:p>
                      <a:r>
                        <a:rPr lang="en-US" sz="2400" dirty="0" smtClean="0"/>
                        <a:t>No response</a:t>
                      </a:r>
                      <a:endParaRPr lang="en-US" sz="2400" dirty="0"/>
                    </a:p>
                  </a:txBody>
                  <a:tcPr/>
                </a:tc>
                <a:tc>
                  <a:txBody>
                    <a:bodyPr/>
                    <a:lstStyle/>
                    <a:p>
                      <a:r>
                        <a:rPr lang="en-US" sz="2400" dirty="0" smtClean="0"/>
                        <a:t>Grimace</a:t>
                      </a:r>
                      <a:endParaRPr lang="en-US" sz="2400" dirty="0"/>
                    </a:p>
                  </a:txBody>
                  <a:tcPr/>
                </a:tc>
                <a:tc>
                  <a:txBody>
                    <a:bodyPr/>
                    <a:lstStyle/>
                    <a:p>
                      <a:r>
                        <a:rPr lang="en-US" sz="2400" dirty="0" smtClean="0"/>
                        <a:t>Cough or sneeze</a:t>
                      </a:r>
                      <a:endParaRPr lang="en-US" sz="2400" dirty="0"/>
                    </a:p>
                  </a:txBody>
                  <a:tcPr/>
                </a:tc>
              </a:tr>
              <a:tr h="856407">
                <a:tc>
                  <a:txBody>
                    <a:bodyPr/>
                    <a:lstStyle/>
                    <a:p>
                      <a:r>
                        <a:rPr lang="en-US" sz="2400" dirty="0" smtClean="0"/>
                        <a:t>Activity / Muscle tone</a:t>
                      </a:r>
                      <a:endParaRPr lang="en-US" sz="2400" dirty="0"/>
                    </a:p>
                  </a:txBody>
                  <a:tcPr/>
                </a:tc>
                <a:tc>
                  <a:txBody>
                    <a:bodyPr/>
                    <a:lstStyle/>
                    <a:p>
                      <a:r>
                        <a:rPr lang="en-US" sz="2400" dirty="0" smtClean="0"/>
                        <a:t>Limp</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Some flexion of extremities</a:t>
                      </a:r>
                      <a:endParaRPr lang="en-US" sz="2400" dirty="0" smtClean="0">
                        <a:solidFill>
                          <a:srgbClr val="FFFF00"/>
                        </a:solidFill>
                        <a:latin typeface="Tw Cen MT" pitchFamily="34" charset="0"/>
                      </a:endParaRPr>
                    </a:p>
                  </a:txBody>
                  <a:tcPr/>
                </a:tc>
                <a:tc>
                  <a:txBody>
                    <a:bodyPr/>
                    <a:lstStyle/>
                    <a:p>
                      <a:r>
                        <a:rPr lang="en-US" sz="2400" dirty="0" smtClean="0"/>
                        <a:t>Active motion</a:t>
                      </a:r>
                      <a:endParaRPr lang="en-US" sz="2400" dirty="0"/>
                    </a:p>
                  </a:txBody>
                  <a:tcPr/>
                </a:tc>
              </a:tr>
              <a:tr h="603429">
                <a:tc>
                  <a:txBody>
                    <a:bodyPr/>
                    <a:lstStyle/>
                    <a:p>
                      <a:r>
                        <a:rPr lang="en-US" sz="2400" dirty="0" smtClean="0"/>
                        <a:t>Respiratory effort</a:t>
                      </a:r>
                      <a:endParaRPr lang="en-US" sz="2400" dirty="0"/>
                    </a:p>
                  </a:txBody>
                  <a:tcPr/>
                </a:tc>
                <a:tc>
                  <a:txBody>
                    <a:bodyPr/>
                    <a:lstStyle/>
                    <a:p>
                      <a:r>
                        <a:rPr lang="en-US" sz="2400" dirty="0" smtClean="0"/>
                        <a:t>Absent</a:t>
                      </a:r>
                      <a:endParaRPr lang="en-US" sz="2400" dirty="0"/>
                    </a:p>
                  </a:txBody>
                  <a:tcPr/>
                </a:tc>
                <a:tc>
                  <a:txBody>
                    <a:bodyPr/>
                    <a:lstStyle/>
                    <a:p>
                      <a:r>
                        <a:rPr lang="en-US" sz="2400" dirty="0" smtClean="0"/>
                        <a:t>Slow, irregular</a:t>
                      </a:r>
                      <a:endParaRPr lang="en-US" sz="2400" dirty="0"/>
                    </a:p>
                  </a:txBody>
                  <a:tcPr/>
                </a:tc>
                <a:tc>
                  <a:txBody>
                    <a:bodyPr/>
                    <a:lstStyle/>
                    <a:p>
                      <a:r>
                        <a:rPr lang="en-US" sz="2400" dirty="0" smtClean="0"/>
                        <a:t>Good, crying</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E9CE9D78-6167-4310-A61D-3B1CB1B23888}"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APGAR  Interpretation </a:t>
            </a:r>
            <a:endParaRPr lang="en-US" dirty="0">
              <a:latin typeface="Times New Roman" pitchFamily="18" charset="0"/>
              <a:cs typeface="Times New Roman" pitchFamily="18" charset="0"/>
            </a:endParaRPr>
          </a:p>
        </p:txBody>
      </p:sp>
      <p:sp>
        <p:nvSpPr>
          <p:cNvPr id="3" name="Text Placeholder 2"/>
          <p:cNvSpPr>
            <a:spLocks noGrp="1"/>
          </p:cNvSpPr>
          <p:nvPr>
            <p:ph type="body" sz="half" idx="1"/>
          </p:nvPr>
        </p:nvSpPr>
        <p:spPr>
          <a:xfrm>
            <a:off x="457200" y="1600200"/>
            <a:ext cx="8077200" cy="4525963"/>
          </a:xfrm>
        </p:spPr>
        <p:txBody>
          <a:bodyPr/>
          <a:lstStyle/>
          <a:p>
            <a:pPr>
              <a:buFont typeface="Wingdings" pitchFamily="2" charset="2"/>
              <a:buChar char="ü"/>
            </a:pPr>
            <a:r>
              <a:rPr lang="en-US" dirty="0" smtClean="0">
                <a:latin typeface="Times New Roman" pitchFamily="18" charset="0"/>
                <a:cs typeface="Times New Roman" pitchFamily="18" charset="0"/>
              </a:rPr>
              <a:t>7-10…… well adjusted/normal</a:t>
            </a:r>
          </a:p>
          <a:p>
            <a:pPr>
              <a:buFont typeface="Wingdings" pitchFamily="2" charset="2"/>
              <a:buChar char="ü"/>
            </a:pPr>
            <a:r>
              <a:rPr lang="en-US" dirty="0" smtClean="0">
                <a:latin typeface="Times New Roman" pitchFamily="18" charset="0"/>
                <a:cs typeface="Times New Roman" pitchFamily="18" charset="0"/>
              </a:rPr>
              <a:t>5-6……. mild asphyxia</a:t>
            </a:r>
          </a:p>
          <a:p>
            <a:pPr>
              <a:buFont typeface="Wingdings" pitchFamily="2" charset="2"/>
              <a:buChar char="ü"/>
            </a:pPr>
            <a:r>
              <a:rPr lang="en-US" dirty="0" smtClean="0">
                <a:latin typeface="Times New Roman" pitchFamily="18" charset="0"/>
                <a:cs typeface="Times New Roman" pitchFamily="18" charset="0"/>
              </a:rPr>
              <a:t>3-4……… moderate asphyxia</a:t>
            </a:r>
          </a:p>
          <a:p>
            <a:pPr>
              <a:buFont typeface="Wingdings" pitchFamily="2" charset="2"/>
              <a:buChar char="ü"/>
            </a:pPr>
            <a:r>
              <a:rPr lang="en-US" dirty="0" smtClean="0">
                <a:latin typeface="Times New Roman" pitchFamily="18" charset="0"/>
                <a:cs typeface="Times New Roman" pitchFamily="18" charset="0"/>
              </a:rPr>
              <a:t>&lt; 3………. severe asphyxia</a:t>
            </a:r>
            <a:endParaRPr lang="en-US"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67E7FE65-66C1-431C-9BB6-353E899A5CA3}" type="slidenum">
              <a:rPr lang="ar-IQ" smtClean="0"/>
              <a:pPr>
                <a:defRPr/>
              </a:pPr>
              <a:t>18</a:t>
            </a:fld>
            <a:endParaRPr lang="en-US"/>
          </a:p>
        </p:txBody>
      </p:sp>
      <p:sp>
        <p:nvSpPr>
          <p:cNvPr id="5" name="Footer Placeholder 4"/>
          <p:cNvSpPr>
            <a:spLocks noGrp="1"/>
          </p:cNvSpPr>
          <p:nvPr>
            <p:ph type="ftr" sz="quarter" idx="12"/>
          </p:nvPr>
        </p:nvSpPr>
        <p:spPr/>
        <p:txBody>
          <a:bodyPr/>
          <a:lstStyle/>
          <a:p>
            <a:pPr>
              <a:defRPr/>
            </a:pPr>
            <a:r>
              <a:rPr lang="en-US" smtClean="0"/>
              <a:t>RAHEL A</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Neonatal P/E….</a:t>
            </a:r>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b="1" dirty="0" smtClean="0">
                <a:latin typeface="Times New Roman" pitchFamily="18" charset="0"/>
                <a:cs typeface="Times New Roman" pitchFamily="18" charset="0"/>
              </a:rPr>
              <a:t>General examination:</a:t>
            </a:r>
          </a:p>
          <a:p>
            <a:pPr>
              <a:buNone/>
            </a:pPr>
            <a:r>
              <a:rPr lang="en-US" sz="3500" b="1" dirty="0" smtClean="0">
                <a:latin typeface="Times New Roman" pitchFamily="18" charset="0"/>
                <a:cs typeface="Times New Roman" pitchFamily="18" charset="0"/>
              </a:rPr>
              <a:t>Skin</a:t>
            </a:r>
          </a:p>
          <a:p>
            <a:pPr>
              <a:buNone/>
            </a:pPr>
            <a:r>
              <a:rPr lang="en-US" b="1" dirty="0" smtClean="0">
                <a:latin typeface="Times New Roman" pitchFamily="18" charset="0"/>
                <a:cs typeface="Times New Roman" pitchFamily="18" charset="0"/>
              </a:rPr>
              <a:t>Gestational  changes:</a:t>
            </a:r>
          </a:p>
          <a:p>
            <a:pPr>
              <a:buFont typeface="Wingdings" pitchFamily="2" charset="2"/>
              <a:buChar char="ü"/>
            </a:pPr>
            <a:r>
              <a:rPr lang="en-US" dirty="0" err="1" smtClean="0">
                <a:latin typeface="Times New Roman" pitchFamily="18" charset="0"/>
                <a:cs typeface="Times New Roman" pitchFamily="18" charset="0"/>
              </a:rPr>
              <a:t>Lanugo</a:t>
            </a:r>
            <a:r>
              <a:rPr lang="en-US" dirty="0" smtClean="0">
                <a:latin typeface="Times New Roman" pitchFamily="18" charset="0"/>
                <a:cs typeface="Times New Roman" pitchFamily="18" charset="0"/>
              </a:rPr>
              <a:t> hair (32-35wks)……fine hair</a:t>
            </a:r>
          </a:p>
          <a:p>
            <a:pPr>
              <a:buFont typeface="Wingdings" pitchFamily="2" charset="2"/>
              <a:buChar char="ü"/>
            </a:pPr>
            <a:r>
              <a:rPr lang="en-US" dirty="0" err="1" smtClean="0">
                <a:latin typeface="Times New Roman" pitchFamily="18" charset="0"/>
                <a:cs typeface="Times New Roman" pitchFamily="18" charset="0"/>
              </a:rPr>
              <a:t>Vernix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caseosa</a:t>
            </a:r>
            <a:r>
              <a:rPr lang="en-US" dirty="0" smtClean="0">
                <a:latin typeface="Times New Roman" pitchFamily="18" charset="0"/>
                <a:cs typeface="Times New Roman" pitchFamily="18" charset="0"/>
              </a:rPr>
              <a:t> (35-37wks)….cheesy white covering. Not remove during drying b/c it protects from hypothermia &amp; infection.</a:t>
            </a:r>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Times New Roman" pitchFamily="18" charset="0"/>
                <a:cs typeface="Times New Roman" pitchFamily="18" charset="0"/>
              </a:rPr>
              <a:t>Definition of Terms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610600" cy="5867400"/>
          </a:xfrm>
        </p:spPr>
        <p:txBody>
          <a:bodyPr>
            <a:normAutofit fontScale="92500"/>
          </a:bodyPr>
          <a:lstStyle/>
          <a:p>
            <a:pPr>
              <a:buFont typeface="Wingdings" pitchFamily="2" charset="2"/>
              <a:buChar char="ü"/>
            </a:pPr>
            <a:r>
              <a:rPr lang="en-US" b="1" dirty="0" smtClean="0">
                <a:latin typeface="Times New Roman" pitchFamily="18" charset="0"/>
                <a:cs typeface="Times New Roman" pitchFamily="18" charset="0"/>
              </a:rPr>
              <a:t>Neonatology:</a:t>
            </a:r>
            <a:r>
              <a:rPr lang="en-US" dirty="0" smtClean="0"/>
              <a:t> </a:t>
            </a:r>
            <a:r>
              <a:rPr lang="en-US" sz="3500" dirty="0" smtClean="0">
                <a:latin typeface="Times New Roman" pitchFamily="18" charset="0"/>
                <a:cs typeface="Times New Roman" pitchFamily="18" charset="0"/>
              </a:rPr>
              <a:t>the branch of medicine that deals with the care and development of newborn babies and the treatment of their diseases.</a:t>
            </a:r>
            <a:endParaRPr lang="en-US" sz="3500" b="1" dirty="0" smtClean="0">
              <a:latin typeface="Times New Roman" pitchFamily="18" charset="0"/>
              <a:cs typeface="Times New Roman" pitchFamily="18" charset="0"/>
            </a:endParaRPr>
          </a:p>
          <a:p>
            <a:pPr>
              <a:buFont typeface="Wingdings" pitchFamily="2" charset="2"/>
              <a:buChar char="ü"/>
            </a:pPr>
            <a:r>
              <a:rPr lang="en-US" b="1" dirty="0" smtClean="0">
                <a:latin typeface="Times New Roman" pitchFamily="18" charset="0"/>
                <a:cs typeface="Times New Roman" pitchFamily="18" charset="0"/>
              </a:rPr>
              <a:t>Neonatal period</a:t>
            </a:r>
            <a:r>
              <a:rPr lang="en-US" dirty="0" smtClean="0">
                <a:latin typeface="Times New Roman" pitchFamily="18" charset="0"/>
                <a:cs typeface="Times New Roman" pitchFamily="18" charset="0"/>
              </a:rPr>
              <a:t>: is the time from birth to 28</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day of life</a:t>
            </a:r>
          </a:p>
          <a:p>
            <a:pPr>
              <a:buFont typeface="Wingdings" pitchFamily="2" charset="2"/>
              <a:buChar char="ü"/>
            </a:pPr>
            <a:r>
              <a:rPr lang="en-US" b="1" dirty="0" err="1" smtClean="0">
                <a:latin typeface="Times New Roman" pitchFamily="18" charset="0"/>
                <a:cs typeface="Times New Roman" pitchFamily="18" charset="0"/>
              </a:rPr>
              <a:t>Peri</a:t>
            </a:r>
            <a:r>
              <a:rPr lang="en-US" b="1" dirty="0" smtClean="0">
                <a:latin typeface="Times New Roman" pitchFamily="18" charset="0"/>
                <a:cs typeface="Times New Roman" pitchFamily="18" charset="0"/>
              </a:rPr>
              <a:t> natal period</a:t>
            </a:r>
            <a:r>
              <a:rPr lang="en-US" dirty="0" smtClean="0">
                <a:latin typeface="Times New Roman" pitchFamily="18" charset="0"/>
                <a:cs typeface="Times New Roman" pitchFamily="18" charset="0"/>
              </a:rPr>
              <a:t>: is the time around 28th week of gestation to around 4 weeks after birth</a:t>
            </a:r>
          </a:p>
          <a:p>
            <a:pPr>
              <a:buFont typeface="Wingdings" pitchFamily="2" charset="2"/>
              <a:buChar char="ü"/>
            </a:pPr>
            <a:r>
              <a:rPr lang="en-US" b="1" dirty="0" smtClean="0">
                <a:latin typeface="Times New Roman" pitchFamily="18" charset="0"/>
                <a:cs typeface="Times New Roman" pitchFamily="18" charset="0"/>
              </a:rPr>
              <a:t>Preterm delivery </a:t>
            </a:r>
            <a:r>
              <a:rPr lang="en-US" dirty="0" smtClean="0">
                <a:latin typeface="Times New Roman" pitchFamily="18" charset="0"/>
                <a:cs typeface="Times New Roman" pitchFamily="18" charset="0"/>
              </a:rPr>
              <a:t>: occurs less than 37 completed wks from the first day of the last menstrual period </a:t>
            </a:r>
          </a:p>
          <a:p>
            <a:pPr>
              <a:buFont typeface="Wingdings" pitchFamily="2" charset="2"/>
              <a:buChar char="ü"/>
            </a:pPr>
            <a:r>
              <a:rPr lang="en-US" b="1" dirty="0" smtClean="0">
                <a:latin typeface="Times New Roman" pitchFamily="18" charset="0"/>
                <a:cs typeface="Times New Roman" pitchFamily="18" charset="0"/>
              </a:rPr>
              <a:t>Post –term delivery </a:t>
            </a:r>
            <a:r>
              <a:rPr lang="en-US" dirty="0" smtClean="0">
                <a:latin typeface="Times New Roman" pitchFamily="18" charset="0"/>
                <a:cs typeface="Times New Roman" pitchFamily="18" charset="0"/>
              </a:rPr>
              <a:t>: delivery occurs 42 wks or more from the first day of the last menstrual period</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What are these?</a:t>
            </a:r>
            <a:endParaRPr lang="en-US" dirty="0">
              <a:latin typeface="Times New Roman" pitchFamily="18" charset="0"/>
              <a:cs typeface="Times New Roman" pitchFamily="18" charset="0"/>
            </a:endParaRPr>
          </a:p>
        </p:txBody>
      </p:sp>
      <p:pic>
        <p:nvPicPr>
          <p:cNvPr id="4" name="Picture 7" descr="p48_hairyBaby"/>
          <p:cNvPicPr>
            <a:picLocks noGrp="1" noChangeAspect="1" noChangeArrowheads="1"/>
          </p:cNvPicPr>
          <p:nvPr>
            <p:ph idx="1"/>
          </p:nvPr>
        </p:nvPicPr>
        <p:blipFill>
          <a:blip r:embed="rId3" cstate="print"/>
          <a:srcRect/>
          <a:stretch>
            <a:fillRect/>
          </a:stretch>
        </p:blipFill>
        <p:spPr>
          <a:xfrm>
            <a:off x="304800" y="1295400"/>
            <a:ext cx="3886200" cy="5410200"/>
          </a:xfrm>
          <a:noFill/>
        </p:spPr>
      </p:pic>
      <p:pic>
        <p:nvPicPr>
          <p:cNvPr id="5" name="Picture 4" descr="TOTAL BODY: vernix caseosa ">
            <a:hlinkClick r:id="rId4" tooltip="TOTAL BODY: vernix caseosa "/>
          </p:cNvPr>
          <p:cNvPicPr>
            <a:picLocks noChangeAspect="1" noChangeArrowheads="1"/>
          </p:cNvPicPr>
          <p:nvPr/>
        </p:nvPicPr>
        <p:blipFill>
          <a:blip r:embed="rId5" cstate="print"/>
          <a:srcRect/>
          <a:stretch>
            <a:fillRect/>
          </a:stretch>
        </p:blipFill>
        <p:spPr bwMode="auto">
          <a:xfrm>
            <a:off x="4419600" y="1295400"/>
            <a:ext cx="4419600" cy="5410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9CE9D78-6167-4310-A61D-3B1CB1B23888}"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89037"/>
            <a:ext cx="8229600" cy="4983163"/>
          </a:xfrm>
        </p:spPr>
        <p:txBody>
          <a:bodyPr>
            <a:normAutofit lnSpcReduction="10000"/>
          </a:bodyPr>
          <a:lstStyle/>
          <a:p>
            <a:pPr>
              <a:buNone/>
            </a:pPr>
            <a:r>
              <a:rPr lang="en-US" b="1" dirty="0" smtClean="0">
                <a:latin typeface="Times New Roman" pitchFamily="18" charset="0"/>
                <a:cs typeface="Times New Roman" pitchFamily="18" charset="0"/>
              </a:rPr>
              <a:t>Color:</a:t>
            </a:r>
          </a:p>
          <a:p>
            <a:pPr>
              <a:buFont typeface="Wingdings" pitchFamily="2" charset="2"/>
              <a:buChar char="ü"/>
            </a:pPr>
            <a:r>
              <a:rPr lang="en-US" dirty="0" smtClean="0">
                <a:latin typeface="Times New Roman" pitchFamily="18" charset="0"/>
                <a:cs typeface="Times New Roman" pitchFamily="18" charset="0"/>
              </a:rPr>
              <a:t>Cyanosis &amp;</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Acrocyanosis</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Plethora </a:t>
            </a:r>
            <a:endParaRPr lang="en-US" b="1"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Pallor : may be due to anemia, asphyxia, shock, or edema</a:t>
            </a:r>
          </a:p>
          <a:p>
            <a:pPr>
              <a:buFont typeface="Wingdings" pitchFamily="2" charset="2"/>
              <a:buChar char="ü"/>
            </a:pPr>
            <a:r>
              <a:rPr lang="en-US" dirty="0" err="1" smtClean="0">
                <a:latin typeface="Times New Roman" pitchFamily="18" charset="0"/>
                <a:cs typeface="Times New Roman" pitchFamily="18" charset="0"/>
              </a:rPr>
              <a:t>Ecchymoses</a:t>
            </a:r>
            <a:r>
              <a:rPr lang="en-US" dirty="0" smtClean="0">
                <a:latin typeface="Times New Roman" pitchFamily="18" charset="0"/>
                <a:cs typeface="Times New Roman" pitchFamily="18" charset="0"/>
              </a:rPr>
              <a:t> </a:t>
            </a:r>
          </a:p>
          <a:p>
            <a:pPr>
              <a:buFont typeface="Wingdings" pitchFamily="2" charset="2"/>
              <a:buChar char="ü"/>
            </a:pPr>
            <a:r>
              <a:rPr lang="en-US" dirty="0" smtClean="0">
                <a:latin typeface="Times New Roman" pitchFamily="18" charset="0"/>
                <a:cs typeface="Times New Roman" pitchFamily="18" charset="0"/>
              </a:rPr>
              <a:t>Jaundice </a:t>
            </a:r>
          </a:p>
          <a:p>
            <a:pPr>
              <a:buFont typeface="Wingdings" pitchFamily="2" charset="2"/>
              <a:buChar char="ü"/>
            </a:pPr>
            <a:r>
              <a:rPr lang="en-US" dirty="0" smtClean="0">
                <a:latin typeface="Times New Roman" pitchFamily="18" charset="0"/>
                <a:cs typeface="Times New Roman" pitchFamily="18" charset="0"/>
              </a:rPr>
              <a:t>Rashes </a:t>
            </a:r>
          </a:p>
          <a:p>
            <a:pPr>
              <a:buFont typeface="Wingdings" pitchFamily="2" charset="2"/>
              <a:buChar char="ü"/>
            </a:pPr>
            <a:r>
              <a:rPr lang="en-US" dirty="0" smtClean="0">
                <a:latin typeface="Times New Roman" pitchFamily="18" charset="0"/>
                <a:cs typeface="Times New Roman" pitchFamily="18" charset="0"/>
              </a:rPr>
              <a:t>Mongolian spots</a:t>
            </a:r>
          </a:p>
          <a:p>
            <a:pPr>
              <a:buFont typeface="Wingdings" pitchFamily="2" charset="2"/>
              <a:buChar char="ü"/>
            </a:pPr>
            <a:endParaRPr lang="en-US" dirty="0" smtClean="0">
              <a:latin typeface="Times New Roman" pitchFamily="18" charset="0"/>
              <a:cs typeface="Times New Roman" pitchFamily="18" charset="0"/>
            </a:endParaRP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Skin color…..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4525963"/>
          </a:xfrm>
        </p:spPr>
        <p:txBody>
          <a:bodyPr/>
          <a:lstStyle/>
          <a:p>
            <a:pPr lvl="1">
              <a:lnSpc>
                <a:spcPct val="150000"/>
              </a:lnSpc>
              <a:buFont typeface="Wingdings" pitchFamily="2" charset="2"/>
              <a:buChar char="ü"/>
            </a:pPr>
            <a:r>
              <a:rPr lang="en-US" sz="3200" b="1" dirty="0" smtClean="0">
                <a:solidFill>
                  <a:srgbClr val="FF0000"/>
                </a:solidFill>
                <a:latin typeface="Times New Roman" pitchFamily="18" charset="0"/>
                <a:cs typeface="Times New Roman" pitchFamily="18" charset="0"/>
              </a:rPr>
              <a:t>Pallor</a:t>
            </a:r>
            <a:r>
              <a:rPr lang="en-US" sz="3200" dirty="0" smtClean="0">
                <a:latin typeface="Times New Roman" pitchFamily="18" charset="0"/>
                <a:cs typeface="Times New Roman" pitchFamily="18" charset="0"/>
              </a:rPr>
              <a:t>: associated with low hemoglobin</a:t>
            </a:r>
          </a:p>
          <a:p>
            <a:pPr lvl="1">
              <a:lnSpc>
                <a:spcPct val="150000"/>
              </a:lnSpc>
              <a:buFont typeface="Wingdings" pitchFamily="2" charset="2"/>
              <a:buChar char="ü"/>
            </a:pPr>
            <a:r>
              <a:rPr lang="en-US" sz="3200" b="1" dirty="0" smtClean="0">
                <a:latin typeface="Times New Roman" pitchFamily="18" charset="0"/>
                <a:cs typeface="Times New Roman" pitchFamily="18" charset="0"/>
              </a:rPr>
              <a:t>Cyanosis</a:t>
            </a:r>
            <a:r>
              <a:rPr lang="en-US" sz="3200" dirty="0" smtClean="0">
                <a:latin typeface="Times New Roman" pitchFamily="18" charset="0"/>
                <a:cs typeface="Times New Roman" pitchFamily="18" charset="0"/>
              </a:rPr>
              <a:t>: associated with hypoxemia</a:t>
            </a:r>
          </a:p>
          <a:p>
            <a:pPr lvl="1">
              <a:lnSpc>
                <a:spcPct val="150000"/>
              </a:lnSpc>
              <a:buFont typeface="Wingdings" pitchFamily="2" charset="2"/>
              <a:buChar char="ü"/>
            </a:pPr>
            <a:r>
              <a:rPr lang="en-US" sz="3200" b="1" dirty="0" smtClean="0">
                <a:solidFill>
                  <a:srgbClr val="FF0000"/>
                </a:solidFill>
                <a:latin typeface="Times New Roman" pitchFamily="18" charset="0"/>
                <a:cs typeface="Times New Roman" pitchFamily="18" charset="0"/>
              </a:rPr>
              <a:t>Plethora</a:t>
            </a:r>
            <a:r>
              <a:rPr lang="en-US" sz="3200" dirty="0" smtClean="0">
                <a:latin typeface="Times New Roman" pitchFamily="18" charset="0"/>
                <a:cs typeface="Times New Roman" pitchFamily="18" charset="0"/>
              </a:rPr>
              <a:t>: associated with </a:t>
            </a:r>
            <a:r>
              <a:rPr lang="en-US" sz="3200" dirty="0" err="1" smtClean="0">
                <a:latin typeface="Times New Roman" pitchFamily="18" charset="0"/>
                <a:cs typeface="Times New Roman" pitchFamily="18" charset="0"/>
              </a:rPr>
              <a:t>polycythemia</a:t>
            </a:r>
            <a:endParaRPr lang="en-US" sz="3200" dirty="0" smtClean="0">
              <a:latin typeface="Times New Roman" pitchFamily="18" charset="0"/>
              <a:cs typeface="Times New Roman" pitchFamily="18" charset="0"/>
            </a:endParaRPr>
          </a:p>
          <a:p>
            <a:pPr lvl="1">
              <a:lnSpc>
                <a:spcPct val="150000"/>
              </a:lnSpc>
              <a:buFont typeface="Wingdings" pitchFamily="2" charset="2"/>
              <a:buChar char="ü"/>
            </a:pPr>
            <a:r>
              <a:rPr lang="en-US" sz="3200" b="1" dirty="0" smtClean="0">
                <a:solidFill>
                  <a:srgbClr val="FF0000"/>
                </a:solidFill>
                <a:latin typeface="Times New Roman" pitchFamily="18" charset="0"/>
                <a:cs typeface="Times New Roman" pitchFamily="18" charset="0"/>
              </a:rPr>
              <a:t>Jaundice</a:t>
            </a:r>
            <a:r>
              <a:rPr lang="en-US" sz="3200" dirty="0" smtClean="0">
                <a:latin typeface="Times New Roman" pitchFamily="18" charset="0"/>
                <a:cs typeface="Times New Roman" pitchFamily="18" charset="0"/>
              </a:rPr>
              <a:t>: associated with elevated </a:t>
            </a:r>
            <a:r>
              <a:rPr lang="en-US" sz="3200" dirty="0" err="1" smtClean="0">
                <a:latin typeface="Times New Roman" pitchFamily="18" charset="0"/>
                <a:cs typeface="Times New Roman" pitchFamily="18" charset="0"/>
              </a:rPr>
              <a:t>bilirubin</a:t>
            </a:r>
            <a:endParaRPr lang="en-US" sz="3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are these?</a:t>
            </a:r>
            <a:endParaRPr lang="en-US" dirty="0">
              <a:latin typeface="Times New Roman" pitchFamily="18" charset="0"/>
              <a:cs typeface="Times New Roman" pitchFamily="18" charset="0"/>
            </a:endParaRPr>
          </a:p>
        </p:txBody>
      </p:sp>
      <p:pic>
        <p:nvPicPr>
          <p:cNvPr id="4" name="Picture 5" descr="Pict0493"/>
          <p:cNvPicPr>
            <a:picLocks noGrp="1" noChangeAspect="1" noChangeArrowheads="1"/>
          </p:cNvPicPr>
          <p:nvPr>
            <p:ph idx="1"/>
          </p:nvPr>
        </p:nvPicPr>
        <p:blipFill>
          <a:blip r:embed="rId3" cstate="print"/>
          <a:srcRect/>
          <a:stretch>
            <a:fillRect/>
          </a:stretch>
        </p:blipFill>
        <p:spPr bwMode="auto">
          <a:xfrm>
            <a:off x="381001" y="1600200"/>
            <a:ext cx="3733799" cy="5257800"/>
          </a:xfrm>
          <a:prstGeom prst="rect">
            <a:avLst/>
          </a:prstGeom>
          <a:ln>
            <a:noFill/>
          </a:ln>
          <a:effectLst>
            <a:outerShdw blurRad="190500" algn="tl" rotWithShape="0">
              <a:srgbClr val="000000">
                <a:alpha val="70000"/>
              </a:srgbClr>
            </a:outerShdw>
          </a:effectLst>
        </p:spPr>
      </p:pic>
      <p:pic>
        <p:nvPicPr>
          <p:cNvPr id="5" name="Picture 4" descr="Picture1"/>
          <p:cNvPicPr>
            <a:picLocks noChangeAspect="1" noChangeArrowheads="1"/>
          </p:cNvPicPr>
          <p:nvPr/>
        </p:nvPicPr>
        <p:blipFill>
          <a:blip r:embed="rId4" cstate="print">
            <a:lum bright="-20000"/>
          </a:blip>
          <a:srcRect b="58173"/>
          <a:stretch>
            <a:fillRect/>
          </a:stretch>
        </p:blipFill>
        <p:spPr bwMode="auto">
          <a:xfrm>
            <a:off x="4267200" y="1600200"/>
            <a:ext cx="4572000" cy="5257799"/>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9CE9D78-6167-4310-A61D-3B1CB1B23888}"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are these?</a:t>
            </a:r>
            <a:endParaRPr lang="en-US" dirty="0"/>
          </a:p>
        </p:txBody>
      </p:sp>
      <p:pic>
        <p:nvPicPr>
          <p:cNvPr id="4" name="Picture 2" descr="http://www.pediatricsconsultant360.com/sites/default/files/images/2_3.png"/>
          <p:cNvPicPr>
            <a:picLocks noGrp="1" noChangeAspect="1" noChangeArrowheads="1"/>
          </p:cNvPicPr>
          <p:nvPr>
            <p:ph idx="1"/>
          </p:nvPr>
        </p:nvPicPr>
        <p:blipFill>
          <a:blip r:embed="rId3" cstate="print"/>
          <a:srcRect l="1836" t="11404" r="917" b="8466"/>
          <a:stretch>
            <a:fillRect/>
          </a:stretch>
        </p:blipFill>
        <p:spPr bwMode="auto">
          <a:xfrm>
            <a:off x="4267200" y="1447800"/>
            <a:ext cx="4648200" cy="5257800"/>
          </a:xfrm>
          <a:prstGeom prst="rect">
            <a:avLst/>
          </a:prstGeom>
          <a:ln>
            <a:noFill/>
          </a:ln>
          <a:effectLst>
            <a:outerShdw blurRad="292100" dist="139700" dir="2700000" algn="tl" rotWithShape="0">
              <a:srgbClr val="333333">
                <a:alpha val="65000"/>
              </a:srgbClr>
            </a:outerShdw>
          </a:effectLst>
        </p:spPr>
      </p:pic>
      <p:pic>
        <p:nvPicPr>
          <p:cNvPr id="5" name="Picture 14" descr="Latest Green News"/>
          <p:cNvPicPr>
            <a:picLocks noChangeAspect="1" noChangeArrowheads="1"/>
          </p:cNvPicPr>
          <p:nvPr/>
        </p:nvPicPr>
        <p:blipFill>
          <a:blip r:embed="rId4" cstate="print"/>
          <a:srcRect t="7867" r="55286" b="44428"/>
          <a:stretch>
            <a:fillRect/>
          </a:stretch>
        </p:blipFill>
        <p:spPr bwMode="auto">
          <a:xfrm>
            <a:off x="228600" y="1371600"/>
            <a:ext cx="3962400" cy="53340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E9CE9D78-6167-4310-A61D-3B1CB1B23888}"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are these?</a:t>
            </a:r>
            <a:endParaRPr lang="en-US" dirty="0">
              <a:latin typeface="Times New Roman" pitchFamily="18" charset="0"/>
              <a:cs typeface="Times New Roman" pitchFamily="18" charset="0"/>
            </a:endParaRPr>
          </a:p>
        </p:txBody>
      </p:sp>
      <p:pic>
        <p:nvPicPr>
          <p:cNvPr id="4" name="Picture 4" descr="LEG: mongolian spot ">
            <a:hlinkClick r:id="rId3" tooltip="LEG: mongolian spot "/>
          </p:cNvPr>
          <p:cNvPicPr>
            <a:picLocks noGrp="1" noChangeAspect="1" noChangeArrowheads="1"/>
          </p:cNvPicPr>
          <p:nvPr>
            <p:ph idx="1"/>
          </p:nvPr>
        </p:nvPicPr>
        <p:blipFill>
          <a:blip r:embed="rId4" cstate="print"/>
          <a:srcRect/>
          <a:stretch>
            <a:fillRect/>
          </a:stretch>
        </p:blipFill>
        <p:spPr>
          <a:xfrm>
            <a:off x="4343400" y="6324600"/>
            <a:ext cx="4343400" cy="533400"/>
          </a:xfrm>
        </p:spPr>
      </p:pic>
      <p:pic>
        <p:nvPicPr>
          <p:cNvPr id="5" name="Picture 2" descr="http://babyheartblog.org/wp-content/uploads/2010/07/DSC00606.jpg"/>
          <p:cNvPicPr>
            <a:picLocks noChangeAspect="1" noChangeArrowheads="1"/>
          </p:cNvPicPr>
          <p:nvPr/>
        </p:nvPicPr>
        <p:blipFill>
          <a:blip r:embed="rId5" cstate="print">
            <a:lum bright="2000"/>
          </a:blip>
          <a:srcRect/>
          <a:stretch>
            <a:fillRect/>
          </a:stretch>
        </p:blipFill>
        <p:spPr bwMode="auto">
          <a:xfrm>
            <a:off x="152401" y="1524000"/>
            <a:ext cx="4191000" cy="5334000"/>
          </a:xfrm>
          <a:prstGeom prst="rect">
            <a:avLst/>
          </a:prstGeom>
          <a:noFill/>
          <a:ln w="9525">
            <a:noFill/>
            <a:miter lim="800000"/>
            <a:headEnd/>
            <a:tailEnd/>
          </a:ln>
        </p:spPr>
      </p:pic>
      <p:pic>
        <p:nvPicPr>
          <p:cNvPr id="6" name="Picture 6" descr="http://www.onlinedermclinic.com/dz_images/7/5/758560904e470f3b8b5af.jpg"/>
          <p:cNvPicPr>
            <a:picLocks noChangeAspect="1" noChangeArrowheads="1"/>
          </p:cNvPicPr>
          <p:nvPr/>
        </p:nvPicPr>
        <p:blipFill>
          <a:blip r:embed="rId6" cstate="print"/>
          <a:srcRect/>
          <a:stretch>
            <a:fillRect/>
          </a:stretch>
        </p:blipFill>
        <p:spPr bwMode="auto">
          <a:xfrm>
            <a:off x="4395788" y="1600200"/>
            <a:ext cx="4443412" cy="5257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9CE9D78-6167-4310-A61D-3B1CB1B23888}"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Vital signs</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latin typeface="Times New Roman" pitchFamily="18" charset="0"/>
                <a:cs typeface="Times New Roman" pitchFamily="18" charset="0"/>
              </a:rPr>
              <a:t>Temperature  (36.5 to 37. 5</a:t>
            </a:r>
            <a:r>
              <a:rPr lang="en-US" dirty="0" smtClean="0">
                <a:latin typeface="Times New Roman" pitchFamily="18" charset="0"/>
                <a:cs typeface="Times New Roman" pitchFamily="18" charset="0"/>
                <a:sym typeface="Symbol" pitchFamily="18" charset="2"/>
              </a:rPr>
              <a:t></a:t>
            </a:r>
            <a:r>
              <a:rPr lang="en-US" dirty="0" smtClean="0">
                <a:latin typeface="Times New Roman" pitchFamily="18" charset="0"/>
                <a:cs typeface="Times New Roman" pitchFamily="18" charset="0"/>
              </a:rPr>
              <a:t>C ).</a:t>
            </a:r>
          </a:p>
          <a:p>
            <a:pPr>
              <a:buFont typeface="Wingdings" pitchFamily="2" charset="2"/>
              <a:buChar char="ü"/>
            </a:pPr>
            <a:r>
              <a:rPr lang="en-US" dirty="0" smtClean="0">
                <a:latin typeface="Times New Roman" pitchFamily="18" charset="0"/>
                <a:cs typeface="Times New Roman" pitchFamily="18" charset="0"/>
              </a:rPr>
              <a:t>Pulse  ( 120 to 160 beat/min ) </a:t>
            </a:r>
          </a:p>
          <a:p>
            <a:pPr>
              <a:buFont typeface="Wingdings" pitchFamily="2" charset="2"/>
              <a:buChar char="ü"/>
            </a:pPr>
            <a:r>
              <a:rPr lang="en-US" dirty="0" smtClean="0">
                <a:latin typeface="Times New Roman" pitchFamily="18" charset="0"/>
                <a:cs typeface="Times New Roman" pitchFamily="18" charset="0"/>
              </a:rPr>
              <a:t>Respiration ( 30 to 60 breath/min)</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 The relation between rectal and </a:t>
            </a:r>
            <a:r>
              <a:rPr lang="en-US" dirty="0" err="1" smtClean="0">
                <a:latin typeface="Times New Roman" pitchFamily="18" charset="0"/>
                <a:cs typeface="Times New Roman" pitchFamily="18" charset="0"/>
              </a:rPr>
              <a:t>axillary</a:t>
            </a:r>
            <a:r>
              <a:rPr lang="en-US" dirty="0" smtClean="0">
                <a:latin typeface="Times New Roman" pitchFamily="18" charset="0"/>
                <a:cs typeface="Times New Roman" pitchFamily="18" charset="0"/>
              </a:rPr>
              <a:t> temperature?</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latin typeface="Times New Roman" pitchFamily="18" charset="0"/>
                <a:cs typeface="Times New Roman" pitchFamily="18" charset="0"/>
              </a:rPr>
              <a:t>Anthropometric Measurement</a:t>
            </a:r>
            <a:endParaRPr lang="en-US" dirty="0"/>
          </a:p>
        </p:txBody>
      </p:sp>
      <p:sp>
        <p:nvSpPr>
          <p:cNvPr id="3" name="Content Placeholder 2"/>
          <p:cNvSpPr>
            <a:spLocks noGrp="1"/>
          </p:cNvSpPr>
          <p:nvPr>
            <p:ph idx="1"/>
          </p:nvPr>
        </p:nvSpPr>
        <p:spPr>
          <a:xfrm>
            <a:off x="457200" y="1066800"/>
            <a:ext cx="8686800" cy="5791200"/>
          </a:xfrm>
        </p:spPr>
        <p:txBody>
          <a:bodyPr/>
          <a:lstStyle/>
          <a:p>
            <a:pPr>
              <a:buNone/>
            </a:pPr>
            <a:r>
              <a:rPr lang="en-US" b="1" dirty="0" smtClean="0">
                <a:latin typeface="Times New Roman" pitchFamily="18" charset="0"/>
                <a:cs typeface="Times New Roman" pitchFamily="18" charset="0"/>
              </a:rPr>
              <a:t>Weight:</a:t>
            </a:r>
          </a:p>
          <a:p>
            <a:pPr>
              <a:buFont typeface="Wingdings" pitchFamily="2" charset="2"/>
              <a:buChar char="ü"/>
            </a:pPr>
            <a:r>
              <a:rPr lang="en-US" dirty="0" smtClean="0">
                <a:latin typeface="Times New Roman" pitchFamily="18" charset="0"/>
                <a:cs typeface="Times New Roman" pitchFamily="18" charset="0"/>
              </a:rPr>
              <a:t>Weight = 2.5 – 4 kg</a:t>
            </a:r>
          </a:p>
          <a:p>
            <a:pPr>
              <a:buFont typeface="Wingdings" pitchFamily="2" charset="2"/>
              <a:buChar char="ü"/>
            </a:pPr>
            <a:r>
              <a:rPr lang="en-US" dirty="0" smtClean="0">
                <a:latin typeface="Times New Roman" pitchFamily="18" charset="0"/>
                <a:cs typeface="Times New Roman" pitchFamily="18" charset="0"/>
              </a:rPr>
              <a:t>Wt loss 5% -10%  by 3-4 days after birth</a:t>
            </a:r>
          </a:p>
          <a:p>
            <a:pPr>
              <a:buFont typeface="Wingdings" pitchFamily="2" charset="2"/>
              <a:buChar char="ü"/>
            </a:pPr>
            <a:r>
              <a:rPr lang="en-US" dirty="0" smtClean="0">
                <a:latin typeface="Times New Roman" pitchFamily="18" charset="0"/>
                <a:cs typeface="Times New Roman" pitchFamily="18" charset="0"/>
              </a:rPr>
              <a:t>Wt gain by 10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days of life</a:t>
            </a:r>
          </a:p>
          <a:p>
            <a:pPr>
              <a:buFont typeface="Wingdings" pitchFamily="2" charset="2"/>
              <a:buChar char="ü"/>
            </a:pPr>
            <a:r>
              <a:rPr lang="en-US" dirty="0" smtClean="0">
                <a:latin typeface="Times New Roman" pitchFamily="18" charset="0"/>
                <a:cs typeface="Times New Roman" pitchFamily="18" charset="0"/>
              </a:rPr>
              <a:t>Gain ¾ kg by the end of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month</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 Why loose 5 %  to 10 % of weight by 3-4 days after birth?</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CONTD…</a:t>
            </a:r>
            <a:endParaRPr lang="en-US" dirty="0"/>
          </a:p>
        </p:txBody>
      </p:sp>
      <p:sp>
        <p:nvSpPr>
          <p:cNvPr id="3" name="Content Placeholder 2"/>
          <p:cNvSpPr>
            <a:spLocks noGrp="1"/>
          </p:cNvSpPr>
          <p:nvPr>
            <p:ph idx="1"/>
          </p:nvPr>
        </p:nvSpPr>
        <p:spPr>
          <a:xfrm>
            <a:off x="0" y="990600"/>
            <a:ext cx="9144000" cy="5867400"/>
          </a:xfrm>
        </p:spPr>
        <p:txBody>
          <a:bodyPr>
            <a:normAutofit/>
          </a:bodyPr>
          <a:lstStyle/>
          <a:p>
            <a:pPr algn="just">
              <a:lnSpc>
                <a:spcPct val="150000"/>
              </a:lnSpc>
              <a:buNone/>
            </a:pPr>
            <a:r>
              <a:rPr lang="en-US" b="1" dirty="0" smtClean="0">
                <a:latin typeface="Times New Roman" pitchFamily="18" charset="0"/>
                <a:cs typeface="Times New Roman" pitchFamily="18" charset="0"/>
              </a:rPr>
              <a:t>Height:</a:t>
            </a:r>
          </a:p>
          <a:p>
            <a:pPr algn="just">
              <a:lnSpc>
                <a:spcPct val="150000"/>
              </a:lnSpc>
              <a:buFont typeface="Wingdings" pitchFamily="2" charset="2"/>
              <a:buChar char="ü"/>
            </a:pPr>
            <a:r>
              <a:rPr lang="en-US" dirty="0" smtClean="0">
                <a:latin typeface="Times New Roman" pitchFamily="18" charset="0"/>
                <a:cs typeface="Times New Roman" pitchFamily="18" charset="0"/>
              </a:rPr>
              <a:t>Normal range (47.5- 53.75 cm)</a:t>
            </a:r>
          </a:p>
          <a:p>
            <a:pPr algn="just">
              <a:lnSpc>
                <a:spcPct val="150000"/>
              </a:lnSpc>
              <a:buFont typeface="Wingdings" pitchFamily="2" charset="2"/>
              <a:buChar char="ü"/>
            </a:pPr>
            <a:r>
              <a:rPr lang="en-US" dirty="0" smtClean="0">
                <a:latin typeface="Times New Roman" pitchFamily="18" charset="0"/>
                <a:cs typeface="Times New Roman" pitchFamily="18" charset="0"/>
              </a:rPr>
              <a:t>Boys average Ht = 50 cm </a:t>
            </a:r>
          </a:p>
          <a:p>
            <a:pPr algn="just">
              <a:lnSpc>
                <a:spcPct val="150000"/>
              </a:lnSpc>
              <a:buFont typeface="Wingdings" pitchFamily="2" charset="2"/>
              <a:buChar char="ü"/>
            </a:pPr>
            <a:r>
              <a:rPr lang="en-US" dirty="0" smtClean="0">
                <a:latin typeface="Times New Roman" pitchFamily="18" charset="0"/>
                <a:cs typeface="Times New Roman" pitchFamily="18" charset="0"/>
              </a:rPr>
              <a:t>Girls average Ht = 49 cm </a:t>
            </a:r>
          </a:p>
          <a:p>
            <a:pPr algn="just">
              <a:lnSpc>
                <a:spcPct val="150000"/>
              </a:lnSpc>
              <a:buNone/>
            </a:pPr>
            <a:r>
              <a:rPr lang="en-US" dirty="0" smtClean="0">
                <a:latin typeface="Times New Roman" pitchFamily="18" charset="0"/>
                <a:cs typeface="Times New Roman" pitchFamily="18" charset="0"/>
              </a:rPr>
              <a:t>Q. What is the difference between length and height?</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762000"/>
          </a:xfrm>
        </p:spPr>
        <p:txBody>
          <a:bodyPr/>
          <a:lstStyle/>
          <a:p>
            <a:r>
              <a:rPr lang="en-US" dirty="0" smtClean="0"/>
              <a:t>CONTD…</a:t>
            </a:r>
            <a:endParaRPr lang="en-US" dirty="0"/>
          </a:p>
        </p:txBody>
      </p:sp>
      <p:sp>
        <p:nvSpPr>
          <p:cNvPr id="3" name="Content Placeholder 2"/>
          <p:cNvSpPr>
            <a:spLocks noGrp="1"/>
          </p:cNvSpPr>
          <p:nvPr>
            <p:ph idx="1"/>
          </p:nvPr>
        </p:nvSpPr>
        <p:spPr>
          <a:xfrm>
            <a:off x="228600" y="838200"/>
            <a:ext cx="8915400" cy="6019800"/>
          </a:xfrm>
        </p:spPr>
        <p:txBody>
          <a:bodyPr/>
          <a:lstStyle/>
          <a:p>
            <a:pPr>
              <a:lnSpc>
                <a:spcPct val="90000"/>
              </a:lnSpc>
              <a:buNone/>
            </a:pPr>
            <a:r>
              <a:rPr lang="en-US" b="1" dirty="0" smtClean="0">
                <a:latin typeface="Times New Roman" pitchFamily="18" charset="0"/>
                <a:cs typeface="Times New Roman" pitchFamily="18" charset="0"/>
              </a:rPr>
              <a:t>Head circumference:</a:t>
            </a:r>
          </a:p>
          <a:p>
            <a:pPr>
              <a:lnSpc>
                <a:spcPct val="90000"/>
              </a:lnSpc>
              <a:buFont typeface="Wingdings" pitchFamily="2" charset="2"/>
              <a:buChar char="ü"/>
            </a:pPr>
            <a:r>
              <a:rPr lang="en-US" dirty="0" smtClean="0">
                <a:latin typeface="Times New Roman" pitchFamily="18" charset="0"/>
                <a:cs typeface="Times New Roman" pitchFamily="18" charset="0"/>
              </a:rPr>
              <a:t>33-35 cm</a:t>
            </a:r>
          </a:p>
          <a:p>
            <a:pPr>
              <a:lnSpc>
                <a:spcPct val="90000"/>
              </a:lnSpc>
              <a:buFont typeface="Wingdings" pitchFamily="2" charset="2"/>
              <a:buChar char="ü"/>
            </a:pPr>
            <a:r>
              <a:rPr lang="en-US" dirty="0" smtClean="0">
                <a:latin typeface="Times New Roman" pitchFamily="18" charset="0"/>
                <a:cs typeface="Times New Roman" pitchFamily="18" charset="0"/>
              </a:rPr>
              <a:t>Head is ¼ of total body length </a:t>
            </a:r>
          </a:p>
          <a:p>
            <a:pPr>
              <a:lnSpc>
                <a:spcPct val="90000"/>
              </a:lnSpc>
              <a:buFont typeface="Wingdings" pitchFamily="2" charset="2"/>
              <a:buChar char="ü"/>
            </a:pPr>
            <a:r>
              <a:rPr lang="en-US" dirty="0" smtClean="0">
                <a:latin typeface="Times New Roman" pitchFamily="18" charset="0"/>
                <a:cs typeface="Times New Roman" pitchFamily="18" charset="0"/>
              </a:rPr>
              <a:t>Two fontanels (anterior &amp; posterior)</a:t>
            </a:r>
          </a:p>
          <a:p>
            <a:pPr>
              <a:lnSpc>
                <a:spcPct val="90000"/>
              </a:lnSpc>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29</a:t>
            </a:fld>
            <a:endParaRPr lang="en-US"/>
          </a:p>
        </p:txBody>
      </p:sp>
      <p:pic>
        <p:nvPicPr>
          <p:cNvPr id="5" name="Picture 7" descr="Skull1resize"/>
          <p:cNvPicPr>
            <a:picLocks noChangeAspect="1" noChangeArrowheads="1"/>
          </p:cNvPicPr>
          <p:nvPr/>
        </p:nvPicPr>
        <p:blipFill>
          <a:blip r:embed="rId2" cstate="print"/>
          <a:srcRect/>
          <a:stretch>
            <a:fillRect/>
          </a:stretch>
        </p:blipFill>
        <p:spPr bwMode="auto">
          <a:xfrm>
            <a:off x="609600" y="3124200"/>
            <a:ext cx="7772400" cy="3276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latin typeface="Times New Roman" pitchFamily="18" charset="0"/>
                <a:cs typeface="Times New Roman" pitchFamily="18" charset="0"/>
              </a:rPr>
              <a:t>Neonatalogy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a:buFont typeface="Wingdings" pitchFamily="2" charset="2"/>
              <a:buChar char="ü"/>
            </a:pPr>
            <a:r>
              <a:rPr lang="en-US" dirty="0" smtClean="0">
                <a:latin typeface="Times New Roman" pitchFamily="18" charset="0"/>
                <a:cs typeface="Times New Roman" pitchFamily="18" charset="0"/>
              </a:rPr>
              <a:t>Children are anatomically and physiologically different from adults</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Children display great variations in physical, cognitive and social development compared with adults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Anthropometric…</a:t>
            </a:r>
            <a:endParaRPr lang="en-US" dirty="0"/>
          </a:p>
        </p:txBody>
      </p:sp>
      <p:sp>
        <p:nvSpPr>
          <p:cNvPr id="3" name="Content Placeholder 2"/>
          <p:cNvSpPr>
            <a:spLocks noGrp="1"/>
          </p:cNvSpPr>
          <p:nvPr>
            <p:ph idx="1"/>
          </p:nvPr>
        </p:nvSpPr>
        <p:spPr/>
        <p:txBody>
          <a:bodyPr/>
          <a:lstStyle/>
          <a:p>
            <a:pPr algn="just">
              <a:buNone/>
            </a:pPr>
            <a:r>
              <a:rPr lang="en-US" b="1" dirty="0" smtClean="0">
                <a:latin typeface="Times New Roman" pitchFamily="18" charset="0"/>
                <a:cs typeface="Times New Roman" pitchFamily="18" charset="0"/>
              </a:rPr>
              <a:t>Anterior fontanel: </a:t>
            </a:r>
          </a:p>
          <a:p>
            <a:pPr algn="just">
              <a:buFont typeface="Wingdings" pitchFamily="2" charset="2"/>
              <a:buChar char="ü"/>
            </a:pPr>
            <a:r>
              <a:rPr lang="en-US" dirty="0" smtClean="0">
                <a:latin typeface="Times New Roman" pitchFamily="18" charset="0"/>
                <a:cs typeface="Times New Roman" pitchFamily="18" charset="0"/>
              </a:rPr>
              <a:t>Diamond in shape</a:t>
            </a:r>
          </a:p>
          <a:p>
            <a:pPr algn="just">
              <a:buFont typeface="Wingdings" pitchFamily="2" charset="2"/>
              <a:buChar char="ü"/>
            </a:pPr>
            <a:r>
              <a:rPr lang="en-US" dirty="0" smtClean="0">
                <a:latin typeface="Times New Roman" pitchFamily="18" charset="0"/>
                <a:cs typeface="Times New Roman" pitchFamily="18" charset="0"/>
              </a:rPr>
              <a:t>The junction of the </a:t>
            </a:r>
            <a:r>
              <a:rPr lang="en-US" dirty="0" err="1" smtClean="0">
                <a:latin typeface="Times New Roman" pitchFamily="18" charset="0"/>
                <a:cs typeface="Times New Roman" pitchFamily="18" charset="0"/>
              </a:rPr>
              <a:t>sagital</a:t>
            </a:r>
            <a:r>
              <a:rPr lang="en-US" dirty="0" smtClean="0">
                <a:latin typeface="Times New Roman" pitchFamily="18" charset="0"/>
                <a:cs typeface="Times New Roman" pitchFamily="18" charset="0"/>
              </a:rPr>
              <a:t>, coronal and frontal sutures</a:t>
            </a:r>
          </a:p>
          <a:p>
            <a:pPr algn="just">
              <a:buFont typeface="Wingdings" pitchFamily="2" charset="2"/>
              <a:buChar char="ü"/>
            </a:pPr>
            <a:r>
              <a:rPr lang="en-US" dirty="0" smtClean="0">
                <a:latin typeface="Times New Roman" pitchFamily="18" charset="0"/>
                <a:cs typeface="Times New Roman" pitchFamily="18" charset="0"/>
              </a:rPr>
              <a:t>Between 2 frontal &amp; 2 parietal bones</a:t>
            </a:r>
          </a:p>
          <a:p>
            <a:pPr algn="just">
              <a:buFont typeface="Wingdings" pitchFamily="2" charset="2"/>
              <a:buChar char="ü"/>
            </a:pPr>
            <a:r>
              <a:rPr lang="en-US" dirty="0" smtClean="0">
                <a:latin typeface="Times New Roman" pitchFamily="18" charset="0"/>
                <a:cs typeface="Times New Roman" pitchFamily="18" charset="0"/>
              </a:rPr>
              <a:t>3-4 cm in length and 2-3 cm width </a:t>
            </a:r>
          </a:p>
          <a:p>
            <a:pPr algn="just">
              <a:buFont typeface="Wingdings" pitchFamily="2" charset="2"/>
              <a:buChar char="ü"/>
            </a:pPr>
            <a:r>
              <a:rPr lang="en-US" dirty="0" smtClean="0">
                <a:latin typeface="Times New Roman" pitchFamily="18" charset="0"/>
                <a:cs typeface="Times New Roman" pitchFamily="18" charset="0"/>
              </a:rPr>
              <a:t>It closes at 12-18 months of age</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Anthropometric…</a:t>
            </a:r>
            <a:endParaRPr lang="en-US" dirty="0"/>
          </a:p>
        </p:txBody>
      </p:sp>
      <p:sp>
        <p:nvSpPr>
          <p:cNvPr id="3" name="Content Placeholder 2"/>
          <p:cNvSpPr>
            <a:spLocks noGrp="1"/>
          </p:cNvSpPr>
          <p:nvPr>
            <p:ph idx="1"/>
          </p:nvPr>
        </p:nvSpPr>
        <p:spPr/>
        <p:txBody>
          <a:bodyPr/>
          <a:lstStyle/>
          <a:p>
            <a:pPr algn="just">
              <a:buNone/>
            </a:pPr>
            <a:r>
              <a:rPr lang="en-US" b="1" dirty="0" smtClean="0">
                <a:latin typeface="Times New Roman" pitchFamily="18" charset="0"/>
                <a:cs typeface="Times New Roman" pitchFamily="18" charset="0"/>
              </a:rPr>
              <a:t>Posterior fontanel:</a:t>
            </a:r>
          </a:p>
          <a:p>
            <a:pPr algn="just">
              <a:buFont typeface="Wingdings" pitchFamily="2" charset="2"/>
              <a:buChar char="ü"/>
            </a:pPr>
            <a:r>
              <a:rPr lang="en-US" dirty="0" smtClean="0">
                <a:latin typeface="Times New Roman" pitchFamily="18" charset="0"/>
                <a:cs typeface="Times New Roman" pitchFamily="18" charset="0"/>
              </a:rPr>
              <a:t>Triangular in shape</a:t>
            </a:r>
          </a:p>
          <a:p>
            <a:pPr algn="just">
              <a:buFont typeface="Wingdings" pitchFamily="2" charset="2"/>
              <a:buChar char="ü"/>
            </a:pPr>
            <a:r>
              <a:rPr lang="en-US" dirty="0" smtClean="0">
                <a:latin typeface="Times New Roman" pitchFamily="18" charset="0"/>
                <a:cs typeface="Times New Roman" pitchFamily="18" charset="0"/>
              </a:rPr>
              <a:t>Located between occipital &amp; 2 parietal bones </a:t>
            </a:r>
          </a:p>
          <a:p>
            <a:pPr algn="just">
              <a:buFont typeface="Wingdings" pitchFamily="2" charset="2"/>
              <a:buChar char="ü"/>
            </a:pPr>
            <a:r>
              <a:rPr lang="en-US" dirty="0" smtClean="0">
                <a:latin typeface="Times New Roman" pitchFamily="18" charset="0"/>
                <a:cs typeface="Times New Roman" pitchFamily="18" charset="0"/>
              </a:rPr>
              <a:t>Closes by the end of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six months of age</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Anthropometric…</a:t>
            </a:r>
            <a:endParaRPr lang="en-US" dirty="0"/>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Chest circumference:</a:t>
            </a:r>
          </a:p>
          <a:p>
            <a:pPr>
              <a:buFont typeface="Wingdings" pitchFamily="2" charset="2"/>
              <a:buChar char="ü"/>
            </a:pPr>
            <a:r>
              <a:rPr lang="en-US" dirty="0" smtClean="0">
                <a:latin typeface="Times New Roman" pitchFamily="18" charset="0"/>
                <a:cs typeface="Times New Roman" pitchFamily="18" charset="0"/>
              </a:rPr>
              <a:t>It is 30.5 to 33cm</a:t>
            </a:r>
          </a:p>
          <a:p>
            <a:pPr>
              <a:buFont typeface="Wingdings" pitchFamily="2" charset="2"/>
              <a:buChar char="ü"/>
            </a:pPr>
            <a:r>
              <a:rPr lang="en-US" dirty="0" smtClean="0">
                <a:latin typeface="Times New Roman" pitchFamily="18" charset="0"/>
                <a:cs typeface="Times New Roman" pitchFamily="18" charset="0"/>
              </a:rPr>
              <a:t>Usually 2–3cm less than head circumference</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Neonatal P/E…..</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lstStyle/>
          <a:p>
            <a:pPr>
              <a:buNone/>
            </a:pPr>
            <a:r>
              <a:rPr lang="en-US" b="1" dirty="0" smtClean="0">
                <a:latin typeface="Times New Roman" pitchFamily="18" charset="0"/>
                <a:cs typeface="Times New Roman" pitchFamily="18" charset="0"/>
              </a:rPr>
              <a:t>Head:</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Scalp hair, head shape, size </a:t>
            </a:r>
          </a:p>
          <a:p>
            <a:pPr lvl="2"/>
            <a:r>
              <a:rPr lang="en-US"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Microcephaly</a:t>
            </a:r>
            <a:r>
              <a:rPr lang="en-US" sz="3200" dirty="0" smtClean="0">
                <a:latin typeface="Times New Roman" pitchFamily="18" charset="0"/>
                <a:cs typeface="Times New Roman" pitchFamily="18" charset="0"/>
              </a:rPr>
              <a:t> </a:t>
            </a:r>
          </a:p>
          <a:p>
            <a:pPr lvl="2"/>
            <a:r>
              <a:rPr lang="en-US" sz="3200" dirty="0" err="1" smtClean="0">
                <a:latin typeface="Times New Roman" pitchFamily="18" charset="0"/>
                <a:cs typeface="Times New Roman" pitchFamily="18" charset="0"/>
              </a:rPr>
              <a:t>Macrocephaly</a:t>
            </a:r>
            <a:r>
              <a:rPr lang="en-US" sz="3200" dirty="0" smtClean="0">
                <a:latin typeface="Times New Roman" pitchFamily="18" charset="0"/>
                <a:cs typeface="Times New Roman" pitchFamily="18" charset="0"/>
              </a:rPr>
              <a:t> </a:t>
            </a:r>
          </a:p>
          <a:p>
            <a:pPr>
              <a:buFont typeface="Wingdings" pitchFamily="2" charset="2"/>
              <a:buChar char="ü"/>
            </a:pPr>
            <a:r>
              <a:rPr lang="en-US" dirty="0" smtClean="0">
                <a:latin typeface="Times New Roman" pitchFamily="18" charset="0"/>
                <a:cs typeface="Times New Roman" pitchFamily="18" charset="0"/>
              </a:rPr>
              <a:t>Cranial sutures(molding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craniosynostosis</a:t>
            </a:r>
            <a:r>
              <a:rPr lang="en-US" dirty="0" smtClean="0">
                <a:latin typeface="Times New Roman" pitchFamily="18" charset="0"/>
                <a:cs typeface="Times New Roman" pitchFamily="18" charset="0"/>
              </a:rPr>
              <a:t>)</a:t>
            </a:r>
          </a:p>
          <a:p>
            <a:pPr>
              <a:buFont typeface="Wingdings" pitchFamily="2" charset="2"/>
              <a:buChar char="ü"/>
            </a:pPr>
            <a:r>
              <a:rPr lang="en-US" dirty="0" err="1" smtClean="0">
                <a:latin typeface="Times New Roman" pitchFamily="18" charset="0"/>
                <a:cs typeface="Times New Roman" pitchFamily="18" charset="0"/>
              </a:rPr>
              <a:t>Fontanelle</a:t>
            </a:r>
            <a:r>
              <a:rPr lang="en-US" dirty="0" smtClean="0">
                <a:latin typeface="Times New Roman" pitchFamily="18" charset="0"/>
                <a:cs typeface="Times New Roman" pitchFamily="18" charset="0"/>
              </a:rPr>
              <a:t> (closure, bulging, sunken…) </a:t>
            </a:r>
          </a:p>
          <a:p>
            <a:pPr>
              <a:buFont typeface="Wingdings" pitchFamily="2" charset="2"/>
              <a:buChar char="ü"/>
            </a:pPr>
            <a:r>
              <a:rPr lang="en-US" dirty="0" smtClean="0">
                <a:latin typeface="Times New Roman" pitchFamily="18" charset="0"/>
                <a:cs typeface="Times New Roman" pitchFamily="18" charset="0"/>
              </a:rPr>
              <a:t>Caput succedaneum, </a:t>
            </a:r>
            <a:r>
              <a:rPr lang="en-US" dirty="0" err="1" smtClean="0">
                <a:latin typeface="Times New Roman" pitchFamily="18" charset="0"/>
                <a:cs typeface="Times New Roman" pitchFamily="18" charset="0"/>
              </a:rPr>
              <a:t>subgaleal</a:t>
            </a:r>
            <a:r>
              <a:rPr lang="en-US" dirty="0" smtClean="0">
                <a:latin typeface="Times New Roman" pitchFamily="18" charset="0"/>
                <a:cs typeface="Times New Roman" pitchFamily="18" charset="0"/>
              </a:rPr>
              <a:t> hemorrhage , </a:t>
            </a:r>
            <a:r>
              <a:rPr lang="en-US" dirty="0" err="1" smtClean="0">
                <a:latin typeface="Times New Roman" pitchFamily="18" charset="0"/>
                <a:cs typeface="Times New Roman" pitchFamily="18" charset="0"/>
              </a:rPr>
              <a:t>Cephalohematomas</a:t>
            </a:r>
            <a:r>
              <a:rPr lang="en-US" dirty="0" smtClean="0">
                <a:latin typeface="Times New Roman" pitchFamily="18" charset="0"/>
                <a:cs typeface="Times New Roman" pitchFamily="18" charset="0"/>
              </a:rPr>
              <a:t> </a:t>
            </a:r>
          </a:p>
          <a:p>
            <a:pPr>
              <a:buNone/>
            </a:pPr>
            <a:endParaRPr lang="en-US" dirty="0" smtClean="0"/>
          </a:p>
          <a:p>
            <a:pPr>
              <a:buFont typeface="Wingdings" pitchFamily="2" charset="2"/>
              <a:buChar char="ü"/>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Fontanels and sutures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4" name="Picture 5" descr="http://www.mayoclinic.com/images/image_popup/r7_cranialsutures.jpg"/>
          <p:cNvPicPr>
            <a:picLocks noChangeAspect="1" noChangeArrowheads="1"/>
          </p:cNvPicPr>
          <p:nvPr/>
        </p:nvPicPr>
        <p:blipFill>
          <a:blip r:embed="rId2" cstate="print"/>
          <a:srcRect/>
          <a:stretch>
            <a:fillRect/>
          </a:stretch>
        </p:blipFill>
        <p:spPr bwMode="auto">
          <a:xfrm>
            <a:off x="228600" y="1447800"/>
            <a:ext cx="8686799" cy="51816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E9CE9D78-6167-4310-A61D-3B1CB1B23888}"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228600"/>
            <a:ext cx="8229600" cy="914400"/>
          </a:xfrm>
        </p:spPr>
        <p:txBody>
          <a:bodyPr/>
          <a:lstStyle/>
          <a:p>
            <a:pPr>
              <a:defRPr/>
            </a:pPr>
            <a:r>
              <a:rPr lang="en-US" sz="4000" dirty="0" smtClean="0">
                <a:latin typeface="Times New Roman" pitchFamily="18" charset="0"/>
                <a:cs typeface="Times New Roman" pitchFamily="18" charset="0"/>
              </a:rPr>
              <a:t>Fontanels and sutures ….</a:t>
            </a:r>
            <a:endParaRPr lang="en-CA" sz="4000" dirty="0"/>
          </a:p>
        </p:txBody>
      </p:sp>
      <p:sp>
        <p:nvSpPr>
          <p:cNvPr id="6" name="Content Placeholder 5"/>
          <p:cNvSpPr>
            <a:spLocks noGrp="1"/>
          </p:cNvSpPr>
          <p:nvPr>
            <p:ph sz="half" idx="1"/>
          </p:nvPr>
        </p:nvSpPr>
        <p:spPr>
          <a:xfrm>
            <a:off x="395288" y="1430338"/>
            <a:ext cx="4038600" cy="4894262"/>
          </a:xfrm>
        </p:spPr>
        <p:txBody>
          <a:bodyPr/>
          <a:lstStyle/>
          <a:p>
            <a:pPr>
              <a:buFont typeface="Arial" charset="0"/>
              <a:buNone/>
              <a:defRPr/>
            </a:pPr>
            <a:r>
              <a:rPr lang="en-CA" b="1" dirty="0" smtClean="0">
                <a:solidFill>
                  <a:schemeClr val="tx1">
                    <a:lumMod val="75000"/>
                    <a:lumOff val="25000"/>
                  </a:schemeClr>
                </a:solidFill>
                <a:latin typeface="Times New Roman" pitchFamily="18" charset="0"/>
                <a:cs typeface="Times New Roman" pitchFamily="18" charset="0"/>
              </a:rPr>
              <a:t>Fontanels </a:t>
            </a:r>
            <a:r>
              <a:rPr lang="en-CA" dirty="0" smtClean="0">
                <a:solidFill>
                  <a:schemeClr val="tx1">
                    <a:lumMod val="75000"/>
                    <a:lumOff val="25000"/>
                  </a:schemeClr>
                </a:solidFill>
                <a:latin typeface="Times New Roman" pitchFamily="18" charset="0"/>
                <a:cs typeface="Times New Roman" pitchFamily="18" charset="0"/>
              </a:rPr>
              <a:t>”soft spots”</a:t>
            </a:r>
          </a:p>
          <a:p>
            <a:pPr>
              <a:buNone/>
              <a:defRPr/>
            </a:pPr>
            <a:r>
              <a:rPr lang="en-CA" b="1" dirty="0" smtClean="0">
                <a:solidFill>
                  <a:schemeClr val="tx1">
                    <a:lumMod val="75000"/>
                    <a:lumOff val="25000"/>
                  </a:schemeClr>
                </a:solidFill>
                <a:latin typeface="Times New Roman" pitchFamily="18" charset="0"/>
                <a:cs typeface="Times New Roman" pitchFamily="18" charset="0"/>
              </a:rPr>
              <a:t>Anterior fontanel</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1-5 cm at birth</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Closes by 12- 18 m</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 At rest: should be level</a:t>
            </a:r>
          </a:p>
          <a:p>
            <a:pPr>
              <a:buNone/>
              <a:defRPr/>
            </a:pPr>
            <a:r>
              <a:rPr lang="en-CA" b="1" dirty="0" smtClean="0">
                <a:solidFill>
                  <a:schemeClr val="tx1">
                    <a:lumMod val="75000"/>
                    <a:lumOff val="25000"/>
                  </a:schemeClr>
                </a:solidFill>
                <a:latin typeface="Times New Roman" pitchFamily="18" charset="0"/>
                <a:cs typeface="Times New Roman" pitchFamily="18" charset="0"/>
              </a:rPr>
              <a:t>Posterior fontanel</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0.5 cm at birth</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Closes until 6 months  </a:t>
            </a:r>
          </a:p>
          <a:p>
            <a:pPr>
              <a:buFont typeface="Arial" charset="0"/>
              <a:buNone/>
              <a:defRPr/>
            </a:pPr>
            <a:endParaRPr lang="en-CA" sz="2400" dirty="0" smtClean="0">
              <a:solidFill>
                <a:schemeClr val="tx1">
                  <a:lumMod val="75000"/>
                  <a:lumOff val="25000"/>
                </a:schemeClr>
              </a:solidFill>
            </a:endParaRPr>
          </a:p>
          <a:p>
            <a:pPr>
              <a:buFont typeface="Arial" charset="0"/>
              <a:buNone/>
              <a:defRPr/>
            </a:pPr>
            <a:endParaRPr lang="en-CA" sz="2400" b="1" dirty="0" smtClean="0">
              <a:solidFill>
                <a:schemeClr val="tx1">
                  <a:lumMod val="75000"/>
                  <a:lumOff val="25000"/>
                </a:schemeClr>
              </a:solidFill>
            </a:endParaRPr>
          </a:p>
        </p:txBody>
      </p:sp>
      <p:sp>
        <p:nvSpPr>
          <p:cNvPr id="9" name="Content Placeholder 8"/>
          <p:cNvSpPr>
            <a:spLocks noGrp="1"/>
          </p:cNvSpPr>
          <p:nvPr>
            <p:ph sz="half" idx="2"/>
          </p:nvPr>
        </p:nvSpPr>
        <p:spPr>
          <a:xfrm>
            <a:off x="4570413" y="1524000"/>
            <a:ext cx="4224337" cy="4349750"/>
          </a:xfrm>
        </p:spPr>
        <p:txBody>
          <a:bodyPr>
            <a:noAutofit/>
          </a:bodyPr>
          <a:lstStyle/>
          <a:p>
            <a:pPr>
              <a:buFont typeface="Arial" charset="0"/>
              <a:buNone/>
              <a:defRPr/>
            </a:pPr>
            <a:r>
              <a:rPr lang="en-CA" b="1" dirty="0" smtClean="0">
                <a:solidFill>
                  <a:schemeClr val="tx1">
                    <a:lumMod val="75000"/>
                    <a:lumOff val="25000"/>
                  </a:schemeClr>
                </a:solidFill>
                <a:latin typeface="Times New Roman" pitchFamily="18" charset="0"/>
                <a:cs typeface="Times New Roman" pitchFamily="18" charset="0"/>
              </a:rPr>
              <a:t>Sutures</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Gap between bony plates</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rPr>
              <a:t>Normal sutures are </a:t>
            </a:r>
            <a:r>
              <a:rPr lang="en-CA" dirty="0" smtClean="0">
                <a:solidFill>
                  <a:schemeClr val="tx1">
                    <a:lumMod val="75000"/>
                    <a:lumOff val="25000"/>
                  </a:schemeClr>
                </a:solidFill>
                <a:latin typeface="Times New Roman" pitchFamily="18" charset="0"/>
                <a:cs typeface="Times New Roman" pitchFamily="18" charset="0"/>
                <a:sym typeface="Wingdings" pitchFamily="2" charset="2"/>
              </a:rPr>
              <a:t>approximated and mobile</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sym typeface="Wingdings" pitchFamily="2" charset="2"/>
              </a:rPr>
              <a:t>May split up to 1 cm</a:t>
            </a:r>
          </a:p>
          <a:p>
            <a:pPr>
              <a:buFont typeface="Wingdings" pitchFamily="2" charset="2"/>
              <a:buChar char="ü"/>
              <a:defRPr/>
            </a:pPr>
            <a:r>
              <a:rPr lang="en-CA" dirty="0" smtClean="0">
                <a:solidFill>
                  <a:schemeClr val="tx1">
                    <a:lumMod val="75000"/>
                    <a:lumOff val="25000"/>
                  </a:schemeClr>
                </a:solidFill>
                <a:latin typeface="Times New Roman" pitchFamily="18" charset="0"/>
                <a:cs typeface="Times New Roman" pitchFamily="18" charset="0"/>
                <a:sym typeface="Wingdings" pitchFamily="2" charset="2"/>
              </a:rPr>
              <a:t>Suture lines allow bones to shift during birthing process</a:t>
            </a:r>
            <a:endParaRPr lang="en-CA" dirty="0" smtClean="0">
              <a:latin typeface="Times New Roman" pitchFamily="18" charset="0"/>
              <a:cs typeface="Times New Roman" pitchFamily="18" charset="0"/>
            </a:endParaRPr>
          </a:p>
          <a:p>
            <a:pPr>
              <a:buFont typeface="Arial" pitchFamily="34" charset="0"/>
              <a:buChar char="•"/>
              <a:defRPr/>
            </a:pPr>
            <a:endParaRPr lang="en-CA"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E9CE9D78-6167-4310-A61D-3B1CB1B23888}" type="slidenum">
              <a:rPr lang="en-US" smtClean="0"/>
              <a:pPr/>
              <a:t>35</a:t>
            </a:fld>
            <a:endParaRPr lang="en-US"/>
          </a:p>
        </p:txBody>
      </p:sp>
      <p:sp>
        <p:nvSpPr>
          <p:cNvPr id="8" name="Footer Placeholder 7"/>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sz="3600" dirty="0" err="1" smtClean="0">
                <a:solidFill>
                  <a:schemeClr val="tx1">
                    <a:lumMod val="65000"/>
                    <a:lumOff val="35000"/>
                  </a:schemeClr>
                </a:solidFill>
                <a:latin typeface="Times New Roman" pitchFamily="18" charset="0"/>
                <a:cs typeface="Times New Roman" pitchFamily="18" charset="0"/>
              </a:rPr>
              <a:t>Extracranial</a:t>
            </a:r>
            <a:r>
              <a:rPr lang="en-CA" sz="3600" dirty="0" smtClean="0">
                <a:solidFill>
                  <a:schemeClr val="tx1">
                    <a:lumMod val="65000"/>
                    <a:lumOff val="35000"/>
                  </a:schemeClr>
                </a:solidFill>
                <a:latin typeface="Times New Roman" pitchFamily="18" charset="0"/>
                <a:cs typeface="Times New Roman" pitchFamily="18" charset="0"/>
              </a:rPr>
              <a:t> Hemorrhages</a:t>
            </a:r>
            <a:endParaRPr lang="en-CA" sz="3600" dirty="0">
              <a:solidFill>
                <a:schemeClr val="tx1">
                  <a:lumMod val="65000"/>
                  <a:lumOff val="35000"/>
                </a:schemeClr>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00200"/>
            <a:ext cx="3657600" cy="4525963"/>
          </a:xfrm>
        </p:spPr>
        <p:txBody>
          <a:bodyPr/>
          <a:lstStyle/>
          <a:p>
            <a:pPr>
              <a:buFont typeface="Arial" charset="0"/>
              <a:buNone/>
              <a:defRPr/>
            </a:pPr>
            <a:r>
              <a:rPr lang="en-CA" dirty="0" smtClean="0">
                <a:solidFill>
                  <a:schemeClr val="tx1">
                    <a:lumMod val="65000"/>
                    <a:lumOff val="35000"/>
                  </a:schemeClr>
                </a:solidFill>
              </a:rPr>
              <a:t>	</a:t>
            </a:r>
          </a:p>
          <a:p>
            <a:pPr>
              <a:buFont typeface="Wingdings" pitchFamily="2" charset="2"/>
              <a:buChar char="ü"/>
              <a:defRPr/>
            </a:pPr>
            <a:r>
              <a:rPr lang="en-CA" sz="3200" dirty="0" smtClean="0">
                <a:solidFill>
                  <a:schemeClr val="tx1">
                    <a:lumMod val="65000"/>
                    <a:lumOff val="35000"/>
                  </a:schemeClr>
                </a:solidFill>
                <a:latin typeface="Times New Roman" pitchFamily="18" charset="0"/>
                <a:cs typeface="Times New Roman" pitchFamily="18" charset="0"/>
              </a:rPr>
              <a:t>Caput succedaneum</a:t>
            </a:r>
          </a:p>
          <a:p>
            <a:pPr>
              <a:buFont typeface="Wingdings" pitchFamily="2" charset="2"/>
              <a:buChar char="ü"/>
              <a:defRPr/>
            </a:pPr>
            <a:r>
              <a:rPr lang="en-CA" sz="3200" dirty="0" err="1" smtClean="0">
                <a:solidFill>
                  <a:schemeClr val="tx1">
                    <a:lumMod val="65000"/>
                    <a:lumOff val="35000"/>
                  </a:schemeClr>
                </a:solidFill>
                <a:latin typeface="Times New Roman" pitchFamily="18" charset="0"/>
                <a:cs typeface="Times New Roman" pitchFamily="18" charset="0"/>
              </a:rPr>
              <a:t>Cephalohematoma</a:t>
            </a:r>
            <a:endParaRPr lang="en-CA" sz="3200" dirty="0" smtClean="0">
              <a:solidFill>
                <a:schemeClr val="tx1">
                  <a:lumMod val="65000"/>
                  <a:lumOff val="35000"/>
                </a:schemeClr>
              </a:solidFill>
              <a:latin typeface="Times New Roman" pitchFamily="18" charset="0"/>
              <a:cs typeface="Times New Roman" pitchFamily="18" charset="0"/>
            </a:endParaRPr>
          </a:p>
          <a:p>
            <a:pPr>
              <a:buFont typeface="Wingdings" pitchFamily="2" charset="2"/>
              <a:buChar char="ü"/>
              <a:defRPr/>
            </a:pPr>
            <a:r>
              <a:rPr lang="en-CA" sz="3200" dirty="0" err="1" smtClean="0">
                <a:solidFill>
                  <a:schemeClr val="tx1">
                    <a:lumMod val="65000"/>
                    <a:lumOff val="35000"/>
                  </a:schemeClr>
                </a:solidFill>
                <a:latin typeface="Times New Roman" pitchFamily="18" charset="0"/>
                <a:cs typeface="Times New Roman" pitchFamily="18" charset="0"/>
              </a:rPr>
              <a:t>Subgaleal</a:t>
            </a:r>
            <a:r>
              <a:rPr lang="en-CA" sz="3200" dirty="0" smtClean="0">
                <a:solidFill>
                  <a:schemeClr val="tx1">
                    <a:lumMod val="65000"/>
                    <a:lumOff val="35000"/>
                  </a:schemeClr>
                </a:solidFill>
                <a:latin typeface="Times New Roman" pitchFamily="18" charset="0"/>
                <a:cs typeface="Times New Roman" pitchFamily="18" charset="0"/>
              </a:rPr>
              <a:t> hemorrhage </a:t>
            </a:r>
            <a:endParaRPr lang="en-CA" sz="3200" dirty="0">
              <a:solidFill>
                <a:schemeClr val="tx1">
                  <a:lumMod val="65000"/>
                  <a:lumOff val="35000"/>
                </a:schemeClr>
              </a:solidFill>
              <a:latin typeface="Times New Roman" pitchFamily="18" charset="0"/>
              <a:cs typeface="Times New Roman" pitchFamily="18" charset="0"/>
            </a:endParaRPr>
          </a:p>
        </p:txBody>
      </p:sp>
      <p:pic>
        <p:nvPicPr>
          <p:cNvPr id="91140" name="Picture 2" descr="http://nursingcrib.com/wp-content/uploads/caput-and-cephal.jpg?9d7bd4"/>
          <p:cNvPicPr>
            <a:picLocks noChangeAspect="1" noChangeArrowheads="1"/>
          </p:cNvPicPr>
          <p:nvPr/>
        </p:nvPicPr>
        <p:blipFill>
          <a:blip r:embed="rId3" cstate="print"/>
          <a:srcRect/>
          <a:stretch>
            <a:fillRect/>
          </a:stretch>
        </p:blipFill>
        <p:spPr bwMode="auto">
          <a:xfrm>
            <a:off x="4179888" y="1371600"/>
            <a:ext cx="4903787" cy="518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9CE9D78-6167-4310-A61D-3B1CB1B23888}"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Neonatal P/E…..</a:t>
            </a:r>
            <a:r>
              <a:rPr lang="en-US" b="1" dirty="0" smtClean="0"/>
              <a:t/>
            </a:r>
            <a:br>
              <a:rPr lang="en-US" b="1" dirty="0" smtClean="0"/>
            </a:br>
            <a:endParaRPr lang="en-US" b="1" dirty="0"/>
          </a:p>
        </p:txBody>
      </p:sp>
      <p:sp>
        <p:nvSpPr>
          <p:cNvPr id="3" name="Content Placeholder 2"/>
          <p:cNvSpPr>
            <a:spLocks noGrp="1"/>
          </p:cNvSpPr>
          <p:nvPr>
            <p:ph idx="1"/>
          </p:nvPr>
        </p:nvSpPr>
        <p:spPr>
          <a:xfrm>
            <a:off x="457200" y="1219200"/>
            <a:ext cx="8229600" cy="4906963"/>
          </a:xfrm>
        </p:spPr>
        <p:txBody>
          <a:bodyPr>
            <a:normAutofit fontScale="40000" lnSpcReduction="20000"/>
          </a:bodyPr>
          <a:lstStyle/>
          <a:p>
            <a:pPr>
              <a:buNone/>
            </a:pPr>
            <a:r>
              <a:rPr lang="en-US" sz="8000" b="1" dirty="0" smtClean="0">
                <a:latin typeface="Times New Roman" pitchFamily="18" charset="0"/>
                <a:cs typeface="Times New Roman" pitchFamily="18" charset="0"/>
              </a:rPr>
              <a:t>Face</a:t>
            </a:r>
          </a:p>
          <a:p>
            <a:pPr>
              <a:buFont typeface="Wingdings" pitchFamily="2" charset="2"/>
              <a:buChar char="ü"/>
            </a:pPr>
            <a:r>
              <a:rPr lang="en-US" sz="8000" dirty="0" err="1" smtClean="0">
                <a:latin typeface="Times New Roman" pitchFamily="18" charset="0"/>
                <a:cs typeface="Times New Roman" pitchFamily="18" charset="0"/>
              </a:rPr>
              <a:t>Dysmorphic</a:t>
            </a:r>
            <a:r>
              <a:rPr lang="en-US" sz="8000" dirty="0" smtClean="0">
                <a:latin typeface="Times New Roman" pitchFamily="18" charset="0"/>
                <a:cs typeface="Times New Roman" pitchFamily="18" charset="0"/>
              </a:rPr>
              <a:t> syndrome</a:t>
            </a:r>
          </a:p>
          <a:p>
            <a:pPr>
              <a:buFont typeface="Wingdings" pitchFamily="2" charset="2"/>
              <a:buChar char="ü"/>
            </a:pPr>
            <a:r>
              <a:rPr lang="en-US" sz="8000" dirty="0" smtClean="0">
                <a:latin typeface="Times New Roman" pitchFamily="18" charset="0"/>
                <a:cs typeface="Times New Roman" pitchFamily="18" charset="0"/>
              </a:rPr>
              <a:t>Facial paralysis</a:t>
            </a:r>
          </a:p>
          <a:p>
            <a:pPr>
              <a:buNone/>
            </a:pPr>
            <a:r>
              <a:rPr lang="en-US" sz="8000" dirty="0">
                <a:latin typeface="Times New Roman" pitchFamily="18" charset="0"/>
                <a:cs typeface="Times New Roman" pitchFamily="18" charset="0"/>
              </a:rPr>
              <a:t> </a:t>
            </a:r>
            <a:r>
              <a:rPr lang="en-US" sz="8000" b="1" dirty="0" smtClean="0">
                <a:latin typeface="Times New Roman" pitchFamily="18" charset="0"/>
                <a:cs typeface="Times New Roman" pitchFamily="18" charset="0"/>
              </a:rPr>
              <a:t>Eye</a:t>
            </a:r>
          </a:p>
          <a:p>
            <a:pPr>
              <a:buFont typeface="Wingdings" pitchFamily="2" charset="2"/>
              <a:buChar char="ü"/>
            </a:pPr>
            <a:r>
              <a:rPr lang="en-US" sz="8000" dirty="0">
                <a:latin typeface="Times New Roman" pitchFamily="18" charset="0"/>
                <a:cs typeface="Times New Roman" pitchFamily="18" charset="0"/>
              </a:rPr>
              <a:t>W</a:t>
            </a:r>
            <a:r>
              <a:rPr lang="en-US" sz="8000" dirty="0" smtClean="0">
                <a:latin typeface="Times New Roman" pitchFamily="18" charset="0"/>
                <a:cs typeface="Times New Roman" pitchFamily="18" charset="0"/>
              </a:rPr>
              <a:t>hite </a:t>
            </a:r>
            <a:r>
              <a:rPr lang="en-US" sz="8000" dirty="0" err="1" smtClean="0">
                <a:latin typeface="Times New Roman" pitchFamily="18" charset="0"/>
                <a:cs typeface="Times New Roman" pitchFamily="18" charset="0"/>
              </a:rPr>
              <a:t>pupillary</a:t>
            </a:r>
            <a:r>
              <a:rPr lang="en-US" sz="8000" dirty="0" smtClean="0">
                <a:latin typeface="Times New Roman" pitchFamily="18" charset="0"/>
                <a:cs typeface="Times New Roman" pitchFamily="18" charset="0"/>
              </a:rPr>
              <a:t> reflex (</a:t>
            </a:r>
            <a:r>
              <a:rPr lang="en-US" sz="8000" dirty="0" err="1" smtClean="0">
                <a:latin typeface="Times New Roman" pitchFamily="18" charset="0"/>
                <a:cs typeface="Times New Roman" pitchFamily="18" charset="0"/>
              </a:rPr>
              <a:t>Leukocoria</a:t>
            </a:r>
            <a:r>
              <a:rPr lang="en-US" sz="8000" dirty="0" smtClean="0">
                <a:latin typeface="Times New Roman" pitchFamily="18" charset="0"/>
                <a:cs typeface="Times New Roman" pitchFamily="18" charset="0"/>
              </a:rPr>
              <a:t> or Cat’s eye reflex)</a:t>
            </a:r>
          </a:p>
          <a:p>
            <a:pPr>
              <a:buFont typeface="Wingdings" pitchFamily="2" charset="2"/>
              <a:buChar char="ü"/>
            </a:pPr>
            <a:r>
              <a:rPr lang="en-US" sz="8000" dirty="0" smtClean="0">
                <a:latin typeface="Times New Roman" pitchFamily="18" charset="0"/>
                <a:cs typeface="Times New Roman" pitchFamily="18" charset="0"/>
              </a:rPr>
              <a:t>Conjunctivitis</a:t>
            </a:r>
          </a:p>
          <a:p>
            <a:pPr>
              <a:buNone/>
            </a:pPr>
            <a:r>
              <a:rPr lang="en-US" sz="8000" b="1" dirty="0" smtClean="0">
                <a:latin typeface="Times New Roman" pitchFamily="18" charset="0"/>
                <a:cs typeface="Times New Roman" pitchFamily="18" charset="0"/>
              </a:rPr>
              <a:t>Ear</a:t>
            </a:r>
          </a:p>
          <a:p>
            <a:pPr>
              <a:buFont typeface="Wingdings" pitchFamily="2" charset="2"/>
              <a:buChar char="ü"/>
            </a:pPr>
            <a:r>
              <a:rPr lang="en-US" sz="8000" dirty="0" smtClean="0">
                <a:latin typeface="Times New Roman" pitchFamily="18" charset="0"/>
                <a:cs typeface="Times New Roman" pitchFamily="18" charset="0"/>
              </a:rPr>
              <a:t>Low set ears</a:t>
            </a:r>
          </a:p>
          <a:p>
            <a:pPr>
              <a:buFont typeface="Wingdings" pitchFamily="2" charset="2"/>
              <a:buChar char="ü"/>
            </a:pPr>
            <a:r>
              <a:rPr lang="en-US" sz="8000" dirty="0" smtClean="0">
                <a:latin typeface="Times New Roman" pitchFamily="18" charset="0"/>
                <a:cs typeface="Times New Roman" pitchFamily="18" charset="0"/>
              </a:rPr>
              <a:t>Malformed  ears </a:t>
            </a:r>
          </a:p>
          <a:p>
            <a:pPr>
              <a:buNone/>
            </a:pPr>
            <a:endParaRPr lang="en-US" dirty="0"/>
          </a:p>
        </p:txBody>
      </p:sp>
      <p:pic>
        <p:nvPicPr>
          <p:cNvPr id="4" name="Picture 4" descr="Figure3"/>
          <p:cNvPicPr>
            <a:picLocks noChangeAspect="1" noChangeArrowheads="1"/>
          </p:cNvPicPr>
          <p:nvPr/>
        </p:nvPicPr>
        <p:blipFill>
          <a:blip r:embed="rId2" cstate="print"/>
          <a:srcRect/>
          <a:stretch>
            <a:fillRect/>
          </a:stretch>
        </p:blipFill>
        <p:spPr>
          <a:xfrm>
            <a:off x="5410200" y="1143001"/>
            <a:ext cx="3276600" cy="1981199"/>
          </a:xfrm>
          <a:prstGeom prst="rect">
            <a:avLst/>
          </a:prstGeom>
          <a:noFill/>
        </p:spPr>
      </p:pic>
      <p:sp>
        <p:nvSpPr>
          <p:cNvPr id="5" name="Slide Number Placeholder 4"/>
          <p:cNvSpPr>
            <a:spLocks noGrp="1"/>
          </p:cNvSpPr>
          <p:nvPr>
            <p:ph type="sldNum" sz="quarter" idx="12"/>
          </p:nvPr>
        </p:nvSpPr>
        <p:spPr/>
        <p:txBody>
          <a:bodyPr/>
          <a:lstStyle/>
          <a:p>
            <a:fld id="{E9CE9D78-6167-4310-A61D-3B1CB1B23888}"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486400"/>
          </a:xfrm>
        </p:spPr>
        <p:txBody>
          <a:bodyPr>
            <a:normAutofit/>
          </a:bodyPr>
          <a:lstStyle/>
          <a:p>
            <a:pPr>
              <a:buNone/>
            </a:pPr>
            <a:r>
              <a:rPr lang="en-US" b="1" dirty="0" smtClean="0">
                <a:latin typeface="Times New Roman" pitchFamily="18" charset="0"/>
                <a:cs typeface="Times New Roman" pitchFamily="18" charset="0"/>
              </a:rPr>
              <a:t>Nose</a:t>
            </a:r>
          </a:p>
          <a:p>
            <a:pPr>
              <a:buFont typeface="Wingdings" pitchFamily="2" charset="2"/>
              <a:buChar char="ü"/>
            </a:pPr>
            <a:r>
              <a:rPr lang="en-US" dirty="0" smtClean="0">
                <a:latin typeface="Times New Roman" pitchFamily="18" charset="0"/>
                <a:cs typeface="Times New Roman" pitchFamily="18" charset="0"/>
              </a:rPr>
              <a:t>Most newborn infants are mouth breathers</a:t>
            </a:r>
          </a:p>
          <a:p>
            <a:pPr>
              <a:buFont typeface="Wingdings" pitchFamily="2" charset="2"/>
              <a:buChar char="ü"/>
            </a:pPr>
            <a:r>
              <a:rPr lang="en-US" dirty="0" smtClean="0">
                <a:latin typeface="Times New Roman" pitchFamily="18" charset="0"/>
                <a:cs typeface="Times New Roman" pitchFamily="18" charset="0"/>
              </a:rPr>
              <a:t>Obstructive lesions/ </a:t>
            </a:r>
            <a:r>
              <a:rPr lang="en-US" dirty="0" err="1" smtClean="0">
                <a:latin typeface="Times New Roman" pitchFamily="18" charset="0"/>
                <a:cs typeface="Times New Roman" pitchFamily="18" charset="0"/>
              </a:rPr>
              <a:t>Choanal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Atresia</a:t>
            </a: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Mouth</a:t>
            </a:r>
          </a:p>
          <a:p>
            <a:pPr>
              <a:buFont typeface="Wingdings" pitchFamily="2" charset="2"/>
              <a:buChar char="ü"/>
            </a:pPr>
            <a:r>
              <a:rPr lang="en-US" dirty="0" smtClean="0">
                <a:latin typeface="Times New Roman" pitchFamily="18" charset="0"/>
                <a:cs typeface="Times New Roman" pitchFamily="18" charset="0"/>
              </a:rPr>
              <a:t>Cleft lip, cleft palate</a:t>
            </a:r>
          </a:p>
          <a:p>
            <a:pPr>
              <a:buFont typeface="Wingdings" pitchFamily="2" charset="2"/>
              <a:buChar char="ü"/>
            </a:pPr>
            <a:r>
              <a:rPr lang="en-US" dirty="0" smtClean="0">
                <a:latin typeface="Times New Roman" pitchFamily="18" charset="0"/>
                <a:cs typeface="Times New Roman" pitchFamily="18" charset="0"/>
              </a:rPr>
              <a:t>Natal teeth </a:t>
            </a:r>
          </a:p>
          <a:p>
            <a:pPr>
              <a:buNone/>
            </a:pPr>
            <a:r>
              <a:rPr lang="en-US" b="1" dirty="0" smtClean="0">
                <a:latin typeface="Times New Roman" pitchFamily="18" charset="0"/>
                <a:cs typeface="Times New Roman" pitchFamily="18" charset="0"/>
              </a:rPr>
              <a:t>Neck </a:t>
            </a:r>
          </a:p>
          <a:p>
            <a:pPr>
              <a:buFont typeface="Wingdings" pitchFamily="2" charset="2"/>
              <a:buChar char="ü"/>
            </a:pPr>
            <a:r>
              <a:rPr lang="en-US" dirty="0" smtClean="0">
                <a:latin typeface="Times New Roman" pitchFamily="18" charset="0"/>
                <a:cs typeface="Times New Roman" pitchFamily="18" charset="0"/>
              </a:rPr>
              <a:t>For any neck mass</a:t>
            </a:r>
          </a:p>
          <a:p>
            <a:pPr>
              <a:buNone/>
            </a:pPr>
            <a:endParaRPr lang="en-US" dirty="0"/>
          </a:p>
        </p:txBody>
      </p:sp>
      <p:pic>
        <p:nvPicPr>
          <p:cNvPr id="4" name="Picture 6" descr="Cleft_Lip_1_030930"/>
          <p:cNvPicPr>
            <a:picLocks noChangeAspect="1" noChangeArrowheads="1"/>
          </p:cNvPicPr>
          <p:nvPr/>
        </p:nvPicPr>
        <p:blipFill>
          <a:blip r:embed="rId3" cstate="print"/>
          <a:srcRect/>
          <a:stretch>
            <a:fillRect/>
          </a:stretch>
        </p:blipFill>
        <p:spPr bwMode="auto">
          <a:xfrm>
            <a:off x="5486400" y="2743200"/>
            <a:ext cx="35052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9CE9D78-6167-4310-A61D-3B1CB1B23888}"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Neonatal P/E…..</a:t>
            </a:r>
            <a:endParaRPr lang="en-US" dirty="0"/>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Chest</a:t>
            </a:r>
            <a:r>
              <a:rPr lang="en-US" dirty="0" smtClean="0">
                <a:latin typeface="Times New Roman" pitchFamily="18" charset="0"/>
                <a:cs typeface="Times New Roman" pitchFamily="18" charset="0"/>
              </a:rPr>
              <a:t> </a:t>
            </a:r>
          </a:p>
          <a:p>
            <a:pPr>
              <a:buFont typeface="Wingdings" pitchFamily="2" charset="2"/>
              <a:buChar char="ü"/>
            </a:pPr>
            <a:r>
              <a:rPr lang="en-US" dirty="0" smtClean="0">
                <a:latin typeface="Times New Roman" pitchFamily="18" charset="0"/>
                <a:cs typeface="Times New Roman" pitchFamily="18" charset="0"/>
              </a:rPr>
              <a:t>Any abnormality?</a:t>
            </a:r>
          </a:p>
          <a:p>
            <a:pPr>
              <a:buFont typeface="Wingdings" pitchFamily="2" charset="2"/>
              <a:buChar char="ü"/>
            </a:pPr>
            <a:r>
              <a:rPr lang="en-US" dirty="0" smtClean="0">
                <a:latin typeface="Times New Roman" pitchFamily="18" charset="0"/>
                <a:cs typeface="Times New Roman" pitchFamily="18" charset="0"/>
              </a:rPr>
              <a:t>Retraction?</a:t>
            </a:r>
          </a:p>
          <a:p>
            <a:pPr>
              <a:buNone/>
            </a:pPr>
            <a:r>
              <a:rPr lang="en-US" sz="3600" b="1" dirty="0" smtClean="0">
                <a:latin typeface="Times New Roman" pitchFamily="18" charset="0"/>
                <a:cs typeface="Times New Roman" pitchFamily="18" charset="0"/>
              </a:rPr>
              <a:t>Lung</a:t>
            </a:r>
          </a:p>
          <a:p>
            <a:pPr>
              <a:buFont typeface="Wingdings" pitchFamily="2" charset="2"/>
              <a:buChar char="ü"/>
            </a:pPr>
            <a:r>
              <a:rPr lang="en-US" dirty="0" smtClean="0">
                <a:latin typeface="Times New Roman" pitchFamily="18" charset="0"/>
                <a:cs typeface="Times New Roman" pitchFamily="18" charset="0"/>
              </a:rPr>
              <a:t>Inspection, palpation &amp;</a:t>
            </a:r>
          </a:p>
          <a:p>
            <a:pPr>
              <a:buNone/>
            </a:pPr>
            <a:r>
              <a:rPr lang="en-US" dirty="0" smtClean="0">
                <a:latin typeface="Times New Roman" pitchFamily="18" charset="0"/>
                <a:cs typeface="Times New Roman" pitchFamily="18" charset="0"/>
              </a:rPr>
              <a:t>auscultation</a:t>
            </a:r>
          </a:p>
          <a:p>
            <a:endParaRPr lang="en-US" dirty="0"/>
          </a:p>
        </p:txBody>
      </p:sp>
      <p:pic>
        <p:nvPicPr>
          <p:cNvPr id="4" name="Picture 2" descr="C:\Users\user\Pictures\2012-04-01\001.jpg"/>
          <p:cNvPicPr>
            <a:picLocks noChangeAspect="1" noChangeArrowheads="1"/>
          </p:cNvPicPr>
          <p:nvPr/>
        </p:nvPicPr>
        <p:blipFill>
          <a:blip r:embed="rId2" cstate="print">
            <a:lum bright="-10000"/>
          </a:blip>
          <a:srcRect t="3333" b="6667"/>
          <a:stretch>
            <a:fillRect/>
          </a:stretch>
        </p:blipFill>
        <p:spPr>
          <a:xfrm>
            <a:off x="4800600" y="1562100"/>
            <a:ext cx="4038600" cy="5143500"/>
          </a:xfrm>
          <a:prstGeom prst="rect">
            <a:avLst/>
          </a:prstGeom>
        </p:spPr>
      </p:pic>
      <p:sp>
        <p:nvSpPr>
          <p:cNvPr id="5" name="Slide Number Placeholder 4"/>
          <p:cNvSpPr>
            <a:spLocks noGrp="1"/>
          </p:cNvSpPr>
          <p:nvPr>
            <p:ph type="sldNum" sz="quarter" idx="12"/>
          </p:nvPr>
        </p:nvSpPr>
        <p:spPr/>
        <p:txBody>
          <a:bodyPr/>
          <a:lstStyle/>
          <a:p>
            <a:fld id="{E9CE9D78-6167-4310-A61D-3B1CB1B23888}"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sz="4000" b="1" dirty="0" smtClean="0">
                <a:latin typeface="Times New Roman" pitchFamily="18" charset="0"/>
                <a:cs typeface="Times New Roman" pitchFamily="18" charset="0"/>
              </a:rPr>
              <a:t> Assessment of the new born</a:t>
            </a:r>
          </a:p>
          <a:p>
            <a:pPr>
              <a:buNone/>
            </a:pPr>
            <a:endParaRPr lang="en-US" sz="4000" b="1" dirty="0" smtClean="0">
              <a:latin typeface="Times New Roman" pitchFamily="18" charset="0"/>
              <a:cs typeface="Times New Roman" pitchFamily="18" charset="0"/>
            </a:endParaRPr>
          </a:p>
          <a:p>
            <a:pPr>
              <a:buFont typeface="Wingdings" pitchFamily="2" charset="2"/>
              <a:buChar char="ü"/>
            </a:pPr>
            <a:r>
              <a:rPr lang="en-GB" dirty="0" smtClean="0">
                <a:latin typeface="Times New Roman" pitchFamily="18" charset="0"/>
                <a:cs typeface="Times New Roman" pitchFamily="18" charset="0"/>
              </a:rPr>
              <a:t>In the absence of any immediate problems, essential newborn care begins with a thorough general clinical assessment</a:t>
            </a:r>
          </a:p>
          <a:p>
            <a:pPr>
              <a:buFont typeface="Wingdings" pitchFamily="2" charset="2"/>
              <a:buChar char="ü"/>
            </a:pPr>
            <a:endParaRPr lang="en-GB" dirty="0" smtClean="0">
              <a:latin typeface="Times New Roman" pitchFamily="18" charset="0"/>
              <a:cs typeface="Times New Roman" pitchFamily="18" charset="0"/>
            </a:endParaRPr>
          </a:p>
          <a:p>
            <a:pPr>
              <a:buFont typeface="Wingdings" pitchFamily="2" charset="2"/>
              <a:buChar char="ü"/>
            </a:pPr>
            <a:r>
              <a:rPr lang="en-GB" dirty="0" smtClean="0">
                <a:latin typeface="Times New Roman" pitchFamily="18" charset="0"/>
                <a:cs typeface="Times New Roman" pitchFamily="18" charset="0"/>
              </a:rPr>
              <a:t>Any problems identified during the initial assessment will need specific management</a:t>
            </a:r>
          </a:p>
          <a:p>
            <a:pPr>
              <a:buFont typeface="Wingdings" pitchFamily="2" charset="2"/>
              <a:buChar char="ü"/>
            </a:pPr>
            <a:endParaRPr lang="en-US" sz="40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b="1" dirty="0" smtClean="0">
                <a:latin typeface="Times New Roman" pitchFamily="18" charset="0"/>
                <a:cs typeface="Times New Roman" pitchFamily="18" charset="0"/>
              </a:rPr>
              <a:t>CVS:</a:t>
            </a:r>
          </a:p>
          <a:p>
            <a:pPr>
              <a:buFont typeface="Wingdings" pitchFamily="2" charset="2"/>
              <a:buChar char="ü"/>
            </a:pPr>
            <a:r>
              <a:rPr lang="en-US" dirty="0" smtClean="0">
                <a:latin typeface="Times New Roman" pitchFamily="18" charset="0"/>
                <a:cs typeface="Times New Roman" pitchFamily="18" charset="0"/>
              </a:rPr>
              <a:t>HR :normal 120-160</a:t>
            </a:r>
          </a:p>
          <a:p>
            <a:pPr>
              <a:buFont typeface="Wingdings" pitchFamily="2" charset="2"/>
              <a:buChar char="ü"/>
            </a:pPr>
            <a:r>
              <a:rPr lang="en-US" dirty="0" err="1" smtClean="0">
                <a:latin typeface="Times New Roman" pitchFamily="18" charset="0"/>
                <a:cs typeface="Times New Roman" pitchFamily="18" charset="0"/>
              </a:rPr>
              <a:t>Bradycardia</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Tachycardia</a:t>
            </a:r>
          </a:p>
          <a:p>
            <a:pPr>
              <a:buFont typeface="Wingdings" pitchFamily="2" charset="2"/>
              <a:buChar char="ü"/>
            </a:pPr>
            <a:r>
              <a:rPr lang="en-US" dirty="0" smtClean="0">
                <a:latin typeface="Times New Roman" pitchFamily="18" charset="0"/>
                <a:cs typeface="Times New Roman" pitchFamily="18" charset="0"/>
              </a:rPr>
              <a:t>Murmurs</a:t>
            </a:r>
            <a:endParaRPr lang="en-US" dirty="0">
              <a:latin typeface="Times New Roman" pitchFamily="18" charset="0"/>
              <a:cs typeface="Times New Roman" pitchFamily="18" charset="0"/>
            </a:endParaRPr>
          </a:p>
        </p:txBody>
      </p:sp>
      <p:sp>
        <p:nvSpPr>
          <p:cNvPr id="4" name="Text Placeholder 13"/>
          <p:cNvSpPr txBox="1">
            <a:spLocks/>
          </p:cNvSpPr>
          <p:nvPr/>
        </p:nvSpPr>
        <p:spPr>
          <a:xfrm>
            <a:off x="5076825" y="1447800"/>
            <a:ext cx="3762375" cy="4114800"/>
          </a:xfrm>
          <a:prstGeom prst="rect">
            <a:avLst/>
          </a:prstGeom>
        </p:spPr>
        <p:txBody>
          <a:bodyPr>
            <a:normAutofit fontScale="25000" lnSpcReduction="20000"/>
          </a:bodyPr>
          <a:lstStyle/>
          <a:p>
            <a:pPr marL="342900" marR="0" lvl="0" indent="-342900" algn="l" defTabSz="914400" rtl="0" eaLnBrk="1" fontAlgn="auto" latinLnBrk="0" hangingPunct="1">
              <a:lnSpc>
                <a:spcPct val="160000"/>
              </a:lnSpc>
              <a:spcBef>
                <a:spcPct val="20000"/>
              </a:spcBef>
              <a:spcAft>
                <a:spcPts val="0"/>
              </a:spcAft>
              <a:buClrTx/>
              <a:buSzTx/>
              <a:buFont typeface="Arial" pitchFamily="34" charset="0"/>
              <a:buNone/>
              <a:tabLst/>
              <a:defRPr/>
            </a:pPr>
            <a:r>
              <a:rPr kumimoji="0" lang="en-CA" sz="1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Listen</a:t>
            </a:r>
            <a:r>
              <a:rPr kumimoji="0" lang="en-CA" sz="128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a:t>
            </a: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kumimoji="0" lang="en-CA" sz="12800" b="0" i="0" u="none" strike="noStrike" kern="1200" cap="none" spc="0" normalizeH="0" baseline="0" noProof="0" dirty="0" smtClean="0">
                <a:ln>
                  <a:noFill/>
                </a:ln>
                <a:effectLst/>
                <a:uLnTx/>
                <a:uFillTx/>
                <a:latin typeface="Times New Roman" pitchFamily="18" charset="0"/>
                <a:cs typeface="Times New Roman" pitchFamily="18" charset="0"/>
              </a:rPr>
              <a:t> Aortic area</a:t>
            </a: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kumimoji="0" lang="en-CA" sz="1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CA" sz="12800" b="0" i="0" u="none" strike="noStrike" kern="1200" cap="none" spc="0" normalizeH="0" baseline="0" noProof="0" dirty="0" err="1" smtClean="0">
                <a:ln>
                  <a:noFill/>
                </a:ln>
                <a:effectLst/>
                <a:uLnTx/>
                <a:uFillTx/>
                <a:latin typeface="Times New Roman" pitchFamily="18" charset="0"/>
                <a:cs typeface="Times New Roman" pitchFamily="18" charset="0"/>
              </a:rPr>
              <a:t>Pulmonic</a:t>
            </a:r>
            <a:r>
              <a:rPr kumimoji="0" lang="en-CA" sz="12800" b="0" i="0" u="none" strike="noStrike" kern="1200" cap="none" spc="0" normalizeH="0" baseline="0" noProof="0" dirty="0" smtClean="0">
                <a:ln>
                  <a:noFill/>
                </a:ln>
                <a:effectLst/>
                <a:uLnTx/>
                <a:uFillTx/>
                <a:latin typeface="Times New Roman" pitchFamily="18" charset="0"/>
                <a:cs typeface="Times New Roman" pitchFamily="18" charset="0"/>
              </a:rPr>
              <a:t> area</a:t>
            </a: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kumimoji="0" lang="en-CA" sz="12800" b="0" i="0" u="none" strike="noStrike" kern="1200" cap="none" spc="0" normalizeH="0" baseline="0" noProof="0" dirty="0" smtClean="0">
                <a:ln>
                  <a:noFill/>
                </a:ln>
                <a:effectLst/>
                <a:uLnTx/>
                <a:uFillTx/>
                <a:latin typeface="Times New Roman" pitchFamily="18" charset="0"/>
                <a:cs typeface="Times New Roman" pitchFamily="18" charset="0"/>
              </a:rPr>
              <a:t>Tricuspid area</a:t>
            </a:r>
          </a:p>
          <a:p>
            <a:pPr marL="342900" marR="0" lvl="0" indent="-342900" algn="l" defTabSz="914400" rtl="0" eaLnBrk="1" fontAlgn="auto" latinLnBrk="0" hangingPunct="1">
              <a:lnSpc>
                <a:spcPct val="160000"/>
              </a:lnSpc>
              <a:spcBef>
                <a:spcPct val="20000"/>
              </a:spcBef>
              <a:spcAft>
                <a:spcPts val="0"/>
              </a:spcAft>
              <a:buClrTx/>
              <a:buSzTx/>
              <a:buFont typeface="Wingdings" pitchFamily="2" charset="2"/>
              <a:buChar char="ü"/>
              <a:tabLst/>
              <a:defRPr/>
            </a:pPr>
            <a:r>
              <a:rPr kumimoji="0" lang="en-CA" sz="12800" b="0" i="0" u="none" strike="noStrike" kern="1200" cap="none" spc="0" normalizeH="0" baseline="0" noProof="0" dirty="0" smtClean="0">
                <a:ln>
                  <a:noFill/>
                </a:ln>
                <a:effectLst/>
                <a:uLnTx/>
                <a:uFillTx/>
                <a:latin typeface="Times New Roman" pitchFamily="18" charset="0"/>
                <a:cs typeface="Times New Roman" pitchFamily="18" charset="0"/>
              </a:rPr>
              <a:t> Mitral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8000" b="0" i="0" u="none" strike="noStrike" kern="1200" cap="none" spc="0" normalizeH="0" baseline="0" noProof="0" dirty="0" smtClean="0">
              <a:ln>
                <a:noFill/>
              </a:ln>
              <a:solidFill>
                <a:schemeClr val="tx1">
                  <a:lumMod val="65000"/>
                  <a:lumOff val="35000"/>
                </a:schemeClr>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8000" b="0" i="0" u="none" strike="noStrike" kern="1200" cap="none" spc="0" normalizeH="0" baseline="0" noProof="0" dirty="0" smtClean="0">
              <a:ln>
                <a:noFill/>
              </a:ln>
              <a:solidFill>
                <a:schemeClr val="tx1">
                  <a:lumMod val="65000"/>
                  <a:lumOff val="35000"/>
                </a:schemeClr>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8000" b="0" i="0" u="none" strike="noStrike" kern="1200" cap="none" spc="0" normalizeH="0" baseline="0" noProof="0" dirty="0" smtClean="0">
                <a:ln>
                  <a:noFill/>
                </a:ln>
                <a:solidFill>
                  <a:schemeClr val="tx1">
                    <a:lumMod val="65000"/>
                    <a:lumOff val="35000"/>
                  </a:schemeClr>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1100" b="0" i="0" u="none" strike="noStrike" kern="1200" cap="none" spc="0" normalizeH="0" baseline="0" noProof="0" dirty="0" smtClean="0">
              <a:ln>
                <a:noFill/>
              </a:ln>
              <a:solidFill>
                <a:schemeClr val="tx1">
                  <a:lumMod val="65000"/>
                  <a:lumOff val="35000"/>
                </a:schemeClr>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100" b="0" i="0" u="none" strike="noStrike" kern="1200" cap="none" spc="0" normalizeH="0" baseline="0" noProof="0" dirty="0" smtClean="0">
                <a:ln>
                  <a:noFill/>
                </a:ln>
                <a:solidFill>
                  <a:schemeClr val="tx1">
                    <a:lumMod val="65000"/>
                    <a:lumOff val="35000"/>
                  </a:schemeClr>
                </a:solidFill>
                <a:effectLst/>
                <a:uLnTx/>
                <a:uFillTx/>
                <a:latin typeface="Arial" charset="0"/>
                <a:ea typeface="+mn-ea"/>
                <a:cs typeface="+mn-cs"/>
              </a:rPr>
              <a:t>	</a:t>
            </a:r>
            <a:endParaRPr kumimoji="0" lang="en-CA"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E9CE9D78-6167-4310-A61D-3B1CB1B23888}"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b="1" dirty="0" smtClean="0">
                <a:latin typeface="Times New Roman" pitchFamily="18" charset="0"/>
                <a:cs typeface="Times New Roman" pitchFamily="18" charset="0"/>
              </a:rPr>
              <a:t>Abdomen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Inspection </a:t>
            </a:r>
          </a:p>
          <a:p>
            <a:pPr>
              <a:buFont typeface="Wingdings" pitchFamily="2" charset="2"/>
              <a:buChar char="ü"/>
            </a:pPr>
            <a:r>
              <a:rPr lang="en-US" dirty="0" smtClean="0">
                <a:latin typeface="Times New Roman" pitchFamily="18" charset="0"/>
                <a:cs typeface="Times New Roman" pitchFamily="18" charset="0"/>
              </a:rPr>
              <a:t>Distended Vs </a:t>
            </a:r>
            <a:r>
              <a:rPr lang="en-US" dirty="0" err="1" smtClean="0">
                <a:latin typeface="Times New Roman" pitchFamily="18" charset="0"/>
                <a:cs typeface="Times New Roman" pitchFamily="18" charset="0"/>
              </a:rPr>
              <a:t>scaphoid</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Umbilical hernia</a:t>
            </a:r>
          </a:p>
          <a:p>
            <a:pPr>
              <a:buFont typeface="Wingdings" pitchFamily="2" charset="2"/>
              <a:buChar char="ü"/>
            </a:pPr>
            <a:r>
              <a:rPr lang="en-US" dirty="0" err="1" smtClean="0">
                <a:latin typeface="Times New Roman" pitchFamily="18" charset="0"/>
                <a:cs typeface="Times New Roman" pitchFamily="18" charset="0"/>
              </a:rPr>
              <a:t>Omphalocele</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Gastroschisis</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Liver and Spleen</a:t>
            </a:r>
          </a:p>
          <a:p>
            <a:pPr>
              <a:buFont typeface="Wingdings" pitchFamily="2" charset="2"/>
              <a:buChar char="ü"/>
            </a:pPr>
            <a:r>
              <a:rPr lang="en-US" dirty="0" smtClean="0">
                <a:latin typeface="Times New Roman" pitchFamily="18" charset="0"/>
                <a:cs typeface="Times New Roman" pitchFamily="18" charset="0"/>
              </a:rPr>
              <a:t>For any mass</a:t>
            </a:r>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itchFamily="18" charset="0"/>
                <a:cs typeface="Times New Roman" pitchFamily="18" charset="0"/>
              </a:rPr>
              <a:t>What are these?</a:t>
            </a:r>
            <a:endParaRPr lang="en-US" dirty="0">
              <a:latin typeface="Times New Roman" pitchFamily="18" charset="0"/>
              <a:cs typeface="Times New Roman" pitchFamily="18" charset="0"/>
            </a:endParaRPr>
          </a:p>
        </p:txBody>
      </p:sp>
      <p:pic>
        <p:nvPicPr>
          <p:cNvPr id="4" name="Picture 4" descr="http://www.lornakemble.net/metabolic-disorders/images/1713_9_57-scaphoid-abdomen-causes.jpg"/>
          <p:cNvPicPr>
            <a:picLocks noGrp="1" noChangeAspect="1" noChangeArrowheads="1"/>
          </p:cNvPicPr>
          <p:nvPr>
            <p:ph idx="1"/>
          </p:nvPr>
        </p:nvPicPr>
        <p:blipFill>
          <a:blip r:embed="rId3" cstate="print">
            <a:lum bright="-10000"/>
          </a:blip>
          <a:srcRect/>
          <a:stretch>
            <a:fillRect/>
          </a:stretch>
        </p:blipFill>
        <p:spPr bwMode="auto">
          <a:xfrm>
            <a:off x="381000" y="1219200"/>
            <a:ext cx="4419600" cy="5410200"/>
          </a:xfrm>
          <a:prstGeom prst="rect">
            <a:avLst/>
          </a:prstGeom>
          <a:noFill/>
          <a:ln w="9525">
            <a:noFill/>
            <a:miter lim="800000"/>
            <a:headEnd/>
            <a:tailEnd/>
          </a:ln>
        </p:spPr>
      </p:pic>
      <p:pic>
        <p:nvPicPr>
          <p:cNvPr id="5" name="Picture 10" descr="http://dynamic.psu.ac.th/kidsurgery.psu.ac.th/Pediatric%20surgery/KID/Atlas/Images/D/D1/DSC07465.jpg"/>
          <p:cNvPicPr>
            <a:picLocks noChangeAspect="1" noChangeArrowheads="1"/>
          </p:cNvPicPr>
          <p:nvPr/>
        </p:nvPicPr>
        <p:blipFill>
          <a:blip r:embed="rId4" cstate="print"/>
          <a:srcRect l="17940" t="3413" r="14149"/>
          <a:stretch>
            <a:fillRect/>
          </a:stretch>
        </p:blipFill>
        <p:spPr bwMode="auto">
          <a:xfrm>
            <a:off x="4800600" y="1219200"/>
            <a:ext cx="3962399" cy="5334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9CE9D78-6167-4310-A61D-3B1CB1B23888}"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Are these normal?</a:t>
            </a:r>
            <a:endParaRPr lang="en-US" dirty="0">
              <a:latin typeface="Times New Roman" pitchFamily="18" charset="0"/>
              <a:cs typeface="Times New Roman" pitchFamily="18" charset="0"/>
            </a:endParaRPr>
          </a:p>
        </p:txBody>
      </p:sp>
      <p:pic>
        <p:nvPicPr>
          <p:cNvPr id="4" name="Picture 2" descr="http://download.imaging.consult.com/ic/images/S1933033207705062/gr2-midi.jpg"/>
          <p:cNvPicPr>
            <a:picLocks noGrp="1" noChangeAspect="1" noChangeArrowheads="1"/>
          </p:cNvPicPr>
          <p:nvPr>
            <p:ph idx="1"/>
          </p:nvPr>
        </p:nvPicPr>
        <p:blipFill>
          <a:blip r:embed="rId2" cstate="print">
            <a:lum bright="-10000"/>
          </a:blip>
          <a:srcRect l="8772" t="8823" b="25000"/>
          <a:stretch>
            <a:fillRect/>
          </a:stretch>
        </p:blipFill>
        <p:spPr bwMode="auto">
          <a:xfrm>
            <a:off x="0" y="1447800"/>
            <a:ext cx="4343400" cy="5410200"/>
          </a:xfrm>
          <a:prstGeom prst="rect">
            <a:avLst/>
          </a:prstGeom>
          <a:noFill/>
          <a:ln w="9525">
            <a:noFill/>
            <a:miter lim="800000"/>
            <a:headEnd/>
            <a:tailEnd/>
          </a:ln>
        </p:spPr>
      </p:pic>
      <p:pic>
        <p:nvPicPr>
          <p:cNvPr id="5" name="Picture 9" descr="http://www.sonoworld.com/images/FetusItemImages/Images%202011/Omphalocele_Mansour/Omphalocele_Mansour_4.jpg"/>
          <p:cNvPicPr>
            <a:picLocks noChangeAspect="1" noChangeArrowheads="1"/>
          </p:cNvPicPr>
          <p:nvPr/>
        </p:nvPicPr>
        <p:blipFill>
          <a:blip r:embed="rId3" cstate="print"/>
          <a:srcRect l="9692" b="6761"/>
          <a:stretch>
            <a:fillRect/>
          </a:stretch>
        </p:blipFill>
        <p:spPr bwMode="auto">
          <a:xfrm>
            <a:off x="4343400" y="1371600"/>
            <a:ext cx="4479925" cy="54863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9CE9D78-6167-4310-A61D-3B1CB1B23888}"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lstStyle/>
          <a:p>
            <a:pPr>
              <a:buNone/>
            </a:pPr>
            <a:r>
              <a:rPr lang="en-US" sz="3600" b="1" dirty="0" smtClean="0">
                <a:latin typeface="Times New Roman" pitchFamily="18" charset="0"/>
                <a:cs typeface="Times New Roman" pitchFamily="18" charset="0"/>
              </a:rPr>
              <a:t>External genitalia</a:t>
            </a:r>
          </a:p>
          <a:p>
            <a:pPr>
              <a:buFont typeface="Wingdings" pitchFamily="2" charset="2"/>
              <a:buChar char="ü"/>
            </a:pPr>
            <a:r>
              <a:rPr lang="en-US" dirty="0" smtClean="0">
                <a:latin typeface="Times New Roman" pitchFamily="18" charset="0"/>
                <a:cs typeface="Times New Roman" pitchFamily="18" charset="0"/>
              </a:rPr>
              <a:t>Labia </a:t>
            </a:r>
            <a:r>
              <a:rPr lang="en-US" dirty="0" err="1" smtClean="0">
                <a:latin typeface="Times New Roman" pitchFamily="18" charset="0"/>
                <a:cs typeface="Times New Roman" pitchFamily="18" charset="0"/>
              </a:rPr>
              <a:t>majora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minora</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Penis: length 3 to 4 cm </a:t>
            </a:r>
          </a:p>
          <a:p>
            <a:pPr>
              <a:buFont typeface="Wingdings" pitchFamily="2" charset="2"/>
              <a:buChar char="ü"/>
            </a:pPr>
            <a:r>
              <a:rPr lang="en-US" dirty="0" smtClean="0">
                <a:latin typeface="Times New Roman" pitchFamily="18" charset="0"/>
                <a:cs typeface="Times New Roman" pitchFamily="18" charset="0"/>
              </a:rPr>
              <a:t>Penile </a:t>
            </a:r>
            <a:r>
              <a:rPr lang="en-US" dirty="0" err="1" smtClean="0">
                <a:latin typeface="Times New Roman" pitchFamily="18" charset="0"/>
                <a:cs typeface="Times New Roman" pitchFamily="18" charset="0"/>
              </a:rPr>
              <a:t>hypospadias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Epispadias</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Undescended</a:t>
            </a:r>
            <a:r>
              <a:rPr lang="en-US" dirty="0" smtClean="0">
                <a:latin typeface="Times New Roman" pitchFamily="18" charset="0"/>
                <a:cs typeface="Times New Roman" pitchFamily="18" charset="0"/>
              </a:rPr>
              <a:t> testes</a:t>
            </a:r>
          </a:p>
          <a:p>
            <a:pPr>
              <a:buFont typeface="Wingdings" pitchFamily="2" charset="2"/>
              <a:buChar char="ü"/>
            </a:pPr>
            <a:r>
              <a:rPr lang="en-US" dirty="0" err="1" smtClean="0">
                <a:latin typeface="Times New Roman" pitchFamily="18" charset="0"/>
                <a:cs typeface="Times New Roman" pitchFamily="18" charset="0"/>
              </a:rPr>
              <a:t>Hydroceles</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Imperforated anus </a:t>
            </a:r>
          </a:p>
          <a:p>
            <a:pPr>
              <a:buNone/>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3600" b="1" dirty="0" smtClean="0">
                <a:latin typeface="Times New Roman" pitchFamily="18" charset="0"/>
                <a:cs typeface="Times New Roman" pitchFamily="18" charset="0"/>
              </a:rPr>
              <a:t>Spine</a:t>
            </a:r>
            <a:r>
              <a:rPr lang="en-US" dirty="0" smtClean="0"/>
              <a:t> </a:t>
            </a:r>
          </a:p>
          <a:p>
            <a:pPr>
              <a:buFont typeface="Wingdings" pitchFamily="2" charset="2"/>
              <a:buChar char="ü"/>
            </a:pPr>
            <a:r>
              <a:rPr lang="en-US" dirty="0" smtClean="0">
                <a:latin typeface="Times New Roman" pitchFamily="18" charset="0"/>
                <a:cs typeface="Times New Roman" pitchFamily="18" charset="0"/>
              </a:rPr>
              <a:t>Spinal bifida </a:t>
            </a:r>
            <a:r>
              <a:rPr lang="en-US" dirty="0" err="1" smtClean="0">
                <a:latin typeface="Times New Roman" pitchFamily="18" charset="0"/>
                <a:cs typeface="Times New Roman" pitchFamily="18" charset="0"/>
              </a:rPr>
              <a:t>occulta</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Meningocele</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Myelomeningocele</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Limbs</a:t>
            </a:r>
            <a:r>
              <a:rPr lang="en-US" dirty="0" smtClean="0">
                <a:latin typeface="Times New Roman" pitchFamily="18" charset="0"/>
                <a:cs typeface="Times New Roman" pitchFamily="18" charset="0"/>
              </a:rPr>
              <a:t> </a:t>
            </a:r>
          </a:p>
          <a:p>
            <a:pPr>
              <a:buFont typeface="Wingdings" pitchFamily="2" charset="2"/>
              <a:buChar char="ü"/>
            </a:pPr>
            <a:r>
              <a:rPr lang="en-US" dirty="0" smtClean="0">
                <a:latin typeface="Times New Roman" pitchFamily="18" charset="0"/>
                <a:cs typeface="Times New Roman" pitchFamily="18" charset="0"/>
              </a:rPr>
              <a:t>For any sign of trauma</a:t>
            </a:r>
          </a:p>
          <a:p>
            <a:pPr>
              <a:buFont typeface="Wingdings" pitchFamily="2" charset="2"/>
              <a:buChar char="ü"/>
            </a:pPr>
            <a:r>
              <a:rPr lang="en-US" dirty="0" smtClean="0">
                <a:latin typeface="Times New Roman" pitchFamily="18" charset="0"/>
                <a:cs typeface="Times New Roman" pitchFamily="18" charset="0"/>
              </a:rPr>
              <a:t>Barlow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Ortolani</a:t>
            </a:r>
            <a:r>
              <a:rPr lang="en-US" dirty="0" smtClean="0">
                <a:latin typeface="Times New Roman" pitchFamily="18" charset="0"/>
                <a:cs typeface="Times New Roman" pitchFamily="18" charset="0"/>
              </a:rPr>
              <a:t> for CHD</a:t>
            </a:r>
          </a:p>
          <a:p>
            <a:pPr>
              <a:buFont typeface="Wingdings" pitchFamily="2" charset="2"/>
              <a:buChar char="ü"/>
            </a:pPr>
            <a:r>
              <a:rPr lang="en-US" dirty="0" err="1" smtClean="0">
                <a:latin typeface="Times New Roman" pitchFamily="18" charset="0"/>
                <a:cs typeface="Times New Roman" pitchFamily="18" charset="0"/>
              </a:rPr>
              <a:t>Polydactyly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syndactyly</a:t>
            </a:r>
            <a:r>
              <a:rPr lang="en-US" dirty="0" smtClean="0">
                <a:latin typeface="Times New Roman" pitchFamily="18" charset="0"/>
                <a:cs typeface="Times New Roman" pitchFamily="18" charset="0"/>
              </a:rPr>
              <a:t> , clenched hand </a:t>
            </a:r>
            <a:endParaRPr lang="en-US" b="1" dirty="0" smtClean="0">
              <a:latin typeface="Times New Roman" pitchFamily="18" charset="0"/>
              <a:cs typeface="Times New Roman"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Neonatal 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181600"/>
          </a:xfrm>
        </p:spPr>
        <p:txBody>
          <a:bodyPr>
            <a:normAutofit/>
          </a:bodyPr>
          <a:lstStyle/>
          <a:p>
            <a:pPr>
              <a:buNone/>
            </a:pPr>
            <a:r>
              <a:rPr lang="en-US" b="1" dirty="0" smtClean="0">
                <a:latin typeface="Times New Roman" pitchFamily="18" charset="0"/>
                <a:cs typeface="Times New Roman" pitchFamily="18" charset="0"/>
              </a:rPr>
              <a:t>Neurologic examination</a:t>
            </a:r>
          </a:p>
          <a:p>
            <a:pPr>
              <a:buFont typeface="Wingdings" pitchFamily="2" charset="2"/>
              <a:buChar char="ü"/>
            </a:pPr>
            <a:r>
              <a:rPr lang="en-US" dirty="0" smtClean="0">
                <a:latin typeface="Times New Roman" pitchFamily="18" charset="0"/>
                <a:cs typeface="Times New Roman" pitchFamily="18" charset="0"/>
              </a:rPr>
              <a:t>State of consciousness</a:t>
            </a:r>
          </a:p>
          <a:p>
            <a:pPr>
              <a:buFont typeface="Wingdings" pitchFamily="2" charset="2"/>
              <a:buChar char="ü"/>
            </a:pPr>
            <a:r>
              <a:rPr lang="en-US" dirty="0" smtClean="0">
                <a:latin typeface="Times New Roman" pitchFamily="18" charset="0"/>
                <a:cs typeface="Times New Roman" pitchFamily="18" charset="0"/>
              </a:rPr>
              <a:t>TONE : Hypotonic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Hypertonic</a:t>
            </a:r>
          </a:p>
          <a:p>
            <a:pPr>
              <a:buFont typeface="Wingdings" pitchFamily="2" charset="2"/>
              <a:buChar char="ü"/>
            </a:pPr>
            <a:r>
              <a:rPr lang="en-US" dirty="0" smtClean="0">
                <a:latin typeface="Times New Roman" pitchFamily="18" charset="0"/>
                <a:cs typeface="Times New Roman" pitchFamily="18" charset="0"/>
              </a:rPr>
              <a:t>Reflexes </a:t>
            </a:r>
          </a:p>
          <a:p>
            <a:pPr>
              <a:buNone/>
            </a:pPr>
            <a:endParaRPr lang="en-US" dirty="0" smtClean="0">
              <a:latin typeface="Times New Roman" pitchFamily="18" charset="0"/>
              <a:cs typeface="Times New Roman"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Neonatal P/E…..</a:t>
            </a:r>
            <a:endParaRPr lang="en-US" dirty="0"/>
          </a:p>
        </p:txBody>
      </p:sp>
      <p:sp>
        <p:nvSpPr>
          <p:cNvPr id="3" name="Content Placeholder 2"/>
          <p:cNvSpPr>
            <a:spLocks noGrp="1"/>
          </p:cNvSpPr>
          <p:nvPr>
            <p:ph idx="1"/>
          </p:nvPr>
        </p:nvSpPr>
        <p:spPr>
          <a:xfrm>
            <a:off x="457200" y="1295400"/>
            <a:ext cx="8229600" cy="4830763"/>
          </a:xfrm>
          <a:solidFill>
            <a:schemeClr val="accent2"/>
          </a:solidFill>
        </p:spPr>
        <p:txBody>
          <a:bodyPr>
            <a:normAutofit/>
          </a:bodyPr>
          <a:lstStyle/>
          <a:p>
            <a:pPr>
              <a:buNone/>
            </a:pPr>
            <a:r>
              <a:rPr lang="en-US" b="1" dirty="0" smtClean="0">
                <a:latin typeface="Times New Roman" pitchFamily="18" charset="0"/>
                <a:cs typeface="Times New Roman" pitchFamily="18" charset="0"/>
              </a:rPr>
              <a:t>Reflexes: </a:t>
            </a:r>
          </a:p>
          <a:p>
            <a:pPr>
              <a:buNone/>
            </a:pPr>
            <a:r>
              <a:rPr lang="en-US" dirty="0" smtClean="0">
                <a:latin typeface="Times New Roman" pitchFamily="18" charset="0"/>
                <a:cs typeface="Times New Roman" pitchFamily="18" charset="0"/>
              </a:rPr>
              <a:t>Primitive reflexes</a:t>
            </a:r>
          </a:p>
          <a:p>
            <a:pPr>
              <a:buFont typeface="Wingdings" pitchFamily="2" charset="2"/>
              <a:buChar char="ü"/>
            </a:pPr>
            <a:r>
              <a:rPr lang="en-US" dirty="0" smtClean="0">
                <a:latin typeface="Times New Roman" pitchFamily="18" charset="0"/>
                <a:cs typeface="Times New Roman" pitchFamily="18" charset="0"/>
              </a:rPr>
              <a:t>Sucking reflex</a:t>
            </a:r>
          </a:p>
          <a:p>
            <a:pPr>
              <a:buFont typeface="Wingdings" pitchFamily="2" charset="2"/>
              <a:buChar char="ü"/>
            </a:pPr>
            <a:r>
              <a:rPr lang="en-US" dirty="0" smtClean="0">
                <a:latin typeface="Times New Roman" pitchFamily="18" charset="0"/>
                <a:cs typeface="Times New Roman" pitchFamily="18" charset="0"/>
              </a:rPr>
              <a:t>Moro reflex</a:t>
            </a:r>
          </a:p>
          <a:p>
            <a:pPr>
              <a:buFont typeface="Wingdings" pitchFamily="2" charset="2"/>
              <a:buChar char="ü"/>
            </a:pPr>
            <a:r>
              <a:rPr lang="en-US" dirty="0" smtClean="0">
                <a:latin typeface="Times New Roman" pitchFamily="18" charset="0"/>
                <a:cs typeface="Times New Roman" pitchFamily="18" charset="0"/>
              </a:rPr>
              <a:t>Rooting reflex</a:t>
            </a:r>
          </a:p>
          <a:p>
            <a:pPr>
              <a:buFont typeface="Wingdings" pitchFamily="2" charset="2"/>
              <a:buChar char="ü"/>
            </a:pPr>
            <a:r>
              <a:rPr lang="en-US" dirty="0" smtClean="0">
                <a:latin typeface="Times New Roman" pitchFamily="18" charset="0"/>
                <a:cs typeface="Times New Roman" pitchFamily="18" charset="0"/>
              </a:rPr>
              <a:t>Grasp reflex</a:t>
            </a:r>
          </a:p>
          <a:p>
            <a:pPr>
              <a:buFont typeface="Wingdings" pitchFamily="2" charset="2"/>
              <a:buChar char="ü"/>
            </a:pPr>
            <a:r>
              <a:rPr lang="en-CA" dirty="0" smtClean="0">
                <a:latin typeface="Times New Roman" pitchFamily="18" charset="0"/>
                <a:cs typeface="Times New Roman" pitchFamily="18" charset="0"/>
              </a:rPr>
              <a:t>Stepping</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Tonic neck</a:t>
            </a: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latin typeface="Times New Roman" pitchFamily="18" charset="0"/>
                <a:cs typeface="Times New Roman" pitchFamily="18" charset="0"/>
              </a:rPr>
              <a:t>Reflexes:</a:t>
            </a:r>
            <a:endParaRPr lang="en-US" dirty="0"/>
          </a:p>
        </p:txBody>
      </p:sp>
      <p:sp>
        <p:nvSpPr>
          <p:cNvPr id="3" name="Content Placeholder 2"/>
          <p:cNvSpPr>
            <a:spLocks noGrp="1"/>
          </p:cNvSpPr>
          <p:nvPr>
            <p:ph idx="1"/>
          </p:nvPr>
        </p:nvSpPr>
        <p:spPr>
          <a:xfrm>
            <a:off x="0" y="838200"/>
            <a:ext cx="9144000" cy="6019800"/>
          </a:xfrm>
        </p:spPr>
        <p:txBody>
          <a:bodyPr/>
          <a:lstStyle/>
          <a:p>
            <a:pPr marL="571500" indent="-457200">
              <a:lnSpc>
                <a:spcPct val="150000"/>
              </a:lnSpc>
              <a:buSzPct val="100000"/>
              <a:buFont typeface="Arial" charset="0"/>
              <a:buAutoNum type="alphaUcPeriod"/>
            </a:pPr>
            <a:r>
              <a:rPr lang="en-US" dirty="0" smtClean="0">
                <a:hlinkClick r:id="rId2" action="ppaction://hlinkfile"/>
              </a:rPr>
              <a:t>Moro reflex </a:t>
            </a:r>
            <a:endParaRPr lang="en-US" dirty="0" smtClean="0"/>
          </a:p>
          <a:p>
            <a:pPr lvl="1">
              <a:lnSpc>
                <a:spcPct val="150000"/>
              </a:lnSpc>
            </a:pPr>
            <a:r>
              <a:rPr lang="en-US" sz="3200" dirty="0" smtClean="0"/>
              <a:t>place the infant in semi-upright position. </a:t>
            </a:r>
          </a:p>
          <a:p>
            <a:pPr lvl="1">
              <a:lnSpc>
                <a:spcPct val="150000"/>
              </a:lnSpc>
            </a:pPr>
            <a:r>
              <a:rPr lang="en-US" sz="3200" dirty="0" smtClean="0"/>
              <a:t>The head is momentarily allowed to fall backward, with immediate re-support. </a:t>
            </a:r>
          </a:p>
          <a:p>
            <a:pPr lvl="1">
              <a:lnSpc>
                <a:spcPct val="150000"/>
              </a:lnSpc>
              <a:buSzPct val="102000"/>
              <a:buBlip>
                <a:blip r:embed="rId3"/>
              </a:buBlip>
            </a:pPr>
            <a:r>
              <a:rPr lang="en-US" sz="3200" dirty="0" smtClean="0"/>
              <a:t>Symmetrically abducts &amp; extends the arms &amp; flexes the thumbs, followed by flexion &amp; adduction of the upper extremities. </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latin typeface="Times New Roman" pitchFamily="18" charset="0"/>
                <a:cs typeface="Times New Roman" pitchFamily="18" charset="0"/>
              </a:rPr>
              <a:t>Reflexes…</a:t>
            </a:r>
            <a:endParaRPr lang="en-US" dirty="0"/>
          </a:p>
        </p:txBody>
      </p:sp>
      <p:sp>
        <p:nvSpPr>
          <p:cNvPr id="3" name="Content Placeholder 2"/>
          <p:cNvSpPr>
            <a:spLocks noGrp="1"/>
          </p:cNvSpPr>
          <p:nvPr>
            <p:ph idx="1"/>
          </p:nvPr>
        </p:nvSpPr>
        <p:spPr>
          <a:xfrm>
            <a:off x="0" y="990600"/>
            <a:ext cx="9144000" cy="5867400"/>
          </a:xfrm>
        </p:spPr>
        <p:txBody>
          <a:bodyPr/>
          <a:lstStyle/>
          <a:p>
            <a:pPr marL="800100" lvl="4" indent="-342900">
              <a:lnSpc>
                <a:spcPct val="150000"/>
              </a:lnSpc>
              <a:buSzPct val="100000"/>
              <a:buFont typeface="Tw Cen MT" pitchFamily="34" charset="0"/>
              <a:buChar char="–"/>
              <a:defRPr/>
            </a:pPr>
            <a:r>
              <a:rPr lang="en-US" sz="3200" dirty="0" smtClean="0"/>
              <a:t>An asymmetric response may signify: </a:t>
            </a:r>
          </a:p>
          <a:p>
            <a:pPr marL="1257300" lvl="5" indent="-342900">
              <a:lnSpc>
                <a:spcPct val="150000"/>
              </a:lnSpc>
              <a:buSzPct val="100000"/>
              <a:buFont typeface="Tw Cen MT" pitchFamily="34" charset="0"/>
              <a:buChar char="–"/>
              <a:defRPr/>
            </a:pPr>
            <a:r>
              <a:rPr lang="en-US" sz="3200" dirty="0" smtClean="0"/>
              <a:t>fractured clavicle </a:t>
            </a:r>
          </a:p>
          <a:p>
            <a:pPr marL="1257300" lvl="5" indent="-342900">
              <a:lnSpc>
                <a:spcPct val="150000"/>
              </a:lnSpc>
              <a:buSzPct val="100000"/>
              <a:buFont typeface="Tw Cen MT" pitchFamily="34" charset="0"/>
              <a:buChar char="–"/>
              <a:defRPr/>
            </a:pPr>
            <a:r>
              <a:rPr lang="en-US" sz="3200" dirty="0" smtClean="0"/>
              <a:t>brachial plexus injury or </a:t>
            </a:r>
          </a:p>
          <a:p>
            <a:pPr marL="1257300" lvl="5" indent="-342900">
              <a:lnSpc>
                <a:spcPct val="150000"/>
              </a:lnSpc>
              <a:buSzPct val="100000"/>
              <a:buFont typeface="Tw Cen MT" pitchFamily="34" charset="0"/>
              <a:buChar char="–"/>
              <a:defRPr/>
            </a:pPr>
            <a:r>
              <a:rPr lang="en-US" sz="3200" dirty="0" err="1" smtClean="0"/>
              <a:t>hemiparesis</a:t>
            </a:r>
            <a:r>
              <a:rPr lang="en-US" sz="3200" dirty="0" smtClean="0"/>
              <a:t> </a:t>
            </a:r>
          </a:p>
          <a:p>
            <a:pPr marL="800100" lvl="4" indent="-342900">
              <a:lnSpc>
                <a:spcPct val="150000"/>
              </a:lnSpc>
              <a:buSzPct val="100000"/>
              <a:buFont typeface="Tw Cen MT" pitchFamily="34" charset="0"/>
              <a:buChar char="–"/>
              <a:defRPr/>
            </a:pPr>
            <a:r>
              <a:rPr lang="en-US" sz="3200" dirty="0" smtClean="0"/>
              <a:t>Absence of the Moro reflex in a term newborn  suggests significant dysfunction of the CNS. </a:t>
            </a:r>
          </a:p>
          <a:p>
            <a:pPr>
              <a:defRPr/>
            </a:pPr>
            <a:endParaRPr lang="en-US" dirty="0" smtClean="0"/>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latin typeface="Times New Roman" pitchFamily="18" charset="0"/>
                <a:cs typeface="Times New Roman" pitchFamily="18" charset="0"/>
              </a:rPr>
              <a:t>1. Neonatal  History Taking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686800" cy="6248400"/>
          </a:xfrm>
        </p:spPr>
        <p:txBody>
          <a:bodyPr>
            <a:normAutofit/>
          </a:bodyPr>
          <a:lstStyle/>
          <a:p>
            <a:pPr>
              <a:buNone/>
            </a:pPr>
            <a:r>
              <a:rPr lang="en-US" b="1" dirty="0" smtClean="0">
                <a:latin typeface="Times New Roman" pitchFamily="18" charset="0"/>
                <a:cs typeface="Times New Roman" pitchFamily="18" charset="0"/>
              </a:rPr>
              <a:t>Maternal history:</a:t>
            </a:r>
          </a:p>
          <a:p>
            <a:pPr>
              <a:buFont typeface="Wingdings" pitchFamily="2" charset="2"/>
              <a:buChar char="ü"/>
            </a:pPr>
            <a:r>
              <a:rPr lang="en-US" dirty="0" smtClean="0">
                <a:latin typeface="Times New Roman" pitchFamily="18" charset="0"/>
                <a:cs typeface="Times New Roman" pitchFamily="18" charset="0"/>
              </a:rPr>
              <a:t>Age</a:t>
            </a:r>
          </a:p>
          <a:p>
            <a:pPr>
              <a:buFont typeface="Wingdings" pitchFamily="2" charset="2"/>
              <a:buChar char="ü"/>
            </a:pPr>
            <a:r>
              <a:rPr lang="en-US" dirty="0" smtClean="0">
                <a:latin typeface="Times New Roman" pitchFamily="18" charset="0"/>
                <a:cs typeface="Times New Roman" pitchFamily="18" charset="0"/>
              </a:rPr>
              <a:t>Blood type</a:t>
            </a:r>
          </a:p>
          <a:p>
            <a:pPr>
              <a:buFont typeface="Wingdings" pitchFamily="2" charset="2"/>
              <a:buChar char="ü"/>
            </a:pPr>
            <a:r>
              <a:rPr lang="en-US" dirty="0" smtClean="0">
                <a:latin typeface="Times New Roman" pitchFamily="18" charset="0"/>
                <a:cs typeface="Times New Roman" pitchFamily="18" charset="0"/>
              </a:rPr>
              <a:t>Transfusions</a:t>
            </a:r>
          </a:p>
          <a:p>
            <a:pPr>
              <a:buFont typeface="Wingdings" pitchFamily="2" charset="2"/>
              <a:buChar char="ü"/>
            </a:pPr>
            <a:r>
              <a:rPr lang="en-US" dirty="0" smtClean="0">
                <a:latin typeface="Times New Roman" pitchFamily="18" charset="0"/>
                <a:cs typeface="Times New Roman" pitchFamily="18" charset="0"/>
              </a:rPr>
              <a:t>Blood group sensitizations</a:t>
            </a:r>
          </a:p>
          <a:p>
            <a:pPr>
              <a:buFont typeface="Wingdings" pitchFamily="2" charset="2"/>
              <a:buChar char="ü"/>
            </a:pPr>
            <a:r>
              <a:rPr lang="en-US" dirty="0" smtClean="0">
                <a:latin typeface="Times New Roman" pitchFamily="18" charset="0"/>
                <a:cs typeface="Times New Roman" pitchFamily="18" charset="0"/>
              </a:rPr>
              <a:t>Chronic maternal illness(DM, HTN, Renal…  )</a:t>
            </a:r>
          </a:p>
          <a:p>
            <a:pPr>
              <a:buFont typeface="Wingdings" pitchFamily="2" charset="2"/>
              <a:buChar char="ü"/>
            </a:pPr>
            <a:r>
              <a:rPr lang="en-US" dirty="0" smtClean="0">
                <a:latin typeface="Times New Roman" pitchFamily="18" charset="0"/>
                <a:cs typeface="Times New Roman" pitchFamily="18" charset="0"/>
              </a:rPr>
              <a:t>STI (HIV/AIDS, herpes…)</a:t>
            </a:r>
          </a:p>
          <a:p>
            <a:pPr>
              <a:buFont typeface="Wingdings" pitchFamily="2" charset="2"/>
              <a:buChar char="ü"/>
            </a:pPr>
            <a:r>
              <a:rPr lang="en-US" dirty="0" smtClean="0">
                <a:latin typeface="Times New Roman" pitchFamily="18" charset="0"/>
                <a:cs typeface="Times New Roman" pitchFamily="18" charset="0"/>
              </a:rPr>
              <a:t>Infertility, IVF/</a:t>
            </a:r>
            <a:r>
              <a:rPr lang="en-US" dirty="0" smtClean="0"/>
              <a:t> in vitro fertilization/ fertilization in artificial environment rather than inside a living organism </a:t>
            </a:r>
          </a:p>
          <a:p>
            <a:pPr>
              <a:buFont typeface="Wingdings" pitchFamily="2" charset="2"/>
              <a:buChar char="ü"/>
            </a:pPr>
            <a:r>
              <a:rPr lang="en-US" dirty="0" smtClean="0">
                <a:latin typeface="Times New Roman" pitchFamily="18" charset="0"/>
                <a:cs typeface="Times New Roman" pitchFamily="18" charset="0"/>
              </a:rPr>
              <a:t>Recent infections or exposures</a:t>
            </a:r>
          </a:p>
          <a:p>
            <a:pPr>
              <a:buFont typeface="Wingdings" pitchFamily="2" charset="2"/>
              <a:buChar char="ü"/>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latin typeface="Times New Roman" pitchFamily="18" charset="0"/>
                <a:cs typeface="Times New Roman" pitchFamily="18" charset="0"/>
              </a:rPr>
              <a:t>Reflexes…</a:t>
            </a:r>
            <a:endParaRPr lang="en-US" dirty="0"/>
          </a:p>
        </p:txBody>
      </p:sp>
      <p:sp>
        <p:nvSpPr>
          <p:cNvPr id="3" name="Content Placeholder 2"/>
          <p:cNvSpPr>
            <a:spLocks noGrp="1"/>
          </p:cNvSpPr>
          <p:nvPr>
            <p:ph idx="1"/>
          </p:nvPr>
        </p:nvSpPr>
        <p:spPr>
          <a:xfrm>
            <a:off x="457200" y="838200"/>
            <a:ext cx="8229600" cy="5287963"/>
          </a:xfrm>
        </p:spPr>
        <p:txBody>
          <a:bodyPr/>
          <a:lstStyle/>
          <a:p>
            <a:pPr marL="571500" indent="-457200">
              <a:lnSpc>
                <a:spcPct val="150000"/>
              </a:lnSpc>
              <a:buSzPct val="100000"/>
              <a:buFont typeface="Arial" charset="0"/>
              <a:buAutoNum type="alphaUcPeriod" startAt="2"/>
            </a:pPr>
            <a:r>
              <a:rPr lang="en-US" dirty="0" smtClean="0">
                <a:hlinkClick r:id="rId2" action="ppaction://hlinkfile"/>
              </a:rPr>
              <a:t>The grasp response </a:t>
            </a:r>
            <a:endParaRPr lang="en-US" dirty="0" smtClean="0"/>
          </a:p>
          <a:p>
            <a:pPr lvl="1">
              <a:lnSpc>
                <a:spcPct val="150000"/>
              </a:lnSpc>
            </a:pPr>
            <a:r>
              <a:rPr lang="en-US" sz="3200" dirty="0" smtClean="0"/>
              <a:t>elicited by placing a finger or object in the open palm of each hand. </a:t>
            </a:r>
          </a:p>
          <a:p>
            <a:pPr lvl="1">
              <a:lnSpc>
                <a:spcPct val="150000"/>
              </a:lnSpc>
            </a:pPr>
            <a:r>
              <a:rPr lang="en-US" sz="3200" dirty="0" smtClean="0"/>
              <a:t>Normal infants grasp the object, &amp; with attempted removal, the grip is reinforced.</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latin typeface="Times New Roman" pitchFamily="18" charset="0"/>
                <a:cs typeface="Times New Roman" pitchFamily="18" charset="0"/>
              </a:rPr>
              <a:t>Reflexes…</a:t>
            </a:r>
            <a:endParaRPr lang="en-US" dirty="0"/>
          </a:p>
        </p:txBody>
      </p:sp>
      <p:sp>
        <p:nvSpPr>
          <p:cNvPr id="3" name="Content Placeholder 2"/>
          <p:cNvSpPr>
            <a:spLocks noGrp="1"/>
          </p:cNvSpPr>
          <p:nvPr>
            <p:ph idx="1"/>
          </p:nvPr>
        </p:nvSpPr>
        <p:spPr>
          <a:xfrm>
            <a:off x="0" y="609600"/>
            <a:ext cx="9144000" cy="6248400"/>
          </a:xfrm>
        </p:spPr>
        <p:txBody>
          <a:bodyPr>
            <a:normAutofit lnSpcReduction="10000"/>
          </a:bodyPr>
          <a:lstStyle/>
          <a:p>
            <a:pPr marL="571500" indent="-457200">
              <a:lnSpc>
                <a:spcPct val="150000"/>
              </a:lnSpc>
              <a:buSzPct val="100000"/>
              <a:buFont typeface="Arial" charset="0"/>
              <a:buAutoNum type="alphaUcPeriod" startAt="3"/>
            </a:pPr>
            <a:r>
              <a:rPr lang="en-US" dirty="0" smtClean="0">
                <a:hlinkClick r:id="rId2" action="ppaction://hlinkfile"/>
              </a:rPr>
              <a:t>The tonic neck reflex </a:t>
            </a:r>
            <a:endParaRPr lang="en-US" dirty="0" smtClean="0"/>
          </a:p>
          <a:p>
            <a:pPr lvl="1">
              <a:lnSpc>
                <a:spcPct val="150000"/>
              </a:lnSpc>
            </a:pPr>
            <a:r>
              <a:rPr lang="en-US" sz="3200" dirty="0" smtClean="0"/>
              <a:t>manually turning the head to one side while supine. </a:t>
            </a:r>
          </a:p>
          <a:p>
            <a:pPr lvl="1">
              <a:lnSpc>
                <a:spcPct val="150000"/>
              </a:lnSpc>
            </a:pPr>
            <a:r>
              <a:rPr lang="en-US" sz="3200" dirty="0" smtClean="0"/>
              <a:t>Extension of the arm occurs on that side &amp; flexion in the </a:t>
            </a:r>
            <a:r>
              <a:rPr lang="en-US" sz="3200" dirty="0" err="1" smtClean="0"/>
              <a:t>contralateral</a:t>
            </a:r>
            <a:r>
              <a:rPr lang="en-US" sz="3200" dirty="0" smtClean="0"/>
              <a:t>. </a:t>
            </a:r>
          </a:p>
          <a:p>
            <a:pPr lvl="1">
              <a:lnSpc>
                <a:spcPct val="150000"/>
              </a:lnSpc>
            </a:pPr>
            <a:r>
              <a:rPr lang="en-US" sz="3200" dirty="0" smtClean="0"/>
              <a:t>An obligatory tonic neck response, by which the infant remains “locked” in the fencer's position, </a:t>
            </a:r>
          </a:p>
          <a:p>
            <a:pPr lvl="2">
              <a:lnSpc>
                <a:spcPct val="150000"/>
              </a:lnSpc>
              <a:buSzPct val="100000"/>
              <a:buBlip>
                <a:blip r:embed="rId3"/>
              </a:buBlip>
            </a:pPr>
            <a:r>
              <a:rPr lang="en-US" sz="3200" dirty="0" smtClean="0"/>
              <a:t>always abnormal &amp; implies a CNS disorder.</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9CE9D78-6167-4310-A61D-3B1CB1B23888}"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Classification of Newborn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lstStyle/>
          <a:p>
            <a:pPr lvl="0">
              <a:buNone/>
            </a:pPr>
            <a:r>
              <a:rPr lang="en-US" b="1" dirty="0" smtClean="0">
                <a:latin typeface="Times New Roman" pitchFamily="18" charset="0"/>
                <a:cs typeface="Times New Roman" pitchFamily="18" charset="0"/>
              </a:rPr>
              <a:t>Birth weight classification:</a:t>
            </a:r>
          </a:p>
          <a:p>
            <a:pPr lvl="0">
              <a:buFont typeface="Wingdings" pitchFamily="2" charset="2"/>
              <a:buChar char="ü"/>
            </a:pPr>
            <a:r>
              <a:rPr lang="en-US" dirty="0" smtClean="0">
                <a:latin typeface="Times New Roman" pitchFamily="18" charset="0"/>
                <a:cs typeface="Times New Roman" pitchFamily="18" charset="0"/>
              </a:rPr>
              <a:t>Extremely low birth weight… &lt;1000 grams</a:t>
            </a:r>
          </a:p>
          <a:p>
            <a:pPr lvl="0">
              <a:buFont typeface="Wingdings" pitchFamily="2" charset="2"/>
              <a:buChar char="ü"/>
            </a:pPr>
            <a:r>
              <a:rPr lang="en-US" dirty="0" smtClean="0">
                <a:latin typeface="Times New Roman" pitchFamily="18" charset="0"/>
                <a:cs typeface="Times New Roman" pitchFamily="18" charset="0"/>
              </a:rPr>
              <a:t>Very low birth weight…..&lt;1500gm</a:t>
            </a:r>
          </a:p>
          <a:p>
            <a:pPr lvl="0">
              <a:buFont typeface="Wingdings" pitchFamily="2" charset="2"/>
              <a:buChar char="ü"/>
            </a:pPr>
            <a:r>
              <a:rPr lang="en-US" dirty="0" smtClean="0">
                <a:latin typeface="Times New Roman" pitchFamily="18" charset="0"/>
                <a:cs typeface="Times New Roman" pitchFamily="18" charset="0"/>
              </a:rPr>
              <a:t>Low birth weight……1500-&lt;2500gm</a:t>
            </a:r>
          </a:p>
          <a:p>
            <a:pPr lvl="0">
              <a:buFont typeface="Wingdings" pitchFamily="2" charset="2"/>
              <a:buChar char="ü"/>
            </a:pPr>
            <a:r>
              <a:rPr lang="en-US" dirty="0" smtClean="0">
                <a:latin typeface="Times New Roman" pitchFamily="18" charset="0"/>
                <a:cs typeface="Times New Roman" pitchFamily="18" charset="0"/>
              </a:rPr>
              <a:t>Normal weight …….≥ 2500gm</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Low birth weight…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b="1" dirty="0" smtClean="0">
                <a:latin typeface="Times New Roman" pitchFamily="18" charset="0"/>
                <a:cs typeface="Times New Roman" pitchFamily="18" charset="0"/>
              </a:rPr>
              <a:t>Causes:</a:t>
            </a:r>
          </a:p>
          <a:p>
            <a:pPr algn="just">
              <a:buFont typeface="Wingdings" pitchFamily="2" charset="2"/>
              <a:buChar char="ü"/>
            </a:pPr>
            <a:r>
              <a:rPr lang="en-US" b="1" dirty="0" smtClean="0">
                <a:latin typeface="Times New Roman" pitchFamily="18" charset="0"/>
                <a:cs typeface="Times New Roman" pitchFamily="18" charset="0"/>
              </a:rPr>
              <a:t>Premature birth</a:t>
            </a:r>
            <a:r>
              <a:rPr lang="en-US" dirty="0" smtClean="0">
                <a:latin typeface="Times New Roman" pitchFamily="18" charset="0"/>
                <a:cs typeface="Times New Roman" pitchFamily="18" charset="0"/>
              </a:rPr>
              <a:t>: (&lt; 37 weeks). The earlier a baby is born, the less it is likely to weigh. </a:t>
            </a:r>
          </a:p>
          <a:p>
            <a:pPr algn="just">
              <a:buFont typeface="Wingdings" pitchFamily="2" charset="2"/>
              <a:buChar char="ü"/>
            </a:pPr>
            <a:r>
              <a:rPr lang="en-US" b="1" dirty="0" smtClean="0">
                <a:latin typeface="Times New Roman" pitchFamily="18" charset="0"/>
                <a:cs typeface="Times New Roman" pitchFamily="18" charset="0"/>
              </a:rPr>
              <a:t>Fetal growth restriction</a:t>
            </a:r>
            <a:r>
              <a:rPr lang="en-US" dirty="0" smtClean="0">
                <a:latin typeface="Times New Roman" pitchFamily="18" charset="0"/>
                <a:cs typeface="Times New Roman" pitchFamily="18" charset="0"/>
              </a:rPr>
              <a:t>: (growth-restricted= small-for-gestational age or small-for-date)</a:t>
            </a:r>
          </a:p>
          <a:p>
            <a:pPr>
              <a:buNone/>
            </a:pPr>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81000" y="152400"/>
            <a:ext cx="8229600" cy="914400"/>
          </a:xfrm>
        </p:spPr>
        <p:txBody>
          <a:bodyPr>
            <a:normAutofit/>
          </a:bodyPr>
          <a:lstStyle/>
          <a:p>
            <a:r>
              <a:rPr lang="en-US" sz="4000" b="1" dirty="0" smtClean="0">
                <a:latin typeface="Times New Roman" pitchFamily="18" charset="0"/>
                <a:cs typeface="Times New Roman" pitchFamily="18" charset="0"/>
              </a:rPr>
              <a:t>low birth weight……</a:t>
            </a:r>
          </a:p>
        </p:txBody>
      </p:sp>
      <p:sp>
        <p:nvSpPr>
          <p:cNvPr id="149507" name="Content Placeholder 2"/>
          <p:cNvSpPr>
            <a:spLocks noGrp="1"/>
          </p:cNvSpPr>
          <p:nvPr>
            <p:ph idx="1"/>
          </p:nvPr>
        </p:nvSpPr>
        <p:spPr>
          <a:xfrm>
            <a:off x="457200" y="1371600"/>
            <a:ext cx="8001000" cy="4953000"/>
          </a:xfrm>
        </p:spPr>
        <p:txBody>
          <a:bodyPr/>
          <a:lstStyle/>
          <a:p>
            <a:pPr lvl="1" algn="just">
              <a:buNone/>
            </a:pPr>
            <a:r>
              <a:rPr lang="en-US" sz="3200" b="1" dirty="0" smtClean="0">
                <a:latin typeface="Times New Roman" pitchFamily="18" charset="0"/>
                <a:cs typeface="Times New Roman" pitchFamily="18" charset="0"/>
              </a:rPr>
              <a:t>What is common?</a:t>
            </a:r>
          </a:p>
          <a:p>
            <a:pPr lvl="1" algn="just">
              <a:buFont typeface="Wingdings" pitchFamily="2" charset="2"/>
              <a:buChar char="ü"/>
            </a:pPr>
            <a:r>
              <a:rPr lang="en-US" sz="3200" dirty="0" smtClean="0">
                <a:latin typeface="Times New Roman" pitchFamily="18" charset="0"/>
                <a:cs typeface="Times New Roman" pitchFamily="18" charset="0"/>
              </a:rPr>
              <a:t>Overall wasted appearance </a:t>
            </a:r>
          </a:p>
          <a:p>
            <a:pPr lvl="1" algn="just">
              <a:buFont typeface="Wingdings" pitchFamily="2" charset="2"/>
              <a:buChar char="ü"/>
            </a:pPr>
            <a:r>
              <a:rPr lang="en-US" sz="3200" dirty="0" smtClean="0">
                <a:latin typeface="Times New Roman" pitchFamily="18" charset="0"/>
                <a:cs typeface="Times New Roman" pitchFamily="18" charset="0"/>
              </a:rPr>
              <a:t>Poor skin </a:t>
            </a:r>
            <a:r>
              <a:rPr lang="en-US" sz="3200" dirty="0" err="1" smtClean="0">
                <a:latin typeface="Times New Roman" pitchFamily="18" charset="0"/>
                <a:cs typeface="Times New Roman" pitchFamily="18" charset="0"/>
              </a:rPr>
              <a:t>turgor</a:t>
            </a:r>
            <a:endParaRPr lang="en-US" sz="3200" dirty="0" smtClean="0">
              <a:latin typeface="Times New Roman" pitchFamily="18" charset="0"/>
              <a:cs typeface="Times New Roman" pitchFamily="18" charset="0"/>
            </a:endParaRPr>
          </a:p>
          <a:p>
            <a:pPr lvl="1" algn="just">
              <a:buFont typeface="Wingdings" pitchFamily="2" charset="2"/>
              <a:buChar char="ü"/>
            </a:pPr>
            <a:r>
              <a:rPr lang="en-US" sz="3200" dirty="0" smtClean="0">
                <a:latin typeface="Times New Roman" pitchFamily="18" charset="0"/>
                <a:cs typeface="Times New Roman" pitchFamily="18" charset="0"/>
              </a:rPr>
              <a:t>Have a large head (since the rest body is small)</a:t>
            </a:r>
          </a:p>
          <a:p>
            <a:pPr lvl="1" algn="just">
              <a:buFont typeface="Wingdings" pitchFamily="2" charset="2"/>
              <a:buChar char="ü"/>
            </a:pPr>
            <a:r>
              <a:rPr lang="en-US" sz="3200" dirty="0" smtClean="0">
                <a:latin typeface="Times New Roman" pitchFamily="18" charset="0"/>
                <a:cs typeface="Times New Roman" pitchFamily="18" charset="0"/>
              </a:rPr>
              <a:t>Hair is dull and lusterless (not shiny)</a:t>
            </a:r>
          </a:p>
          <a:p>
            <a:pPr lvl="1" algn="just">
              <a:buFont typeface="Wingdings" pitchFamily="2" charset="2"/>
              <a:buChar char="ü"/>
            </a:pPr>
            <a:r>
              <a:rPr lang="en-US" sz="3200" dirty="0" smtClean="0">
                <a:latin typeface="Times New Roman" pitchFamily="18" charset="0"/>
                <a:cs typeface="Times New Roman" pitchFamily="18" charset="0"/>
              </a:rPr>
              <a:t>Ineffective breathing patterns</a:t>
            </a:r>
          </a:p>
          <a:p>
            <a:pPr lvl="1" algn="just">
              <a:buFont typeface="Wingdings" pitchFamily="2" charset="2"/>
              <a:buChar char="ü"/>
            </a:pPr>
            <a:r>
              <a:rPr lang="en-US" sz="3200" dirty="0" smtClean="0">
                <a:latin typeface="Times New Roman" pitchFamily="18" charset="0"/>
                <a:cs typeface="Times New Roman" pitchFamily="18" charset="0"/>
              </a:rPr>
              <a:t>Ineffective thermoregulation</a:t>
            </a:r>
          </a:p>
          <a:p>
            <a:pPr algn="just"/>
            <a:endParaRPr lang="en-US" sz="2800" dirty="0" smtClean="0"/>
          </a:p>
        </p:txBody>
      </p:sp>
      <p:sp>
        <p:nvSpPr>
          <p:cNvPr id="4" name="Slide Number Placeholder 3"/>
          <p:cNvSpPr>
            <a:spLocks noGrp="1"/>
          </p:cNvSpPr>
          <p:nvPr>
            <p:ph type="sldNum" sz="quarter" idx="12"/>
          </p:nvPr>
        </p:nvSpPr>
        <p:spPr/>
        <p:txBody>
          <a:bodyPr/>
          <a:lstStyle/>
          <a:p>
            <a:fld id="{E9CE9D78-6167-4310-A61D-3B1CB1B23888}"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low birth weight……</a:t>
            </a:r>
            <a:endParaRPr lang="en-US" dirty="0"/>
          </a:p>
        </p:txBody>
      </p:sp>
      <p:sp>
        <p:nvSpPr>
          <p:cNvPr id="3" name="Content Placeholder 2"/>
          <p:cNvSpPr>
            <a:spLocks noGrp="1"/>
          </p:cNvSpPr>
          <p:nvPr>
            <p:ph idx="1"/>
          </p:nvPr>
        </p:nvSpPr>
        <p:spPr/>
        <p:txBody>
          <a:bodyPr/>
          <a:lstStyle/>
          <a:p>
            <a:pPr lvl="1" algn="just">
              <a:buNone/>
            </a:pPr>
            <a:r>
              <a:rPr lang="en-US" sz="3200" b="1" dirty="0" smtClean="0">
                <a:latin typeface="Times New Roman" pitchFamily="18" charset="0"/>
                <a:cs typeface="Times New Roman" pitchFamily="18" charset="0"/>
              </a:rPr>
              <a:t>What to do?</a:t>
            </a:r>
          </a:p>
          <a:p>
            <a:pPr lvl="1" algn="just">
              <a:buFont typeface="Wingdings" pitchFamily="2" charset="2"/>
              <a:buChar char="ü"/>
            </a:pPr>
            <a:r>
              <a:rPr lang="en-US" sz="3200" dirty="0" smtClean="0">
                <a:latin typeface="Times New Roman" pitchFamily="18" charset="0"/>
                <a:cs typeface="Times New Roman" pitchFamily="18" charset="0"/>
              </a:rPr>
              <a:t>Initiating and maintaining respiration</a:t>
            </a:r>
          </a:p>
          <a:p>
            <a:pPr lvl="1" algn="just">
              <a:buFont typeface="Wingdings" pitchFamily="2" charset="2"/>
              <a:buChar char="ü"/>
            </a:pPr>
            <a:r>
              <a:rPr lang="en-US" sz="3200" dirty="0" smtClean="0">
                <a:latin typeface="Times New Roman" pitchFamily="18" charset="0"/>
                <a:cs typeface="Times New Roman" pitchFamily="18" charset="0"/>
              </a:rPr>
              <a:t>Fluid and electrolyte balance </a:t>
            </a:r>
          </a:p>
          <a:p>
            <a:pPr lvl="1" algn="just">
              <a:buFont typeface="Wingdings" pitchFamily="2" charset="2"/>
              <a:buChar char="ü"/>
            </a:pPr>
            <a:r>
              <a:rPr lang="en-US" sz="3200" dirty="0" smtClean="0">
                <a:latin typeface="Times New Roman" pitchFamily="18" charset="0"/>
                <a:cs typeface="Times New Roman" pitchFamily="18" charset="0"/>
              </a:rPr>
              <a:t>Temperature regulation</a:t>
            </a:r>
          </a:p>
          <a:p>
            <a:pPr lvl="1" algn="just">
              <a:buFont typeface="Wingdings" pitchFamily="2" charset="2"/>
              <a:buChar char="ü"/>
            </a:pPr>
            <a:r>
              <a:rPr lang="en-US" sz="3200" dirty="0" smtClean="0">
                <a:latin typeface="Times New Roman" pitchFamily="18" charset="0"/>
                <a:cs typeface="Times New Roman" pitchFamily="18" charset="0"/>
              </a:rPr>
              <a:t>Establishing adequate nutritional intake </a:t>
            </a:r>
          </a:p>
          <a:p>
            <a:pPr lvl="1" algn="just">
              <a:buFont typeface="Wingdings" pitchFamily="2" charset="2"/>
              <a:buChar char="ü"/>
            </a:pPr>
            <a:r>
              <a:rPr lang="en-US" sz="3200" dirty="0" smtClean="0">
                <a:latin typeface="Times New Roman" pitchFamily="18" charset="0"/>
                <a:cs typeface="Times New Roman" pitchFamily="18" charset="0"/>
              </a:rPr>
              <a:t>Preventing infection</a:t>
            </a:r>
          </a:p>
          <a:p>
            <a:pPr lvl="1" algn="just">
              <a:buFont typeface="Wingdings" pitchFamily="2" charset="2"/>
              <a:buChar char="ü"/>
            </a:pPr>
            <a:r>
              <a:rPr lang="en-US" sz="3200" dirty="0" smtClean="0">
                <a:latin typeface="Times New Roman" pitchFamily="18" charset="0"/>
                <a:cs typeface="Times New Roman" pitchFamily="18" charset="0"/>
              </a:rPr>
              <a:t>Establishing parent –infant bonding</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Classification ……</a:t>
            </a:r>
            <a:endParaRPr lang="en-US" dirty="0"/>
          </a:p>
        </p:txBody>
      </p:sp>
      <p:sp>
        <p:nvSpPr>
          <p:cNvPr id="3" name="Content Placeholder 2"/>
          <p:cNvSpPr>
            <a:spLocks noGrp="1"/>
          </p:cNvSpPr>
          <p:nvPr>
            <p:ph idx="1"/>
          </p:nvPr>
        </p:nvSpPr>
        <p:spPr>
          <a:xfrm>
            <a:off x="457200" y="1371600"/>
            <a:ext cx="8229600" cy="4754563"/>
          </a:xfrm>
        </p:spPr>
        <p:txBody>
          <a:bodyPr/>
          <a:lstStyle/>
          <a:p>
            <a:pPr lvl="0">
              <a:buNone/>
            </a:pPr>
            <a:r>
              <a:rPr lang="en-US" b="1" dirty="0" smtClean="0">
                <a:latin typeface="Times New Roman" pitchFamily="18" charset="0"/>
                <a:cs typeface="Times New Roman" pitchFamily="18" charset="0"/>
              </a:rPr>
              <a:t>Gestational age classification:</a:t>
            </a:r>
          </a:p>
          <a:p>
            <a:pPr lvl="0">
              <a:buNone/>
            </a:pPr>
            <a:endParaRPr lang="en-US" b="1" dirty="0" smtClean="0">
              <a:latin typeface="Times New Roman" pitchFamily="18" charset="0"/>
              <a:cs typeface="Times New Roman" pitchFamily="18" charset="0"/>
            </a:endParaRPr>
          </a:p>
          <a:p>
            <a:pPr lvl="0">
              <a:buFont typeface="Wingdings" pitchFamily="2" charset="2"/>
              <a:buChar char="ü"/>
            </a:pPr>
            <a:r>
              <a:rPr lang="en-US" dirty="0" smtClean="0">
                <a:latin typeface="Times New Roman" pitchFamily="18" charset="0"/>
                <a:cs typeface="Times New Roman" pitchFamily="18" charset="0"/>
              </a:rPr>
              <a:t>Very preterm……&lt;32 weeks</a:t>
            </a:r>
          </a:p>
          <a:p>
            <a:pPr lvl="0">
              <a:buFont typeface="Wingdings" pitchFamily="2" charset="2"/>
              <a:buChar char="ü"/>
            </a:pPr>
            <a:r>
              <a:rPr lang="en-US" dirty="0" smtClean="0">
                <a:latin typeface="Times New Roman" pitchFamily="18" charset="0"/>
                <a:cs typeface="Times New Roman" pitchFamily="18" charset="0"/>
              </a:rPr>
              <a:t>Preterm…….32-37 weeks</a:t>
            </a:r>
          </a:p>
          <a:p>
            <a:pPr lvl="0">
              <a:buFont typeface="Wingdings" pitchFamily="2" charset="2"/>
              <a:buChar char="ü"/>
            </a:pPr>
            <a:r>
              <a:rPr lang="en-US" dirty="0" smtClean="0">
                <a:latin typeface="Times New Roman" pitchFamily="18" charset="0"/>
                <a:cs typeface="Times New Roman" pitchFamily="18" charset="0"/>
              </a:rPr>
              <a:t>Term …..37-42 weeks </a:t>
            </a:r>
          </a:p>
          <a:p>
            <a:pPr lvl="0">
              <a:buFont typeface="Wingdings" pitchFamily="2" charset="2"/>
              <a:buChar char="ü"/>
            </a:pPr>
            <a:r>
              <a:rPr lang="en-US" dirty="0" smtClean="0">
                <a:latin typeface="Times New Roman" pitchFamily="18" charset="0"/>
                <a:cs typeface="Times New Roman" pitchFamily="18" charset="0"/>
              </a:rPr>
              <a:t>Post term … ≥ 42 weeks</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Pre term babies …….</a:t>
            </a:r>
            <a:endParaRPr lang="en-US" dirty="0"/>
          </a:p>
        </p:txBody>
      </p:sp>
      <p:sp>
        <p:nvSpPr>
          <p:cNvPr id="3" name="Content Placeholder 2"/>
          <p:cNvSpPr>
            <a:spLocks noGrp="1"/>
          </p:cNvSpPr>
          <p:nvPr>
            <p:ph idx="1"/>
          </p:nvPr>
        </p:nvSpPr>
        <p:spPr>
          <a:xfrm>
            <a:off x="457200" y="1066800"/>
            <a:ext cx="8229600" cy="5334000"/>
          </a:xfrm>
        </p:spPr>
        <p:txBody>
          <a:bodyPr/>
          <a:lstStyle/>
          <a:p>
            <a:pPr>
              <a:buNone/>
            </a:pPr>
            <a:r>
              <a:rPr lang="en-US" b="1" dirty="0" smtClean="0">
                <a:latin typeface="Times New Roman" pitchFamily="18" charset="0"/>
                <a:cs typeface="Times New Roman" pitchFamily="18" charset="0"/>
              </a:rPr>
              <a:t>Risk factors:</a:t>
            </a:r>
          </a:p>
          <a:p>
            <a:pPr>
              <a:buFont typeface="Wingdings" pitchFamily="2" charset="2"/>
              <a:buChar char="ü"/>
            </a:pPr>
            <a:r>
              <a:rPr lang="en-US" b="1" dirty="0" smtClean="0">
                <a:latin typeface="Times New Roman" pitchFamily="18" charset="0"/>
                <a:cs typeface="Times New Roman" pitchFamily="18" charset="0"/>
              </a:rPr>
              <a:t>Maternal</a:t>
            </a:r>
            <a:r>
              <a:rPr lang="en-US" dirty="0" smtClean="0">
                <a:latin typeface="Times New Roman" pitchFamily="18" charset="0"/>
                <a:cs typeface="Times New Roman" pitchFamily="18" charset="0"/>
              </a:rPr>
              <a:t>: medical conditions (pre </a:t>
            </a:r>
            <a:r>
              <a:rPr lang="en-US" dirty="0" err="1" smtClean="0">
                <a:latin typeface="Times New Roman" pitchFamily="18" charset="0"/>
                <a:cs typeface="Times New Roman" pitchFamily="18" charset="0"/>
              </a:rPr>
              <a:t>eclampsia</a:t>
            </a:r>
            <a:r>
              <a:rPr lang="en-US" dirty="0" smtClean="0">
                <a:latin typeface="Times New Roman" pitchFamily="18" charset="0"/>
                <a:cs typeface="Times New Roman" pitchFamily="18" charset="0"/>
              </a:rPr>
              <a:t>), drug, uterine and cervical structure, age, genetics …</a:t>
            </a:r>
          </a:p>
          <a:p>
            <a:pPr>
              <a:buFont typeface="Wingdings" pitchFamily="2" charset="2"/>
              <a:buChar char="ü"/>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During pregnancy: </a:t>
            </a:r>
            <a:r>
              <a:rPr lang="en-US" dirty="0" smtClean="0">
                <a:latin typeface="Times New Roman" pitchFamily="18" charset="0"/>
                <a:cs typeface="Times New Roman" pitchFamily="18" charset="0"/>
              </a:rPr>
              <a:t>placenta (function, </a:t>
            </a:r>
            <a:r>
              <a:rPr lang="en-US" dirty="0" err="1" smtClean="0">
                <a:latin typeface="Times New Roman" pitchFamily="18" charset="0"/>
                <a:cs typeface="Times New Roman" pitchFamily="18" charset="0"/>
              </a:rPr>
              <a:t>previa</a:t>
            </a:r>
            <a:r>
              <a:rPr lang="en-US" dirty="0" smtClean="0">
                <a:latin typeface="Times New Roman" pitchFamily="18" charset="0"/>
                <a:cs typeface="Times New Roman" pitchFamily="18" charset="0"/>
              </a:rPr>
              <a:t>, abruption), PROM, interval of pregnancy (short), amniotic fluid (poly/</a:t>
            </a:r>
            <a:r>
              <a:rPr lang="en-US" dirty="0" err="1" smtClean="0">
                <a:latin typeface="Times New Roman" pitchFamily="18" charset="0"/>
                <a:cs typeface="Times New Roman" pitchFamily="18" charset="0"/>
              </a:rPr>
              <a:t>olig</a:t>
            </a:r>
            <a:r>
              <a:rPr lang="en-US" dirty="0" smtClean="0">
                <a:latin typeface="Times New Roman" pitchFamily="18" charset="0"/>
                <a:cs typeface="Times New Roman" pitchFamily="18" charset="0"/>
              </a:rPr>
              <a:t>)…</a:t>
            </a:r>
          </a:p>
          <a:p>
            <a:pPr>
              <a:buFont typeface="Wingdings" pitchFamily="2" charset="2"/>
              <a:buChar char="ü"/>
            </a:pPr>
            <a:r>
              <a:rPr lang="en-US" b="1" dirty="0" smtClean="0">
                <a:latin typeface="Times New Roman" pitchFamily="18" charset="0"/>
                <a:cs typeface="Times New Roman" pitchFamily="18" charset="0"/>
              </a:rPr>
              <a:t>Fetal: </a:t>
            </a:r>
            <a:r>
              <a:rPr lang="en-US" dirty="0" smtClean="0">
                <a:latin typeface="Times New Roman" pitchFamily="18" charset="0"/>
                <a:cs typeface="Times New Roman" pitchFamily="18" charset="0"/>
              </a:rPr>
              <a:t>Multiple gestation, uterine environment(anomalies…)</a:t>
            </a:r>
            <a:endParaRPr lang="en-US" b="1"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b="1" dirty="0" smtClean="0">
                <a:latin typeface="Times New Roman" pitchFamily="18" charset="0"/>
                <a:cs typeface="Times New Roman" pitchFamily="18" charset="0"/>
              </a:rPr>
              <a:t>Intrauterine growth curve(A&amp;W)</a:t>
            </a:r>
            <a:endParaRPr lang="en-US" b="1" dirty="0">
              <a:latin typeface="Times New Roman" pitchFamily="18" charset="0"/>
              <a:cs typeface="Times New Roman" pitchFamily="18" charset="0"/>
            </a:endParaRPr>
          </a:p>
        </p:txBody>
      </p:sp>
      <p:pic>
        <p:nvPicPr>
          <p:cNvPr id="4" name="Picture 2" descr="C:\Users\criona\Desktop\P1030484.JPG"/>
          <p:cNvPicPr>
            <a:picLocks noGrp="1" noChangeAspect="1" noChangeArrowheads="1"/>
          </p:cNvPicPr>
          <p:nvPr>
            <p:ph idx="1"/>
          </p:nvPr>
        </p:nvPicPr>
        <p:blipFill>
          <a:blip r:embed="rId2" cstate="print"/>
          <a:srcRect l="13409" t="5077" r="7074" b="7603"/>
          <a:stretch>
            <a:fillRect/>
          </a:stretch>
        </p:blipFill>
        <p:spPr bwMode="auto">
          <a:xfrm>
            <a:off x="152400" y="1143001"/>
            <a:ext cx="8839200" cy="4267199"/>
          </a:xfrm>
          <a:prstGeom prst="rect">
            <a:avLst/>
          </a:prstGeom>
          <a:noFill/>
          <a:ln w="9525">
            <a:noFill/>
            <a:miter lim="800000"/>
            <a:headEnd/>
            <a:tailEnd/>
          </a:ln>
        </p:spPr>
      </p:pic>
      <p:sp>
        <p:nvSpPr>
          <p:cNvPr id="6" name="Rectangle 5"/>
          <p:cNvSpPr/>
          <p:nvPr/>
        </p:nvSpPr>
        <p:spPr>
          <a:xfrm>
            <a:off x="228600" y="5410200"/>
            <a:ext cx="8610600" cy="1323439"/>
          </a:xfrm>
          <a:prstGeom prst="rect">
            <a:avLst/>
          </a:prstGeom>
        </p:spPr>
        <p:txBody>
          <a:bodyPr wrap="square">
            <a:spAutoFit/>
          </a:bodyPr>
          <a:lstStyle/>
          <a:p>
            <a:pPr lvl="1" algn="just">
              <a:defRPr/>
            </a:pPr>
            <a:r>
              <a:rPr lang="en-US" sz="2800" b="1" dirty="0" smtClean="0">
                <a:latin typeface="Times New Roman" pitchFamily="18" charset="0"/>
                <a:cs typeface="Times New Roman" pitchFamily="18" charset="0"/>
              </a:rPr>
              <a:t>AGA:  </a:t>
            </a:r>
            <a:r>
              <a:rPr lang="en-US" sz="2600" dirty="0" smtClean="0">
                <a:latin typeface="Times New Roman" pitchFamily="18" charset="0"/>
                <a:cs typeface="Times New Roman" pitchFamily="18" charset="0"/>
              </a:rPr>
              <a:t>weight  between 10</a:t>
            </a:r>
            <a:r>
              <a:rPr lang="en-US" sz="2600" baseline="30000" dirty="0" smtClean="0">
                <a:latin typeface="Times New Roman" pitchFamily="18" charset="0"/>
                <a:cs typeface="Times New Roman" pitchFamily="18" charset="0"/>
              </a:rPr>
              <a:t>th</a:t>
            </a:r>
            <a:r>
              <a:rPr lang="en-US" sz="2600" dirty="0" smtClean="0">
                <a:latin typeface="Times New Roman" pitchFamily="18" charset="0"/>
                <a:cs typeface="Times New Roman" pitchFamily="18" charset="0"/>
              </a:rPr>
              <a:t> - 90</a:t>
            </a:r>
            <a:r>
              <a:rPr lang="en-US" sz="2600" baseline="30000" dirty="0" smtClean="0">
                <a:latin typeface="Times New Roman" pitchFamily="18" charset="0"/>
                <a:cs typeface="Times New Roman" pitchFamily="18" charset="0"/>
              </a:rPr>
              <a:t>th</a:t>
            </a:r>
            <a:r>
              <a:rPr lang="en-US" sz="2600" dirty="0" smtClean="0">
                <a:latin typeface="Times New Roman" pitchFamily="18" charset="0"/>
                <a:cs typeface="Times New Roman" pitchFamily="18" charset="0"/>
              </a:rPr>
              <a:t> percentiles. = normal   </a:t>
            </a:r>
          </a:p>
          <a:p>
            <a:pPr lvl="1" algn="just">
              <a:defRPr/>
            </a:pPr>
            <a:r>
              <a:rPr lang="en-US" sz="2600" b="1" dirty="0" smtClean="0">
                <a:latin typeface="Times New Roman" pitchFamily="18" charset="0"/>
                <a:cs typeface="Times New Roman" pitchFamily="18" charset="0"/>
              </a:rPr>
              <a:t>LGA</a:t>
            </a:r>
            <a:r>
              <a:rPr lang="en-US" sz="2600" dirty="0" smtClean="0">
                <a:latin typeface="Times New Roman" pitchFamily="18" charset="0"/>
                <a:cs typeface="Times New Roman" pitchFamily="18" charset="0"/>
              </a:rPr>
              <a:t>: weight &gt; 90</a:t>
            </a:r>
            <a:r>
              <a:rPr lang="en-US" sz="2600" baseline="30000" dirty="0" smtClean="0">
                <a:latin typeface="Times New Roman" pitchFamily="18" charset="0"/>
                <a:cs typeface="Times New Roman" pitchFamily="18" charset="0"/>
              </a:rPr>
              <a:t>th</a:t>
            </a:r>
            <a:r>
              <a:rPr lang="en-US" sz="2600" dirty="0" smtClean="0">
                <a:latin typeface="Times New Roman" pitchFamily="18" charset="0"/>
                <a:cs typeface="Times New Roman" pitchFamily="18" charset="0"/>
              </a:rPr>
              <a:t> percentile  = accelerated grown  rate  </a:t>
            </a:r>
            <a:endParaRPr lang="en-AU" sz="2600" dirty="0" smtClean="0">
              <a:latin typeface="Times New Roman" pitchFamily="18" charset="0"/>
              <a:cs typeface="Times New Roman" pitchFamily="18" charset="0"/>
            </a:endParaRPr>
          </a:p>
          <a:p>
            <a:pPr lvl="1" algn="just">
              <a:defRPr/>
            </a:pPr>
            <a:r>
              <a:rPr lang="en-US" sz="2600" b="1" dirty="0" smtClean="0">
                <a:latin typeface="Times New Roman" pitchFamily="18" charset="0"/>
                <a:cs typeface="Times New Roman" pitchFamily="18" charset="0"/>
              </a:rPr>
              <a:t>SGA: </a:t>
            </a:r>
            <a:r>
              <a:rPr lang="en-US" sz="2600" dirty="0" smtClean="0">
                <a:latin typeface="Times New Roman" pitchFamily="18" charset="0"/>
                <a:cs typeface="Times New Roman" pitchFamily="18" charset="0"/>
              </a:rPr>
              <a:t>weight &lt; 10</a:t>
            </a:r>
            <a:r>
              <a:rPr lang="en-US" sz="2600" baseline="30000" dirty="0" smtClean="0">
                <a:latin typeface="Times New Roman" pitchFamily="18" charset="0"/>
                <a:cs typeface="Times New Roman" pitchFamily="18" charset="0"/>
              </a:rPr>
              <a:t>th</a:t>
            </a:r>
            <a:r>
              <a:rPr lang="en-US" sz="2600" dirty="0" smtClean="0">
                <a:latin typeface="Times New Roman" pitchFamily="18" charset="0"/>
                <a:cs typeface="Times New Roman" pitchFamily="18" charset="0"/>
              </a:rPr>
              <a:t> percentile = </a:t>
            </a:r>
            <a:r>
              <a:rPr lang="en-US" sz="2600" i="1" dirty="0" smtClean="0">
                <a:latin typeface="Times New Roman" pitchFamily="18" charset="0"/>
                <a:cs typeface="Times New Roman" pitchFamily="18" charset="0"/>
              </a:rPr>
              <a:t>IUGR</a:t>
            </a:r>
            <a:endParaRPr lang="en-AU" sz="26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9CE9D78-6167-4310-A61D-3B1CB1B23888}" type="slidenum">
              <a:rPr lang="en-US" smtClean="0"/>
              <a:pPr/>
              <a:t>59</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Neonatal….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791200"/>
          </a:xfrm>
        </p:spPr>
        <p:txBody>
          <a:bodyPr>
            <a:normAutofit fontScale="92500"/>
          </a:bodyPr>
          <a:lstStyle/>
          <a:p>
            <a:pPr>
              <a:buNone/>
            </a:pPr>
            <a:r>
              <a:rPr lang="en-US" b="1" dirty="0" smtClean="0">
                <a:latin typeface="Times New Roman" pitchFamily="18" charset="0"/>
                <a:cs typeface="Times New Roman" pitchFamily="18" charset="0"/>
              </a:rPr>
              <a:t>Previous pregnancies: problems and outcomes:</a:t>
            </a:r>
          </a:p>
          <a:p>
            <a:pPr>
              <a:buFont typeface="Wingdings" pitchFamily="2" charset="2"/>
              <a:buChar char="ü"/>
            </a:pPr>
            <a:r>
              <a:rPr lang="en-US" dirty="0" smtClean="0">
                <a:latin typeface="Times New Roman" pitchFamily="18" charset="0"/>
                <a:cs typeface="Times New Roman" pitchFamily="18" charset="0"/>
              </a:rPr>
              <a:t>Abortions</a:t>
            </a:r>
          </a:p>
          <a:p>
            <a:pPr>
              <a:buFont typeface="Wingdings" pitchFamily="2" charset="2"/>
              <a:buChar char="ü"/>
            </a:pPr>
            <a:r>
              <a:rPr lang="en-US" dirty="0" smtClean="0">
                <a:latin typeface="Times New Roman" pitchFamily="18" charset="0"/>
                <a:cs typeface="Times New Roman" pitchFamily="18" charset="0"/>
              </a:rPr>
              <a:t>Fetal end</a:t>
            </a:r>
          </a:p>
          <a:p>
            <a:pPr>
              <a:buFont typeface="Wingdings" pitchFamily="2" charset="2"/>
              <a:buChar char="ü"/>
            </a:pPr>
            <a:r>
              <a:rPr lang="en-US" dirty="0" smtClean="0">
                <a:latin typeface="Times New Roman" pitchFamily="18" charset="0"/>
                <a:cs typeface="Times New Roman" pitchFamily="18" charset="0"/>
              </a:rPr>
              <a:t>Neonatal deaths</a:t>
            </a:r>
          </a:p>
          <a:p>
            <a:pPr>
              <a:buFont typeface="Wingdings" pitchFamily="2" charset="2"/>
              <a:buChar char="ü"/>
            </a:pPr>
            <a:r>
              <a:rPr lang="en-US" dirty="0" smtClean="0">
                <a:latin typeface="Times New Roman" pitchFamily="18" charset="0"/>
                <a:cs typeface="Times New Roman" pitchFamily="18" charset="0"/>
              </a:rPr>
              <a:t>Prematurity</a:t>
            </a:r>
          </a:p>
          <a:p>
            <a:pPr>
              <a:buFont typeface="Wingdings" pitchFamily="2" charset="2"/>
              <a:buChar char="ü"/>
            </a:pPr>
            <a:r>
              <a:rPr lang="en-US" dirty="0" smtClean="0">
                <a:latin typeface="Times New Roman" pitchFamily="18" charset="0"/>
                <a:cs typeface="Times New Roman" pitchFamily="18" charset="0"/>
              </a:rPr>
              <a:t>Post maturity</a:t>
            </a:r>
          </a:p>
          <a:p>
            <a:pPr>
              <a:buFont typeface="Wingdings" pitchFamily="2" charset="2"/>
              <a:buChar char="ü"/>
            </a:pPr>
            <a:r>
              <a:rPr lang="en-US" dirty="0" smtClean="0">
                <a:latin typeface="Times New Roman" pitchFamily="18" charset="0"/>
                <a:cs typeface="Times New Roman" pitchFamily="18" charset="0"/>
              </a:rPr>
              <a:t>Malformations</a:t>
            </a:r>
          </a:p>
          <a:p>
            <a:pPr>
              <a:buFont typeface="Wingdings" pitchFamily="2" charset="2"/>
              <a:buChar char="ü"/>
            </a:pPr>
            <a:r>
              <a:rPr lang="en-US" dirty="0" smtClean="0">
                <a:latin typeface="Times New Roman" pitchFamily="18" charset="0"/>
                <a:cs typeface="Times New Roman" pitchFamily="18" charset="0"/>
              </a:rPr>
              <a:t>Respiratory distress syndrome</a:t>
            </a:r>
          </a:p>
          <a:p>
            <a:pPr>
              <a:buFont typeface="Wingdings" pitchFamily="2" charset="2"/>
              <a:buChar char="ü"/>
            </a:pPr>
            <a:r>
              <a:rPr lang="en-US" dirty="0" smtClean="0">
                <a:latin typeface="Times New Roman" pitchFamily="18" charset="0"/>
                <a:cs typeface="Times New Roman" pitchFamily="18" charset="0"/>
              </a:rPr>
              <a:t>Jaundice</a:t>
            </a:r>
          </a:p>
          <a:p>
            <a:pPr>
              <a:buFont typeface="Wingdings" pitchFamily="2" charset="2"/>
              <a:buChar char="ü"/>
            </a:pPr>
            <a:r>
              <a:rPr lang="en-US" dirty="0" smtClean="0">
                <a:latin typeface="Times New Roman" pitchFamily="18" charset="0"/>
                <a:cs typeface="Times New Roman" pitchFamily="18" charset="0"/>
              </a:rPr>
              <a:t>Apnea</a:t>
            </a:r>
          </a:p>
          <a:p>
            <a:pPr>
              <a:buNone/>
            </a:pPr>
            <a:endParaRPr lang="en-US" dirty="0" smtClean="0"/>
          </a:p>
          <a:p>
            <a:pPr>
              <a:buFont typeface="Wingdings" pitchFamily="2" charset="2"/>
              <a:buChar char="ü"/>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Pre term babies …….</a:t>
            </a:r>
            <a:endParaRPr lang="en-US" dirty="0"/>
          </a:p>
        </p:txBody>
      </p:sp>
      <p:sp>
        <p:nvSpPr>
          <p:cNvPr id="3" name="Content Placeholder 2"/>
          <p:cNvSpPr>
            <a:spLocks noGrp="1"/>
          </p:cNvSpPr>
          <p:nvPr>
            <p:ph idx="1"/>
          </p:nvPr>
        </p:nvSpPr>
        <p:spPr>
          <a:xfrm>
            <a:off x="304800" y="1143000"/>
            <a:ext cx="8382000" cy="4983163"/>
          </a:xfrm>
        </p:spPr>
        <p:txBody>
          <a:bodyPr>
            <a:normAutofit/>
          </a:bodyPr>
          <a:lstStyle/>
          <a:p>
            <a:pPr lvl="1" algn="just">
              <a:buFont typeface="Wingdings" pitchFamily="2" charset="2"/>
              <a:buChar char="ü"/>
            </a:pPr>
            <a:r>
              <a:rPr lang="en-US" sz="3200" dirty="0" smtClean="0">
                <a:latin typeface="Times New Roman" pitchFamily="18" charset="0"/>
                <a:cs typeface="Times New Roman" pitchFamily="18" charset="0"/>
              </a:rPr>
              <a:t>Thin extremities with very little muscle /subcutaneous fat</a:t>
            </a:r>
          </a:p>
          <a:p>
            <a:pPr lvl="1" algn="just">
              <a:buFont typeface="Wingdings" pitchFamily="2" charset="2"/>
              <a:buChar char="ü"/>
            </a:pPr>
            <a:r>
              <a:rPr lang="en-US" sz="3200" dirty="0" smtClean="0">
                <a:latin typeface="Times New Roman" pitchFamily="18" charset="0"/>
                <a:cs typeface="Times New Roman" pitchFamily="18" charset="0"/>
              </a:rPr>
              <a:t>Birth weight is usually less than 2500 grams </a:t>
            </a:r>
          </a:p>
          <a:p>
            <a:pPr lvl="1" algn="just">
              <a:buFont typeface="Wingdings" pitchFamily="2" charset="2"/>
              <a:buChar char="ü"/>
            </a:pPr>
            <a:r>
              <a:rPr lang="en-US" sz="3200" dirty="0" smtClean="0">
                <a:latin typeface="Times New Roman" pitchFamily="18" charset="0"/>
                <a:cs typeface="Times New Roman" pitchFamily="18" charset="0"/>
              </a:rPr>
              <a:t>Length ≤ 47cm, little scalp hair</a:t>
            </a:r>
          </a:p>
          <a:p>
            <a:pPr lvl="1" algn="just">
              <a:buFont typeface="Wingdings" pitchFamily="2" charset="2"/>
              <a:buChar char="ü"/>
            </a:pPr>
            <a:r>
              <a:rPr lang="en-US" sz="3200" dirty="0" smtClean="0">
                <a:latin typeface="Times New Roman" pitchFamily="18" charset="0"/>
                <a:cs typeface="Times New Roman" pitchFamily="18" charset="0"/>
              </a:rPr>
              <a:t>Thin, translucent and wrinkled skin </a:t>
            </a:r>
          </a:p>
          <a:p>
            <a:pPr lvl="1" algn="just">
              <a:buFont typeface="Wingdings" pitchFamily="2" charset="2"/>
              <a:buChar char="ü"/>
            </a:pPr>
            <a:r>
              <a:rPr lang="en-US" sz="3200" dirty="0" smtClean="0">
                <a:latin typeface="Times New Roman" pitchFamily="18" charset="0"/>
                <a:cs typeface="Times New Roman" pitchFamily="18" charset="0"/>
              </a:rPr>
              <a:t>Visible abdominal and scalp veins</a:t>
            </a:r>
            <a:endParaRPr lang="en-US" sz="3200"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Pre term babies …….</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lvl="1" algn="just">
              <a:buFont typeface="Wingdings" pitchFamily="2" charset="2"/>
              <a:buChar char="ü"/>
            </a:pPr>
            <a:r>
              <a:rPr lang="en-US" sz="3200" dirty="0" smtClean="0">
                <a:latin typeface="Times New Roman" pitchFamily="18" charset="0"/>
                <a:cs typeface="Times New Roman" pitchFamily="18" charset="0"/>
              </a:rPr>
              <a:t>Excessive lanugos over the extremities,  back and shoulders</a:t>
            </a:r>
          </a:p>
          <a:p>
            <a:pPr lvl="1" algn="just">
              <a:buFont typeface="Wingdings" pitchFamily="2" charset="2"/>
              <a:buChar char="ü"/>
            </a:pPr>
            <a:r>
              <a:rPr lang="en-US" sz="3200" dirty="0" smtClean="0">
                <a:latin typeface="Times New Roman" pitchFamily="18" charset="0"/>
                <a:cs typeface="Times New Roman" pitchFamily="18" charset="0"/>
              </a:rPr>
              <a:t>Un descended testes/ prominent labia and clitoris</a:t>
            </a:r>
          </a:p>
          <a:p>
            <a:pPr lvl="1" algn="just">
              <a:buFont typeface="Wingdings" pitchFamily="2" charset="2"/>
              <a:buChar char="ü"/>
            </a:pPr>
            <a:r>
              <a:rPr lang="en-US" sz="3200" dirty="0" smtClean="0">
                <a:latin typeface="Times New Roman" pitchFamily="18" charset="0"/>
                <a:cs typeface="Times New Roman" pitchFamily="18" charset="0"/>
              </a:rPr>
              <a:t>Absent / weak typical newborn reflexes</a:t>
            </a:r>
          </a:p>
          <a:p>
            <a:pPr lvl="1" algn="just">
              <a:buFont typeface="Wingdings" pitchFamily="2" charset="2"/>
              <a:buChar char="ü"/>
            </a:pPr>
            <a:r>
              <a:rPr lang="en-US" sz="3200" dirty="0" smtClean="0">
                <a:latin typeface="Times New Roman" pitchFamily="18" charset="0"/>
                <a:cs typeface="Times New Roman" pitchFamily="18" charset="0"/>
              </a:rPr>
              <a:t>Weak cry and weak body tone</a:t>
            </a:r>
          </a:p>
          <a:p>
            <a:pPr lvl="1" algn="just">
              <a:buFont typeface="Wingdings" pitchFamily="2" charset="2"/>
              <a:buChar char="ü"/>
            </a:pPr>
            <a:endParaRPr lang="en-US" dirty="0" smtClean="0"/>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b="1" dirty="0" smtClean="0">
                <a:latin typeface="Times New Roman" pitchFamily="18" charset="0"/>
                <a:cs typeface="Times New Roman" pitchFamily="18" charset="0"/>
              </a:rPr>
              <a:t>Pre term babies …….</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b="1" dirty="0" smtClean="0">
                <a:latin typeface="Times New Roman" pitchFamily="18" charset="0"/>
                <a:cs typeface="Times New Roman" pitchFamily="18" charset="0"/>
              </a:rPr>
              <a:t>What to do?</a:t>
            </a:r>
          </a:p>
          <a:p>
            <a:pPr>
              <a:buFont typeface="Wingdings" pitchFamily="2" charset="2"/>
              <a:buChar char="ü"/>
            </a:pPr>
            <a:r>
              <a:rPr lang="en-US" dirty="0" smtClean="0">
                <a:latin typeface="Times New Roman" pitchFamily="18" charset="0"/>
                <a:cs typeface="Times New Roman" pitchFamily="18" charset="0"/>
              </a:rPr>
              <a:t>Special care (NICU)</a:t>
            </a:r>
          </a:p>
          <a:p>
            <a:pPr>
              <a:buFont typeface="Wingdings" pitchFamily="2" charset="2"/>
              <a:buChar char="ü"/>
            </a:pPr>
            <a:r>
              <a:rPr lang="en-US" dirty="0" smtClean="0">
                <a:latin typeface="Times New Roman" pitchFamily="18" charset="0"/>
                <a:cs typeface="Times New Roman" pitchFamily="18" charset="0"/>
              </a:rPr>
              <a:t>Temperature Control</a:t>
            </a:r>
          </a:p>
          <a:p>
            <a:pPr>
              <a:buFont typeface="Wingdings" pitchFamily="2" charset="2"/>
              <a:buChar char="ü"/>
            </a:pPr>
            <a:r>
              <a:rPr lang="en-US" dirty="0" smtClean="0">
                <a:latin typeface="Times New Roman" pitchFamily="18" charset="0"/>
                <a:cs typeface="Times New Roman" pitchFamily="18" charset="0"/>
              </a:rPr>
              <a:t>Oxygen</a:t>
            </a:r>
          </a:p>
          <a:p>
            <a:pPr>
              <a:buFont typeface="Wingdings" pitchFamily="2" charset="2"/>
              <a:buChar char="ü"/>
            </a:pPr>
            <a:r>
              <a:rPr lang="en-US" dirty="0" smtClean="0">
                <a:latin typeface="Times New Roman" pitchFamily="18" charset="0"/>
                <a:cs typeface="Times New Roman" pitchFamily="18" charset="0"/>
              </a:rPr>
              <a:t>Intravenous Fluids</a:t>
            </a:r>
          </a:p>
          <a:p>
            <a:pPr>
              <a:buFont typeface="Wingdings" pitchFamily="2" charset="2"/>
              <a:buChar char="ü"/>
            </a:pPr>
            <a:r>
              <a:rPr lang="en-US" dirty="0" smtClean="0">
                <a:latin typeface="Times New Roman" pitchFamily="18" charset="0"/>
                <a:cs typeface="Times New Roman" pitchFamily="18" charset="0"/>
              </a:rPr>
              <a:t>Medications</a:t>
            </a:r>
          </a:p>
          <a:p>
            <a:pPr>
              <a:buFont typeface="Wingdings" pitchFamily="2" charset="2"/>
              <a:buChar char="ü"/>
            </a:pPr>
            <a:r>
              <a:rPr lang="en-US" dirty="0" smtClean="0">
                <a:latin typeface="Times New Roman" pitchFamily="18" charset="0"/>
                <a:cs typeface="Times New Roman" pitchFamily="18" charset="0"/>
              </a:rPr>
              <a:t>Feedings  (NG tube)</a:t>
            </a:r>
          </a:p>
          <a:p>
            <a:pPr>
              <a:buFont typeface="Wingdings" pitchFamily="2" charset="2"/>
              <a:buChar char="ü"/>
            </a:pPr>
            <a:r>
              <a:rPr lang="en-US" dirty="0" smtClean="0">
                <a:latin typeface="Times New Roman" pitchFamily="18" charset="0"/>
                <a:cs typeface="Times New Roman" pitchFamily="18" charset="0"/>
              </a:rPr>
              <a:t>Skin to skin contact (Kangaroo mother care)</a:t>
            </a:r>
          </a:p>
          <a:p>
            <a:pPr>
              <a:buNone/>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pPr lvl="0"/>
            <a:r>
              <a:rPr lang="en-US" dirty="0" smtClean="0"/>
              <a:t/>
            </a:r>
            <a:br>
              <a:rPr lang="en-US" dirty="0" smtClean="0"/>
            </a:br>
            <a:r>
              <a:rPr lang="en-US" dirty="0" smtClean="0"/>
              <a:t>Birth weight and GA classification</a:t>
            </a:r>
            <a:br>
              <a:rPr lang="en-US" dirty="0" smtClean="0"/>
            </a:br>
            <a:r>
              <a:rPr lang="en-US" b="1" dirty="0" smtClean="0">
                <a:latin typeface="Times New Roman" pitchFamily="18" charset="0"/>
                <a:cs typeface="Times New Roman" pitchFamily="18" charset="0"/>
              </a:rPr>
              <a: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533401"/>
            <a:ext cx="9144000" cy="6324599"/>
          </a:xfrm>
          <a:prstGeom prst="rect">
            <a:avLst/>
          </a:prstGeom>
          <a:solidFill>
            <a:srgbClr val="C00000"/>
          </a:solidFill>
          <a:ln w="9525">
            <a:noFill/>
            <a:miter lim="800000"/>
            <a:headEnd/>
            <a:tailEnd/>
          </a:ln>
          <a:effectLst/>
        </p:spPr>
      </p:pic>
      <p:sp>
        <p:nvSpPr>
          <p:cNvPr id="4" name="Slide Number Placeholder 3"/>
          <p:cNvSpPr>
            <a:spLocks noGrp="1"/>
          </p:cNvSpPr>
          <p:nvPr>
            <p:ph type="sldNum" sz="quarter" idx="12"/>
          </p:nvPr>
        </p:nvSpPr>
        <p:spPr/>
        <p:txBody>
          <a:bodyPr/>
          <a:lstStyle/>
          <a:p>
            <a:fld id="{E9CE9D78-6167-4310-A61D-3B1CB1B23888}"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pPr lvl="0"/>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Care of normal new born/</a:t>
            </a:r>
            <a:r>
              <a:rPr lang="en-US" b="1" dirty="0" smtClean="0"/>
              <a:t>Immediate new born care </a:t>
            </a:r>
            <a:r>
              <a:rPr lang="en-US" dirty="0" smtClean="0"/>
              <a:t/>
            </a:r>
            <a:br>
              <a:rPr lang="en-US" dirty="0" smtClean="0"/>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ü"/>
            </a:pPr>
            <a:r>
              <a:rPr lang="en-GB" dirty="0" smtClean="0">
                <a:latin typeface="Times New Roman" pitchFamily="18" charset="0"/>
                <a:cs typeface="Times New Roman" pitchFamily="18" charset="0"/>
              </a:rPr>
              <a:t>Deliver baby onto mother’s abdomen or a dry warm surface close to the mother</a:t>
            </a:r>
          </a:p>
          <a:p>
            <a:pPr>
              <a:buFont typeface="Wingdings" pitchFamily="2" charset="2"/>
              <a:buChar char="ü"/>
            </a:pPr>
            <a:r>
              <a:rPr lang="en-GB" dirty="0" smtClean="0">
                <a:latin typeface="Times New Roman" pitchFamily="18" charset="0"/>
                <a:cs typeface="Times New Roman" pitchFamily="18" charset="0"/>
              </a:rPr>
              <a:t>Dry baby’s body with dry towel. Wrap with another dry warm cloth and cover head</a:t>
            </a:r>
          </a:p>
          <a:p>
            <a:pPr>
              <a:buFont typeface="Wingdings" pitchFamily="2" charset="2"/>
              <a:buChar char="ü"/>
            </a:pPr>
            <a:r>
              <a:rPr lang="en-GB" dirty="0" smtClean="0">
                <a:latin typeface="Times New Roman" pitchFamily="18" charset="0"/>
                <a:cs typeface="Times New Roman" pitchFamily="18" charset="0"/>
              </a:rPr>
              <a:t>Tie and cut the cord</a:t>
            </a:r>
          </a:p>
          <a:p>
            <a:pPr>
              <a:buFont typeface="Wingdings" pitchFamily="2" charset="2"/>
              <a:buChar char="ü"/>
            </a:pPr>
            <a:r>
              <a:rPr lang="en-GB" dirty="0" smtClean="0">
                <a:latin typeface="Times New Roman" pitchFamily="18" charset="0"/>
                <a:cs typeface="Times New Roman" pitchFamily="18" charset="0"/>
              </a:rPr>
              <a:t>Assess breathing and </a:t>
            </a:r>
            <a:r>
              <a:rPr lang="en-GB" dirty="0" err="1" smtClean="0">
                <a:latin typeface="Times New Roman" pitchFamily="18" charset="0"/>
                <a:cs typeface="Times New Roman" pitchFamily="18" charset="0"/>
              </a:rPr>
              <a:t>color</a:t>
            </a:r>
            <a:r>
              <a:rPr lang="en-GB" dirty="0" smtClean="0">
                <a:latin typeface="Times New Roman" pitchFamily="18" charset="0"/>
                <a:cs typeface="Times New Roman" pitchFamily="18" charset="0"/>
              </a:rPr>
              <a:t>; if not breathing, gasping or &lt; 30 b/m then resuscitate</a:t>
            </a:r>
          </a:p>
          <a:p>
            <a:pPr>
              <a:buFont typeface="Wingdings" pitchFamily="2" charset="2"/>
              <a:buChar char="ü"/>
            </a:pPr>
            <a:endParaRPr lang="en-GB"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lvl="0">
              <a:buFont typeface="Wingdings" pitchFamily="2" charset="2"/>
              <a:buChar char="ü"/>
            </a:pPr>
            <a:endParaRPr lang="en-US" dirty="0" smtClean="0"/>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latin typeface="Times New Roman" pitchFamily="18" charset="0"/>
                <a:cs typeface="Times New Roman" pitchFamily="18" charset="0"/>
              </a:rPr>
              <a:t>Essential Newborn Care(ENC)</a:t>
            </a:r>
            <a:endParaRPr lang="en-US" dirty="0"/>
          </a:p>
        </p:txBody>
      </p:sp>
      <p:sp>
        <p:nvSpPr>
          <p:cNvPr id="3" name="Content Placeholder 2"/>
          <p:cNvSpPr>
            <a:spLocks noGrp="1"/>
          </p:cNvSpPr>
          <p:nvPr>
            <p:ph idx="1"/>
          </p:nvPr>
        </p:nvSpPr>
        <p:spPr>
          <a:xfrm>
            <a:off x="0" y="914400"/>
            <a:ext cx="9144000" cy="5943600"/>
          </a:xfrm>
        </p:spPr>
        <p:txBody>
          <a:bodyPr>
            <a:normAutofit/>
          </a:bodyPr>
          <a:lstStyle/>
          <a:p>
            <a:pPr marL="514350" indent="-514350">
              <a:lnSpc>
                <a:spcPct val="150000"/>
              </a:lnSpc>
              <a:buFont typeface="+mj-lt"/>
              <a:buAutoNum type="arabicPeriod"/>
            </a:pPr>
            <a:r>
              <a:rPr lang="en-US" dirty="0" smtClean="0">
                <a:latin typeface="Times New Roman" pitchFamily="18" charset="0"/>
                <a:cs typeface="Times New Roman" pitchFamily="18" charset="0"/>
              </a:rPr>
              <a:t>Dry the baby with dry &amp; warm towel &amp; cover with another dry towel</a:t>
            </a:r>
          </a:p>
          <a:p>
            <a:pPr marL="514350" indent="-514350">
              <a:lnSpc>
                <a:spcPct val="150000"/>
              </a:lnSpc>
              <a:buFont typeface="+mj-lt"/>
              <a:buAutoNum type="arabicPeriod"/>
            </a:pPr>
            <a:r>
              <a:rPr lang="en-US" dirty="0" smtClean="0">
                <a:latin typeface="Times New Roman" pitchFamily="18" charset="0"/>
                <a:cs typeface="Times New Roman" pitchFamily="18" charset="0"/>
              </a:rPr>
              <a:t>Assess breathing</a:t>
            </a:r>
          </a:p>
          <a:p>
            <a:pPr marL="514350" indent="-514350">
              <a:lnSpc>
                <a:spcPct val="150000"/>
              </a:lnSpc>
              <a:buFont typeface="+mj-lt"/>
              <a:buAutoNum type="arabicPeriod"/>
            </a:pPr>
            <a:r>
              <a:rPr lang="en-US" dirty="0" smtClean="0">
                <a:latin typeface="Times New Roman" pitchFamily="18" charset="0"/>
                <a:cs typeface="Times New Roman" pitchFamily="18" charset="0"/>
              </a:rPr>
              <a:t>Cord care</a:t>
            </a:r>
          </a:p>
          <a:p>
            <a:pPr marL="514350" indent="-514350">
              <a:lnSpc>
                <a:spcPct val="150000"/>
              </a:lnSpc>
              <a:buFont typeface="+mj-lt"/>
              <a:buAutoNum type="arabicPeriod"/>
            </a:pPr>
            <a:r>
              <a:rPr lang="en-US" dirty="0" smtClean="0">
                <a:latin typeface="Times New Roman" pitchFamily="18" charset="0"/>
                <a:cs typeface="Times New Roman" pitchFamily="18" charset="0"/>
              </a:rPr>
              <a:t>Skin to skin contact (Prevent hypothermia)</a:t>
            </a:r>
          </a:p>
          <a:p>
            <a:pPr marL="514350" indent="-514350">
              <a:lnSpc>
                <a:spcPct val="150000"/>
              </a:lnSpc>
              <a:buFont typeface="+mj-lt"/>
              <a:buAutoNum type="arabicPeriod"/>
            </a:pPr>
            <a:r>
              <a:rPr lang="en-US" dirty="0" smtClean="0">
                <a:latin typeface="Times New Roman" pitchFamily="18" charset="0"/>
                <a:cs typeface="Times New Roman" pitchFamily="18" charset="0"/>
              </a:rPr>
              <a:t>Initiate breast feeding within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hour</a:t>
            </a:r>
          </a:p>
        </p:txBody>
      </p:sp>
      <p:sp>
        <p:nvSpPr>
          <p:cNvPr id="4" name="Slide Number Placeholder 3"/>
          <p:cNvSpPr>
            <a:spLocks noGrp="1"/>
          </p:cNvSpPr>
          <p:nvPr>
            <p:ph type="sldNum" sz="quarter" idx="12"/>
          </p:nvPr>
        </p:nvSpPr>
        <p:spPr/>
        <p:txBody>
          <a:bodyPr/>
          <a:lstStyle/>
          <a:p>
            <a:fld id="{E9CE9D78-6167-4310-A61D-3B1CB1B23888}"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smtClean="0"/>
              <a:t>ENC…</a:t>
            </a:r>
            <a:endParaRPr lang="en-US" dirty="0"/>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pPr marL="514350" indent="-514350">
              <a:lnSpc>
                <a:spcPct val="150000"/>
              </a:lnSpc>
              <a:buNone/>
            </a:pPr>
            <a:r>
              <a:rPr lang="en-US" dirty="0" smtClean="0"/>
              <a:t>6. Apply Tetracycline eye ointment once on both eyes</a:t>
            </a:r>
            <a:endParaRPr lang="en-US" dirty="0" smtClean="0">
              <a:latin typeface="Times New Roman" pitchFamily="18" charset="0"/>
              <a:cs typeface="Times New Roman" pitchFamily="18" charset="0"/>
            </a:endParaRPr>
          </a:p>
          <a:p>
            <a:pPr marL="514350" indent="-514350">
              <a:lnSpc>
                <a:spcPct val="150000"/>
              </a:lnSpc>
              <a:buNone/>
            </a:pPr>
            <a:r>
              <a:rPr lang="en-US" dirty="0" smtClean="0"/>
              <a:t>7. Apply </a:t>
            </a:r>
            <a:r>
              <a:rPr lang="en-US" dirty="0" err="1" smtClean="0"/>
              <a:t>Chlorohexidine</a:t>
            </a:r>
            <a:r>
              <a:rPr lang="en-US" dirty="0" smtClean="0"/>
              <a:t> on the cord</a:t>
            </a:r>
            <a:endParaRPr lang="en-US" dirty="0" smtClean="0">
              <a:latin typeface="Times New Roman" pitchFamily="18" charset="0"/>
              <a:cs typeface="Times New Roman" pitchFamily="18" charset="0"/>
            </a:endParaRPr>
          </a:p>
          <a:p>
            <a:pPr marL="514350" indent="-514350">
              <a:lnSpc>
                <a:spcPct val="150000"/>
              </a:lnSpc>
              <a:buNone/>
            </a:pPr>
            <a:r>
              <a:rPr lang="en-US" dirty="0" smtClean="0"/>
              <a:t>8. Give Vitamin K,1mg IM on anterior mid lateral thigh</a:t>
            </a:r>
            <a:endParaRPr lang="en-US" dirty="0" smtClean="0">
              <a:latin typeface="Times New Roman" pitchFamily="18" charset="0"/>
              <a:cs typeface="Times New Roman" pitchFamily="18" charset="0"/>
            </a:endParaRPr>
          </a:p>
          <a:p>
            <a:pPr marL="514350" indent="-514350">
              <a:lnSpc>
                <a:spcPct val="150000"/>
              </a:lnSpc>
              <a:buNone/>
            </a:pPr>
            <a:r>
              <a:rPr lang="en-US" dirty="0" smtClean="0">
                <a:latin typeface="Times New Roman" pitchFamily="18" charset="0"/>
                <a:cs typeface="Times New Roman" pitchFamily="18" charset="0"/>
              </a:rPr>
              <a:t>9. Place identification band</a:t>
            </a:r>
          </a:p>
          <a:p>
            <a:pPr marL="514350" indent="-514350">
              <a:lnSpc>
                <a:spcPct val="150000"/>
              </a:lnSpc>
              <a:buNone/>
            </a:pPr>
            <a:r>
              <a:rPr lang="en-US" dirty="0" smtClean="0">
                <a:latin typeface="Times New Roman" pitchFamily="18" charset="0"/>
                <a:cs typeface="Times New Roman" pitchFamily="18" charset="0"/>
              </a:rPr>
              <a:t>10. Weighing baby</a:t>
            </a:r>
          </a:p>
          <a:p>
            <a:pPr marL="514350" indent="-514350">
              <a:lnSpc>
                <a:spcPct val="150000"/>
              </a:lnSpc>
              <a:buNone/>
            </a:pPr>
            <a:r>
              <a:rPr lang="en-US" dirty="0" smtClean="0">
                <a:latin typeface="Times New Roman" pitchFamily="18" charset="0"/>
                <a:cs typeface="Times New Roman" pitchFamily="18" charset="0"/>
              </a:rPr>
              <a:t>11. Recording</a:t>
            </a:r>
            <a:endParaRPr lang="en-US" dirty="0" smtClean="0"/>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GB" dirty="0" smtClean="0">
                <a:latin typeface="Times New Roman" pitchFamily="18" charset="0"/>
                <a:cs typeface="Times New Roman" pitchFamily="18" charset="0"/>
              </a:rPr>
              <a:t>Help with correct position, attachment and suck</a:t>
            </a:r>
          </a:p>
          <a:p>
            <a:pPr lvl="0">
              <a:buFont typeface="Wingdings" pitchFamily="2" charset="2"/>
              <a:buChar char="ü"/>
            </a:pPr>
            <a:r>
              <a:rPr lang="en-GB" dirty="0" smtClean="0">
                <a:latin typeface="Times New Roman" pitchFamily="18" charset="0"/>
                <a:cs typeface="Times New Roman" pitchFamily="18" charset="0"/>
              </a:rPr>
              <a:t>Immunization  and medication </a:t>
            </a:r>
          </a:p>
          <a:p>
            <a:pPr lvl="2"/>
            <a:r>
              <a:rPr lang="en-GB" sz="3200" dirty="0" smtClean="0">
                <a:latin typeface="Times New Roman" pitchFamily="18" charset="0"/>
                <a:cs typeface="Times New Roman" pitchFamily="18" charset="0"/>
              </a:rPr>
              <a:t>Polio zero and BCG at birth</a:t>
            </a:r>
          </a:p>
          <a:p>
            <a:r>
              <a:rPr lang="en-GB" dirty="0" smtClean="0">
                <a:latin typeface="Times New Roman" pitchFamily="18" charset="0"/>
                <a:cs typeface="Times New Roman" pitchFamily="18" charset="0"/>
              </a:rPr>
              <a:t>Bathing after 24 hr</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New Born Resuscitation</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610600" cy="4983163"/>
          </a:xfrm>
        </p:spPr>
        <p:txBody>
          <a:bodyPr>
            <a:normAutofit fontScale="25000" lnSpcReduction="20000"/>
          </a:bodyPr>
          <a:lstStyle/>
          <a:p>
            <a:pPr>
              <a:lnSpc>
                <a:spcPct val="150000"/>
              </a:lnSpc>
              <a:buFont typeface="Wingdings" pitchFamily="2" charset="2"/>
              <a:buChar char="ü"/>
            </a:pPr>
            <a:r>
              <a:rPr lang="en-US" sz="12800" dirty="0" smtClean="0">
                <a:latin typeface="Times New Roman" pitchFamily="18" charset="0"/>
                <a:cs typeface="Times New Roman" pitchFamily="18" charset="0"/>
              </a:rPr>
              <a:t>The transition from fetus to neonate represents a series of rapid physiologic changes</a:t>
            </a:r>
          </a:p>
          <a:p>
            <a:pPr>
              <a:lnSpc>
                <a:spcPct val="150000"/>
              </a:lnSpc>
              <a:buFont typeface="Wingdings" pitchFamily="2" charset="2"/>
              <a:buChar char="ü"/>
            </a:pPr>
            <a:r>
              <a:rPr lang="en-US" sz="12800" dirty="0" smtClean="0">
                <a:latin typeface="Times New Roman" pitchFamily="18" charset="0"/>
                <a:cs typeface="Times New Roman" pitchFamily="18" charset="0"/>
              </a:rPr>
              <a:t>Majority of newborn infants make a successful transition to </a:t>
            </a:r>
            <a:r>
              <a:rPr lang="en-US" sz="12800" dirty="0" err="1" smtClean="0">
                <a:latin typeface="Times New Roman" pitchFamily="18" charset="0"/>
                <a:cs typeface="Times New Roman" pitchFamily="18" charset="0"/>
              </a:rPr>
              <a:t>extrauterine</a:t>
            </a:r>
            <a:r>
              <a:rPr lang="en-US" sz="12800" dirty="0" smtClean="0">
                <a:latin typeface="Times New Roman" pitchFamily="18" charset="0"/>
                <a:cs typeface="Times New Roman" pitchFamily="18" charset="0"/>
              </a:rPr>
              <a:t> life</a:t>
            </a:r>
          </a:p>
          <a:p>
            <a:pPr>
              <a:lnSpc>
                <a:spcPct val="150000"/>
              </a:lnSpc>
              <a:buFont typeface="Wingdings" pitchFamily="2" charset="2"/>
              <a:buChar char="ü"/>
            </a:pPr>
            <a:r>
              <a:rPr lang="en-US" sz="12800" dirty="0" smtClean="0">
                <a:latin typeface="Times New Roman" pitchFamily="18" charset="0"/>
                <a:cs typeface="Times New Roman" pitchFamily="18" charset="0"/>
              </a:rPr>
              <a:t>Some of infants will need some intervention </a:t>
            </a:r>
          </a:p>
          <a:p>
            <a:pPr>
              <a:lnSpc>
                <a:spcPct val="150000"/>
              </a:lnSpc>
              <a:buFont typeface="Wingdings" pitchFamily="2" charset="2"/>
              <a:buChar char="ü"/>
            </a:pPr>
            <a:r>
              <a:rPr lang="en-US" sz="12800" dirty="0" smtClean="0">
                <a:latin typeface="Times New Roman" pitchFamily="18" charset="0"/>
                <a:cs typeface="Times New Roman" pitchFamily="18" charset="0"/>
              </a:rPr>
              <a:t>Few will require extensive resuscitative measures at birth</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latin typeface="Times New Roman" pitchFamily="18" charset="0"/>
                <a:cs typeface="Times New Roman" pitchFamily="18" charset="0"/>
              </a:rPr>
              <a:t>Resuscitation……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382000" cy="6096000"/>
          </a:xfrm>
        </p:spPr>
        <p:txBody>
          <a:bodyPr>
            <a:normAutofit lnSpcReduction="10000"/>
          </a:bodyPr>
          <a:lstStyle/>
          <a:p>
            <a:pPr>
              <a:lnSpc>
                <a:spcPct val="150000"/>
              </a:lnSpc>
              <a:buFont typeface="Wingdings" pitchFamily="2" charset="2"/>
              <a:buChar char="ü"/>
            </a:pPr>
            <a:r>
              <a:rPr lang="en-US" dirty="0" smtClean="0">
                <a:latin typeface="Times New Roman" pitchFamily="18" charset="0"/>
                <a:cs typeface="Times New Roman" pitchFamily="18" charset="0"/>
              </a:rPr>
              <a:t>Birth asphyxia is the failure to initiate and sustain breathing at birth</a:t>
            </a:r>
          </a:p>
          <a:p>
            <a:pPr>
              <a:lnSpc>
                <a:spcPct val="150000"/>
              </a:lnSpc>
              <a:buFont typeface="Wingdings" pitchFamily="2" charset="2"/>
              <a:buChar char="ü"/>
            </a:pPr>
            <a:r>
              <a:rPr lang="en-US" dirty="0" smtClean="0">
                <a:latin typeface="Times New Roman" pitchFamily="18" charset="0"/>
                <a:cs typeface="Times New Roman" pitchFamily="18" charset="0"/>
              </a:rPr>
              <a:t>Variety of conditions can predispose to asphyxia</a:t>
            </a:r>
          </a:p>
          <a:p>
            <a:pPr>
              <a:lnSpc>
                <a:spcPct val="150000"/>
              </a:lnSpc>
              <a:buFont typeface="Wingdings" pitchFamily="2" charset="2"/>
              <a:buChar char="ü"/>
            </a:pPr>
            <a:r>
              <a:rPr lang="en-US" dirty="0" smtClean="0">
                <a:latin typeface="Times New Roman" pitchFamily="18" charset="0"/>
                <a:cs typeface="Times New Roman" pitchFamily="18" charset="0"/>
              </a:rPr>
              <a:t>However, asphyxia  is not always predictable </a:t>
            </a:r>
          </a:p>
          <a:p>
            <a:pPr>
              <a:lnSpc>
                <a:spcPct val="150000"/>
              </a:lnSpc>
              <a:buFont typeface="Wingdings" pitchFamily="2" charset="2"/>
              <a:buChar char="ü"/>
            </a:pPr>
            <a:r>
              <a:rPr lang="en-US" dirty="0" smtClean="0">
                <a:latin typeface="Times New Roman" pitchFamily="18" charset="0"/>
                <a:cs typeface="Times New Roman" pitchFamily="18" charset="0"/>
              </a:rPr>
              <a:t> The worry is the permanent brain damage that birth asphyxia can cause</a:t>
            </a:r>
          </a:p>
          <a:p>
            <a:pPr>
              <a:lnSpc>
                <a:spcPct val="150000"/>
              </a:lnSpc>
              <a:buFont typeface="Wingdings" pitchFamily="2" charset="2"/>
              <a:buChar char="ü"/>
            </a:pPr>
            <a:r>
              <a:rPr lang="en-US" dirty="0" smtClean="0">
                <a:latin typeface="Times New Roman" pitchFamily="18" charset="0"/>
                <a:cs typeface="Times New Roman" pitchFamily="18" charset="0"/>
              </a:rPr>
              <a:t>Management is using A B C of resuscitation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Neonatal….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b="1" dirty="0" smtClean="0">
                <a:latin typeface="Times New Roman" pitchFamily="18" charset="0"/>
                <a:cs typeface="Times New Roman" pitchFamily="18" charset="0"/>
              </a:rPr>
              <a:t>Drug history:</a:t>
            </a:r>
          </a:p>
          <a:p>
            <a:pPr>
              <a:buFont typeface="Wingdings" pitchFamily="2" charset="2"/>
              <a:buChar char="ü"/>
            </a:pPr>
            <a:r>
              <a:rPr lang="en-US" dirty="0" smtClean="0">
                <a:latin typeface="Times New Roman" pitchFamily="18" charset="0"/>
                <a:cs typeface="Times New Roman" pitchFamily="18" charset="0"/>
              </a:rPr>
              <a:t>Medications</a:t>
            </a:r>
          </a:p>
          <a:p>
            <a:pPr>
              <a:buFont typeface="Wingdings" pitchFamily="2" charset="2"/>
              <a:buChar char="ü"/>
            </a:pPr>
            <a:r>
              <a:rPr lang="en-US" dirty="0" smtClean="0">
                <a:latin typeface="Times New Roman" pitchFamily="18" charset="0"/>
                <a:cs typeface="Times New Roman" pitchFamily="18" charset="0"/>
              </a:rPr>
              <a:t>Drug abuse</a:t>
            </a:r>
          </a:p>
          <a:p>
            <a:pPr>
              <a:buFont typeface="Wingdings" pitchFamily="2" charset="2"/>
              <a:buChar char="ü"/>
            </a:pPr>
            <a:r>
              <a:rPr lang="en-US" dirty="0" smtClean="0">
                <a:latin typeface="Times New Roman" pitchFamily="18" charset="0"/>
                <a:cs typeface="Times New Roman" pitchFamily="18" charset="0"/>
              </a:rPr>
              <a:t>Alcohol</a:t>
            </a:r>
          </a:p>
          <a:p>
            <a:pPr>
              <a:buFont typeface="Wingdings" pitchFamily="2" charset="2"/>
              <a:buChar char="ü"/>
            </a:pPr>
            <a:r>
              <a:rPr lang="en-US" dirty="0" smtClean="0">
                <a:latin typeface="Times New Roman" pitchFamily="18" charset="0"/>
                <a:cs typeface="Times New Roman" pitchFamily="18" charset="0"/>
              </a:rPr>
              <a:t>Tobacco</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Resuscitation……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dirty="0" smtClean="0">
                <a:latin typeface="Times New Roman" pitchFamily="18" charset="0"/>
                <a:cs typeface="Times New Roman" pitchFamily="18" charset="0"/>
              </a:rPr>
              <a:t>Resuscitation may be required for some new </a:t>
            </a:r>
            <a:r>
              <a:rPr lang="en-US" dirty="0" err="1" smtClean="0">
                <a:latin typeface="Times New Roman" pitchFamily="18" charset="0"/>
                <a:cs typeface="Times New Roman" pitchFamily="18" charset="0"/>
              </a:rPr>
              <a:t>borns</a:t>
            </a:r>
            <a:r>
              <a:rPr lang="en-US" dirty="0" smtClean="0">
                <a:latin typeface="Times New Roman" pitchFamily="18" charset="0"/>
                <a:cs typeface="Times New Roman" pitchFamily="18" charset="0"/>
              </a:rPr>
              <a:t> born to mothers with:</a:t>
            </a:r>
          </a:p>
          <a:p>
            <a:pPr>
              <a:buFont typeface="Wingdings" pitchFamily="2" charset="2"/>
              <a:buChar char="ü"/>
            </a:pPr>
            <a:r>
              <a:rPr lang="en-US" dirty="0" smtClean="0">
                <a:latin typeface="Times New Roman" pitchFamily="18" charset="0"/>
                <a:cs typeface="Times New Roman" pitchFamily="18" charset="0"/>
              </a:rPr>
              <a:t>Chronic illness</a:t>
            </a:r>
          </a:p>
          <a:p>
            <a:pPr>
              <a:buFont typeface="Wingdings" pitchFamily="2" charset="2"/>
              <a:buChar char="ü"/>
            </a:pPr>
            <a:r>
              <a:rPr lang="en-US" dirty="0" smtClean="0">
                <a:latin typeface="Times New Roman" pitchFamily="18" charset="0"/>
                <a:cs typeface="Times New Roman" pitchFamily="18" charset="0"/>
              </a:rPr>
              <a:t>Previous fetal or neonatal death</a:t>
            </a:r>
          </a:p>
          <a:p>
            <a:pPr>
              <a:buFont typeface="Wingdings" pitchFamily="2" charset="2"/>
              <a:buChar char="ü"/>
            </a:pPr>
            <a:r>
              <a:rPr lang="en-US" dirty="0" smtClean="0">
                <a:latin typeface="Times New Roman" pitchFamily="18" charset="0"/>
                <a:cs typeface="Times New Roman" pitchFamily="18" charset="0"/>
              </a:rPr>
              <a:t>Pre-</a:t>
            </a:r>
            <a:r>
              <a:rPr lang="en-US" dirty="0" err="1" smtClean="0">
                <a:latin typeface="Times New Roman" pitchFamily="18" charset="0"/>
                <a:cs typeface="Times New Roman" pitchFamily="18" charset="0"/>
              </a:rPr>
              <a:t>eclampsia</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Multiple pregnancies</a:t>
            </a:r>
          </a:p>
          <a:p>
            <a:pPr>
              <a:buFont typeface="Wingdings" pitchFamily="2" charset="2"/>
              <a:buChar char="ü"/>
            </a:pPr>
            <a:r>
              <a:rPr lang="en-US" dirty="0" smtClean="0">
                <a:latin typeface="Times New Roman" pitchFamily="18" charset="0"/>
                <a:cs typeface="Times New Roman" pitchFamily="18" charset="0"/>
              </a:rPr>
              <a:t>Preterm delivery</a:t>
            </a:r>
          </a:p>
        </p:txBody>
      </p:sp>
      <p:sp>
        <p:nvSpPr>
          <p:cNvPr id="4" name="Slide Number Placeholder 3"/>
          <p:cNvSpPr>
            <a:spLocks noGrp="1"/>
          </p:cNvSpPr>
          <p:nvPr>
            <p:ph type="sldNum" sz="quarter" idx="12"/>
          </p:nvPr>
        </p:nvSpPr>
        <p:spPr/>
        <p:txBody>
          <a:bodyPr/>
          <a:lstStyle/>
          <a:p>
            <a:fld id="{E9CE9D78-6167-4310-A61D-3B1CB1B23888}"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Resuscitation……</a:t>
            </a:r>
            <a:endParaRPr lang="en-US" dirty="0"/>
          </a:p>
        </p:txBody>
      </p:sp>
      <p:sp>
        <p:nvSpPr>
          <p:cNvPr id="3" name="Content Placeholder 2"/>
          <p:cNvSpPr>
            <a:spLocks noGrp="1"/>
          </p:cNvSpPr>
          <p:nvPr>
            <p:ph idx="1"/>
          </p:nvPr>
        </p:nvSpPr>
        <p:spPr>
          <a:xfrm>
            <a:off x="457200" y="1447800"/>
            <a:ext cx="8229600" cy="4678363"/>
          </a:xfrm>
        </p:spPr>
        <p:txBody>
          <a:bodyPr/>
          <a:lstStyle/>
          <a:p>
            <a:pPr>
              <a:buFont typeface="Wingdings" pitchFamily="2" charset="2"/>
              <a:buChar char="ü"/>
            </a:pPr>
            <a:r>
              <a:rPr lang="en-US" dirty="0" smtClean="0">
                <a:latin typeface="Times New Roman" pitchFamily="18" charset="0"/>
                <a:cs typeface="Times New Roman" pitchFamily="18" charset="0"/>
              </a:rPr>
              <a:t>Abnormal presentation of the fetus</a:t>
            </a:r>
          </a:p>
          <a:p>
            <a:pPr>
              <a:buFont typeface="Wingdings" pitchFamily="2" charset="2"/>
              <a:buChar char="ü"/>
            </a:pPr>
            <a:r>
              <a:rPr lang="en-US" dirty="0" smtClean="0">
                <a:latin typeface="Times New Roman" pitchFamily="18" charset="0"/>
                <a:cs typeface="Times New Roman" pitchFamily="18" charset="0"/>
              </a:rPr>
              <a:t>Infants  with a prolapsed cord</a:t>
            </a:r>
          </a:p>
          <a:p>
            <a:pPr>
              <a:buFont typeface="Wingdings" pitchFamily="2" charset="2"/>
              <a:buChar char="ü"/>
            </a:pPr>
            <a:r>
              <a:rPr lang="en-US" dirty="0" smtClean="0">
                <a:latin typeface="Times New Roman" pitchFamily="18" charset="0"/>
                <a:cs typeface="Times New Roman" pitchFamily="18" charset="0"/>
              </a:rPr>
              <a:t>After prolonged </a:t>
            </a:r>
            <a:r>
              <a:rPr lang="en-US" dirty="0" err="1" smtClean="0">
                <a:latin typeface="Times New Roman" pitchFamily="18" charset="0"/>
                <a:cs typeface="Times New Roman" pitchFamily="18" charset="0"/>
              </a:rPr>
              <a:t>labour</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Rupture of membranes or </a:t>
            </a:r>
            <a:r>
              <a:rPr lang="en-US" dirty="0" err="1" smtClean="0">
                <a:latin typeface="Times New Roman" pitchFamily="18" charset="0"/>
                <a:cs typeface="Times New Roman" pitchFamily="18" charset="0"/>
              </a:rPr>
              <a:t>meconium</a:t>
            </a:r>
            <a:r>
              <a:rPr lang="en-US" dirty="0" smtClean="0">
                <a:latin typeface="Times New Roman" pitchFamily="18" charset="0"/>
                <a:cs typeface="Times New Roman" pitchFamily="18" charset="0"/>
              </a:rPr>
              <a:t>-stained liquor</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71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Newborns are different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lstStyle/>
          <a:p>
            <a:pPr>
              <a:buFont typeface="Wingdings" pitchFamily="2" charset="2"/>
              <a:buChar char="ü"/>
            </a:pPr>
            <a:r>
              <a:rPr lang="en-US" dirty="0" smtClean="0">
                <a:latin typeface="Times New Roman" pitchFamily="18" charset="0"/>
                <a:cs typeface="Times New Roman" pitchFamily="18" charset="0"/>
              </a:rPr>
              <a:t>Newborn lungs are full of amniotic fluid</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b="1" dirty="0" smtClean="0">
                <a:latin typeface="Times New Roman" pitchFamily="18" charset="0"/>
                <a:cs typeface="Times New Roman" pitchFamily="18" charset="0"/>
              </a:rPr>
              <a:t>Inflation breaths</a:t>
            </a:r>
            <a:r>
              <a:rPr lang="en-US" dirty="0" smtClean="0">
                <a:latin typeface="Times New Roman" pitchFamily="18" charset="0"/>
                <a:cs typeface="Times New Roman" pitchFamily="18" charset="0"/>
              </a:rPr>
              <a:t>: expand the chest to clear amniotic fluid and oxygenate the lung</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b="1" dirty="0" smtClean="0">
                <a:latin typeface="Times New Roman" pitchFamily="18" charset="0"/>
                <a:cs typeface="Times New Roman" pitchFamily="18" charset="0"/>
              </a:rPr>
              <a:t>Chest compressions</a:t>
            </a:r>
            <a:r>
              <a:rPr lang="en-US" dirty="0" smtClean="0">
                <a:latin typeface="Times New Roman" pitchFamily="18" charset="0"/>
                <a:cs typeface="Times New Roman" pitchFamily="18" charset="0"/>
              </a:rPr>
              <a:t>: more oxygenated blood to coronary  arteries kick to start the heart pumping</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dirty="0" smtClean="0">
                <a:latin typeface="Times New Roman" pitchFamily="18" charset="0"/>
                <a:cs typeface="Times New Roman" pitchFamily="18" charset="0"/>
              </a:rPr>
              <a:t>Purpose of Resuscitation</a:t>
            </a:r>
          </a:p>
        </p:txBody>
      </p:sp>
      <p:sp>
        <p:nvSpPr>
          <p:cNvPr id="14339" name="Rectangle 3"/>
          <p:cNvSpPr>
            <a:spLocks noGrp="1" noChangeArrowheads="1"/>
          </p:cNvSpPr>
          <p:nvPr>
            <p:ph type="body" idx="1"/>
          </p:nvPr>
        </p:nvSpPr>
        <p:spPr/>
        <p:txBody>
          <a:bodyPr/>
          <a:lstStyle/>
          <a:p>
            <a:pPr eaLnBrk="1" hangingPunct="1">
              <a:buFont typeface="Wingdings" pitchFamily="2" charset="2"/>
              <a:buChar char="ü"/>
              <a:defRPr/>
            </a:pPr>
            <a:r>
              <a:rPr lang="en-US" dirty="0" smtClean="0">
                <a:latin typeface="Times New Roman" pitchFamily="18" charset="0"/>
                <a:cs typeface="Times New Roman" pitchFamily="18" charset="0"/>
              </a:rPr>
              <a:t>Reverse asphyxia before irreversible damage has occurred</a:t>
            </a:r>
          </a:p>
        </p:txBody>
      </p:sp>
      <p:sp>
        <p:nvSpPr>
          <p:cNvPr id="4" name="Slide Number Placeholder 3"/>
          <p:cNvSpPr>
            <a:spLocks noGrp="1"/>
          </p:cNvSpPr>
          <p:nvPr>
            <p:ph type="sldNum" sz="quarter" idx="12"/>
          </p:nvPr>
        </p:nvSpPr>
        <p:spPr/>
        <p:txBody>
          <a:bodyPr/>
          <a:lstStyle/>
          <a:p>
            <a:fld id="{E9CE9D78-6167-4310-A61D-3B1CB1B23888}"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latin typeface="Times New Roman" pitchFamily="18" charset="0"/>
                <a:cs typeface="Times New Roman" pitchFamily="18" charset="0"/>
              </a:rPr>
              <a:t>Steps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181600"/>
          </a:xfrm>
        </p:spPr>
        <p:txBody>
          <a:bodyPr>
            <a:normAutofit fontScale="25000" lnSpcReduction="20000"/>
          </a:bodyPr>
          <a:lstStyle/>
          <a:p>
            <a:pPr>
              <a:buFont typeface="Wingdings" pitchFamily="2" charset="2"/>
              <a:buChar char="ü"/>
            </a:pPr>
            <a:r>
              <a:rPr lang="en-US" sz="12800" b="1" dirty="0" smtClean="0">
                <a:latin typeface="Times New Roman" pitchFamily="18" charset="0"/>
                <a:cs typeface="Times New Roman" pitchFamily="18" charset="0"/>
              </a:rPr>
              <a:t>A -</a:t>
            </a:r>
            <a:r>
              <a:rPr lang="en-US" sz="12800" dirty="0" smtClean="0">
                <a:latin typeface="Times New Roman" pitchFamily="18" charset="0"/>
                <a:cs typeface="Times New Roman" pitchFamily="18" charset="0"/>
              </a:rPr>
              <a:t>  establish open airway</a:t>
            </a:r>
          </a:p>
          <a:p>
            <a:pPr lvl="2"/>
            <a:r>
              <a:rPr lang="en-US" sz="12800" dirty="0" smtClean="0">
                <a:latin typeface="Times New Roman" pitchFamily="18" charset="0"/>
                <a:cs typeface="Times New Roman" pitchFamily="18" charset="0"/>
              </a:rPr>
              <a:t>Position … neck in a neutral to slightly extended position</a:t>
            </a:r>
          </a:p>
          <a:p>
            <a:pPr lvl="2"/>
            <a:r>
              <a:rPr lang="en-US" sz="12800" dirty="0" smtClean="0">
                <a:latin typeface="Times New Roman" pitchFamily="18" charset="0"/>
                <a:cs typeface="Times New Roman" pitchFamily="18" charset="0"/>
              </a:rPr>
              <a:t>Suction…… mouth then nose</a:t>
            </a:r>
          </a:p>
          <a:p>
            <a:pPr>
              <a:buFont typeface="Wingdings" pitchFamily="2" charset="2"/>
              <a:buChar char="ü"/>
            </a:pPr>
            <a:r>
              <a:rPr lang="en-US" sz="12800" b="1" dirty="0" smtClean="0">
                <a:latin typeface="Times New Roman" pitchFamily="18" charset="0"/>
                <a:cs typeface="Times New Roman" pitchFamily="18" charset="0"/>
              </a:rPr>
              <a:t>B -</a:t>
            </a:r>
            <a:r>
              <a:rPr lang="en-US" sz="12800" dirty="0" smtClean="0">
                <a:latin typeface="Times New Roman" pitchFamily="18" charset="0"/>
                <a:cs typeface="Times New Roman" pitchFamily="18" charset="0"/>
              </a:rPr>
              <a:t> initiate breathing</a:t>
            </a:r>
          </a:p>
          <a:p>
            <a:pPr lvl="2"/>
            <a:r>
              <a:rPr lang="en-US" sz="12800" dirty="0" smtClean="0">
                <a:latin typeface="Times New Roman" pitchFamily="18" charset="0"/>
                <a:cs typeface="Times New Roman" pitchFamily="18" charset="0"/>
              </a:rPr>
              <a:t>Tactile stimulation</a:t>
            </a:r>
          </a:p>
          <a:p>
            <a:pPr lvl="2"/>
            <a:r>
              <a:rPr lang="en-US" sz="12800" dirty="0" smtClean="0">
                <a:solidFill>
                  <a:srgbClr val="FF0000"/>
                </a:solidFill>
                <a:latin typeface="Times New Roman" pitchFamily="18" charset="0"/>
                <a:cs typeface="Times New Roman" pitchFamily="18" charset="0"/>
              </a:rPr>
              <a:t>PPV/positive pressure ventilation </a:t>
            </a:r>
          </a:p>
          <a:p>
            <a:pPr lvl="2"/>
            <a:r>
              <a:rPr lang="en-US" sz="12800" dirty="0" smtClean="0">
                <a:solidFill>
                  <a:srgbClr val="FF0000"/>
                </a:solidFill>
                <a:latin typeface="Times New Roman" pitchFamily="18" charset="0"/>
                <a:cs typeface="Times New Roman" pitchFamily="18" charset="0"/>
              </a:rPr>
              <a:t>O2…if central cyanosis</a:t>
            </a:r>
          </a:p>
          <a:p>
            <a:pPr>
              <a:buFont typeface="Wingdings" pitchFamily="2" charset="2"/>
              <a:buChar char="ü"/>
            </a:pPr>
            <a:r>
              <a:rPr lang="en-US" sz="12800" b="1" dirty="0" smtClean="0">
                <a:latin typeface="Times New Roman" pitchFamily="18" charset="0"/>
                <a:cs typeface="Times New Roman" pitchFamily="18" charset="0"/>
              </a:rPr>
              <a:t>C -</a:t>
            </a:r>
            <a:r>
              <a:rPr lang="en-US" sz="12800" dirty="0" smtClean="0">
                <a:latin typeface="Times New Roman" pitchFamily="18" charset="0"/>
                <a:cs typeface="Times New Roman" pitchFamily="18" charset="0"/>
              </a:rPr>
              <a:t> maintain circulation</a:t>
            </a:r>
          </a:p>
          <a:p>
            <a:pPr lvl="2"/>
            <a:r>
              <a:rPr lang="en-US" sz="12800" dirty="0" smtClean="0">
                <a:latin typeface="Times New Roman" pitchFamily="18" charset="0"/>
                <a:cs typeface="Times New Roman" pitchFamily="18" charset="0"/>
              </a:rPr>
              <a:t>Chest compressions</a:t>
            </a:r>
          </a:p>
          <a:p>
            <a:pPr>
              <a:buFont typeface="Wingdings" pitchFamily="2" charset="2"/>
              <a:buChar char="ü"/>
            </a:pPr>
            <a:r>
              <a:rPr lang="en-US" sz="12800" b="1" dirty="0" smtClean="0">
                <a:latin typeface="Times New Roman" pitchFamily="18" charset="0"/>
                <a:cs typeface="Times New Roman" pitchFamily="18" charset="0"/>
              </a:rPr>
              <a:t>D</a:t>
            </a:r>
            <a:r>
              <a:rPr lang="en-US" sz="12800" dirty="0" smtClean="0">
                <a:latin typeface="Times New Roman" pitchFamily="18" charset="0"/>
                <a:cs typeface="Times New Roman" pitchFamily="18" charset="0"/>
              </a:rPr>
              <a:t> - drugs </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Resuscitation……</a:t>
            </a:r>
            <a:endParaRPr lang="en-US" dirty="0"/>
          </a:p>
        </p:txBody>
      </p:sp>
      <p:pic>
        <p:nvPicPr>
          <p:cNvPr id="4" name="Picture 2" descr="bag cpap.gif                                                   000335D1Macintosh HD                   BA578DA3:"/>
          <p:cNvPicPr>
            <a:picLocks noGrp="1" noChangeAspect="1" noChangeArrowheads="1"/>
          </p:cNvPicPr>
          <p:nvPr>
            <p:ph idx="1"/>
          </p:nvPr>
        </p:nvPicPr>
        <p:blipFill>
          <a:blip r:embed="rId2" cstate="print"/>
          <a:srcRect/>
          <a:stretch>
            <a:fillRect/>
          </a:stretch>
        </p:blipFill>
        <p:spPr bwMode="auto">
          <a:xfrm>
            <a:off x="228600" y="1600200"/>
            <a:ext cx="8458199" cy="510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9CE9D78-6167-4310-A61D-3B1CB1B23888}" type="slidenum">
              <a:rPr lang="en-US" smtClean="0"/>
              <a:pPr/>
              <a:t>75</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Resuscitation……</a:t>
            </a:r>
            <a:endParaRPr lang="en-US" dirty="0"/>
          </a:p>
        </p:txBody>
      </p:sp>
      <p:sp>
        <p:nvSpPr>
          <p:cNvPr id="3" name="Content Placeholder 2"/>
          <p:cNvSpPr>
            <a:spLocks noGrp="1"/>
          </p:cNvSpPr>
          <p:nvPr>
            <p:ph idx="1"/>
          </p:nvPr>
        </p:nvSpPr>
        <p:spPr>
          <a:xfrm>
            <a:off x="228600" y="1219200"/>
            <a:ext cx="8458200" cy="4906963"/>
          </a:xfrm>
        </p:spPr>
        <p:txBody>
          <a:bodyPr>
            <a:normAutofit/>
          </a:bodyPr>
          <a:lstStyle/>
          <a:p>
            <a:pPr>
              <a:buNone/>
            </a:pPr>
            <a:r>
              <a:rPr lang="en-US" b="1" dirty="0" smtClean="0">
                <a:latin typeface="Times New Roman" pitchFamily="18" charset="0"/>
                <a:cs typeface="Times New Roman" pitchFamily="18" charset="0"/>
              </a:rPr>
              <a:t>Chest compression:</a:t>
            </a:r>
          </a:p>
          <a:p>
            <a:pPr>
              <a:buFont typeface="Wingdings" pitchFamily="2" charset="2"/>
              <a:buChar char="ü"/>
            </a:pPr>
            <a:r>
              <a:rPr lang="en-US" dirty="0" smtClean="0">
                <a:latin typeface="Times New Roman" pitchFamily="18" charset="0"/>
                <a:cs typeface="Times New Roman" pitchFamily="18" charset="0"/>
              </a:rPr>
              <a:t>Are required only if the heart rate remains &lt;60 b/minute despite chest expansion with inflation breaths</a:t>
            </a:r>
          </a:p>
          <a:p>
            <a:pPr>
              <a:buFont typeface="Wingdings" pitchFamily="2" charset="2"/>
              <a:buChar char="ü"/>
            </a:pPr>
            <a:r>
              <a:rPr lang="en-US" dirty="0" smtClean="0">
                <a:latin typeface="Times New Roman" pitchFamily="18" charset="0"/>
                <a:cs typeface="Times New Roman" pitchFamily="18" charset="0"/>
              </a:rPr>
              <a:t>3 chest compression:1 ventilation</a:t>
            </a:r>
          </a:p>
          <a:p>
            <a:pPr>
              <a:buFont typeface="Wingdings" pitchFamily="2" charset="2"/>
              <a:buChar char="ü"/>
            </a:pPr>
            <a:r>
              <a:rPr lang="en-US" dirty="0" smtClean="0">
                <a:latin typeface="Times New Roman" pitchFamily="18" charset="0"/>
                <a:cs typeface="Times New Roman" pitchFamily="18" charset="0"/>
              </a:rPr>
              <a:t>Two methods </a:t>
            </a:r>
          </a:p>
          <a:p>
            <a:pPr lvl="2"/>
            <a:r>
              <a:rPr lang="en-US" sz="3200" dirty="0" smtClean="0">
                <a:latin typeface="Times New Roman" pitchFamily="18" charset="0"/>
                <a:cs typeface="Times New Roman" pitchFamily="18" charset="0"/>
              </a:rPr>
              <a:t>Thumb technique – better method</a:t>
            </a:r>
          </a:p>
          <a:p>
            <a:pPr lvl="2"/>
            <a:r>
              <a:rPr lang="en-US" sz="3200" dirty="0" smtClean="0">
                <a:latin typeface="Times New Roman" pitchFamily="18" charset="0"/>
                <a:cs typeface="Times New Roman" pitchFamily="18" charset="0"/>
              </a:rPr>
              <a:t>Two-finger technique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76</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547688"/>
            <a:ext cx="8596313" cy="646331"/>
          </a:xfrm>
        </p:spPr>
        <p:txBody>
          <a:bodyPr/>
          <a:lstStyle/>
          <a:p>
            <a:r>
              <a:rPr lang="en-US" sz="3600" b="1" dirty="0" smtClean="0">
                <a:latin typeface="Times New Roman" pitchFamily="18" charset="0"/>
                <a:cs typeface="Times New Roman" pitchFamily="18" charset="0"/>
              </a:rPr>
              <a:t>Chest compression…..</a:t>
            </a:r>
            <a:endParaRPr lang="en-US" sz="3600" dirty="0"/>
          </a:p>
        </p:txBody>
      </p:sp>
      <p:sp>
        <p:nvSpPr>
          <p:cNvPr id="3" name="Content Placeholder 2"/>
          <p:cNvSpPr>
            <a:spLocks noGrp="1"/>
          </p:cNvSpPr>
          <p:nvPr>
            <p:ph sz="half" idx="1"/>
          </p:nvPr>
        </p:nvSpPr>
        <p:spPr>
          <a:xfrm>
            <a:off x="381000" y="1676400"/>
            <a:ext cx="4495800" cy="4572000"/>
          </a:xfrm>
        </p:spPr>
        <p:txBody>
          <a:bodyPr>
            <a:normAutofit/>
          </a:bodyPr>
          <a:lstStyle/>
          <a:p>
            <a:pPr>
              <a:buNone/>
            </a:pPr>
            <a:r>
              <a:rPr lang="en-US" sz="3200" b="1" dirty="0" smtClean="0">
                <a:latin typeface="Times New Roman" pitchFamily="18" charset="0"/>
                <a:cs typeface="Times New Roman" pitchFamily="18" charset="0"/>
              </a:rPr>
              <a:t>Thumb technique</a:t>
            </a:r>
          </a:p>
          <a:p>
            <a:pPr lvl="1">
              <a:buFont typeface="Wingdings" pitchFamily="2" charset="2"/>
              <a:buChar char="ü"/>
            </a:pPr>
            <a:r>
              <a:rPr lang="en-US" sz="3200" dirty="0" smtClean="0">
                <a:latin typeface="Times New Roman" pitchFamily="18" charset="0"/>
                <a:cs typeface="Times New Roman" pitchFamily="18" charset="0"/>
              </a:rPr>
              <a:t>Both hands encircle the infant's chest with the thumbs on the sternum and the fingers under the infant</a:t>
            </a:r>
            <a:endParaRPr lang="en-US" sz="3200" dirty="0">
              <a:latin typeface="Times New Roman" pitchFamily="18" charset="0"/>
              <a:cs typeface="Times New Roman" pitchFamily="18" charset="0"/>
            </a:endParaRPr>
          </a:p>
        </p:txBody>
      </p:sp>
      <p:pic>
        <p:nvPicPr>
          <p:cNvPr id="5" name="Picture 2" descr="D:\DOCUME~1\BROOK~1.BRO\LOCALS~1\Temp\msohtmlclip1\01\clip_image001.png"/>
          <p:cNvPicPr>
            <a:picLocks noGrp="1" noChangeAspect="1" noChangeArrowheads="1"/>
          </p:cNvPicPr>
          <p:nvPr>
            <p:ph sz="half" idx="2"/>
          </p:nvPr>
        </p:nvPicPr>
        <p:blipFill>
          <a:blip r:embed="rId2" cstate="print"/>
          <a:srcRect/>
          <a:stretch>
            <a:fillRect/>
          </a:stretch>
        </p:blipFill>
        <p:spPr bwMode="auto">
          <a:xfrm>
            <a:off x="4768970" y="1371600"/>
            <a:ext cx="3841630" cy="5275503"/>
          </a:xfrm>
          <a:prstGeom prst="rect">
            <a:avLst/>
          </a:prstGeom>
          <a:noFill/>
        </p:spPr>
      </p:pic>
      <p:sp>
        <p:nvSpPr>
          <p:cNvPr id="6" name="Slide Number Placeholder 5"/>
          <p:cNvSpPr>
            <a:spLocks noGrp="1"/>
          </p:cNvSpPr>
          <p:nvPr>
            <p:ph type="sldNum" sz="quarter" idx="12"/>
          </p:nvPr>
        </p:nvSpPr>
        <p:spPr/>
        <p:txBody>
          <a:bodyPr/>
          <a:lstStyle/>
          <a:p>
            <a:fld id="{E9CE9D78-6167-4310-A61D-3B1CB1B23888}" type="slidenum">
              <a:rPr lang="en-US" smtClean="0"/>
              <a:pPr/>
              <a:t>77</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547688"/>
            <a:ext cx="7940675" cy="646331"/>
          </a:xfrm>
        </p:spPr>
        <p:txBody>
          <a:bodyPr/>
          <a:lstStyle/>
          <a:p>
            <a:r>
              <a:rPr lang="en-US" sz="3600" b="1" dirty="0" smtClean="0">
                <a:latin typeface="Times New Roman" pitchFamily="18" charset="0"/>
                <a:cs typeface="Times New Roman" pitchFamily="18" charset="0"/>
              </a:rPr>
              <a:t>Chest compression…..</a:t>
            </a:r>
            <a:r>
              <a:rPr lang="en-US" sz="3600" b="1" dirty="0" smtClean="0"/>
              <a:t> </a:t>
            </a:r>
            <a:endParaRPr lang="en-US" sz="3600" dirty="0"/>
          </a:p>
        </p:txBody>
      </p:sp>
      <p:sp>
        <p:nvSpPr>
          <p:cNvPr id="3" name="Content Placeholder 2"/>
          <p:cNvSpPr>
            <a:spLocks noGrp="1"/>
          </p:cNvSpPr>
          <p:nvPr>
            <p:ph sz="half" idx="1"/>
          </p:nvPr>
        </p:nvSpPr>
        <p:spPr>
          <a:xfrm>
            <a:off x="457200" y="1600200"/>
            <a:ext cx="4419600" cy="4572000"/>
          </a:xfrm>
        </p:spPr>
        <p:txBody>
          <a:bodyPr>
            <a:normAutofit/>
          </a:bodyPr>
          <a:lstStyle/>
          <a:p>
            <a:pPr>
              <a:buNone/>
            </a:pPr>
            <a:r>
              <a:rPr lang="en-US" sz="3200" b="1" dirty="0" smtClean="0">
                <a:latin typeface="Times New Roman" pitchFamily="18" charset="0"/>
                <a:cs typeface="Times New Roman" pitchFamily="18" charset="0"/>
              </a:rPr>
              <a:t>Two-finger technique </a:t>
            </a:r>
          </a:p>
          <a:p>
            <a:pPr lvl="1">
              <a:buFont typeface="Wingdings" pitchFamily="2" charset="2"/>
              <a:buChar char="ü"/>
            </a:pPr>
            <a:r>
              <a:rPr lang="en-US" sz="3200" dirty="0" smtClean="0">
                <a:latin typeface="Times New Roman" pitchFamily="18" charset="0"/>
                <a:cs typeface="Times New Roman" pitchFamily="18" charset="0"/>
              </a:rPr>
              <a:t>The tips of the first two fingers, or the middle and ring finger are placed in a perpendicular position over the sternum</a:t>
            </a:r>
            <a:endParaRPr lang="en-US" sz="3200" dirty="0">
              <a:latin typeface="Times New Roman" pitchFamily="18" charset="0"/>
              <a:cs typeface="Times New Roman" pitchFamily="18" charset="0"/>
            </a:endParaRPr>
          </a:p>
        </p:txBody>
      </p:sp>
      <p:pic>
        <p:nvPicPr>
          <p:cNvPr id="60418" name="Picture 2"/>
          <p:cNvPicPr>
            <a:picLocks noGrp="1" noChangeAspect="1" noChangeArrowheads="1"/>
          </p:cNvPicPr>
          <p:nvPr>
            <p:ph sz="half" idx="2"/>
          </p:nvPr>
        </p:nvPicPr>
        <p:blipFill>
          <a:blip r:embed="rId2" cstate="print"/>
          <a:srcRect/>
          <a:stretch>
            <a:fillRect/>
          </a:stretch>
        </p:blipFill>
        <p:spPr bwMode="auto">
          <a:xfrm>
            <a:off x="4953000" y="1600201"/>
            <a:ext cx="3810000" cy="4648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9CE9D78-6167-4310-A61D-3B1CB1B23888}" type="slidenum">
              <a:rPr lang="en-US" smtClean="0"/>
              <a:pPr/>
              <a:t>78</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smtClean="0">
                <a:latin typeface="Times New Roman" pitchFamily="18" charset="0"/>
                <a:cs typeface="Times New Roman" pitchFamily="18" charset="0"/>
              </a:rPr>
              <a:t>Rooming in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a:buNone/>
            </a:pPr>
            <a:r>
              <a:rPr lang="en-GB" sz="12800" dirty="0" smtClean="0">
                <a:latin typeface="Times New Roman" pitchFamily="18" charset="0"/>
                <a:cs typeface="Times New Roman" pitchFamily="18" charset="0"/>
              </a:rPr>
              <a:t>Practice of nursing babies with their mothers rather than keeping them in a separate nursery:</a:t>
            </a:r>
          </a:p>
          <a:p>
            <a:pPr marL="174625" indent="-174625">
              <a:lnSpc>
                <a:spcPct val="80000"/>
              </a:lnSpc>
              <a:spcBef>
                <a:spcPct val="30000"/>
              </a:spcBef>
              <a:spcAft>
                <a:spcPct val="30000"/>
              </a:spcAft>
              <a:buFont typeface="Wingdings" pitchFamily="2" charset="2"/>
              <a:buChar char="ü"/>
            </a:pPr>
            <a:r>
              <a:rPr lang="en-GB" sz="12800" dirty="0" smtClean="0">
                <a:latin typeface="Times New Roman" pitchFamily="18" charset="0"/>
                <a:cs typeface="Times New Roman" pitchFamily="18" charset="0"/>
              </a:rPr>
              <a:t>Promotes bonding</a:t>
            </a:r>
          </a:p>
          <a:p>
            <a:pPr marL="174625" indent="-174625">
              <a:lnSpc>
                <a:spcPct val="80000"/>
              </a:lnSpc>
              <a:spcBef>
                <a:spcPct val="30000"/>
              </a:spcBef>
              <a:spcAft>
                <a:spcPct val="30000"/>
              </a:spcAft>
              <a:buFont typeface="Wingdings" pitchFamily="2" charset="2"/>
              <a:buChar char="ü"/>
            </a:pPr>
            <a:r>
              <a:rPr lang="en-GB" sz="12800" dirty="0" smtClean="0">
                <a:latin typeface="Times New Roman" pitchFamily="18" charset="0"/>
                <a:cs typeface="Times New Roman" pitchFamily="18" charset="0"/>
              </a:rPr>
              <a:t>Makes exclusive breastfeeding easy</a:t>
            </a:r>
          </a:p>
          <a:p>
            <a:pPr marL="174625" indent="-174625">
              <a:lnSpc>
                <a:spcPct val="80000"/>
              </a:lnSpc>
              <a:spcBef>
                <a:spcPct val="30000"/>
              </a:spcBef>
              <a:spcAft>
                <a:spcPct val="30000"/>
              </a:spcAft>
              <a:buFont typeface="Wingdings" pitchFamily="2" charset="2"/>
              <a:buChar char="ü"/>
            </a:pPr>
            <a:r>
              <a:rPr lang="en-GB" sz="12800" dirty="0" smtClean="0">
                <a:latin typeface="Times New Roman" pitchFamily="18" charset="0"/>
                <a:cs typeface="Times New Roman" pitchFamily="18" charset="0"/>
              </a:rPr>
              <a:t>Early exposure of baby to maternal bacterial flora </a:t>
            </a:r>
          </a:p>
          <a:p>
            <a:pPr marL="174625" indent="-174625">
              <a:lnSpc>
                <a:spcPct val="80000"/>
              </a:lnSpc>
              <a:spcBef>
                <a:spcPct val="30000"/>
              </a:spcBef>
              <a:spcAft>
                <a:spcPct val="30000"/>
              </a:spcAft>
              <a:buFont typeface="Wingdings" pitchFamily="2" charset="2"/>
              <a:buChar char="ü"/>
            </a:pPr>
            <a:r>
              <a:rPr lang="en-GB" sz="12800" dirty="0" smtClean="0">
                <a:latin typeface="Times New Roman" pitchFamily="18" charset="0"/>
                <a:cs typeface="Times New Roman" pitchFamily="18" charset="0"/>
              </a:rPr>
              <a:t>Reduces risk of </a:t>
            </a:r>
            <a:r>
              <a:rPr lang="en-GB" sz="12800" dirty="0" err="1" smtClean="0">
                <a:latin typeface="Times New Roman" pitchFamily="18" charset="0"/>
                <a:cs typeface="Times New Roman" pitchFamily="18" charset="0"/>
              </a:rPr>
              <a:t>nosocomial</a:t>
            </a:r>
            <a:r>
              <a:rPr lang="en-GB" sz="12800" dirty="0" smtClean="0">
                <a:latin typeface="Times New Roman" pitchFamily="18" charset="0"/>
                <a:cs typeface="Times New Roman" pitchFamily="18" charset="0"/>
              </a:rPr>
              <a:t> infections</a:t>
            </a:r>
          </a:p>
          <a:p>
            <a:pPr marL="174625" indent="-174625">
              <a:lnSpc>
                <a:spcPct val="80000"/>
              </a:lnSpc>
              <a:spcBef>
                <a:spcPct val="30000"/>
              </a:spcBef>
              <a:spcAft>
                <a:spcPct val="30000"/>
              </a:spcAft>
              <a:buFont typeface="Wingdings" pitchFamily="2" charset="2"/>
              <a:buChar char="ü"/>
            </a:pPr>
            <a:r>
              <a:rPr lang="en-GB" sz="12800" dirty="0" smtClean="0">
                <a:latin typeface="Times New Roman" pitchFamily="18" charset="0"/>
                <a:cs typeface="Times New Roman" pitchFamily="18" charset="0"/>
              </a:rPr>
              <a:t>Mother is able to keep a close watch on her infant</a:t>
            </a:r>
          </a:p>
          <a:p>
            <a:pPr marL="174625" indent="-174625">
              <a:lnSpc>
                <a:spcPct val="80000"/>
              </a:lnSpc>
              <a:spcBef>
                <a:spcPct val="30000"/>
              </a:spcBef>
              <a:spcAft>
                <a:spcPct val="30000"/>
              </a:spcAft>
              <a:buFont typeface="Wingdings" pitchFamily="2" charset="2"/>
              <a:buChar char="ü"/>
            </a:pPr>
            <a:r>
              <a:rPr lang="en-GB" sz="12800" dirty="0" smtClean="0">
                <a:latin typeface="Times New Roman" pitchFamily="18" charset="0"/>
                <a:cs typeface="Times New Roman" pitchFamily="18" charset="0"/>
              </a:rPr>
              <a:t>Encouraged to report any concerns that she has</a:t>
            </a:r>
          </a:p>
          <a:p>
            <a:pPr>
              <a:buNone/>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Neonatal….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534400" cy="5715000"/>
          </a:xfrm>
        </p:spPr>
        <p:txBody>
          <a:bodyPr>
            <a:noAutofit/>
          </a:bodyPr>
          <a:lstStyle/>
          <a:p>
            <a:pPr>
              <a:buNone/>
            </a:pPr>
            <a:r>
              <a:rPr lang="en-US" b="1" dirty="0" smtClean="0">
                <a:latin typeface="Times New Roman" pitchFamily="18" charset="0"/>
                <a:cs typeface="Times New Roman" pitchFamily="18" charset="0"/>
              </a:rPr>
              <a:t>Current pregnancy:</a:t>
            </a:r>
          </a:p>
          <a:p>
            <a:pPr>
              <a:buFont typeface="Wingdings" pitchFamily="2" charset="2"/>
              <a:buChar char="ü"/>
            </a:pPr>
            <a:r>
              <a:rPr lang="en-US" dirty="0" smtClean="0">
                <a:latin typeface="Times New Roman" pitchFamily="18" charset="0"/>
                <a:cs typeface="Times New Roman" pitchFamily="18" charset="0"/>
              </a:rPr>
              <a:t>Gestational age</a:t>
            </a:r>
          </a:p>
          <a:p>
            <a:pPr>
              <a:buFont typeface="Wingdings" pitchFamily="2" charset="2"/>
              <a:buChar char="ü"/>
            </a:pPr>
            <a:r>
              <a:rPr lang="en-US" dirty="0" smtClean="0">
                <a:latin typeface="Times New Roman" pitchFamily="18" charset="0"/>
                <a:cs typeface="Times New Roman" pitchFamily="18" charset="0"/>
              </a:rPr>
              <a:t>Quickening (normally 16-18 wks)</a:t>
            </a:r>
          </a:p>
          <a:p>
            <a:pPr>
              <a:buFont typeface="Wingdings" pitchFamily="2" charset="2"/>
              <a:buChar char="ü"/>
            </a:pPr>
            <a:r>
              <a:rPr lang="en-US" dirty="0" smtClean="0">
                <a:latin typeface="Times New Roman" pitchFamily="18" charset="0"/>
                <a:cs typeface="Times New Roman" pitchFamily="18" charset="0"/>
              </a:rPr>
              <a:t>Fetal heart heard with </a:t>
            </a:r>
            <a:r>
              <a:rPr lang="en-US" dirty="0" err="1" smtClean="0">
                <a:latin typeface="Times New Roman" pitchFamily="18" charset="0"/>
                <a:cs typeface="Times New Roman" pitchFamily="18" charset="0"/>
              </a:rPr>
              <a:t>fetoscope</a:t>
            </a:r>
            <a:r>
              <a:rPr lang="en-US" dirty="0" smtClean="0">
                <a:latin typeface="Times New Roman" pitchFamily="18" charset="0"/>
                <a:cs typeface="Times New Roman" pitchFamily="18" charset="0"/>
              </a:rPr>
              <a:t> (normally 18-20 wks)</a:t>
            </a:r>
          </a:p>
          <a:p>
            <a:pPr>
              <a:buFont typeface="Wingdings" pitchFamily="2" charset="2"/>
              <a:buChar char="ü"/>
            </a:pPr>
            <a:r>
              <a:rPr lang="en-US" dirty="0" smtClean="0">
                <a:latin typeface="Times New Roman" pitchFamily="18" charset="0"/>
                <a:cs typeface="Times New Roman" pitchFamily="18" charset="0"/>
              </a:rPr>
              <a:t>Results of any fetal testing ( amniocentesis, U/S, fetal monitoring, fetal lung maturity, prenatal infection screening [hepatitis, group B streptococci, syphilis, etc.])</a:t>
            </a:r>
          </a:p>
        </p:txBody>
      </p:sp>
      <p:sp>
        <p:nvSpPr>
          <p:cNvPr id="4" name="Slide Number Placeholder 3"/>
          <p:cNvSpPr>
            <a:spLocks noGrp="1"/>
          </p:cNvSpPr>
          <p:nvPr>
            <p:ph type="sldNum" sz="quarter" idx="12"/>
          </p:nvPr>
        </p:nvSpPr>
        <p:spPr/>
        <p:txBody>
          <a:bodyPr/>
          <a:lstStyle/>
          <a:p>
            <a:fld id="{E9CE9D78-6167-4310-A61D-3B1CB1B23888}"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Breast feeding values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77800" indent="-177800">
              <a:lnSpc>
                <a:spcPct val="90000"/>
              </a:lnSpc>
              <a:spcAft>
                <a:spcPct val="20000"/>
              </a:spcAft>
              <a:buFont typeface="Wingdings" pitchFamily="2" charset="2"/>
              <a:buChar char="ü"/>
            </a:pPr>
            <a:r>
              <a:rPr lang="en-GB" dirty="0" smtClean="0">
                <a:latin typeface="Times New Roman" pitchFamily="18" charset="0"/>
                <a:cs typeface="Times New Roman" pitchFamily="18" charset="0"/>
              </a:rPr>
              <a:t>Nutritional</a:t>
            </a:r>
          </a:p>
          <a:p>
            <a:pPr marL="177800" indent="-177800">
              <a:lnSpc>
                <a:spcPct val="90000"/>
              </a:lnSpc>
              <a:spcAft>
                <a:spcPct val="20000"/>
              </a:spcAft>
              <a:buFont typeface="Wingdings" pitchFamily="2" charset="2"/>
              <a:buChar char="ü"/>
            </a:pPr>
            <a:r>
              <a:rPr lang="en-US" dirty="0" smtClean="0">
                <a:latin typeface="Times New Roman" pitchFamily="18" charset="0"/>
                <a:cs typeface="Times New Roman" pitchFamily="18" charset="0"/>
              </a:rPr>
              <a:t>Immunological/immunity </a:t>
            </a:r>
            <a:endParaRPr lang="en-GB" dirty="0" smtClean="0">
              <a:latin typeface="Times New Roman" pitchFamily="18" charset="0"/>
              <a:cs typeface="Times New Roman" pitchFamily="18" charset="0"/>
            </a:endParaRPr>
          </a:p>
          <a:p>
            <a:pPr marL="177800" indent="-177800">
              <a:lnSpc>
                <a:spcPct val="90000"/>
              </a:lnSpc>
              <a:spcAft>
                <a:spcPct val="20000"/>
              </a:spcAft>
              <a:buFont typeface="Wingdings" pitchFamily="2" charset="2"/>
              <a:buChar char="ü"/>
            </a:pPr>
            <a:r>
              <a:rPr lang="en-US" dirty="0" smtClean="0">
                <a:latin typeface="Times New Roman" pitchFamily="18" charset="0"/>
                <a:cs typeface="Times New Roman" pitchFamily="18" charset="0"/>
              </a:rPr>
              <a:t>Psycho social</a:t>
            </a:r>
            <a:endParaRPr lang="en-GB" dirty="0" smtClean="0">
              <a:latin typeface="Times New Roman" pitchFamily="18" charset="0"/>
              <a:cs typeface="Times New Roman" pitchFamily="18" charset="0"/>
            </a:endParaRPr>
          </a:p>
          <a:p>
            <a:pPr marL="177800" indent="-177800">
              <a:lnSpc>
                <a:spcPct val="90000"/>
              </a:lnSpc>
              <a:spcAft>
                <a:spcPct val="20000"/>
              </a:spcAft>
              <a:buFont typeface="Wingdings" pitchFamily="2" charset="2"/>
              <a:buChar char="ü"/>
            </a:pPr>
            <a:r>
              <a:rPr lang="en-GB" dirty="0" smtClean="0">
                <a:latin typeface="Times New Roman" pitchFamily="18" charset="0"/>
                <a:cs typeface="Times New Roman" pitchFamily="18" charset="0"/>
              </a:rPr>
              <a:t>Economical</a:t>
            </a:r>
          </a:p>
          <a:p>
            <a:pPr marL="177800" indent="-177800">
              <a:lnSpc>
                <a:spcPct val="90000"/>
              </a:lnSpc>
              <a:spcAft>
                <a:spcPct val="20000"/>
              </a:spcAft>
              <a:buFont typeface="Wingdings" pitchFamily="2" charset="2"/>
              <a:buChar char="ü"/>
            </a:pPr>
            <a:r>
              <a:rPr lang="en-GB" dirty="0" smtClean="0">
                <a:latin typeface="Times New Roman" pitchFamily="18" charset="0"/>
                <a:cs typeface="Times New Roman" pitchFamily="18" charset="0"/>
              </a:rPr>
              <a:t>Reproductive </a:t>
            </a:r>
          </a:p>
          <a:p>
            <a:pPr marL="177800" indent="-177800">
              <a:lnSpc>
                <a:spcPct val="90000"/>
              </a:lnSpc>
              <a:spcAft>
                <a:spcPct val="20000"/>
              </a:spcAft>
              <a:buFont typeface="Wingdings" pitchFamily="2" charset="2"/>
              <a:buChar char="ü"/>
            </a:pPr>
            <a:r>
              <a:rPr lang="en-US" dirty="0" smtClean="0">
                <a:latin typeface="Times New Roman" pitchFamily="18" charset="0"/>
                <a:cs typeface="Times New Roman" pitchFamily="18" charset="0"/>
              </a:rPr>
              <a:t>Physiological (e.g. uterine contraction)….</a:t>
            </a:r>
          </a:p>
          <a:p>
            <a:pPr marL="177800" indent="-177800">
              <a:lnSpc>
                <a:spcPct val="90000"/>
              </a:lnSpc>
              <a:spcAft>
                <a:spcPct val="20000"/>
              </a:spcAft>
              <a:buFont typeface="Wingdings" pitchFamily="2" charset="2"/>
              <a:buChar char="ü"/>
            </a:pPr>
            <a:endParaRPr lang="en-GB"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80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Breast feeding ….</a:t>
            </a:r>
            <a:endParaRPr lang="en-US" dirty="0"/>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Good positioning:</a:t>
            </a:r>
          </a:p>
          <a:p>
            <a:pPr>
              <a:buFont typeface="Wingdings" pitchFamily="2" charset="2"/>
              <a:buChar char="ü"/>
            </a:pPr>
            <a:r>
              <a:rPr lang="en-US" dirty="0" smtClean="0">
                <a:latin typeface="Times New Roman" pitchFamily="18" charset="0"/>
                <a:cs typeface="Times New Roman" pitchFamily="18" charset="0"/>
              </a:rPr>
              <a:t>The newborns head and body straight</a:t>
            </a:r>
          </a:p>
          <a:p>
            <a:pPr>
              <a:buFont typeface="Wingdings" pitchFamily="2" charset="2"/>
              <a:buChar char="ü"/>
            </a:pPr>
            <a:r>
              <a:rPr lang="en-US" dirty="0" smtClean="0">
                <a:latin typeface="Times New Roman" pitchFamily="18" charset="0"/>
                <a:cs typeface="Times New Roman" pitchFamily="18" charset="0"/>
              </a:rPr>
              <a:t>Baby face the breast…baby’s nose opposite to nipple</a:t>
            </a:r>
          </a:p>
          <a:p>
            <a:pPr>
              <a:buFont typeface="Wingdings" pitchFamily="2" charset="2"/>
              <a:buChar char="ü"/>
            </a:pPr>
            <a:r>
              <a:rPr lang="en-US" dirty="0" smtClean="0">
                <a:latin typeface="Times New Roman" pitchFamily="18" charset="0"/>
                <a:cs typeface="Times New Roman" pitchFamily="18" charset="0"/>
              </a:rPr>
              <a:t>New born body close to her body</a:t>
            </a:r>
          </a:p>
          <a:p>
            <a:pPr>
              <a:buFont typeface="Wingdings" pitchFamily="2" charset="2"/>
              <a:buChar char="ü"/>
            </a:pPr>
            <a:r>
              <a:rPr lang="en-US" dirty="0" smtClean="0">
                <a:latin typeface="Times New Roman" pitchFamily="18" charset="0"/>
                <a:cs typeface="Times New Roman" pitchFamily="18" charset="0"/>
              </a:rPr>
              <a:t>Whole body is supported</a:t>
            </a:r>
          </a:p>
          <a:p>
            <a:pPr>
              <a:buFont typeface="Wingdings" pitchFamily="2" charset="2"/>
              <a:buChar char="ü"/>
            </a:pPr>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81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Breast feeding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lstStyle/>
          <a:p>
            <a:pPr algn="just">
              <a:buNone/>
              <a:defRPr/>
            </a:pPr>
            <a:r>
              <a:rPr lang="en-US" b="1" dirty="0" smtClean="0">
                <a:latin typeface="Times New Roman" pitchFamily="18" charset="0"/>
                <a:cs typeface="Times New Roman" pitchFamily="18" charset="0"/>
              </a:rPr>
              <a:t>Good attachment:</a:t>
            </a:r>
          </a:p>
          <a:p>
            <a:pPr algn="just">
              <a:buFont typeface="Wingdings" pitchFamily="2" charset="2"/>
              <a:buChar char="ü"/>
              <a:defRPr/>
            </a:pPr>
            <a:r>
              <a:rPr lang="en-US" dirty="0" smtClean="0">
                <a:latin typeface="Times New Roman" pitchFamily="18" charset="0"/>
                <a:cs typeface="Times New Roman" pitchFamily="18" charset="0"/>
              </a:rPr>
              <a:t>Mouth opens wide </a:t>
            </a:r>
            <a:endParaRPr lang="en-US" sz="3200" dirty="0" smtClean="0">
              <a:latin typeface="Times New Roman" pitchFamily="18" charset="0"/>
              <a:cs typeface="Times New Roman" pitchFamily="18" charset="0"/>
            </a:endParaRPr>
          </a:p>
          <a:p>
            <a:pPr algn="just">
              <a:buFont typeface="Wingdings" pitchFamily="2" charset="2"/>
              <a:buChar char="ü"/>
              <a:defRPr/>
            </a:pPr>
            <a:r>
              <a:rPr lang="en-US" sz="3200" dirty="0" smtClean="0">
                <a:latin typeface="Times New Roman" pitchFamily="18" charset="0"/>
                <a:cs typeface="Times New Roman" pitchFamily="18" charset="0"/>
              </a:rPr>
              <a:t>Chin of baby touched the mother’s breast</a:t>
            </a:r>
          </a:p>
          <a:p>
            <a:pPr algn="just">
              <a:buFont typeface="Wingdings" pitchFamily="2" charset="2"/>
              <a:buChar char="ü"/>
              <a:defRPr/>
            </a:pPr>
            <a:r>
              <a:rPr lang="en-US" sz="3200" dirty="0" smtClean="0">
                <a:latin typeface="Times New Roman" pitchFamily="18" charset="0"/>
                <a:cs typeface="Times New Roman" pitchFamily="18" charset="0"/>
              </a:rPr>
              <a:t>More areola seen above baby’s mouth than below</a:t>
            </a:r>
          </a:p>
          <a:p>
            <a:pPr algn="just">
              <a:buFont typeface="Wingdings" pitchFamily="2" charset="2"/>
              <a:buChar char="ü"/>
              <a:defRPr/>
            </a:pPr>
            <a:r>
              <a:rPr lang="en-US" sz="3200" dirty="0" smtClean="0">
                <a:latin typeface="Times New Roman" pitchFamily="18" charset="0"/>
                <a:cs typeface="Times New Roman" pitchFamily="18" charset="0"/>
              </a:rPr>
              <a:t>Lower lip of baby turned out ward</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normAutofit fontScale="92500" lnSpcReduction="10000"/>
          </a:bodyPr>
          <a:lstStyle/>
          <a:p>
            <a:pPr>
              <a:buClr>
                <a:schemeClr val="accent2"/>
              </a:buClr>
              <a:buFont typeface="Wingdings" pitchFamily="2" charset="2"/>
              <a:buChar char="ü"/>
            </a:pPr>
            <a:r>
              <a:rPr lang="en-GB" sz="3500" dirty="0" smtClean="0">
                <a:latin typeface="Times New Roman" pitchFamily="18" charset="0"/>
                <a:cs typeface="Times New Roman" pitchFamily="18" charset="0"/>
              </a:rPr>
              <a:t>Giv</a:t>
            </a:r>
            <a:r>
              <a:rPr lang="en-US" sz="3500" dirty="0" err="1" smtClean="0">
                <a:latin typeface="Times New Roman" pitchFamily="18" charset="0"/>
                <a:cs typeface="Times New Roman" pitchFamily="18" charset="0"/>
              </a:rPr>
              <a:t>ing</a:t>
            </a:r>
            <a:r>
              <a:rPr lang="en-GB" sz="3500" dirty="0" smtClean="0">
                <a:latin typeface="Times New Roman" pitchFamily="18" charset="0"/>
                <a:cs typeface="Times New Roman" pitchFamily="18" charset="0"/>
              </a:rPr>
              <a:t> an infant only breast milk, with the exception of drops or syrups consisting of vitamins, mineral supplements, or drugs</a:t>
            </a:r>
          </a:p>
          <a:p>
            <a:pPr>
              <a:buClr>
                <a:schemeClr val="accent2"/>
              </a:buClr>
              <a:buFont typeface="Wingdings" pitchFamily="2" charset="2"/>
              <a:buChar char="ü"/>
            </a:pPr>
            <a:r>
              <a:rPr lang="en-GB" sz="3500" dirty="0" smtClean="0">
                <a:latin typeface="Times New Roman" pitchFamily="18" charset="0"/>
                <a:cs typeface="Times New Roman" pitchFamily="18" charset="0"/>
              </a:rPr>
              <a:t>No food or drink</a:t>
            </a:r>
            <a:r>
              <a:rPr lang="en-US" sz="3500" dirty="0" smtClean="0">
                <a:latin typeface="Times New Roman" pitchFamily="18" charset="0"/>
                <a:cs typeface="Times New Roman" pitchFamily="18" charset="0"/>
              </a:rPr>
              <a:t> other than breast milk—not even</a:t>
            </a:r>
            <a:r>
              <a:rPr lang="en-GB" sz="3500" dirty="0" smtClean="0">
                <a:latin typeface="Times New Roman" pitchFamily="18" charset="0"/>
                <a:cs typeface="Times New Roman" pitchFamily="18" charset="0"/>
              </a:rPr>
              <a:t> water</a:t>
            </a:r>
          </a:p>
          <a:p>
            <a:pPr>
              <a:buClr>
                <a:schemeClr val="accent2"/>
              </a:buClr>
              <a:buFont typeface="Wingdings" pitchFamily="2" charset="2"/>
              <a:buChar char="ü"/>
            </a:pPr>
            <a:r>
              <a:rPr lang="en-GB" sz="3500" dirty="0" smtClean="0">
                <a:latin typeface="Times New Roman" pitchFamily="18" charset="0"/>
                <a:cs typeface="Times New Roman" pitchFamily="18" charset="0"/>
              </a:rPr>
              <a:t>Exclusive breastfeeding for 6 months</a:t>
            </a:r>
          </a:p>
          <a:p>
            <a:pPr>
              <a:buClr>
                <a:schemeClr val="accent2"/>
              </a:buClr>
              <a:buFont typeface="Wingdings" pitchFamily="2" charset="2"/>
              <a:buChar char="ü"/>
            </a:pPr>
            <a:r>
              <a:rPr lang="en-GB" sz="3500" dirty="0" smtClean="0">
                <a:latin typeface="Times New Roman" pitchFamily="18" charset="0"/>
                <a:cs typeface="Times New Roman" pitchFamily="18" charset="0"/>
              </a:rPr>
              <a:t>Introduce nutritionally adequate and safe complementary foods after the infant reaches 6 months of age</a:t>
            </a:r>
          </a:p>
          <a:p>
            <a:pPr>
              <a:buClr>
                <a:schemeClr val="accent2"/>
              </a:buClr>
              <a:buFont typeface="Wingdings" pitchFamily="2" charset="2"/>
              <a:buChar char="ü"/>
            </a:pPr>
            <a:r>
              <a:rPr lang="en-GB" sz="3500" dirty="0" smtClean="0">
                <a:latin typeface="Times New Roman" pitchFamily="18" charset="0"/>
                <a:cs typeface="Times New Roman" pitchFamily="18" charset="0"/>
              </a:rPr>
              <a:t>Continuing to breastfeed for 2 years or beyond</a:t>
            </a:r>
            <a:endParaRPr lang="en-US" sz="3500" dirty="0" smtClean="0">
              <a:latin typeface="Times New Roman" pitchFamily="18" charset="0"/>
              <a:cs typeface="Times New Roman" pitchFamily="18" charset="0"/>
            </a:endParaRPr>
          </a:p>
          <a:p>
            <a:pPr>
              <a:buClr>
                <a:schemeClr val="accent2"/>
              </a:buClr>
              <a:buFont typeface="Wingdings" pitchFamily="2" charset="2"/>
              <a:buChar char="ü"/>
            </a:pPr>
            <a:endParaRPr lang="en-GB" dirty="0" smtClean="0">
              <a:latin typeface="Times New Roman" pitchFamily="18" charset="0"/>
              <a:cs typeface="Times New Roman" pitchFamily="18" charset="0"/>
            </a:endParaRPr>
          </a:p>
          <a:p>
            <a:pPr>
              <a:buClr>
                <a:schemeClr val="accent2"/>
              </a:buClr>
              <a:buFont typeface="Wingdings" pitchFamily="2" charset="2"/>
              <a:buChar char="ü"/>
            </a:pPr>
            <a:endParaRPr lang="en-GB" dirty="0" smtClean="0">
              <a:solidFill>
                <a:srgbClr val="FFFFFF"/>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normAutofit/>
          </a:bodyPr>
          <a:lstStyle/>
          <a:p>
            <a:r>
              <a:rPr lang="en-US" sz="4400" dirty="0" smtClean="0">
                <a:latin typeface="Times New Roman" pitchFamily="18" charset="0"/>
                <a:cs typeface="Times New Roman" pitchFamily="18" charset="0"/>
              </a:rPr>
              <a:t>Exclusive Breastfeeding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a:t>
            </a:r>
            <a:endParaRPr lang="en-US" dirty="0"/>
          </a:p>
        </p:txBody>
      </p:sp>
      <p:pic>
        <p:nvPicPr>
          <p:cNvPr id="4" name="Picture 4" descr="Rajesh 7"/>
          <p:cNvPicPr>
            <a:picLocks noGrp="1" noChangeAspect="1" noChangeArrowheads="1"/>
          </p:cNvPicPr>
          <p:nvPr>
            <p:ph idx="1"/>
          </p:nvPr>
        </p:nvPicPr>
        <p:blipFill>
          <a:blip r:embed="rId2" cstate="print"/>
          <a:srcRect/>
          <a:stretch>
            <a:fillRect/>
          </a:stretch>
        </p:blipFill>
        <p:spPr>
          <a:xfrm>
            <a:off x="609600" y="1600200"/>
            <a:ext cx="7924799" cy="4953000"/>
          </a:xfrm>
          <a:prstGeom prst="rect">
            <a:avLst/>
          </a:prstGeom>
          <a:noFill/>
          <a:ln w="12700">
            <a:solidFill>
              <a:schemeClr val="tx2"/>
            </a:solidFill>
          </a:ln>
        </p:spPr>
      </p:pic>
      <p:sp>
        <p:nvSpPr>
          <p:cNvPr id="5" name="Slide Number Placeholder 4"/>
          <p:cNvSpPr>
            <a:spLocks noGrp="1"/>
          </p:cNvSpPr>
          <p:nvPr>
            <p:ph type="sldNum" sz="quarter" idx="12"/>
          </p:nvPr>
        </p:nvSpPr>
        <p:spPr/>
        <p:txBody>
          <a:bodyPr/>
          <a:lstStyle/>
          <a:p>
            <a:fld id="{E9CE9D78-6167-4310-A61D-3B1CB1B23888}" type="slidenum">
              <a:rPr lang="en-US" smtClean="0"/>
              <a:pPr/>
              <a:t>84</a:t>
            </a:fld>
            <a:endParaRPr lang="en-US"/>
          </a:p>
        </p:txBody>
      </p:sp>
      <p:sp>
        <p:nvSpPr>
          <p:cNvPr id="6" name="Footer Placeholder 5"/>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lstStyle/>
          <a:p>
            <a:pPr>
              <a:buFont typeface="Wingdings" pitchFamily="2" charset="2"/>
              <a:buChar char="ü"/>
            </a:pPr>
            <a:r>
              <a:rPr lang="en-US" dirty="0" smtClean="0">
                <a:latin typeface="Times New Roman" pitchFamily="18" charset="0"/>
                <a:cs typeface="Times New Roman" pitchFamily="18" charset="0"/>
              </a:rPr>
              <a:t>Complete food for the first six months</a:t>
            </a:r>
          </a:p>
          <a:p>
            <a:pPr>
              <a:buFont typeface="Wingdings" pitchFamily="2" charset="2"/>
              <a:buChar char="ü"/>
            </a:pPr>
            <a:r>
              <a:rPr lang="en-US" dirty="0" smtClean="0"/>
              <a:t>                                          </a:t>
            </a:r>
            <a:endParaRPr lang="en-US" dirty="0"/>
          </a:p>
        </p:txBody>
      </p:sp>
      <p:sp>
        <p:nvSpPr>
          <p:cNvPr id="2" name="Title 1"/>
          <p:cNvSpPr>
            <a:spLocks noGrp="1"/>
          </p:cNvSpPr>
          <p:nvPr>
            <p:ph type="title"/>
          </p:nvPr>
        </p:nvSpPr>
        <p:spPr>
          <a:xfrm>
            <a:off x="457200" y="253536"/>
            <a:ext cx="6934200" cy="889464"/>
          </a:xfrm>
        </p:spPr>
        <p:txBody>
          <a:bodyPr/>
          <a:lstStyle/>
          <a:p>
            <a:r>
              <a:rPr lang="en-US" b="1" dirty="0" smtClean="0">
                <a:latin typeface="Times New Roman" pitchFamily="18" charset="0"/>
                <a:cs typeface="Times New Roman" pitchFamily="18" charset="0"/>
              </a:rPr>
              <a:t>Benefits to the Baby</a:t>
            </a:r>
            <a:endParaRPr lang="en-US" dirty="0">
              <a:latin typeface="Times New Roman" pitchFamily="18" charset="0"/>
              <a:cs typeface="Times New Roman" pitchFamily="18" charset="0"/>
            </a:endParaRPr>
          </a:p>
        </p:txBody>
      </p:sp>
      <p:pic>
        <p:nvPicPr>
          <p:cNvPr id="4" name="Picture 4" descr="IIN030B"/>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4953000" y="1752600"/>
            <a:ext cx="3886200" cy="4876800"/>
          </a:xfrm>
          <a:prstGeom prst="rect">
            <a:avLst/>
          </a:prstGeom>
          <a:noFill/>
          <a:ln/>
        </p:spPr>
      </p:pic>
      <p:sp>
        <p:nvSpPr>
          <p:cNvPr id="5" name="Rectangle 4"/>
          <p:cNvSpPr/>
          <p:nvPr/>
        </p:nvSpPr>
        <p:spPr>
          <a:xfrm>
            <a:off x="457200" y="1219200"/>
            <a:ext cx="4495800" cy="5410712"/>
          </a:xfrm>
          <a:prstGeom prst="rect">
            <a:avLst/>
          </a:prstGeom>
        </p:spPr>
        <p:txBody>
          <a:bodyPr wrap="square">
            <a:spAutoFit/>
          </a:bodyPr>
          <a:lstStyle/>
          <a:p>
            <a:pPr>
              <a:lnSpc>
                <a:spcPct val="90000"/>
              </a:lnSpc>
            </a:pPr>
            <a:endParaRPr lang="en-US" sz="3200" dirty="0" smtClean="0">
              <a:latin typeface="Times New Roman" pitchFamily="18" charset="0"/>
              <a:cs typeface="Times New Roman" pitchFamily="18" charset="0"/>
            </a:endParaRPr>
          </a:p>
          <a:p>
            <a:pPr>
              <a:lnSpc>
                <a:spcPct val="90000"/>
              </a:lnSpc>
            </a:pPr>
            <a:endParaRPr lang="en-US" sz="3200" dirty="0" smtClean="0">
              <a:latin typeface="Times New Roman" pitchFamily="18" charset="0"/>
              <a:cs typeface="Times New Roman" pitchFamily="18" charset="0"/>
            </a:endParaRPr>
          </a:p>
          <a:p>
            <a:pPr>
              <a:lnSpc>
                <a:spcPct val="90000"/>
              </a:lnSpc>
              <a:buFont typeface="Wingdings" pitchFamily="2" charset="2"/>
              <a:buChar char="ü"/>
            </a:pPr>
            <a:r>
              <a:rPr lang="en-US" sz="3200" dirty="0" smtClean="0">
                <a:latin typeface="Times New Roman" pitchFamily="18" charset="0"/>
                <a:cs typeface="Times New Roman" pitchFamily="18" charset="0"/>
              </a:rPr>
              <a:t>Perfect  nutrition </a:t>
            </a:r>
          </a:p>
          <a:p>
            <a:pPr>
              <a:lnSpc>
                <a:spcPct val="90000"/>
              </a:lnSpc>
              <a:buFont typeface="Wingdings" pitchFamily="2" charset="2"/>
              <a:buChar char="ü"/>
            </a:pPr>
            <a:endParaRPr lang="en-US" sz="3200" dirty="0" smtClean="0">
              <a:latin typeface="Times New Roman" pitchFamily="18" charset="0"/>
              <a:cs typeface="Times New Roman" pitchFamily="18" charset="0"/>
            </a:endParaRPr>
          </a:p>
          <a:p>
            <a:pPr>
              <a:lnSpc>
                <a:spcPct val="90000"/>
              </a:lnSpc>
              <a:buFont typeface="Wingdings" pitchFamily="2" charset="2"/>
              <a:buChar char="ü"/>
            </a:pPr>
            <a:r>
              <a:rPr lang="en-US" sz="3200" dirty="0" smtClean="0">
                <a:latin typeface="Times New Roman" pitchFamily="18" charset="0"/>
                <a:cs typeface="Times New Roman" pitchFamily="18" charset="0"/>
              </a:rPr>
              <a:t>Higher IQ</a:t>
            </a:r>
          </a:p>
          <a:p>
            <a:pPr>
              <a:lnSpc>
                <a:spcPct val="90000"/>
              </a:lnSpc>
              <a:buFont typeface="Wingdings" pitchFamily="2" charset="2"/>
              <a:buChar char="ü"/>
            </a:pPr>
            <a:endParaRPr lang="en-US" sz="3200" dirty="0" smtClean="0">
              <a:latin typeface="Times New Roman" pitchFamily="18" charset="0"/>
              <a:cs typeface="Times New Roman" pitchFamily="18" charset="0"/>
            </a:endParaRPr>
          </a:p>
          <a:p>
            <a:pPr>
              <a:lnSpc>
                <a:spcPct val="90000"/>
              </a:lnSpc>
              <a:buFont typeface="Wingdings" pitchFamily="2" charset="2"/>
              <a:buChar char="ü"/>
            </a:pPr>
            <a:r>
              <a:rPr lang="en-US" sz="3200" dirty="0" smtClean="0">
                <a:latin typeface="Times New Roman" pitchFamily="18" charset="0"/>
                <a:cs typeface="Times New Roman" pitchFamily="18" charset="0"/>
              </a:rPr>
              <a:t>Emotional bonding</a:t>
            </a:r>
          </a:p>
          <a:p>
            <a:pPr>
              <a:lnSpc>
                <a:spcPct val="90000"/>
              </a:lnSpc>
              <a:buFont typeface="Wingdings" pitchFamily="2" charset="2"/>
              <a:buChar char="ü"/>
            </a:pPr>
            <a:endParaRPr lang="en-US" sz="3200" dirty="0" smtClean="0">
              <a:latin typeface="Times New Roman" pitchFamily="18" charset="0"/>
              <a:cs typeface="Times New Roman" pitchFamily="18" charset="0"/>
            </a:endParaRPr>
          </a:p>
          <a:p>
            <a:pPr>
              <a:lnSpc>
                <a:spcPct val="90000"/>
              </a:lnSpc>
              <a:buFont typeface="Wingdings" pitchFamily="2" charset="2"/>
              <a:buChar char="ü"/>
            </a:pPr>
            <a:r>
              <a:rPr lang="en-US" sz="3200" dirty="0" smtClean="0">
                <a:latin typeface="Times New Roman" pitchFamily="18" charset="0"/>
                <a:cs typeface="Times New Roman" pitchFamily="18" charset="0"/>
              </a:rPr>
              <a:t>Prevents infections, chronic diseases</a:t>
            </a:r>
          </a:p>
          <a:p>
            <a:pPr>
              <a:lnSpc>
                <a:spcPct val="90000"/>
              </a:lnSpc>
              <a:buFont typeface="Wingdings" pitchFamily="2" charset="2"/>
              <a:buChar char="ü"/>
            </a:pPr>
            <a:endParaRPr lang="en-US" sz="3200" dirty="0" smtClean="0">
              <a:latin typeface="Times New Roman" pitchFamily="18" charset="0"/>
              <a:cs typeface="Times New Roman" pitchFamily="18" charset="0"/>
            </a:endParaRPr>
          </a:p>
          <a:p>
            <a:pPr>
              <a:lnSpc>
                <a:spcPct val="90000"/>
              </a:lnSpc>
              <a:buFont typeface="Wingdings" pitchFamily="2" charset="2"/>
              <a:buChar char="ü"/>
            </a:pPr>
            <a:r>
              <a:rPr lang="en-US" sz="3200" dirty="0" smtClean="0">
                <a:latin typeface="Times New Roman" pitchFamily="18" charset="0"/>
                <a:cs typeface="Times New Roman" pitchFamily="18" charset="0"/>
              </a:rPr>
              <a:t>Easily digested</a:t>
            </a:r>
            <a:endParaRPr lang="en-US" sz="32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E9CE9D78-6167-4310-A61D-3B1CB1B23888}" type="slidenum">
              <a:rPr lang="en-US" smtClean="0"/>
              <a:pPr/>
              <a:t>85</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buNone/>
            </a:pPr>
            <a:r>
              <a:rPr lang="en-US" dirty="0" smtClean="0"/>
              <a:t>                                               </a:t>
            </a:r>
            <a:endParaRPr lang="en-US" dirty="0"/>
          </a:p>
        </p:txBody>
      </p:sp>
      <p:sp>
        <p:nvSpPr>
          <p:cNvPr id="2" name="Title 1"/>
          <p:cNvSpPr>
            <a:spLocks noGrp="1"/>
          </p:cNvSpPr>
          <p:nvPr>
            <p:ph type="title"/>
          </p:nvPr>
        </p:nvSpPr>
        <p:spPr>
          <a:xfrm>
            <a:off x="457200" y="253536"/>
            <a:ext cx="8229600" cy="660864"/>
          </a:xfrm>
        </p:spPr>
        <p:txBody>
          <a:bodyPr>
            <a:normAutofit fontScale="90000"/>
          </a:bodyPr>
          <a:lstStyle/>
          <a:p>
            <a:r>
              <a:rPr lang="en-US" sz="4800" b="1" dirty="0" smtClean="0">
                <a:latin typeface="Times New Roman" pitchFamily="18" charset="0"/>
                <a:cs typeface="Times New Roman" pitchFamily="18" charset="0"/>
              </a:rPr>
              <a:t>Benefits to the Mother</a:t>
            </a:r>
            <a:endParaRPr lang="en-US" dirty="0">
              <a:latin typeface="Times New Roman" pitchFamily="18" charset="0"/>
              <a:cs typeface="Times New Roman" pitchFamily="18" charset="0"/>
            </a:endParaRPr>
          </a:p>
        </p:txBody>
      </p:sp>
      <p:pic>
        <p:nvPicPr>
          <p:cNvPr id="4" name="Picture 4" descr="IIN017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4953000" y="1066800"/>
            <a:ext cx="4191000" cy="5791200"/>
          </a:xfrm>
          <a:prstGeom prst="rect">
            <a:avLst/>
          </a:prstGeom>
          <a:noFill/>
          <a:ln/>
        </p:spPr>
      </p:pic>
      <p:sp>
        <p:nvSpPr>
          <p:cNvPr id="5" name="Rectangle 4"/>
          <p:cNvSpPr/>
          <p:nvPr/>
        </p:nvSpPr>
        <p:spPr>
          <a:xfrm>
            <a:off x="457200" y="1066800"/>
            <a:ext cx="5105400" cy="5262979"/>
          </a:xfrm>
          <a:prstGeom prst="rect">
            <a:avLst/>
          </a:prstGeom>
        </p:spPr>
        <p:txBody>
          <a:bodyPr wrap="square">
            <a:spAutoFit/>
          </a:bodyPr>
          <a:lstStyle/>
          <a:p>
            <a:pPr>
              <a:lnSpc>
                <a:spcPct val="80000"/>
              </a:lnSpc>
              <a:buFont typeface="Wingdings" pitchFamily="2" charset="2"/>
              <a:buChar char="ü"/>
            </a:pPr>
            <a:r>
              <a:rPr lang="en-US" sz="2800" dirty="0" smtClean="0">
                <a:latin typeface="Times New Roman" pitchFamily="18" charset="0"/>
                <a:cs typeface="Times New Roman" pitchFamily="18" charset="0"/>
              </a:rPr>
              <a:t>Reduces post delivery bleeding and anemia</a:t>
            </a:r>
          </a:p>
          <a:p>
            <a:pPr>
              <a:lnSpc>
                <a:spcPct val="80000"/>
              </a:lnSpc>
              <a:buFont typeface="Wingdings" pitchFamily="2" charset="2"/>
              <a:buChar char="ü"/>
            </a:pP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800" dirty="0" smtClean="0">
                <a:latin typeface="Times New Roman" pitchFamily="18" charset="0"/>
                <a:cs typeface="Times New Roman" pitchFamily="18" charset="0"/>
              </a:rPr>
              <a:t>Helps delay next pregnancy</a:t>
            </a:r>
          </a:p>
          <a:p>
            <a:pPr>
              <a:lnSpc>
                <a:spcPct val="80000"/>
              </a:lnSpc>
              <a:buFont typeface="Wingdings" pitchFamily="2" charset="2"/>
              <a:buChar char="ü"/>
            </a:pP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800" dirty="0" smtClean="0">
                <a:latin typeface="Times New Roman" pitchFamily="18" charset="0"/>
                <a:cs typeface="Times New Roman" pitchFamily="18" charset="0"/>
              </a:rPr>
              <a:t>Protective effect against breast and ovarian cancer</a:t>
            </a:r>
          </a:p>
          <a:p>
            <a:pPr>
              <a:lnSpc>
                <a:spcPct val="80000"/>
              </a:lnSpc>
              <a:buFont typeface="Wingdings" pitchFamily="2" charset="2"/>
              <a:buChar char="ü"/>
            </a:pP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800" dirty="0" smtClean="0">
                <a:latin typeface="Times New Roman" pitchFamily="18" charset="0"/>
                <a:cs typeface="Times New Roman" pitchFamily="18" charset="0"/>
              </a:rPr>
              <a:t>Helps to loose weight</a:t>
            </a:r>
          </a:p>
          <a:p>
            <a:pPr>
              <a:lnSpc>
                <a:spcPct val="80000"/>
              </a:lnSpc>
              <a:buFont typeface="Wingdings" pitchFamily="2" charset="2"/>
              <a:buChar char="ü"/>
            </a:pP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800" dirty="0" smtClean="0">
                <a:latin typeface="Times New Roman" pitchFamily="18" charset="0"/>
                <a:cs typeface="Times New Roman" pitchFamily="18" charset="0"/>
              </a:rPr>
              <a:t>Emotional bonding</a:t>
            </a:r>
          </a:p>
          <a:p>
            <a:pPr>
              <a:lnSpc>
                <a:spcPct val="80000"/>
              </a:lnSpc>
              <a:buFont typeface="Wingdings" pitchFamily="2" charset="2"/>
              <a:buChar char="ü"/>
            </a:pP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800" dirty="0" smtClean="0">
                <a:latin typeface="Times New Roman" pitchFamily="18" charset="0"/>
                <a:cs typeface="Times New Roman" pitchFamily="18" charset="0"/>
              </a:rPr>
              <a:t>Needs no preparation</a:t>
            </a:r>
          </a:p>
          <a:p>
            <a:pPr>
              <a:lnSpc>
                <a:spcPct val="80000"/>
              </a:lnSpc>
              <a:buFont typeface="Wingdings" pitchFamily="2" charset="2"/>
              <a:buChar char="ü"/>
            </a:pPr>
            <a:endParaRPr lang="en-US" sz="2800" dirty="0" smtClean="0">
              <a:latin typeface="Times New Roman" pitchFamily="18" charset="0"/>
              <a:cs typeface="Times New Roman" pitchFamily="18" charset="0"/>
            </a:endParaRPr>
          </a:p>
          <a:p>
            <a:pPr>
              <a:lnSpc>
                <a:spcPct val="80000"/>
              </a:lnSpc>
              <a:buFont typeface="Wingdings" pitchFamily="2" charset="2"/>
              <a:buChar char="ü"/>
            </a:pPr>
            <a:r>
              <a:rPr lang="en-US" sz="2800" dirty="0" smtClean="0">
                <a:latin typeface="Times New Roman" pitchFamily="18" charset="0"/>
                <a:cs typeface="Times New Roman" pitchFamily="18" charset="0"/>
              </a:rPr>
              <a:t>Economical </a:t>
            </a:r>
            <a:endParaRPr lang="en-US" sz="28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E9CE9D78-6167-4310-A61D-3B1CB1B23888}" type="slidenum">
              <a:rPr lang="en-US" smtClean="0"/>
              <a:pPr/>
              <a:t>86</a:t>
            </a:fld>
            <a:endParaRPr lang="en-US"/>
          </a:p>
        </p:txBody>
      </p:sp>
      <p:sp>
        <p:nvSpPr>
          <p:cNvPr id="7" name="Footer Placeholder 6"/>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Font typeface="Wingdings" pitchFamily="2" charset="2"/>
              <a:buChar char="ü"/>
            </a:pPr>
            <a:r>
              <a:rPr lang="en-US" dirty="0" smtClean="0">
                <a:latin typeface="Times New Roman" pitchFamily="18" charset="0"/>
                <a:cs typeface="Times New Roman" pitchFamily="18" charset="0"/>
              </a:rPr>
              <a:t>8-12 times or more  in 24 hours (q 2 hr)</a:t>
            </a:r>
          </a:p>
          <a:p>
            <a:pPr>
              <a:lnSpc>
                <a:spcPct val="90000"/>
              </a:lnSpc>
              <a:buFont typeface="Wingdings" pitchFamily="2" charset="2"/>
              <a:buChar char="ü"/>
            </a:pPr>
            <a:endParaRPr lang="en-US" dirty="0" smtClean="0">
              <a:latin typeface="Times New Roman" pitchFamily="18" charset="0"/>
              <a:cs typeface="Times New Roman" pitchFamily="18" charset="0"/>
            </a:endParaRPr>
          </a:p>
          <a:p>
            <a:pPr>
              <a:lnSpc>
                <a:spcPct val="90000"/>
              </a:lnSpc>
              <a:buFont typeface="Wingdings" pitchFamily="2" charset="2"/>
              <a:buChar char="ü"/>
            </a:pPr>
            <a:r>
              <a:rPr lang="en-US" dirty="0" smtClean="0">
                <a:latin typeface="Times New Roman" pitchFamily="18" charset="0"/>
                <a:cs typeface="Times New Roman" pitchFamily="18" charset="0"/>
              </a:rPr>
              <a:t>Breastfeed at night</a:t>
            </a:r>
          </a:p>
          <a:p>
            <a:pPr>
              <a:lnSpc>
                <a:spcPct val="90000"/>
              </a:lnSpc>
              <a:buFont typeface="Wingdings" pitchFamily="2" charset="2"/>
              <a:buChar char="ü"/>
            </a:pPr>
            <a:endParaRPr lang="en-US" dirty="0" smtClean="0">
              <a:latin typeface="Times New Roman" pitchFamily="18" charset="0"/>
              <a:cs typeface="Times New Roman" pitchFamily="18" charset="0"/>
            </a:endParaRPr>
          </a:p>
          <a:p>
            <a:pPr>
              <a:lnSpc>
                <a:spcPct val="90000"/>
              </a:lnSpc>
              <a:buFont typeface="Wingdings" pitchFamily="2" charset="2"/>
              <a:buChar char="ü"/>
            </a:pPr>
            <a:r>
              <a:rPr lang="en-US" dirty="0" smtClean="0">
                <a:latin typeface="Times New Roman" pitchFamily="18" charset="0"/>
                <a:cs typeface="Times New Roman" pitchFamily="18" charset="0"/>
              </a:rPr>
              <a:t>No restrictions on length of  breastfeeds</a:t>
            </a:r>
          </a:p>
          <a:p>
            <a:pPr>
              <a:lnSpc>
                <a:spcPct val="90000"/>
              </a:lnSpc>
              <a:buFont typeface="Wingdings" pitchFamily="2" charset="2"/>
              <a:buChar char="ü"/>
            </a:pPr>
            <a:endParaRPr lang="en-US" dirty="0" smtClean="0">
              <a:latin typeface="Times New Roman" pitchFamily="18" charset="0"/>
              <a:cs typeface="Times New Roman" pitchFamily="18" charset="0"/>
            </a:endParaRPr>
          </a:p>
          <a:p>
            <a:pPr>
              <a:lnSpc>
                <a:spcPct val="90000"/>
              </a:lnSpc>
              <a:buFont typeface="Wingdings" pitchFamily="2" charset="2"/>
              <a:buChar char="ü"/>
            </a:pPr>
            <a:r>
              <a:rPr lang="en-US" dirty="0" smtClean="0">
                <a:latin typeface="Times New Roman" pitchFamily="18" charset="0"/>
                <a:cs typeface="Times New Roman" pitchFamily="18" charset="0"/>
              </a:rPr>
              <a:t>No restrictions on frequency of breastfeeds</a:t>
            </a:r>
          </a:p>
          <a:p>
            <a:pPr>
              <a:lnSpc>
                <a:spcPct val="90000"/>
              </a:lnSpc>
              <a:spcBef>
                <a:spcPct val="0"/>
              </a:spcBef>
              <a:buClrTx/>
              <a:buSzTx/>
              <a:buFontTx/>
              <a:buNone/>
            </a:pPr>
            <a:r>
              <a:rPr lang="en-US" sz="2400" b="1" dirty="0" smtClean="0">
                <a:solidFill>
                  <a:srgbClr val="FFFFFF"/>
                </a:solidFill>
              </a:rPr>
              <a:t>MORE SUCKLING MORE MILK</a:t>
            </a:r>
          </a:p>
          <a:p>
            <a:endParaRPr lang="en-US" dirty="0"/>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Times New Roman" pitchFamily="18" charset="0"/>
                <a:cs typeface="Times New Roman" pitchFamily="18" charset="0"/>
              </a:rPr>
              <a:t>Breastfeed on demand</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87</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HIV/AIDS and Breast Feeding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05800" cy="4525963"/>
          </a:xfrm>
        </p:spPr>
        <p:txBody>
          <a:bodyPr/>
          <a:lstStyle/>
          <a:p>
            <a:pPr>
              <a:buFont typeface="Wingdings" pitchFamily="2" charset="2"/>
              <a:buChar char="ü"/>
            </a:pPr>
            <a:r>
              <a:rPr lang="en-US" dirty="0" smtClean="0">
                <a:latin typeface="Times New Roman" pitchFamily="18" charset="0"/>
                <a:cs typeface="Times New Roman" pitchFamily="18" charset="0"/>
              </a:rPr>
              <a:t>Mothers should be counseled and provided with appropriate information (advantage and disadvantage of BF) in order to make informed choices</a:t>
            </a:r>
          </a:p>
          <a:p>
            <a:pPr>
              <a:buFont typeface="Wingdings" pitchFamily="2" charset="2"/>
              <a:buChar char="ü"/>
            </a:pPr>
            <a:r>
              <a:rPr lang="en-US" dirty="0" smtClean="0">
                <a:latin typeface="Times New Roman" pitchFamily="18" charset="0"/>
                <a:cs typeface="Times New Roman" pitchFamily="18" charset="0"/>
              </a:rPr>
              <a:t>When AFASS criteria is fulfilled,  avoidance of all BF is recommended</a:t>
            </a:r>
          </a:p>
          <a:p>
            <a:pPr>
              <a:buFont typeface="Wingdings" pitchFamily="2" charset="2"/>
              <a:buChar char="ü"/>
            </a:pPr>
            <a:r>
              <a:rPr lang="en-US" dirty="0" smtClean="0">
                <a:latin typeface="Times New Roman" pitchFamily="18" charset="0"/>
                <a:cs typeface="Times New Roman" pitchFamily="18" charset="0"/>
              </a:rPr>
              <a:t>When AFASS criteria is not fulfilled, EBF, expressed milk and EBF by wet nurse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88</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838200"/>
          </a:xfrm>
        </p:spPr>
        <p:txBody>
          <a:bodyPr>
            <a:normAutofit fontScale="90000"/>
          </a:bodyPr>
          <a:lstStyle/>
          <a:p>
            <a:r>
              <a:rPr lang="en-US" dirty="0" smtClean="0">
                <a:latin typeface="Times New Roman" pitchFamily="18" charset="0"/>
                <a:cs typeface="Times New Roman" pitchFamily="18" charset="0"/>
              </a:rPr>
              <a:t>Complementary/supplementary Feeding </a:t>
            </a:r>
            <a:endParaRPr lang="en-US" dirty="0"/>
          </a:p>
        </p:txBody>
      </p:sp>
      <p:sp>
        <p:nvSpPr>
          <p:cNvPr id="3" name="Content Placeholder 2"/>
          <p:cNvSpPr>
            <a:spLocks noGrp="1"/>
          </p:cNvSpPr>
          <p:nvPr>
            <p:ph idx="1"/>
          </p:nvPr>
        </p:nvSpPr>
        <p:spPr>
          <a:xfrm>
            <a:off x="228600" y="1219200"/>
            <a:ext cx="8915400" cy="5334000"/>
          </a:xfrm>
        </p:spPr>
        <p:txBody>
          <a:bodyPr/>
          <a:lstStyle/>
          <a:p>
            <a:pPr>
              <a:lnSpc>
                <a:spcPct val="120000"/>
              </a:lnSpc>
              <a:buFont typeface="Wingdings" pitchFamily="2" charset="2"/>
              <a:buChar char="ü"/>
            </a:pPr>
            <a:r>
              <a:rPr lang="en-US" dirty="0" smtClean="0">
                <a:latin typeface="Times New Roman" pitchFamily="18" charset="0"/>
                <a:cs typeface="Times New Roman" pitchFamily="18" charset="0"/>
              </a:rPr>
              <a:t>Should be energy-rich, nutrient-rich, and affordable</a:t>
            </a:r>
          </a:p>
          <a:p>
            <a:pPr>
              <a:lnSpc>
                <a:spcPct val="120000"/>
              </a:lnSpc>
              <a:buFont typeface="Wingdings" pitchFamily="2" charset="2"/>
              <a:buChar char="ü"/>
            </a:pPr>
            <a:r>
              <a:rPr lang="en-US" dirty="0" smtClean="0">
                <a:latin typeface="Times New Roman" pitchFamily="18" charset="0"/>
                <a:cs typeface="Times New Roman" pitchFamily="18" charset="0"/>
              </a:rPr>
              <a:t>Introducing complementary feeding at 6 months</a:t>
            </a:r>
          </a:p>
          <a:p>
            <a:pPr>
              <a:lnSpc>
                <a:spcPct val="120000"/>
              </a:lnSpc>
              <a:buFont typeface="Wingdings" pitchFamily="2" charset="2"/>
              <a:buChar char="ü"/>
            </a:pPr>
            <a:r>
              <a:rPr lang="en-US" dirty="0" smtClean="0">
                <a:latin typeface="Times New Roman" pitchFamily="18" charset="0"/>
                <a:cs typeface="Times New Roman" pitchFamily="18" charset="0"/>
              </a:rPr>
              <a:t>Continuing breast feeding until 24 months</a:t>
            </a:r>
          </a:p>
          <a:p>
            <a:pPr>
              <a:lnSpc>
                <a:spcPct val="120000"/>
              </a:lnSpc>
              <a:buFont typeface="Wingdings" pitchFamily="2" charset="2"/>
              <a:buChar char="ü"/>
            </a:pPr>
            <a:r>
              <a:rPr lang="en-US" dirty="0" smtClean="0">
                <a:latin typeface="Times New Roman" pitchFamily="18" charset="0"/>
                <a:cs typeface="Times New Roman" pitchFamily="18" charset="0"/>
              </a:rPr>
              <a:t>  food quantity and frequency as the child grows</a:t>
            </a:r>
          </a:p>
          <a:p>
            <a:pPr>
              <a:lnSpc>
                <a:spcPct val="120000"/>
              </a:lnSpc>
              <a:buFont typeface="Wingdings" pitchFamily="2" charset="2"/>
              <a:buChar char="ü"/>
            </a:pPr>
            <a:r>
              <a:rPr lang="en-US" dirty="0" smtClean="0">
                <a:latin typeface="Times New Roman" pitchFamily="18" charset="0"/>
                <a:cs typeface="Times New Roman" pitchFamily="18" charset="0"/>
              </a:rPr>
              <a:t>Frequent and active feeding during and after illness</a:t>
            </a:r>
          </a:p>
          <a:p>
            <a:pPr>
              <a:lnSpc>
                <a:spcPct val="120000"/>
              </a:lnSpc>
              <a:buFont typeface="Wingdings" pitchFamily="2" charset="2"/>
              <a:buChar char="ü"/>
            </a:pPr>
            <a:r>
              <a:rPr lang="en-US" dirty="0" smtClean="0">
                <a:latin typeface="Times New Roman" pitchFamily="18" charset="0"/>
                <a:cs typeface="Times New Roman" pitchFamily="18" charset="0"/>
              </a:rPr>
              <a:t>Practicing good hygiene and proper handling of foods </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89</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itchFamily="18" charset="0"/>
                <a:cs typeface="Times New Roman" pitchFamily="18" charset="0"/>
              </a:rPr>
              <a:t>Neonatal…..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noAutofit/>
          </a:bodyPr>
          <a:lstStyle/>
          <a:p>
            <a:pPr>
              <a:buFont typeface="Wingdings" pitchFamily="2" charset="2"/>
              <a:buChar char="ü"/>
            </a:pPr>
            <a:r>
              <a:rPr lang="en-US" dirty="0" smtClean="0">
                <a:latin typeface="Times New Roman" pitchFamily="18" charset="0"/>
                <a:cs typeface="Times New Roman" pitchFamily="18" charset="0"/>
              </a:rPr>
              <a:t>Preeclampsia</a:t>
            </a:r>
          </a:p>
          <a:p>
            <a:pPr>
              <a:buFont typeface="Wingdings" pitchFamily="2" charset="2"/>
              <a:buChar char="ü"/>
            </a:pPr>
            <a:r>
              <a:rPr lang="en-US" dirty="0" smtClean="0">
                <a:latin typeface="Times New Roman" pitchFamily="18" charset="0"/>
                <a:cs typeface="Times New Roman" pitchFamily="18" charset="0"/>
              </a:rPr>
              <a:t>Bleeding</a:t>
            </a:r>
          </a:p>
          <a:p>
            <a:pPr>
              <a:buFont typeface="Wingdings" pitchFamily="2" charset="2"/>
              <a:buChar char="ü"/>
            </a:pPr>
            <a:r>
              <a:rPr lang="en-US" dirty="0" smtClean="0">
                <a:latin typeface="Times New Roman" pitchFamily="18" charset="0"/>
                <a:cs typeface="Times New Roman" pitchFamily="18" charset="0"/>
              </a:rPr>
              <a:t>Trauma</a:t>
            </a:r>
          </a:p>
          <a:p>
            <a:pPr>
              <a:buFont typeface="Wingdings" pitchFamily="2" charset="2"/>
              <a:buChar char="ü"/>
            </a:pPr>
            <a:r>
              <a:rPr lang="en-US" dirty="0" smtClean="0">
                <a:latin typeface="Times New Roman" pitchFamily="18" charset="0"/>
                <a:cs typeface="Times New Roman" pitchFamily="18" charset="0"/>
              </a:rPr>
              <a:t>Infection</a:t>
            </a:r>
          </a:p>
          <a:p>
            <a:pPr>
              <a:buFont typeface="Wingdings" pitchFamily="2" charset="2"/>
              <a:buChar char="ü"/>
            </a:pPr>
            <a:r>
              <a:rPr lang="en-US" dirty="0" smtClean="0">
                <a:latin typeface="Times New Roman" pitchFamily="18" charset="0"/>
                <a:cs typeface="Times New Roman" pitchFamily="18" charset="0"/>
              </a:rPr>
              <a:t>Surgery</a:t>
            </a:r>
          </a:p>
          <a:p>
            <a:pPr>
              <a:buFont typeface="Wingdings" pitchFamily="2" charset="2"/>
              <a:buChar char="ü"/>
            </a:pPr>
            <a:endParaRPr lang="en-US" sz="3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Weaning</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latin typeface="Times New Roman" pitchFamily="18" charset="0"/>
                <a:cs typeface="Times New Roman" pitchFamily="18" charset="0"/>
              </a:rPr>
              <a:t>Weaning is complete cessation of any breast feeding</a:t>
            </a:r>
          </a:p>
          <a:p>
            <a:pPr>
              <a:buFont typeface="Wingdings" pitchFamily="2" charset="2"/>
              <a:buChar char="ü"/>
            </a:pPr>
            <a:r>
              <a:rPr lang="en-US" dirty="0" smtClean="0">
                <a:latin typeface="Times New Roman" pitchFamily="18" charset="0"/>
                <a:cs typeface="Times New Roman" pitchFamily="18" charset="0"/>
              </a:rPr>
              <a:t>Is gradual change </a:t>
            </a:r>
          </a:p>
          <a:p>
            <a:pPr>
              <a:buFont typeface="Wingdings" pitchFamily="2" charset="2"/>
              <a:buChar char="ü"/>
            </a:pPr>
            <a:r>
              <a:rPr lang="en-US" dirty="0" smtClean="0">
                <a:latin typeface="Times New Roman" pitchFamily="18" charset="0"/>
                <a:cs typeface="Times New Roman" pitchFamily="18" charset="0"/>
              </a:rPr>
              <a:t>Energy density should exceed that of breast milk</a:t>
            </a:r>
          </a:p>
          <a:p>
            <a:endParaRPr lang="en-US" dirty="0"/>
          </a:p>
        </p:txBody>
      </p:sp>
      <p:sp>
        <p:nvSpPr>
          <p:cNvPr id="4" name="Slide Number Placeholder 3"/>
          <p:cNvSpPr>
            <a:spLocks noGrp="1"/>
          </p:cNvSpPr>
          <p:nvPr>
            <p:ph type="sldNum" sz="quarter" idx="12"/>
          </p:nvPr>
        </p:nvSpPr>
        <p:spPr/>
        <p:txBody>
          <a:bodyPr/>
          <a:lstStyle/>
          <a:p>
            <a:fld id="{E9CE9D78-6167-4310-A61D-3B1CB1B23888}" type="slidenum">
              <a:rPr lang="en-US" smtClean="0"/>
              <a:pPr/>
              <a:t>90</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lnSpcReduction="10000"/>
          </a:bodyPr>
          <a:lstStyle/>
          <a:p>
            <a:pPr>
              <a:buFont typeface="Wingdings" pitchFamily="2" charset="2"/>
              <a:buChar char="ü"/>
            </a:pPr>
            <a:r>
              <a:rPr lang="en-US" dirty="0" smtClean="0">
                <a:latin typeface="Times New Roman" pitchFamily="18" charset="0"/>
                <a:cs typeface="Times New Roman" pitchFamily="18" charset="0"/>
              </a:rPr>
              <a:t>Initiate BF as early as possible within one hour of birth</a:t>
            </a:r>
          </a:p>
          <a:p>
            <a:pPr>
              <a:buFont typeface="Wingdings" pitchFamily="2" charset="2"/>
              <a:buChar char="ü"/>
            </a:pPr>
            <a:r>
              <a:rPr lang="en-US" dirty="0" smtClean="0">
                <a:latin typeface="Times New Roman" pitchFamily="18" charset="0"/>
                <a:cs typeface="Times New Roman" pitchFamily="18" charset="0"/>
              </a:rPr>
              <a:t>Do not give the baby any </a:t>
            </a:r>
            <a:r>
              <a:rPr lang="en-US" dirty="0" err="1" smtClean="0">
                <a:latin typeface="Times New Roman" pitchFamily="18" charset="0"/>
                <a:cs typeface="Times New Roman" pitchFamily="18" charset="0"/>
              </a:rPr>
              <a:t>prelacteal</a:t>
            </a:r>
            <a:r>
              <a:rPr lang="en-US" dirty="0" smtClean="0">
                <a:latin typeface="Times New Roman" pitchFamily="18" charset="0"/>
                <a:cs typeface="Times New Roman" pitchFamily="18" charset="0"/>
              </a:rPr>
              <a:t> feeds</a:t>
            </a:r>
          </a:p>
          <a:p>
            <a:pPr>
              <a:buFont typeface="Wingdings" pitchFamily="2" charset="2"/>
              <a:buChar char="ü"/>
            </a:pPr>
            <a:r>
              <a:rPr lang="en-US" dirty="0" smtClean="0">
                <a:latin typeface="Times New Roman" pitchFamily="18" charset="0"/>
                <a:cs typeface="Times New Roman" pitchFamily="18" charset="0"/>
              </a:rPr>
              <a:t>Not use bottles &amp; artificial teats </a:t>
            </a:r>
          </a:p>
          <a:p>
            <a:pPr>
              <a:buFont typeface="Wingdings" pitchFamily="2" charset="2"/>
              <a:buChar char="ü"/>
            </a:pPr>
            <a:r>
              <a:rPr lang="en-US" dirty="0" smtClean="0">
                <a:latin typeface="Times New Roman" pitchFamily="18" charset="0"/>
                <a:cs typeface="Times New Roman" pitchFamily="18" charset="0"/>
              </a:rPr>
              <a:t>BF on demand at least 8-12 times in a day</a:t>
            </a:r>
          </a:p>
          <a:p>
            <a:pPr>
              <a:buFont typeface="Wingdings" pitchFamily="2" charset="2"/>
              <a:buChar char="ü"/>
            </a:pPr>
            <a:r>
              <a:rPr lang="en-US" dirty="0" smtClean="0">
                <a:latin typeface="Times New Roman" pitchFamily="18" charset="0"/>
                <a:cs typeface="Times New Roman" pitchFamily="18" charset="0"/>
              </a:rPr>
              <a:t>Breastfeed in a correct position</a:t>
            </a:r>
          </a:p>
          <a:p>
            <a:pPr>
              <a:buFont typeface="Wingdings" pitchFamily="2" charset="2"/>
              <a:buChar char="ü"/>
            </a:pPr>
            <a:r>
              <a:rPr lang="en-US" dirty="0" smtClean="0">
                <a:latin typeface="Times New Roman" pitchFamily="18" charset="0"/>
                <a:cs typeface="Times New Roman" pitchFamily="18" charset="0"/>
              </a:rPr>
              <a:t>Build mother’s confidence to sustain good milk supply and alleviate feeling of not enough milk.</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457200" y="253536"/>
            <a:ext cx="7924800" cy="813264"/>
          </a:xfrm>
        </p:spPr>
        <p:txBody>
          <a:bodyPr/>
          <a:lstStyle/>
          <a:p>
            <a:r>
              <a:rPr lang="en-US" b="1" dirty="0" smtClean="0">
                <a:solidFill>
                  <a:srgbClr val="FF0000"/>
                </a:solidFill>
                <a:latin typeface="Times New Roman" pitchFamily="18" charset="0"/>
                <a:cs typeface="Times New Roman" pitchFamily="18" charset="0"/>
              </a:rPr>
              <a:t>Important!!!</a:t>
            </a:r>
            <a:endParaRPr lang="en-US"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91</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sz="4000"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Thank You!!!</a:t>
            </a:r>
            <a:endParaRPr lang="en-US" sz="4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CE9D78-6167-4310-A61D-3B1CB1B23888}" type="slidenum">
              <a:rPr lang="en-US" smtClean="0"/>
              <a:pPr/>
              <a:t>92</a:t>
            </a:fld>
            <a:endParaRPr lang="en-US"/>
          </a:p>
        </p:txBody>
      </p:sp>
      <p:sp>
        <p:nvSpPr>
          <p:cNvPr id="5" name="Footer Placeholder 4"/>
          <p:cNvSpPr>
            <a:spLocks noGrp="1"/>
          </p:cNvSpPr>
          <p:nvPr>
            <p:ph type="ftr" sz="quarter" idx="11"/>
          </p:nvPr>
        </p:nvSpPr>
        <p:spPr/>
        <p:txBody>
          <a:bodyPr/>
          <a:lstStyle/>
          <a:p>
            <a:r>
              <a:rPr lang="en-US" smtClean="0"/>
              <a:t>RAHEL A</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3477</TotalTime>
  <Words>3617</Words>
  <Application>Microsoft Office PowerPoint</Application>
  <PresentationFormat>On-screen Show (4:3)</PresentationFormat>
  <Paragraphs>832</Paragraphs>
  <Slides>92</Slides>
  <Notes>28</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 Unit - 1    History &amp; Physical examination of  Neonates  </vt:lpstr>
      <vt:lpstr>Definition of Terms</vt:lpstr>
      <vt:lpstr>Neonatalogy…..</vt:lpstr>
      <vt:lpstr>Slide 4</vt:lpstr>
      <vt:lpstr>1. Neonatal  History Taking</vt:lpstr>
      <vt:lpstr>Neonatal….</vt:lpstr>
      <vt:lpstr>Neonatal….</vt:lpstr>
      <vt:lpstr>Neonatal….</vt:lpstr>
      <vt:lpstr>Neonatal…..</vt:lpstr>
      <vt:lpstr>Neonatal…..</vt:lpstr>
      <vt:lpstr>Neonatal….</vt:lpstr>
      <vt:lpstr>Neonatal….</vt:lpstr>
      <vt:lpstr>Neonatal ……</vt:lpstr>
      <vt:lpstr>2. Neonatal physical examination</vt:lpstr>
      <vt:lpstr>P/E…..</vt:lpstr>
      <vt:lpstr> APGAR score </vt:lpstr>
      <vt:lpstr>Slide 17</vt:lpstr>
      <vt:lpstr>APGAR  Interpretation </vt:lpstr>
      <vt:lpstr>Neonatal P/E….</vt:lpstr>
      <vt:lpstr>What are these?</vt:lpstr>
      <vt:lpstr>Neonatal P/E….</vt:lpstr>
      <vt:lpstr>Skin color…..</vt:lpstr>
      <vt:lpstr>What are these?</vt:lpstr>
      <vt:lpstr>What are these?</vt:lpstr>
      <vt:lpstr>What are these?</vt:lpstr>
      <vt:lpstr>Vital signs</vt:lpstr>
      <vt:lpstr>Anthropometric Measurement</vt:lpstr>
      <vt:lpstr>CONTD…</vt:lpstr>
      <vt:lpstr>CONTD…</vt:lpstr>
      <vt:lpstr>Anthropometric…</vt:lpstr>
      <vt:lpstr>Anthropometric…</vt:lpstr>
      <vt:lpstr>Anthropometric…</vt:lpstr>
      <vt:lpstr> Neonatal P/E….. </vt:lpstr>
      <vt:lpstr>Fontanels and sutures  </vt:lpstr>
      <vt:lpstr>Fontanels and sutures ….</vt:lpstr>
      <vt:lpstr>Extracranial Hemorrhages</vt:lpstr>
      <vt:lpstr> Neonatal P/E….. </vt:lpstr>
      <vt:lpstr>Neonatal P/E…..</vt:lpstr>
      <vt:lpstr>Neonatal P/E…..</vt:lpstr>
      <vt:lpstr>Neonatal P/E….</vt:lpstr>
      <vt:lpstr>Neonatal P/E….</vt:lpstr>
      <vt:lpstr>What are these?</vt:lpstr>
      <vt:lpstr>Are these normal?</vt:lpstr>
      <vt:lpstr>Neonatal P/E…..</vt:lpstr>
      <vt:lpstr>Neonatal P/E…..</vt:lpstr>
      <vt:lpstr>Neonatal P/E…..</vt:lpstr>
      <vt:lpstr>Neonatal P/E…..</vt:lpstr>
      <vt:lpstr>Reflexes:</vt:lpstr>
      <vt:lpstr>Reflexes…</vt:lpstr>
      <vt:lpstr>Reflexes…</vt:lpstr>
      <vt:lpstr>Reflexes…</vt:lpstr>
      <vt:lpstr>Slide 52</vt:lpstr>
      <vt:lpstr>Classification of Newborn</vt:lpstr>
      <vt:lpstr>Low birth weight…</vt:lpstr>
      <vt:lpstr>low birth weight……</vt:lpstr>
      <vt:lpstr>low birth weight……</vt:lpstr>
      <vt:lpstr>Classification ……</vt:lpstr>
      <vt:lpstr>Pre term babies …….</vt:lpstr>
      <vt:lpstr>Intrauterine growth curve(A&amp;W)</vt:lpstr>
      <vt:lpstr>Pre term babies …….</vt:lpstr>
      <vt:lpstr>Pre term babies …….</vt:lpstr>
      <vt:lpstr>Pre term babies …….</vt:lpstr>
      <vt:lpstr> Birth weight and GA classification ……</vt:lpstr>
      <vt:lpstr> Care of normal new born/Immediate new born care  </vt:lpstr>
      <vt:lpstr>Essential Newborn Care(ENC)</vt:lpstr>
      <vt:lpstr>ENC…</vt:lpstr>
      <vt:lpstr>ENC…</vt:lpstr>
      <vt:lpstr> New Born Resuscitation </vt:lpstr>
      <vt:lpstr>Resuscitation……</vt:lpstr>
      <vt:lpstr>Resuscitation……</vt:lpstr>
      <vt:lpstr>Resuscitation……</vt:lpstr>
      <vt:lpstr>Newborns are different </vt:lpstr>
      <vt:lpstr>Purpose of Resuscitation</vt:lpstr>
      <vt:lpstr>Steps</vt:lpstr>
      <vt:lpstr>Resuscitation……</vt:lpstr>
      <vt:lpstr>Resuscitation……</vt:lpstr>
      <vt:lpstr>Chest compression…..</vt:lpstr>
      <vt:lpstr>Chest compression….. </vt:lpstr>
      <vt:lpstr>Rooming in</vt:lpstr>
      <vt:lpstr>Breast feeding values </vt:lpstr>
      <vt:lpstr>Breast feeding ….</vt:lpstr>
      <vt:lpstr>Breast feeding ….</vt:lpstr>
      <vt:lpstr>Exclusive Breastfeeding</vt:lpstr>
      <vt:lpstr>Exclusive……</vt:lpstr>
      <vt:lpstr>Benefits to the Baby</vt:lpstr>
      <vt:lpstr>Benefits to the Mother</vt:lpstr>
      <vt:lpstr> Breastfeed on demand </vt:lpstr>
      <vt:lpstr>HIV/AIDS and Breast Feeding </vt:lpstr>
      <vt:lpstr>Complementary/supplementary Feeding </vt:lpstr>
      <vt:lpstr>Weaning</vt:lpstr>
      <vt:lpstr>Important!!!</vt:lpstr>
      <vt:lpstr>Slide 92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Tenaw</dc:creator>
  <cp:lastModifiedBy>USER1</cp:lastModifiedBy>
  <cp:revision>170</cp:revision>
  <dcterms:created xsi:type="dcterms:W3CDTF">2014-11-24T18:29:31Z</dcterms:created>
  <dcterms:modified xsi:type="dcterms:W3CDTF">2020-05-10T10:00:56Z</dcterms:modified>
</cp:coreProperties>
</file>