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19" r:id="rId3"/>
    <p:sldId id="257" r:id="rId4"/>
    <p:sldId id="308" r:id="rId5"/>
    <p:sldId id="261" r:id="rId6"/>
    <p:sldId id="262" r:id="rId7"/>
    <p:sldId id="263" r:id="rId8"/>
    <p:sldId id="264" r:id="rId9"/>
    <p:sldId id="265" r:id="rId10"/>
    <p:sldId id="267" r:id="rId11"/>
    <p:sldId id="286" r:id="rId12"/>
    <p:sldId id="315" r:id="rId13"/>
    <p:sldId id="268" r:id="rId14"/>
    <p:sldId id="314" r:id="rId15"/>
    <p:sldId id="316" r:id="rId16"/>
    <p:sldId id="309" r:id="rId17"/>
    <p:sldId id="313" r:id="rId18"/>
    <p:sldId id="317" r:id="rId19"/>
    <p:sldId id="270" r:id="rId20"/>
    <p:sldId id="300" r:id="rId21"/>
    <p:sldId id="306" r:id="rId22"/>
    <p:sldId id="307" r:id="rId23"/>
    <p:sldId id="318" r:id="rId24"/>
    <p:sldId id="291" r:id="rId25"/>
    <p:sldId id="292" r:id="rId26"/>
    <p:sldId id="310" r:id="rId27"/>
    <p:sldId id="312" r:id="rId28"/>
    <p:sldId id="311" r:id="rId29"/>
    <p:sldId id="297" r:id="rId30"/>
    <p:sldId id="29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F420A7-35A1-440E-8CBC-4662E8F61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9BAB0C-3026-4990-88E0-90EF5BF176C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5225B-34F2-4812-A4B7-212DC4B059DD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Tuberculin skin test (less sensitive due to false negative when immunity is suppressed)</a:t>
            </a:r>
          </a:p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0AF28-E82B-419F-801C-5FD559E9F26E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Chest x ray ;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The following abnormalities on CXR are suggestive of TB: 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• Enlarged hilar lymph nodes and opacification in the lung tissue 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• Miliary mottling in lung tissue 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• Cavitation (common with older children)Pleural or pericardial effusion 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60DF7A-D00C-4187-9D8C-47C7B3EB21F2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98C60-1DE1-4965-A09F-240F88141D46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95680-2DCB-48A6-8A98-CA18FE338FEA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i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AF7EB-CC58-4F8E-8C06-FA17038D5479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i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0FB1B-4D6D-496B-B986-FBF0A0783D8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B3F9B-376D-41A1-B458-74EF6F5E5DC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D8D82F3-2B10-47AF-859B-286994B6DADC}" type="slidenum">
              <a:rPr lang="en-US" altLang="en-US" sz="1200">
                <a:ea typeface="ＭＳ Ｐゴシック" pitchFamily="28" charset="-128"/>
              </a:rPr>
              <a:pPr algn="r"/>
              <a:t>5</a:t>
            </a:fld>
            <a:endParaRPr lang="en-US" altLang="en-US" sz="1200">
              <a:ea typeface="ＭＳ Ｐゴシック" pitchFamily="28" charset="-128"/>
            </a:endParaRPr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9513" y="685800"/>
            <a:ext cx="4446587" cy="3336925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marL="114300" indent="-114300"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6" name="Date Placeholder 4"/>
          <p:cNvSpPr txBox="1">
            <a:spLocks noGrp="1"/>
          </p:cNvSpPr>
          <p:nvPr/>
        </p:nvSpPr>
        <p:spPr bwMode="auto">
          <a:xfrm>
            <a:off x="4397375" y="0"/>
            <a:ext cx="24590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en-US" sz="1200">
                <a:ea typeface="ＭＳ Ｐゴシック" pitchFamily="28" charset="-128"/>
              </a:rPr>
              <a:t>Module 8B                                        Version 9.2008</a:t>
            </a:r>
          </a:p>
        </p:txBody>
      </p:sp>
      <p:sp>
        <p:nvSpPr>
          <p:cNvPr id="35847" name="Header Placeholder 6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1200">
                <a:ea typeface="ＭＳ Ｐゴシック" pitchFamily="28" charset="-128"/>
              </a:rPr>
              <a:t>Interim Caribbean Guidelines for the Prevention, Treatment, Care, and Control of Tuberculosis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F08AF1-B10D-4EA3-AB30-B32B9ABAD36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255383E-4DB3-4758-9A94-089742047A03}" type="slidenum">
              <a:rPr lang="en-US" altLang="en-US" sz="1200">
                <a:ea typeface="ＭＳ Ｐゴシック" pitchFamily="28" charset="-128"/>
              </a:rPr>
              <a:pPr algn="r"/>
              <a:t>6</a:t>
            </a:fld>
            <a:endParaRPr lang="en-US" altLang="en-US" sz="1200">
              <a:ea typeface="ＭＳ Ｐゴシック" pitchFamily="28" charset="-128"/>
            </a:endParaRPr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343025" y="762000"/>
            <a:ext cx="4348163" cy="3260725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marL="114300" indent="-1143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6870" name="Date Placeholder 4"/>
          <p:cNvSpPr txBox="1">
            <a:spLocks noGrp="1"/>
          </p:cNvSpPr>
          <p:nvPr/>
        </p:nvSpPr>
        <p:spPr bwMode="auto">
          <a:xfrm>
            <a:off x="4471988" y="0"/>
            <a:ext cx="238442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en-US" sz="1200">
                <a:ea typeface="ＭＳ Ｐゴシック" pitchFamily="28" charset="-128"/>
              </a:rPr>
              <a:t>Module 8B                                        Version 9.2008</a:t>
            </a:r>
          </a:p>
        </p:txBody>
      </p:sp>
      <p:sp>
        <p:nvSpPr>
          <p:cNvPr id="36871" name="Header Placeholder 6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1200">
                <a:ea typeface="ＭＳ Ｐゴシック" pitchFamily="28" charset="-128"/>
              </a:rPr>
              <a:t>Interim Caribbean Guidelines for the Prevention, Treatment, Care, and Control of Tuberculosis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EB5E5-E22D-4420-8F2C-DFC51AAE6EB0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311F0E-3A9D-46BB-B6F9-E2B7288885A5}" type="slidenum">
              <a:rPr lang="en-US" altLang="en-US" sz="1200">
                <a:ea typeface="ＭＳ Ｐゴシック" pitchFamily="28" charset="-128"/>
              </a:rPr>
              <a:pPr algn="r"/>
              <a:t>7</a:t>
            </a:fld>
            <a:endParaRPr lang="en-US" altLang="en-US" sz="1200">
              <a:ea typeface="ＭＳ Ｐゴシック" pitchFamily="28" charset="-128"/>
            </a:endParaRPr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6950" y="914400"/>
            <a:ext cx="4470400" cy="33528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marL="114300" indent="-114300"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GB" altLang="en-US" smtClean="0"/>
              <a:t> FALSE negative because the immune system that cause reaction with the test is not working properly.</a:t>
            </a:r>
          </a:p>
        </p:txBody>
      </p:sp>
      <p:sp>
        <p:nvSpPr>
          <p:cNvPr id="37894" name="Date Placeholder 4"/>
          <p:cNvSpPr txBox="1">
            <a:spLocks noGrp="1"/>
          </p:cNvSpPr>
          <p:nvPr/>
        </p:nvSpPr>
        <p:spPr bwMode="auto">
          <a:xfrm>
            <a:off x="4546600" y="0"/>
            <a:ext cx="23098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en-US" sz="1200">
                <a:ea typeface="ＭＳ Ｐゴシック" pitchFamily="28" charset="-128"/>
              </a:rPr>
              <a:t>Module 8B                                        Version 9.2008</a:t>
            </a:r>
          </a:p>
        </p:txBody>
      </p:sp>
      <p:sp>
        <p:nvSpPr>
          <p:cNvPr id="37895" name="Header Placeholder 6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1200">
                <a:ea typeface="ＭＳ Ｐゴシック" pitchFamily="28" charset="-128"/>
              </a:rPr>
              <a:t>Interim Caribbean Guidelines for the Prevention, Treatment, Care, and Control of Tuberculosis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5E711-DB3D-47E5-A309-7250F6E1CFA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DBE49F-A7E4-43CF-A2BB-6C4C58659906}" type="slidenum">
              <a:rPr lang="en-US" altLang="en-US" sz="1200">
                <a:ea typeface="ＭＳ Ｐゴシック" pitchFamily="28" charset="-128"/>
              </a:rPr>
              <a:pPr algn="r"/>
              <a:t>8</a:t>
            </a:fld>
            <a:endParaRPr lang="en-US" altLang="en-US" sz="1200">
              <a:ea typeface="ＭＳ Ｐゴシック" pitchFamily="28" charset="-128"/>
            </a:endParaRPr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79488" y="762000"/>
            <a:ext cx="4672012" cy="35052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marL="114300" indent="-114300"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8918" name="Date Placeholder 4"/>
          <p:cNvSpPr txBox="1">
            <a:spLocks noGrp="1"/>
          </p:cNvSpPr>
          <p:nvPr/>
        </p:nvSpPr>
        <p:spPr bwMode="auto">
          <a:xfrm>
            <a:off x="4397375" y="0"/>
            <a:ext cx="24590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en-US" sz="1200">
                <a:ea typeface="ＭＳ Ｐゴシック" pitchFamily="28" charset="-128"/>
              </a:rPr>
              <a:t>Module 8B                                        Version 9.2008</a:t>
            </a:r>
          </a:p>
        </p:txBody>
      </p:sp>
      <p:sp>
        <p:nvSpPr>
          <p:cNvPr id="38919" name="Header Placeholder 6"/>
          <p:cNvSpPr txBox="1">
            <a:spLocks noGrp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1200">
                <a:ea typeface="ＭＳ Ｐゴシック" pitchFamily="28" charset="-128"/>
              </a:rPr>
              <a:t>Interim Caribbean Guidelines for the Prevention, Treatment, Care, and Control of Tuberculosis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58BA4-0C4D-4084-ABA9-A25E9EEE63C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0F86A-F385-4B86-97F3-5A52F142113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Hilar adenopathy=is bilateral enlargement of the lymph node of pulmonary hila.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66536-B835-4388-929D-8EC84B2F98A5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9297C-8BBD-42D4-A1B9-08F13D511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C7D97-B922-4796-AD3F-FA78C7F19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78344-4EA6-4F2B-958D-845B1DF74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6D56A-992B-46C4-9D7B-8B464DE98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55837-C97A-4D40-A7A1-765DE69C1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0F98-A03D-4CF3-AB38-F4E775B8C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50E05-7089-4D5E-8EB9-183921C75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BFC9-D777-4F5D-B5E9-CAF32581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331F-07A5-4335-85A3-CDADE06D7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01557-AFA5-4C0A-98DB-B625C5587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495D3-C06B-42EB-BBD2-116AE5B9B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B0C62E-2551-4BE3-8725-26AFD6347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TUBERCULOSIS IN HIV POSITIVE CHILDREN</a:t>
            </a:r>
          </a:p>
        </p:txBody>
      </p:sp>
      <p:pic>
        <p:nvPicPr>
          <p:cNvPr id="2051" name="Picture 5" descr="ANd9GcRBTLdFcYtAeFynl8fjluCdlwfSUhw-JkaRGwZHA0uVZ0VouPD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733800"/>
            <a:ext cx="396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Britannic Bold" pitchFamily="34" charset="0"/>
              </a:rPr>
              <a:t>Clinical Manifestations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Clinical presentation of TB similar in HIV-positive and HIV-negative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Non specific symptoms: fever, weight loss, failure to thrive, anorexia and decreased activity level less often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TB may present as acute pneumonia.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Non productive cough and mild dyspnea  are most common symptoms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5" descr="http://modernmedicalguide.com/wp-content/uploads/2011/04/Failure-to-Thriv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343400"/>
            <a:ext cx="2266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http://img.webmd.com/dtmcms/live/webmd/consumer_assets/site_images/articles/health_tools/ulcerative_colitis_slideshow/getty_rm_photo_of_feet_on_sca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572000"/>
            <a:ext cx="2514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9" descr="http://t0.gstatic.com/images?q=tbn:ANd9GcRqijqPQxYmJwvfqAFrtgLgdg8U2JXbROia1Cxvn-LCB9qaWU1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648200"/>
            <a:ext cx="205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sz="4000" smtClean="0">
                <a:latin typeface="Britannic Bold" pitchFamily="34" charset="0"/>
              </a:rPr>
              <a:t>Clinical Manifestations</a:t>
            </a:r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Pulmonary TB most likely appears as infiltrate with hilaer adenopathy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Some infants and young children with bronchial obstruction have localized wheeze 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Extra pulmonary: marrow, lymph node, bone, pleura, pericardium, peritoneal (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 about extra pulmonary TB)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2" descr="http://upload.wikimedia.org/wikipedia/commons/thumb/c/cf/Lymphadanopathy.JPG/220px-Lymphadanopath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800600"/>
            <a:ext cx="228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" descr="http://t0.gstatic.com/images?q=tbn:ANd9GcTdbNCCV2jVSBF602e6FWmR9gMX1aAzf7I0zmsjEYjbTO88NPX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724400"/>
            <a:ext cx="20764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 descr="http://t2.gstatic.com/images?q=tbn:ANd9GcQyh8eLSdxzEY6P3kokt-97f9O0t1LAcbrns7Po-R2yNPLB43l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48006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99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800" b="1" smtClean="0">
                <a:latin typeface="Times New Roman" pitchFamily="18" charset="0"/>
                <a:cs typeface="Times New Roman" pitchFamily="18" charset="0"/>
              </a:rPr>
              <a:t>                   Diagnosis</a:t>
            </a:r>
            <a:endParaRPr lang="en-US" sz="48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08963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The diagnosis of TB in HIV children is challenging because of some reason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TB clinical features may be present  due to other diseases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High rate of acute and chronic lung disease other than TB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Overlap of radiographic finding in TB and other HIV related lung disease like LIP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Presence of more than one cause of lung disease that mask response to therapy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Screening</a:t>
            </a:r>
            <a:r>
              <a:rPr lang="en-US" smtClean="0"/>
              <a:t>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All children should be screened for TB at first presentation to HIV clinic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Further symptom based screening should be performed at each clinical review with appropriate investigations if concerns.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Following any exposure to an infectious case of TB, all children should be screened for active disease as above.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All children diagnosed with TB should have an HIV test.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Diagnosis of Active TB disease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Careful history including history of TB contact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Careful history of symptoms consistent with TB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Clinical examination including growth assessment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Bacteriological confirmation whenever possible( smear microscopy , gene Xpert)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Tuberculin skin test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(less sensitive )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Chest x-ray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Other forms of imaging for disseminated TB</a:t>
            </a:r>
          </a:p>
          <a:p>
            <a:pPr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975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TB suspected on the basis of typical &amp; current symptoms</a:t>
            </a:r>
          </a:p>
          <a:p>
            <a:pPr>
              <a:buFontTx/>
              <a:buNone/>
            </a:pPr>
            <a:endParaRPr lang="en-US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Sputum smear 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Or gene expert –ve                                        smear/ gene expert positive</a:t>
            </a:r>
          </a:p>
          <a:p>
            <a:pPr>
              <a:buFontTx/>
              <a:buNone/>
            </a:pPr>
            <a:endParaRPr lang="en-US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Consider TB contact                                             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treat for TB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>
              <a:buFontTx/>
              <a:buNone/>
            </a:pPr>
            <a:endParaRPr lang="en-US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Contact smear +ve /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Not known                             Contact smear positive </a:t>
            </a:r>
          </a:p>
          <a:p>
            <a:pPr>
              <a:buFontTx/>
              <a:buNone/>
            </a:pPr>
            <a:endParaRPr lang="en-US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18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Physical sign and chest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X-RAY suggest other                              Physical sign and chest X-RAY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suggestive of PTB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Treat other condition</a:t>
            </a:r>
          </a:p>
          <a:p>
            <a:pPr>
              <a:buFontTx/>
              <a:buNone/>
            </a:pPr>
            <a:r>
              <a:rPr lang="en-US" sz="18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1" name="Down Arrow 3"/>
          <p:cNvSpPr>
            <a:spLocks noChangeArrowheads="1"/>
          </p:cNvSpPr>
          <p:nvPr/>
        </p:nvSpPr>
        <p:spPr bwMode="auto">
          <a:xfrm rot="2451568">
            <a:off x="1755775" y="623888"/>
            <a:ext cx="1068388" cy="87312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Down Arrow 6"/>
          <p:cNvSpPr>
            <a:spLocks noChangeArrowheads="1"/>
          </p:cNvSpPr>
          <p:nvPr/>
        </p:nvSpPr>
        <p:spPr bwMode="auto">
          <a:xfrm rot="-2952349">
            <a:off x="4433888" y="584200"/>
            <a:ext cx="935037" cy="86836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Down Arrow 7"/>
          <p:cNvSpPr>
            <a:spLocks noChangeArrowheads="1"/>
          </p:cNvSpPr>
          <p:nvPr/>
        </p:nvSpPr>
        <p:spPr bwMode="auto">
          <a:xfrm>
            <a:off x="768350" y="1752600"/>
            <a:ext cx="450850" cy="457200"/>
          </a:xfrm>
          <a:prstGeom prst="downArrow">
            <a:avLst>
              <a:gd name="adj1" fmla="val 50000"/>
              <a:gd name="adj2" fmla="val 431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Down Arrow 9"/>
          <p:cNvSpPr>
            <a:spLocks noChangeArrowheads="1"/>
          </p:cNvSpPr>
          <p:nvPr/>
        </p:nvSpPr>
        <p:spPr bwMode="auto">
          <a:xfrm>
            <a:off x="5486400" y="1676400"/>
            <a:ext cx="450850" cy="457200"/>
          </a:xfrm>
          <a:prstGeom prst="downArrow">
            <a:avLst>
              <a:gd name="adj1" fmla="val 50000"/>
              <a:gd name="adj2" fmla="val 431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Down Arrow 10"/>
          <p:cNvSpPr>
            <a:spLocks noChangeArrowheads="1"/>
          </p:cNvSpPr>
          <p:nvPr/>
        </p:nvSpPr>
        <p:spPr bwMode="auto">
          <a:xfrm>
            <a:off x="1143000" y="2514600"/>
            <a:ext cx="450850" cy="457200"/>
          </a:xfrm>
          <a:prstGeom prst="downArrow">
            <a:avLst>
              <a:gd name="adj1" fmla="val 50000"/>
              <a:gd name="adj2" fmla="val 431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Down Arrow 13"/>
          <p:cNvSpPr>
            <a:spLocks noChangeArrowheads="1"/>
          </p:cNvSpPr>
          <p:nvPr/>
        </p:nvSpPr>
        <p:spPr bwMode="auto">
          <a:xfrm>
            <a:off x="1066800" y="3733800"/>
            <a:ext cx="450850" cy="533400"/>
          </a:xfrm>
          <a:prstGeom prst="downArrow">
            <a:avLst>
              <a:gd name="adj1" fmla="val 50000"/>
              <a:gd name="adj2" fmla="val 4310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Down Arrow 16"/>
          <p:cNvSpPr>
            <a:spLocks noChangeArrowheads="1"/>
          </p:cNvSpPr>
          <p:nvPr/>
        </p:nvSpPr>
        <p:spPr bwMode="auto">
          <a:xfrm rot="-3128842">
            <a:off x="2368550" y="2174876"/>
            <a:ext cx="300037" cy="1795462"/>
          </a:xfrm>
          <a:prstGeom prst="downArrow">
            <a:avLst>
              <a:gd name="adj1" fmla="val 50000"/>
              <a:gd name="adj2" fmla="val 4308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Right Arrow 18"/>
          <p:cNvSpPr>
            <a:spLocks noChangeArrowheads="1"/>
          </p:cNvSpPr>
          <p:nvPr/>
        </p:nvSpPr>
        <p:spPr bwMode="auto">
          <a:xfrm rot="-5633095">
            <a:off x="5360194" y="2788444"/>
            <a:ext cx="1092200" cy="541338"/>
          </a:xfrm>
          <a:prstGeom prst="rightArrow">
            <a:avLst>
              <a:gd name="adj1" fmla="val 50000"/>
              <a:gd name="adj2" fmla="val 5008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Down Arrow 19"/>
          <p:cNvSpPr>
            <a:spLocks noChangeArrowheads="1"/>
          </p:cNvSpPr>
          <p:nvPr/>
        </p:nvSpPr>
        <p:spPr bwMode="auto">
          <a:xfrm>
            <a:off x="1295400" y="5257800"/>
            <a:ext cx="450850" cy="304800"/>
          </a:xfrm>
          <a:prstGeom prst="downArrow">
            <a:avLst>
              <a:gd name="adj1" fmla="val 50000"/>
              <a:gd name="adj2" fmla="val 4310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Down Arrow 20"/>
          <p:cNvSpPr>
            <a:spLocks noChangeArrowheads="1"/>
          </p:cNvSpPr>
          <p:nvPr/>
        </p:nvSpPr>
        <p:spPr bwMode="auto">
          <a:xfrm rot="-4133331">
            <a:off x="2693194" y="2948782"/>
            <a:ext cx="695325" cy="2649537"/>
          </a:xfrm>
          <a:prstGeom prst="downArrow">
            <a:avLst>
              <a:gd name="adj1" fmla="val 50000"/>
              <a:gd name="adj2" fmla="val 4302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Right Arrow 23"/>
          <p:cNvSpPr>
            <a:spLocks noChangeArrowheads="1"/>
          </p:cNvSpPr>
          <p:nvPr/>
        </p:nvSpPr>
        <p:spPr bwMode="auto">
          <a:xfrm rot="-5633095">
            <a:off x="6317456" y="2844007"/>
            <a:ext cx="2282825" cy="1738312"/>
          </a:xfrm>
          <a:prstGeom prst="rightArrow">
            <a:avLst>
              <a:gd name="adj1" fmla="val 50000"/>
              <a:gd name="adj2" fmla="val 5880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2" algn="ctr">
              <a:buFontTx/>
              <a:buNone/>
            </a:pPr>
            <a:endParaRPr lang="en-US" altLang="en-US" sz="4000" b="1" smtClean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buFontTx/>
              <a:buNone/>
            </a:pPr>
            <a:endParaRPr lang="en-US" altLang="en-US" sz="4000" b="1" smtClean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buFontTx/>
              <a:buNone/>
            </a:pPr>
            <a:r>
              <a:rPr lang="en-US" altLang="en-US" sz="4000" b="1" smtClean="0">
                <a:latin typeface="Times New Roman" pitchFamily="18" charset="0"/>
                <a:cs typeface="Times New Roman" pitchFamily="18" charset="0"/>
              </a:rPr>
              <a:t>Management of TB/HIV </a:t>
            </a:r>
          </a:p>
          <a:p>
            <a:pPr lvl="2" algn="ctr">
              <a:buFontTx/>
              <a:buNone/>
            </a:pPr>
            <a:r>
              <a:rPr lang="en-US" altLang="en-US" sz="4000" b="1" smtClean="0">
                <a:latin typeface="Times New Roman" pitchFamily="18" charset="0"/>
                <a:cs typeface="Times New Roman" pitchFamily="18" charset="0"/>
              </a:rPr>
              <a:t>Co-Infection in Children </a:t>
            </a:r>
            <a:endParaRPr lang="en-US" altLang="en-US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4196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Management of TB-HIV co-infection require;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Selection of antiretroviral drugs with minimal drug interactions where possible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Dose adjustment 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Careful monitoring  of therapeutic drug levels and for overlapping toxicity </a:t>
            </a:r>
          </a:p>
          <a:p>
            <a:pPr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239000" cy="8382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Treatment of TB/HIV Co-infection in Children </a:t>
            </a:r>
            <a:endParaRPr lang="en-US" alt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08963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  <a:t>A)Anti-TB Medication </a:t>
            </a: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Treatment principles similar in HIV-positive and HIV-negative children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For drug susceptible TB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2RHZE/4RH….for all PTB cases and most extra pulmonary TB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2RHZE/10RH….for TB meningitis , and TB involving vertebra and osteoarticular space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All HIV children on Isoniazide based regimens should receive pyridoxine. </a:t>
            </a:r>
          </a:p>
          <a:p>
            <a:pPr eaLnBrk="1" hangingPunct="1"/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Objectives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At the end of this session, you are expected to ;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Discuss the relation between TB and HIV/AIDS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Discuss the impact of HIV on TB and vice versa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Identify methods to diagnose TB in HIV patients.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Discuss TB treatment in HIV infected children</a:t>
            </a:r>
          </a:p>
          <a:p>
            <a:pPr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239000" cy="1128713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37563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Initial treatment (induction phase)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4 drugs: isoniazid, rifampin, pyrazinamide, plus either ethambutol or streptomycin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Use ethionamide as alternative to ethambutol for CNS disease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5" descr="Image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029075"/>
            <a:ext cx="25908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7" descr="ANd9GcR0n34kZx9ceNY3hF1NBO9uoBUpzuUAALLNNtNjpwRGDJcOh6H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648200"/>
            <a:ext cx="44005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239000" cy="1128713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08963" cy="4608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Secondary drugs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Ethionamide: 15-20 mg/kg orally divided into 2 or 3 doses daily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Streptomycin: 20-40 mg/kg daily intramuscularly (maximum dosage 1 g daily)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Alternatives: kanamycin, amikacin, capreomycin, quinolones, cycloserine, paraaminosalicylic acid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Steroids may be indicated for TB meningitis</a:t>
            </a:r>
          </a:p>
        </p:txBody>
      </p:sp>
      <p:pic>
        <p:nvPicPr>
          <p:cNvPr id="22532" name="Picture 5" descr="image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143000"/>
            <a:ext cx="1371600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Nationally Available Pediatric Formulations </a:t>
            </a:r>
            <a:endParaRPr lang="en-US" alt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Rifampicin + Isoniazid(RH): 60mg + 30mg tab/dispersible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Rifampicin + Isoniazid(RH): 60mg + 60mg tab/dispersible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Rifampicin + Isoniazid(RH) + Pyrazinamide: 60mg + 30mg + 150mg tab/dispersible 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Pediatric drugs as loose form: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Ethambutol: 100mg tab </a:t>
            </a:r>
          </a:p>
          <a:p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 the side effect as well as contra indication of each Anti – TB drugs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????????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Treatment of TB/HIV Co-infection in Children </a:t>
            </a:r>
            <a:endParaRPr lang="en-US" alt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  <a:t>B) Cotrimoxazole Preventive Therapy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All children with tuberculosis have to be provided with prophylactic cotrimoxazole.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It prolongs survival and decreases the incidence of respiratory tract illnesses, diarrheal illnesses and hospital admissions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Treatment of TB/HIV Co-infection in Children </a:t>
            </a:r>
            <a:endParaRPr lang="en-US" alt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  <a:t>C). Antiretroviral Therapy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Start ART as soon as tolerated in the first 2- 8 weeks of TB therapy if the child was not previously on ART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If the child was on ART before diagnosis of TB, the child are recommended to take treatment of TB with little modification of ART dose and regimen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Close monitoring for clinically significant drug interaction. </a:t>
            </a:r>
            <a:endParaRPr lang="en-US" altLang="en-US" sz="2800" b="1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alt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  <a:t>ART regimen for TB patients in pediatric age that are recommended by WHO </a:t>
            </a:r>
            <a:br>
              <a:rPr lang="en-US" altLang="en-US" sz="2800" b="1" i="1" smtClean="0">
                <a:latin typeface="Times New Roman" pitchFamily="18" charset="0"/>
                <a:cs typeface="Times New Roman" pitchFamily="18" charset="0"/>
              </a:rPr>
            </a:br>
            <a:endParaRPr lang="en-US" sz="2800" b="1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Recommended regimen for children and infants initiating ART while on TB treatment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Younger than 3 years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Two NRTIs+NEV, ensuring the dose of NEV is 200mg/m2 or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Triple NRTI(AZT+3TC+ABC)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 years and above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Two NRTIs + EFV or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Triple NRTI(AZT + 3TC+ ABC)</a:t>
            </a:r>
          </a:p>
          <a:p>
            <a:pPr marL="514350" indent="-514350">
              <a:buFontTx/>
              <a:buNone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B. Recommended regimen for children and infants initiating TB treatment while receiving ART</a:t>
            </a:r>
          </a:p>
          <a:p>
            <a:pPr>
              <a:buFont typeface="Wingdings" pitchFamily="2" charset="2"/>
              <a:buChar char="q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Child on standard NNRTI based regimen (2  NRTIs + EFV or NEV</a:t>
            </a:r>
          </a:p>
          <a:p>
            <a:pPr>
              <a:buFont typeface="Wingdings" pitchFamily="2" charset="2"/>
              <a:buChar char="v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Younger than 3 year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Continue NEV, ensuring that dose is 200mg/m2 or triple NRTIs( AZT+ 3TC+ABC)</a:t>
            </a:r>
          </a:p>
          <a:p>
            <a:pPr>
              <a:buFont typeface="Wingdings" pitchFamily="2" charset="2"/>
              <a:buChar char="v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3 years and above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If the child is receiving EFV, continue the same regimen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If on NEV, substitute with EFV or triple NRTIs ( AZT + 3TC + ABC)</a:t>
            </a:r>
          </a:p>
          <a:p>
            <a:pPr>
              <a:buFontTx/>
              <a:buNone/>
            </a:pPr>
            <a:endParaRPr lang="en-US" i="1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Child on standard PI based regimen</a:t>
            </a:r>
          </a:p>
          <a:p>
            <a:pPr>
              <a:buFont typeface="Wingdings" pitchFamily="2" charset="2"/>
              <a:buChar char="v"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Younger than 3 year 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Triple NRTIs ( AZT + 3TC + ABC)  or substitute LPV/r by NEV, ensuring dose of NEV is 200mg/m2</a:t>
            </a:r>
          </a:p>
          <a:p>
            <a:pPr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 years and older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If the child has no hx of failure to NNRTIs , substitute with EFV or triple NRTIs or continue LPV/r, consider adding RTV to achieve the full therapeutic dose 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If the child has hx of failure of NNRTIs based regimen, shift to triple NRTIs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Treatment of TB/HIV Co-infection in Children </a:t>
            </a:r>
            <a:endParaRPr lang="en-US" alt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i="1" smtClean="0">
                <a:latin typeface="Times New Roman" pitchFamily="18" charset="0"/>
                <a:cs typeface="Times New Roman" pitchFamily="18" charset="0"/>
              </a:rPr>
              <a:t>D). INH prophylaxis in infants and children (IPT)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IPT should be administered after excluding active TB.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All HIV-infected infants and children exposed to TB through household contacts, but with no evidence of active disease, should begin IPT. 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Isoniazaide daily for 6 months or IR daily for 3 months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Tuberculosis (TB) 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is a potentially fatal contagious disease that can affect almost any part of the body but is mainly an infection of the lungs.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It is caused by a bacterial microorganism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       - tubercle bacillus or 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Mycobacterium tuberculosis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AIDS patients are much more likely to develop tuberculosis.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BCG vaccination in HIV infected infants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BCG vaccination is contraindicated in HIV infected infants. </a:t>
            </a:r>
          </a:p>
        </p:txBody>
      </p:sp>
      <p:pic>
        <p:nvPicPr>
          <p:cNvPr id="31748" name="Picture 5" descr="ANd9GcQJi8eBU377erKuLlLt40_PbLen0RdLVF9kvq26RwF2_6jAYSN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114800"/>
            <a:ext cx="2895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7" descr="babyVaccine_1592489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962400"/>
            <a:ext cx="34290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208963" cy="51816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Mother-to-child transmission of OI is an important mode of acquisition (vertical)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HIV-infected women co-infected with OI more likely to transmit (e.g., CMV, HCV)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HIV-infected women or HIV-infected family members are sources of horizontal transmission (eg, tuberculosis)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4114800" cy="4983163"/>
          </a:xfrm>
        </p:spPr>
        <p:txBody>
          <a:bodyPr lIns="0" tIns="0" rIns="0" bIns="0"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Approximately 1/3 of the world population is infected with TB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Globally, 1/3 of PLWHA are co-infected with TB </a:t>
            </a:r>
          </a:p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TB is one of the leading  causes of death in people with HIV, particularly in low-income countries</a:t>
            </a:r>
          </a:p>
        </p:txBody>
      </p:sp>
      <p:sp>
        <p:nvSpPr>
          <p:cNvPr id="6147" name="Oval 4"/>
          <p:cNvSpPr>
            <a:spLocks noChangeArrowheads="1"/>
          </p:cNvSpPr>
          <p:nvPr/>
        </p:nvSpPr>
        <p:spPr bwMode="auto">
          <a:xfrm>
            <a:off x="5029200" y="1524000"/>
            <a:ext cx="3505200" cy="2743200"/>
          </a:xfrm>
          <a:prstGeom prst="ellipse">
            <a:avLst/>
          </a:prstGeom>
          <a:solidFill>
            <a:srgbClr val="008000">
              <a:alpha val="45097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400">
              <a:ea typeface="ＭＳ Ｐゴシック" pitchFamily="28" charset="-128"/>
            </a:endParaRPr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4953000" y="2895600"/>
            <a:ext cx="3810000" cy="3276600"/>
          </a:xfrm>
          <a:prstGeom prst="ellipse">
            <a:avLst/>
          </a:prstGeom>
          <a:solidFill>
            <a:srgbClr val="FFE989">
              <a:alpha val="47842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 sz="2400">
              <a:ea typeface="ＭＳ Ｐゴシック" pitchFamily="28" charset="-128"/>
            </a:endParaRP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248400" y="210185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1" charset="-128"/>
              </a:rPr>
              <a:t>HIV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248400" y="449580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1" charset="-128"/>
              </a:rPr>
              <a:t>TB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5715000" y="3200400"/>
            <a:ext cx="213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1" charset="-128"/>
              </a:rPr>
              <a:t>HIV &amp; TB</a:t>
            </a:r>
          </a:p>
        </p:txBody>
      </p:sp>
      <p:sp>
        <p:nvSpPr>
          <p:cNvPr id="6152" name="Title 8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458200" cy="1023938"/>
          </a:xfrm>
        </p:spPr>
        <p:txBody>
          <a:bodyPr lIns="0" tIns="0" rIns="0" bIns="0"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TB: A Growing Concern for PLWHA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533400"/>
            <a:ext cx="8529638" cy="838200"/>
          </a:xfrm>
        </p:spPr>
        <p:txBody>
          <a:bodyPr lIns="0" tIns="0" rIns="0" bIns="0"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The Effects of TB on HIV Progression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 lIns="0" tIns="0" rIns="0" bIns="0"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TB increases HIV progression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Dually infected persons often have very high HIV viral loads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Immuno-suppression progresses more quickly, and survival may be shorter despite successful treatment of TB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Management is challenging due to pill burden, increase ADR, drug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/>
          <a:lstStyle/>
          <a:p>
            <a:pPr eaLnBrk="1" hangingPunct="1">
              <a:lnSpc>
                <a:spcPct val="80000"/>
              </a:lnSpc>
            </a:pPr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The Effects of Immune Suppression on TB Progression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0013"/>
            <a:ext cx="8382000" cy="5027612"/>
          </a:xfrm>
        </p:spPr>
        <p:txBody>
          <a:bodyPr lIns="0" tIns="0" rIns="0" bIns="0"/>
          <a:lstStyle/>
          <a:p>
            <a:pPr eaLnBrk="1" hangingPunct="1">
              <a:spcAft>
                <a:spcPts val="600"/>
              </a:spcAft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HIV+ person has a greater risk of reactivation of latent TB infection (LTBI)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Increase TB suspect and TB patients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Alter the diagnosis of TB ( false negative) 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HIV+ person has a high risk of becoming sick again after treatment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HIV+ person with LTBI has a 5-10% annual risk of developing active TB versus 50% lifetime risk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8600"/>
            <a:ext cx="6477000" cy="1023938"/>
          </a:xfrm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The Effects of HAART on TB Progression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72438" cy="4525963"/>
          </a:xfrm>
        </p:spPr>
        <p:txBody>
          <a:bodyPr lIns="0" tIns="0" rIns="0" bIns="0"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Highly Active Anti-retroviral Therapy (HAART) alone can reduce the risk of latent TB infection progression to active TB disease by as much as 80%–92%</a:t>
            </a:r>
          </a:p>
        </p:txBody>
      </p:sp>
      <p:pic>
        <p:nvPicPr>
          <p:cNvPr id="9220" name="Picture 6" descr="ANd9GcSUd_x-rsbEgux4KxVfSU1rb_GPy13a5M6jWIpAFFmuCo8WmfC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733800"/>
            <a:ext cx="6019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620000" cy="990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Britannic Bold" pitchFamily="34" charset="0"/>
              </a:rPr>
              <a:t>Epidemiology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HIV infection increase the risk of TB by 20-25x folds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Have a 6 times greater risk of dying from TB than HIV uninfected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In South Africa, as many as 48% of children with TB were co-infected with HIV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In Ethiopia, 15% of active TB children admitted to black lion were co infected with HIV in 2012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Extra pulmonary and miliary TB more common in children &lt;4 years old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</TotalTime>
  <Words>1575</Words>
  <Application>Microsoft Office PowerPoint</Application>
  <PresentationFormat>On-screen Show (4:3)</PresentationFormat>
  <Paragraphs>192</Paragraphs>
  <Slides>30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Times New Roman</vt:lpstr>
      <vt:lpstr>Wingdings</vt:lpstr>
      <vt:lpstr>ＭＳ Ｐゴシック</vt:lpstr>
      <vt:lpstr>Britannic Bold</vt:lpstr>
      <vt:lpstr>Default Design</vt:lpstr>
      <vt:lpstr>TUBERCULOSIS IN HIV POSITIVE CHILDREN</vt:lpstr>
      <vt:lpstr>Objectives </vt:lpstr>
      <vt:lpstr>Introduction</vt:lpstr>
      <vt:lpstr>Slide 4</vt:lpstr>
      <vt:lpstr>TB: A Growing Concern for PLWHA</vt:lpstr>
      <vt:lpstr>The Effects of TB on HIV Progression</vt:lpstr>
      <vt:lpstr>The Effects of Immune Suppression on TB Progression</vt:lpstr>
      <vt:lpstr>The Effects of HAART on TB Progression</vt:lpstr>
      <vt:lpstr>Epidemiology</vt:lpstr>
      <vt:lpstr>Clinical Manifestations</vt:lpstr>
      <vt:lpstr>Clinical Manifestations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Treatment of TB/HIV Co-infection in Children </vt:lpstr>
      <vt:lpstr>Treatment</vt:lpstr>
      <vt:lpstr>Treatment</vt:lpstr>
      <vt:lpstr>Nationally Available Pediatric Formulations </vt:lpstr>
      <vt:lpstr>Slide 23</vt:lpstr>
      <vt:lpstr>Treatment of TB/HIV Co-infection in Children </vt:lpstr>
      <vt:lpstr>Treatment of TB/HIV Co-infection in Children </vt:lpstr>
      <vt:lpstr>ART regimen for TB patients in pediatric age that are recommended by WHO  </vt:lpstr>
      <vt:lpstr>Slide 27</vt:lpstr>
      <vt:lpstr>Slide 28</vt:lpstr>
      <vt:lpstr>Treatment of TB/HIV Co-infection in Children </vt:lpstr>
      <vt:lpstr>BCG vaccination in HIV infected infants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Nursing</dc:creator>
  <cp:lastModifiedBy>wats</cp:lastModifiedBy>
  <cp:revision>59</cp:revision>
  <cp:lastPrinted>1601-01-01T00:00:00Z</cp:lastPrinted>
  <dcterms:created xsi:type="dcterms:W3CDTF">1601-01-01T00:00:00Z</dcterms:created>
  <dcterms:modified xsi:type="dcterms:W3CDTF">2020-05-24T22:47:06Z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