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9"/>
  </p:notesMasterIdLst>
  <p:sldIdLst>
    <p:sldId id="315" r:id="rId2"/>
    <p:sldId id="258" r:id="rId3"/>
    <p:sldId id="323" r:id="rId4"/>
    <p:sldId id="324" r:id="rId5"/>
    <p:sldId id="325" r:id="rId6"/>
    <p:sldId id="326" r:id="rId7"/>
    <p:sldId id="259" r:id="rId8"/>
    <p:sldId id="290" r:id="rId9"/>
    <p:sldId id="261" r:id="rId10"/>
    <p:sldId id="262" r:id="rId11"/>
    <p:sldId id="263" r:id="rId12"/>
    <p:sldId id="296" r:id="rId13"/>
    <p:sldId id="316" r:id="rId14"/>
    <p:sldId id="299" r:id="rId15"/>
    <p:sldId id="264" r:id="rId16"/>
    <p:sldId id="294" r:id="rId17"/>
    <p:sldId id="317" r:id="rId18"/>
    <p:sldId id="362" r:id="rId19"/>
    <p:sldId id="364" r:id="rId20"/>
    <p:sldId id="365" r:id="rId21"/>
    <p:sldId id="368" r:id="rId22"/>
    <p:sldId id="369" r:id="rId23"/>
    <p:sldId id="370" r:id="rId24"/>
    <p:sldId id="371" r:id="rId25"/>
    <p:sldId id="374" r:id="rId26"/>
    <p:sldId id="375" r:id="rId27"/>
    <p:sldId id="376" r:id="rId28"/>
    <p:sldId id="377" r:id="rId29"/>
    <p:sldId id="378" r:id="rId30"/>
    <p:sldId id="366" r:id="rId31"/>
    <p:sldId id="269" r:id="rId32"/>
    <p:sldId id="372" r:id="rId33"/>
    <p:sldId id="270" r:id="rId34"/>
    <p:sldId id="271" r:id="rId35"/>
    <p:sldId id="272" r:id="rId36"/>
    <p:sldId id="373" r:id="rId37"/>
    <p:sldId id="304" r:id="rId38"/>
    <p:sldId id="307" r:id="rId39"/>
    <p:sldId id="309" r:id="rId40"/>
    <p:sldId id="310" r:id="rId41"/>
    <p:sldId id="311" r:id="rId42"/>
    <p:sldId id="321" r:id="rId43"/>
    <p:sldId id="322" r:id="rId44"/>
    <p:sldId id="287" r:id="rId45"/>
    <p:sldId id="385" r:id="rId46"/>
    <p:sldId id="380" r:id="rId47"/>
    <p:sldId id="381" r:id="rId48"/>
    <p:sldId id="387" r:id="rId49"/>
    <p:sldId id="382" r:id="rId50"/>
    <p:sldId id="388" r:id="rId51"/>
    <p:sldId id="392" r:id="rId52"/>
    <p:sldId id="393" r:id="rId53"/>
    <p:sldId id="383" r:id="rId54"/>
    <p:sldId id="384" r:id="rId55"/>
    <p:sldId id="389" r:id="rId56"/>
    <p:sldId id="390" r:id="rId57"/>
    <p:sldId id="391" r:id="rId58"/>
    <p:sldId id="394" r:id="rId59"/>
    <p:sldId id="395" r:id="rId60"/>
    <p:sldId id="396" r:id="rId61"/>
    <p:sldId id="397" r:id="rId62"/>
    <p:sldId id="398" r:id="rId63"/>
    <p:sldId id="399" r:id="rId64"/>
    <p:sldId id="400" r:id="rId65"/>
    <p:sldId id="401" r:id="rId66"/>
    <p:sldId id="402" r:id="rId67"/>
    <p:sldId id="403" r:id="rId68"/>
    <p:sldId id="404" r:id="rId69"/>
    <p:sldId id="405" r:id="rId70"/>
    <p:sldId id="406" r:id="rId71"/>
    <p:sldId id="407" r:id="rId72"/>
    <p:sldId id="408" r:id="rId73"/>
    <p:sldId id="379" r:id="rId74"/>
    <p:sldId id="409" r:id="rId75"/>
    <p:sldId id="410" r:id="rId76"/>
    <p:sldId id="411" r:id="rId77"/>
    <p:sldId id="412" r:id="rId78"/>
    <p:sldId id="413" r:id="rId79"/>
    <p:sldId id="414" r:id="rId80"/>
    <p:sldId id="415" r:id="rId81"/>
    <p:sldId id="416" r:id="rId82"/>
    <p:sldId id="417" r:id="rId83"/>
    <p:sldId id="418" r:id="rId84"/>
    <p:sldId id="419" r:id="rId85"/>
    <p:sldId id="420" r:id="rId86"/>
    <p:sldId id="421" r:id="rId87"/>
    <p:sldId id="422" r:id="rId8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5" d="100"/>
          <a:sy n="75" d="100"/>
        </p:scale>
        <p:origin x="1074"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436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D491D15-7A33-40AD-BBA2-DCF9A722DFAE}" type="datetimeFigureOut">
              <a:rPr lang="en-US" smtClean="0"/>
              <a:pPr/>
              <a:t>5/20/2020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3838CF6-BEAF-46EA-B2B6-9C0D2DE46B01}" type="slidenum">
              <a:rPr lang="en-US" smtClean="0"/>
              <a:pPr/>
              <a:t>‹#›</a:t>
            </a:fld>
            <a:endParaRPr lang="en-US"/>
          </a:p>
        </p:txBody>
      </p:sp>
    </p:spTree>
    <p:extLst>
      <p:ext uri="{BB962C8B-B14F-4D97-AF65-F5344CB8AC3E}">
        <p14:creationId xmlns:p14="http://schemas.microsoft.com/office/powerpoint/2010/main" val="39416776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838CF6-BEAF-46EA-B2B6-9C0D2DE46B01}" type="slidenum">
              <a:rPr lang="en-US" smtClean="0"/>
              <a:pPr/>
              <a:t>1</a:t>
            </a:fld>
            <a:endParaRPr lang="en-US"/>
          </a:p>
        </p:txBody>
      </p:sp>
    </p:spTree>
    <p:extLst>
      <p:ext uri="{BB962C8B-B14F-4D97-AF65-F5344CB8AC3E}">
        <p14:creationId xmlns:p14="http://schemas.microsoft.com/office/powerpoint/2010/main" val="36378281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latin typeface="Times New Roman" pitchFamily="18" charset="0"/>
                <a:cs typeface="Times New Roman" pitchFamily="18" charset="0"/>
              </a:rPr>
              <a:t>Pediatrics= a branch of science study about the Rx</a:t>
            </a:r>
            <a:r>
              <a:rPr lang="en-US" b="1" baseline="0" dirty="0" smtClean="0">
                <a:latin typeface="Times New Roman" pitchFamily="18" charset="0"/>
                <a:cs typeface="Times New Roman" pitchFamily="18" charset="0"/>
              </a:rPr>
              <a:t> of the child</a:t>
            </a:r>
            <a:endParaRPr lang="en-US" dirty="0"/>
          </a:p>
        </p:txBody>
      </p:sp>
      <p:sp>
        <p:nvSpPr>
          <p:cNvPr id="4" name="Slide Number Placeholder 3"/>
          <p:cNvSpPr>
            <a:spLocks noGrp="1"/>
          </p:cNvSpPr>
          <p:nvPr>
            <p:ph type="sldNum" sz="quarter" idx="10"/>
          </p:nvPr>
        </p:nvSpPr>
        <p:spPr/>
        <p:txBody>
          <a:bodyPr/>
          <a:lstStyle/>
          <a:p>
            <a:fld id="{D3838CF6-BEAF-46EA-B2B6-9C0D2DE46B01}" type="slidenum">
              <a:rPr lang="en-US" smtClean="0"/>
              <a:pPr/>
              <a:t>2</a:t>
            </a:fld>
            <a:endParaRPr lang="en-US"/>
          </a:p>
        </p:txBody>
      </p:sp>
    </p:spTree>
    <p:extLst>
      <p:ext uri="{BB962C8B-B14F-4D97-AF65-F5344CB8AC3E}">
        <p14:creationId xmlns:p14="http://schemas.microsoft.com/office/powerpoint/2010/main" val="23727019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bwMode="auto">
          <a:noFill/>
          <a:ln>
            <a:solidFill>
              <a:srgbClr val="000000"/>
            </a:solidFill>
            <a:miter lim="800000"/>
            <a:headEnd/>
            <a:tailEnd/>
          </a:ln>
        </p:spPr>
      </p:sp>
      <p:sp>
        <p:nvSpPr>
          <p:cNvPr id="8909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890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684EE99-D436-4509-9891-BF97C72094F8}" type="slidenum">
              <a:rPr lang="en-US" smtClean="0">
                <a:latin typeface="Arial" charset="0"/>
                <a:cs typeface="Arial" charset="0"/>
              </a:rPr>
              <a:pPr/>
              <a:t>8</a:t>
            </a:fld>
            <a:endParaRPr lang="en-US" smtClean="0">
              <a:latin typeface="Arial" charset="0"/>
              <a:cs typeface="Arial" charset="0"/>
            </a:endParaRPr>
          </a:p>
        </p:txBody>
      </p:sp>
    </p:spTree>
    <p:extLst>
      <p:ext uri="{BB962C8B-B14F-4D97-AF65-F5344CB8AC3E}">
        <p14:creationId xmlns:p14="http://schemas.microsoft.com/office/powerpoint/2010/main" val="15866311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838CF6-BEAF-46EA-B2B6-9C0D2DE46B01}" type="slidenum">
              <a:rPr lang="en-US" smtClean="0"/>
              <a:pPr/>
              <a:t>10</a:t>
            </a:fld>
            <a:endParaRPr lang="en-US"/>
          </a:p>
        </p:txBody>
      </p:sp>
    </p:spTree>
    <p:extLst>
      <p:ext uri="{BB962C8B-B14F-4D97-AF65-F5344CB8AC3E}">
        <p14:creationId xmlns:p14="http://schemas.microsoft.com/office/powerpoint/2010/main" val="13312521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Image Placeholder 1"/>
          <p:cNvSpPr>
            <a:spLocks noGrp="1" noRot="1" noChangeAspect="1" noTextEdit="1"/>
          </p:cNvSpPr>
          <p:nvPr>
            <p:ph type="sldImg"/>
          </p:nvPr>
        </p:nvSpPr>
        <p:spPr bwMode="auto">
          <a:noFill/>
          <a:ln>
            <a:solidFill>
              <a:srgbClr val="000000"/>
            </a:solidFill>
            <a:miter lim="800000"/>
            <a:headEnd/>
            <a:tailEnd/>
          </a:ln>
        </p:spPr>
      </p:sp>
      <p:sp>
        <p:nvSpPr>
          <p:cNvPr id="100355" name="Notes Placeholder 2"/>
          <p:cNvSpPr>
            <a:spLocks noGrp="1"/>
          </p:cNvSpPr>
          <p:nvPr>
            <p:ph type="body" idx="1"/>
          </p:nvPr>
        </p:nvSpPr>
        <p:spPr bwMode="auto">
          <a:noFill/>
        </p:spPr>
        <p:txBody>
          <a:bodyPr wrap="square" numCol="1" anchor="t" anchorCtr="0" compatLnSpc="1">
            <a:prstTxWarp prst="textNoShape">
              <a:avLst/>
            </a:prstTxWarp>
          </a:bodyPr>
          <a:lstStyle/>
          <a:p>
            <a:r>
              <a:rPr lang="en-GB" sz="1200" b="1" dirty="0" smtClean="0">
                <a:latin typeface="Times New Roman" pitchFamily="18" charset="0"/>
                <a:cs typeface="Times New Roman" pitchFamily="18" charset="0"/>
              </a:rPr>
              <a:t>Act =dirge= law</a:t>
            </a:r>
          </a:p>
          <a:p>
            <a:r>
              <a:rPr lang="en-GB" sz="1200" dirty="0" smtClean="0">
                <a:latin typeface="Times New Roman" pitchFamily="18" charset="0"/>
                <a:cs typeface="Times New Roman" pitchFamily="18" charset="0"/>
              </a:rPr>
              <a:t>Sheppard=</a:t>
            </a:r>
            <a:r>
              <a:rPr lang="en-GB" sz="1200" baseline="0" dirty="0" smtClean="0">
                <a:latin typeface="Times New Roman" pitchFamily="18" charset="0"/>
                <a:cs typeface="Times New Roman" pitchFamily="18" charset="0"/>
              </a:rPr>
              <a:t> USA AUTHER , TOWNER =RESIDENT OF ATOWN </a:t>
            </a:r>
            <a:endParaRPr lang="en-US" dirty="0" smtClean="0"/>
          </a:p>
        </p:txBody>
      </p:sp>
      <p:sp>
        <p:nvSpPr>
          <p:cNvPr id="10035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A326B05-E2A9-4709-B480-B2D979B9C3D5}" type="slidenum">
              <a:rPr lang="en-US" smtClean="0"/>
              <a:pPr/>
              <a:t>12</a:t>
            </a:fld>
            <a:endParaRPr lang="en-US" smtClean="0"/>
          </a:p>
        </p:txBody>
      </p:sp>
    </p:spTree>
    <p:extLst>
      <p:ext uri="{BB962C8B-B14F-4D97-AF65-F5344CB8AC3E}">
        <p14:creationId xmlns:p14="http://schemas.microsoft.com/office/powerpoint/2010/main" val="19865571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TextEdit="1"/>
          </p:cNvSpPr>
          <p:nvPr>
            <p:ph type="sldImg"/>
          </p:nvPr>
        </p:nvSpPr>
        <p:spPr bwMode="auto">
          <a:noFill/>
          <a:ln>
            <a:solidFill>
              <a:srgbClr val="000000"/>
            </a:solidFill>
            <a:miter lim="800000"/>
            <a:headEnd/>
            <a:tailEnd/>
          </a:ln>
        </p:spPr>
      </p:sp>
      <p:sp>
        <p:nvSpPr>
          <p:cNvPr id="9318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931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DA1A081-8F91-40EA-AC44-9695B1879F30}" type="slidenum">
              <a:rPr lang="en-US" smtClean="0">
                <a:latin typeface="Arial" charset="0"/>
                <a:cs typeface="Arial" charset="0"/>
              </a:rPr>
              <a:pPr/>
              <a:t>16</a:t>
            </a:fld>
            <a:endParaRPr lang="en-US" smtClean="0">
              <a:latin typeface="Arial" charset="0"/>
              <a:cs typeface="Arial" charset="0"/>
            </a:endParaRPr>
          </a:p>
        </p:txBody>
      </p:sp>
    </p:spTree>
    <p:extLst>
      <p:ext uri="{BB962C8B-B14F-4D97-AF65-F5344CB8AC3E}">
        <p14:creationId xmlns:p14="http://schemas.microsoft.com/office/powerpoint/2010/main" val="3327313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Slide Image Placeholder 1"/>
          <p:cNvSpPr>
            <a:spLocks noGrp="1" noRot="1" noChangeAspect="1" noTextEdit="1"/>
          </p:cNvSpPr>
          <p:nvPr>
            <p:ph type="sldImg"/>
          </p:nvPr>
        </p:nvSpPr>
        <p:spPr bwMode="auto">
          <a:noFill/>
          <a:ln>
            <a:solidFill>
              <a:srgbClr val="000000"/>
            </a:solidFill>
            <a:miter lim="800000"/>
            <a:headEnd/>
            <a:tailEnd/>
          </a:ln>
        </p:spPr>
      </p:sp>
      <p:sp>
        <p:nvSpPr>
          <p:cNvPr id="11878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187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DC88C53-34F2-420E-BFAC-F86ED1516F1C}" type="slidenum">
              <a:rPr lang="en-US" smtClean="0"/>
              <a:pPr/>
              <a:t>20</a:t>
            </a:fld>
            <a:endParaRPr lang="en-US" smtClean="0"/>
          </a:p>
        </p:txBody>
      </p:sp>
    </p:spTree>
    <p:extLst>
      <p:ext uri="{BB962C8B-B14F-4D97-AF65-F5344CB8AC3E}">
        <p14:creationId xmlns:p14="http://schemas.microsoft.com/office/powerpoint/2010/main" val="2480925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latin typeface="Times New Roman" pitchFamily="18" charset="0"/>
                <a:cs typeface="Times New Roman" pitchFamily="18" charset="0"/>
              </a:rPr>
              <a:t>Bright &amp; cheerful=BIRUH</a:t>
            </a:r>
            <a:r>
              <a:rPr lang="en-GB" baseline="0" dirty="0" smtClean="0">
                <a:latin typeface="Times New Roman" pitchFamily="18" charset="0"/>
                <a:cs typeface="Times New Roman" pitchFamily="18" charset="0"/>
              </a:rPr>
              <a:t> &amp; </a:t>
            </a:r>
            <a:r>
              <a:rPr lang="en-GB" baseline="0" dirty="0" err="1" smtClean="0">
                <a:latin typeface="Times New Roman" pitchFamily="18" charset="0"/>
                <a:cs typeface="Times New Roman" pitchFamily="18" charset="0"/>
              </a:rPr>
              <a:t>asdesach</a:t>
            </a:r>
            <a:endParaRPr lang="en-GB" dirty="0" smtClean="0">
              <a:latin typeface="Times New Roman" pitchFamily="18" charset="0"/>
              <a:cs typeface="Times New Roman" pitchFamily="18" charset="0"/>
            </a:endParaRPr>
          </a:p>
          <a:p>
            <a:endParaRPr lang="en-US" dirty="0"/>
          </a:p>
        </p:txBody>
      </p:sp>
      <p:sp>
        <p:nvSpPr>
          <p:cNvPr id="4" name="Slide Number Placeholder 3"/>
          <p:cNvSpPr>
            <a:spLocks noGrp="1"/>
          </p:cNvSpPr>
          <p:nvPr>
            <p:ph type="sldNum" sz="quarter" idx="10"/>
          </p:nvPr>
        </p:nvSpPr>
        <p:spPr/>
        <p:txBody>
          <a:bodyPr/>
          <a:lstStyle/>
          <a:p>
            <a:fld id="{D3838CF6-BEAF-46EA-B2B6-9C0D2DE46B01}" type="slidenum">
              <a:rPr lang="en-US" smtClean="0"/>
              <a:pPr/>
              <a:t>37</a:t>
            </a:fld>
            <a:endParaRPr lang="en-US"/>
          </a:p>
        </p:txBody>
      </p:sp>
    </p:spTree>
    <p:extLst>
      <p:ext uri="{BB962C8B-B14F-4D97-AF65-F5344CB8AC3E}">
        <p14:creationId xmlns:p14="http://schemas.microsoft.com/office/powerpoint/2010/main" val="18301159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p:spPr>
      </p:sp>
      <p:sp>
        <p:nvSpPr>
          <p:cNvPr id="665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cs typeface="Arial" charset="0"/>
            </a:endParaRPr>
          </a:p>
        </p:txBody>
      </p:sp>
      <p:sp>
        <p:nvSpPr>
          <p:cNvPr id="665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BD9AC63-3347-42E3-9FB9-D0081D8BC51F}" type="slidenum">
              <a:rPr lang="en-US" smtClean="0">
                <a:solidFill>
                  <a:srgbClr val="000000"/>
                </a:solidFill>
              </a:rPr>
              <a:pPr/>
              <a:t>44</a:t>
            </a:fld>
            <a:endParaRPr lang="en-US" smtClean="0">
              <a:solidFill>
                <a:srgbClr val="000000"/>
              </a:solidFill>
            </a:endParaRPr>
          </a:p>
        </p:txBody>
      </p:sp>
    </p:spTree>
    <p:extLst>
      <p:ext uri="{BB962C8B-B14F-4D97-AF65-F5344CB8AC3E}">
        <p14:creationId xmlns:p14="http://schemas.microsoft.com/office/powerpoint/2010/main" val="4350749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48466A0-22A7-43C4-AEA7-A4259CF6C971}" type="datetime1">
              <a:rPr lang="en-US" smtClean="0"/>
              <a:t>5/20/2020</a:t>
            </a:fld>
            <a:endParaRPr lang="en-US"/>
          </a:p>
        </p:txBody>
      </p:sp>
      <p:sp>
        <p:nvSpPr>
          <p:cNvPr id="5" name="Footer Placeholder 4"/>
          <p:cNvSpPr>
            <a:spLocks noGrp="1"/>
          </p:cNvSpPr>
          <p:nvPr>
            <p:ph type="ftr" sz="quarter" idx="11"/>
          </p:nvPr>
        </p:nvSpPr>
        <p:spPr/>
        <p:txBody>
          <a:bodyPr/>
          <a:lstStyle/>
          <a:p>
            <a:r>
              <a:rPr lang="en-US" smtClean="0"/>
              <a:t>BY DEMEKE S</a:t>
            </a:r>
            <a:endParaRPr lang="en-US"/>
          </a:p>
        </p:txBody>
      </p:sp>
      <p:sp>
        <p:nvSpPr>
          <p:cNvPr id="6" name="Slide Number Placeholder 5"/>
          <p:cNvSpPr>
            <a:spLocks noGrp="1"/>
          </p:cNvSpPr>
          <p:nvPr>
            <p:ph type="sldNum" sz="quarter" idx="12"/>
          </p:nvPr>
        </p:nvSpPr>
        <p:spPr/>
        <p:txBody>
          <a:bodyPr/>
          <a:lstStyle/>
          <a:p>
            <a:fld id="{8DCE451A-4190-4834-BCEA-EC7680BFC9F7}" type="slidenum">
              <a:rPr lang="en-US" smtClean="0"/>
              <a:pPr/>
              <a:t>‹#›</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D4A493-55AD-4A35-8940-40B145E0D46C}" type="datetime1">
              <a:rPr lang="en-US" smtClean="0"/>
              <a:t>5/20/2020</a:t>
            </a:fld>
            <a:endParaRPr lang="en-US"/>
          </a:p>
        </p:txBody>
      </p:sp>
      <p:sp>
        <p:nvSpPr>
          <p:cNvPr id="5" name="Footer Placeholder 4"/>
          <p:cNvSpPr>
            <a:spLocks noGrp="1"/>
          </p:cNvSpPr>
          <p:nvPr>
            <p:ph type="ftr" sz="quarter" idx="11"/>
          </p:nvPr>
        </p:nvSpPr>
        <p:spPr/>
        <p:txBody>
          <a:bodyPr/>
          <a:lstStyle/>
          <a:p>
            <a:r>
              <a:rPr lang="en-US" smtClean="0"/>
              <a:t>BY DEMEKE S</a:t>
            </a:r>
            <a:endParaRPr lang="en-US"/>
          </a:p>
        </p:txBody>
      </p:sp>
      <p:sp>
        <p:nvSpPr>
          <p:cNvPr id="6" name="Slide Number Placeholder 5"/>
          <p:cNvSpPr>
            <a:spLocks noGrp="1"/>
          </p:cNvSpPr>
          <p:nvPr>
            <p:ph type="sldNum" sz="quarter" idx="12"/>
          </p:nvPr>
        </p:nvSpPr>
        <p:spPr/>
        <p:txBody>
          <a:bodyPr/>
          <a:lstStyle/>
          <a:p>
            <a:fld id="{8DCE451A-4190-4834-BCEA-EC7680BFC9F7}" type="slidenum">
              <a:rPr lang="en-US" smtClean="0"/>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E17153D-2CDC-4AAE-8C18-AB62EC6A8D6C}" type="datetime1">
              <a:rPr lang="en-US" smtClean="0"/>
              <a:t>5/20/2020</a:t>
            </a:fld>
            <a:endParaRPr lang="en-US"/>
          </a:p>
        </p:txBody>
      </p:sp>
      <p:sp>
        <p:nvSpPr>
          <p:cNvPr id="5" name="Footer Placeholder 4"/>
          <p:cNvSpPr>
            <a:spLocks noGrp="1"/>
          </p:cNvSpPr>
          <p:nvPr>
            <p:ph type="ftr" sz="quarter" idx="11"/>
          </p:nvPr>
        </p:nvSpPr>
        <p:spPr/>
        <p:txBody>
          <a:bodyPr/>
          <a:lstStyle/>
          <a:p>
            <a:r>
              <a:rPr lang="en-US" smtClean="0"/>
              <a:t>BY DEMEKE S</a:t>
            </a:r>
            <a:endParaRPr lang="en-US"/>
          </a:p>
        </p:txBody>
      </p:sp>
      <p:sp>
        <p:nvSpPr>
          <p:cNvPr id="6" name="Slide Number Placeholder 5"/>
          <p:cNvSpPr>
            <a:spLocks noGrp="1"/>
          </p:cNvSpPr>
          <p:nvPr>
            <p:ph type="sldNum" sz="quarter" idx="12"/>
          </p:nvPr>
        </p:nvSpPr>
        <p:spPr/>
        <p:txBody>
          <a:bodyPr/>
          <a:lstStyle/>
          <a:p>
            <a:fld id="{8DCE451A-4190-4834-BCEA-EC7680BFC9F7}" type="slidenum">
              <a:rPr lang="en-US" smtClean="0"/>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8C5AFF-39C5-401A-854F-359EE4300DED}" type="datetime1">
              <a:rPr lang="en-US" smtClean="0"/>
              <a:t>5/20/2020</a:t>
            </a:fld>
            <a:endParaRPr lang="en-US"/>
          </a:p>
        </p:txBody>
      </p:sp>
      <p:sp>
        <p:nvSpPr>
          <p:cNvPr id="5" name="Footer Placeholder 4"/>
          <p:cNvSpPr>
            <a:spLocks noGrp="1"/>
          </p:cNvSpPr>
          <p:nvPr>
            <p:ph type="ftr" sz="quarter" idx="11"/>
          </p:nvPr>
        </p:nvSpPr>
        <p:spPr/>
        <p:txBody>
          <a:bodyPr/>
          <a:lstStyle/>
          <a:p>
            <a:r>
              <a:rPr lang="en-US" smtClean="0"/>
              <a:t>BY DEMEKE S</a:t>
            </a:r>
            <a:endParaRPr lang="en-US"/>
          </a:p>
        </p:txBody>
      </p:sp>
      <p:sp>
        <p:nvSpPr>
          <p:cNvPr id="6" name="Slide Number Placeholder 5"/>
          <p:cNvSpPr>
            <a:spLocks noGrp="1"/>
          </p:cNvSpPr>
          <p:nvPr>
            <p:ph type="sldNum" sz="quarter" idx="12"/>
          </p:nvPr>
        </p:nvSpPr>
        <p:spPr/>
        <p:txBody>
          <a:bodyPr/>
          <a:lstStyle/>
          <a:p>
            <a:fld id="{8DCE451A-4190-4834-BCEA-EC7680BFC9F7}" type="slidenum">
              <a:rPr lang="en-US" smtClean="0"/>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C9BB640-0618-4F5F-8F45-973FBE4643FF}" type="datetime1">
              <a:rPr lang="en-US" smtClean="0"/>
              <a:t>5/20/2020</a:t>
            </a:fld>
            <a:endParaRPr lang="en-US"/>
          </a:p>
        </p:txBody>
      </p:sp>
      <p:sp>
        <p:nvSpPr>
          <p:cNvPr id="5" name="Footer Placeholder 4"/>
          <p:cNvSpPr>
            <a:spLocks noGrp="1"/>
          </p:cNvSpPr>
          <p:nvPr>
            <p:ph type="ftr" sz="quarter" idx="11"/>
          </p:nvPr>
        </p:nvSpPr>
        <p:spPr/>
        <p:txBody>
          <a:bodyPr/>
          <a:lstStyle/>
          <a:p>
            <a:r>
              <a:rPr lang="en-US" smtClean="0"/>
              <a:t>BY DEMEKE S</a:t>
            </a:r>
            <a:endParaRPr lang="en-US"/>
          </a:p>
        </p:txBody>
      </p:sp>
      <p:sp>
        <p:nvSpPr>
          <p:cNvPr id="6" name="Slide Number Placeholder 5"/>
          <p:cNvSpPr>
            <a:spLocks noGrp="1"/>
          </p:cNvSpPr>
          <p:nvPr>
            <p:ph type="sldNum" sz="quarter" idx="12"/>
          </p:nvPr>
        </p:nvSpPr>
        <p:spPr/>
        <p:txBody>
          <a:bodyPr/>
          <a:lstStyle/>
          <a:p>
            <a:fld id="{8DCE451A-4190-4834-BCEA-EC7680BFC9F7}" type="slidenum">
              <a:rPr lang="en-US" smtClean="0"/>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429787C-ACA9-428E-992A-2BF7C3F7B4B8}" type="datetime1">
              <a:rPr lang="en-US" smtClean="0"/>
              <a:t>5/20/2020</a:t>
            </a:fld>
            <a:endParaRPr lang="en-US"/>
          </a:p>
        </p:txBody>
      </p:sp>
      <p:sp>
        <p:nvSpPr>
          <p:cNvPr id="6" name="Footer Placeholder 5"/>
          <p:cNvSpPr>
            <a:spLocks noGrp="1"/>
          </p:cNvSpPr>
          <p:nvPr>
            <p:ph type="ftr" sz="quarter" idx="11"/>
          </p:nvPr>
        </p:nvSpPr>
        <p:spPr/>
        <p:txBody>
          <a:bodyPr/>
          <a:lstStyle/>
          <a:p>
            <a:r>
              <a:rPr lang="en-US" smtClean="0"/>
              <a:t>BY DEMEKE S</a:t>
            </a:r>
            <a:endParaRPr lang="en-US"/>
          </a:p>
        </p:txBody>
      </p:sp>
      <p:sp>
        <p:nvSpPr>
          <p:cNvPr id="7" name="Slide Number Placeholder 6"/>
          <p:cNvSpPr>
            <a:spLocks noGrp="1"/>
          </p:cNvSpPr>
          <p:nvPr>
            <p:ph type="sldNum" sz="quarter" idx="12"/>
          </p:nvPr>
        </p:nvSpPr>
        <p:spPr/>
        <p:txBody>
          <a:bodyPr/>
          <a:lstStyle/>
          <a:p>
            <a:fld id="{8DCE451A-4190-4834-BCEA-EC7680BFC9F7}" type="slidenum">
              <a:rPr lang="en-US" smtClean="0"/>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C956418-E7D1-4817-925C-73E407271067}" type="datetime1">
              <a:rPr lang="en-US" smtClean="0"/>
              <a:t>5/20/2020</a:t>
            </a:fld>
            <a:endParaRPr lang="en-US"/>
          </a:p>
        </p:txBody>
      </p:sp>
      <p:sp>
        <p:nvSpPr>
          <p:cNvPr id="8" name="Footer Placeholder 7"/>
          <p:cNvSpPr>
            <a:spLocks noGrp="1"/>
          </p:cNvSpPr>
          <p:nvPr>
            <p:ph type="ftr" sz="quarter" idx="11"/>
          </p:nvPr>
        </p:nvSpPr>
        <p:spPr/>
        <p:txBody>
          <a:bodyPr/>
          <a:lstStyle/>
          <a:p>
            <a:r>
              <a:rPr lang="en-US" smtClean="0"/>
              <a:t>BY DEMEKE S</a:t>
            </a:r>
            <a:endParaRPr lang="en-US"/>
          </a:p>
        </p:txBody>
      </p:sp>
      <p:sp>
        <p:nvSpPr>
          <p:cNvPr id="9" name="Slide Number Placeholder 8"/>
          <p:cNvSpPr>
            <a:spLocks noGrp="1"/>
          </p:cNvSpPr>
          <p:nvPr>
            <p:ph type="sldNum" sz="quarter" idx="12"/>
          </p:nvPr>
        </p:nvSpPr>
        <p:spPr/>
        <p:txBody>
          <a:bodyPr/>
          <a:lstStyle/>
          <a:p>
            <a:fld id="{8DCE451A-4190-4834-BCEA-EC7680BFC9F7}" type="slidenum">
              <a:rPr lang="en-US" smtClean="0"/>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DDF5F22-FFAF-4FD1-AB95-724361C6BFA6}" type="datetime1">
              <a:rPr lang="en-US" smtClean="0"/>
              <a:t>5/20/2020</a:t>
            </a:fld>
            <a:endParaRPr lang="en-US"/>
          </a:p>
        </p:txBody>
      </p:sp>
      <p:sp>
        <p:nvSpPr>
          <p:cNvPr id="4" name="Footer Placeholder 3"/>
          <p:cNvSpPr>
            <a:spLocks noGrp="1"/>
          </p:cNvSpPr>
          <p:nvPr>
            <p:ph type="ftr" sz="quarter" idx="11"/>
          </p:nvPr>
        </p:nvSpPr>
        <p:spPr/>
        <p:txBody>
          <a:bodyPr/>
          <a:lstStyle/>
          <a:p>
            <a:r>
              <a:rPr lang="en-US" smtClean="0"/>
              <a:t>BY DEMEKE S</a:t>
            </a:r>
            <a:endParaRPr lang="en-US"/>
          </a:p>
        </p:txBody>
      </p:sp>
      <p:sp>
        <p:nvSpPr>
          <p:cNvPr id="5" name="Slide Number Placeholder 4"/>
          <p:cNvSpPr>
            <a:spLocks noGrp="1"/>
          </p:cNvSpPr>
          <p:nvPr>
            <p:ph type="sldNum" sz="quarter" idx="12"/>
          </p:nvPr>
        </p:nvSpPr>
        <p:spPr/>
        <p:txBody>
          <a:bodyPr/>
          <a:lstStyle/>
          <a:p>
            <a:fld id="{8DCE451A-4190-4834-BCEA-EC7680BFC9F7}" type="slidenum">
              <a:rPr lang="en-US" smtClean="0"/>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2124B3-115D-4845-8C5F-93A2FCFC35E3}" type="datetime1">
              <a:rPr lang="en-US" smtClean="0"/>
              <a:t>5/20/2020</a:t>
            </a:fld>
            <a:endParaRPr lang="en-US"/>
          </a:p>
        </p:txBody>
      </p:sp>
      <p:sp>
        <p:nvSpPr>
          <p:cNvPr id="3" name="Footer Placeholder 2"/>
          <p:cNvSpPr>
            <a:spLocks noGrp="1"/>
          </p:cNvSpPr>
          <p:nvPr>
            <p:ph type="ftr" sz="quarter" idx="11"/>
          </p:nvPr>
        </p:nvSpPr>
        <p:spPr/>
        <p:txBody>
          <a:bodyPr/>
          <a:lstStyle/>
          <a:p>
            <a:r>
              <a:rPr lang="en-US" smtClean="0"/>
              <a:t>BY DEMEKE S</a:t>
            </a:r>
            <a:endParaRPr lang="en-US"/>
          </a:p>
        </p:txBody>
      </p:sp>
      <p:sp>
        <p:nvSpPr>
          <p:cNvPr id="4" name="Slide Number Placeholder 3"/>
          <p:cNvSpPr>
            <a:spLocks noGrp="1"/>
          </p:cNvSpPr>
          <p:nvPr>
            <p:ph type="sldNum" sz="quarter" idx="12"/>
          </p:nvPr>
        </p:nvSpPr>
        <p:spPr/>
        <p:txBody>
          <a:bodyPr/>
          <a:lstStyle/>
          <a:p>
            <a:fld id="{8DCE451A-4190-4834-BCEA-EC7680BFC9F7}" type="slidenum">
              <a:rPr lang="en-US" smtClean="0"/>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BA081C7-255C-45FA-A50C-2D2F27B3C300}" type="datetime1">
              <a:rPr lang="en-US" smtClean="0"/>
              <a:t>5/20/2020</a:t>
            </a:fld>
            <a:endParaRPr lang="en-US"/>
          </a:p>
        </p:txBody>
      </p:sp>
      <p:sp>
        <p:nvSpPr>
          <p:cNvPr id="6" name="Footer Placeholder 5"/>
          <p:cNvSpPr>
            <a:spLocks noGrp="1"/>
          </p:cNvSpPr>
          <p:nvPr>
            <p:ph type="ftr" sz="quarter" idx="11"/>
          </p:nvPr>
        </p:nvSpPr>
        <p:spPr/>
        <p:txBody>
          <a:bodyPr/>
          <a:lstStyle/>
          <a:p>
            <a:r>
              <a:rPr lang="en-US" smtClean="0"/>
              <a:t>BY DEMEKE S</a:t>
            </a:r>
            <a:endParaRPr lang="en-US"/>
          </a:p>
        </p:txBody>
      </p:sp>
      <p:sp>
        <p:nvSpPr>
          <p:cNvPr id="7" name="Slide Number Placeholder 6"/>
          <p:cNvSpPr>
            <a:spLocks noGrp="1"/>
          </p:cNvSpPr>
          <p:nvPr>
            <p:ph type="sldNum" sz="quarter" idx="12"/>
          </p:nvPr>
        </p:nvSpPr>
        <p:spPr/>
        <p:txBody>
          <a:bodyPr/>
          <a:lstStyle/>
          <a:p>
            <a:fld id="{8DCE451A-4190-4834-BCEA-EC7680BFC9F7}" type="slidenum">
              <a:rPr lang="en-US" smtClean="0"/>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D72D78-CE05-4ECE-B469-5FF5942D4E99}" type="datetime1">
              <a:rPr lang="en-US" smtClean="0"/>
              <a:t>5/20/2020</a:t>
            </a:fld>
            <a:endParaRPr lang="en-US"/>
          </a:p>
        </p:txBody>
      </p:sp>
      <p:sp>
        <p:nvSpPr>
          <p:cNvPr id="6" name="Footer Placeholder 5"/>
          <p:cNvSpPr>
            <a:spLocks noGrp="1"/>
          </p:cNvSpPr>
          <p:nvPr>
            <p:ph type="ftr" sz="quarter" idx="11"/>
          </p:nvPr>
        </p:nvSpPr>
        <p:spPr/>
        <p:txBody>
          <a:bodyPr/>
          <a:lstStyle/>
          <a:p>
            <a:r>
              <a:rPr lang="en-US" smtClean="0"/>
              <a:t>BY DEMEKE S</a:t>
            </a:r>
            <a:endParaRPr lang="en-US"/>
          </a:p>
        </p:txBody>
      </p:sp>
      <p:sp>
        <p:nvSpPr>
          <p:cNvPr id="7" name="Slide Number Placeholder 6"/>
          <p:cNvSpPr>
            <a:spLocks noGrp="1"/>
          </p:cNvSpPr>
          <p:nvPr>
            <p:ph type="sldNum" sz="quarter" idx="12"/>
          </p:nvPr>
        </p:nvSpPr>
        <p:spPr/>
        <p:txBody>
          <a:bodyPr/>
          <a:lstStyle/>
          <a:p>
            <a:fld id="{8DCE451A-4190-4834-BCEA-EC7680BFC9F7}" type="slidenum">
              <a:rPr lang="en-US" smtClean="0"/>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D6CD90-7A3A-4F11-8199-039FF5116811}" type="datetime1">
              <a:rPr lang="en-US" smtClean="0"/>
              <a:t>5/20/2020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BY DEMEKE S</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CE451A-4190-4834-BCEA-EC7680BFC9F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799" y="12700"/>
            <a:ext cx="8229600" cy="1630362"/>
          </a:xfrm>
        </p:spPr>
        <p:txBody>
          <a:bodyPr>
            <a:normAutofit/>
          </a:bodyPr>
          <a:lstStyle/>
          <a:p>
            <a:r>
              <a:rPr lang="en-US" b="1" dirty="0" smtClean="0">
                <a:latin typeface="Times New Roman" pitchFamily="18" charset="0"/>
                <a:cs typeface="Times New Roman" pitchFamily="18" charset="0"/>
              </a:rPr>
              <a:t> Introduction to Pediatrics Nursing </a:t>
            </a: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8DCE451A-4190-4834-BCEA-EC7680BFC9F7}" type="slidenum">
              <a:rPr lang="en-US" smtClean="0"/>
              <a:pPr/>
              <a:t>1</a:t>
            </a:fld>
            <a:endParaRPr lang="en-US"/>
          </a:p>
        </p:txBody>
      </p:sp>
      <p:pic>
        <p:nvPicPr>
          <p:cNvPr id="5" name="Picture 6" descr="figure11"/>
          <p:cNvPicPr>
            <a:picLocks noGrp="1" noChangeAspect="1" noChangeArrowheads="1"/>
          </p:cNvPicPr>
          <p:nvPr>
            <p:ph idx="1"/>
          </p:nvPr>
        </p:nvPicPr>
        <p:blipFill>
          <a:blip r:embed="rId3" cstate="print"/>
          <a:srcRect/>
          <a:stretch>
            <a:fillRect/>
          </a:stretch>
        </p:blipFill>
        <p:spPr bwMode="auto">
          <a:xfrm>
            <a:off x="0" y="1530350"/>
            <a:ext cx="8839199" cy="4800600"/>
          </a:xfrm>
          <a:prstGeom prst="rect">
            <a:avLst/>
          </a:prstGeom>
          <a:noFill/>
        </p:spPr>
      </p:pic>
      <p:sp>
        <p:nvSpPr>
          <p:cNvPr id="7" name="Footer Placeholder 6"/>
          <p:cNvSpPr>
            <a:spLocks noGrp="1"/>
          </p:cNvSpPr>
          <p:nvPr>
            <p:ph type="ftr" sz="quarter" idx="11"/>
          </p:nvPr>
        </p:nvSpPr>
        <p:spPr/>
        <p:txBody>
          <a:bodyPr/>
          <a:lstStyle/>
          <a:p>
            <a:r>
              <a:rPr lang="en-US" smtClean="0"/>
              <a:t>BY DEMEKE S</a:t>
            </a:r>
            <a:endParaRPr lang="en-US"/>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normAutofit/>
          </a:bodyPr>
          <a:lstStyle/>
          <a:p>
            <a:r>
              <a:rPr lang="en-US" b="1" dirty="0" smtClean="0">
                <a:latin typeface="Times New Roman" pitchFamily="18" charset="0"/>
                <a:cs typeface="Times New Roman" pitchFamily="18" charset="0"/>
              </a:rPr>
              <a:t>Con…</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228600" y="838200"/>
            <a:ext cx="8915400" cy="6019800"/>
          </a:xfrm>
        </p:spPr>
        <p:txBody>
          <a:bodyPr>
            <a:normAutofit fontScale="25000" lnSpcReduction="20000"/>
          </a:bodyPr>
          <a:lstStyle/>
          <a:p>
            <a:pPr marL="609600" indent="-609600">
              <a:lnSpc>
                <a:spcPct val="170000"/>
              </a:lnSpc>
              <a:buFont typeface="Wingdings" pitchFamily="2" charset="2"/>
              <a:buChar char="ü"/>
              <a:defRPr/>
            </a:pPr>
            <a:r>
              <a:rPr lang="en-US" sz="12800" dirty="0" smtClean="0">
                <a:latin typeface="Times New Roman" panose="02020603050405020304" pitchFamily="18" charset="0"/>
                <a:cs typeface="Times New Roman" panose="02020603050405020304" pitchFamily="18" charset="0"/>
              </a:rPr>
              <a:t>Fifty years ago, emphasis </a:t>
            </a:r>
            <a:r>
              <a:rPr lang="en-US" sz="12800" dirty="0">
                <a:latin typeface="Times New Roman" panose="02020603050405020304" pitchFamily="18" charset="0"/>
                <a:cs typeface="Times New Roman" panose="02020603050405020304" pitchFamily="18" charset="0"/>
              </a:rPr>
              <a:t>of </a:t>
            </a:r>
            <a:r>
              <a:rPr lang="en-US" sz="12800" dirty="0" smtClean="0">
                <a:latin typeface="Times New Roman" panose="02020603050405020304" pitchFamily="18" charset="0"/>
                <a:cs typeface="Times New Roman" panose="02020603050405020304" pitchFamily="18" charset="0"/>
              </a:rPr>
              <a:t>pediatrics nursing was </a:t>
            </a:r>
            <a:r>
              <a:rPr lang="en-US" sz="12800" dirty="0">
                <a:latin typeface="Times New Roman" panose="02020603050405020304" pitchFamily="18" charset="0"/>
                <a:cs typeface="Times New Roman" panose="02020603050405020304" pitchFamily="18" charset="0"/>
              </a:rPr>
              <a:t>on the care of the ill children </a:t>
            </a:r>
            <a:r>
              <a:rPr lang="en-US" sz="12800" dirty="0" smtClean="0">
                <a:latin typeface="Times New Roman" panose="02020603050405020304" pitchFamily="18" charset="0"/>
                <a:cs typeface="Times New Roman" panose="02020603050405020304" pitchFamily="18" charset="0"/>
              </a:rPr>
              <a:t>in hospital </a:t>
            </a:r>
            <a:r>
              <a:rPr lang="en-US" sz="12800" dirty="0">
                <a:latin typeface="Times New Roman" panose="02020603050405020304" pitchFamily="18" charset="0"/>
                <a:cs typeface="Times New Roman" panose="02020603050405020304" pitchFamily="18" charset="0"/>
              </a:rPr>
              <a:t>or physician’s </a:t>
            </a:r>
            <a:r>
              <a:rPr lang="en-US" sz="12800" dirty="0" smtClean="0">
                <a:latin typeface="Times New Roman" panose="02020603050405020304" pitchFamily="18" charset="0"/>
                <a:cs typeface="Times New Roman" panose="02020603050405020304" pitchFamily="18" charset="0"/>
              </a:rPr>
              <a:t>office </a:t>
            </a:r>
          </a:p>
          <a:p>
            <a:pPr marL="609600" indent="-609600">
              <a:lnSpc>
                <a:spcPct val="170000"/>
              </a:lnSpc>
              <a:buFont typeface="Wingdings" pitchFamily="2" charset="2"/>
              <a:buChar char="ü"/>
              <a:defRPr/>
            </a:pPr>
            <a:r>
              <a:rPr lang="en-US" sz="12800" dirty="0" smtClean="0">
                <a:latin typeface="Times New Roman" panose="02020603050405020304" pitchFamily="18" charset="0"/>
                <a:cs typeface="Times New Roman" panose="02020603050405020304" pitchFamily="18" charset="0"/>
              </a:rPr>
              <a:t>After that, </a:t>
            </a:r>
            <a:r>
              <a:rPr lang="en-US" sz="12800" dirty="0">
                <a:latin typeface="Times New Roman" panose="02020603050405020304" pitchFamily="18" charset="0"/>
                <a:cs typeface="Times New Roman" panose="02020603050405020304" pitchFamily="18" charset="0"/>
              </a:rPr>
              <a:t>emphasis has broadened to include prevention of illness and </a:t>
            </a:r>
            <a:r>
              <a:rPr lang="en-US" sz="12800" dirty="0" smtClean="0">
                <a:latin typeface="Times New Roman" panose="02020603050405020304" pitchFamily="18" charset="0"/>
                <a:cs typeface="Times New Roman" panose="02020603050405020304" pitchFamily="18" charset="0"/>
              </a:rPr>
              <a:t>accidents</a:t>
            </a:r>
            <a:r>
              <a:rPr lang="en-US" sz="12800" dirty="0">
                <a:latin typeface="Times New Roman" panose="02020603050405020304" pitchFamily="18" charset="0"/>
                <a:cs typeface="Times New Roman" panose="02020603050405020304" pitchFamily="18" charset="0"/>
              </a:rPr>
              <a:t>,</a:t>
            </a:r>
            <a:r>
              <a:rPr lang="en-US" sz="12800" dirty="0" smtClean="0">
                <a:latin typeface="Times New Roman" panose="02020603050405020304" pitchFamily="18" charset="0"/>
                <a:cs typeface="Times New Roman" panose="02020603050405020304" pitchFamily="18" charset="0"/>
              </a:rPr>
              <a:t> </a:t>
            </a:r>
            <a:r>
              <a:rPr lang="en-US" sz="12800" dirty="0">
                <a:latin typeface="Times New Roman" panose="02020603050405020304" pitchFamily="18" charset="0"/>
                <a:cs typeface="Times New Roman" panose="02020603050405020304" pitchFamily="18" charset="0"/>
              </a:rPr>
              <a:t>the holistic health </a:t>
            </a:r>
            <a:r>
              <a:rPr lang="en-US" sz="12800" dirty="0" smtClean="0">
                <a:latin typeface="Times New Roman" panose="02020603050405020304" pitchFamily="18" charset="0"/>
                <a:cs typeface="Times New Roman" panose="02020603050405020304" pitchFamily="18" charset="0"/>
              </a:rPr>
              <a:t>care and </a:t>
            </a:r>
            <a:r>
              <a:rPr lang="en-US" sz="12800" dirty="0">
                <a:latin typeface="Times New Roman" panose="02020603050405020304" pitchFamily="18" charset="0"/>
                <a:cs typeface="Times New Roman" panose="02020603050405020304" pitchFamily="18" charset="0"/>
              </a:rPr>
              <a:t>the nursing care of children within their family </a:t>
            </a:r>
            <a:r>
              <a:rPr lang="en-US" sz="12800" dirty="0" smtClean="0">
                <a:latin typeface="Times New Roman" panose="02020603050405020304" pitchFamily="18" charset="0"/>
                <a:cs typeface="Times New Roman" panose="02020603050405020304" pitchFamily="18" charset="0"/>
              </a:rPr>
              <a:t>group</a:t>
            </a:r>
            <a:endParaRPr lang="en-US" sz="12800"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8DCE451A-4190-4834-BCEA-EC7680BFC9F7}" type="slidenum">
              <a:rPr lang="en-US" smtClean="0"/>
              <a:pPr/>
              <a:t>10</a:t>
            </a:fld>
            <a:endParaRPr lang="en-US"/>
          </a:p>
        </p:txBody>
      </p:sp>
      <p:sp>
        <p:nvSpPr>
          <p:cNvPr id="7" name="Footer Placeholder 6"/>
          <p:cNvSpPr>
            <a:spLocks noGrp="1"/>
          </p:cNvSpPr>
          <p:nvPr>
            <p:ph type="ftr" sz="quarter" idx="11"/>
          </p:nvPr>
        </p:nvSpPr>
        <p:spPr/>
        <p:txBody>
          <a:bodyPr/>
          <a:lstStyle/>
          <a:p>
            <a:r>
              <a:rPr lang="en-US" smtClean="0"/>
              <a:t>BY DEMEKE S</a:t>
            </a:r>
            <a:endParaRPr lang="en-US"/>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b="1" dirty="0" smtClean="0">
                <a:latin typeface="Times New Roman" pitchFamily="18" charset="0"/>
                <a:cs typeface="Times New Roman" pitchFamily="18" charset="0"/>
              </a:rPr>
              <a:t>Con…</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228600" y="990600"/>
            <a:ext cx="8610600" cy="5410200"/>
          </a:xfrm>
        </p:spPr>
        <p:txBody>
          <a:bodyPr>
            <a:normAutofit/>
          </a:bodyPr>
          <a:lstStyle/>
          <a:p>
            <a:pPr>
              <a:lnSpc>
                <a:spcPct val="160000"/>
              </a:lnSpc>
              <a:buFont typeface="Wingdings" pitchFamily="2" charset="2"/>
              <a:buChar char="ü"/>
              <a:defRPr/>
            </a:pPr>
            <a:r>
              <a:rPr lang="en-US" dirty="0">
                <a:latin typeface="Times New Roman" panose="02020603050405020304" pitchFamily="18" charset="0"/>
                <a:cs typeface="Times New Roman" panose="02020603050405020304" pitchFamily="18" charset="0"/>
              </a:rPr>
              <a:t>Today, most large general hospitals provide a special </a:t>
            </a:r>
            <a:r>
              <a:rPr lang="en-US" dirty="0" smtClean="0">
                <a:latin typeface="Times New Roman" panose="02020603050405020304" pitchFamily="18" charset="0"/>
                <a:cs typeface="Times New Roman" panose="02020603050405020304" pitchFamily="18" charset="0"/>
              </a:rPr>
              <a:t>unit </a:t>
            </a:r>
            <a:r>
              <a:rPr lang="en-US" dirty="0">
                <a:latin typeface="Times New Roman" panose="02020603050405020304" pitchFamily="18" charset="0"/>
                <a:cs typeface="Times New Roman" panose="02020603050405020304" pitchFamily="18" charset="0"/>
              </a:rPr>
              <a:t>for </a:t>
            </a:r>
            <a:r>
              <a:rPr lang="en-US" dirty="0" smtClean="0">
                <a:latin typeface="Times New Roman" panose="02020603050405020304" pitchFamily="18" charset="0"/>
                <a:cs typeface="Times New Roman" panose="02020603050405020304" pitchFamily="18" charset="0"/>
              </a:rPr>
              <a:t>children </a:t>
            </a:r>
            <a:r>
              <a:rPr lang="en-US" dirty="0">
                <a:latin typeface="Times New Roman" panose="02020603050405020304" pitchFamily="18" charset="0"/>
                <a:cs typeface="Times New Roman" panose="02020603050405020304" pitchFamily="18" charset="0"/>
              </a:rPr>
              <a:t>and many </a:t>
            </a:r>
            <a:r>
              <a:rPr lang="en-US" dirty="0" smtClean="0">
                <a:latin typeface="Times New Roman" panose="02020603050405020304" pitchFamily="18" charset="0"/>
                <a:cs typeface="Times New Roman" panose="02020603050405020304" pitchFamily="18" charset="0"/>
              </a:rPr>
              <a:t>children </a:t>
            </a:r>
            <a:r>
              <a:rPr lang="en-US" dirty="0">
                <a:latin typeface="Times New Roman" panose="02020603050405020304" pitchFamily="18" charset="0"/>
                <a:cs typeface="Times New Roman" panose="02020603050405020304" pitchFamily="18" charset="0"/>
              </a:rPr>
              <a:t>hospitals are </a:t>
            </a:r>
            <a:r>
              <a:rPr lang="en-US" dirty="0" smtClean="0">
                <a:latin typeface="Times New Roman" panose="02020603050405020304" pitchFamily="18" charset="0"/>
                <a:cs typeface="Times New Roman" panose="02020603050405020304" pitchFamily="18" charset="0"/>
              </a:rPr>
              <a:t>built</a:t>
            </a:r>
          </a:p>
          <a:p>
            <a:pPr>
              <a:lnSpc>
                <a:spcPct val="160000"/>
              </a:lnSpc>
              <a:buFont typeface="Wingdings" pitchFamily="2" charset="2"/>
              <a:buChar char="ü"/>
              <a:defRPr/>
            </a:pPr>
            <a:r>
              <a:rPr lang="en-US" dirty="0">
                <a:latin typeface="Times New Roman" panose="02020603050405020304" pitchFamily="18" charset="0"/>
                <a:cs typeface="Times New Roman" panose="02020603050405020304" pitchFamily="18" charset="0"/>
              </a:rPr>
              <a:t>P</a:t>
            </a:r>
            <a:r>
              <a:rPr lang="en-US" dirty="0" smtClean="0">
                <a:latin typeface="Times New Roman" panose="02020603050405020304" pitchFamily="18" charset="0"/>
                <a:cs typeface="Times New Roman" panose="02020603050405020304" pitchFamily="18" charset="0"/>
              </a:rPr>
              <a:t>ediatric nurses give </a:t>
            </a:r>
            <a:r>
              <a:rPr lang="en-US" dirty="0">
                <a:latin typeface="Times New Roman" panose="02020603050405020304" pitchFamily="18" charset="0"/>
                <a:cs typeface="Times New Roman" panose="02020603050405020304" pitchFamily="18" charset="0"/>
              </a:rPr>
              <a:t>direct bedside care to sick children, guide families in their care for their children during health and </a:t>
            </a:r>
            <a:r>
              <a:rPr lang="en-US" dirty="0" smtClean="0">
                <a:latin typeface="Times New Roman" panose="02020603050405020304" pitchFamily="18" charset="0"/>
                <a:cs typeface="Times New Roman" panose="02020603050405020304" pitchFamily="18" charset="0"/>
              </a:rPr>
              <a:t>illness</a:t>
            </a:r>
            <a:endParaRPr lang="en-US" dirty="0">
              <a:latin typeface="Times New Roman" panose="02020603050405020304" pitchFamily="18" charset="0"/>
              <a:cs typeface="Times New Roman" panose="02020603050405020304" pitchFamily="18" charset="0"/>
            </a:endParaRPr>
          </a:p>
          <a:p>
            <a:endParaRPr lang="en-US" sz="28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8DCE451A-4190-4834-BCEA-EC7680BFC9F7}" type="slidenum">
              <a:rPr lang="en-US" smtClean="0"/>
              <a:pPr/>
              <a:t>11</a:t>
            </a:fld>
            <a:endParaRPr lang="en-US"/>
          </a:p>
        </p:txBody>
      </p:sp>
      <p:sp>
        <p:nvSpPr>
          <p:cNvPr id="7" name="Footer Placeholder 6"/>
          <p:cNvSpPr>
            <a:spLocks noGrp="1"/>
          </p:cNvSpPr>
          <p:nvPr>
            <p:ph type="ftr" sz="quarter" idx="11"/>
          </p:nvPr>
        </p:nvSpPr>
        <p:spPr/>
        <p:txBody>
          <a:bodyPr/>
          <a:lstStyle/>
          <a:p>
            <a:r>
              <a:rPr lang="en-US" smtClean="0"/>
              <a:t>BY DEMEKE S</a:t>
            </a:r>
            <a:endParaRPr lang="en-US"/>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57200" y="228600"/>
            <a:ext cx="8229600" cy="685800"/>
          </a:xfrm>
        </p:spPr>
        <p:txBody>
          <a:bodyPr>
            <a:noAutofit/>
          </a:bodyPr>
          <a:lstStyle/>
          <a:p>
            <a:r>
              <a:rPr lang="en-US" sz="4000" b="1" dirty="0" smtClean="0"/>
              <a:t/>
            </a:r>
            <a:br>
              <a:rPr lang="en-US" sz="4000" b="1" dirty="0" smtClean="0"/>
            </a:br>
            <a:r>
              <a:rPr lang="en-US" sz="4000" b="1" dirty="0" smtClean="0">
                <a:latin typeface="Times New Roman" pitchFamily="18" charset="0"/>
                <a:cs typeface="Times New Roman" pitchFamily="18" charset="0"/>
              </a:rPr>
              <a:t>Modern concept of child care</a:t>
            </a:r>
            <a:r>
              <a:rPr lang="en-US" sz="4000" dirty="0" smtClean="0">
                <a:latin typeface="Times New Roman" pitchFamily="18" charset="0"/>
                <a:cs typeface="Times New Roman" pitchFamily="18" charset="0"/>
              </a:rPr>
              <a:t/>
            </a:r>
            <a:br>
              <a:rPr lang="en-US" sz="4000" dirty="0" smtClean="0">
                <a:latin typeface="Times New Roman" pitchFamily="18" charset="0"/>
                <a:cs typeface="Times New Roman" pitchFamily="18" charset="0"/>
              </a:rPr>
            </a:br>
            <a:endParaRPr lang="en-US" sz="4000" dirty="0" smtClean="0">
              <a:latin typeface="Times New Roman" pitchFamily="18" charset="0"/>
              <a:cs typeface="Times New Roman" pitchFamily="18" charset="0"/>
            </a:endParaRPr>
          </a:p>
        </p:txBody>
      </p:sp>
      <p:sp>
        <p:nvSpPr>
          <p:cNvPr id="18435" name="Content Placeholder 2"/>
          <p:cNvSpPr>
            <a:spLocks noGrp="1"/>
          </p:cNvSpPr>
          <p:nvPr>
            <p:ph idx="1"/>
          </p:nvPr>
        </p:nvSpPr>
        <p:spPr>
          <a:xfrm>
            <a:off x="304800" y="914400"/>
            <a:ext cx="8305800" cy="5334000"/>
          </a:xfrm>
        </p:spPr>
        <p:txBody>
          <a:bodyPr>
            <a:normAutofit/>
          </a:bodyPr>
          <a:lstStyle/>
          <a:p>
            <a:pPr algn="just">
              <a:lnSpc>
                <a:spcPct val="150000"/>
              </a:lnSpc>
              <a:buFont typeface="Wingdings" pitchFamily="2" charset="2"/>
              <a:buChar char="ü"/>
            </a:pPr>
            <a:r>
              <a:rPr lang="en-US" sz="2800" dirty="0" smtClean="0">
                <a:latin typeface="Times New Roman" panose="02020603050405020304" pitchFamily="18" charset="0"/>
                <a:cs typeface="Times New Roman" panose="02020603050405020304" pitchFamily="18" charset="0"/>
              </a:rPr>
              <a:t> </a:t>
            </a:r>
            <a:r>
              <a:rPr lang="en-GB" sz="2800" dirty="0" smtClean="0">
                <a:latin typeface="Times New Roman" panose="02020603050405020304" pitchFamily="18" charset="0"/>
                <a:cs typeface="Times New Roman" panose="02020603050405020304" pitchFamily="18" charset="0"/>
              </a:rPr>
              <a:t>1889-The first Prevention Act of Cruelty/suffering to Children was passed in the UK</a:t>
            </a:r>
          </a:p>
          <a:p>
            <a:pPr algn="just">
              <a:lnSpc>
                <a:spcPct val="150000"/>
              </a:lnSpc>
              <a:buFont typeface="Wingdings" pitchFamily="2" charset="2"/>
              <a:buChar char="ü"/>
            </a:pPr>
            <a:r>
              <a:rPr lang="en-GB" sz="2800" dirty="0" smtClean="0">
                <a:latin typeface="Times New Roman" panose="02020603050405020304" pitchFamily="18" charset="0"/>
                <a:cs typeface="Times New Roman" panose="02020603050405020304" pitchFamily="18" charset="0"/>
              </a:rPr>
              <a:t>1912 - the federal government established the U.S. Children's Bureau</a:t>
            </a:r>
          </a:p>
          <a:p>
            <a:pPr marL="0" indent="0" algn="just">
              <a:buNone/>
            </a:pPr>
            <a:endParaRPr lang="en-US" sz="2800" dirty="0" smtClean="0">
              <a:latin typeface="Times New Roman" panose="02020603050405020304" pitchFamily="18" charset="0"/>
              <a:cs typeface="Times New Roman" panose="02020603050405020304" pitchFamily="18" charset="0"/>
            </a:endParaRPr>
          </a:p>
          <a:p>
            <a:pPr lvl="1" algn="just"/>
            <a:endParaRPr lang="en-US" sz="2800" dirty="0" smtClean="0">
              <a:latin typeface="Times New Roman" panose="02020603050405020304" pitchFamily="18" charset="0"/>
              <a:cs typeface="Times New Roman" panose="02020603050405020304" pitchFamily="18" charset="0"/>
            </a:endParaRPr>
          </a:p>
          <a:p>
            <a:pPr algn="just"/>
            <a:endParaRPr lang="en-US" sz="2800" dirty="0" smtClean="0">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fld id="{8DCE451A-4190-4834-BCEA-EC7680BFC9F7}" type="slidenum">
              <a:rPr lang="en-US" smtClean="0"/>
              <a:pPr/>
              <a:t>12</a:t>
            </a:fld>
            <a:endParaRPr lang="en-US"/>
          </a:p>
        </p:txBody>
      </p:sp>
      <p:sp>
        <p:nvSpPr>
          <p:cNvPr id="4" name="Footer Placeholder 3"/>
          <p:cNvSpPr>
            <a:spLocks noGrp="1"/>
          </p:cNvSpPr>
          <p:nvPr>
            <p:ph type="ftr" sz="quarter" idx="11"/>
          </p:nvPr>
        </p:nvSpPr>
        <p:spPr/>
        <p:txBody>
          <a:bodyPr/>
          <a:lstStyle/>
          <a:p>
            <a:r>
              <a:rPr lang="en-US" smtClean="0"/>
              <a:t>BY DEMEKE S</a:t>
            </a:r>
            <a:endParaRPr lang="en-US"/>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4800" b="1" dirty="0" smtClean="0">
                <a:latin typeface="Times New Roman" pitchFamily="18" charset="0"/>
                <a:cs typeface="Times New Roman" pitchFamily="18" charset="0"/>
              </a:rPr>
              <a:t>Con…</a:t>
            </a:r>
            <a:endParaRPr lang="en-US" sz="48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914400"/>
            <a:ext cx="8229600" cy="5211763"/>
          </a:xfrm>
        </p:spPr>
        <p:txBody>
          <a:bodyPr>
            <a:normAutofit fontScale="92500"/>
          </a:bodyPr>
          <a:lstStyle/>
          <a:p>
            <a:pPr marL="0" indent="0">
              <a:lnSpc>
                <a:spcPct val="150000"/>
              </a:lnSpc>
              <a:buFont typeface="Wingdings" pitchFamily="2" charset="2"/>
              <a:buChar char="ü"/>
              <a:defRPr/>
            </a:pPr>
            <a:r>
              <a:rPr lang="en-GB" dirty="0" smtClean="0">
                <a:latin typeface="Times New Roman" panose="02020603050405020304" pitchFamily="18" charset="0"/>
                <a:cs typeface="Times New Roman" panose="02020603050405020304" pitchFamily="18" charset="0"/>
              </a:rPr>
              <a:t>1930-American Academy of Paediatrics declared the core mission "to attain optimal physical, mental and social health and well being for all infants, children, adolescents and young adults”</a:t>
            </a:r>
          </a:p>
          <a:p>
            <a:pPr marL="0" indent="0" algn="just">
              <a:lnSpc>
                <a:spcPct val="150000"/>
              </a:lnSpc>
              <a:buFont typeface="Wingdings" pitchFamily="2" charset="2"/>
              <a:buChar char="ü"/>
              <a:defRPr/>
            </a:pPr>
            <a:r>
              <a:rPr lang="en-GB" dirty="0" smtClean="0">
                <a:latin typeface="Times New Roman" panose="02020603050405020304" pitchFamily="18" charset="0"/>
                <a:cs typeface="Times New Roman" panose="02020603050405020304" pitchFamily="18" charset="0"/>
              </a:rPr>
              <a:t>1959- UK Platt Report stated that “all children were permitted to be cared for by those who were  appropriately qualified to do so…”</a:t>
            </a:r>
          </a:p>
          <a:p>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8DCE451A-4190-4834-BCEA-EC7680BFC9F7}" type="slidenum">
              <a:rPr lang="en-US" smtClean="0"/>
              <a:pPr/>
              <a:t>13</a:t>
            </a:fld>
            <a:endParaRPr lang="en-US"/>
          </a:p>
        </p:txBody>
      </p:sp>
      <p:sp>
        <p:nvSpPr>
          <p:cNvPr id="7" name="Footer Placeholder 6"/>
          <p:cNvSpPr>
            <a:spLocks noGrp="1"/>
          </p:cNvSpPr>
          <p:nvPr>
            <p:ph type="ftr" sz="quarter" idx="11"/>
          </p:nvPr>
        </p:nvSpPr>
        <p:spPr/>
        <p:txBody>
          <a:bodyPr/>
          <a:lstStyle/>
          <a:p>
            <a:r>
              <a:rPr lang="en-US" smtClean="0"/>
              <a:t>BY DEMEKE S</a:t>
            </a:r>
            <a:endParaRPr lang="en-US"/>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4000" b="1" dirty="0" smtClean="0">
                <a:latin typeface="Times New Roman" pitchFamily="18" charset="0"/>
                <a:cs typeface="Times New Roman" pitchFamily="18" charset="0"/>
              </a:rPr>
              <a:t>Con…</a:t>
            </a:r>
            <a:endParaRPr lang="en-US" sz="40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914400"/>
            <a:ext cx="8229600" cy="5211763"/>
          </a:xfrm>
        </p:spPr>
        <p:txBody>
          <a:bodyPr/>
          <a:lstStyle/>
          <a:p>
            <a:pPr marL="0" indent="0">
              <a:lnSpc>
                <a:spcPct val="150000"/>
              </a:lnSpc>
              <a:buFont typeface="Wingdings" pitchFamily="2" charset="2"/>
              <a:buChar char="ü"/>
              <a:defRPr/>
            </a:pPr>
            <a:r>
              <a:rPr lang="en-GB" dirty="0" smtClean="0">
                <a:latin typeface="Times New Roman" pitchFamily="18" charset="0"/>
                <a:cs typeface="Times New Roman" pitchFamily="18" charset="0"/>
              </a:rPr>
              <a:t>1959–Declaration/announcement/ of the Rights of the Child by UN</a:t>
            </a:r>
          </a:p>
          <a:p>
            <a:pPr marL="0" indent="0">
              <a:lnSpc>
                <a:spcPct val="150000"/>
              </a:lnSpc>
              <a:buFont typeface="Wingdings" pitchFamily="2" charset="2"/>
              <a:buChar char="ü"/>
              <a:defRPr/>
            </a:pPr>
            <a:r>
              <a:rPr lang="en-GB" dirty="0" smtClean="0">
                <a:latin typeface="Times New Roman" pitchFamily="18" charset="0"/>
                <a:cs typeface="Times New Roman" pitchFamily="18" charset="0"/>
              </a:rPr>
              <a:t>1989 - UN Convention/conference/ on the Rights of the Child</a:t>
            </a:r>
          </a:p>
          <a:p>
            <a:pPr marL="0" indent="0">
              <a:lnSpc>
                <a:spcPct val="150000"/>
              </a:lnSpc>
              <a:buFont typeface="Wingdings" pitchFamily="2" charset="2"/>
              <a:buChar char="ü"/>
              <a:defRPr/>
            </a:pPr>
            <a:r>
              <a:rPr lang="en-GB" dirty="0" smtClean="0">
                <a:latin typeface="Times New Roman" pitchFamily="18" charset="0"/>
                <a:cs typeface="Times New Roman" pitchFamily="18" charset="0"/>
              </a:rPr>
              <a:t>1990 - African Charter /agreement/ on the Rights and Welfare of the Child</a:t>
            </a:r>
          </a:p>
          <a:p>
            <a:endParaRPr lang="en-US" dirty="0"/>
          </a:p>
        </p:txBody>
      </p:sp>
      <p:sp>
        <p:nvSpPr>
          <p:cNvPr id="4" name="Slide Number Placeholder 3"/>
          <p:cNvSpPr>
            <a:spLocks noGrp="1"/>
          </p:cNvSpPr>
          <p:nvPr>
            <p:ph type="sldNum" sz="quarter" idx="12"/>
          </p:nvPr>
        </p:nvSpPr>
        <p:spPr/>
        <p:txBody>
          <a:bodyPr/>
          <a:lstStyle/>
          <a:p>
            <a:fld id="{8DCE451A-4190-4834-BCEA-EC7680BFC9F7}" type="slidenum">
              <a:rPr lang="en-US" smtClean="0"/>
              <a:pPr/>
              <a:t>14</a:t>
            </a:fld>
            <a:endParaRPr lang="en-US"/>
          </a:p>
        </p:txBody>
      </p:sp>
      <p:sp>
        <p:nvSpPr>
          <p:cNvPr id="7" name="Footer Placeholder 6"/>
          <p:cNvSpPr>
            <a:spLocks noGrp="1"/>
          </p:cNvSpPr>
          <p:nvPr>
            <p:ph type="ftr" sz="quarter" idx="11"/>
          </p:nvPr>
        </p:nvSpPr>
        <p:spPr/>
        <p:txBody>
          <a:bodyPr/>
          <a:lstStyle/>
          <a:p>
            <a:r>
              <a:rPr lang="en-US" smtClean="0"/>
              <a:t>BY DEMEKE S</a:t>
            </a:r>
            <a:endParaRPr lang="en-US"/>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2000"/>
          </a:xfrm>
        </p:spPr>
        <p:txBody>
          <a:bodyPr>
            <a:normAutofit/>
          </a:bodyPr>
          <a:lstStyle/>
          <a:p>
            <a:r>
              <a:rPr lang="en-US" sz="4000" b="1" dirty="0" smtClean="0">
                <a:latin typeface="Times New Roman" pitchFamily="18" charset="0"/>
                <a:cs typeface="Times New Roman" pitchFamily="18" charset="0"/>
              </a:rPr>
              <a:t>Scope of pediatrics</a:t>
            </a:r>
            <a:endParaRPr lang="en-US" sz="4000" b="1" dirty="0">
              <a:latin typeface="Times New Roman" pitchFamily="18" charset="0"/>
              <a:cs typeface="Times New Roman" pitchFamily="18" charset="0"/>
            </a:endParaRPr>
          </a:p>
        </p:txBody>
      </p:sp>
      <p:sp>
        <p:nvSpPr>
          <p:cNvPr id="3" name="Content Placeholder 2"/>
          <p:cNvSpPr>
            <a:spLocks noGrp="1"/>
          </p:cNvSpPr>
          <p:nvPr>
            <p:ph idx="1"/>
          </p:nvPr>
        </p:nvSpPr>
        <p:spPr>
          <a:xfrm>
            <a:off x="304800" y="914400"/>
            <a:ext cx="8610600" cy="5638800"/>
          </a:xfrm>
        </p:spPr>
        <p:txBody>
          <a:bodyPr>
            <a:normAutofit/>
          </a:bodyPr>
          <a:lstStyle/>
          <a:p>
            <a:pPr>
              <a:lnSpc>
                <a:spcPct val="150000"/>
              </a:lnSpc>
              <a:buFont typeface="Wingdings" pitchFamily="2" charset="2"/>
              <a:buChar char="ü"/>
            </a:pPr>
            <a:r>
              <a:rPr lang="en-US" dirty="0" smtClean="0">
                <a:latin typeface="Times New Roman" panose="02020603050405020304" pitchFamily="18" charset="0"/>
                <a:cs typeface="Times New Roman" pitchFamily="18" charset="0"/>
              </a:rPr>
              <a:t>Pediatrics </a:t>
            </a:r>
            <a:r>
              <a:rPr lang="en-US" dirty="0">
                <a:latin typeface="Times New Roman" panose="02020603050405020304" pitchFamily="18" charset="0"/>
                <a:cs typeface="Times New Roman" panose="02020603050405020304" pitchFamily="18" charset="0"/>
              </a:rPr>
              <a:t>p</a:t>
            </a:r>
            <a:r>
              <a:rPr lang="en-US" dirty="0" smtClean="0">
                <a:latin typeface="Times New Roman" panose="02020603050405020304" pitchFamily="18" charset="0"/>
                <a:cs typeface="Times New Roman" panose="02020603050405020304" pitchFamily="18" charset="0"/>
              </a:rPr>
              <a:t>rovides nursing interventions either in ambulatory or institutional settings</a:t>
            </a:r>
            <a:endParaRPr lang="en-US" dirty="0">
              <a:latin typeface="Times New Roman" panose="02020603050405020304" pitchFamily="18" charset="0"/>
              <a:cs typeface="Times New Roman" panose="02020603050405020304" pitchFamily="18" charset="0"/>
            </a:endParaRPr>
          </a:p>
          <a:p>
            <a:pPr>
              <a:lnSpc>
                <a:spcPct val="150000"/>
              </a:lnSpc>
              <a:buFont typeface="Wingdings" pitchFamily="2" charset="2"/>
              <a:buChar char="ü"/>
            </a:pPr>
            <a:r>
              <a:rPr lang="en-US" dirty="0" smtClean="0">
                <a:latin typeface="Times New Roman" panose="02020603050405020304" pitchFamily="18" charset="0"/>
                <a:cs typeface="Times New Roman" panose="02020603050405020304" pitchFamily="18" charset="0"/>
              </a:rPr>
              <a:t>Ambulatory setting (home, schools, health posts, clinics, health centers)</a:t>
            </a:r>
            <a:endParaRPr lang="en-US" dirty="0">
              <a:solidFill>
                <a:srgbClr val="000000"/>
              </a:solidFill>
              <a:latin typeface="Times New Roman" panose="02020603050405020304" pitchFamily="18" charset="0"/>
              <a:cs typeface="Times New Roman" panose="02020603050405020304" pitchFamily="18" charset="0"/>
            </a:endParaRPr>
          </a:p>
          <a:p>
            <a:pPr>
              <a:lnSpc>
                <a:spcPct val="150000"/>
              </a:lnSpc>
              <a:buFont typeface="Wingdings" pitchFamily="2" charset="2"/>
              <a:buChar char="ü"/>
            </a:pPr>
            <a:r>
              <a:rPr lang="en-US" dirty="0" smtClean="0">
                <a:solidFill>
                  <a:srgbClr val="000000"/>
                </a:solidFill>
                <a:latin typeface="Times New Roman" panose="02020603050405020304" pitchFamily="18" charset="0"/>
                <a:cs typeface="Times New Roman" panose="02020603050405020304" pitchFamily="18" charset="0"/>
              </a:rPr>
              <a:t>Institutional  settings are mainly hospitals</a:t>
            </a:r>
          </a:p>
          <a:p>
            <a:pPr algn="just">
              <a:lnSpc>
                <a:spcPct val="150000"/>
              </a:lnSpc>
              <a:buFont typeface="Wingdings" pitchFamily="2" charset="2"/>
              <a:buChar char="ü"/>
            </a:pPr>
            <a:r>
              <a:rPr lang="en-US" dirty="0" smtClean="0">
                <a:solidFill>
                  <a:srgbClr val="000000"/>
                </a:solidFill>
                <a:latin typeface="Times New Roman" panose="02020603050405020304" pitchFamily="18" charset="0"/>
                <a:cs typeface="Times New Roman" panose="02020603050405020304" pitchFamily="18" charset="0"/>
              </a:rPr>
              <a:t>The scope is from conception to adolescents (</a:t>
            </a:r>
            <a:r>
              <a:rPr lang="en-US" dirty="0" smtClean="0">
                <a:latin typeface="Times New Roman" panose="02020603050405020304" pitchFamily="18" charset="0"/>
                <a:cs typeface="Times New Roman" panose="02020603050405020304" pitchFamily="18" charset="0"/>
              </a:rPr>
              <a:t>up to 18 yrs)</a:t>
            </a:r>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8DCE451A-4190-4834-BCEA-EC7680BFC9F7}" type="slidenum">
              <a:rPr lang="en-US" smtClean="0"/>
              <a:pPr/>
              <a:t>15</a:t>
            </a:fld>
            <a:endParaRPr lang="en-US"/>
          </a:p>
        </p:txBody>
      </p:sp>
      <p:sp>
        <p:nvSpPr>
          <p:cNvPr id="7" name="Footer Placeholder 6"/>
          <p:cNvSpPr>
            <a:spLocks noGrp="1"/>
          </p:cNvSpPr>
          <p:nvPr>
            <p:ph type="ftr" sz="quarter" idx="11"/>
          </p:nvPr>
        </p:nvSpPr>
        <p:spPr/>
        <p:txBody>
          <a:bodyPr/>
          <a:lstStyle/>
          <a:p>
            <a:r>
              <a:rPr lang="en-US" smtClean="0"/>
              <a:t>BY DEMEKE S</a:t>
            </a:r>
            <a:endParaRPr lang="en-US"/>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04800" y="38100"/>
            <a:ext cx="8229600" cy="800100"/>
          </a:xfrm>
        </p:spPr>
        <p:txBody>
          <a:bodyPr>
            <a:noAutofit/>
          </a:bodyPr>
          <a:lstStyle/>
          <a:p>
            <a:r>
              <a:rPr lang="en-US" sz="3600" b="1" dirty="0" smtClean="0"/>
              <a:t/>
            </a:r>
            <a:br>
              <a:rPr lang="en-US" sz="3600" b="1" dirty="0" smtClean="0"/>
            </a:br>
            <a:r>
              <a:rPr lang="en-US" sz="3600" b="1" dirty="0" smtClean="0">
                <a:latin typeface="Times New Roman" pitchFamily="18" charset="0"/>
                <a:cs typeface="Times New Roman" pitchFamily="18" charset="0"/>
              </a:rPr>
              <a:t>Why Children need special health care? </a:t>
            </a:r>
            <a:r>
              <a:rPr lang="en-US" sz="3600" b="1" dirty="0" smtClean="0"/>
              <a:t/>
            </a:r>
            <a:br>
              <a:rPr lang="en-US" sz="3600" b="1" dirty="0" smtClean="0"/>
            </a:br>
            <a:endParaRPr lang="en-US" sz="3600" b="1" dirty="0" smtClean="0"/>
          </a:p>
        </p:txBody>
      </p:sp>
      <p:sp>
        <p:nvSpPr>
          <p:cNvPr id="11267" name="Content Placeholder 2"/>
          <p:cNvSpPr>
            <a:spLocks noGrp="1"/>
          </p:cNvSpPr>
          <p:nvPr>
            <p:ph idx="1"/>
          </p:nvPr>
        </p:nvSpPr>
        <p:spPr>
          <a:xfrm>
            <a:off x="457200" y="990600"/>
            <a:ext cx="8382000" cy="5334000"/>
          </a:xfrm>
        </p:spPr>
        <p:txBody>
          <a:bodyPr>
            <a:normAutofit/>
          </a:bodyPr>
          <a:lstStyle/>
          <a:p>
            <a:pPr lvl="1">
              <a:lnSpc>
                <a:spcPct val="150000"/>
              </a:lnSpc>
              <a:buFont typeface="Wingdings" pitchFamily="2" charset="2"/>
              <a:buChar char="ü"/>
            </a:pPr>
            <a:r>
              <a:rPr lang="en-US" sz="3200" dirty="0" smtClean="0">
                <a:latin typeface="Times New Roman" panose="02020603050405020304" pitchFamily="18" charset="0"/>
                <a:cs typeface="Times New Roman" panose="02020603050405020304" pitchFamily="18" charset="0"/>
              </a:rPr>
              <a:t>Large numbers </a:t>
            </a:r>
          </a:p>
          <a:p>
            <a:pPr lvl="1">
              <a:lnSpc>
                <a:spcPct val="150000"/>
              </a:lnSpc>
              <a:buFont typeface="Wingdings" pitchFamily="2" charset="2"/>
              <a:buChar char="ü"/>
            </a:pPr>
            <a:r>
              <a:rPr lang="en-US" sz="3200" dirty="0" smtClean="0">
                <a:latin typeface="Times New Roman" panose="02020603050405020304" pitchFamily="18" charset="0"/>
                <a:cs typeface="Times New Roman" panose="02020603050405020304" pitchFamily="18" charset="0"/>
              </a:rPr>
              <a:t>High Morbidity </a:t>
            </a:r>
          </a:p>
          <a:p>
            <a:pPr lvl="1">
              <a:lnSpc>
                <a:spcPct val="150000"/>
              </a:lnSpc>
              <a:buFont typeface="Wingdings" pitchFamily="2" charset="2"/>
              <a:buChar char="ü"/>
            </a:pPr>
            <a:r>
              <a:rPr lang="en-US" sz="3200" dirty="0" smtClean="0">
                <a:latin typeface="Times New Roman" panose="02020603050405020304" pitchFamily="18" charset="0"/>
                <a:cs typeface="Times New Roman" panose="02020603050405020304" pitchFamily="18" charset="0"/>
              </a:rPr>
              <a:t>High mortality </a:t>
            </a:r>
          </a:p>
          <a:p>
            <a:pPr lvl="1">
              <a:lnSpc>
                <a:spcPct val="150000"/>
              </a:lnSpc>
              <a:buFont typeface="Wingdings" pitchFamily="2" charset="2"/>
              <a:buChar char="ü"/>
            </a:pPr>
            <a:r>
              <a:rPr lang="en-US" sz="3200" dirty="0" smtClean="0">
                <a:latin typeface="Times New Roman" panose="02020603050405020304" pitchFamily="18" charset="0"/>
                <a:cs typeface="Times New Roman" panose="02020603050405020304" pitchFamily="18" charset="0"/>
              </a:rPr>
              <a:t>Vulnerable  due to developmental drawbacks</a:t>
            </a:r>
          </a:p>
          <a:p>
            <a:pPr lvl="1">
              <a:lnSpc>
                <a:spcPct val="150000"/>
              </a:lnSpc>
              <a:buFont typeface="Wingdings" pitchFamily="2" charset="2"/>
              <a:buChar char="ü"/>
            </a:pPr>
            <a:r>
              <a:rPr lang="en-US" sz="3200" dirty="0" smtClean="0">
                <a:latin typeface="Times New Roman" panose="02020603050405020304" pitchFamily="18" charset="0"/>
                <a:cs typeface="Times New Roman" panose="02020603050405020304" pitchFamily="18" charset="0"/>
              </a:rPr>
              <a:t>Preventable disease are common in children</a:t>
            </a:r>
          </a:p>
          <a:p>
            <a:pPr lvl="1">
              <a:lnSpc>
                <a:spcPct val="150000"/>
              </a:lnSpc>
            </a:pPr>
            <a:endParaRPr lang="en-US" sz="2800" dirty="0" smtClean="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8DCE451A-4190-4834-BCEA-EC7680BFC9F7}" type="slidenum">
              <a:rPr lang="en-US" smtClean="0"/>
              <a:pPr/>
              <a:t>16</a:t>
            </a:fld>
            <a:endParaRPr lang="en-US"/>
          </a:p>
        </p:txBody>
      </p:sp>
      <p:sp>
        <p:nvSpPr>
          <p:cNvPr id="5" name="Footer Placeholder 4"/>
          <p:cNvSpPr>
            <a:spLocks noGrp="1"/>
          </p:cNvSpPr>
          <p:nvPr>
            <p:ph type="ftr" sz="quarter" idx="11"/>
          </p:nvPr>
        </p:nvSpPr>
        <p:spPr/>
        <p:txBody>
          <a:bodyPr/>
          <a:lstStyle/>
          <a:p>
            <a:r>
              <a:rPr lang="en-US" smtClean="0"/>
              <a:t>BY DEMEKE S</a:t>
            </a:r>
            <a:endParaRPr lang="en-US"/>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pitchFamily="18" charset="0"/>
                <a:cs typeface="Times New Roman" pitchFamily="18" charset="0"/>
              </a:rPr>
              <a:t>Qualities of a Good Pediatric Nurse</a:t>
            </a:r>
            <a:endParaRPr lang="en-US" dirty="0"/>
          </a:p>
        </p:txBody>
      </p:sp>
      <p:sp>
        <p:nvSpPr>
          <p:cNvPr id="3" name="Content Placeholder 2"/>
          <p:cNvSpPr>
            <a:spLocks noGrp="1"/>
          </p:cNvSpPr>
          <p:nvPr>
            <p:ph idx="1"/>
          </p:nvPr>
        </p:nvSpPr>
        <p:spPr/>
        <p:txBody>
          <a:bodyPr/>
          <a:lstStyle/>
          <a:p>
            <a:pPr marL="609600" indent="-609600">
              <a:buFont typeface="Wingdings" pitchFamily="2" charset="2"/>
              <a:buChar char="ü"/>
            </a:pPr>
            <a:r>
              <a:rPr lang="en-US" dirty="0" smtClean="0">
                <a:latin typeface="Times New Roman" panose="02020603050405020304" pitchFamily="18" charset="0"/>
                <a:cs typeface="Times New Roman" panose="02020603050405020304" pitchFamily="18" charset="0"/>
              </a:rPr>
              <a:t>Good observer</a:t>
            </a:r>
          </a:p>
          <a:p>
            <a:pPr marL="609600" indent="-609600">
              <a:buFont typeface="Wingdings" pitchFamily="2" charset="2"/>
              <a:buChar char="ü"/>
            </a:pPr>
            <a:r>
              <a:rPr lang="en-US" dirty="0" smtClean="0">
                <a:latin typeface="Times New Roman" panose="02020603050405020304" pitchFamily="18" charset="0"/>
                <a:cs typeface="Times New Roman" panose="02020603050405020304" pitchFamily="18" charset="0"/>
              </a:rPr>
              <a:t>Honest and truthful</a:t>
            </a:r>
          </a:p>
          <a:p>
            <a:pPr marL="609600" indent="-609600">
              <a:buFont typeface="Wingdings" pitchFamily="2" charset="2"/>
              <a:buChar char="ü"/>
            </a:pPr>
            <a:r>
              <a:rPr lang="en-US" dirty="0" smtClean="0">
                <a:latin typeface="Times New Roman" panose="02020603050405020304" pitchFamily="18" charset="0"/>
                <a:cs typeface="Times New Roman" panose="02020603050405020304" pitchFamily="18" charset="0"/>
              </a:rPr>
              <a:t>Sympathetic, kind, tolerant and cheerful</a:t>
            </a:r>
          </a:p>
          <a:p>
            <a:pPr marL="609600" indent="-609600">
              <a:buFont typeface="Wingdings" pitchFamily="2" charset="2"/>
              <a:buChar char="ü"/>
            </a:pPr>
            <a:r>
              <a:rPr lang="en-US" dirty="0" smtClean="0">
                <a:latin typeface="Times New Roman" panose="02020603050405020304" pitchFamily="18" charset="0"/>
                <a:cs typeface="Times New Roman" panose="02020603050405020304" pitchFamily="18" charset="0"/>
              </a:rPr>
              <a:t>Love to work with children</a:t>
            </a:r>
          </a:p>
          <a:p>
            <a:pPr marL="609600" indent="-609600">
              <a:buFont typeface="Wingdings" pitchFamily="2" charset="2"/>
              <a:buChar char="ü"/>
            </a:pPr>
            <a:r>
              <a:rPr lang="en-US" dirty="0" smtClean="0">
                <a:latin typeface="Times New Roman" panose="02020603050405020304" pitchFamily="18" charset="0"/>
                <a:cs typeface="Times New Roman" panose="02020603050405020304" pitchFamily="18" charset="0"/>
              </a:rPr>
              <a:t>Interested in family care</a:t>
            </a:r>
          </a:p>
          <a:p>
            <a:pPr marL="609600" indent="-609600">
              <a:buFont typeface="Wingdings" pitchFamily="2" charset="2"/>
              <a:buChar char="ü"/>
            </a:pPr>
            <a:r>
              <a:rPr lang="en-US" dirty="0" smtClean="0">
                <a:latin typeface="Times New Roman" panose="02020603050405020304" pitchFamily="18" charset="0"/>
                <a:cs typeface="Times New Roman" panose="02020603050405020304" pitchFamily="18" charset="0"/>
              </a:rPr>
              <a:t>Able to provide teaching to children and their families</a:t>
            </a:r>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8DCE451A-4190-4834-BCEA-EC7680BFC9F7}" type="slidenum">
              <a:rPr lang="en-US" smtClean="0"/>
              <a:pPr/>
              <a:t>17</a:t>
            </a:fld>
            <a:endParaRPr lang="en-US"/>
          </a:p>
        </p:txBody>
      </p:sp>
      <p:sp>
        <p:nvSpPr>
          <p:cNvPr id="7" name="Footer Placeholder 6"/>
          <p:cNvSpPr>
            <a:spLocks noGrp="1"/>
          </p:cNvSpPr>
          <p:nvPr>
            <p:ph type="ftr" sz="quarter" idx="11"/>
          </p:nvPr>
        </p:nvSpPr>
        <p:spPr/>
        <p:txBody>
          <a:bodyPr/>
          <a:lstStyle/>
          <a:p>
            <a:r>
              <a:rPr lang="en-US" smtClean="0"/>
              <a:t>BY DEMEKE S</a:t>
            </a:r>
            <a:endParaRPr lang="en-US"/>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3600" b="1" dirty="0" smtClean="0">
                <a:latin typeface="Times New Roman" pitchFamily="18" charset="0"/>
                <a:cs typeface="Times New Roman" pitchFamily="18" charset="0"/>
              </a:rPr>
              <a:t>Changing Concepts in child health care</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304800" y="990600"/>
            <a:ext cx="8382000" cy="5410200"/>
          </a:xfrm>
        </p:spPr>
        <p:txBody>
          <a:bodyPr>
            <a:noAutofit/>
          </a:bodyPr>
          <a:lstStyle/>
          <a:p>
            <a:pPr>
              <a:lnSpc>
                <a:spcPct val="150000"/>
              </a:lnSpc>
              <a:buFont typeface="Wingdings" panose="05000000000000000000" pitchFamily="2" charset="2"/>
              <a:buChar char="v"/>
            </a:pPr>
            <a:r>
              <a:rPr lang="en-US" dirty="0" smtClean="0">
                <a:latin typeface="Times New Roman" panose="02020603050405020304" pitchFamily="18" charset="0"/>
                <a:cs typeface="Times New Roman" panose="02020603050405020304" pitchFamily="18" charset="0"/>
              </a:rPr>
              <a:t> The role of the pediatric nurses is not only to see the child for  illnesses rather:</a:t>
            </a:r>
          </a:p>
          <a:p>
            <a:pPr>
              <a:lnSpc>
                <a:spcPct val="150000"/>
              </a:lnSpc>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 the nurse should </a:t>
            </a:r>
            <a:r>
              <a:rPr lang="en-US" dirty="0">
                <a:latin typeface="Times New Roman" panose="02020603050405020304" pitchFamily="18" charset="0"/>
                <a:cs typeface="Times New Roman" panose="02020603050405020304" pitchFamily="18" charset="0"/>
              </a:rPr>
              <a:t>provide </a:t>
            </a:r>
            <a:r>
              <a:rPr lang="en-US" dirty="0" smtClean="0">
                <a:latin typeface="Times New Roman" panose="02020603050405020304" pitchFamily="18" charset="0"/>
                <a:cs typeface="Times New Roman" panose="02020603050405020304" pitchFamily="18" charset="0"/>
              </a:rPr>
              <a:t>comprehensive child care.</a:t>
            </a:r>
          </a:p>
          <a:p>
            <a:pPr>
              <a:lnSpc>
                <a:spcPct val="150000"/>
              </a:lnSpc>
              <a:buFont typeface="Wingdings" panose="05000000000000000000" pitchFamily="2" charset="2"/>
              <a:buChar char="Ø"/>
            </a:pPr>
            <a:r>
              <a:rPr lang="en-US" sz="3200" dirty="0" smtClean="0">
                <a:latin typeface="Times New Roman" panose="02020603050405020304" pitchFamily="18" charset="0"/>
                <a:cs typeface="Times New Roman" panose="02020603050405020304" pitchFamily="18" charset="0"/>
              </a:rPr>
              <a:t> Nurses are also teachers, advisors, advocators, counselors etc.</a:t>
            </a:r>
            <a:endParaRPr lang="en-US" dirty="0" smtClean="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8DCE451A-4190-4834-BCEA-EC7680BFC9F7}" type="slidenum">
              <a:rPr lang="en-US" smtClean="0"/>
              <a:pPr/>
              <a:t>18</a:t>
            </a:fld>
            <a:endParaRPr lang="en-US"/>
          </a:p>
        </p:txBody>
      </p:sp>
      <p:sp>
        <p:nvSpPr>
          <p:cNvPr id="7" name="Footer Placeholder 6"/>
          <p:cNvSpPr>
            <a:spLocks noGrp="1"/>
          </p:cNvSpPr>
          <p:nvPr>
            <p:ph type="ftr" sz="quarter" idx="11"/>
          </p:nvPr>
        </p:nvSpPr>
        <p:spPr/>
        <p:txBody>
          <a:bodyPr/>
          <a:lstStyle/>
          <a:p>
            <a:r>
              <a:rPr lang="en-US" smtClean="0"/>
              <a:t>BY DEMEKE S</a:t>
            </a:r>
            <a:endParaRPr lang="en-US"/>
          </a:p>
        </p:txBody>
      </p:sp>
    </p:spTree>
    <p:extLst>
      <p:ext uri="{BB962C8B-B14F-4D97-AF65-F5344CB8AC3E}">
        <p14:creationId xmlns:p14="http://schemas.microsoft.com/office/powerpoint/2010/main" val="872080535"/>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305800" cy="457200"/>
          </a:xfrm>
        </p:spPr>
        <p:txBody>
          <a:bodyPr>
            <a:noAutofit/>
          </a:bodyPr>
          <a:lstStyle/>
          <a:p>
            <a:r>
              <a:rPr lang="en-US" sz="3600" b="1" dirty="0" smtClean="0">
                <a:latin typeface="Times New Roman" pitchFamily="18" charset="0"/>
                <a:cs typeface="Times New Roman" pitchFamily="18" charset="0"/>
              </a:rPr>
              <a:t>Changing trends towards hospital Care</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a:xfrm>
            <a:off x="228600" y="533400"/>
            <a:ext cx="8458200" cy="6324600"/>
          </a:xfrm>
        </p:spPr>
        <p:txBody>
          <a:bodyPr>
            <a:noAutofit/>
          </a:bodyPr>
          <a:lstStyle/>
          <a:p>
            <a:pPr>
              <a:lnSpc>
                <a:spcPct val="170000"/>
              </a:lnSpc>
              <a:buFont typeface="Wingdings" pitchFamily="2" charset="2"/>
              <a:buChar char="ü"/>
              <a:defRPr/>
            </a:pPr>
            <a:r>
              <a:rPr lang="en-GB" sz="2400" dirty="0" smtClean="0">
                <a:latin typeface="Times New Roman" panose="02020603050405020304" pitchFamily="18" charset="0"/>
                <a:cs typeface="Times New Roman" panose="02020603050405020304" pitchFamily="18" charset="0"/>
              </a:rPr>
              <a:t>Increased Access to Health care</a:t>
            </a:r>
          </a:p>
          <a:p>
            <a:pPr>
              <a:lnSpc>
                <a:spcPct val="170000"/>
              </a:lnSpc>
              <a:buFont typeface="Wingdings" pitchFamily="2" charset="2"/>
              <a:buChar char="ü"/>
              <a:defRPr/>
            </a:pPr>
            <a:r>
              <a:rPr lang="en-GB" sz="2400" dirty="0" smtClean="0">
                <a:latin typeface="Times New Roman" panose="02020603050405020304" pitchFamily="18" charset="0"/>
                <a:cs typeface="Times New Roman" panose="02020603050405020304" pitchFamily="18" charset="0"/>
              </a:rPr>
              <a:t>Technological Advancement</a:t>
            </a:r>
          </a:p>
          <a:p>
            <a:pPr>
              <a:lnSpc>
                <a:spcPct val="170000"/>
              </a:lnSpc>
              <a:buFont typeface="Wingdings" pitchFamily="2" charset="2"/>
              <a:buChar char="ü"/>
              <a:defRPr/>
            </a:pPr>
            <a:r>
              <a:rPr lang="en-GB" sz="2400" dirty="0" smtClean="0">
                <a:latin typeface="Times New Roman" panose="02020603050405020304" pitchFamily="18" charset="0"/>
                <a:cs typeface="Times New Roman" panose="02020603050405020304" pitchFamily="18" charset="0"/>
              </a:rPr>
              <a:t>Increased life expectancy</a:t>
            </a:r>
          </a:p>
          <a:p>
            <a:pPr>
              <a:lnSpc>
                <a:spcPct val="170000"/>
              </a:lnSpc>
              <a:buFont typeface="Wingdings" pitchFamily="2" charset="2"/>
              <a:buChar char="ü"/>
              <a:defRPr/>
            </a:pPr>
            <a:r>
              <a:rPr lang="en-GB" sz="2400" dirty="0" smtClean="0">
                <a:latin typeface="Times New Roman" panose="02020603050405020304" pitchFamily="18" charset="0"/>
                <a:cs typeface="Times New Roman" panose="02020603050405020304" pitchFamily="18" charset="0"/>
              </a:rPr>
              <a:t>Increased bed Capacity</a:t>
            </a:r>
          </a:p>
          <a:p>
            <a:pPr>
              <a:lnSpc>
                <a:spcPct val="170000"/>
              </a:lnSpc>
              <a:buFont typeface="Wingdings" pitchFamily="2" charset="2"/>
              <a:buChar char="ü"/>
              <a:defRPr/>
            </a:pPr>
            <a:r>
              <a:rPr lang="en-GB" sz="2400" dirty="0" smtClean="0">
                <a:latin typeface="Times New Roman" panose="02020603050405020304" pitchFamily="18" charset="0"/>
                <a:cs typeface="Times New Roman" panose="02020603050405020304" pitchFamily="18" charset="0"/>
              </a:rPr>
              <a:t>Health Promotion</a:t>
            </a:r>
          </a:p>
          <a:p>
            <a:pPr>
              <a:lnSpc>
                <a:spcPct val="170000"/>
              </a:lnSpc>
              <a:buFont typeface="Wingdings" pitchFamily="2" charset="2"/>
              <a:buChar char="ü"/>
              <a:defRPr/>
            </a:pPr>
            <a:r>
              <a:rPr lang="en-GB" sz="2400" dirty="0" smtClean="0">
                <a:latin typeface="Times New Roman" panose="02020603050405020304" pitchFamily="18" charset="0"/>
                <a:cs typeface="Times New Roman" panose="02020603050405020304" pitchFamily="18" charset="0"/>
              </a:rPr>
              <a:t>Preventative Measures</a:t>
            </a:r>
          </a:p>
          <a:p>
            <a:pPr>
              <a:lnSpc>
                <a:spcPct val="170000"/>
              </a:lnSpc>
              <a:buFont typeface="Wingdings" pitchFamily="2" charset="2"/>
              <a:buChar char="ü"/>
              <a:defRPr/>
            </a:pPr>
            <a:r>
              <a:rPr lang="en-GB" sz="2400" dirty="0" smtClean="0">
                <a:latin typeface="Times New Roman" panose="02020603050405020304" pitchFamily="18" charset="0"/>
                <a:cs typeface="Times New Roman" panose="02020603050405020304" pitchFamily="18" charset="0"/>
              </a:rPr>
              <a:t>Advancement in Therapeutic and Medical care</a:t>
            </a:r>
          </a:p>
          <a:p>
            <a:pPr>
              <a:lnSpc>
                <a:spcPct val="170000"/>
              </a:lnSpc>
              <a:buFont typeface="Wingdings" pitchFamily="2" charset="2"/>
              <a:buChar char="ü"/>
              <a:defRPr/>
            </a:pPr>
            <a:r>
              <a:rPr lang="en-GB" sz="2400" dirty="0" smtClean="0">
                <a:latin typeface="Times New Roman" panose="02020603050405020304" pitchFamily="18" charset="0"/>
                <a:cs typeface="Times New Roman" panose="02020603050405020304" pitchFamily="18" charset="0"/>
              </a:rPr>
              <a:t>Increased Awareness and expectations of peoples towards hospital care  </a:t>
            </a:r>
          </a:p>
          <a:p>
            <a:pPr>
              <a:lnSpc>
                <a:spcPct val="150000"/>
              </a:lnSpc>
              <a:buFont typeface="Wingdings" pitchFamily="2" charset="2"/>
              <a:buChar char="ü"/>
              <a:defRPr/>
            </a:pPr>
            <a:endParaRPr lang="en-GB" sz="2400" dirty="0" smtClean="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8DCE451A-4190-4834-BCEA-EC7680BFC9F7}" type="slidenum">
              <a:rPr lang="en-US" smtClean="0"/>
              <a:pPr/>
              <a:t>19</a:t>
            </a:fld>
            <a:endParaRPr lang="en-US"/>
          </a:p>
        </p:txBody>
      </p:sp>
      <p:sp>
        <p:nvSpPr>
          <p:cNvPr id="7" name="Footer Placeholder 6"/>
          <p:cNvSpPr>
            <a:spLocks noGrp="1"/>
          </p:cNvSpPr>
          <p:nvPr>
            <p:ph type="ftr" sz="quarter" idx="11"/>
          </p:nvPr>
        </p:nvSpPr>
        <p:spPr/>
        <p:txBody>
          <a:bodyPr/>
          <a:lstStyle/>
          <a:p>
            <a:r>
              <a:rPr lang="en-US" dirty="0" smtClean="0"/>
              <a:t>BY DEMEKE S</a:t>
            </a:r>
            <a:endParaRPr lang="en-US" dirty="0"/>
          </a:p>
        </p:txBody>
      </p:sp>
    </p:spTree>
    <p:extLst>
      <p:ext uri="{BB962C8B-B14F-4D97-AF65-F5344CB8AC3E}">
        <p14:creationId xmlns:p14="http://schemas.microsoft.com/office/powerpoint/2010/main" val="3488245566"/>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US" b="1" dirty="0" smtClean="0">
                <a:latin typeface="Times New Roman" panose="02020603050405020304" pitchFamily="18" charset="0"/>
                <a:cs typeface="Times New Roman" panose="02020603050405020304" pitchFamily="18" charset="0"/>
              </a:rPr>
              <a:t>Overview of Pediatrics</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304800" y="685800"/>
            <a:ext cx="8610600" cy="7086600"/>
          </a:xfrm>
        </p:spPr>
        <p:txBody>
          <a:bodyPr>
            <a:normAutofit/>
          </a:bodyPr>
          <a:lstStyle/>
          <a:p>
            <a:pPr>
              <a:lnSpc>
                <a:spcPct val="170000"/>
              </a:lnSpc>
              <a:buNone/>
            </a:pPr>
            <a:r>
              <a:rPr lang="en-US" sz="2800" dirty="0" smtClean="0">
                <a:latin typeface="Times New Roman" panose="02020603050405020304" pitchFamily="18" charset="0"/>
                <a:cs typeface="Times New Roman" panose="02020603050405020304" pitchFamily="18" charset="0"/>
              </a:rPr>
              <a:t>Pediatrics:</a:t>
            </a:r>
          </a:p>
          <a:p>
            <a:pPr>
              <a:lnSpc>
                <a:spcPct val="170000"/>
              </a:lnSpc>
              <a:buFont typeface="Wingdings" pitchFamily="2" charset="2"/>
              <a:buChar char="ü"/>
            </a:pPr>
            <a:r>
              <a:rPr lang="en-US" sz="2800" dirty="0" smtClean="0">
                <a:latin typeface="Times New Roman" panose="02020603050405020304" pitchFamily="18" charset="0"/>
                <a:cs typeface="Times New Roman" panose="02020603050405020304" pitchFamily="18" charset="0"/>
              </a:rPr>
              <a:t>The word Pediatrics </a:t>
            </a:r>
            <a:r>
              <a:rPr lang="en-US" sz="2800" dirty="0">
                <a:latin typeface="Times New Roman" panose="02020603050405020304" pitchFamily="18" charset="0"/>
                <a:cs typeface="Times New Roman" panose="02020603050405020304" pitchFamily="18" charset="0"/>
              </a:rPr>
              <a:t>c</a:t>
            </a:r>
            <a:r>
              <a:rPr lang="en-US" sz="2800" dirty="0" smtClean="0">
                <a:latin typeface="Times New Roman" panose="02020603050405020304" pitchFamily="18" charset="0"/>
                <a:cs typeface="Times New Roman" panose="02020603050405020304" pitchFamily="18" charset="0"/>
              </a:rPr>
              <a:t>omes from  Greek words: “</a:t>
            </a:r>
            <a:r>
              <a:rPr lang="en-US" sz="2800" i="1" dirty="0" err="1" smtClean="0">
                <a:latin typeface="Times New Roman" panose="02020603050405020304" pitchFamily="18" charset="0"/>
                <a:cs typeface="Times New Roman" panose="02020603050405020304" pitchFamily="18" charset="0"/>
              </a:rPr>
              <a:t>pedia</a:t>
            </a:r>
            <a:r>
              <a:rPr lang="en-US" sz="2800" dirty="0" smtClean="0">
                <a:latin typeface="Times New Roman" panose="02020603050405020304" pitchFamily="18" charset="0"/>
                <a:cs typeface="Times New Roman" panose="02020603050405020304" pitchFamily="18" charset="0"/>
              </a:rPr>
              <a:t>” meaning  child “</a:t>
            </a:r>
            <a:r>
              <a:rPr lang="en-US" sz="2800" i="1" dirty="0" err="1" smtClean="0">
                <a:latin typeface="Times New Roman" panose="02020603050405020304" pitchFamily="18" charset="0"/>
                <a:cs typeface="Times New Roman" panose="02020603050405020304" pitchFamily="18" charset="0"/>
              </a:rPr>
              <a:t>iatrike</a:t>
            </a:r>
            <a:r>
              <a:rPr lang="en-US" sz="2800" dirty="0" smtClean="0">
                <a:latin typeface="Times New Roman" panose="02020603050405020304" pitchFamily="18" charset="0"/>
                <a:cs typeface="Times New Roman" panose="02020603050405020304" pitchFamily="18" charset="0"/>
              </a:rPr>
              <a:t>” meaning treatment and “</a:t>
            </a:r>
            <a:r>
              <a:rPr lang="en-US" sz="2800" i="1" dirty="0" err="1" smtClean="0">
                <a:latin typeface="Times New Roman" panose="02020603050405020304" pitchFamily="18" charset="0"/>
                <a:cs typeface="Times New Roman" panose="02020603050405020304" pitchFamily="18" charset="0"/>
              </a:rPr>
              <a:t>ics</a:t>
            </a:r>
            <a:r>
              <a:rPr lang="en-US" sz="2800" dirty="0" smtClean="0">
                <a:latin typeface="Times New Roman" panose="02020603050405020304" pitchFamily="18" charset="0"/>
                <a:cs typeface="Times New Roman" panose="02020603050405020304" pitchFamily="18" charset="0"/>
              </a:rPr>
              <a:t>” meaning a branch of science.</a:t>
            </a:r>
          </a:p>
          <a:p>
            <a:pPr>
              <a:lnSpc>
                <a:spcPct val="170000"/>
              </a:lnSpc>
              <a:buFont typeface="Wingdings" pitchFamily="2" charset="2"/>
              <a:buChar char="ü"/>
            </a:pPr>
            <a:r>
              <a:rPr lang="en-US" sz="2800" dirty="0" smtClean="0">
                <a:latin typeface="Times New Roman" panose="02020603050405020304" pitchFamily="18" charset="0"/>
                <a:cs typeface="Times New Roman" panose="02020603050405020304" pitchFamily="18" charset="0"/>
              </a:rPr>
              <a:t>It is </a:t>
            </a:r>
            <a:r>
              <a:rPr lang="en-US" sz="2800" dirty="0">
                <a:latin typeface="Times New Roman" panose="02020603050405020304" pitchFamily="18" charset="0"/>
                <a:cs typeface="Times New Roman" panose="02020603050405020304" pitchFamily="18" charset="0"/>
              </a:rPr>
              <a:t>branch of </a:t>
            </a:r>
            <a:r>
              <a:rPr lang="en-US" sz="2800" dirty="0" smtClean="0">
                <a:latin typeface="Times New Roman" panose="02020603050405020304" pitchFamily="18" charset="0"/>
                <a:cs typeface="Times New Roman" panose="02020603050405020304" pitchFamily="18" charset="0"/>
              </a:rPr>
              <a:t>medical science deals about the health of children and their treatments. </a:t>
            </a:r>
          </a:p>
          <a:p>
            <a:pPr>
              <a:lnSpc>
                <a:spcPct val="170000"/>
              </a:lnSpc>
              <a:buFont typeface="Wingdings" pitchFamily="2" charset="2"/>
              <a:buChar char="ü"/>
            </a:pPr>
            <a:r>
              <a:rPr lang="en-US" sz="2800" dirty="0" smtClean="0">
                <a:latin typeface="Times New Roman" panose="02020603050405020304" pitchFamily="18" charset="0"/>
                <a:cs typeface="Times New Roman" panose="02020603050405020304" pitchFamily="18" charset="0"/>
              </a:rPr>
              <a:t>The study of children from conception to adolescence</a:t>
            </a:r>
          </a:p>
        </p:txBody>
      </p:sp>
      <p:sp>
        <p:nvSpPr>
          <p:cNvPr id="4" name="Slide Number Placeholder 3"/>
          <p:cNvSpPr>
            <a:spLocks noGrp="1"/>
          </p:cNvSpPr>
          <p:nvPr>
            <p:ph type="sldNum" sz="quarter" idx="12"/>
          </p:nvPr>
        </p:nvSpPr>
        <p:spPr/>
        <p:txBody>
          <a:bodyPr/>
          <a:lstStyle/>
          <a:p>
            <a:fld id="{8DCE451A-4190-4834-BCEA-EC7680BFC9F7}" type="slidenum">
              <a:rPr lang="en-US" smtClean="0"/>
              <a:pPr/>
              <a:t>2</a:t>
            </a:fld>
            <a:endParaRPr lang="en-US"/>
          </a:p>
        </p:txBody>
      </p:sp>
      <p:sp>
        <p:nvSpPr>
          <p:cNvPr id="7" name="Footer Placeholder 6"/>
          <p:cNvSpPr>
            <a:spLocks noGrp="1"/>
          </p:cNvSpPr>
          <p:nvPr>
            <p:ph type="ftr" sz="quarter" idx="11"/>
          </p:nvPr>
        </p:nvSpPr>
        <p:spPr/>
        <p:txBody>
          <a:bodyPr/>
          <a:lstStyle/>
          <a:p>
            <a:r>
              <a:rPr lang="en-US" smtClean="0"/>
              <a:t>BY DEMEKE S</a:t>
            </a:r>
            <a:endParaRPr lang="en-US"/>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304800" y="0"/>
            <a:ext cx="8534400" cy="1390650"/>
          </a:xfrm>
        </p:spPr>
        <p:txBody>
          <a:bodyPr>
            <a:noAutofit/>
          </a:bodyPr>
          <a:lstStyle/>
          <a:p>
            <a:r>
              <a:rPr lang="en-US" sz="3600" b="1" dirty="0" smtClean="0">
                <a:latin typeface="Times New Roman" panose="02020603050405020304" pitchFamily="18" charset="0"/>
                <a:cs typeface="Times New Roman" panose="02020603050405020304" pitchFamily="18" charset="0"/>
              </a:rPr>
              <a:t>Promotive, Preventive and Curative aspects of Child Health:</a:t>
            </a:r>
            <a:endParaRPr lang="en-US" sz="3600" dirty="0" smtClean="0">
              <a:latin typeface="Times New Roman" panose="02020603050405020304" pitchFamily="18" charset="0"/>
              <a:cs typeface="Times New Roman" panose="02020603050405020304" pitchFamily="18" charset="0"/>
            </a:endParaRPr>
          </a:p>
        </p:txBody>
      </p:sp>
      <p:sp>
        <p:nvSpPr>
          <p:cNvPr id="36867" name="Content Placeholder 2"/>
          <p:cNvSpPr>
            <a:spLocks noGrp="1"/>
          </p:cNvSpPr>
          <p:nvPr>
            <p:ph idx="1"/>
          </p:nvPr>
        </p:nvSpPr>
        <p:spPr>
          <a:xfrm>
            <a:off x="304800" y="1524000"/>
            <a:ext cx="8153400" cy="5029200"/>
          </a:xfrm>
        </p:spPr>
        <p:txBody>
          <a:bodyPr>
            <a:normAutofit/>
          </a:bodyPr>
          <a:lstStyle/>
          <a:p>
            <a:pPr marL="0" indent="0">
              <a:lnSpc>
                <a:spcPct val="150000"/>
              </a:lnSpc>
              <a:buNone/>
            </a:pPr>
            <a:r>
              <a:rPr lang="en-US" dirty="0" smtClean="0">
                <a:latin typeface="Times New Roman" panose="02020603050405020304" pitchFamily="18" charset="0"/>
                <a:cs typeface="Times New Roman" panose="02020603050405020304" pitchFamily="18" charset="0"/>
              </a:rPr>
              <a:t>It is the component of </a:t>
            </a:r>
            <a:r>
              <a:rPr lang="en-US" dirty="0">
                <a:latin typeface="Times New Roman" panose="02020603050405020304" pitchFamily="18" charset="0"/>
                <a:cs typeface="Times New Roman" panose="02020603050405020304" pitchFamily="18" charset="0"/>
              </a:rPr>
              <a:t>community health nursing practice </a:t>
            </a:r>
            <a:endParaRPr lang="en-US" dirty="0" smtClean="0">
              <a:latin typeface="Times New Roman" panose="02020603050405020304" pitchFamily="18" charset="0"/>
              <a:cs typeface="Times New Roman" panose="02020603050405020304" pitchFamily="18" charset="0"/>
            </a:endParaRPr>
          </a:p>
          <a:p>
            <a:pPr lvl="0" algn="just">
              <a:lnSpc>
                <a:spcPct val="150000"/>
              </a:lnSpc>
              <a:buNone/>
            </a:pPr>
            <a:r>
              <a:rPr lang="en-US" b="1" dirty="0" smtClean="0">
                <a:latin typeface="Times New Roman" panose="02020603050405020304" pitchFamily="18" charset="0"/>
                <a:cs typeface="Times New Roman" panose="02020603050405020304" pitchFamily="18" charset="0"/>
              </a:rPr>
              <a:t>1. Health Promotion:</a:t>
            </a:r>
          </a:p>
          <a:p>
            <a:pPr lvl="0" algn="just">
              <a:lnSpc>
                <a:spcPct val="150000"/>
              </a:lnSpc>
              <a:buFont typeface="Wingdings" pitchFamily="2" charset="2"/>
              <a:buChar char="ü"/>
            </a:pPr>
            <a:r>
              <a:rPr lang="en-US" dirty="0" smtClean="0">
                <a:latin typeface="Times New Roman" panose="02020603050405020304" pitchFamily="18" charset="0"/>
                <a:cs typeface="Times New Roman" panose="02020603050405020304" pitchFamily="18" charset="0"/>
              </a:rPr>
              <a:t>Is the </a:t>
            </a:r>
            <a:r>
              <a:rPr lang="en-US" dirty="0">
                <a:latin typeface="Times New Roman" panose="02020603050405020304" pitchFamily="18" charset="0"/>
                <a:cs typeface="Times New Roman" panose="02020603050405020304" pitchFamily="18" charset="0"/>
              </a:rPr>
              <a:t>process of enabling people to increase control over the determinants of health &amp; thereby improve their health</a:t>
            </a:r>
            <a:r>
              <a:rPr lang="en-US" dirty="0" smtClean="0">
                <a:latin typeface="Times New Roman" panose="02020603050405020304" pitchFamily="18" charset="0"/>
                <a:cs typeface="Times New Roman" panose="02020603050405020304" pitchFamily="18" charset="0"/>
              </a:rPr>
              <a:t>.</a:t>
            </a:r>
          </a:p>
          <a:p>
            <a:pPr algn="just">
              <a:lnSpc>
                <a:spcPct val="150000"/>
              </a:lnSpc>
              <a:buFont typeface="Wingdings" pitchFamily="2" charset="2"/>
              <a:buChar char="ü"/>
            </a:pPr>
            <a:endParaRPr lang="en-US" dirty="0" smtClean="0">
              <a:latin typeface="Times New Roman" panose="02020603050405020304" pitchFamily="18" charset="0"/>
              <a:cs typeface="Times New Roman" panose="02020603050405020304" pitchFamily="18" charset="0"/>
            </a:endParaRPr>
          </a:p>
          <a:p>
            <a:pPr algn="just"/>
            <a:endParaRPr lang="en-US" dirty="0" smtClean="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8DCE451A-4190-4834-BCEA-EC7680BFC9F7}" type="slidenum">
              <a:rPr lang="en-US" smtClean="0"/>
              <a:pPr/>
              <a:t>20</a:t>
            </a:fld>
            <a:endParaRPr lang="en-US"/>
          </a:p>
        </p:txBody>
      </p:sp>
      <p:sp>
        <p:nvSpPr>
          <p:cNvPr id="5" name="Footer Placeholder 4"/>
          <p:cNvSpPr>
            <a:spLocks noGrp="1"/>
          </p:cNvSpPr>
          <p:nvPr>
            <p:ph type="ftr" sz="quarter" idx="11"/>
          </p:nvPr>
        </p:nvSpPr>
        <p:spPr/>
        <p:txBody>
          <a:bodyPr/>
          <a:lstStyle/>
          <a:p>
            <a:r>
              <a:rPr lang="en-US" smtClean="0"/>
              <a:t>BY DEMEKE S</a:t>
            </a:r>
            <a:endParaRPr lang="en-US"/>
          </a:p>
        </p:txBody>
      </p:sp>
    </p:spTree>
    <p:extLst>
      <p:ext uri="{BB962C8B-B14F-4D97-AF65-F5344CB8AC3E}">
        <p14:creationId xmlns:p14="http://schemas.microsoft.com/office/powerpoint/2010/main" val="3742826636"/>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dirty="0" smtClean="0">
                <a:latin typeface="Times New Roman" panose="02020603050405020304" pitchFamily="18" charset="0"/>
                <a:cs typeface="Times New Roman" panose="02020603050405020304" pitchFamily="18" charset="0"/>
              </a:rPr>
              <a:t>Con…</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914400"/>
            <a:ext cx="8229600" cy="5638800"/>
          </a:xfrm>
        </p:spPr>
        <p:txBody>
          <a:bodyPr>
            <a:noAutofit/>
          </a:bodyPr>
          <a:lstStyle/>
          <a:p>
            <a:pPr lvl="0">
              <a:lnSpc>
                <a:spcPct val="150000"/>
              </a:lnSpc>
              <a:buFont typeface="Wingdings" panose="05000000000000000000" pitchFamily="2" charset="2"/>
              <a:buChar char="v"/>
            </a:pPr>
            <a:r>
              <a:rPr lang="en-US" sz="2800" dirty="0" smtClean="0">
                <a:latin typeface="Times New Roman" panose="02020603050405020304" pitchFamily="18" charset="0"/>
                <a:cs typeface="Times New Roman" panose="02020603050405020304" pitchFamily="18" charset="0"/>
              </a:rPr>
              <a:t> Basically </a:t>
            </a:r>
            <a:r>
              <a:rPr lang="en-US" sz="2800" dirty="0">
                <a:latin typeface="Times New Roman" panose="02020603050405020304" pitchFamily="18" charset="0"/>
                <a:cs typeface="Times New Roman" panose="02020603050405020304" pitchFamily="18" charset="0"/>
              </a:rPr>
              <a:t>concerned with actions required to address the modifiable determinants of </a:t>
            </a:r>
            <a:r>
              <a:rPr lang="en-US" sz="2800" dirty="0" smtClean="0">
                <a:latin typeface="Times New Roman" panose="02020603050405020304" pitchFamily="18" charset="0"/>
                <a:cs typeface="Times New Roman" panose="02020603050405020304" pitchFamily="18" charset="0"/>
              </a:rPr>
              <a:t>heath:</a:t>
            </a:r>
          </a:p>
          <a:p>
            <a:pPr lvl="0">
              <a:lnSpc>
                <a:spcPct val="150000"/>
              </a:lnSpc>
              <a:buFont typeface="Wingdings" pitchFamily="2" charset="2"/>
              <a:buChar char="ü"/>
            </a:pPr>
            <a:r>
              <a:rPr lang="en-US" sz="2800" dirty="0" smtClean="0">
                <a:latin typeface="Times New Roman" panose="02020603050405020304" pitchFamily="18" charset="0"/>
                <a:cs typeface="Times New Roman" panose="02020603050405020304" pitchFamily="18" charset="0"/>
              </a:rPr>
              <a:t>personal</a:t>
            </a:r>
            <a:r>
              <a:rPr lang="en-US" sz="2800" dirty="0">
                <a:latin typeface="Times New Roman" panose="02020603050405020304" pitchFamily="18" charset="0"/>
                <a:cs typeface="Times New Roman" panose="02020603050405020304" pitchFamily="18" charset="0"/>
              </a:rPr>
              <a:t>, </a:t>
            </a:r>
            <a:endParaRPr lang="en-US" sz="2800" dirty="0" smtClean="0">
              <a:latin typeface="Times New Roman" panose="02020603050405020304" pitchFamily="18" charset="0"/>
              <a:cs typeface="Times New Roman" panose="02020603050405020304" pitchFamily="18" charset="0"/>
            </a:endParaRPr>
          </a:p>
          <a:p>
            <a:pPr lvl="0">
              <a:lnSpc>
                <a:spcPct val="150000"/>
              </a:lnSpc>
              <a:buFont typeface="Wingdings" pitchFamily="2" charset="2"/>
              <a:buChar char="ü"/>
            </a:pPr>
            <a:r>
              <a:rPr lang="en-US" sz="2800" dirty="0" smtClean="0">
                <a:latin typeface="Times New Roman" panose="02020603050405020304" pitchFamily="18" charset="0"/>
                <a:cs typeface="Times New Roman" panose="02020603050405020304" pitchFamily="18" charset="0"/>
              </a:rPr>
              <a:t>social</a:t>
            </a:r>
            <a:r>
              <a:rPr lang="en-US" sz="2800" dirty="0">
                <a:latin typeface="Times New Roman" panose="02020603050405020304" pitchFamily="18" charset="0"/>
                <a:cs typeface="Times New Roman" panose="02020603050405020304" pitchFamily="18" charset="0"/>
              </a:rPr>
              <a:t>, </a:t>
            </a:r>
            <a:endParaRPr lang="en-US" sz="2800" dirty="0" smtClean="0">
              <a:latin typeface="Times New Roman" panose="02020603050405020304" pitchFamily="18" charset="0"/>
              <a:cs typeface="Times New Roman" panose="02020603050405020304" pitchFamily="18" charset="0"/>
            </a:endParaRPr>
          </a:p>
          <a:p>
            <a:pPr lvl="0">
              <a:lnSpc>
                <a:spcPct val="150000"/>
              </a:lnSpc>
              <a:buFont typeface="Wingdings" pitchFamily="2" charset="2"/>
              <a:buChar char="ü"/>
            </a:pPr>
            <a:r>
              <a:rPr lang="en-US" sz="2800" dirty="0" smtClean="0">
                <a:latin typeface="Times New Roman" panose="02020603050405020304" pitchFamily="18" charset="0"/>
                <a:cs typeface="Times New Roman" panose="02020603050405020304" pitchFamily="18" charset="0"/>
              </a:rPr>
              <a:t>economic </a:t>
            </a:r>
            <a:r>
              <a:rPr lang="en-US" sz="2800" dirty="0">
                <a:latin typeface="Times New Roman" panose="02020603050405020304" pitchFamily="18" charset="0"/>
                <a:cs typeface="Times New Roman" panose="02020603050405020304" pitchFamily="18" charset="0"/>
              </a:rPr>
              <a:t>&amp; </a:t>
            </a:r>
            <a:endParaRPr lang="en-US" sz="2800" dirty="0" smtClean="0">
              <a:latin typeface="Times New Roman" panose="02020603050405020304" pitchFamily="18" charset="0"/>
              <a:cs typeface="Times New Roman" panose="02020603050405020304" pitchFamily="18" charset="0"/>
            </a:endParaRPr>
          </a:p>
          <a:p>
            <a:pPr lvl="0">
              <a:lnSpc>
                <a:spcPct val="150000"/>
              </a:lnSpc>
              <a:buFont typeface="Wingdings" pitchFamily="2" charset="2"/>
              <a:buChar char="ü"/>
            </a:pPr>
            <a:r>
              <a:rPr lang="en-US" sz="2800" dirty="0" smtClean="0">
                <a:latin typeface="Times New Roman" panose="02020603050405020304" pitchFamily="18" charset="0"/>
                <a:cs typeface="Times New Roman" panose="02020603050405020304" pitchFamily="18" charset="0"/>
              </a:rPr>
              <a:t>environmental </a:t>
            </a:r>
            <a:r>
              <a:rPr lang="en-US" sz="2800" dirty="0">
                <a:latin typeface="Times New Roman" panose="02020603050405020304" pitchFamily="18" charset="0"/>
                <a:cs typeface="Times New Roman" panose="02020603050405020304" pitchFamily="18" charset="0"/>
              </a:rPr>
              <a:t>factors </a:t>
            </a:r>
            <a:endParaRPr lang="en-US" sz="2800" dirty="0" smtClean="0">
              <a:latin typeface="Times New Roman" panose="02020603050405020304" pitchFamily="18" charset="0"/>
              <a:cs typeface="Times New Roman" panose="02020603050405020304" pitchFamily="18" charset="0"/>
            </a:endParaRPr>
          </a:p>
          <a:p>
            <a:pPr marL="0" indent="0">
              <a:lnSpc>
                <a:spcPct val="150000"/>
              </a:lnSpc>
              <a:buNone/>
            </a:pPr>
            <a:r>
              <a:rPr lang="en-US" sz="2800" dirty="0" smtClean="0">
                <a:latin typeface="Times New Roman" panose="02020603050405020304" pitchFamily="18" charset="0"/>
                <a:cs typeface="Times New Roman" panose="02020603050405020304" pitchFamily="18" charset="0"/>
              </a:rPr>
              <a:t>E.g.,  </a:t>
            </a:r>
            <a:r>
              <a:rPr lang="en-US" sz="2800" dirty="0">
                <a:latin typeface="Times New Roman" panose="02020603050405020304" pitchFamily="18" charset="0"/>
                <a:cs typeface="Times New Roman" panose="02020603050405020304" pitchFamily="18" charset="0"/>
              </a:rPr>
              <a:t>increase </a:t>
            </a:r>
            <a:r>
              <a:rPr lang="en-US" sz="2800" dirty="0" smtClean="0">
                <a:latin typeface="Times New Roman" panose="02020603050405020304" pitchFamily="18" charset="0"/>
                <a:cs typeface="Times New Roman" panose="02020603050405020304" pitchFamily="18" charset="0"/>
              </a:rPr>
              <a:t>awareness </a:t>
            </a:r>
            <a:r>
              <a:rPr lang="en-US" sz="2800" dirty="0">
                <a:latin typeface="Times New Roman" panose="02020603050405020304" pitchFamily="18" charset="0"/>
                <a:cs typeface="Times New Roman" panose="02020603050405020304" pitchFamily="18" charset="0"/>
              </a:rPr>
              <a:t>through </a:t>
            </a:r>
            <a:r>
              <a:rPr lang="en-US" sz="2800" dirty="0">
                <a:solidFill>
                  <a:srgbClr val="FFFF00"/>
                </a:solidFill>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health education</a:t>
            </a:r>
          </a:p>
          <a:p>
            <a:endParaRPr lang="en-US" sz="28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8DCE451A-4190-4834-BCEA-EC7680BFC9F7}" type="slidenum">
              <a:rPr lang="en-US" smtClean="0"/>
              <a:pPr/>
              <a:t>21</a:t>
            </a:fld>
            <a:endParaRPr lang="en-US"/>
          </a:p>
        </p:txBody>
      </p:sp>
      <p:sp>
        <p:nvSpPr>
          <p:cNvPr id="7" name="Footer Placeholder 6"/>
          <p:cNvSpPr>
            <a:spLocks noGrp="1"/>
          </p:cNvSpPr>
          <p:nvPr>
            <p:ph type="ftr" sz="quarter" idx="11"/>
          </p:nvPr>
        </p:nvSpPr>
        <p:spPr/>
        <p:txBody>
          <a:bodyPr/>
          <a:lstStyle/>
          <a:p>
            <a:r>
              <a:rPr lang="en-US" smtClean="0"/>
              <a:t>BY DEMEKE S</a:t>
            </a:r>
            <a:endParaRPr lang="en-US"/>
          </a:p>
        </p:txBody>
      </p:sp>
    </p:spTree>
    <p:extLst>
      <p:ext uri="{BB962C8B-B14F-4D97-AF65-F5344CB8AC3E}">
        <p14:creationId xmlns:p14="http://schemas.microsoft.com/office/powerpoint/2010/main" val="2247693971"/>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4000" b="1" dirty="0" smtClean="0">
                <a:latin typeface="Times New Roman" panose="02020603050405020304" pitchFamily="18" charset="0"/>
                <a:cs typeface="Times New Roman" panose="02020603050405020304" pitchFamily="18" charset="0"/>
              </a:rPr>
              <a:t>2. Prevention </a:t>
            </a:r>
            <a:r>
              <a:rPr lang="en-US" sz="4000" b="1" dirty="0">
                <a:latin typeface="Times New Roman" panose="02020603050405020304" pitchFamily="18" charset="0"/>
                <a:cs typeface="Times New Roman" panose="02020603050405020304" pitchFamily="18" charset="0"/>
              </a:rPr>
              <a:t>of </a:t>
            </a:r>
            <a:r>
              <a:rPr lang="en-US" sz="4000" b="1" dirty="0" smtClean="0">
                <a:latin typeface="Times New Roman" panose="02020603050405020304" pitchFamily="18" charset="0"/>
                <a:cs typeface="Times New Roman" panose="02020603050405020304" pitchFamily="18" charset="0"/>
              </a:rPr>
              <a:t>disease/Health Problems</a:t>
            </a:r>
            <a:r>
              <a:rPr lang="en-US" sz="4000" dirty="0">
                <a:latin typeface="Times New Roman" panose="02020603050405020304" pitchFamily="18" charset="0"/>
                <a:cs typeface="Times New Roman" panose="02020603050405020304" pitchFamily="18" charset="0"/>
              </a:rPr>
              <a:t/>
            </a:r>
            <a:br>
              <a:rPr lang="en-US" sz="4000"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914400"/>
            <a:ext cx="8229600" cy="5715000"/>
          </a:xfrm>
        </p:spPr>
        <p:txBody>
          <a:bodyPr>
            <a:noAutofit/>
          </a:bodyPr>
          <a:lstStyle/>
          <a:p>
            <a:pPr lvl="0">
              <a:lnSpc>
                <a:spcPct val="170000"/>
              </a:lnSpc>
              <a:buFont typeface="Wingdings" panose="05000000000000000000" pitchFamily="2" charset="2"/>
              <a:buChar char="v"/>
            </a:pPr>
            <a:r>
              <a:rPr lang="en-US" sz="2400" dirty="0" smtClean="0">
                <a:latin typeface="Times New Roman" panose="02020603050405020304" pitchFamily="18" charset="0"/>
                <a:cs typeface="Times New Roman" panose="02020603050405020304" pitchFamily="18" charset="0"/>
              </a:rPr>
              <a:t>Mainly </a:t>
            </a:r>
            <a:r>
              <a:rPr lang="en-US" sz="2400" dirty="0">
                <a:latin typeface="Times New Roman" panose="02020603050405020304" pitchFamily="18" charset="0"/>
                <a:cs typeface="Times New Roman" panose="02020603050405020304" pitchFamily="18" charset="0"/>
              </a:rPr>
              <a:t>refers to the proactive actions taken to maintain the balance between </a:t>
            </a:r>
            <a:r>
              <a:rPr lang="en-US" sz="2400" b="1" dirty="0">
                <a:latin typeface="Times New Roman" panose="02020603050405020304" pitchFamily="18" charset="0"/>
                <a:cs typeface="Times New Roman" panose="02020603050405020304" pitchFamily="18" charset="0"/>
              </a:rPr>
              <a:t>host- agent- environment</a:t>
            </a:r>
            <a:r>
              <a:rPr lang="en-US" sz="2400" dirty="0">
                <a:latin typeface="Times New Roman" panose="02020603050405020304" pitchFamily="18" charset="0"/>
                <a:cs typeface="Times New Roman" panose="02020603050405020304" pitchFamily="18" charset="0"/>
              </a:rPr>
              <a:t> variables is often described as epidemiologic triangle. </a:t>
            </a:r>
            <a:endParaRPr lang="en-US" sz="2400" dirty="0" smtClean="0">
              <a:latin typeface="Times New Roman" panose="02020603050405020304" pitchFamily="18" charset="0"/>
              <a:cs typeface="Times New Roman" panose="02020603050405020304" pitchFamily="18" charset="0"/>
            </a:endParaRPr>
          </a:p>
          <a:p>
            <a:pPr marL="0" lvl="0" indent="0">
              <a:lnSpc>
                <a:spcPct val="170000"/>
              </a:lnSpc>
              <a:buNone/>
            </a:pP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HOST</a:t>
            </a:r>
            <a:endParaRPr lang="en-US" sz="2400" dirty="0">
              <a:latin typeface="Times New Roman" panose="02020603050405020304" pitchFamily="18" charset="0"/>
              <a:cs typeface="Times New Roman" panose="02020603050405020304" pitchFamily="18" charset="0"/>
            </a:endParaRPr>
          </a:p>
          <a:p>
            <a:pPr marL="0" indent="0">
              <a:lnSpc>
                <a:spcPct val="170000"/>
              </a:lnSpc>
              <a:buNone/>
            </a:pPr>
            <a:r>
              <a:rPr lang="en-US" sz="2400" dirty="0" smtClean="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a:p>
            <a:pPr marL="0" indent="0">
              <a:lnSpc>
                <a:spcPct val="170000"/>
              </a:lnSpc>
              <a:buNone/>
            </a:pP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AGENT                   </a:t>
            </a:r>
            <a:r>
              <a:rPr lang="en-US" sz="2400" dirty="0" smtClean="0">
                <a:latin typeface="Times New Roman" panose="02020603050405020304" pitchFamily="18" charset="0"/>
                <a:cs typeface="Times New Roman" panose="02020603050405020304" pitchFamily="18" charset="0"/>
              </a:rPr>
              <a:t>   ENVIRONMENT</a:t>
            </a:r>
          </a:p>
          <a:p>
            <a:pPr marL="0" indent="0">
              <a:lnSpc>
                <a:spcPct val="170000"/>
              </a:lnSpc>
              <a:buNone/>
            </a:pPr>
            <a:r>
              <a:rPr lang="en-US" sz="2400" dirty="0" smtClean="0">
                <a:latin typeface="Times New Roman" panose="02020603050405020304" pitchFamily="18" charset="0"/>
                <a:cs typeface="Times New Roman" panose="02020603050405020304" pitchFamily="18" charset="0"/>
              </a:rPr>
              <a:t>Fig: Host</a:t>
            </a:r>
            <a:r>
              <a:rPr lang="en-US" sz="2400" dirty="0">
                <a:latin typeface="Times New Roman" panose="02020603050405020304" pitchFamily="18" charset="0"/>
                <a:cs typeface="Times New Roman" panose="02020603050405020304" pitchFamily="18" charset="0"/>
              </a:rPr>
              <a:t>– agent – environment model (epidemiologic triangle).</a:t>
            </a:r>
          </a:p>
        </p:txBody>
      </p:sp>
      <p:sp>
        <p:nvSpPr>
          <p:cNvPr id="4" name="Slide Number Placeholder 3"/>
          <p:cNvSpPr>
            <a:spLocks noGrp="1"/>
          </p:cNvSpPr>
          <p:nvPr>
            <p:ph type="sldNum" sz="quarter" idx="12"/>
          </p:nvPr>
        </p:nvSpPr>
        <p:spPr/>
        <p:txBody>
          <a:bodyPr/>
          <a:lstStyle/>
          <a:p>
            <a:fld id="{8DCE451A-4190-4834-BCEA-EC7680BFC9F7}" type="slidenum">
              <a:rPr lang="en-US" smtClean="0"/>
              <a:pPr/>
              <a:t>22</a:t>
            </a:fld>
            <a:endParaRPr lang="en-US"/>
          </a:p>
        </p:txBody>
      </p:sp>
      <p:cxnSp>
        <p:nvCxnSpPr>
          <p:cNvPr id="6" name="Straight Arrow Connector 5"/>
          <p:cNvCxnSpPr/>
          <p:nvPr/>
        </p:nvCxnSpPr>
        <p:spPr>
          <a:xfrm flipH="1">
            <a:off x="2295526" y="3492500"/>
            <a:ext cx="447674" cy="99060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flipH="1">
            <a:off x="2343150" y="4724400"/>
            <a:ext cx="1238250"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2962275" y="3454400"/>
            <a:ext cx="704850" cy="107950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10" name="Footer Placeholder 9"/>
          <p:cNvSpPr>
            <a:spLocks noGrp="1"/>
          </p:cNvSpPr>
          <p:nvPr>
            <p:ph type="ftr" sz="quarter" idx="11"/>
          </p:nvPr>
        </p:nvSpPr>
        <p:spPr/>
        <p:txBody>
          <a:bodyPr/>
          <a:lstStyle/>
          <a:p>
            <a:r>
              <a:rPr lang="en-US" smtClean="0"/>
              <a:t>BY DEMEKE S</a:t>
            </a:r>
            <a:endParaRPr lang="en-US"/>
          </a:p>
        </p:txBody>
      </p:sp>
    </p:spTree>
    <p:extLst>
      <p:ext uri="{BB962C8B-B14F-4D97-AF65-F5344CB8AC3E}">
        <p14:creationId xmlns:p14="http://schemas.microsoft.com/office/powerpoint/2010/main" val="3042375389"/>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Autofit/>
          </a:bodyPr>
          <a:lstStyle/>
          <a:p>
            <a:r>
              <a:rPr lang="en-US" sz="3600" b="1" dirty="0">
                <a:latin typeface="Times New Roman" panose="02020603050405020304" pitchFamily="18" charset="0"/>
                <a:cs typeface="Times New Roman" panose="02020603050405020304" pitchFamily="18" charset="0"/>
              </a:rPr>
              <a:t>3. </a:t>
            </a:r>
            <a:r>
              <a:rPr lang="en-US" sz="3600" b="1" dirty="0" smtClean="0">
                <a:latin typeface="Times New Roman" panose="02020603050405020304" pitchFamily="18" charset="0"/>
                <a:cs typeface="Times New Roman" panose="02020603050405020304" pitchFamily="18" charset="0"/>
              </a:rPr>
              <a:t>Curative(Treatment </a:t>
            </a:r>
            <a:r>
              <a:rPr lang="en-US" sz="3600" b="1" dirty="0">
                <a:latin typeface="Times New Roman" panose="02020603050405020304" pitchFamily="18" charset="0"/>
                <a:cs typeface="Times New Roman" panose="02020603050405020304" pitchFamily="18" charset="0"/>
              </a:rPr>
              <a:t>of </a:t>
            </a:r>
            <a:r>
              <a:rPr lang="en-US" sz="3600" b="1" dirty="0" smtClean="0">
                <a:latin typeface="Times New Roman" panose="02020603050405020304" pitchFamily="18" charset="0"/>
                <a:cs typeface="Times New Roman" panose="02020603050405020304" pitchFamily="18" charset="0"/>
              </a:rPr>
              <a:t>disorders)</a:t>
            </a:r>
            <a:r>
              <a:rPr lang="en-US" sz="3600" dirty="0" smtClean="0">
                <a:latin typeface="Times New Roman" panose="02020603050405020304" pitchFamily="18" charset="0"/>
                <a:cs typeface="Times New Roman" panose="02020603050405020304" pitchFamily="18" charset="0"/>
              </a:rPr>
              <a:t> </a:t>
            </a: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28600" y="685800"/>
            <a:ext cx="8458200" cy="5562600"/>
          </a:xfrm>
        </p:spPr>
        <p:txBody>
          <a:bodyPr>
            <a:normAutofit fontScale="92500" lnSpcReduction="20000"/>
          </a:bodyPr>
          <a:lstStyle/>
          <a:p>
            <a:pPr>
              <a:lnSpc>
                <a:spcPct val="150000"/>
              </a:lnSpc>
              <a:buFont typeface="Wingdings" panose="05000000000000000000" pitchFamily="2" charset="2"/>
              <a:buChar char="v"/>
            </a:pPr>
            <a:r>
              <a:rPr lang="en-US" dirty="0" smtClean="0">
                <a:latin typeface="Times New Roman" panose="02020603050405020304" pitchFamily="18" charset="0"/>
                <a:cs typeface="Times New Roman" panose="02020603050405020304" pitchFamily="18" charset="0"/>
              </a:rPr>
              <a:t> It </a:t>
            </a:r>
            <a:r>
              <a:rPr lang="en-US" dirty="0">
                <a:latin typeface="Times New Roman" panose="02020603050405020304" pitchFamily="18" charset="0"/>
                <a:cs typeface="Times New Roman" panose="02020603050405020304" pitchFamily="18" charset="0"/>
              </a:rPr>
              <a:t>focuses on the illness </a:t>
            </a:r>
            <a:r>
              <a:rPr lang="en-US" dirty="0" smtClean="0">
                <a:latin typeface="Times New Roman" panose="02020603050405020304" pitchFamily="18" charset="0"/>
                <a:cs typeface="Times New Roman" panose="02020603050405020304" pitchFamily="18" charset="0"/>
              </a:rPr>
              <a:t>and </a:t>
            </a:r>
            <a:r>
              <a:rPr lang="en-US" dirty="0">
                <a:latin typeface="Times New Roman" panose="02020603050405020304" pitchFamily="18" charset="0"/>
                <a:cs typeface="Times New Roman" panose="02020603050405020304" pitchFamily="18" charset="0"/>
              </a:rPr>
              <a:t>is the remedial aspects of </a:t>
            </a:r>
            <a:r>
              <a:rPr lang="en-US" dirty="0" smtClean="0">
                <a:latin typeface="Times New Roman" pitchFamily="18" charset="0"/>
                <a:cs typeface="Times New Roman" pitchFamily="18" charset="0"/>
              </a:rPr>
              <a:t>diseases (treatment </a:t>
            </a:r>
            <a:r>
              <a:rPr lang="en-US" dirty="0">
                <a:latin typeface="Times New Roman" pitchFamily="18" charset="0"/>
                <a:cs typeface="Times New Roman" pitchFamily="18" charset="0"/>
              </a:rPr>
              <a:t>of diseases </a:t>
            </a:r>
            <a:r>
              <a:rPr lang="en-US" dirty="0" smtClean="0">
                <a:latin typeface="Times New Roman" pitchFamily="18" charset="0"/>
                <a:cs typeface="Times New Roman" pitchFamily="18" charset="0"/>
              </a:rPr>
              <a:t>with medication)</a:t>
            </a:r>
            <a:endParaRPr lang="en-US" dirty="0">
              <a:latin typeface="Times New Roman" panose="02020603050405020304" pitchFamily="18" charset="0"/>
              <a:cs typeface="Times New Roman" panose="02020603050405020304" pitchFamily="18" charset="0"/>
            </a:endParaRPr>
          </a:p>
          <a:p>
            <a:pPr>
              <a:lnSpc>
                <a:spcPct val="150000"/>
              </a:lnSpc>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Direct </a:t>
            </a:r>
            <a:r>
              <a:rPr lang="en-US" dirty="0">
                <a:latin typeface="Times New Roman" panose="02020603050405020304" pitchFamily="18" charset="0"/>
                <a:cs typeface="Times New Roman" panose="02020603050405020304" pitchFamily="18" charset="0"/>
              </a:rPr>
              <a:t>service to people with health problems;</a:t>
            </a:r>
          </a:p>
          <a:p>
            <a:pPr marL="0" indent="0">
              <a:lnSpc>
                <a:spcPct val="150000"/>
              </a:lnSpc>
              <a:buNone/>
            </a:pPr>
            <a:r>
              <a:rPr lang="en-US" dirty="0" smtClean="0">
                <a:latin typeface="Times New Roman" panose="02020603050405020304" pitchFamily="18" charset="0"/>
                <a:cs typeface="Times New Roman" panose="02020603050405020304" pitchFamily="18" charset="0"/>
              </a:rPr>
              <a:t>  E.g</a:t>
            </a:r>
            <a:r>
              <a:rPr lang="en-US" dirty="0">
                <a:latin typeface="Times New Roman" panose="02020603050405020304" pitchFamily="18" charset="0"/>
                <a:cs typeface="Times New Roman" panose="02020603050405020304" pitchFamily="18" charset="0"/>
              </a:rPr>
              <a:t>. M</a:t>
            </a:r>
            <a:r>
              <a:rPr lang="en-US" dirty="0" smtClean="0">
                <a:latin typeface="Times New Roman" panose="02020603050405020304" pitchFamily="18" charset="0"/>
                <a:cs typeface="Times New Roman" panose="02020603050405020304" pitchFamily="18" charset="0"/>
              </a:rPr>
              <a:t>edication administration, home </a:t>
            </a:r>
            <a:r>
              <a:rPr lang="en-US" dirty="0">
                <a:latin typeface="Times New Roman" panose="02020603050405020304" pitchFamily="18" charset="0"/>
                <a:cs typeface="Times New Roman" panose="02020603050405020304" pitchFamily="18" charset="0"/>
              </a:rPr>
              <a:t>visit for </a:t>
            </a:r>
            <a:r>
              <a:rPr lang="en-US" dirty="0" smtClean="0">
                <a:latin typeface="Times New Roman" panose="02020603050405020304" pitchFamily="18" charset="0"/>
                <a:cs typeface="Times New Roman" panose="02020603050405020304" pitchFamily="18" charset="0"/>
              </a:rPr>
              <a:t>chronic illnesses etc.</a:t>
            </a:r>
          </a:p>
          <a:p>
            <a:pPr>
              <a:lnSpc>
                <a:spcPct val="150000"/>
              </a:lnSpc>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Indirect </a:t>
            </a:r>
            <a:r>
              <a:rPr lang="en-US" dirty="0" smtClean="0">
                <a:latin typeface="Times New Roman" panose="02020603050405020304" pitchFamily="18" charset="0"/>
                <a:cs typeface="Times New Roman" panose="02020603050405020304" pitchFamily="18" charset="0"/>
              </a:rPr>
              <a:t>service;</a:t>
            </a:r>
          </a:p>
          <a:p>
            <a:pPr marL="0" indent="0">
              <a:lnSpc>
                <a:spcPct val="150000"/>
              </a:lnSpc>
              <a:buNone/>
            </a:pPr>
            <a:r>
              <a:rPr lang="en-US" dirty="0">
                <a:latin typeface="Times New Roman" panose="02020603050405020304" pitchFamily="18" charset="0"/>
                <a:cs typeface="Times New Roman" panose="02020603050405020304" pitchFamily="18" charset="0"/>
              </a:rPr>
              <a:t>E</a:t>
            </a:r>
            <a:r>
              <a:rPr lang="en-US" dirty="0" smtClean="0">
                <a:latin typeface="Times New Roman" panose="02020603050405020304" pitchFamily="18" charset="0"/>
                <a:cs typeface="Times New Roman" panose="02020603050405020304" pitchFamily="18" charset="0"/>
              </a:rPr>
              <a:t>.g</a:t>
            </a:r>
            <a:r>
              <a:rPr lang="en-US" dirty="0">
                <a:latin typeface="Times New Roman" panose="02020603050405020304" pitchFamily="18" charset="0"/>
                <a:cs typeface="Times New Roman" panose="02020603050405020304" pitchFamily="18" charset="0"/>
              </a:rPr>
              <a:t>. assisting people with health problem to obtain treatment and referral.</a:t>
            </a:r>
          </a:p>
          <a:p>
            <a:pPr marL="0" indent="0">
              <a:lnSpc>
                <a:spcPct val="150000"/>
              </a:lnSpc>
              <a:buNone/>
            </a:pPr>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8DCE451A-4190-4834-BCEA-EC7680BFC9F7}" type="slidenum">
              <a:rPr lang="en-US" smtClean="0"/>
              <a:pPr/>
              <a:t>23</a:t>
            </a:fld>
            <a:endParaRPr lang="en-US"/>
          </a:p>
        </p:txBody>
      </p:sp>
      <p:sp>
        <p:nvSpPr>
          <p:cNvPr id="7" name="Footer Placeholder 6"/>
          <p:cNvSpPr>
            <a:spLocks noGrp="1"/>
          </p:cNvSpPr>
          <p:nvPr>
            <p:ph type="ftr" sz="quarter" idx="11"/>
          </p:nvPr>
        </p:nvSpPr>
        <p:spPr/>
        <p:txBody>
          <a:bodyPr/>
          <a:lstStyle/>
          <a:p>
            <a:r>
              <a:rPr lang="en-US" smtClean="0"/>
              <a:t>BY DEMEKE S</a:t>
            </a:r>
            <a:endParaRPr lang="en-US"/>
          </a:p>
        </p:txBody>
      </p:sp>
    </p:spTree>
    <p:extLst>
      <p:ext uri="{BB962C8B-B14F-4D97-AF65-F5344CB8AC3E}">
        <p14:creationId xmlns:p14="http://schemas.microsoft.com/office/powerpoint/2010/main" val="1072475351"/>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b="1" u="sng" dirty="0">
                <a:solidFill>
                  <a:srgbClr val="FF0000"/>
                </a:solidFill>
              </a:rPr>
              <a:t> </a:t>
            </a:r>
            <a:r>
              <a:rPr lang="en-US" sz="4000" dirty="0">
                <a:solidFill>
                  <a:srgbClr val="FF0000"/>
                </a:solidFill>
              </a:rPr>
              <a:t/>
            </a:r>
            <a:br>
              <a:rPr lang="en-US" sz="4000" dirty="0">
                <a:solidFill>
                  <a:srgbClr val="FF0000"/>
                </a:solidFill>
              </a:rPr>
            </a:br>
            <a:endParaRPr lang="en-US" dirty="0">
              <a:solidFill>
                <a:srgbClr val="FF0000"/>
              </a:solidFill>
            </a:endParaRPr>
          </a:p>
        </p:txBody>
      </p:sp>
      <p:sp>
        <p:nvSpPr>
          <p:cNvPr id="3" name="Content Placeholder 2"/>
          <p:cNvSpPr>
            <a:spLocks noGrp="1"/>
          </p:cNvSpPr>
          <p:nvPr>
            <p:ph idx="1"/>
          </p:nvPr>
        </p:nvSpPr>
        <p:spPr>
          <a:xfrm>
            <a:off x="457200" y="304800"/>
            <a:ext cx="8229600" cy="5821363"/>
          </a:xfrm>
        </p:spPr>
        <p:txBody>
          <a:bodyPr>
            <a:normAutofit/>
          </a:bodyPr>
          <a:lstStyle/>
          <a:p>
            <a:pPr algn="just">
              <a:buNone/>
            </a:pPr>
            <a:r>
              <a:rPr lang="en-US" b="1" dirty="0">
                <a:latin typeface="Times New Roman" panose="02020603050405020304" pitchFamily="18" charset="0"/>
                <a:cs typeface="Times New Roman" pitchFamily="18" charset="0"/>
              </a:rPr>
              <a:t>Health restoration</a:t>
            </a:r>
            <a:r>
              <a:rPr lang="en-US" dirty="0">
                <a:latin typeface="Times New Roman" pitchFamily="18" charset="0"/>
                <a:cs typeface="Times New Roman" pitchFamily="18" charset="0"/>
              </a:rPr>
              <a:t>: </a:t>
            </a:r>
          </a:p>
          <a:p>
            <a:pPr>
              <a:buFont typeface="Wingdings" pitchFamily="2" charset="2"/>
              <a:buChar char="ü"/>
            </a:pPr>
            <a:r>
              <a:rPr lang="en-US" dirty="0">
                <a:latin typeface="Times New Roman" pitchFamily="18" charset="0"/>
                <a:cs typeface="Times New Roman" pitchFamily="18" charset="0"/>
              </a:rPr>
              <a:t>is </a:t>
            </a:r>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restoration of health of the acute or chronic ill children</a:t>
            </a:r>
          </a:p>
          <a:p>
            <a:pPr marL="0" lvl="0" indent="0">
              <a:lnSpc>
                <a:spcPct val="150000"/>
              </a:lnSpc>
              <a:buNone/>
            </a:pPr>
            <a:endParaRPr lang="en-US" b="1" u="sng" dirty="0" smtClean="0">
              <a:latin typeface="Times New Roman" panose="02020603050405020304" pitchFamily="18" charset="0"/>
              <a:cs typeface="Times New Roman" panose="02020603050405020304" pitchFamily="18" charset="0"/>
            </a:endParaRPr>
          </a:p>
          <a:p>
            <a:pPr marL="0" lvl="0" indent="0">
              <a:lnSpc>
                <a:spcPct val="150000"/>
              </a:lnSpc>
              <a:buNone/>
            </a:pPr>
            <a:r>
              <a:rPr lang="en-US" b="1" dirty="0" smtClean="0">
                <a:latin typeface="Times New Roman" panose="02020603050405020304" pitchFamily="18" charset="0"/>
                <a:cs typeface="Times New Roman" panose="02020603050405020304" pitchFamily="18" charset="0"/>
              </a:rPr>
              <a:t>4</a:t>
            </a:r>
            <a:r>
              <a:rPr lang="en-US" b="1" dirty="0">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Rehabilitation: </a:t>
            </a:r>
            <a:r>
              <a:rPr lang="en-US" dirty="0" smtClean="0">
                <a:latin typeface="Times New Roman" panose="02020603050405020304" pitchFamily="18" charset="0"/>
                <a:cs typeface="Times New Roman" panose="02020603050405020304" pitchFamily="18" charset="0"/>
              </a:rPr>
              <a:t>Involves </a:t>
            </a:r>
            <a:r>
              <a:rPr lang="en-US" dirty="0">
                <a:latin typeface="Times New Roman" panose="02020603050405020304" pitchFamily="18" charset="0"/>
                <a:cs typeface="Times New Roman" panose="02020603050405020304" pitchFamily="18" charset="0"/>
              </a:rPr>
              <a:t>efforts to reduce disability and restore function </a:t>
            </a:r>
          </a:p>
          <a:p>
            <a:pPr lvl="0">
              <a:lnSpc>
                <a:spcPct val="150000"/>
              </a:lnSpc>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The increase in chronic illness prevalence rises the need for </a:t>
            </a:r>
            <a:r>
              <a:rPr lang="en-US" dirty="0" smtClean="0">
                <a:latin typeface="Times New Roman" panose="02020603050405020304" pitchFamily="18" charset="0"/>
                <a:cs typeface="Times New Roman" panose="02020603050405020304" pitchFamily="18" charset="0"/>
              </a:rPr>
              <a:t>rehabilitation </a:t>
            </a:r>
            <a:r>
              <a:rPr lang="en-US" dirty="0">
                <a:latin typeface="Times New Roman" panose="02020603050405020304" pitchFamily="18" charset="0"/>
                <a:cs typeface="Times New Roman" panose="02020603050405020304" pitchFamily="18" charset="0"/>
              </a:rPr>
              <a:t>services </a:t>
            </a:r>
          </a:p>
          <a:p>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8DCE451A-4190-4834-BCEA-EC7680BFC9F7}" type="slidenum">
              <a:rPr lang="en-US" smtClean="0"/>
              <a:pPr/>
              <a:t>24</a:t>
            </a:fld>
            <a:endParaRPr lang="en-US"/>
          </a:p>
        </p:txBody>
      </p:sp>
      <p:sp>
        <p:nvSpPr>
          <p:cNvPr id="7" name="Footer Placeholder 6"/>
          <p:cNvSpPr>
            <a:spLocks noGrp="1"/>
          </p:cNvSpPr>
          <p:nvPr>
            <p:ph type="ftr" sz="quarter" idx="11"/>
          </p:nvPr>
        </p:nvSpPr>
        <p:spPr/>
        <p:txBody>
          <a:bodyPr/>
          <a:lstStyle/>
          <a:p>
            <a:r>
              <a:rPr lang="en-US" smtClean="0"/>
              <a:t>BY DEMEKE S</a:t>
            </a:r>
            <a:endParaRPr lang="en-US"/>
          </a:p>
        </p:txBody>
      </p:sp>
    </p:spTree>
    <p:extLst>
      <p:ext uri="{BB962C8B-B14F-4D97-AF65-F5344CB8AC3E}">
        <p14:creationId xmlns:p14="http://schemas.microsoft.com/office/powerpoint/2010/main" val="2769560493"/>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b="1" dirty="0" smtClean="0">
                <a:latin typeface="Times New Roman" panose="02020603050405020304" pitchFamily="18" charset="0"/>
                <a:cs typeface="Times New Roman" panose="02020603050405020304" pitchFamily="18" charset="0"/>
              </a:rPr>
              <a:t>Preventive aspects of Child Health:</a:t>
            </a:r>
            <a:endParaRPr lang="en-US" sz="4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a:lnSpc>
                <a:spcPct val="150000"/>
              </a:lnSpc>
              <a:buFont typeface="Wingdings" pitchFamily="2" charset="2"/>
              <a:buChar char="q"/>
            </a:pPr>
            <a:r>
              <a:rPr lang="en-US" dirty="0" smtClean="0">
                <a:latin typeface="Times New Roman" panose="02020603050405020304" pitchFamily="18" charset="0"/>
                <a:cs typeface="Times New Roman" panose="02020603050405020304" pitchFamily="18" charset="0"/>
              </a:rPr>
              <a:t> also categorized as:</a:t>
            </a:r>
          </a:p>
          <a:p>
            <a:pPr marL="514350" indent="-514350">
              <a:lnSpc>
                <a:spcPct val="150000"/>
              </a:lnSpc>
              <a:buAutoNum type="arabicPeriod"/>
            </a:pPr>
            <a:r>
              <a:rPr lang="en-US" dirty="0" smtClean="0">
                <a:latin typeface="Times New Roman" panose="02020603050405020304" pitchFamily="18" charset="0"/>
                <a:cs typeface="Times New Roman" panose="02020603050405020304" pitchFamily="18" charset="0"/>
              </a:rPr>
              <a:t>Primary</a:t>
            </a:r>
            <a:r>
              <a:rPr lang="en-US" dirty="0">
                <a:latin typeface="Times New Roman" panose="02020603050405020304" pitchFamily="18" charset="0"/>
                <a:cs typeface="Times New Roman" panose="02020603050405020304" pitchFamily="18" charset="0"/>
              </a:rPr>
              <a:t> preventive health care</a:t>
            </a:r>
            <a:r>
              <a:rPr lang="en-US" dirty="0" smtClean="0">
                <a:latin typeface="Times New Roman" panose="02020603050405020304" pitchFamily="18" charset="0"/>
                <a:cs typeface="Times New Roman" panose="02020603050405020304" pitchFamily="18" charset="0"/>
              </a:rPr>
              <a:t>, </a:t>
            </a:r>
          </a:p>
          <a:p>
            <a:pPr marL="514350" indent="-514350">
              <a:lnSpc>
                <a:spcPct val="150000"/>
              </a:lnSpc>
              <a:buAutoNum type="arabicPeriod"/>
            </a:pPr>
            <a:r>
              <a:rPr lang="en-US" dirty="0">
                <a:latin typeface="Times New Roman" panose="02020603050405020304" pitchFamily="18" charset="0"/>
                <a:cs typeface="Times New Roman" panose="02020603050405020304" pitchFamily="18" charset="0"/>
              </a:rPr>
              <a:t>S</a:t>
            </a:r>
            <a:r>
              <a:rPr lang="en-US" dirty="0" smtClean="0">
                <a:latin typeface="Times New Roman" panose="02020603050405020304" pitchFamily="18" charset="0"/>
                <a:cs typeface="Times New Roman" panose="02020603050405020304" pitchFamily="18" charset="0"/>
              </a:rPr>
              <a:t>econdary </a:t>
            </a:r>
            <a:r>
              <a:rPr lang="en-US" dirty="0">
                <a:latin typeface="Times New Roman" panose="02020603050405020304" pitchFamily="18" charset="0"/>
                <a:cs typeface="Times New Roman" panose="02020603050405020304" pitchFamily="18" charset="0"/>
              </a:rPr>
              <a:t>preventive health care</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and </a:t>
            </a:r>
            <a:endParaRPr lang="en-US" dirty="0" smtClean="0">
              <a:latin typeface="Times New Roman" panose="02020603050405020304" pitchFamily="18" charset="0"/>
              <a:cs typeface="Times New Roman" panose="02020603050405020304" pitchFamily="18" charset="0"/>
            </a:endParaRPr>
          </a:p>
          <a:p>
            <a:pPr marL="514350" indent="-514350">
              <a:lnSpc>
                <a:spcPct val="150000"/>
              </a:lnSpc>
              <a:buAutoNum type="arabicPeriod"/>
            </a:pPr>
            <a:r>
              <a:rPr lang="en-US" dirty="0">
                <a:latin typeface="Times New Roman" panose="02020603050405020304" pitchFamily="18" charset="0"/>
                <a:cs typeface="Times New Roman" panose="02020603050405020304" pitchFamily="18" charset="0"/>
              </a:rPr>
              <a:t>T</a:t>
            </a:r>
            <a:r>
              <a:rPr lang="en-US" dirty="0" smtClean="0">
                <a:latin typeface="Times New Roman" panose="02020603050405020304" pitchFamily="18" charset="0"/>
                <a:cs typeface="Times New Roman" panose="02020603050405020304" pitchFamily="18" charset="0"/>
              </a:rPr>
              <a:t>ertiary </a:t>
            </a:r>
            <a:r>
              <a:rPr lang="en-US" dirty="0">
                <a:latin typeface="Times New Roman" panose="02020603050405020304" pitchFamily="18" charset="0"/>
                <a:cs typeface="Times New Roman" panose="02020603050405020304" pitchFamily="18" charset="0"/>
              </a:rPr>
              <a:t>preventive health care. </a:t>
            </a:r>
          </a:p>
          <a:p>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8DCE451A-4190-4834-BCEA-EC7680BFC9F7}" type="slidenum">
              <a:rPr lang="en-US" smtClean="0"/>
              <a:pPr/>
              <a:t>25</a:t>
            </a:fld>
            <a:endParaRPr lang="en-US"/>
          </a:p>
        </p:txBody>
      </p:sp>
      <p:sp>
        <p:nvSpPr>
          <p:cNvPr id="7" name="Footer Placeholder 6"/>
          <p:cNvSpPr>
            <a:spLocks noGrp="1"/>
          </p:cNvSpPr>
          <p:nvPr>
            <p:ph type="ftr" sz="quarter" idx="11"/>
          </p:nvPr>
        </p:nvSpPr>
        <p:spPr/>
        <p:txBody>
          <a:bodyPr/>
          <a:lstStyle/>
          <a:p>
            <a:r>
              <a:rPr lang="en-US" smtClean="0"/>
              <a:t>BY DEMEKE S</a:t>
            </a:r>
            <a:endParaRPr lang="en-US"/>
          </a:p>
        </p:txBody>
      </p:sp>
    </p:spTree>
    <p:extLst>
      <p:ext uri="{BB962C8B-B14F-4D97-AF65-F5344CB8AC3E}">
        <p14:creationId xmlns:p14="http://schemas.microsoft.com/office/powerpoint/2010/main" val="2850231280"/>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Times New Roman" panose="02020603050405020304" pitchFamily="18" charset="0"/>
                <a:cs typeface="Times New Roman" panose="02020603050405020304" pitchFamily="18" charset="0"/>
              </a:rPr>
              <a:t>1. Primary prevention </a:t>
            </a:r>
            <a:endParaRPr lang="en-US" sz="4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066800"/>
            <a:ext cx="8229600" cy="5562600"/>
          </a:xfrm>
        </p:spPr>
        <p:txBody>
          <a:bodyPr>
            <a:normAutofit/>
          </a:bodyPr>
          <a:lstStyle/>
          <a:p>
            <a:pPr lvl="0">
              <a:lnSpc>
                <a:spcPct val="150000"/>
              </a:lnSpc>
              <a:buFont typeface="Wingdings" pitchFamily="2" charset="2"/>
              <a:buChar char="Ø"/>
            </a:pPr>
            <a:r>
              <a:rPr lang="en-US" dirty="0" smtClean="0">
                <a:latin typeface="Times New Roman" panose="02020603050405020304" pitchFamily="18" charset="0"/>
                <a:cs typeface="Times New Roman" panose="02020603050405020304" pitchFamily="18" charset="0"/>
              </a:rPr>
              <a:t> refers </a:t>
            </a:r>
            <a:r>
              <a:rPr lang="en-US" dirty="0">
                <a:latin typeface="Times New Roman" panose="02020603050405020304" pitchFamily="18" charset="0"/>
                <a:cs typeface="Times New Roman" panose="02020603050405020304" pitchFamily="18" charset="0"/>
              </a:rPr>
              <a:t>to the prevention of an illness before it has a chance to occur</a:t>
            </a:r>
            <a:r>
              <a:rPr lang="en-US" dirty="0" smtClean="0">
                <a:latin typeface="Times New Roman" panose="02020603050405020304" pitchFamily="18" charset="0"/>
                <a:cs typeface="Times New Roman" panose="02020603050405020304" pitchFamily="18" charset="0"/>
              </a:rPr>
              <a:t>.</a:t>
            </a:r>
            <a:r>
              <a:rPr lang="en-US" b="1"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pPr marL="0" indent="0">
              <a:lnSpc>
                <a:spcPct val="150000"/>
              </a:lnSpc>
              <a:buNone/>
            </a:pPr>
            <a:r>
              <a:rPr lang="en-US" b="1" dirty="0">
                <a:latin typeface="Times New Roman" panose="02020603050405020304" pitchFamily="18" charset="0"/>
                <a:cs typeface="Times New Roman" panose="02020603050405020304" pitchFamily="18" charset="0"/>
              </a:rPr>
              <a:t>Aims</a:t>
            </a:r>
            <a:endParaRPr lang="en-US" dirty="0">
              <a:latin typeface="Times New Roman" panose="02020603050405020304" pitchFamily="18" charset="0"/>
              <a:cs typeface="Times New Roman" panose="02020603050405020304" pitchFamily="18" charset="0"/>
            </a:endParaRPr>
          </a:p>
          <a:p>
            <a:pPr marL="0" indent="0">
              <a:lnSpc>
                <a:spcPct val="150000"/>
              </a:lnSpc>
              <a:buNone/>
            </a:pPr>
            <a:r>
              <a:rPr lang="en-US" dirty="0">
                <a:latin typeface="Times New Roman" panose="02020603050405020304" pitchFamily="18" charset="0"/>
                <a:cs typeface="Times New Roman" panose="02020603050405020304" pitchFamily="18" charset="0"/>
              </a:rPr>
              <a:t>• Health promotion</a:t>
            </a:r>
          </a:p>
          <a:p>
            <a:pPr marL="0" indent="0">
              <a:lnSpc>
                <a:spcPct val="150000"/>
              </a:lnSpc>
              <a:buNone/>
            </a:pPr>
            <a:r>
              <a:rPr lang="en-US" dirty="0">
                <a:latin typeface="Times New Roman" panose="02020603050405020304" pitchFamily="18" charset="0"/>
                <a:cs typeface="Times New Roman" panose="02020603050405020304" pitchFamily="18" charset="0"/>
              </a:rPr>
              <a:t>• Protection against illness</a:t>
            </a:r>
          </a:p>
          <a:p>
            <a:pPr marL="0" indent="0">
              <a:buNone/>
            </a:pPr>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8DCE451A-4190-4834-BCEA-EC7680BFC9F7}" type="slidenum">
              <a:rPr lang="en-US" smtClean="0"/>
              <a:pPr/>
              <a:t>26</a:t>
            </a:fld>
            <a:endParaRPr lang="en-US"/>
          </a:p>
        </p:txBody>
      </p:sp>
      <p:sp>
        <p:nvSpPr>
          <p:cNvPr id="7" name="Footer Placeholder 6"/>
          <p:cNvSpPr>
            <a:spLocks noGrp="1"/>
          </p:cNvSpPr>
          <p:nvPr>
            <p:ph type="ftr" sz="quarter" idx="11"/>
          </p:nvPr>
        </p:nvSpPr>
        <p:spPr/>
        <p:txBody>
          <a:bodyPr/>
          <a:lstStyle/>
          <a:p>
            <a:r>
              <a:rPr lang="en-US" smtClean="0"/>
              <a:t>BY DEMEKE S</a:t>
            </a:r>
            <a:endParaRPr lang="en-US"/>
          </a:p>
        </p:txBody>
      </p:sp>
    </p:spTree>
    <p:extLst>
      <p:ext uri="{BB962C8B-B14F-4D97-AF65-F5344CB8AC3E}">
        <p14:creationId xmlns:p14="http://schemas.microsoft.com/office/powerpoint/2010/main" val="3432941961"/>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b="1" dirty="0" smtClean="0">
                <a:latin typeface="Times New Roman" panose="02020603050405020304" pitchFamily="18" charset="0"/>
                <a:cs typeface="Times New Roman" panose="02020603050405020304" pitchFamily="18" charset="0"/>
              </a:rPr>
              <a:t>Examples of Primary </a:t>
            </a:r>
            <a:r>
              <a:rPr lang="en-US" sz="4000" b="1" dirty="0">
                <a:latin typeface="Times New Roman" panose="02020603050405020304" pitchFamily="18" charset="0"/>
                <a:cs typeface="Times New Roman" panose="02020603050405020304" pitchFamily="18" charset="0"/>
              </a:rPr>
              <a:t>prevention </a:t>
            </a:r>
            <a:r>
              <a:rPr lang="en-US" sz="4000" b="1" dirty="0" smtClean="0">
                <a:latin typeface="Times New Roman" panose="02020603050405020304" pitchFamily="18" charset="0"/>
                <a:cs typeface="Times New Roman" panose="02020603050405020304" pitchFamily="18" charset="0"/>
              </a:rPr>
              <a:t>:</a:t>
            </a:r>
            <a:r>
              <a:rPr lang="en-US" sz="4800" dirty="0">
                <a:latin typeface="Times New Roman" panose="02020603050405020304" pitchFamily="18" charset="0"/>
                <a:cs typeface="Times New Roman" panose="02020603050405020304" pitchFamily="18" charset="0"/>
              </a:rPr>
              <a:t/>
            </a:r>
            <a:br>
              <a:rPr lang="en-US" sz="4800" dirty="0">
                <a:latin typeface="Times New Roman" panose="02020603050405020304" pitchFamily="18" charset="0"/>
                <a:cs typeface="Times New Roman" panose="02020603050405020304" pitchFamily="18" charset="0"/>
              </a:rPr>
            </a:br>
            <a:endParaRPr lang="en-US" sz="4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914400"/>
            <a:ext cx="8229600" cy="5943600"/>
          </a:xfrm>
        </p:spPr>
        <p:txBody>
          <a:bodyPr>
            <a:normAutofit fontScale="92500" lnSpcReduction="20000"/>
          </a:bodyPr>
          <a:lstStyle/>
          <a:p>
            <a:r>
              <a:rPr lang="en-US" dirty="0" smtClean="0">
                <a:latin typeface="Times New Roman" panose="02020603050405020304" pitchFamily="18" charset="0"/>
                <a:cs typeface="Times New Roman" panose="02020603050405020304" pitchFamily="18" charset="0"/>
              </a:rPr>
              <a:t>Eating </a:t>
            </a:r>
            <a:r>
              <a:rPr lang="en-US" dirty="0">
                <a:latin typeface="Times New Roman" panose="02020603050405020304" pitchFamily="18" charset="0"/>
                <a:cs typeface="Times New Roman" panose="02020603050405020304" pitchFamily="18" charset="0"/>
              </a:rPr>
              <a:t>well balanced </a:t>
            </a:r>
            <a:r>
              <a:rPr lang="en-US" dirty="0" smtClean="0">
                <a:latin typeface="Times New Roman" panose="02020603050405020304" pitchFamily="18" charset="0"/>
                <a:cs typeface="Times New Roman" panose="02020603050405020304" pitchFamily="18" charset="0"/>
              </a:rPr>
              <a:t>diet/ Nutritional counseling</a:t>
            </a:r>
            <a:endParaRPr lang="en-US" dirty="0">
              <a:latin typeface="Times New Roman" panose="02020603050405020304" pitchFamily="18" charset="0"/>
              <a:cs typeface="Times New Roman" panose="02020603050405020304" pitchFamily="18" charset="0"/>
            </a:endParaRPr>
          </a:p>
          <a:p>
            <a:pPr lvl="0"/>
            <a:r>
              <a:rPr lang="en-US" dirty="0">
                <a:latin typeface="Times New Roman" panose="02020603050405020304" pitchFamily="18" charset="0"/>
                <a:cs typeface="Times New Roman" panose="02020603050405020304" pitchFamily="18" charset="0"/>
              </a:rPr>
              <a:t>Regular exercise program</a:t>
            </a:r>
          </a:p>
          <a:p>
            <a:pPr lvl="0"/>
            <a:r>
              <a:rPr lang="en-US" dirty="0">
                <a:latin typeface="Times New Roman" panose="02020603050405020304" pitchFamily="18" charset="0"/>
                <a:cs typeface="Times New Roman" panose="02020603050405020304" pitchFamily="18" charset="0"/>
              </a:rPr>
              <a:t>Maintaining weight</a:t>
            </a:r>
          </a:p>
          <a:p>
            <a:pPr lvl="0"/>
            <a:r>
              <a:rPr lang="en-US" dirty="0">
                <a:latin typeface="Times New Roman" panose="02020603050405020304" pitchFamily="18" charset="0"/>
                <a:cs typeface="Times New Roman" panose="02020603050405020304" pitchFamily="18" charset="0"/>
              </a:rPr>
              <a:t>I</a:t>
            </a:r>
            <a:r>
              <a:rPr lang="en-US" dirty="0" smtClean="0">
                <a:latin typeface="Times New Roman" panose="02020603050405020304" pitchFamily="18" charset="0"/>
                <a:cs typeface="Times New Roman" panose="02020603050405020304" pitchFamily="18" charset="0"/>
              </a:rPr>
              <a:t>mmunization</a:t>
            </a:r>
            <a:endParaRPr lang="en-US" dirty="0">
              <a:latin typeface="Times New Roman" panose="02020603050405020304" pitchFamily="18" charset="0"/>
              <a:cs typeface="Times New Roman" panose="02020603050405020304" pitchFamily="18" charset="0"/>
            </a:endParaRPr>
          </a:p>
          <a:p>
            <a:pPr lvl="0"/>
            <a:r>
              <a:rPr lang="en-US" dirty="0" smtClean="0">
                <a:latin typeface="Times New Roman" panose="02020603050405020304" pitchFamily="18" charset="0"/>
                <a:cs typeface="Times New Roman" panose="02020603050405020304" pitchFamily="18" charset="0"/>
              </a:rPr>
              <a:t>Information on alcohol</a:t>
            </a:r>
            <a:r>
              <a:rPr lang="en-US" b="1"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substances, no smoking</a:t>
            </a:r>
          </a:p>
          <a:p>
            <a:pPr lvl="0"/>
            <a:r>
              <a:rPr lang="en-US" dirty="0" smtClean="0">
                <a:latin typeface="Times New Roman" panose="02020603050405020304" pitchFamily="18" charset="0"/>
                <a:cs typeface="Times New Roman" panose="02020603050405020304" pitchFamily="18" charset="0"/>
              </a:rPr>
              <a:t>Environmental </a:t>
            </a:r>
            <a:r>
              <a:rPr lang="en-US" dirty="0">
                <a:latin typeface="Times New Roman" panose="02020603050405020304" pitchFamily="18" charset="0"/>
                <a:cs typeface="Times New Roman" panose="02020603050405020304" pitchFamily="18" charset="0"/>
              </a:rPr>
              <a:t>control</a:t>
            </a:r>
          </a:p>
          <a:p>
            <a:pPr lvl="0"/>
            <a:r>
              <a:rPr lang="en-US" dirty="0">
                <a:latin typeface="Times New Roman" panose="02020603050405020304" pitchFamily="18" charset="0"/>
                <a:cs typeface="Times New Roman" panose="02020603050405020304" pitchFamily="18" charset="0"/>
              </a:rPr>
              <a:t>Safe water Supply</a:t>
            </a:r>
          </a:p>
          <a:p>
            <a:pPr lvl="0"/>
            <a:r>
              <a:rPr lang="en-US" dirty="0">
                <a:latin typeface="Times New Roman" panose="02020603050405020304" pitchFamily="18" charset="0"/>
                <a:cs typeface="Times New Roman" panose="02020603050405020304" pitchFamily="18" charset="0"/>
              </a:rPr>
              <a:t>Good food hygiene</a:t>
            </a:r>
          </a:p>
          <a:p>
            <a:pPr lvl="0"/>
            <a:r>
              <a:rPr lang="en-US" dirty="0">
                <a:latin typeface="Times New Roman" panose="02020603050405020304" pitchFamily="18" charset="0"/>
                <a:cs typeface="Times New Roman" panose="02020603050405020304" pitchFamily="18" charset="0"/>
              </a:rPr>
              <a:t>Safe waste management</a:t>
            </a:r>
          </a:p>
          <a:p>
            <a:pPr lvl="0"/>
            <a:r>
              <a:rPr lang="en-US" dirty="0">
                <a:latin typeface="Times New Roman" panose="02020603050405020304" pitchFamily="18" charset="0"/>
                <a:cs typeface="Times New Roman" panose="02020603050405020304" pitchFamily="18" charset="0"/>
              </a:rPr>
              <a:t>Vector and animal reservoir control</a:t>
            </a:r>
          </a:p>
          <a:p>
            <a:pPr lvl="0"/>
            <a:r>
              <a:rPr lang="en-US" dirty="0">
                <a:latin typeface="Times New Roman" panose="02020603050405020304" pitchFamily="18" charset="0"/>
                <a:cs typeface="Times New Roman" panose="02020603050405020304" pitchFamily="18" charset="0"/>
              </a:rPr>
              <a:t>Good living and working condition</a:t>
            </a:r>
          </a:p>
          <a:p>
            <a:pPr lvl="0"/>
            <a:r>
              <a:rPr lang="en-US" dirty="0">
                <a:latin typeface="Times New Roman" panose="02020603050405020304" pitchFamily="18" charset="0"/>
                <a:cs typeface="Times New Roman" panose="02020603050405020304" pitchFamily="18" charset="0"/>
              </a:rPr>
              <a:t>Stress </a:t>
            </a:r>
            <a:r>
              <a:rPr lang="en-US" dirty="0" smtClean="0">
                <a:latin typeface="Times New Roman" panose="02020603050405020304" pitchFamily="18" charset="0"/>
                <a:cs typeface="Times New Roman" panose="02020603050405020304" pitchFamily="18" charset="0"/>
              </a:rPr>
              <a:t>management, etc.</a:t>
            </a:r>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8DCE451A-4190-4834-BCEA-EC7680BFC9F7}" type="slidenum">
              <a:rPr lang="en-US" smtClean="0"/>
              <a:pPr/>
              <a:t>27</a:t>
            </a:fld>
            <a:endParaRPr lang="en-US"/>
          </a:p>
        </p:txBody>
      </p:sp>
      <p:sp>
        <p:nvSpPr>
          <p:cNvPr id="7" name="Footer Placeholder 6"/>
          <p:cNvSpPr>
            <a:spLocks noGrp="1"/>
          </p:cNvSpPr>
          <p:nvPr>
            <p:ph type="ftr" sz="quarter" idx="11"/>
          </p:nvPr>
        </p:nvSpPr>
        <p:spPr/>
        <p:txBody>
          <a:bodyPr/>
          <a:lstStyle/>
          <a:p>
            <a:r>
              <a:rPr lang="en-US" smtClean="0"/>
              <a:t>BY DEMEKE S</a:t>
            </a:r>
            <a:endParaRPr lang="en-US"/>
          </a:p>
        </p:txBody>
      </p:sp>
    </p:spTree>
    <p:extLst>
      <p:ext uri="{BB962C8B-B14F-4D97-AF65-F5344CB8AC3E}">
        <p14:creationId xmlns:p14="http://schemas.microsoft.com/office/powerpoint/2010/main" val="2858057558"/>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atin typeface="Times New Roman" panose="02020603050405020304" pitchFamily="18" charset="0"/>
                <a:cs typeface="Times New Roman" panose="02020603050405020304" pitchFamily="18" charset="0"/>
              </a:rPr>
              <a:t>2. Secondary </a:t>
            </a:r>
            <a:r>
              <a:rPr lang="en-US" b="1" dirty="0">
                <a:latin typeface="Times New Roman" panose="02020603050405020304" pitchFamily="18" charset="0"/>
                <a:cs typeface="Times New Roman" panose="02020603050405020304" pitchFamily="18" charset="0"/>
              </a:rPr>
              <a:t>prevention: </a:t>
            </a:r>
            <a:endParaRPr lang="en-US" sz="4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990600"/>
            <a:ext cx="8229600" cy="5638800"/>
          </a:xfrm>
        </p:spPr>
        <p:txBody>
          <a:bodyPr>
            <a:normAutofit fontScale="77500" lnSpcReduction="20000"/>
          </a:bodyPr>
          <a:lstStyle/>
          <a:p>
            <a:pPr lvl="0">
              <a:lnSpc>
                <a:spcPct val="160000"/>
              </a:lnSpc>
            </a:pPr>
            <a:r>
              <a:rPr lang="en-US" sz="3400" dirty="0" smtClean="0">
                <a:latin typeface="Times New Roman" panose="02020603050405020304" pitchFamily="18" charset="0"/>
                <a:cs typeface="Times New Roman" panose="02020603050405020304" pitchFamily="18" charset="0"/>
              </a:rPr>
              <a:t>Is early </a:t>
            </a:r>
            <a:r>
              <a:rPr lang="en-US" sz="3400" dirty="0">
                <a:latin typeface="Times New Roman" panose="02020603050405020304" pitchFamily="18" charset="0"/>
                <a:cs typeface="Times New Roman" panose="02020603050405020304" pitchFamily="18" charset="0"/>
              </a:rPr>
              <a:t>detection </a:t>
            </a:r>
            <a:r>
              <a:rPr lang="en-US" sz="3400" dirty="0" smtClean="0">
                <a:latin typeface="Times New Roman" panose="02020603050405020304" pitchFamily="18" charset="0"/>
                <a:cs typeface="Times New Roman" panose="02020603050405020304" pitchFamily="18" charset="0"/>
              </a:rPr>
              <a:t>of </a:t>
            </a:r>
            <a:r>
              <a:rPr lang="en-US" sz="3400" dirty="0">
                <a:latin typeface="Times New Roman" panose="02020603050405020304" pitchFamily="18" charset="0"/>
                <a:cs typeface="Times New Roman" panose="02020603050405020304" pitchFamily="18" charset="0"/>
              </a:rPr>
              <a:t>actual or potential health hazards. </a:t>
            </a:r>
            <a:endParaRPr lang="en-US" sz="3400" dirty="0" smtClean="0">
              <a:latin typeface="Times New Roman" panose="02020603050405020304" pitchFamily="18" charset="0"/>
              <a:cs typeface="Times New Roman" panose="02020603050405020304" pitchFamily="18" charset="0"/>
            </a:endParaRPr>
          </a:p>
          <a:p>
            <a:pPr lvl="0">
              <a:lnSpc>
                <a:spcPct val="160000"/>
              </a:lnSpc>
            </a:pPr>
            <a:r>
              <a:rPr lang="en-US" sz="3400" dirty="0" smtClean="0">
                <a:latin typeface="Times New Roman" panose="02020603050405020304" pitchFamily="18" charset="0"/>
                <a:cs typeface="Times New Roman" panose="02020603050405020304" pitchFamily="18" charset="0"/>
              </a:rPr>
              <a:t>This </a:t>
            </a:r>
            <a:r>
              <a:rPr lang="en-US" sz="3400" dirty="0">
                <a:latin typeface="Times New Roman" panose="02020603050405020304" pitchFamily="18" charset="0"/>
                <a:cs typeface="Times New Roman" panose="02020603050405020304" pitchFamily="18" charset="0"/>
              </a:rPr>
              <a:t>allows for prompt intervention and possibly a cure of a disease or condition. </a:t>
            </a:r>
          </a:p>
          <a:p>
            <a:pPr>
              <a:lnSpc>
                <a:spcPct val="160000"/>
              </a:lnSpc>
            </a:pPr>
            <a:r>
              <a:rPr lang="en-US" sz="3400" dirty="0">
                <a:latin typeface="Times New Roman" panose="02020603050405020304" pitchFamily="18" charset="0"/>
                <a:cs typeface="Times New Roman" panose="02020603050405020304" pitchFamily="18" charset="0"/>
              </a:rPr>
              <a:t>It is </a:t>
            </a:r>
            <a:r>
              <a:rPr lang="en-US" sz="3400" dirty="0" smtClean="0">
                <a:latin typeface="Times New Roman" panose="02020603050405020304" pitchFamily="18" charset="0"/>
                <a:cs typeface="Times New Roman" panose="02020603050405020304" pitchFamily="18" charset="0"/>
              </a:rPr>
              <a:t>maintenance </a:t>
            </a:r>
            <a:r>
              <a:rPr lang="en-US" sz="3400" dirty="0">
                <a:latin typeface="Times New Roman" panose="02020603050405020304" pitchFamily="18" charset="0"/>
                <a:cs typeface="Times New Roman" panose="02020603050405020304" pitchFamily="18" charset="0"/>
              </a:rPr>
              <a:t>for patients experiencing health problems.</a:t>
            </a:r>
          </a:p>
          <a:p>
            <a:pPr marL="0" indent="0">
              <a:lnSpc>
                <a:spcPct val="160000"/>
              </a:lnSpc>
              <a:buNone/>
            </a:pPr>
            <a:r>
              <a:rPr lang="en-US" sz="3400" b="1" dirty="0">
                <a:latin typeface="Times New Roman" panose="02020603050405020304" pitchFamily="18" charset="0"/>
                <a:cs typeface="Times New Roman" panose="02020603050405020304" pitchFamily="18" charset="0"/>
              </a:rPr>
              <a:t>Secondary prevention has two sub-levels</a:t>
            </a:r>
            <a:endParaRPr lang="en-US" sz="3400" dirty="0">
              <a:latin typeface="Times New Roman" panose="02020603050405020304" pitchFamily="18" charset="0"/>
              <a:cs typeface="Times New Roman" panose="02020603050405020304" pitchFamily="18" charset="0"/>
            </a:endParaRPr>
          </a:p>
          <a:p>
            <a:pPr marL="0" indent="0">
              <a:lnSpc>
                <a:spcPct val="160000"/>
              </a:lnSpc>
              <a:buNone/>
            </a:pPr>
            <a:r>
              <a:rPr lang="en-US" sz="3400" dirty="0">
                <a:latin typeface="Times New Roman" panose="02020603050405020304" pitchFamily="18" charset="0"/>
                <a:cs typeface="Times New Roman" panose="02020603050405020304" pitchFamily="18" charset="0"/>
              </a:rPr>
              <a:t>a) Early detection (diagnosis) of disease</a:t>
            </a:r>
          </a:p>
          <a:p>
            <a:pPr marL="0" indent="0">
              <a:lnSpc>
                <a:spcPct val="160000"/>
              </a:lnSpc>
              <a:buNone/>
            </a:pPr>
            <a:r>
              <a:rPr lang="en-US" sz="3400" dirty="0">
                <a:latin typeface="Times New Roman" panose="02020603050405020304" pitchFamily="18" charset="0"/>
                <a:cs typeface="Times New Roman" panose="02020603050405020304" pitchFamily="18" charset="0"/>
              </a:rPr>
              <a:t>b) Prompt treatment</a:t>
            </a:r>
          </a:p>
          <a:p>
            <a:pPr marL="0" indent="0">
              <a:lnSpc>
                <a:spcPct val="160000"/>
              </a:lnSpc>
              <a:buNone/>
            </a:pPr>
            <a:r>
              <a:rPr lang="en-US" sz="3400" dirty="0">
                <a:latin typeface="Times New Roman" panose="02020603050405020304" pitchFamily="18" charset="0"/>
                <a:cs typeface="Times New Roman" panose="02020603050405020304" pitchFamily="18" charset="0"/>
              </a:rPr>
              <a:t>E.g. Hypertension screening and acute care.</a:t>
            </a:r>
          </a:p>
          <a:p>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8DCE451A-4190-4834-BCEA-EC7680BFC9F7}" type="slidenum">
              <a:rPr lang="en-US" smtClean="0"/>
              <a:pPr/>
              <a:t>28</a:t>
            </a:fld>
            <a:endParaRPr lang="en-US"/>
          </a:p>
        </p:txBody>
      </p:sp>
      <p:sp>
        <p:nvSpPr>
          <p:cNvPr id="7" name="Footer Placeholder 6"/>
          <p:cNvSpPr>
            <a:spLocks noGrp="1"/>
          </p:cNvSpPr>
          <p:nvPr>
            <p:ph type="ftr" sz="quarter" idx="11"/>
          </p:nvPr>
        </p:nvSpPr>
        <p:spPr/>
        <p:txBody>
          <a:bodyPr/>
          <a:lstStyle/>
          <a:p>
            <a:r>
              <a:rPr lang="en-US" smtClean="0"/>
              <a:t>BY DEMEKE S</a:t>
            </a:r>
            <a:endParaRPr lang="en-US"/>
          </a:p>
        </p:txBody>
      </p:sp>
    </p:spTree>
    <p:extLst>
      <p:ext uri="{BB962C8B-B14F-4D97-AF65-F5344CB8AC3E}">
        <p14:creationId xmlns:p14="http://schemas.microsoft.com/office/powerpoint/2010/main" val="3811800668"/>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Autofit/>
          </a:bodyPr>
          <a:lstStyle/>
          <a:p>
            <a:r>
              <a:rPr lang="en-US" sz="4000" b="1" dirty="0" smtClean="0">
                <a:latin typeface="Times New Roman" panose="02020603050405020304" pitchFamily="18" charset="0"/>
                <a:cs typeface="Times New Roman" panose="02020603050405020304" pitchFamily="18" charset="0"/>
              </a:rPr>
              <a:t>3. Tertiary </a:t>
            </a:r>
            <a:r>
              <a:rPr lang="en-US" sz="4000" b="1" dirty="0">
                <a:latin typeface="Times New Roman" panose="02020603050405020304" pitchFamily="18" charset="0"/>
                <a:cs typeface="Times New Roman" panose="02020603050405020304" pitchFamily="18" charset="0"/>
              </a:rPr>
              <a:t>Prevention: </a:t>
            </a:r>
            <a:endParaRPr lang="en-US" sz="4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04800" y="762000"/>
            <a:ext cx="8610600" cy="5791200"/>
          </a:xfrm>
        </p:spPr>
        <p:txBody>
          <a:bodyPr>
            <a:normAutofit fontScale="85000" lnSpcReduction="20000"/>
          </a:bodyPr>
          <a:lstStyle/>
          <a:p>
            <a:pPr lvl="0">
              <a:lnSpc>
                <a:spcPct val="160000"/>
              </a:lnSpc>
            </a:pPr>
            <a:r>
              <a:rPr lang="en-US" dirty="0" smtClean="0">
                <a:latin typeface="Times New Roman" panose="02020603050405020304" pitchFamily="18" charset="0"/>
                <a:cs typeface="Times New Roman" panose="02020603050405020304" pitchFamily="18" charset="0"/>
              </a:rPr>
              <a:t>is </a:t>
            </a:r>
            <a:r>
              <a:rPr lang="en-US" dirty="0">
                <a:latin typeface="Times New Roman" panose="02020603050405020304" pitchFamily="18" charset="0"/>
                <a:cs typeface="Times New Roman" panose="02020603050405020304" pitchFamily="18" charset="0"/>
              </a:rPr>
              <a:t>aimed at avoiding further deterioration of an already existing problem. </a:t>
            </a:r>
            <a:endParaRPr lang="en-US" dirty="0" smtClean="0">
              <a:latin typeface="Times New Roman" panose="02020603050405020304" pitchFamily="18" charset="0"/>
              <a:cs typeface="Times New Roman" panose="02020603050405020304" pitchFamily="18" charset="0"/>
            </a:endParaRPr>
          </a:p>
          <a:p>
            <a:pPr>
              <a:lnSpc>
                <a:spcPct val="160000"/>
              </a:lnSpc>
            </a:pPr>
            <a:r>
              <a:rPr lang="en-US" dirty="0">
                <a:latin typeface="Times New Roman" panose="02020603050405020304" pitchFamily="18" charset="0"/>
                <a:cs typeface="Times New Roman" panose="02020603050405020304" pitchFamily="18" charset="0"/>
              </a:rPr>
              <a:t>This level of prevention occurs after a disease caused extensive damage. </a:t>
            </a:r>
          </a:p>
          <a:p>
            <a:pPr lvl="0">
              <a:lnSpc>
                <a:spcPct val="160000"/>
              </a:lnSpc>
            </a:pPr>
            <a:r>
              <a:rPr lang="en-US" dirty="0" smtClean="0">
                <a:latin typeface="Times New Roman" panose="02020603050405020304" pitchFamily="18" charset="0"/>
                <a:cs typeface="Times New Roman" panose="02020603050405020304" pitchFamily="18" charset="0"/>
              </a:rPr>
              <a:t>Is rehabilitation </a:t>
            </a:r>
            <a:r>
              <a:rPr lang="en-US" dirty="0">
                <a:latin typeface="Times New Roman" panose="02020603050405020304" pitchFamily="18" charset="0"/>
                <a:cs typeface="Times New Roman" panose="02020603050405020304" pitchFamily="18" charset="0"/>
              </a:rPr>
              <a:t>and return of client to a </a:t>
            </a:r>
            <a:r>
              <a:rPr lang="en-US" b="1" dirty="0">
                <a:latin typeface="Times New Roman" panose="02020603050405020304" pitchFamily="18" charset="0"/>
                <a:cs typeface="Times New Roman" panose="02020603050405020304" pitchFamily="18" charset="0"/>
              </a:rPr>
              <a:t>status of maximum function </a:t>
            </a:r>
            <a:r>
              <a:rPr lang="en-US" dirty="0" smtClean="0">
                <a:latin typeface="Times New Roman" panose="02020603050405020304" pitchFamily="18" charset="0"/>
                <a:cs typeface="Times New Roman" panose="02020603050405020304" pitchFamily="18" charset="0"/>
              </a:rPr>
              <a:t>to disability </a:t>
            </a:r>
            <a:r>
              <a:rPr lang="en-US" dirty="0">
                <a:latin typeface="Times New Roman" panose="02020603050405020304" pitchFamily="18" charset="0"/>
                <a:cs typeface="Times New Roman" panose="02020603050405020304" pitchFamily="18" charset="0"/>
              </a:rPr>
              <a:t>and preventing further decline in health. </a:t>
            </a:r>
          </a:p>
          <a:p>
            <a:pPr marL="0" indent="0">
              <a:lnSpc>
                <a:spcPct val="160000"/>
              </a:lnSpc>
              <a:buNone/>
            </a:pPr>
            <a:r>
              <a:rPr lang="en-US" b="1" dirty="0" smtClean="0">
                <a:latin typeface="Times New Roman" panose="02020603050405020304" pitchFamily="18" charset="0"/>
                <a:cs typeface="Times New Roman" panose="02020603050405020304" pitchFamily="18" charset="0"/>
              </a:rPr>
              <a:t>Examples</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-Rehabilitation after </a:t>
            </a:r>
            <a:r>
              <a:rPr lang="en-US" dirty="0" smtClean="0">
                <a:latin typeface="Times New Roman" panose="02020603050405020304" pitchFamily="18" charset="0"/>
                <a:cs typeface="Times New Roman" panose="02020603050405020304" pitchFamily="18" charset="0"/>
              </a:rPr>
              <a:t>stroke</a:t>
            </a:r>
          </a:p>
          <a:p>
            <a:pPr marL="0" indent="0">
              <a:lnSpc>
                <a:spcPct val="160000"/>
              </a:lnSpc>
              <a:buNone/>
            </a:pP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Smoking cessation program for clients with emphysema.</a:t>
            </a:r>
          </a:p>
          <a:p>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8DCE451A-4190-4834-BCEA-EC7680BFC9F7}" type="slidenum">
              <a:rPr lang="en-US" smtClean="0"/>
              <a:pPr/>
              <a:t>29</a:t>
            </a:fld>
            <a:endParaRPr lang="en-US"/>
          </a:p>
        </p:txBody>
      </p:sp>
      <p:sp>
        <p:nvSpPr>
          <p:cNvPr id="7" name="Footer Placeholder 6"/>
          <p:cNvSpPr>
            <a:spLocks noGrp="1"/>
          </p:cNvSpPr>
          <p:nvPr>
            <p:ph type="ftr" sz="quarter" idx="11"/>
          </p:nvPr>
        </p:nvSpPr>
        <p:spPr/>
        <p:txBody>
          <a:bodyPr/>
          <a:lstStyle/>
          <a:p>
            <a:r>
              <a:rPr lang="en-US" smtClean="0"/>
              <a:t>BY DEMEKE S</a:t>
            </a:r>
            <a:endParaRPr lang="en-US"/>
          </a:p>
        </p:txBody>
      </p:sp>
    </p:spTree>
    <p:extLst>
      <p:ext uri="{BB962C8B-B14F-4D97-AF65-F5344CB8AC3E}">
        <p14:creationId xmlns:p14="http://schemas.microsoft.com/office/powerpoint/2010/main" val="612009128"/>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96962"/>
          </a:xfrm>
        </p:spPr>
        <p:txBody>
          <a:bodyPr>
            <a:normAutofit/>
          </a:bodyPr>
          <a:lstStyle/>
          <a:p>
            <a:pPr algn="l"/>
            <a:r>
              <a:rPr lang="en-US" b="1" dirty="0">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                       con…</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914400"/>
            <a:ext cx="8229600" cy="5211763"/>
          </a:xfrm>
        </p:spPr>
        <p:txBody>
          <a:bodyPr>
            <a:normAutofit/>
          </a:bodyPr>
          <a:lstStyle/>
          <a:p>
            <a:pPr>
              <a:lnSpc>
                <a:spcPct val="170000"/>
              </a:lnSpc>
              <a:buNone/>
            </a:pPr>
            <a:r>
              <a:rPr lang="en-US" sz="3600" b="1" dirty="0" smtClean="0">
                <a:latin typeface="Times New Roman" panose="02020603050405020304" pitchFamily="18" charset="0"/>
                <a:cs typeface="Times New Roman" panose="02020603050405020304" pitchFamily="18" charset="0"/>
              </a:rPr>
              <a:t>Pediatrics </a:t>
            </a:r>
            <a:r>
              <a:rPr lang="en-US" dirty="0" smtClean="0">
                <a:latin typeface="Times New Roman" panose="02020603050405020304" pitchFamily="18" charset="0"/>
                <a:cs typeface="Times New Roman" panose="02020603050405020304" pitchFamily="18" charset="0"/>
              </a:rPr>
              <a:t>is concerned with the health of:</a:t>
            </a:r>
          </a:p>
          <a:p>
            <a:pPr>
              <a:lnSpc>
                <a:spcPct val="170000"/>
              </a:lnSpc>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 infants, children and adolescents  </a:t>
            </a:r>
          </a:p>
          <a:p>
            <a:pPr>
              <a:lnSpc>
                <a:spcPct val="170000"/>
              </a:lnSpc>
              <a:buFont typeface="Wingdings" pitchFamily="2" charset="2"/>
              <a:buChar char="ü"/>
            </a:pPr>
            <a:r>
              <a:rPr lang="en-US" dirty="0" smtClean="0">
                <a:latin typeface="Times New Roman" panose="02020603050405020304" pitchFamily="18" charset="0"/>
                <a:cs typeface="Times New Roman" panose="02020603050405020304" pitchFamily="18" charset="0"/>
              </a:rPr>
              <a:t>their growth and development and </a:t>
            </a:r>
          </a:p>
          <a:p>
            <a:pPr>
              <a:lnSpc>
                <a:spcPct val="170000"/>
              </a:lnSpc>
              <a:buFont typeface="Wingdings" pitchFamily="2" charset="2"/>
              <a:buChar char="ü"/>
            </a:pPr>
            <a:r>
              <a:rPr lang="en-US" dirty="0" smtClean="0">
                <a:latin typeface="Times New Roman" panose="02020603050405020304" pitchFamily="18" charset="0"/>
                <a:cs typeface="Times New Roman" panose="02020603050405020304" pitchFamily="18" charset="0"/>
              </a:rPr>
              <a:t>their opportunity to achieve full potential as adults</a:t>
            </a:r>
          </a:p>
          <a:p>
            <a:pPr>
              <a:lnSpc>
                <a:spcPct val="170000"/>
              </a:lnSpc>
              <a:buFont typeface="Wingdings" pitchFamily="2" charset="2"/>
              <a:buChar char="ü"/>
            </a:pPr>
            <a:endParaRPr lang="en-US" sz="2800" dirty="0" smtClean="0">
              <a:latin typeface="Times New Roman" panose="02020603050405020304" pitchFamily="18" charset="0"/>
              <a:cs typeface="Times New Roman" panose="02020603050405020304" pitchFamily="18" charset="0"/>
            </a:endParaRPr>
          </a:p>
          <a:p>
            <a:pPr>
              <a:lnSpc>
                <a:spcPct val="150000"/>
              </a:lnSpc>
              <a:buFont typeface="Wingdings" pitchFamily="2" charset="2"/>
              <a:buChar char="ü"/>
            </a:pPr>
            <a:endParaRPr lang="en-US" sz="2800" dirty="0" smtClean="0">
              <a:latin typeface="Times New Roman" panose="02020603050405020304" pitchFamily="18" charset="0"/>
              <a:cs typeface="Times New Roman" panose="02020603050405020304" pitchFamily="18" charset="0"/>
            </a:endParaRPr>
          </a:p>
          <a:p>
            <a:pPr>
              <a:buNone/>
            </a:pPr>
            <a:endParaRPr lang="en-US" sz="2800" dirty="0" smtClean="0">
              <a:latin typeface="Times New Roman" panose="02020603050405020304" pitchFamily="18" charset="0"/>
              <a:cs typeface="Times New Roman" panose="02020603050405020304" pitchFamily="18" charset="0"/>
            </a:endParaRPr>
          </a:p>
          <a:p>
            <a:pPr>
              <a:buFont typeface="Wingdings" pitchFamily="2" charset="2"/>
              <a:buChar char="ü"/>
            </a:pPr>
            <a:endParaRPr lang="en-US" dirty="0" smtClean="0">
              <a:latin typeface="Times New Roman" panose="02020603050405020304" pitchFamily="18" charset="0"/>
              <a:cs typeface="Times New Roman" panose="02020603050405020304" pitchFamily="18" charset="0"/>
            </a:endParaRPr>
          </a:p>
          <a:p>
            <a:pPr>
              <a:buFont typeface="Wingdings" pitchFamily="2" charset="2"/>
              <a:buChar char="ü"/>
            </a:pPr>
            <a:endParaRPr lang="en-US" dirty="0" smtClean="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8DCE451A-4190-4834-BCEA-EC7680BFC9F7}" type="slidenum">
              <a:rPr lang="en-US" smtClean="0"/>
              <a:pPr/>
              <a:t>3</a:t>
            </a:fld>
            <a:endParaRPr lang="en-US"/>
          </a:p>
        </p:txBody>
      </p:sp>
      <p:sp>
        <p:nvSpPr>
          <p:cNvPr id="7" name="Footer Placeholder 6"/>
          <p:cNvSpPr>
            <a:spLocks noGrp="1"/>
          </p:cNvSpPr>
          <p:nvPr>
            <p:ph type="ftr" sz="quarter" idx="11"/>
          </p:nvPr>
        </p:nvSpPr>
        <p:spPr/>
        <p:txBody>
          <a:bodyPr/>
          <a:lstStyle/>
          <a:p>
            <a:r>
              <a:rPr lang="en-US" smtClean="0"/>
              <a:t>BY DEMEKE S</a:t>
            </a:r>
            <a:endParaRPr lang="en-US"/>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Autofit/>
          </a:bodyPr>
          <a:lstStyle/>
          <a:p>
            <a:r>
              <a:rPr lang="en-US" sz="3200" b="1" dirty="0" smtClean="0">
                <a:latin typeface="Times New Roman" panose="02020603050405020304" pitchFamily="18" charset="0"/>
                <a:cs typeface="Times New Roman" pitchFamily="18" charset="0"/>
              </a:rPr>
              <a:t>Role of Pediatric Nurse in different </a:t>
            </a:r>
            <a:r>
              <a:rPr lang="en-US" sz="3200" b="1" dirty="0">
                <a:latin typeface="Times New Roman" panose="02020603050405020304" pitchFamily="18" charset="0"/>
                <a:cs typeface="Times New Roman" panose="02020603050405020304" pitchFamily="18" charset="0"/>
              </a:rPr>
              <a:t>“Health care delivery </a:t>
            </a:r>
            <a:r>
              <a:rPr lang="en-US" sz="3200" b="1" dirty="0" smtClean="0">
                <a:latin typeface="Times New Roman" pitchFamily="18" charset="0"/>
                <a:cs typeface="Times New Roman" pitchFamily="18" charset="0"/>
              </a:rPr>
              <a:t>systems” or levels</a:t>
            </a:r>
            <a:endParaRPr lang="en-US" sz="32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143000"/>
            <a:ext cx="8229600" cy="5105400"/>
          </a:xfrm>
        </p:spPr>
        <p:txBody>
          <a:bodyPr>
            <a:normAutofit/>
          </a:bodyPr>
          <a:lstStyle/>
          <a:p>
            <a:pPr lvl="0">
              <a:lnSpc>
                <a:spcPct val="150000"/>
              </a:lnSpc>
              <a:buFont typeface="Wingdings" panose="05000000000000000000" pitchFamily="2" charset="2"/>
              <a:buChar char="Ø"/>
            </a:pPr>
            <a:r>
              <a:rPr lang="en-US" sz="2800" dirty="0">
                <a:latin typeface="Times New Roman" panose="02020603050405020304" pitchFamily="18" charset="0"/>
                <a:cs typeface="Times New Roman" panose="02020603050405020304" pitchFamily="18" charset="0"/>
              </a:rPr>
              <a:t>H</a:t>
            </a:r>
            <a:r>
              <a:rPr lang="en-US" sz="2800" dirty="0" smtClean="0">
                <a:latin typeface="Times New Roman" panose="02020603050405020304" pitchFamily="18" charset="0"/>
                <a:cs typeface="Times New Roman" panose="02020603050405020304" pitchFamily="18" charset="0"/>
              </a:rPr>
              <a:t>ealth </a:t>
            </a:r>
            <a:r>
              <a:rPr lang="en-US" sz="2800" dirty="0">
                <a:latin typeface="Times New Roman" panose="02020603050405020304" pitchFamily="18" charset="0"/>
                <a:cs typeface="Times New Roman" panose="02020603050405020304" pitchFamily="18" charset="0"/>
              </a:rPr>
              <a:t>care delivery </a:t>
            </a:r>
            <a:r>
              <a:rPr lang="en-US" sz="2800" dirty="0" smtClean="0">
                <a:latin typeface="Times New Roman" panose="02020603050405020304" pitchFamily="18" charset="0"/>
                <a:cs typeface="Times New Roman" panose="02020603050405020304" pitchFamily="18" charset="0"/>
              </a:rPr>
              <a:t>system is classified by </a:t>
            </a:r>
            <a:r>
              <a:rPr lang="en-US" sz="2800" b="1" dirty="0">
                <a:latin typeface="Times New Roman" panose="02020603050405020304" pitchFamily="18" charset="0"/>
                <a:cs typeface="Times New Roman" panose="02020603050405020304" pitchFamily="18" charset="0"/>
              </a:rPr>
              <a:t>acuity of the client’s illnesses</a:t>
            </a:r>
            <a:r>
              <a:rPr lang="en-US" sz="2800" dirty="0">
                <a:latin typeface="Times New Roman" panose="02020603050405020304" pitchFamily="18" charset="0"/>
                <a:cs typeface="Times New Roman" panose="02020603050405020304" pitchFamily="18" charset="0"/>
              </a:rPr>
              <a:t> and </a:t>
            </a:r>
            <a:r>
              <a:rPr lang="en-US" sz="2800" b="1" dirty="0">
                <a:latin typeface="Times New Roman" panose="02020603050405020304" pitchFamily="18" charset="0"/>
                <a:cs typeface="Times New Roman" panose="02020603050405020304" pitchFamily="18" charset="0"/>
              </a:rPr>
              <a:t>level of specialization</a:t>
            </a:r>
            <a:r>
              <a:rPr lang="en-US" sz="2800" dirty="0">
                <a:latin typeface="Times New Roman" panose="02020603050405020304" pitchFamily="18" charset="0"/>
                <a:cs typeface="Times New Roman" panose="02020603050405020304" pitchFamily="18" charset="0"/>
              </a:rPr>
              <a:t> of the professionals</a:t>
            </a:r>
            <a:r>
              <a:rPr lang="en-US" sz="2800" dirty="0" smtClean="0">
                <a:latin typeface="Times New Roman" pitchFamily="18" charset="0"/>
                <a:cs typeface="Times New Roman" pitchFamily="18" charset="0"/>
              </a:rPr>
              <a:t>. Such as:</a:t>
            </a:r>
          </a:p>
          <a:p>
            <a:pPr lvl="2" algn="just">
              <a:lnSpc>
                <a:spcPct val="150000"/>
              </a:lnSpc>
              <a:buFont typeface="Wingdings" panose="05000000000000000000" pitchFamily="2" charset="2"/>
              <a:buChar char="ü"/>
            </a:pPr>
            <a:r>
              <a:rPr lang="en-US" sz="2800" dirty="0" smtClean="0">
                <a:latin typeface="Times New Roman" pitchFamily="18" charset="0"/>
                <a:cs typeface="Times New Roman" pitchFamily="18" charset="0"/>
              </a:rPr>
              <a:t> Primary care level</a:t>
            </a:r>
            <a:endParaRPr lang="en-US" sz="2800" dirty="0">
              <a:latin typeface="Times New Roman" pitchFamily="18" charset="0"/>
              <a:cs typeface="Times New Roman" pitchFamily="18" charset="0"/>
            </a:endParaRPr>
          </a:p>
          <a:p>
            <a:pPr lvl="2" algn="just">
              <a:lnSpc>
                <a:spcPct val="150000"/>
              </a:lnSpc>
              <a:buFont typeface="Wingdings" panose="05000000000000000000" pitchFamily="2" charset="2"/>
              <a:buChar char="ü"/>
            </a:pP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Secondary care level</a:t>
            </a:r>
            <a:endParaRPr lang="en-US" sz="2800" dirty="0">
              <a:latin typeface="Times New Roman" pitchFamily="18" charset="0"/>
              <a:cs typeface="Times New Roman" pitchFamily="18" charset="0"/>
            </a:endParaRPr>
          </a:p>
          <a:p>
            <a:pPr lvl="2" algn="just">
              <a:lnSpc>
                <a:spcPct val="150000"/>
              </a:lnSpc>
              <a:buFont typeface="Wingdings" panose="05000000000000000000" pitchFamily="2" charset="2"/>
              <a:buChar char="ü"/>
            </a:pP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Tertiary care level </a:t>
            </a:r>
            <a:endParaRPr lang="en-US" sz="2800" dirty="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endParaRPr lang="en-US" sz="28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8DCE451A-4190-4834-BCEA-EC7680BFC9F7}" type="slidenum">
              <a:rPr lang="en-US" smtClean="0"/>
              <a:pPr/>
              <a:t>30</a:t>
            </a:fld>
            <a:endParaRPr lang="en-US"/>
          </a:p>
        </p:txBody>
      </p:sp>
      <p:sp>
        <p:nvSpPr>
          <p:cNvPr id="7" name="Footer Placeholder 6"/>
          <p:cNvSpPr>
            <a:spLocks noGrp="1"/>
          </p:cNvSpPr>
          <p:nvPr>
            <p:ph type="ftr" sz="quarter" idx="11"/>
          </p:nvPr>
        </p:nvSpPr>
        <p:spPr/>
        <p:txBody>
          <a:bodyPr/>
          <a:lstStyle/>
          <a:p>
            <a:r>
              <a:rPr lang="en-US" smtClean="0"/>
              <a:t>BY DEMEKE S</a:t>
            </a:r>
            <a:endParaRPr lang="en-US"/>
          </a:p>
        </p:txBody>
      </p:sp>
    </p:spTree>
    <p:extLst>
      <p:ext uri="{BB962C8B-B14F-4D97-AF65-F5344CB8AC3E}">
        <p14:creationId xmlns:p14="http://schemas.microsoft.com/office/powerpoint/2010/main" val="2717754734"/>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en-US" sz="3600" b="1" dirty="0" smtClean="0">
                <a:latin typeface="Times New Roman" pitchFamily="18" charset="0"/>
                <a:cs typeface="Times New Roman" pitchFamily="18" charset="0"/>
              </a:rPr>
              <a:t>The role of pediatrics nurse</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304800" y="609600"/>
            <a:ext cx="8382000" cy="6019800"/>
          </a:xfrm>
        </p:spPr>
        <p:txBody>
          <a:bodyPr>
            <a:normAutofit fontScale="25000" lnSpcReduction="20000"/>
          </a:bodyPr>
          <a:lstStyle/>
          <a:p>
            <a:pPr algn="just">
              <a:lnSpc>
                <a:spcPct val="170000"/>
              </a:lnSpc>
              <a:buNone/>
            </a:pPr>
            <a:r>
              <a:rPr lang="en-US" sz="12800" b="1" dirty="0" smtClean="0">
                <a:latin typeface="Times New Roman" panose="02020603050405020304" pitchFamily="18" charset="0"/>
                <a:cs typeface="Times New Roman" panose="02020603050405020304" pitchFamily="18" charset="0"/>
              </a:rPr>
              <a:t>1. Primary care level</a:t>
            </a:r>
            <a:endParaRPr lang="en-US" sz="12800" dirty="0" smtClean="0">
              <a:latin typeface="Times New Roman" panose="02020603050405020304" pitchFamily="18" charset="0"/>
              <a:cs typeface="Times New Roman" panose="02020603050405020304" pitchFamily="18" charset="0"/>
            </a:endParaRPr>
          </a:p>
          <a:p>
            <a:pPr lvl="0">
              <a:lnSpc>
                <a:spcPct val="170000"/>
              </a:lnSpc>
              <a:buFont typeface="Wingdings" panose="05000000000000000000" pitchFamily="2" charset="2"/>
              <a:buChar char="Ø"/>
            </a:pPr>
            <a:r>
              <a:rPr lang="en-US" sz="12800" dirty="0" smtClean="0">
                <a:latin typeface="Times New Roman" panose="02020603050405020304" pitchFamily="18" charset="0"/>
                <a:cs typeface="Times New Roman" panose="02020603050405020304" pitchFamily="18" charset="0"/>
              </a:rPr>
              <a:t> Is </a:t>
            </a:r>
            <a:r>
              <a:rPr lang="en-US" sz="12800" dirty="0">
                <a:latin typeface="Times New Roman" panose="02020603050405020304" pitchFamily="18" charset="0"/>
                <a:cs typeface="Times New Roman" panose="02020603050405020304" pitchFamily="18" charset="0"/>
              </a:rPr>
              <a:t>the usual entry point for clients of the health care delivery system. </a:t>
            </a:r>
            <a:endParaRPr lang="en-US" sz="12800" dirty="0" smtClean="0">
              <a:latin typeface="Times New Roman" panose="02020603050405020304" pitchFamily="18" charset="0"/>
              <a:cs typeface="Times New Roman" panose="02020603050405020304" pitchFamily="18" charset="0"/>
            </a:endParaRPr>
          </a:p>
          <a:p>
            <a:pPr lvl="0">
              <a:lnSpc>
                <a:spcPct val="170000"/>
              </a:lnSpc>
              <a:buFont typeface="Wingdings" panose="05000000000000000000" pitchFamily="2" charset="2"/>
              <a:buChar char="Ø"/>
            </a:pPr>
            <a:r>
              <a:rPr lang="en-US" sz="12800" dirty="0">
                <a:latin typeface="Times New Roman" panose="02020603050405020304" pitchFamily="18" charset="0"/>
                <a:cs typeface="Times New Roman" panose="02020603050405020304" pitchFamily="18" charset="0"/>
              </a:rPr>
              <a:t> </a:t>
            </a:r>
            <a:r>
              <a:rPr lang="en-US" sz="12800" dirty="0" smtClean="0">
                <a:latin typeface="Times New Roman" panose="02020603050405020304" pitchFamily="18" charset="0"/>
                <a:cs typeface="Times New Roman" panose="02020603050405020304" pitchFamily="18" charset="0"/>
              </a:rPr>
              <a:t>It </a:t>
            </a:r>
            <a:r>
              <a:rPr lang="en-US" sz="12800" dirty="0">
                <a:latin typeface="Times New Roman" panose="02020603050405020304" pitchFamily="18" charset="0"/>
                <a:cs typeface="Times New Roman" panose="02020603050405020304" pitchFamily="18" charset="0"/>
              </a:rPr>
              <a:t>is oriented towards the promotion and maintenance of health, the prevention of disease, the management of common episodic disease and the monitoring of stable or chronic conditions. </a:t>
            </a:r>
          </a:p>
          <a:p>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8DCE451A-4190-4834-BCEA-EC7680BFC9F7}" type="slidenum">
              <a:rPr lang="en-US" smtClean="0"/>
              <a:pPr/>
              <a:t>31</a:t>
            </a:fld>
            <a:endParaRPr lang="en-US"/>
          </a:p>
        </p:txBody>
      </p:sp>
      <p:sp>
        <p:nvSpPr>
          <p:cNvPr id="7" name="Footer Placeholder 6"/>
          <p:cNvSpPr>
            <a:spLocks noGrp="1"/>
          </p:cNvSpPr>
          <p:nvPr>
            <p:ph type="ftr" sz="quarter" idx="11"/>
          </p:nvPr>
        </p:nvSpPr>
        <p:spPr/>
        <p:txBody>
          <a:bodyPr/>
          <a:lstStyle/>
          <a:p>
            <a:r>
              <a:rPr lang="en-US" smtClean="0"/>
              <a:t>BY DEMEKE S</a:t>
            </a:r>
            <a:endParaRPr lang="en-US"/>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989013"/>
          </a:xfrm>
        </p:spPr>
        <p:txBody>
          <a:bodyPr>
            <a:normAutofit/>
          </a:bodyPr>
          <a:lstStyle/>
          <a:p>
            <a:r>
              <a:rPr lang="en-US" b="1" dirty="0" smtClean="0">
                <a:latin typeface="Times New Roman" panose="02020603050405020304" pitchFamily="18" charset="0"/>
                <a:cs typeface="Times New Roman" panose="02020603050405020304" pitchFamily="18" charset="0"/>
              </a:rPr>
              <a:t>Con…</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219200"/>
            <a:ext cx="8229600" cy="4906963"/>
          </a:xfrm>
        </p:spPr>
        <p:txBody>
          <a:bodyPr/>
          <a:lstStyle/>
          <a:p>
            <a:pPr lvl="0">
              <a:lnSpc>
                <a:spcPct val="170000"/>
              </a:lnSpc>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 Primary </a:t>
            </a:r>
            <a:r>
              <a:rPr lang="en-US" dirty="0">
                <a:latin typeface="Times New Roman" panose="02020603050405020304" pitchFamily="18" charset="0"/>
                <a:cs typeface="Times New Roman" panose="02020603050405020304" pitchFamily="18" charset="0"/>
              </a:rPr>
              <a:t>care ordinarily occurs, </a:t>
            </a:r>
            <a:r>
              <a:rPr lang="en-US" b="1" dirty="0">
                <a:latin typeface="Times New Roman" panose="02020603050405020304" pitchFamily="18" charset="0"/>
                <a:cs typeface="Times New Roman" panose="02020603050405020304" pitchFamily="18" charset="0"/>
              </a:rPr>
              <a:t>in ambulatory settings</a:t>
            </a:r>
            <a:r>
              <a:rPr lang="en-US" dirty="0">
                <a:latin typeface="Times New Roman" panose="02020603050405020304" pitchFamily="18" charset="0"/>
                <a:cs typeface="Times New Roman" panose="02020603050405020304" pitchFamily="18" charset="0"/>
              </a:rPr>
              <a:t>. </a:t>
            </a:r>
          </a:p>
          <a:p>
            <a:pPr lvl="0">
              <a:lnSpc>
                <a:spcPct val="170000"/>
              </a:lnSpc>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 Promotion of </a:t>
            </a:r>
            <a:r>
              <a:rPr lang="en-US" dirty="0">
                <a:latin typeface="Times New Roman" panose="02020603050405020304" pitchFamily="18" charset="0"/>
                <a:cs typeface="Times New Roman" panose="02020603050405020304" pitchFamily="18" charset="0"/>
              </a:rPr>
              <a:t>the child’s physical, intellectual and emotional health maturation within the context of his family and communities).  </a:t>
            </a:r>
          </a:p>
          <a:p>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8DCE451A-4190-4834-BCEA-EC7680BFC9F7}" type="slidenum">
              <a:rPr lang="en-US" smtClean="0"/>
              <a:pPr/>
              <a:t>32</a:t>
            </a:fld>
            <a:endParaRPr lang="en-US"/>
          </a:p>
        </p:txBody>
      </p:sp>
      <p:sp>
        <p:nvSpPr>
          <p:cNvPr id="7" name="Footer Placeholder 6"/>
          <p:cNvSpPr>
            <a:spLocks noGrp="1"/>
          </p:cNvSpPr>
          <p:nvPr>
            <p:ph type="ftr" sz="quarter" idx="11"/>
          </p:nvPr>
        </p:nvSpPr>
        <p:spPr/>
        <p:txBody>
          <a:bodyPr/>
          <a:lstStyle/>
          <a:p>
            <a:r>
              <a:rPr lang="en-US" smtClean="0"/>
              <a:t>BY DEMEKE S</a:t>
            </a:r>
            <a:endParaRPr lang="en-US"/>
          </a:p>
        </p:txBody>
      </p:sp>
    </p:spTree>
    <p:extLst>
      <p:ext uri="{BB962C8B-B14F-4D97-AF65-F5344CB8AC3E}">
        <p14:creationId xmlns:p14="http://schemas.microsoft.com/office/powerpoint/2010/main" val="3053025924"/>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1800" y="12700"/>
            <a:ext cx="8229600" cy="1143000"/>
          </a:xfrm>
        </p:spPr>
        <p:txBody>
          <a:bodyPr>
            <a:normAutofit/>
          </a:bodyPr>
          <a:lstStyle/>
          <a:p>
            <a:r>
              <a:rPr lang="en-US" b="1" dirty="0" smtClean="0">
                <a:latin typeface="Times New Roman" panose="02020603050405020304" pitchFamily="18" charset="0"/>
                <a:cs typeface="Times New Roman" panose="02020603050405020304" pitchFamily="18" charset="0"/>
              </a:rPr>
              <a:t>Con…</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066800"/>
            <a:ext cx="8229600" cy="5059363"/>
          </a:xfrm>
        </p:spPr>
        <p:txBody>
          <a:bodyPr>
            <a:normAutofit/>
          </a:bodyPr>
          <a:lstStyle/>
          <a:p>
            <a:pPr marL="609600" indent="-609600" algn="just">
              <a:lnSpc>
                <a:spcPct val="150000"/>
              </a:lnSpc>
              <a:buFont typeface="Wingdings" pitchFamily="2" charset="2"/>
              <a:buChar char="ü"/>
              <a:defRPr/>
            </a:pPr>
            <a:r>
              <a:rPr lang="en-US" dirty="0" smtClean="0">
                <a:solidFill>
                  <a:srgbClr val="000000"/>
                </a:solidFill>
                <a:latin typeface="Times New Roman" pitchFamily="18" charset="0"/>
                <a:cs typeface="Times New Roman" pitchFamily="18" charset="0"/>
              </a:rPr>
              <a:t>Give heath </a:t>
            </a:r>
            <a:r>
              <a:rPr lang="en-US" dirty="0">
                <a:solidFill>
                  <a:srgbClr val="000000"/>
                </a:solidFill>
                <a:latin typeface="Times New Roman" pitchFamily="18" charset="0"/>
                <a:cs typeface="Times New Roman" pitchFamily="18" charset="0"/>
              </a:rPr>
              <a:t>education </a:t>
            </a:r>
            <a:r>
              <a:rPr lang="en-US" dirty="0" smtClean="0">
                <a:solidFill>
                  <a:srgbClr val="000000"/>
                </a:solidFill>
                <a:latin typeface="Times New Roman" pitchFamily="18" charset="0"/>
                <a:cs typeface="Times New Roman" pitchFamily="18" charset="0"/>
              </a:rPr>
              <a:t>in order to:</a:t>
            </a:r>
            <a:endParaRPr lang="en-US" dirty="0">
              <a:solidFill>
                <a:srgbClr val="000000"/>
              </a:solidFill>
              <a:latin typeface="Times New Roman" pitchFamily="18" charset="0"/>
              <a:cs typeface="Times New Roman" pitchFamily="18" charset="0"/>
            </a:endParaRPr>
          </a:p>
          <a:p>
            <a:pPr marL="1409700" lvl="2" indent="-609600" algn="just">
              <a:lnSpc>
                <a:spcPct val="150000"/>
              </a:lnSpc>
              <a:defRPr/>
            </a:pPr>
            <a:r>
              <a:rPr lang="en-US" sz="3200" dirty="0">
                <a:solidFill>
                  <a:srgbClr val="000000"/>
                </a:solidFill>
                <a:latin typeface="Times New Roman" pitchFamily="18" charset="0"/>
                <a:cs typeface="Times New Roman" pitchFamily="18" charset="0"/>
              </a:rPr>
              <a:t>Maintain child’s </a:t>
            </a:r>
            <a:r>
              <a:rPr lang="en-US" sz="3200" dirty="0" smtClean="0">
                <a:solidFill>
                  <a:srgbClr val="000000"/>
                </a:solidFill>
                <a:latin typeface="Times New Roman" pitchFamily="18" charset="0"/>
                <a:cs typeface="Times New Roman" pitchFamily="18" charset="0"/>
              </a:rPr>
              <a:t>health</a:t>
            </a:r>
          </a:p>
          <a:p>
            <a:pPr marL="1409700" lvl="2" indent="-609600" algn="just">
              <a:lnSpc>
                <a:spcPct val="150000"/>
              </a:lnSpc>
              <a:defRPr/>
            </a:pPr>
            <a:r>
              <a:rPr lang="en-US" sz="3200" dirty="0" smtClean="0">
                <a:solidFill>
                  <a:srgbClr val="000000"/>
                </a:solidFill>
                <a:latin typeface="Times New Roman" pitchFamily="18" charset="0"/>
                <a:cs typeface="Times New Roman" pitchFamily="18" charset="0"/>
              </a:rPr>
              <a:t>Help </a:t>
            </a:r>
            <a:r>
              <a:rPr lang="en-US" sz="3200" dirty="0">
                <a:solidFill>
                  <a:srgbClr val="000000"/>
                </a:solidFill>
                <a:latin typeface="Times New Roman" pitchFamily="18" charset="0"/>
                <a:cs typeface="Times New Roman" pitchFamily="18" charset="0"/>
              </a:rPr>
              <a:t>the </a:t>
            </a:r>
            <a:r>
              <a:rPr lang="en-US" sz="3200" dirty="0" smtClean="0">
                <a:solidFill>
                  <a:srgbClr val="000000"/>
                </a:solidFill>
                <a:latin typeface="Times New Roman" pitchFamily="18" charset="0"/>
                <a:cs typeface="Times New Roman" pitchFamily="18" charset="0"/>
              </a:rPr>
              <a:t>child to achieve </a:t>
            </a:r>
            <a:r>
              <a:rPr lang="en-US" sz="3200" dirty="0">
                <a:solidFill>
                  <a:srgbClr val="000000"/>
                </a:solidFill>
                <a:latin typeface="Times New Roman" pitchFamily="18" charset="0"/>
                <a:cs typeface="Times New Roman" pitchFamily="18" charset="0"/>
              </a:rPr>
              <a:t>his optimal growth </a:t>
            </a:r>
            <a:r>
              <a:rPr lang="en-US" sz="3200" dirty="0" smtClean="0">
                <a:solidFill>
                  <a:srgbClr val="000000"/>
                </a:solidFill>
                <a:latin typeface="Times New Roman" pitchFamily="18" charset="0"/>
                <a:cs typeface="Times New Roman" pitchFamily="18" charset="0"/>
              </a:rPr>
              <a:t>&amp; development</a:t>
            </a:r>
          </a:p>
          <a:p>
            <a:pPr marL="1409700" lvl="2" indent="-609600" algn="just">
              <a:lnSpc>
                <a:spcPct val="150000"/>
              </a:lnSpc>
              <a:defRPr/>
            </a:pPr>
            <a:r>
              <a:rPr lang="en-US" sz="3200" dirty="0" smtClean="0">
                <a:solidFill>
                  <a:srgbClr val="000000"/>
                </a:solidFill>
                <a:latin typeface="Times New Roman" pitchFamily="18" charset="0"/>
                <a:cs typeface="Times New Roman" pitchFamily="18" charset="0"/>
              </a:rPr>
              <a:t>Prevent </a:t>
            </a:r>
            <a:r>
              <a:rPr lang="en-US" sz="3200" dirty="0">
                <a:solidFill>
                  <a:srgbClr val="000000"/>
                </a:solidFill>
                <a:latin typeface="Times New Roman" pitchFamily="18" charset="0"/>
                <a:cs typeface="Times New Roman" pitchFamily="18" charset="0"/>
              </a:rPr>
              <a:t>diseases and their complications</a:t>
            </a:r>
            <a:endParaRPr lang="en-US" sz="3200" dirty="0"/>
          </a:p>
        </p:txBody>
      </p:sp>
      <p:sp>
        <p:nvSpPr>
          <p:cNvPr id="4" name="Slide Number Placeholder 3"/>
          <p:cNvSpPr>
            <a:spLocks noGrp="1"/>
          </p:cNvSpPr>
          <p:nvPr>
            <p:ph type="sldNum" sz="quarter" idx="12"/>
          </p:nvPr>
        </p:nvSpPr>
        <p:spPr/>
        <p:txBody>
          <a:bodyPr/>
          <a:lstStyle/>
          <a:p>
            <a:fld id="{8DCE451A-4190-4834-BCEA-EC7680BFC9F7}" type="slidenum">
              <a:rPr lang="en-US" smtClean="0"/>
              <a:pPr/>
              <a:t>33</a:t>
            </a:fld>
            <a:endParaRPr lang="en-US"/>
          </a:p>
        </p:txBody>
      </p:sp>
      <p:sp>
        <p:nvSpPr>
          <p:cNvPr id="7" name="Footer Placeholder 6"/>
          <p:cNvSpPr>
            <a:spLocks noGrp="1"/>
          </p:cNvSpPr>
          <p:nvPr>
            <p:ph type="ftr" sz="quarter" idx="11"/>
          </p:nvPr>
        </p:nvSpPr>
        <p:spPr/>
        <p:txBody>
          <a:bodyPr/>
          <a:lstStyle/>
          <a:p>
            <a:r>
              <a:rPr lang="en-US" smtClean="0"/>
              <a:t>BY DEMEKE S</a:t>
            </a:r>
            <a:endParaRPr lang="en-US"/>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Autofit/>
          </a:bodyPr>
          <a:lstStyle/>
          <a:p>
            <a:r>
              <a:rPr lang="en-US" b="1" dirty="0" smtClean="0">
                <a:latin typeface="Times New Roman" pitchFamily="18" charset="0"/>
                <a:cs typeface="Times New Roman" pitchFamily="18" charset="0"/>
              </a:rPr>
              <a:t/>
            </a:r>
            <a:br>
              <a:rPr lang="en-US" b="1" dirty="0" smtClean="0">
                <a:latin typeface="Times New Roman" pitchFamily="18" charset="0"/>
                <a:cs typeface="Times New Roman" pitchFamily="18" charset="0"/>
              </a:rPr>
            </a:br>
            <a:r>
              <a:rPr lang="en-US" b="1" dirty="0" smtClean="0">
                <a:latin typeface="Times New Roman" pitchFamily="18" charset="0"/>
                <a:cs typeface="Times New Roman" pitchFamily="18" charset="0"/>
              </a:rPr>
              <a:t>2. Secondary </a:t>
            </a:r>
            <a:r>
              <a:rPr lang="en-US" b="1" dirty="0">
                <a:latin typeface="Times New Roman" pitchFamily="18" charset="0"/>
                <a:cs typeface="Times New Roman" pitchFamily="18" charset="0"/>
              </a:rPr>
              <a:t>C</a:t>
            </a:r>
            <a:r>
              <a:rPr lang="en-US" b="1" dirty="0" smtClean="0">
                <a:latin typeface="Times New Roman" pitchFamily="18" charset="0"/>
                <a:cs typeface="Times New Roman" pitchFamily="18" charset="0"/>
              </a:rPr>
              <a:t>are Level</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p>
        </p:txBody>
      </p:sp>
      <p:sp>
        <p:nvSpPr>
          <p:cNvPr id="3" name="Content Placeholder 2"/>
          <p:cNvSpPr>
            <a:spLocks noGrp="1"/>
          </p:cNvSpPr>
          <p:nvPr>
            <p:ph idx="1"/>
          </p:nvPr>
        </p:nvSpPr>
        <p:spPr>
          <a:xfrm>
            <a:off x="457200" y="838200"/>
            <a:ext cx="8229600" cy="5287963"/>
          </a:xfrm>
        </p:spPr>
        <p:txBody>
          <a:bodyPr>
            <a:normAutofit fontScale="47500" lnSpcReduction="20000"/>
          </a:bodyPr>
          <a:lstStyle/>
          <a:p>
            <a:pPr lvl="0">
              <a:lnSpc>
                <a:spcPct val="170000"/>
              </a:lnSpc>
              <a:buFont typeface="Wingdings" panose="05000000000000000000" pitchFamily="2" charset="2"/>
              <a:buChar char="Ø"/>
            </a:pPr>
            <a:r>
              <a:rPr lang="en-US" sz="5100" dirty="0" smtClean="0">
                <a:latin typeface="Times New Roman" panose="02020603050405020304" pitchFamily="18" charset="0"/>
                <a:cs typeface="Times New Roman" panose="02020603050405020304" pitchFamily="18" charset="0"/>
              </a:rPr>
              <a:t>It </a:t>
            </a:r>
            <a:r>
              <a:rPr lang="en-US" sz="5100" dirty="0">
                <a:latin typeface="Times New Roman" panose="02020603050405020304" pitchFamily="18" charset="0"/>
                <a:cs typeface="Times New Roman" panose="02020603050405020304" pitchFamily="18" charset="0"/>
              </a:rPr>
              <a:t>involves the provision of specialized medical </a:t>
            </a:r>
            <a:r>
              <a:rPr lang="en-US" sz="5100" dirty="0" smtClean="0">
                <a:latin typeface="Times New Roman" pitchFamily="18" charset="0"/>
                <a:cs typeface="Times New Roman" pitchFamily="18" charset="0"/>
              </a:rPr>
              <a:t>services for </a:t>
            </a:r>
            <a:r>
              <a:rPr lang="en-US" sz="5100" dirty="0">
                <a:latin typeface="Times New Roman" pitchFamily="18" charset="0"/>
                <a:cs typeface="Times New Roman" pitchFamily="18" charset="0"/>
              </a:rPr>
              <a:t>the child who requires treatment from disease.</a:t>
            </a:r>
            <a:r>
              <a:rPr lang="en-US" sz="5100" dirty="0" smtClean="0">
                <a:latin typeface="Times New Roman" panose="02020603050405020304" pitchFamily="18" charset="0"/>
                <a:cs typeface="Times New Roman" panose="02020603050405020304" pitchFamily="18" charset="0"/>
              </a:rPr>
              <a:t> </a:t>
            </a:r>
          </a:p>
          <a:p>
            <a:pPr lvl="0">
              <a:lnSpc>
                <a:spcPct val="170000"/>
              </a:lnSpc>
              <a:buFont typeface="Wingdings" panose="05000000000000000000" pitchFamily="2" charset="2"/>
              <a:buChar char="Ø"/>
            </a:pPr>
            <a:r>
              <a:rPr lang="en-US" sz="5100" dirty="0" smtClean="0">
                <a:latin typeface="Times New Roman" panose="02020603050405020304" pitchFamily="18" charset="0"/>
                <a:cs typeface="Times New Roman" panose="02020603050405020304" pitchFamily="18" charset="0"/>
              </a:rPr>
              <a:t>A </a:t>
            </a:r>
            <a:r>
              <a:rPr lang="en-US" sz="5100" dirty="0">
                <a:latin typeface="Times New Roman" panose="02020603050405020304" pitchFamily="18" charset="0"/>
                <a:cs typeface="Times New Roman" panose="02020603050405020304" pitchFamily="18" charset="0"/>
              </a:rPr>
              <a:t>patient has developed a recognizable sign and symptoms </a:t>
            </a:r>
            <a:endParaRPr lang="en-US" sz="5100" dirty="0" smtClean="0">
              <a:latin typeface="Times New Roman" panose="02020603050405020304" pitchFamily="18" charset="0"/>
              <a:cs typeface="Times New Roman" panose="02020603050405020304" pitchFamily="18" charset="0"/>
            </a:endParaRPr>
          </a:p>
          <a:p>
            <a:pPr marL="609600" indent="-609600" algn="just">
              <a:lnSpc>
                <a:spcPct val="170000"/>
              </a:lnSpc>
              <a:buFont typeface="Wingdings" pitchFamily="2" charset="2"/>
              <a:buChar char="Ø"/>
            </a:pPr>
            <a:r>
              <a:rPr lang="en-US" sz="5100" dirty="0" smtClean="0">
                <a:latin typeface="Times New Roman" panose="02020603050405020304" pitchFamily="18" charset="0"/>
                <a:cs typeface="Times New Roman" panose="02020603050405020304" pitchFamily="18" charset="0"/>
              </a:rPr>
              <a:t>Provide care to </a:t>
            </a:r>
            <a:r>
              <a:rPr lang="en-US" sz="5100" b="1" dirty="0" smtClean="0">
                <a:latin typeface="Times New Roman" panose="02020603050405020304" pitchFamily="18" charset="0"/>
                <a:cs typeface="Times New Roman" panose="02020603050405020304" pitchFamily="18" charset="0"/>
              </a:rPr>
              <a:t>sick children/their families </a:t>
            </a:r>
            <a:r>
              <a:rPr lang="en-US" sz="5100" dirty="0" smtClean="0">
                <a:latin typeface="Times New Roman" panose="02020603050405020304" pitchFamily="18" charset="0"/>
                <a:cs typeface="Times New Roman" panose="02020603050405020304" pitchFamily="18" charset="0"/>
              </a:rPr>
              <a:t>by.</a:t>
            </a:r>
          </a:p>
          <a:p>
            <a:pPr marL="1009650" lvl="1" indent="-609600">
              <a:lnSpc>
                <a:spcPct val="170000"/>
              </a:lnSpc>
              <a:buFont typeface="Wingdings" pitchFamily="2" charset="2"/>
              <a:buChar char="ü"/>
            </a:pPr>
            <a:r>
              <a:rPr lang="en-US" sz="5100" dirty="0" smtClean="0">
                <a:latin typeface="Times New Roman" panose="02020603050405020304" pitchFamily="18" charset="0"/>
                <a:cs typeface="Times New Roman" panose="02020603050405020304" pitchFamily="18" charset="0"/>
              </a:rPr>
              <a:t>Assessing their needs</a:t>
            </a:r>
          </a:p>
          <a:p>
            <a:pPr marL="1009650" lvl="1" indent="-609600">
              <a:lnSpc>
                <a:spcPct val="150000"/>
              </a:lnSpc>
              <a:buFont typeface="Wingdings" pitchFamily="2" charset="2"/>
              <a:buChar char="ü"/>
            </a:pPr>
            <a:r>
              <a:rPr lang="en-US" sz="5100" dirty="0" smtClean="0">
                <a:latin typeface="Times New Roman" panose="02020603050405020304" pitchFamily="18" charset="0"/>
                <a:cs typeface="Times New Roman" panose="02020603050405020304" pitchFamily="18" charset="0"/>
              </a:rPr>
              <a:t>Planning for their care</a:t>
            </a:r>
          </a:p>
          <a:p>
            <a:pPr marL="1009650" lvl="1" indent="-609600">
              <a:lnSpc>
                <a:spcPct val="150000"/>
              </a:lnSpc>
              <a:buFont typeface="Wingdings" pitchFamily="2" charset="2"/>
              <a:buChar char="ü"/>
            </a:pPr>
            <a:r>
              <a:rPr lang="en-US" sz="5100" dirty="0" smtClean="0">
                <a:latin typeface="Times New Roman" panose="02020603050405020304" pitchFamily="18" charset="0"/>
                <a:cs typeface="Times New Roman" panose="02020603050405020304" pitchFamily="18" charset="0"/>
              </a:rPr>
              <a:t>Implementing the plan</a:t>
            </a:r>
          </a:p>
          <a:p>
            <a:pPr marL="1009650" lvl="1" indent="-609600">
              <a:lnSpc>
                <a:spcPct val="150000"/>
              </a:lnSpc>
              <a:buFont typeface="Wingdings" pitchFamily="2" charset="2"/>
              <a:buChar char="ü"/>
            </a:pPr>
            <a:r>
              <a:rPr lang="en-US" sz="5100" dirty="0" smtClean="0">
                <a:latin typeface="Times New Roman" panose="02020603050405020304" pitchFamily="18" charset="0"/>
                <a:cs typeface="Times New Roman" panose="02020603050405020304" pitchFamily="18" charset="0"/>
              </a:rPr>
              <a:t>Evaluating children’s condition</a:t>
            </a:r>
          </a:p>
          <a:p>
            <a:pPr marL="1009650" lvl="1" indent="-609600">
              <a:lnSpc>
                <a:spcPct val="150000"/>
              </a:lnSpc>
              <a:buFont typeface="Wingdings" pitchFamily="2" charset="2"/>
              <a:buChar char="ü"/>
            </a:pPr>
            <a:r>
              <a:rPr lang="en-US" sz="5100" dirty="0" smtClean="0">
                <a:latin typeface="Times New Roman" panose="02020603050405020304" pitchFamily="18" charset="0"/>
                <a:cs typeface="Times New Roman" panose="02020603050405020304" pitchFamily="18" charset="0"/>
              </a:rPr>
              <a:t>Providing health teaching to children and their parents</a:t>
            </a:r>
            <a:endParaRPr lang="en-US" sz="5100" b="1" dirty="0" smtClean="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8DCE451A-4190-4834-BCEA-EC7680BFC9F7}" type="slidenum">
              <a:rPr lang="en-US" smtClean="0"/>
              <a:pPr/>
              <a:t>34</a:t>
            </a:fld>
            <a:endParaRPr lang="en-US"/>
          </a:p>
        </p:txBody>
      </p:sp>
      <p:sp>
        <p:nvSpPr>
          <p:cNvPr id="7" name="Footer Placeholder 6"/>
          <p:cNvSpPr>
            <a:spLocks noGrp="1"/>
          </p:cNvSpPr>
          <p:nvPr>
            <p:ph type="ftr" sz="quarter" idx="11"/>
          </p:nvPr>
        </p:nvSpPr>
        <p:spPr/>
        <p:txBody>
          <a:bodyPr/>
          <a:lstStyle/>
          <a:p>
            <a:r>
              <a:rPr lang="en-US" smtClean="0"/>
              <a:t>BY DEMEKE S</a:t>
            </a:r>
            <a:endParaRPr lang="en-US"/>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457200"/>
          </a:xfrm>
        </p:spPr>
        <p:txBody>
          <a:bodyPr>
            <a:noAutofit/>
          </a:bodyPr>
          <a:lstStyle/>
          <a:p>
            <a:r>
              <a:rPr lang="en-US" b="1" dirty="0" smtClean="0">
                <a:latin typeface="Times New Roman" pitchFamily="18" charset="0"/>
                <a:cs typeface="Times New Roman" pitchFamily="18" charset="0"/>
              </a:rPr>
              <a:t/>
            </a:r>
            <a:br>
              <a:rPr lang="en-US" b="1" dirty="0" smtClean="0">
                <a:latin typeface="Times New Roman" pitchFamily="18" charset="0"/>
                <a:cs typeface="Times New Roman" pitchFamily="18" charset="0"/>
              </a:rPr>
            </a:br>
            <a:r>
              <a:rPr lang="en-US" b="1" dirty="0" smtClean="0">
                <a:latin typeface="Times New Roman" pitchFamily="18" charset="0"/>
                <a:cs typeface="Times New Roman" pitchFamily="18" charset="0"/>
              </a:rPr>
              <a:t>3. Tertiary care level</a:t>
            </a:r>
            <a:br>
              <a:rPr lang="en-US" b="1" dirty="0" smtClean="0">
                <a:latin typeface="Times New Roman" pitchFamily="18" charset="0"/>
                <a:cs typeface="Times New Roman" pitchFamily="18" charset="0"/>
              </a:rPr>
            </a:br>
            <a:endParaRPr lang="en-US" b="1" dirty="0"/>
          </a:p>
        </p:txBody>
      </p:sp>
      <p:sp>
        <p:nvSpPr>
          <p:cNvPr id="3" name="Content Placeholder 2"/>
          <p:cNvSpPr>
            <a:spLocks noGrp="1"/>
          </p:cNvSpPr>
          <p:nvPr>
            <p:ph idx="1"/>
          </p:nvPr>
        </p:nvSpPr>
        <p:spPr>
          <a:xfrm>
            <a:off x="457200" y="762000"/>
            <a:ext cx="8229600" cy="5562600"/>
          </a:xfrm>
        </p:spPr>
        <p:txBody>
          <a:bodyPr>
            <a:normAutofit fontScale="85000" lnSpcReduction="10000"/>
          </a:bodyPr>
          <a:lstStyle/>
          <a:p>
            <a:pPr lvl="0">
              <a:lnSpc>
                <a:spcPct val="150000"/>
              </a:lnSpc>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 It </a:t>
            </a:r>
            <a:r>
              <a:rPr lang="en-US" dirty="0">
                <a:latin typeface="Times New Roman" panose="02020603050405020304" pitchFamily="18" charset="0"/>
                <a:cs typeface="Times New Roman" panose="02020603050405020304" pitchFamily="18" charset="0"/>
              </a:rPr>
              <a:t>is a level of care that is specialized and highly technical in diagnosing and treating complicated health problems.</a:t>
            </a:r>
          </a:p>
          <a:p>
            <a:pPr lvl="0">
              <a:lnSpc>
                <a:spcPct val="150000"/>
              </a:lnSpc>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 A level of care for extensive </a:t>
            </a:r>
            <a:r>
              <a:rPr lang="en-US" dirty="0">
                <a:latin typeface="Times New Roman" panose="02020603050405020304" pitchFamily="18" charset="0"/>
                <a:cs typeface="Times New Roman" panose="02020603050405020304" pitchFamily="18" charset="0"/>
              </a:rPr>
              <a:t>and complicated pathological conditions.</a:t>
            </a:r>
          </a:p>
          <a:p>
            <a:pPr>
              <a:lnSpc>
                <a:spcPct val="150000"/>
              </a:lnSpc>
              <a:buFont typeface="Wingdings" pitchFamily="2" charset="2"/>
              <a:buChar char="Ø"/>
            </a:pPr>
            <a:r>
              <a:rPr lang="en-US" dirty="0">
                <a:latin typeface="Times New Roman" panose="02020603050405020304" pitchFamily="18" charset="0"/>
                <a:cs typeface="Times New Roman" panose="02020603050405020304" pitchFamily="18" charset="0"/>
              </a:rPr>
              <a:t>It is the most complex level of </a:t>
            </a:r>
            <a:r>
              <a:rPr lang="en-US" dirty="0" smtClean="0">
                <a:latin typeface="Times New Roman" panose="02020603050405020304" pitchFamily="18" charset="0"/>
                <a:cs typeface="Times New Roman" panose="02020603050405020304" pitchFamily="18" charset="0"/>
              </a:rPr>
              <a:t>care</a:t>
            </a:r>
          </a:p>
          <a:p>
            <a:pPr lvl="0">
              <a:lnSpc>
                <a:spcPct val="150000"/>
              </a:lnSpc>
              <a:buFont typeface="Wingdings" pitchFamily="2" charset="2"/>
              <a:buChar char="Ø"/>
            </a:pPr>
            <a:r>
              <a:rPr lang="en-US" dirty="0">
                <a:latin typeface="Times New Roman" panose="02020603050405020304" pitchFamily="18" charset="0"/>
                <a:cs typeface="Times New Roman" panose="02020603050405020304" pitchFamily="18" charset="0"/>
              </a:rPr>
              <a:t>The illness may be </a:t>
            </a:r>
            <a:r>
              <a:rPr lang="en-US" dirty="0" smtClean="0">
                <a:latin typeface="Times New Roman" panose="02020603050405020304" pitchFamily="18" charset="0"/>
                <a:cs typeface="Times New Roman" panose="02020603050405020304" pitchFamily="18" charset="0"/>
              </a:rPr>
              <a:t>life-threatening and nurses </a:t>
            </a:r>
            <a:r>
              <a:rPr lang="en-US" dirty="0">
                <a:latin typeface="Times New Roman" panose="02020603050405020304" pitchFamily="18" charset="0"/>
                <a:cs typeface="Times New Roman" panose="02020603050405020304" pitchFamily="18" charset="0"/>
              </a:rPr>
              <a:t>tend to be highly </a:t>
            </a:r>
            <a:r>
              <a:rPr lang="en-US" dirty="0" smtClean="0">
                <a:latin typeface="Times New Roman" panose="02020603050405020304" pitchFamily="18" charset="0"/>
                <a:cs typeface="Times New Roman" panose="02020603050405020304" pitchFamily="18" charset="0"/>
              </a:rPr>
              <a:t>specialized. ex. Working in NICU</a:t>
            </a:r>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8DCE451A-4190-4834-BCEA-EC7680BFC9F7}" type="slidenum">
              <a:rPr lang="en-US" smtClean="0"/>
              <a:pPr/>
              <a:t>35</a:t>
            </a:fld>
            <a:endParaRPr lang="en-US"/>
          </a:p>
        </p:txBody>
      </p:sp>
      <p:sp>
        <p:nvSpPr>
          <p:cNvPr id="7" name="Footer Placeholder 6"/>
          <p:cNvSpPr>
            <a:spLocks noGrp="1"/>
          </p:cNvSpPr>
          <p:nvPr>
            <p:ph type="ftr" sz="quarter" idx="11"/>
          </p:nvPr>
        </p:nvSpPr>
        <p:spPr/>
        <p:txBody>
          <a:bodyPr/>
          <a:lstStyle/>
          <a:p>
            <a:r>
              <a:rPr lang="en-US" smtClean="0"/>
              <a:t>BY DEMEKE S</a:t>
            </a:r>
            <a:endParaRPr lang="en-US"/>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229600" cy="1143000"/>
          </a:xfrm>
        </p:spPr>
        <p:txBody>
          <a:bodyPr>
            <a:normAutofit/>
          </a:bodyPr>
          <a:lstStyle/>
          <a:p>
            <a:r>
              <a:rPr lang="en-US" sz="4800" b="1" dirty="0" smtClean="0">
                <a:latin typeface="Times New Roman" panose="02020603050405020304" pitchFamily="18" charset="0"/>
                <a:cs typeface="Times New Roman" panose="02020603050405020304" pitchFamily="18" charset="0"/>
              </a:rPr>
              <a:t>Con…</a:t>
            </a:r>
            <a:endParaRPr lang="en-US" sz="4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371600"/>
            <a:ext cx="8229600" cy="4754563"/>
          </a:xfrm>
        </p:spPr>
        <p:txBody>
          <a:bodyPr/>
          <a:lstStyle/>
          <a:p>
            <a:pPr>
              <a:lnSpc>
                <a:spcPct val="90000"/>
              </a:lnSpc>
              <a:buFont typeface="Wingdings" pitchFamily="2" charset="2"/>
              <a:buChar char="Ø"/>
            </a:pPr>
            <a:r>
              <a:rPr lang="en-US" dirty="0" smtClean="0">
                <a:latin typeface="Times New Roman" pitchFamily="18" charset="0"/>
                <a:cs typeface="Times New Roman" pitchFamily="18" charset="0"/>
              </a:rPr>
              <a:t> It </a:t>
            </a:r>
            <a:r>
              <a:rPr lang="en-US" dirty="0">
                <a:latin typeface="Times New Roman" pitchFamily="18" charset="0"/>
                <a:cs typeface="Times New Roman" pitchFamily="18" charset="0"/>
              </a:rPr>
              <a:t>is also dealing with the child’s </a:t>
            </a:r>
            <a:r>
              <a:rPr lang="en-US" b="1" dirty="0">
                <a:latin typeface="Times New Roman" pitchFamily="18" charset="0"/>
                <a:cs typeface="Times New Roman" pitchFamily="18" charset="0"/>
              </a:rPr>
              <a:t>disabilities</a:t>
            </a:r>
            <a:r>
              <a:rPr lang="en-US" dirty="0">
                <a:latin typeface="Times New Roman" pitchFamily="18" charset="0"/>
                <a:cs typeface="Times New Roman" pitchFamily="18" charset="0"/>
              </a:rPr>
              <a:t>. </a:t>
            </a:r>
          </a:p>
          <a:p>
            <a:pPr marL="0" indent="0" algn="just">
              <a:lnSpc>
                <a:spcPct val="150000"/>
              </a:lnSpc>
              <a:buNone/>
            </a:pPr>
            <a:r>
              <a:rPr lang="en-US" b="1" dirty="0" smtClean="0">
                <a:latin typeface="Times New Roman" pitchFamily="18" charset="0"/>
                <a:cs typeface="Times New Roman" pitchFamily="18" charset="0"/>
              </a:rPr>
              <a:t>i.e. to </a:t>
            </a:r>
            <a:r>
              <a:rPr lang="en-US" b="1" dirty="0">
                <a:latin typeface="Times New Roman" pitchFamily="18" charset="0"/>
                <a:cs typeface="Times New Roman" pitchFamily="18" charset="0"/>
              </a:rPr>
              <a:t>return to their maximal level </a:t>
            </a:r>
            <a:r>
              <a:rPr lang="en-US" dirty="0">
                <a:latin typeface="Times New Roman" pitchFamily="18" charset="0"/>
                <a:cs typeface="Times New Roman" pitchFamily="18" charset="0"/>
              </a:rPr>
              <a:t>of functioning following illness and /or disabilities</a:t>
            </a: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8DCE451A-4190-4834-BCEA-EC7680BFC9F7}" type="slidenum">
              <a:rPr lang="en-US" smtClean="0"/>
              <a:pPr/>
              <a:t>36</a:t>
            </a:fld>
            <a:endParaRPr lang="en-US"/>
          </a:p>
        </p:txBody>
      </p:sp>
      <p:sp>
        <p:nvSpPr>
          <p:cNvPr id="7" name="Footer Placeholder 6"/>
          <p:cNvSpPr>
            <a:spLocks noGrp="1"/>
          </p:cNvSpPr>
          <p:nvPr>
            <p:ph type="ftr" sz="quarter" idx="11"/>
          </p:nvPr>
        </p:nvSpPr>
        <p:spPr/>
        <p:txBody>
          <a:bodyPr/>
          <a:lstStyle/>
          <a:p>
            <a:r>
              <a:rPr lang="en-US" smtClean="0"/>
              <a:t>BY DEMEKE S</a:t>
            </a:r>
            <a:endParaRPr lang="en-US"/>
          </a:p>
        </p:txBody>
      </p:sp>
    </p:spTree>
    <p:extLst>
      <p:ext uri="{BB962C8B-B14F-4D97-AF65-F5344CB8AC3E}">
        <p14:creationId xmlns:p14="http://schemas.microsoft.com/office/powerpoint/2010/main" val="2830311033"/>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95400"/>
          </a:xfrm>
        </p:spPr>
        <p:txBody>
          <a:bodyPr>
            <a:noAutofit/>
          </a:bodyPr>
          <a:lstStyle/>
          <a:p>
            <a:r>
              <a:rPr lang="en-US" sz="3600" b="1" dirty="0" smtClean="0">
                <a:latin typeface="Times New Roman" panose="02020603050405020304" pitchFamily="18" charset="0"/>
                <a:cs typeface="Times New Roman" pitchFamily="18" charset="0"/>
              </a:rPr>
              <a:t/>
            </a:r>
            <a:br>
              <a:rPr lang="en-US" sz="3600" b="1" dirty="0" smtClean="0">
                <a:latin typeface="Times New Roman" panose="02020603050405020304" pitchFamily="18" charset="0"/>
                <a:cs typeface="Times New Roman" pitchFamily="18" charset="0"/>
              </a:rPr>
            </a:br>
            <a:r>
              <a:rPr lang="en-US" sz="3600" b="1" dirty="0" smtClean="0">
                <a:latin typeface="Times New Roman" panose="02020603050405020304" pitchFamily="18" charset="0"/>
                <a:cs typeface="Times New Roman" pitchFamily="18" charset="0"/>
              </a:rPr>
              <a:t>What should the Hospital environment for sick child?  </a:t>
            </a:r>
            <a:r>
              <a:rPr lang="en-US" sz="3600" dirty="0" smtClean="0">
                <a:latin typeface="Times New Roman" panose="02020603050405020304" pitchFamily="18" charset="0"/>
                <a:cs typeface="Times New Roman" panose="02020603050405020304" pitchFamily="18" charset="0"/>
              </a:rPr>
              <a:t/>
            </a:r>
            <a:br>
              <a:rPr lang="en-US" sz="3600" dirty="0" smtClean="0">
                <a:latin typeface="Times New Roman" panose="02020603050405020304" pitchFamily="18" charset="0"/>
                <a:cs typeface="Times New Roman" panose="02020603050405020304" pitchFamily="18" charset="0"/>
              </a:rPr>
            </a:b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95300" y="1220787"/>
            <a:ext cx="8229600" cy="5135563"/>
          </a:xfrm>
        </p:spPr>
        <p:txBody>
          <a:bodyPr/>
          <a:lstStyle/>
          <a:p>
            <a:pPr>
              <a:buFont typeface="Wingdings" pitchFamily="2" charset="2"/>
              <a:buChar char="ü"/>
            </a:pPr>
            <a:r>
              <a:rPr lang="en-GB" dirty="0" smtClean="0">
                <a:latin typeface="Times New Roman" panose="02020603050405020304" pitchFamily="18" charset="0"/>
                <a:cs typeface="Times New Roman" panose="02020603050405020304" pitchFamily="18" charset="0"/>
              </a:rPr>
              <a:t>Friendly staff</a:t>
            </a:r>
          </a:p>
          <a:p>
            <a:pPr>
              <a:buFont typeface="Wingdings" pitchFamily="2" charset="2"/>
              <a:buChar char="ü"/>
            </a:pPr>
            <a:r>
              <a:rPr lang="en-GB" dirty="0" smtClean="0">
                <a:latin typeface="Times New Roman" panose="02020603050405020304" pitchFamily="18" charset="0"/>
                <a:cs typeface="Times New Roman" panose="02020603050405020304" pitchFamily="18" charset="0"/>
              </a:rPr>
              <a:t>attractive</a:t>
            </a:r>
          </a:p>
          <a:p>
            <a:pPr>
              <a:buFont typeface="Wingdings" pitchFamily="2" charset="2"/>
              <a:buChar char="ü"/>
            </a:pPr>
            <a:r>
              <a:rPr lang="en-GB" dirty="0" smtClean="0">
                <a:latin typeface="Times New Roman" panose="02020603050405020304" pitchFamily="18" charset="0"/>
                <a:cs typeface="Times New Roman" panose="02020603050405020304" pitchFamily="18" charset="0"/>
              </a:rPr>
              <a:t>Bright &amp; cheerful</a:t>
            </a:r>
          </a:p>
          <a:p>
            <a:pPr>
              <a:buFont typeface="Wingdings" pitchFamily="2" charset="2"/>
              <a:buChar char="ü"/>
            </a:pPr>
            <a:r>
              <a:rPr lang="en-GB" dirty="0" smtClean="0">
                <a:latin typeface="Times New Roman" panose="02020603050405020304" pitchFamily="18" charset="0"/>
                <a:cs typeface="Times New Roman" panose="02020603050405020304" pitchFamily="18" charset="0"/>
              </a:rPr>
              <a:t>Not frightening/threatening</a:t>
            </a:r>
          </a:p>
          <a:p>
            <a:pPr>
              <a:buFont typeface="Wingdings" pitchFamily="2" charset="2"/>
              <a:buChar char="ü"/>
            </a:pPr>
            <a:r>
              <a:rPr lang="en-GB" dirty="0" smtClean="0">
                <a:latin typeface="Times New Roman" panose="02020603050405020304" pitchFamily="18" charset="0"/>
                <a:cs typeface="Times New Roman" panose="02020603050405020304" pitchFamily="18" charset="0"/>
              </a:rPr>
              <a:t>Toys/game materials</a:t>
            </a:r>
          </a:p>
          <a:p>
            <a:pPr>
              <a:buFont typeface="Wingdings" pitchFamily="2" charset="2"/>
              <a:buChar char="ü"/>
            </a:pPr>
            <a:r>
              <a:rPr lang="en-GB" dirty="0" smtClean="0">
                <a:latin typeface="Times New Roman" panose="02020603050405020304" pitchFamily="18" charset="0"/>
                <a:cs typeface="Times New Roman" panose="02020603050405020304" pitchFamily="18" charset="0"/>
              </a:rPr>
              <a:t>Play rooms</a:t>
            </a:r>
          </a:p>
          <a:p>
            <a:pPr>
              <a:buFont typeface="Wingdings" pitchFamily="2" charset="2"/>
              <a:buChar char="ü"/>
            </a:pPr>
            <a:r>
              <a:rPr lang="en-GB" dirty="0" smtClean="0">
                <a:latin typeface="Times New Roman" panose="02020603050405020304" pitchFamily="18" charset="0"/>
                <a:cs typeface="Times New Roman" panose="02020603050405020304" pitchFamily="18" charset="0"/>
              </a:rPr>
              <a:t>Smells good</a:t>
            </a:r>
          </a:p>
          <a:p>
            <a:pPr>
              <a:buFont typeface="Wingdings" pitchFamily="2" charset="2"/>
              <a:buChar char="ü"/>
            </a:pPr>
            <a:r>
              <a:rPr lang="en-GB" dirty="0" smtClean="0">
                <a:latin typeface="Times New Roman" panose="02020603050405020304" pitchFamily="18" charset="0"/>
                <a:cs typeface="Times New Roman" panose="02020603050405020304" pitchFamily="18" charset="0"/>
              </a:rPr>
              <a:t>Colourful Uniforms</a:t>
            </a:r>
          </a:p>
          <a:p>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8DCE451A-4190-4834-BCEA-EC7680BFC9F7}" type="slidenum">
              <a:rPr lang="en-US" smtClean="0"/>
              <a:pPr/>
              <a:t>37</a:t>
            </a:fld>
            <a:endParaRPr lang="en-US"/>
          </a:p>
        </p:txBody>
      </p:sp>
      <p:sp>
        <p:nvSpPr>
          <p:cNvPr id="7" name="Footer Placeholder 6"/>
          <p:cNvSpPr>
            <a:spLocks noGrp="1"/>
          </p:cNvSpPr>
          <p:nvPr>
            <p:ph type="ftr" sz="quarter" idx="11"/>
          </p:nvPr>
        </p:nvSpPr>
        <p:spPr/>
        <p:txBody>
          <a:bodyPr/>
          <a:lstStyle/>
          <a:p>
            <a:r>
              <a:rPr lang="en-US" smtClean="0"/>
              <a:t>BY DEMEKE S</a:t>
            </a:r>
            <a:endParaRPr lang="en-US"/>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610600" cy="1143000"/>
          </a:xfrm>
        </p:spPr>
        <p:txBody>
          <a:bodyPr>
            <a:normAutofit fontScale="90000"/>
          </a:bodyPr>
          <a:lstStyle/>
          <a:p>
            <a:pPr eaLnBrk="0" hangingPunct="0">
              <a:defRPr/>
            </a:pPr>
            <a:r>
              <a:rPr lang="en-US" b="1" dirty="0" smtClean="0">
                <a:ln w="11430"/>
                <a:effectLst>
                  <a:outerShdw blurRad="50800" dist="39000" dir="5460000" algn="tl">
                    <a:srgbClr val="000000">
                      <a:alpha val="38000"/>
                    </a:srgbClr>
                  </a:outerShdw>
                </a:effectLst>
                <a:latin typeface="Times New Roman" pitchFamily="18" charset="0"/>
                <a:cs typeface="Times New Roman" pitchFamily="18" charset="0"/>
              </a:rPr>
              <a:t/>
            </a:r>
            <a:br>
              <a:rPr lang="en-US" b="1" dirty="0" smtClean="0">
                <a:ln w="11430"/>
                <a:effectLst>
                  <a:outerShdw blurRad="50800" dist="39000" dir="5460000" algn="tl">
                    <a:srgbClr val="000000">
                      <a:alpha val="38000"/>
                    </a:srgbClr>
                  </a:outerShdw>
                </a:effectLst>
                <a:latin typeface="Times New Roman" pitchFamily="18" charset="0"/>
                <a:cs typeface="Times New Roman" pitchFamily="18" charset="0"/>
              </a:rPr>
            </a:br>
            <a:r>
              <a:rPr lang="en-US" b="1" dirty="0" smtClean="0">
                <a:ln w="11430"/>
                <a:latin typeface="Times New Roman" pitchFamily="18" charset="0"/>
                <a:cs typeface="Times New Roman" pitchFamily="18" charset="0"/>
              </a:rPr>
              <a:t>Nursing Care for  Hospitalized Child</a:t>
            </a:r>
            <a:r>
              <a:rPr lang="en-US" b="1" dirty="0" smtClean="0">
                <a:ln w="11430"/>
                <a:effectLst>
                  <a:outerShdw blurRad="50800" dist="39000" dir="5460000" algn="tl">
                    <a:srgbClr val="000000">
                      <a:alpha val="38000"/>
                    </a:srgbClr>
                  </a:outerShdw>
                </a:effectLst>
                <a:latin typeface="Times New Roman" pitchFamily="18" charset="0"/>
                <a:cs typeface="Times New Roman" pitchFamily="18" charset="0"/>
              </a:rPr>
              <a:t/>
            </a:r>
            <a:br>
              <a:rPr lang="en-US" b="1" dirty="0" smtClean="0">
                <a:ln w="11430"/>
                <a:effectLst>
                  <a:outerShdw blurRad="50800" dist="39000" dir="5460000" algn="tl">
                    <a:srgbClr val="000000">
                      <a:alpha val="38000"/>
                    </a:srgbClr>
                  </a:outerShdw>
                </a:effectLst>
                <a:latin typeface="Times New Roman" pitchFamily="18" charset="0"/>
                <a:cs typeface="Times New Roman" pitchFamily="18" charset="0"/>
              </a:rPr>
            </a:br>
            <a:endParaRPr lang="en-US" dirty="0"/>
          </a:p>
        </p:txBody>
      </p:sp>
      <p:sp>
        <p:nvSpPr>
          <p:cNvPr id="3" name="Content Placeholder 2"/>
          <p:cNvSpPr>
            <a:spLocks noGrp="1"/>
          </p:cNvSpPr>
          <p:nvPr>
            <p:ph idx="1"/>
          </p:nvPr>
        </p:nvSpPr>
        <p:spPr>
          <a:xfrm>
            <a:off x="457200" y="1219200"/>
            <a:ext cx="8229600" cy="4906963"/>
          </a:xfrm>
        </p:spPr>
        <p:txBody>
          <a:bodyPr/>
          <a:lstStyle/>
          <a:p>
            <a:pPr algn="just">
              <a:buFont typeface="Wingdings" panose="05000000000000000000" pitchFamily="2" charset="2"/>
              <a:buChar char="Ø"/>
            </a:pPr>
            <a:r>
              <a:rPr lang="en-US" dirty="0" smtClean="0">
                <a:latin typeface="Times New Roman" pitchFamily="18" charset="0"/>
                <a:cs typeface="Times New Roman" pitchFamily="18" charset="0"/>
              </a:rPr>
              <a:t> Begins with admitting a child to the health care unit</a:t>
            </a:r>
          </a:p>
          <a:p>
            <a:pPr algn="just">
              <a:buFont typeface="Wingdings" panose="05000000000000000000" pitchFamily="2" charset="2"/>
              <a:buChar char="v"/>
            </a:pPr>
            <a:r>
              <a:rPr lang="en-US" b="1" dirty="0" smtClean="0">
                <a:latin typeface="Times New Roman" pitchFamily="18" charset="0"/>
                <a:cs typeface="Times New Roman" pitchFamily="18" charset="0"/>
              </a:rPr>
              <a:t> Purpose of care during admission</a:t>
            </a:r>
          </a:p>
          <a:p>
            <a:pPr lvl="1" algn="just">
              <a:buFont typeface="Wingdings" pitchFamily="2" charset="2"/>
              <a:buChar char="ü"/>
            </a:pPr>
            <a:r>
              <a:rPr lang="en-US" sz="3200" dirty="0" smtClean="0">
                <a:latin typeface="Times New Roman" pitchFamily="18" charset="0"/>
                <a:cs typeface="Times New Roman" pitchFamily="18" charset="0"/>
              </a:rPr>
              <a:t>To help the new patient</a:t>
            </a:r>
          </a:p>
          <a:p>
            <a:pPr lvl="1" algn="just">
              <a:buFont typeface="Wingdings" pitchFamily="2" charset="2"/>
              <a:buChar char="ü"/>
            </a:pPr>
            <a:r>
              <a:rPr lang="en-US" sz="3200" dirty="0" smtClean="0">
                <a:latin typeface="Times New Roman" pitchFamily="18" charset="0"/>
                <a:cs typeface="Times New Roman" pitchFamily="18" charset="0"/>
              </a:rPr>
              <a:t>To adjust to the hospital</a:t>
            </a:r>
          </a:p>
          <a:p>
            <a:pPr lvl="1" algn="just">
              <a:buFont typeface="Wingdings" pitchFamily="2" charset="2"/>
              <a:buChar char="ü"/>
            </a:pPr>
            <a:r>
              <a:rPr lang="en-US" sz="3200" dirty="0" smtClean="0">
                <a:latin typeface="Times New Roman" pitchFamily="18" charset="0"/>
                <a:cs typeface="Times New Roman" pitchFamily="18" charset="0"/>
              </a:rPr>
              <a:t>To alleviate fear and worry</a:t>
            </a:r>
          </a:p>
          <a:p>
            <a:pPr algn="just">
              <a:defRPr/>
            </a:pPr>
            <a:endParaRPr lang="en-US" dirty="0" smtClean="0">
              <a:latin typeface="Times New Roman" pitchFamily="18" charset="0"/>
              <a:cs typeface="Times New Roman" pitchFamily="18" charset="0"/>
            </a:endParaRPr>
          </a:p>
          <a:p>
            <a:endParaRPr lang="en-US" dirty="0"/>
          </a:p>
        </p:txBody>
      </p:sp>
      <p:sp>
        <p:nvSpPr>
          <p:cNvPr id="4" name="Slide Number Placeholder 3"/>
          <p:cNvSpPr>
            <a:spLocks noGrp="1"/>
          </p:cNvSpPr>
          <p:nvPr>
            <p:ph type="sldNum" sz="quarter" idx="12"/>
          </p:nvPr>
        </p:nvSpPr>
        <p:spPr/>
        <p:txBody>
          <a:bodyPr/>
          <a:lstStyle/>
          <a:p>
            <a:fld id="{8DCE451A-4190-4834-BCEA-EC7680BFC9F7}" type="slidenum">
              <a:rPr lang="en-US" smtClean="0"/>
              <a:pPr/>
              <a:t>38</a:t>
            </a:fld>
            <a:endParaRPr lang="en-US"/>
          </a:p>
        </p:txBody>
      </p:sp>
      <p:sp>
        <p:nvSpPr>
          <p:cNvPr id="7" name="Footer Placeholder 6"/>
          <p:cNvSpPr>
            <a:spLocks noGrp="1"/>
          </p:cNvSpPr>
          <p:nvPr>
            <p:ph type="ftr" sz="quarter" idx="11"/>
          </p:nvPr>
        </p:nvSpPr>
        <p:spPr/>
        <p:txBody>
          <a:bodyPr/>
          <a:lstStyle/>
          <a:p>
            <a:r>
              <a:rPr lang="en-US" smtClean="0"/>
              <a:t>BY DEMEKE S</a:t>
            </a:r>
            <a:endParaRPr lang="en-US"/>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fontScale="90000"/>
          </a:bodyPr>
          <a:lstStyle/>
          <a:p>
            <a:r>
              <a:rPr lang="en-US" b="1" i="1" dirty="0" smtClean="0">
                <a:latin typeface="Times New Roman" pitchFamily="18" charset="0"/>
                <a:cs typeface="Times New Roman" pitchFamily="18" charset="0"/>
              </a:rPr>
              <a:t/>
            </a:r>
            <a:br>
              <a:rPr lang="en-US" b="1" i="1" dirty="0" smtClean="0">
                <a:latin typeface="Times New Roman" pitchFamily="18" charset="0"/>
                <a:cs typeface="Times New Roman" pitchFamily="18" charset="0"/>
              </a:rPr>
            </a:br>
            <a:r>
              <a:rPr lang="en-US" b="1" dirty="0" smtClean="0">
                <a:latin typeface="Times New Roman" pitchFamily="18" charset="0"/>
                <a:cs typeface="Times New Roman" pitchFamily="18" charset="0"/>
              </a:rPr>
              <a:t>Indications for hospitalization</a:t>
            </a:r>
            <a:r>
              <a:rPr lang="en-US" b="1" dirty="0" smtClean="0"/>
              <a:t/>
            </a:r>
            <a:br>
              <a:rPr lang="en-US" b="1" dirty="0" smtClean="0"/>
            </a:br>
            <a:endParaRPr lang="en-US" dirty="0"/>
          </a:p>
        </p:txBody>
      </p:sp>
      <p:sp>
        <p:nvSpPr>
          <p:cNvPr id="3" name="Content Placeholder 2"/>
          <p:cNvSpPr>
            <a:spLocks noGrp="1"/>
          </p:cNvSpPr>
          <p:nvPr>
            <p:ph idx="1"/>
          </p:nvPr>
        </p:nvSpPr>
        <p:spPr>
          <a:xfrm>
            <a:off x="457200" y="1066800"/>
            <a:ext cx="8229600" cy="5059363"/>
          </a:xfrm>
        </p:spPr>
        <p:txBody>
          <a:bodyPr>
            <a:normAutofit/>
          </a:bodyPr>
          <a:lstStyle/>
          <a:p>
            <a:pPr lvl="1">
              <a:lnSpc>
                <a:spcPct val="150000"/>
              </a:lnSpc>
              <a:buFont typeface="Wingdings" pitchFamily="2" charset="2"/>
              <a:buChar char="ü"/>
            </a:pPr>
            <a:r>
              <a:rPr lang="en-US" sz="3200" dirty="0" smtClean="0">
                <a:latin typeface="Times New Roman" pitchFamily="18" charset="0"/>
                <a:cs typeface="Times New Roman" pitchFamily="18" charset="0"/>
              </a:rPr>
              <a:t>Therapeutic or palliative treatment</a:t>
            </a:r>
          </a:p>
          <a:p>
            <a:pPr lvl="1">
              <a:lnSpc>
                <a:spcPct val="150000"/>
              </a:lnSpc>
              <a:buFont typeface="Wingdings" pitchFamily="2" charset="2"/>
              <a:buChar char="ü"/>
            </a:pPr>
            <a:r>
              <a:rPr lang="en-US" sz="3200" dirty="0" smtClean="0">
                <a:latin typeface="Times New Roman" pitchFamily="18" charset="0"/>
                <a:cs typeface="Times New Roman" pitchFamily="18" charset="0"/>
              </a:rPr>
              <a:t>Clinical evaluation  </a:t>
            </a:r>
          </a:p>
          <a:p>
            <a:pPr lvl="1">
              <a:lnSpc>
                <a:spcPct val="150000"/>
              </a:lnSpc>
              <a:buFont typeface="Wingdings" pitchFamily="2" charset="2"/>
              <a:buChar char="ü"/>
            </a:pPr>
            <a:r>
              <a:rPr lang="en-US" sz="3200" dirty="0" smtClean="0">
                <a:latin typeface="Times New Roman" pitchFamily="18" charset="0"/>
                <a:cs typeface="Times New Roman" pitchFamily="18" charset="0"/>
              </a:rPr>
              <a:t>To provide a break for regular home care</a:t>
            </a:r>
          </a:p>
          <a:p>
            <a:pPr lvl="1">
              <a:lnSpc>
                <a:spcPct val="150000"/>
              </a:lnSpc>
              <a:buFont typeface="Wingdings" pitchFamily="2" charset="2"/>
              <a:buChar char="ü"/>
            </a:pPr>
            <a:r>
              <a:rPr lang="en-US" sz="3200" dirty="0" smtClean="0">
                <a:latin typeface="Times New Roman" pitchFamily="18" charset="0"/>
                <a:cs typeface="Times New Roman" pitchFamily="18" charset="0"/>
              </a:rPr>
              <a:t>To allow necessary clinical assessment, investigation that cannot be done outside the hospital </a:t>
            </a:r>
          </a:p>
          <a:p>
            <a:pPr>
              <a:buNone/>
            </a:pPr>
            <a:endParaRPr lang="en-US" dirty="0"/>
          </a:p>
        </p:txBody>
      </p:sp>
      <p:sp>
        <p:nvSpPr>
          <p:cNvPr id="4" name="Slide Number Placeholder 3"/>
          <p:cNvSpPr>
            <a:spLocks noGrp="1"/>
          </p:cNvSpPr>
          <p:nvPr>
            <p:ph type="sldNum" sz="quarter" idx="12"/>
          </p:nvPr>
        </p:nvSpPr>
        <p:spPr/>
        <p:txBody>
          <a:bodyPr/>
          <a:lstStyle/>
          <a:p>
            <a:fld id="{8DCE451A-4190-4834-BCEA-EC7680BFC9F7}" type="slidenum">
              <a:rPr lang="en-US" smtClean="0"/>
              <a:pPr/>
              <a:t>39</a:t>
            </a:fld>
            <a:endParaRPr lang="en-US"/>
          </a:p>
        </p:txBody>
      </p:sp>
      <p:sp>
        <p:nvSpPr>
          <p:cNvPr id="7" name="Footer Placeholder 6"/>
          <p:cNvSpPr>
            <a:spLocks noGrp="1"/>
          </p:cNvSpPr>
          <p:nvPr>
            <p:ph type="ftr" sz="quarter" idx="11"/>
          </p:nvPr>
        </p:nvSpPr>
        <p:spPr/>
        <p:txBody>
          <a:bodyPr/>
          <a:lstStyle/>
          <a:p>
            <a:r>
              <a:rPr lang="en-US" smtClean="0"/>
              <a:t>BY DEMEKE S</a:t>
            </a:r>
            <a:endParaRPr lang="en-US"/>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4000" b="1" dirty="0" smtClean="0">
                <a:latin typeface="Times New Roman" panose="02020603050405020304" pitchFamily="18" charset="0"/>
                <a:cs typeface="Times New Roman" panose="02020603050405020304" pitchFamily="18" charset="0"/>
              </a:rPr>
              <a:t>Con…</a:t>
            </a:r>
            <a:endParaRPr lang="en-US" sz="40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838200"/>
            <a:ext cx="8229600" cy="5715000"/>
          </a:xfrm>
        </p:spPr>
        <p:txBody>
          <a:bodyPr>
            <a:normAutofit fontScale="92500"/>
          </a:bodyPr>
          <a:lstStyle/>
          <a:p>
            <a:pPr>
              <a:lnSpc>
                <a:spcPct val="160000"/>
              </a:lnSpc>
              <a:buFont typeface="Wingdings" pitchFamily="2" charset="2"/>
              <a:buChar char="q"/>
            </a:pPr>
            <a:r>
              <a:rPr lang="en-US" dirty="0" smtClean="0">
                <a:latin typeface="Times New Roman" panose="02020603050405020304" pitchFamily="18" charset="0"/>
                <a:cs typeface="Times New Roman" panose="02020603050405020304" pitchFamily="18" charset="0"/>
              </a:rPr>
              <a:t>Pediatricians must not only concerned on particular organ systems, but also on environmental and social influences, which have a major impact on:</a:t>
            </a:r>
          </a:p>
          <a:p>
            <a:pPr>
              <a:lnSpc>
                <a:spcPct val="160000"/>
              </a:lnSpc>
              <a:buFont typeface="Wingdings" pitchFamily="2" charset="2"/>
              <a:buChar char="Ø"/>
            </a:pPr>
            <a:r>
              <a:rPr lang="en-US" dirty="0" smtClean="0">
                <a:latin typeface="Times New Roman" panose="02020603050405020304" pitchFamily="18" charset="0"/>
                <a:cs typeface="Times New Roman" panose="02020603050405020304" pitchFamily="18" charset="0"/>
              </a:rPr>
              <a:t> the physical, </a:t>
            </a:r>
          </a:p>
          <a:p>
            <a:pPr>
              <a:lnSpc>
                <a:spcPct val="160000"/>
              </a:lnSpc>
              <a:buFont typeface="Wingdings" pitchFamily="2" charset="2"/>
              <a:buChar char="Ø"/>
            </a:pPr>
            <a:r>
              <a:rPr lang="en-US" dirty="0" smtClean="0">
                <a:latin typeface="Times New Roman" panose="02020603050405020304" pitchFamily="18" charset="0"/>
                <a:cs typeface="Times New Roman" panose="02020603050405020304" pitchFamily="18" charset="0"/>
              </a:rPr>
              <a:t>emotional and mental health,</a:t>
            </a:r>
          </a:p>
          <a:p>
            <a:pPr>
              <a:lnSpc>
                <a:spcPct val="160000"/>
              </a:lnSpc>
              <a:buFont typeface="Wingdings" pitchFamily="2" charset="2"/>
              <a:buChar char="Ø"/>
            </a:pPr>
            <a:r>
              <a:rPr lang="en-US" dirty="0" smtClean="0">
                <a:latin typeface="Times New Roman" panose="02020603050405020304" pitchFamily="18" charset="0"/>
                <a:cs typeface="Times New Roman" panose="02020603050405020304" pitchFamily="18" charset="0"/>
              </a:rPr>
              <a:t> social well-being of children and their families</a:t>
            </a:r>
          </a:p>
          <a:p>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8DCE451A-4190-4834-BCEA-EC7680BFC9F7}" type="slidenum">
              <a:rPr lang="en-US" smtClean="0"/>
              <a:pPr/>
              <a:t>4</a:t>
            </a:fld>
            <a:endParaRPr lang="en-US"/>
          </a:p>
        </p:txBody>
      </p:sp>
      <p:sp>
        <p:nvSpPr>
          <p:cNvPr id="7" name="Footer Placeholder 6"/>
          <p:cNvSpPr>
            <a:spLocks noGrp="1"/>
          </p:cNvSpPr>
          <p:nvPr>
            <p:ph type="ftr" sz="quarter" idx="11"/>
          </p:nvPr>
        </p:nvSpPr>
        <p:spPr/>
        <p:txBody>
          <a:bodyPr/>
          <a:lstStyle/>
          <a:p>
            <a:r>
              <a:rPr lang="en-US" smtClean="0"/>
              <a:t>BY DEMEKE S</a:t>
            </a:r>
            <a:endParaRPr lang="en-US"/>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05800" cy="1143000"/>
          </a:xfrm>
        </p:spPr>
        <p:txBody>
          <a:bodyPr>
            <a:noAutofit/>
          </a:bodyPr>
          <a:lstStyle/>
          <a:p>
            <a:r>
              <a:rPr lang="en-US" sz="3200" b="1" dirty="0" smtClean="0">
                <a:latin typeface="Times New Roman" pitchFamily="18" charset="0"/>
                <a:cs typeface="Times New Roman" pitchFamily="18" charset="0"/>
              </a:rPr>
              <a:t>What a Pediatric nurse is caring for hospitalized child?</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143000"/>
            <a:ext cx="8229600" cy="4983163"/>
          </a:xfrm>
        </p:spPr>
        <p:txBody>
          <a:bodyPr>
            <a:normAutofit fontScale="92500" lnSpcReduction="20000"/>
          </a:bodyPr>
          <a:lstStyle/>
          <a:p>
            <a:pPr>
              <a:lnSpc>
                <a:spcPct val="150000"/>
              </a:lnSpc>
              <a:buFont typeface="Wingdings" pitchFamily="2" charset="2"/>
              <a:buChar char="ü"/>
            </a:pPr>
            <a:r>
              <a:rPr lang="en-US" dirty="0" smtClean="0">
                <a:latin typeface="Times New Roman" pitchFamily="18" charset="0"/>
                <a:cs typeface="Times New Roman" pitchFamily="18" charset="0"/>
              </a:rPr>
              <a:t>Assisting the healthcare team</a:t>
            </a:r>
          </a:p>
          <a:p>
            <a:pPr>
              <a:lnSpc>
                <a:spcPct val="150000"/>
              </a:lnSpc>
              <a:buFont typeface="Wingdings" pitchFamily="2" charset="2"/>
              <a:buChar char="ü"/>
            </a:pPr>
            <a:r>
              <a:rPr lang="en-US" dirty="0" smtClean="0">
                <a:latin typeface="Times New Roman" pitchFamily="18" charset="0"/>
                <a:cs typeface="Times New Roman" pitchFamily="18" charset="0"/>
              </a:rPr>
              <a:t>Providing first aid</a:t>
            </a:r>
          </a:p>
          <a:p>
            <a:pPr>
              <a:lnSpc>
                <a:spcPct val="150000"/>
              </a:lnSpc>
              <a:buFont typeface="Wingdings" pitchFamily="2" charset="2"/>
              <a:buChar char="ü"/>
            </a:pPr>
            <a:r>
              <a:rPr lang="en-US" dirty="0" smtClean="0">
                <a:latin typeface="Times New Roman" pitchFamily="18" charset="0"/>
                <a:cs typeface="Times New Roman" pitchFamily="18" charset="0"/>
              </a:rPr>
              <a:t>Identify the patient </a:t>
            </a:r>
          </a:p>
          <a:p>
            <a:pPr>
              <a:lnSpc>
                <a:spcPct val="150000"/>
              </a:lnSpc>
              <a:buFont typeface="Wingdings" pitchFamily="2" charset="2"/>
              <a:buChar char="ü"/>
            </a:pPr>
            <a:r>
              <a:rPr lang="en-US" dirty="0" smtClean="0">
                <a:latin typeface="Times New Roman" pitchFamily="18" charset="0"/>
                <a:cs typeface="Times New Roman" pitchFamily="18" charset="0"/>
              </a:rPr>
              <a:t>Check the reason for hospitalization</a:t>
            </a:r>
          </a:p>
          <a:p>
            <a:pPr>
              <a:lnSpc>
                <a:spcPct val="150000"/>
              </a:lnSpc>
              <a:buFont typeface="Wingdings" pitchFamily="2" charset="2"/>
              <a:buChar char="ü"/>
            </a:pPr>
            <a:r>
              <a:rPr lang="en-US" dirty="0" smtClean="0">
                <a:latin typeface="Times New Roman" pitchFamily="18" charset="0"/>
                <a:cs typeface="Times New Roman" pitchFamily="18" charset="0"/>
              </a:rPr>
              <a:t>Prepare for teaching </a:t>
            </a:r>
          </a:p>
          <a:p>
            <a:pPr>
              <a:lnSpc>
                <a:spcPct val="150000"/>
              </a:lnSpc>
              <a:buFont typeface="Wingdings" pitchFamily="2" charset="2"/>
              <a:buChar char="ü"/>
            </a:pPr>
            <a:r>
              <a:rPr lang="en-US" dirty="0" smtClean="0">
                <a:latin typeface="Times New Roman" pitchFamily="18" charset="0"/>
                <a:cs typeface="Times New Roman" pitchFamily="18" charset="0"/>
              </a:rPr>
              <a:t>Direct care</a:t>
            </a:r>
          </a:p>
          <a:p>
            <a:pPr>
              <a:lnSpc>
                <a:spcPct val="150000"/>
              </a:lnSpc>
              <a:buFont typeface="Wingdings" pitchFamily="2" charset="2"/>
              <a:buChar char="ü"/>
            </a:pPr>
            <a:r>
              <a:rPr lang="en-US" dirty="0" smtClean="0">
                <a:latin typeface="Times New Roman" pitchFamily="18" charset="0"/>
                <a:cs typeface="Times New Roman" pitchFamily="18" charset="0"/>
              </a:rPr>
              <a:t>Check Consent form</a:t>
            </a: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8DCE451A-4190-4834-BCEA-EC7680BFC9F7}" type="slidenum">
              <a:rPr lang="en-US" smtClean="0"/>
              <a:pPr/>
              <a:t>40</a:t>
            </a:fld>
            <a:endParaRPr lang="en-US"/>
          </a:p>
        </p:txBody>
      </p:sp>
      <p:sp>
        <p:nvSpPr>
          <p:cNvPr id="7" name="Footer Placeholder 6"/>
          <p:cNvSpPr>
            <a:spLocks noGrp="1"/>
          </p:cNvSpPr>
          <p:nvPr>
            <p:ph type="ftr" sz="quarter" idx="11"/>
          </p:nvPr>
        </p:nvSpPr>
        <p:spPr/>
        <p:txBody>
          <a:bodyPr/>
          <a:lstStyle/>
          <a:p>
            <a:r>
              <a:rPr lang="en-US" smtClean="0"/>
              <a:t>BY DEMEKE S</a:t>
            </a:r>
            <a:endParaRPr lang="en-US"/>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Autofit/>
          </a:bodyPr>
          <a:lstStyle/>
          <a:p>
            <a:r>
              <a:rPr lang="en-US" sz="4000" b="1" dirty="0" smtClean="0">
                <a:latin typeface="Times New Roman" pitchFamily="18" charset="0"/>
                <a:cs typeface="Times New Roman" pitchFamily="18" charset="0"/>
              </a:rPr>
              <a:t>Con…</a:t>
            </a:r>
            <a:endParaRPr lang="en-US" sz="40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914400"/>
            <a:ext cx="8229600" cy="5211763"/>
          </a:xfrm>
        </p:spPr>
        <p:txBody>
          <a:bodyPr/>
          <a:lstStyle/>
          <a:p>
            <a:pPr>
              <a:buFont typeface="Wingdings" pitchFamily="2" charset="2"/>
              <a:buChar char="ü"/>
            </a:pPr>
            <a:r>
              <a:rPr lang="en-US" dirty="0" smtClean="0">
                <a:latin typeface="Times New Roman" pitchFamily="18" charset="0"/>
                <a:cs typeface="Times New Roman" pitchFamily="18" charset="0"/>
              </a:rPr>
              <a:t>Introduce the hospital Environment</a:t>
            </a:r>
          </a:p>
          <a:p>
            <a:pPr>
              <a:buFont typeface="Wingdings" pitchFamily="2" charset="2"/>
              <a:buChar char="ü"/>
            </a:pPr>
            <a:r>
              <a:rPr lang="en-US" dirty="0" smtClean="0">
                <a:latin typeface="Times New Roman" pitchFamily="18" charset="0"/>
                <a:cs typeface="Times New Roman" pitchFamily="18" charset="0"/>
              </a:rPr>
              <a:t>Provide Prevention</a:t>
            </a:r>
          </a:p>
          <a:p>
            <a:pPr>
              <a:buFont typeface="Wingdings" pitchFamily="2" charset="2"/>
              <a:buChar char="ü"/>
            </a:pPr>
            <a:r>
              <a:rPr lang="en-US" dirty="0" smtClean="0">
                <a:latin typeface="Times New Roman" pitchFamily="18" charset="0"/>
                <a:cs typeface="Times New Roman" pitchFamily="18" charset="0"/>
              </a:rPr>
              <a:t>Restoration of health</a:t>
            </a:r>
          </a:p>
          <a:p>
            <a:pPr>
              <a:buFont typeface="Wingdings" pitchFamily="2" charset="2"/>
              <a:buChar char="ü"/>
            </a:pPr>
            <a:r>
              <a:rPr lang="en-US" dirty="0" smtClean="0">
                <a:latin typeface="Times New Roman" pitchFamily="18" charset="0"/>
                <a:cs typeface="Times New Roman" pitchFamily="18" charset="0"/>
              </a:rPr>
              <a:t>Coordination/collaboration</a:t>
            </a:r>
          </a:p>
          <a:p>
            <a:pPr>
              <a:buFont typeface="Wingdings" pitchFamily="2" charset="2"/>
              <a:buChar char="ü"/>
            </a:pPr>
            <a:r>
              <a:rPr lang="en-US" dirty="0" smtClean="0">
                <a:latin typeface="Times New Roman" pitchFamily="18" charset="0"/>
                <a:cs typeface="Times New Roman" pitchFamily="18" charset="0"/>
              </a:rPr>
              <a:t>Prioritization </a:t>
            </a:r>
          </a:p>
          <a:p>
            <a:pPr>
              <a:buFont typeface="Wingdings" pitchFamily="2" charset="2"/>
              <a:buChar char="ü"/>
            </a:pPr>
            <a:r>
              <a:rPr lang="en-US" dirty="0" smtClean="0">
                <a:latin typeface="Times New Roman" pitchFamily="18" charset="0"/>
                <a:cs typeface="Times New Roman" pitchFamily="18" charset="0"/>
              </a:rPr>
              <a:t>Using problem-solving skills</a:t>
            </a:r>
          </a:p>
          <a:p>
            <a:pPr>
              <a:buFont typeface="Wingdings" pitchFamily="2" charset="2"/>
              <a:buChar char="ü"/>
            </a:pPr>
            <a:r>
              <a:rPr lang="en-US" dirty="0" smtClean="0">
                <a:latin typeface="Times New Roman" pitchFamily="18" charset="0"/>
                <a:cs typeface="Times New Roman" pitchFamily="18" charset="0"/>
              </a:rPr>
              <a:t>Applying nursing processes</a:t>
            </a:r>
          </a:p>
          <a:p>
            <a:pPr>
              <a:buFont typeface="Wingdings" pitchFamily="2" charset="2"/>
              <a:buChar char="ü"/>
            </a:pPr>
            <a:r>
              <a:rPr lang="en-US" dirty="0" smtClean="0">
                <a:latin typeface="Times New Roman" pitchFamily="18" charset="0"/>
                <a:cs typeface="Times New Roman" pitchFamily="18" charset="0"/>
              </a:rPr>
              <a:t>Referral as needed</a:t>
            </a:r>
          </a:p>
          <a:p>
            <a:pPr>
              <a:buFont typeface="Wingdings" pitchFamily="2" charset="2"/>
              <a:buChar char="ü"/>
            </a:pPr>
            <a:endParaRPr lang="en-US" dirty="0" smtClean="0"/>
          </a:p>
          <a:p>
            <a:pPr>
              <a:buNone/>
            </a:pPr>
            <a:endParaRPr lang="en-US" dirty="0" smtClean="0"/>
          </a:p>
          <a:p>
            <a:pPr>
              <a:buFont typeface="Wingdings" pitchFamily="2" charset="2"/>
              <a:buChar char="ü"/>
            </a:pPr>
            <a:endParaRPr lang="en-US" dirty="0"/>
          </a:p>
        </p:txBody>
      </p:sp>
      <p:sp>
        <p:nvSpPr>
          <p:cNvPr id="4" name="Slide Number Placeholder 3"/>
          <p:cNvSpPr>
            <a:spLocks noGrp="1"/>
          </p:cNvSpPr>
          <p:nvPr>
            <p:ph type="sldNum" sz="quarter" idx="12"/>
          </p:nvPr>
        </p:nvSpPr>
        <p:spPr/>
        <p:txBody>
          <a:bodyPr/>
          <a:lstStyle/>
          <a:p>
            <a:fld id="{8DCE451A-4190-4834-BCEA-EC7680BFC9F7}" type="slidenum">
              <a:rPr lang="en-US" smtClean="0"/>
              <a:pPr/>
              <a:t>41</a:t>
            </a:fld>
            <a:endParaRPr lang="en-US"/>
          </a:p>
        </p:txBody>
      </p:sp>
      <p:sp>
        <p:nvSpPr>
          <p:cNvPr id="7" name="Footer Placeholder 6"/>
          <p:cNvSpPr>
            <a:spLocks noGrp="1"/>
          </p:cNvSpPr>
          <p:nvPr>
            <p:ph type="ftr" sz="quarter" idx="11"/>
          </p:nvPr>
        </p:nvSpPr>
        <p:spPr/>
        <p:txBody>
          <a:bodyPr/>
          <a:lstStyle/>
          <a:p>
            <a:r>
              <a:rPr lang="en-US" smtClean="0"/>
              <a:t>BY DEMEKE S</a:t>
            </a:r>
            <a:endParaRPr lang="en-US"/>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Autofit/>
          </a:bodyPr>
          <a:lstStyle/>
          <a:p>
            <a:r>
              <a:rPr lang="en-US" sz="4000" b="1" dirty="0" smtClean="0">
                <a:latin typeface="Times New Roman" pitchFamily="18" charset="0"/>
                <a:cs typeface="Times New Roman" pitchFamily="18" charset="0"/>
              </a:rPr>
              <a:t>Nurses’ role on Parent Education</a:t>
            </a:r>
            <a:endParaRPr lang="en-US" sz="4000" dirty="0"/>
          </a:p>
        </p:txBody>
      </p:sp>
      <p:sp>
        <p:nvSpPr>
          <p:cNvPr id="3" name="Content Placeholder 2"/>
          <p:cNvSpPr>
            <a:spLocks noGrp="1"/>
          </p:cNvSpPr>
          <p:nvPr>
            <p:ph idx="1"/>
          </p:nvPr>
        </p:nvSpPr>
        <p:spPr>
          <a:xfrm>
            <a:off x="457200" y="762000"/>
            <a:ext cx="8382000" cy="5364163"/>
          </a:xfrm>
        </p:spPr>
        <p:txBody>
          <a:bodyPr>
            <a:normAutofit fontScale="92500"/>
          </a:bodyPr>
          <a:lstStyle/>
          <a:p>
            <a:pPr algn="just">
              <a:lnSpc>
                <a:spcPct val="150000"/>
              </a:lnSpc>
              <a:buFont typeface="Wingdings" panose="05000000000000000000" pitchFamily="2" charset="2"/>
              <a:buChar char="v"/>
            </a:pPr>
            <a:r>
              <a:rPr lang="en-US" dirty="0" smtClean="0">
                <a:latin typeface="Times New Roman" pitchFamily="18" charset="0"/>
                <a:cs typeface="Times New Roman" pitchFamily="18" charset="0"/>
              </a:rPr>
              <a:t> One of our role is </a:t>
            </a:r>
            <a:r>
              <a:rPr lang="en-US" b="1" dirty="0" smtClean="0">
                <a:latin typeface="Times New Roman" pitchFamily="18" charset="0"/>
                <a:cs typeface="Times New Roman" pitchFamily="18" charset="0"/>
              </a:rPr>
              <a:t>teaching</a:t>
            </a:r>
            <a:r>
              <a:rPr lang="en-US" dirty="0" smtClean="0">
                <a:latin typeface="Times New Roman" pitchFamily="18" charset="0"/>
                <a:cs typeface="Times New Roman" pitchFamily="18" charset="0"/>
              </a:rPr>
              <a:t> both the child &amp; family members</a:t>
            </a:r>
          </a:p>
          <a:p>
            <a:pPr algn="just">
              <a:lnSpc>
                <a:spcPct val="150000"/>
              </a:lnSpc>
              <a:buFont typeface="Wingdings" panose="05000000000000000000" pitchFamily="2" charset="2"/>
              <a:buChar char="Ø"/>
            </a:pPr>
            <a:r>
              <a:rPr lang="en-US" dirty="0" smtClean="0">
                <a:latin typeface="Times New Roman" pitchFamily="18" charset="0"/>
                <a:cs typeface="Times New Roman" pitchFamily="18" charset="0"/>
              </a:rPr>
              <a:t> Education  may be specific to information on:</a:t>
            </a:r>
          </a:p>
          <a:p>
            <a:pPr lvl="1" algn="just">
              <a:lnSpc>
                <a:spcPct val="150000"/>
              </a:lnSpc>
              <a:buFont typeface="Wingdings" panose="05000000000000000000" pitchFamily="2" charset="2"/>
              <a:buChar char="ü"/>
            </a:pPr>
            <a:r>
              <a:rPr lang="en-US" sz="3200" dirty="0" smtClean="0">
                <a:latin typeface="Times New Roman" pitchFamily="18" charset="0"/>
                <a:cs typeface="Times New Roman" pitchFamily="18" charset="0"/>
              </a:rPr>
              <a:t> Growth and development needs</a:t>
            </a:r>
          </a:p>
          <a:p>
            <a:pPr lvl="1" algn="just">
              <a:lnSpc>
                <a:spcPct val="150000"/>
              </a:lnSpc>
              <a:buFont typeface="Wingdings" panose="05000000000000000000" pitchFamily="2" charset="2"/>
              <a:buChar char="ü"/>
            </a:pPr>
            <a:r>
              <a:rPr lang="en-US" sz="3200" dirty="0" smtClean="0">
                <a:latin typeface="Times New Roman" pitchFamily="18" charset="0"/>
                <a:cs typeface="Times New Roman" pitchFamily="18" charset="0"/>
              </a:rPr>
              <a:t> Child’s health promotion and maintenance as nutritional need and hygienic care </a:t>
            </a:r>
          </a:p>
          <a:p>
            <a:pPr lvl="1" algn="just">
              <a:lnSpc>
                <a:spcPct val="150000"/>
              </a:lnSpc>
              <a:buFont typeface="Wingdings" panose="05000000000000000000" pitchFamily="2" charset="2"/>
              <a:buChar char="ü"/>
            </a:pPr>
            <a:r>
              <a:rPr lang="en-US" sz="3200" dirty="0">
                <a:latin typeface="Times New Roman" pitchFamily="18" charset="0"/>
                <a:cs typeface="Times New Roman" pitchFamily="18" charset="0"/>
              </a:rPr>
              <a:t> </a:t>
            </a:r>
            <a:r>
              <a:rPr lang="en-US" sz="3200" dirty="0" smtClean="0">
                <a:latin typeface="Times New Roman" pitchFamily="18" charset="0"/>
                <a:cs typeface="Times New Roman" pitchFamily="18" charset="0"/>
              </a:rPr>
              <a:t>Child’s illness (nature of illness and care needs)</a:t>
            </a:r>
          </a:p>
          <a:p>
            <a:endParaRPr lang="en-US" dirty="0"/>
          </a:p>
        </p:txBody>
      </p:sp>
      <p:sp>
        <p:nvSpPr>
          <p:cNvPr id="4" name="Slide Number Placeholder 3"/>
          <p:cNvSpPr>
            <a:spLocks noGrp="1"/>
          </p:cNvSpPr>
          <p:nvPr>
            <p:ph type="sldNum" sz="quarter" idx="12"/>
          </p:nvPr>
        </p:nvSpPr>
        <p:spPr/>
        <p:txBody>
          <a:bodyPr/>
          <a:lstStyle/>
          <a:p>
            <a:fld id="{8DCE451A-4190-4834-BCEA-EC7680BFC9F7}" type="slidenum">
              <a:rPr lang="en-US" smtClean="0"/>
              <a:pPr/>
              <a:t>42</a:t>
            </a:fld>
            <a:endParaRPr lang="en-US"/>
          </a:p>
        </p:txBody>
      </p:sp>
      <p:sp>
        <p:nvSpPr>
          <p:cNvPr id="7" name="Footer Placeholder 6"/>
          <p:cNvSpPr>
            <a:spLocks noGrp="1"/>
          </p:cNvSpPr>
          <p:nvPr>
            <p:ph type="ftr" sz="quarter" idx="11"/>
          </p:nvPr>
        </p:nvSpPr>
        <p:spPr/>
        <p:txBody>
          <a:bodyPr/>
          <a:lstStyle/>
          <a:p>
            <a:r>
              <a:rPr lang="en-US" smtClean="0"/>
              <a:t>BY DEMEKE S</a:t>
            </a:r>
            <a:endParaRPr lang="en-US"/>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Autofit/>
          </a:bodyPr>
          <a:lstStyle/>
          <a:p>
            <a:r>
              <a:rPr lang="en-US" sz="4800" b="1" dirty="0" smtClean="0">
                <a:latin typeface="Times New Roman" panose="02020603050405020304" pitchFamily="18" charset="0"/>
                <a:cs typeface="Times New Roman" panose="02020603050405020304" pitchFamily="18" charset="0"/>
              </a:rPr>
              <a:t>Con</a:t>
            </a:r>
            <a:r>
              <a:rPr lang="en-US" sz="4800" dirty="0" smtClean="0">
                <a:latin typeface="Times New Roman" panose="02020603050405020304" pitchFamily="18" charset="0"/>
                <a:cs typeface="Times New Roman" panose="02020603050405020304" pitchFamily="18" charset="0"/>
              </a:rPr>
              <a:t>…</a:t>
            </a:r>
            <a:endParaRPr lang="en-US" sz="4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04800" y="838200"/>
            <a:ext cx="8610600" cy="5287963"/>
          </a:xfrm>
        </p:spPr>
        <p:txBody>
          <a:bodyPr>
            <a:normAutofit fontScale="92500"/>
          </a:bodyPr>
          <a:lstStyle/>
          <a:p>
            <a:pPr marL="525780" indent="-457200">
              <a:lnSpc>
                <a:spcPct val="150000"/>
              </a:lnSpc>
              <a:buFont typeface="Wingdings" panose="05000000000000000000" pitchFamily="2" charset="2"/>
              <a:buChar char="Ø"/>
              <a:defRPr/>
            </a:pPr>
            <a:r>
              <a:rPr lang="en-US" b="1" dirty="0" smtClean="0">
                <a:latin typeface="Times New Roman" panose="02020603050405020304" pitchFamily="18" charset="0"/>
                <a:cs typeface="Times New Roman" panose="02020603050405020304" pitchFamily="18" charset="0"/>
              </a:rPr>
              <a:t>Preventive aspects</a:t>
            </a:r>
            <a:r>
              <a:rPr lang="en-US" dirty="0" smtClean="0">
                <a:latin typeface="Times New Roman" panose="02020603050405020304" pitchFamily="18" charset="0"/>
                <a:cs typeface="Times New Roman" panose="02020603050405020304" pitchFamily="18" charset="0"/>
              </a:rPr>
              <a:t>, such as, accident prevention, immunization, periodic examination</a:t>
            </a:r>
          </a:p>
          <a:p>
            <a:pPr marL="525780" indent="-457200">
              <a:lnSpc>
                <a:spcPct val="150000"/>
              </a:lnSpc>
              <a:buFont typeface="Wingdings" panose="05000000000000000000" pitchFamily="2" charset="2"/>
              <a:buChar char="Ø"/>
              <a:defRPr/>
            </a:pPr>
            <a:r>
              <a:rPr lang="en-US" dirty="0" smtClean="0">
                <a:latin typeface="Times New Roman" panose="02020603050405020304" pitchFamily="18" charset="0"/>
                <a:cs typeface="Times New Roman" panose="02020603050405020304" pitchFamily="18" charset="0"/>
              </a:rPr>
              <a:t>Plan for child’s discharge, such as, child’s medication, follow up, nutrition…</a:t>
            </a:r>
          </a:p>
          <a:p>
            <a:pPr marL="525780" indent="-457200">
              <a:lnSpc>
                <a:spcPct val="150000"/>
              </a:lnSpc>
              <a:buFont typeface="Wingdings" panose="05000000000000000000" pitchFamily="2" charset="2"/>
              <a:buChar char="Ø"/>
              <a:defRPr/>
            </a:pPr>
            <a:r>
              <a:rPr lang="en-US" dirty="0" smtClean="0">
                <a:latin typeface="Times New Roman" panose="02020603050405020304" pitchFamily="18" charset="0"/>
                <a:cs typeface="Times New Roman" panose="02020603050405020304" pitchFamily="18" charset="0"/>
              </a:rPr>
              <a:t>Using </a:t>
            </a:r>
            <a:r>
              <a:rPr lang="en-US" b="1" dirty="0" smtClean="0">
                <a:latin typeface="Times New Roman" panose="02020603050405020304" pitchFamily="18" charset="0"/>
                <a:cs typeface="Times New Roman" panose="02020603050405020304" pitchFamily="18" charset="0"/>
              </a:rPr>
              <a:t>teaching</a:t>
            </a:r>
            <a:r>
              <a:rPr lang="en-US" dirty="0" smtClean="0">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aids</a:t>
            </a:r>
            <a:r>
              <a:rPr lang="en-US" dirty="0" smtClean="0">
                <a:latin typeface="Times New Roman" panose="02020603050405020304" pitchFamily="18" charset="0"/>
                <a:cs typeface="Times New Roman" panose="02020603050405020304" pitchFamily="18" charset="0"/>
              </a:rPr>
              <a:t>, such as charts, audio-visual materials and equipment for demonstration can be used in educating both parents and their children </a:t>
            </a:r>
          </a:p>
          <a:p>
            <a:pPr indent="-274320">
              <a:lnSpc>
                <a:spcPct val="150000"/>
              </a:lnSpc>
              <a:buFont typeface="Wingdings" pitchFamily="2" charset="2"/>
              <a:buChar char="ü"/>
              <a:defRPr/>
            </a:pPr>
            <a:endParaRPr lang="en-US" dirty="0" smtClean="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8DCE451A-4190-4834-BCEA-EC7680BFC9F7}" type="slidenum">
              <a:rPr lang="en-US" smtClean="0"/>
              <a:pPr/>
              <a:t>43</a:t>
            </a:fld>
            <a:endParaRPr lang="en-US"/>
          </a:p>
        </p:txBody>
      </p:sp>
      <p:sp>
        <p:nvSpPr>
          <p:cNvPr id="7" name="Footer Placeholder 6"/>
          <p:cNvSpPr>
            <a:spLocks noGrp="1"/>
          </p:cNvSpPr>
          <p:nvPr>
            <p:ph type="ftr" sz="quarter" idx="11"/>
          </p:nvPr>
        </p:nvSpPr>
        <p:spPr/>
        <p:txBody>
          <a:bodyPr/>
          <a:lstStyle/>
          <a:p>
            <a:r>
              <a:rPr lang="en-US" smtClean="0"/>
              <a:t>BY DEMEKE S</a:t>
            </a:r>
            <a:endParaRPr lang="en-US"/>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Autofit/>
          </a:bodyPr>
          <a:lstStyle/>
          <a:p>
            <a:pPr eaLnBrk="1" fontAlgn="auto" hangingPunct="1">
              <a:spcAft>
                <a:spcPts val="0"/>
              </a:spcAft>
              <a:defRPr/>
            </a:pPr>
            <a:r>
              <a:rPr lang="en-US" sz="3600" b="1" dirty="0" smtClean="0">
                <a:latin typeface="Times New Roman" pitchFamily="18" charset="0"/>
                <a:cs typeface="Times New Roman" pitchFamily="18" charset="0"/>
              </a:rPr>
              <a:t>Common Stressors and Children’s Response in Hospital</a:t>
            </a:r>
            <a:endParaRPr lang="en-US" sz="3600" b="1" dirty="0">
              <a:latin typeface="Times New Roman" pitchFamily="18" charset="0"/>
              <a:cs typeface="Times New Roman" pitchFamily="18" charset="0"/>
            </a:endParaRPr>
          </a:p>
        </p:txBody>
      </p:sp>
      <p:sp>
        <p:nvSpPr>
          <p:cNvPr id="37891" name="Content Placeholder 2"/>
          <p:cNvSpPr>
            <a:spLocks noGrp="1"/>
          </p:cNvSpPr>
          <p:nvPr>
            <p:ph idx="1"/>
          </p:nvPr>
        </p:nvSpPr>
        <p:spPr>
          <a:xfrm>
            <a:off x="457200" y="1371600"/>
            <a:ext cx="8229600" cy="4754563"/>
          </a:xfrm>
        </p:spPr>
        <p:txBody>
          <a:bodyPr>
            <a:normAutofit fontScale="92500" lnSpcReduction="10000"/>
          </a:bodyPr>
          <a:lstStyle/>
          <a:p>
            <a:pPr eaLnBrk="1" hangingPunct="1">
              <a:lnSpc>
                <a:spcPct val="150000"/>
              </a:lnSpc>
              <a:spcBef>
                <a:spcPct val="0"/>
              </a:spcBef>
              <a:buFont typeface="Wingdings" pitchFamily="2" charset="2"/>
              <a:buChar char="ü"/>
            </a:pPr>
            <a:r>
              <a:rPr lang="en-US" dirty="0" smtClean="0">
                <a:latin typeface="Times New Roman" panose="02020603050405020304" pitchFamily="18" charset="0"/>
                <a:cs typeface="Times New Roman" panose="02020603050405020304" pitchFamily="18" charset="0"/>
              </a:rPr>
              <a:t>Fear of the unknown environment</a:t>
            </a:r>
          </a:p>
          <a:p>
            <a:pPr eaLnBrk="1" hangingPunct="1">
              <a:lnSpc>
                <a:spcPct val="150000"/>
              </a:lnSpc>
              <a:spcBef>
                <a:spcPct val="0"/>
              </a:spcBef>
              <a:buFont typeface="Wingdings" pitchFamily="2" charset="2"/>
              <a:buChar char="ü"/>
            </a:pPr>
            <a:r>
              <a:rPr lang="en-US" dirty="0" smtClean="0">
                <a:latin typeface="Times New Roman" panose="02020603050405020304" pitchFamily="18" charset="0"/>
                <a:cs typeface="Times New Roman" panose="02020603050405020304" pitchFamily="18" charset="0"/>
              </a:rPr>
              <a:t>Separation anxiety</a:t>
            </a:r>
          </a:p>
          <a:p>
            <a:pPr eaLnBrk="1" hangingPunct="1">
              <a:lnSpc>
                <a:spcPct val="150000"/>
              </a:lnSpc>
              <a:spcBef>
                <a:spcPct val="0"/>
              </a:spcBef>
              <a:buFont typeface="Wingdings" pitchFamily="2" charset="2"/>
              <a:buChar char="ü"/>
            </a:pPr>
            <a:r>
              <a:rPr lang="en-US" dirty="0" smtClean="0">
                <a:latin typeface="Times New Roman" panose="02020603050405020304" pitchFamily="18" charset="0"/>
                <a:cs typeface="Times New Roman" panose="02020603050405020304" pitchFamily="18" charset="0"/>
              </a:rPr>
              <a:t>Fear of pain </a:t>
            </a:r>
          </a:p>
          <a:p>
            <a:pPr eaLnBrk="1" hangingPunct="1">
              <a:lnSpc>
                <a:spcPct val="150000"/>
              </a:lnSpc>
              <a:spcBef>
                <a:spcPct val="0"/>
              </a:spcBef>
              <a:buFont typeface="Wingdings" pitchFamily="2" charset="2"/>
              <a:buChar char="ü"/>
            </a:pPr>
            <a:r>
              <a:rPr lang="en-US" dirty="0" smtClean="0">
                <a:latin typeface="Times New Roman" panose="02020603050405020304" pitchFamily="18" charset="0"/>
                <a:cs typeface="Times New Roman" panose="02020603050405020304" pitchFamily="18" charset="0"/>
              </a:rPr>
              <a:t>Loss of control</a:t>
            </a:r>
          </a:p>
          <a:p>
            <a:pPr eaLnBrk="1" hangingPunct="1">
              <a:lnSpc>
                <a:spcPct val="150000"/>
              </a:lnSpc>
              <a:spcBef>
                <a:spcPct val="0"/>
              </a:spcBef>
              <a:buFont typeface="Wingdings" pitchFamily="2" charset="2"/>
              <a:buChar char="ü"/>
            </a:pPr>
            <a:r>
              <a:rPr lang="en-US" dirty="0" smtClean="0">
                <a:latin typeface="Times New Roman" panose="02020603050405020304" pitchFamily="18" charset="0"/>
                <a:cs typeface="Times New Roman" panose="02020603050405020304" pitchFamily="18" charset="0"/>
              </a:rPr>
              <a:t>Anger</a:t>
            </a:r>
          </a:p>
          <a:p>
            <a:pPr eaLnBrk="1" hangingPunct="1">
              <a:lnSpc>
                <a:spcPct val="150000"/>
              </a:lnSpc>
              <a:spcBef>
                <a:spcPct val="0"/>
              </a:spcBef>
              <a:buFont typeface="Wingdings" pitchFamily="2" charset="2"/>
              <a:buChar char="ü"/>
            </a:pPr>
            <a:r>
              <a:rPr lang="en-US" dirty="0" smtClean="0">
                <a:latin typeface="Times New Roman" panose="02020603050405020304" pitchFamily="18" charset="0"/>
                <a:cs typeface="Times New Roman" panose="02020603050405020304" pitchFamily="18" charset="0"/>
              </a:rPr>
              <a:t>Guilt</a:t>
            </a:r>
          </a:p>
          <a:p>
            <a:pPr eaLnBrk="1" hangingPunct="1">
              <a:lnSpc>
                <a:spcPct val="150000"/>
              </a:lnSpc>
              <a:spcBef>
                <a:spcPct val="0"/>
              </a:spcBef>
              <a:buFont typeface="Wingdings" pitchFamily="2" charset="2"/>
              <a:buChar char="ü"/>
            </a:pPr>
            <a:r>
              <a:rPr lang="en-US" dirty="0" smtClean="0">
                <a:latin typeface="Times New Roman" panose="02020603050405020304" pitchFamily="18" charset="0"/>
                <a:cs typeface="Times New Roman" panose="02020603050405020304" pitchFamily="18" charset="0"/>
              </a:rPr>
              <a:t>Regression</a:t>
            </a:r>
          </a:p>
          <a:p>
            <a:pPr eaLnBrk="1" hangingPunct="1">
              <a:lnSpc>
                <a:spcPct val="150000"/>
              </a:lnSpc>
              <a:spcBef>
                <a:spcPct val="0"/>
              </a:spcBef>
              <a:buNone/>
            </a:pPr>
            <a:endParaRPr lang="en-US" b="1" dirty="0" smtClean="0">
              <a:latin typeface="Times New Roman" panose="02020603050405020304" pitchFamily="18" charset="0"/>
              <a:cs typeface="Times New Roman" panose="02020603050405020304" pitchFamily="18" charset="0"/>
            </a:endParaRPr>
          </a:p>
          <a:p>
            <a:pPr eaLnBrk="1" hangingPunct="1"/>
            <a:endParaRPr lang="en-US" dirty="0" smtClean="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8DCE451A-4190-4834-BCEA-EC7680BFC9F7}" type="slidenum">
              <a:rPr lang="en-US" smtClean="0"/>
              <a:pPr/>
              <a:t>44</a:t>
            </a:fld>
            <a:endParaRPr lang="en-US"/>
          </a:p>
        </p:txBody>
      </p:sp>
      <p:sp>
        <p:nvSpPr>
          <p:cNvPr id="6" name="Footer Placeholder 5"/>
          <p:cNvSpPr>
            <a:spLocks noGrp="1"/>
          </p:cNvSpPr>
          <p:nvPr>
            <p:ph type="ftr" sz="quarter" idx="11"/>
          </p:nvPr>
        </p:nvSpPr>
        <p:spPr/>
        <p:txBody>
          <a:bodyPr/>
          <a:lstStyle/>
          <a:p>
            <a:r>
              <a:rPr lang="en-US" smtClean="0"/>
              <a:t>BY DEMEKE S</a:t>
            </a:r>
            <a:endParaRPr lang="en-US"/>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3700" y="0"/>
            <a:ext cx="8229600" cy="1143000"/>
          </a:xfrm>
        </p:spPr>
        <p:txBody>
          <a:bodyPr/>
          <a:lstStyle/>
          <a:p>
            <a:r>
              <a:rPr lang="en-US" dirty="0">
                <a:latin typeface="Times New Roman" panose="02020603050405020304" pitchFamily="18" charset="0"/>
                <a:cs typeface="Times New Roman" panose="02020603050405020304" pitchFamily="18" charset="0"/>
              </a:rPr>
              <a:t>Palliative care</a:t>
            </a:r>
            <a:endParaRPr lang="en-US" dirty="0"/>
          </a:p>
        </p:txBody>
      </p:sp>
      <p:sp>
        <p:nvSpPr>
          <p:cNvPr id="3" name="Content Placeholder 2"/>
          <p:cNvSpPr>
            <a:spLocks noGrp="1"/>
          </p:cNvSpPr>
          <p:nvPr>
            <p:ph idx="1"/>
          </p:nvPr>
        </p:nvSpPr>
        <p:spPr>
          <a:xfrm>
            <a:off x="457200" y="838200"/>
            <a:ext cx="8229600" cy="5287963"/>
          </a:xfrm>
        </p:spPr>
        <p:txBody>
          <a:bodyPr>
            <a:normAutofit/>
          </a:bodyPr>
          <a:lstStyle/>
          <a:p>
            <a:pPr>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the World Health </a:t>
            </a:r>
            <a:r>
              <a:rPr lang="en-US" dirty="0" smtClean="0">
                <a:latin typeface="Times New Roman" panose="02020603050405020304" pitchFamily="18" charset="0"/>
                <a:cs typeface="Times New Roman" panose="02020603050405020304" pitchFamily="18" charset="0"/>
              </a:rPr>
              <a:t>Organization(WHO)</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describes </a:t>
            </a:r>
            <a:r>
              <a:rPr lang="en-US" dirty="0">
                <a:latin typeface="Times New Roman" panose="02020603050405020304" pitchFamily="18" charset="0"/>
                <a:cs typeface="Times New Roman" panose="02020603050405020304" pitchFamily="18" charset="0"/>
              </a:rPr>
              <a:t>palliative care as "an </a:t>
            </a:r>
            <a:r>
              <a:rPr lang="en-US" dirty="0" smtClean="0">
                <a:latin typeface="Times New Roman" panose="02020603050405020304" pitchFamily="18" charset="0"/>
                <a:cs typeface="Times New Roman" panose="02020603050405020304" pitchFamily="18" charset="0"/>
              </a:rPr>
              <a:t>approach that improves the quality of life of patients </a:t>
            </a:r>
            <a:r>
              <a:rPr lang="en-US" dirty="0">
                <a:latin typeface="Times New Roman" panose="02020603050405020304" pitchFamily="18" charset="0"/>
                <a:cs typeface="Times New Roman" panose="02020603050405020304" pitchFamily="18" charset="0"/>
              </a:rPr>
              <a:t>and their families facing </a:t>
            </a:r>
            <a:r>
              <a:rPr lang="en-US" dirty="0" smtClean="0">
                <a:latin typeface="Times New Roman" panose="02020603050405020304" pitchFamily="18" charset="0"/>
                <a:cs typeface="Times New Roman" panose="02020603050405020304" pitchFamily="18" charset="0"/>
              </a:rPr>
              <a:t>the problems </a:t>
            </a:r>
            <a:r>
              <a:rPr lang="en-US" dirty="0">
                <a:latin typeface="Times New Roman" panose="02020603050405020304" pitchFamily="18" charset="0"/>
                <a:cs typeface="Times New Roman" panose="02020603050405020304" pitchFamily="18" charset="0"/>
              </a:rPr>
              <a:t>associated with </a:t>
            </a:r>
            <a:r>
              <a:rPr lang="en-US" dirty="0" smtClean="0">
                <a:latin typeface="Times New Roman" panose="02020603050405020304" pitchFamily="18" charset="0"/>
                <a:cs typeface="Times New Roman" panose="02020603050405020304" pitchFamily="18" charset="0"/>
              </a:rPr>
              <a:t>life-threatening illness</a:t>
            </a:r>
            <a:r>
              <a:rPr lang="en-US" dirty="0">
                <a:latin typeface="Times New Roman" panose="02020603050405020304" pitchFamily="18" charset="0"/>
                <a:cs typeface="Times New Roman" panose="02020603050405020304" pitchFamily="18" charset="0"/>
              </a:rPr>
              <a:t>, through the prevention and </a:t>
            </a:r>
            <a:r>
              <a:rPr lang="en-US" dirty="0" smtClean="0">
                <a:latin typeface="Times New Roman" panose="02020603050405020304" pitchFamily="18" charset="0"/>
                <a:cs typeface="Times New Roman" panose="02020603050405020304" pitchFamily="18" charset="0"/>
              </a:rPr>
              <a:t>relief of </a:t>
            </a:r>
            <a:r>
              <a:rPr lang="en-US" dirty="0">
                <a:latin typeface="Times New Roman" panose="02020603050405020304" pitchFamily="18" charset="0"/>
                <a:cs typeface="Times New Roman" panose="02020603050405020304" pitchFamily="18" charset="0"/>
              </a:rPr>
              <a:t>suffering by means of </a:t>
            </a:r>
            <a:r>
              <a:rPr lang="en-US" dirty="0" smtClean="0">
                <a:latin typeface="Times New Roman" panose="02020603050405020304" pitchFamily="18" charset="0"/>
                <a:cs typeface="Times New Roman" panose="02020603050405020304" pitchFamily="18" charset="0"/>
              </a:rPr>
              <a:t>early identification </a:t>
            </a:r>
            <a:r>
              <a:rPr lang="en-US" dirty="0">
                <a:latin typeface="Times New Roman" panose="02020603050405020304" pitchFamily="18" charset="0"/>
                <a:cs typeface="Times New Roman" panose="02020603050405020304" pitchFamily="18" charset="0"/>
              </a:rPr>
              <a:t>and impeccable </a:t>
            </a:r>
            <a:r>
              <a:rPr lang="en-US" dirty="0" smtClean="0">
                <a:latin typeface="Times New Roman" panose="02020603050405020304" pitchFamily="18" charset="0"/>
                <a:cs typeface="Times New Roman" panose="02020603050405020304" pitchFamily="18" charset="0"/>
              </a:rPr>
              <a:t>assessment and </a:t>
            </a:r>
            <a:r>
              <a:rPr lang="en-US" dirty="0">
                <a:latin typeface="Times New Roman" panose="02020603050405020304" pitchFamily="18" charset="0"/>
                <a:cs typeface="Times New Roman" panose="02020603050405020304" pitchFamily="18" charset="0"/>
              </a:rPr>
              <a:t>treatment of pain and other </a:t>
            </a:r>
            <a:r>
              <a:rPr lang="en-US" dirty="0" smtClean="0">
                <a:latin typeface="Times New Roman" panose="02020603050405020304" pitchFamily="18" charset="0"/>
                <a:cs typeface="Times New Roman" panose="02020603050405020304" pitchFamily="18" charset="0"/>
              </a:rPr>
              <a:t>problems, physical</a:t>
            </a:r>
            <a:r>
              <a:rPr lang="en-US" dirty="0">
                <a:latin typeface="Times New Roman" panose="02020603050405020304" pitchFamily="18" charset="0"/>
                <a:cs typeface="Times New Roman" panose="02020603050405020304" pitchFamily="18" charset="0"/>
              </a:rPr>
              <a:t>, psychosocial, and spiritual."</a:t>
            </a:r>
          </a:p>
        </p:txBody>
      </p:sp>
      <p:sp>
        <p:nvSpPr>
          <p:cNvPr id="4" name="Footer Placeholder 3"/>
          <p:cNvSpPr>
            <a:spLocks noGrp="1"/>
          </p:cNvSpPr>
          <p:nvPr>
            <p:ph type="ftr" sz="quarter" idx="11"/>
          </p:nvPr>
        </p:nvSpPr>
        <p:spPr/>
        <p:txBody>
          <a:bodyPr/>
          <a:lstStyle/>
          <a:p>
            <a:r>
              <a:rPr lang="en-US" smtClean="0"/>
              <a:t>BY DEMEKE S</a:t>
            </a:r>
            <a:endParaRPr lang="en-US"/>
          </a:p>
        </p:txBody>
      </p:sp>
      <p:sp>
        <p:nvSpPr>
          <p:cNvPr id="5" name="Slide Number Placeholder 4"/>
          <p:cNvSpPr>
            <a:spLocks noGrp="1"/>
          </p:cNvSpPr>
          <p:nvPr>
            <p:ph type="sldNum" sz="quarter" idx="12"/>
          </p:nvPr>
        </p:nvSpPr>
        <p:spPr/>
        <p:txBody>
          <a:bodyPr/>
          <a:lstStyle/>
          <a:p>
            <a:fld id="{8DCE451A-4190-4834-BCEA-EC7680BFC9F7}" type="slidenum">
              <a:rPr lang="en-US" smtClean="0"/>
              <a:pPr/>
              <a:t>45</a:t>
            </a:fld>
            <a:endParaRPr lang="en-US"/>
          </a:p>
        </p:txBody>
      </p:sp>
    </p:spTree>
    <p:extLst>
      <p:ext uri="{BB962C8B-B14F-4D97-AF65-F5344CB8AC3E}">
        <p14:creationId xmlns:p14="http://schemas.microsoft.com/office/powerpoint/2010/main" val="946966500"/>
      </p:ext>
    </p:extLst>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Con…</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143000"/>
            <a:ext cx="8229600" cy="4983163"/>
          </a:xfrm>
        </p:spPr>
        <p:txBody>
          <a:bodyPr>
            <a:normAutofit/>
          </a:bodyPr>
          <a:lstStyle/>
          <a:p>
            <a:pPr>
              <a:buFont typeface="Wingdings" panose="05000000000000000000" pitchFamily="2" charset="2"/>
              <a:buChar char="v"/>
            </a:pPr>
            <a:r>
              <a:rPr lang="en-US" sz="2800" dirty="0" smtClean="0">
                <a:latin typeface="Times New Roman" panose="02020603050405020304" pitchFamily="18" charset="0"/>
                <a:cs typeface="Times New Roman" panose="02020603050405020304" pitchFamily="18" charset="0"/>
              </a:rPr>
              <a:t> </a:t>
            </a:r>
            <a:r>
              <a:rPr lang="en-US" sz="2800" b="1" dirty="0">
                <a:latin typeface="Times New Roman" panose="02020603050405020304" pitchFamily="18" charset="0"/>
                <a:cs typeface="Times New Roman" panose="02020603050405020304" pitchFamily="18" charset="0"/>
              </a:rPr>
              <a:t>Palliative care </a:t>
            </a:r>
            <a:r>
              <a:rPr lang="en-US" sz="2800" dirty="0">
                <a:latin typeface="Times New Roman" panose="02020603050405020304" pitchFamily="18" charset="0"/>
                <a:cs typeface="Times New Roman" panose="02020603050405020304" pitchFamily="18" charset="0"/>
              </a:rPr>
              <a:t>is broadly conceptualized as </a:t>
            </a:r>
            <a:r>
              <a:rPr lang="en-US" sz="2800" dirty="0" smtClean="0">
                <a:latin typeface="Times New Roman" panose="02020603050405020304" pitchFamily="18" charset="0"/>
                <a:cs typeface="Times New Roman" panose="02020603050405020304" pitchFamily="18" charset="0"/>
              </a:rPr>
              <a:t>comprehensive care to patients and family </a:t>
            </a:r>
            <a:r>
              <a:rPr lang="en-US" sz="2800" dirty="0">
                <a:latin typeface="Times New Roman" panose="02020603050405020304" pitchFamily="18" charset="0"/>
                <a:cs typeface="Times New Roman" panose="02020603050405020304" pitchFamily="18" charset="0"/>
              </a:rPr>
              <a:t>when disease is not responsive to </a:t>
            </a:r>
            <a:r>
              <a:rPr lang="en-US" sz="2800" dirty="0" smtClean="0">
                <a:latin typeface="Times New Roman" panose="02020603050405020304" pitchFamily="18" charset="0"/>
                <a:cs typeface="Times New Roman" panose="02020603050405020304" pitchFamily="18" charset="0"/>
              </a:rPr>
              <a:t>treatment.</a:t>
            </a:r>
            <a:endParaRPr lang="en-US" sz="2800" b="1"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v"/>
            </a:pPr>
            <a:r>
              <a:rPr lang="en-US" sz="2800" b="1" dirty="0" smtClean="0">
                <a:latin typeface="Times New Roman" panose="02020603050405020304" pitchFamily="18" charset="0"/>
                <a:cs typeface="Times New Roman" panose="02020603050405020304" pitchFamily="18" charset="0"/>
              </a:rPr>
              <a:t>Palliative </a:t>
            </a:r>
            <a:r>
              <a:rPr lang="en-US" sz="2800" b="1" dirty="0">
                <a:latin typeface="Times New Roman" panose="02020603050405020304" pitchFamily="18" charset="0"/>
                <a:cs typeface="Times New Roman" panose="02020603050405020304" pitchFamily="18" charset="0"/>
              </a:rPr>
              <a:t>care: </a:t>
            </a:r>
            <a:r>
              <a:rPr lang="en-US" sz="2800" dirty="0">
                <a:latin typeface="Times New Roman" panose="02020603050405020304" pitchFamily="18" charset="0"/>
                <a:cs typeface="Times New Roman" panose="02020603050405020304" pitchFamily="18" charset="0"/>
              </a:rPr>
              <a:t>comprehensive care for patients whose disease is not responsive to cure; care also extends to patients’ </a:t>
            </a:r>
            <a:r>
              <a:rPr lang="en-US" sz="2800" dirty="0" smtClean="0">
                <a:latin typeface="Times New Roman" panose="02020603050405020304" pitchFamily="18" charset="0"/>
                <a:cs typeface="Times New Roman" panose="02020603050405020304" pitchFamily="18" charset="0"/>
              </a:rPr>
              <a:t>families.</a:t>
            </a:r>
            <a:endParaRPr lang="en-US" sz="2800" b="1" dirty="0">
              <a:latin typeface="Times New Roman" panose="02020603050405020304" pitchFamily="18" charset="0"/>
              <a:cs typeface="Times New Roman" panose="02020603050405020304" pitchFamily="18" charset="0"/>
            </a:endParaRPr>
          </a:p>
          <a:p>
            <a:pPr>
              <a:buFont typeface="Wingdings" panose="05000000000000000000" pitchFamily="2" charset="2"/>
              <a:buChar char="v"/>
            </a:pPr>
            <a:r>
              <a:rPr lang="en-US" sz="2800" dirty="0" smtClean="0">
                <a:latin typeface="Times New Roman" panose="02020603050405020304" pitchFamily="18" charset="0"/>
                <a:cs typeface="Times New Roman" panose="02020603050405020304" pitchFamily="18" charset="0"/>
              </a:rPr>
              <a:t> </a:t>
            </a:r>
            <a:r>
              <a:rPr lang="en-US" sz="2800" b="1" dirty="0">
                <a:latin typeface="Times New Roman" panose="02020603050405020304" pitchFamily="18" charset="0"/>
                <a:cs typeface="Times New Roman" panose="02020603050405020304" pitchFamily="18" charset="0"/>
              </a:rPr>
              <a:t>Palliative care </a:t>
            </a:r>
            <a:r>
              <a:rPr lang="en-US" sz="2800" dirty="0">
                <a:latin typeface="Times New Roman" panose="02020603050405020304" pitchFamily="18" charset="0"/>
                <a:cs typeface="Times New Roman" panose="02020603050405020304" pitchFamily="18" charset="0"/>
              </a:rPr>
              <a:t>is an approach that focuses on the seriously ill client and family and is most often provided </a:t>
            </a:r>
            <a:r>
              <a:rPr lang="en-US" sz="2800" dirty="0" smtClean="0">
                <a:latin typeface="Times New Roman" panose="02020603050405020304" pitchFamily="18" charset="0"/>
                <a:cs typeface="Times New Roman" panose="02020603050405020304" pitchFamily="18" charset="0"/>
              </a:rPr>
              <a:t>at </a:t>
            </a:r>
            <a:r>
              <a:rPr lang="en-US" sz="2800" dirty="0">
                <a:latin typeface="Times New Roman" panose="02020603050405020304" pitchFamily="18" charset="0"/>
                <a:cs typeface="Times New Roman" panose="02020603050405020304" pitchFamily="18" charset="0"/>
              </a:rPr>
              <a:t>home, hospital setting, or </a:t>
            </a:r>
            <a:r>
              <a:rPr lang="en-US" sz="2800" dirty="0" smtClean="0">
                <a:latin typeface="Times New Roman" panose="02020603050405020304" pitchFamily="18" charset="0"/>
                <a:cs typeface="Times New Roman" panose="02020603050405020304" pitchFamily="18" charset="0"/>
              </a:rPr>
              <a:t>outpatient.</a:t>
            </a:r>
            <a:endParaRPr lang="en-US" sz="2800" dirty="0">
              <a:latin typeface="Times New Roman" panose="02020603050405020304" pitchFamily="18" charset="0"/>
              <a:cs typeface="Times New Roman" panose="02020603050405020304" pitchFamily="18" charset="0"/>
            </a:endParaRPr>
          </a:p>
          <a:p>
            <a:pPr>
              <a:buFont typeface="Wingdings" panose="05000000000000000000" pitchFamily="2" charset="2"/>
              <a:buChar char="v"/>
            </a:pPr>
            <a:endParaRPr lang="en-US" sz="2800" dirty="0">
              <a:latin typeface="Times New Roman" panose="02020603050405020304" pitchFamily="18"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US" smtClean="0"/>
              <a:t>BY DEMEKE S</a:t>
            </a:r>
            <a:endParaRPr lang="en-US"/>
          </a:p>
        </p:txBody>
      </p:sp>
      <p:sp>
        <p:nvSpPr>
          <p:cNvPr id="5" name="Slide Number Placeholder 4"/>
          <p:cNvSpPr>
            <a:spLocks noGrp="1"/>
          </p:cNvSpPr>
          <p:nvPr>
            <p:ph type="sldNum" sz="quarter" idx="12"/>
          </p:nvPr>
        </p:nvSpPr>
        <p:spPr/>
        <p:txBody>
          <a:bodyPr/>
          <a:lstStyle/>
          <a:p>
            <a:fld id="{8DCE451A-4190-4834-BCEA-EC7680BFC9F7}" type="slidenum">
              <a:rPr lang="en-US" smtClean="0"/>
              <a:pPr/>
              <a:t>46</a:t>
            </a:fld>
            <a:endParaRPr lang="en-US"/>
          </a:p>
        </p:txBody>
      </p:sp>
    </p:spTree>
    <p:extLst>
      <p:ext uri="{BB962C8B-B14F-4D97-AF65-F5344CB8AC3E}">
        <p14:creationId xmlns:p14="http://schemas.microsoft.com/office/powerpoint/2010/main" val="15726326"/>
      </p:ext>
    </p:extLst>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1143000"/>
          </a:xfrm>
        </p:spPr>
        <p:txBody>
          <a:bodyPr/>
          <a:lstStyle/>
          <a:p>
            <a:r>
              <a:rPr lang="en-US" dirty="0" smtClean="0">
                <a:latin typeface="Times New Roman" panose="02020603050405020304" pitchFamily="18" charset="0"/>
                <a:cs typeface="Times New Roman" panose="02020603050405020304" pitchFamily="18" charset="0"/>
              </a:rPr>
              <a:t>Con…</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990600"/>
            <a:ext cx="8229600" cy="5135563"/>
          </a:xfrm>
        </p:spPr>
        <p:txBody>
          <a:bodyPr/>
          <a:lstStyle/>
          <a:p>
            <a:pPr>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Terminally ill clients are often given palliative care, or care that relieves symptoms, such as pain, but does not alter the course of disease. </a:t>
            </a:r>
          </a:p>
          <a:p>
            <a:pPr>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Palliative </a:t>
            </a:r>
            <a:r>
              <a:rPr lang="en-US" dirty="0" smtClean="0">
                <a:latin typeface="Times New Roman" panose="02020603050405020304" pitchFamily="18" charset="0"/>
                <a:cs typeface="Times New Roman" panose="02020603050405020304" pitchFamily="18" charset="0"/>
              </a:rPr>
              <a:t>care: </a:t>
            </a:r>
            <a:r>
              <a:rPr lang="en-US" dirty="0">
                <a:latin typeface="Times New Roman" panose="02020603050405020304" pitchFamily="18" charset="0"/>
                <a:cs typeface="Times New Roman" panose="02020603050405020304" pitchFamily="18" charset="0"/>
              </a:rPr>
              <a:t>emphasizes management of psychological, social, and spiritual problems in addition to control of pain and other physical symptoms.</a:t>
            </a:r>
          </a:p>
          <a:p>
            <a:pPr marL="0" indent="0">
              <a:buNone/>
            </a:pPr>
            <a:endParaRPr lang="en-US" dirty="0">
              <a:latin typeface="Times New Roman" panose="02020603050405020304" pitchFamily="18"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US" smtClean="0"/>
              <a:t>BY DEMEKE S</a:t>
            </a:r>
            <a:endParaRPr lang="en-US"/>
          </a:p>
        </p:txBody>
      </p:sp>
      <p:sp>
        <p:nvSpPr>
          <p:cNvPr id="5" name="Slide Number Placeholder 4"/>
          <p:cNvSpPr>
            <a:spLocks noGrp="1"/>
          </p:cNvSpPr>
          <p:nvPr>
            <p:ph type="sldNum" sz="quarter" idx="12"/>
          </p:nvPr>
        </p:nvSpPr>
        <p:spPr/>
        <p:txBody>
          <a:bodyPr/>
          <a:lstStyle/>
          <a:p>
            <a:fld id="{8DCE451A-4190-4834-BCEA-EC7680BFC9F7}" type="slidenum">
              <a:rPr lang="en-US" smtClean="0"/>
              <a:pPr/>
              <a:t>47</a:t>
            </a:fld>
            <a:endParaRPr lang="en-US"/>
          </a:p>
        </p:txBody>
      </p:sp>
    </p:spTree>
    <p:extLst>
      <p:ext uri="{BB962C8B-B14F-4D97-AF65-F5344CB8AC3E}">
        <p14:creationId xmlns:p14="http://schemas.microsoft.com/office/powerpoint/2010/main" val="1356098368"/>
      </p:ext>
    </p:extLst>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
            <a:ext cx="8229600" cy="1143000"/>
          </a:xfrm>
        </p:spPr>
        <p:txBody>
          <a:bodyPr/>
          <a:lstStyle/>
          <a:p>
            <a:r>
              <a:rPr lang="en-US" dirty="0" smtClean="0">
                <a:latin typeface="Times New Roman" panose="02020603050405020304" pitchFamily="18" charset="0"/>
                <a:cs typeface="Times New Roman" panose="02020603050405020304" pitchFamily="18" charset="0"/>
              </a:rPr>
              <a:t>Con…</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990600"/>
            <a:ext cx="8229600" cy="5135563"/>
          </a:xfrm>
        </p:spPr>
        <p:txBody>
          <a:bodyPr/>
          <a:lstStyle/>
          <a:p>
            <a:pPr>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 It is provided by an interdisciplinary team which can include physicians, nurses, occupational and physical therapists, psychologists, social workers, chaplains, and dietitians.</a:t>
            </a:r>
          </a:p>
          <a:p>
            <a:pPr>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 Palliative care can be provided in a variety of contexts including hospitals, outpatient, and home settings. </a:t>
            </a:r>
          </a:p>
          <a:p>
            <a:pPr marL="0" indent="0">
              <a:buNone/>
            </a:pPr>
            <a:endParaRPr lang="en-US" dirty="0"/>
          </a:p>
        </p:txBody>
      </p:sp>
      <p:sp>
        <p:nvSpPr>
          <p:cNvPr id="4" name="Footer Placeholder 3"/>
          <p:cNvSpPr>
            <a:spLocks noGrp="1"/>
          </p:cNvSpPr>
          <p:nvPr>
            <p:ph type="ftr" sz="quarter" idx="11"/>
          </p:nvPr>
        </p:nvSpPr>
        <p:spPr/>
        <p:txBody>
          <a:bodyPr/>
          <a:lstStyle/>
          <a:p>
            <a:r>
              <a:rPr lang="en-US" smtClean="0"/>
              <a:t>BY DEMEKE S</a:t>
            </a:r>
            <a:endParaRPr lang="en-US"/>
          </a:p>
        </p:txBody>
      </p:sp>
      <p:sp>
        <p:nvSpPr>
          <p:cNvPr id="5" name="Slide Number Placeholder 4"/>
          <p:cNvSpPr>
            <a:spLocks noGrp="1"/>
          </p:cNvSpPr>
          <p:nvPr>
            <p:ph type="sldNum" sz="quarter" idx="12"/>
          </p:nvPr>
        </p:nvSpPr>
        <p:spPr/>
        <p:txBody>
          <a:bodyPr/>
          <a:lstStyle/>
          <a:p>
            <a:fld id="{8DCE451A-4190-4834-BCEA-EC7680BFC9F7}" type="slidenum">
              <a:rPr lang="en-US" smtClean="0"/>
              <a:pPr/>
              <a:t>48</a:t>
            </a:fld>
            <a:endParaRPr lang="en-US"/>
          </a:p>
        </p:txBody>
      </p:sp>
    </p:spTree>
    <p:extLst>
      <p:ext uri="{BB962C8B-B14F-4D97-AF65-F5344CB8AC3E}">
        <p14:creationId xmlns:p14="http://schemas.microsoft.com/office/powerpoint/2010/main" val="1078310062"/>
      </p:ext>
    </p:extLst>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latin typeface="Times New Roman" panose="02020603050405020304" pitchFamily="18" charset="0"/>
                <a:cs typeface="Times New Roman" panose="02020603050405020304" pitchFamily="18" charset="0"/>
              </a:rPr>
              <a:t>Con…</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990600"/>
            <a:ext cx="8229600" cy="5135563"/>
          </a:xfrm>
        </p:spPr>
        <p:txBody>
          <a:bodyPr/>
          <a:lstStyle/>
          <a:p>
            <a:pPr>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The goal of palliative care is to improve the patient’s and family’s quality of life, and </a:t>
            </a:r>
            <a:r>
              <a:rPr lang="en-US" dirty="0" smtClean="0">
                <a:latin typeface="Times New Roman" panose="02020603050405020304" pitchFamily="18" charset="0"/>
                <a:cs typeface="Times New Roman" panose="02020603050405020304" pitchFamily="18" charset="0"/>
              </a:rPr>
              <a:t>apply comprehensive</a:t>
            </a:r>
            <a:r>
              <a:rPr lang="en-US" dirty="0">
                <a:latin typeface="Times New Roman" panose="02020603050405020304" pitchFamily="18" charset="0"/>
                <a:cs typeface="Times New Roman" panose="02020603050405020304" pitchFamily="18" charset="0"/>
              </a:rPr>
              <a:t>, comfort-focused approach </a:t>
            </a:r>
            <a:r>
              <a:rPr lang="en-US" dirty="0" smtClean="0">
                <a:latin typeface="Times New Roman" panose="02020603050405020304" pitchFamily="18" charset="0"/>
                <a:cs typeface="Times New Roman" panose="02020603050405020304" pitchFamily="18" charset="0"/>
              </a:rPr>
              <a:t>care in </a:t>
            </a:r>
            <a:r>
              <a:rPr lang="en-US" dirty="0">
                <a:latin typeface="Times New Roman" panose="02020603050405020304" pitchFamily="18" charset="0"/>
                <a:cs typeface="Times New Roman" panose="02020603050405020304" pitchFamily="18" charset="0"/>
              </a:rPr>
              <a:t>the process of life-threatening disease in conjunction with cure-focused treatment.</a:t>
            </a:r>
          </a:p>
          <a:p>
            <a:pPr>
              <a:buFont typeface="Wingdings" panose="05000000000000000000" pitchFamily="2" charset="2"/>
              <a:buChar char="Ø"/>
            </a:pPr>
            <a:endParaRPr lang="en-US" dirty="0">
              <a:latin typeface="Times New Roman" panose="02020603050405020304" pitchFamily="18"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US" smtClean="0"/>
              <a:t>BY DEMEKE S</a:t>
            </a:r>
            <a:endParaRPr lang="en-US"/>
          </a:p>
        </p:txBody>
      </p:sp>
      <p:sp>
        <p:nvSpPr>
          <p:cNvPr id="5" name="Slide Number Placeholder 4"/>
          <p:cNvSpPr>
            <a:spLocks noGrp="1"/>
          </p:cNvSpPr>
          <p:nvPr>
            <p:ph type="sldNum" sz="quarter" idx="12"/>
          </p:nvPr>
        </p:nvSpPr>
        <p:spPr/>
        <p:txBody>
          <a:bodyPr/>
          <a:lstStyle/>
          <a:p>
            <a:fld id="{8DCE451A-4190-4834-BCEA-EC7680BFC9F7}" type="slidenum">
              <a:rPr lang="en-US" smtClean="0"/>
              <a:pPr/>
              <a:t>49</a:t>
            </a:fld>
            <a:endParaRPr lang="en-US"/>
          </a:p>
        </p:txBody>
      </p:sp>
    </p:spTree>
    <p:extLst>
      <p:ext uri="{BB962C8B-B14F-4D97-AF65-F5344CB8AC3E}">
        <p14:creationId xmlns:p14="http://schemas.microsoft.com/office/powerpoint/2010/main" val="81863049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4000" b="1" dirty="0" smtClean="0">
                <a:latin typeface="Times New Roman" panose="02020603050405020304" pitchFamily="18" charset="0"/>
                <a:cs typeface="Times New Roman" panose="02020603050405020304" pitchFamily="18" charset="0"/>
              </a:rPr>
              <a:t>Con…</a:t>
            </a:r>
            <a:endParaRPr lang="en-US" sz="40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838200"/>
            <a:ext cx="8229600" cy="5287963"/>
          </a:xfrm>
        </p:spPr>
        <p:txBody>
          <a:bodyPr>
            <a:normAutofit/>
          </a:bodyPr>
          <a:lstStyle/>
          <a:p>
            <a:pPr>
              <a:lnSpc>
                <a:spcPct val="150000"/>
              </a:lnSpc>
            </a:pPr>
            <a:r>
              <a:rPr lang="en-US" sz="3600" dirty="0" smtClean="0">
                <a:latin typeface="Times New Roman" panose="02020603050405020304" pitchFamily="18" charset="0"/>
                <a:cs typeface="Times New Roman" panose="02020603050405020304" pitchFamily="18" charset="0"/>
              </a:rPr>
              <a:t>Children cannot advocate for themselves.</a:t>
            </a:r>
          </a:p>
          <a:p>
            <a:pPr>
              <a:lnSpc>
                <a:spcPct val="150000"/>
              </a:lnSpc>
            </a:pPr>
            <a:r>
              <a:rPr lang="en-US" sz="3600" dirty="0" smtClean="0">
                <a:latin typeface="Times New Roman" panose="02020603050405020304" pitchFamily="18" charset="0"/>
                <a:cs typeface="Times New Roman" panose="02020603050405020304" pitchFamily="18" charset="0"/>
              </a:rPr>
              <a:t>Children are the most vulnerable or disadvantaged groups in the society and their needs require special attention </a:t>
            </a:r>
          </a:p>
          <a:p>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8DCE451A-4190-4834-BCEA-EC7680BFC9F7}" type="slidenum">
              <a:rPr lang="en-US" smtClean="0"/>
              <a:pPr/>
              <a:t>5</a:t>
            </a:fld>
            <a:endParaRPr lang="en-US"/>
          </a:p>
        </p:txBody>
      </p:sp>
      <p:sp>
        <p:nvSpPr>
          <p:cNvPr id="7" name="Footer Placeholder 6"/>
          <p:cNvSpPr>
            <a:spLocks noGrp="1"/>
          </p:cNvSpPr>
          <p:nvPr>
            <p:ph type="ftr" sz="quarter" idx="11"/>
          </p:nvPr>
        </p:nvSpPr>
        <p:spPr/>
        <p:txBody>
          <a:bodyPr/>
          <a:lstStyle/>
          <a:p>
            <a:r>
              <a:rPr lang="en-US" smtClean="0"/>
              <a:t>BY DEMEKE S</a:t>
            </a:r>
            <a:endParaRPr lang="en-US"/>
          </a:p>
        </p:txBody>
      </p:sp>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700"/>
            <a:ext cx="8229600" cy="1054100"/>
          </a:xfrm>
        </p:spPr>
        <p:txBody>
          <a:bodyPr/>
          <a:lstStyle/>
          <a:p>
            <a:r>
              <a:rPr lang="en-US" dirty="0" smtClean="0">
                <a:latin typeface="Times New Roman" panose="02020603050405020304" pitchFamily="18" charset="0"/>
                <a:cs typeface="Times New Roman" panose="02020603050405020304" pitchFamily="18" charset="0"/>
              </a:rPr>
              <a:t>Con…</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990600"/>
            <a:ext cx="8229600" cy="5135563"/>
          </a:xfrm>
        </p:spPr>
        <p:txBody>
          <a:bodyPr>
            <a:normAutofit fontScale="92500" lnSpcReduction="10000"/>
          </a:bodyPr>
          <a:lstStyle/>
          <a:p>
            <a:pPr>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 Palliative </a:t>
            </a:r>
            <a:r>
              <a:rPr lang="en-US" dirty="0">
                <a:latin typeface="Times New Roman" panose="02020603050405020304" pitchFamily="18" charset="0"/>
                <a:cs typeface="Times New Roman" panose="02020603050405020304" pitchFamily="18" charset="0"/>
              </a:rPr>
              <a:t>care's main focus is to </a:t>
            </a:r>
            <a:r>
              <a:rPr lang="en-US" dirty="0" smtClean="0">
                <a:latin typeface="Times New Roman" panose="02020603050405020304" pitchFamily="18" charset="0"/>
                <a:cs typeface="Times New Roman" panose="02020603050405020304" pitchFamily="18" charset="0"/>
              </a:rPr>
              <a:t>improve the </a:t>
            </a:r>
            <a:r>
              <a:rPr lang="en-US" dirty="0">
                <a:latin typeface="Times New Roman" panose="02020603050405020304" pitchFamily="18" charset="0"/>
                <a:cs typeface="Times New Roman" panose="02020603050405020304" pitchFamily="18" charset="0"/>
              </a:rPr>
              <a:t>quality of life for those with </a:t>
            </a:r>
            <a:r>
              <a:rPr lang="en-US" dirty="0" smtClean="0">
                <a:latin typeface="Times New Roman" panose="02020603050405020304" pitchFamily="18" charset="0"/>
                <a:cs typeface="Times New Roman" panose="02020603050405020304" pitchFamily="18" charset="0"/>
              </a:rPr>
              <a:t>chronic illnesses.</a:t>
            </a:r>
          </a:p>
          <a:p>
            <a:pPr>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It </a:t>
            </a:r>
            <a:r>
              <a:rPr lang="en-US" dirty="0">
                <a:latin typeface="Times New Roman" panose="02020603050405020304" pitchFamily="18" charset="0"/>
                <a:cs typeface="Times New Roman" panose="02020603050405020304" pitchFamily="18" charset="0"/>
              </a:rPr>
              <a:t>is commonly the case </a:t>
            </a:r>
            <a:r>
              <a:rPr lang="en-US" dirty="0" smtClean="0">
                <a:latin typeface="Times New Roman" panose="02020603050405020304" pitchFamily="18" charset="0"/>
                <a:cs typeface="Times New Roman" panose="02020603050405020304" pitchFamily="18" charset="0"/>
              </a:rPr>
              <a:t>that palliative </a:t>
            </a:r>
            <a:r>
              <a:rPr lang="en-US" dirty="0">
                <a:latin typeface="Times New Roman" panose="02020603050405020304" pitchFamily="18" charset="0"/>
                <a:cs typeface="Times New Roman" panose="02020603050405020304" pitchFamily="18" charset="0"/>
              </a:rPr>
              <a:t>care is provided at the end </a:t>
            </a:r>
            <a:r>
              <a:rPr lang="en-US" dirty="0" smtClean="0">
                <a:latin typeface="Times New Roman" panose="02020603050405020304" pitchFamily="18" charset="0"/>
                <a:cs typeface="Times New Roman" panose="02020603050405020304" pitchFamily="18" charset="0"/>
              </a:rPr>
              <a:t>of life</a:t>
            </a:r>
            <a:r>
              <a:rPr lang="en-US" dirty="0">
                <a:latin typeface="Times New Roman" panose="02020603050405020304" pitchFamily="18" charset="0"/>
                <a:cs typeface="Times New Roman" panose="02020603050405020304" pitchFamily="18" charset="0"/>
              </a:rPr>
              <a:t>, but it can be for a patient of </a:t>
            </a:r>
            <a:r>
              <a:rPr lang="en-US" dirty="0" smtClean="0">
                <a:latin typeface="Times New Roman" panose="02020603050405020304" pitchFamily="18" charset="0"/>
                <a:cs typeface="Times New Roman" panose="02020603050405020304" pitchFamily="18" charset="0"/>
              </a:rPr>
              <a:t>any age.</a:t>
            </a:r>
          </a:p>
          <a:p>
            <a:pPr>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Historically, palliative </a:t>
            </a:r>
            <a:r>
              <a:rPr lang="en-US" dirty="0" smtClean="0">
                <a:latin typeface="Times New Roman" panose="02020603050405020304" pitchFamily="18" charset="0"/>
                <a:cs typeface="Times New Roman" panose="02020603050405020304" pitchFamily="18" charset="0"/>
              </a:rPr>
              <a:t>care services </a:t>
            </a:r>
            <a:r>
              <a:rPr lang="en-US" dirty="0">
                <a:latin typeface="Times New Roman" panose="02020603050405020304" pitchFamily="18" charset="0"/>
                <a:cs typeface="Times New Roman" panose="02020603050405020304" pitchFamily="18" charset="0"/>
              </a:rPr>
              <a:t>were focus </a:t>
            </a:r>
            <a:r>
              <a:rPr lang="en-US" dirty="0" smtClean="0">
                <a:latin typeface="Times New Roman" panose="02020603050405020304" pitchFamily="18" charset="0"/>
                <a:cs typeface="Times New Roman" panose="02020603050405020304" pitchFamily="18" charset="0"/>
              </a:rPr>
              <a:t>on individuals with incurable </a:t>
            </a:r>
            <a:r>
              <a:rPr lang="en-US" dirty="0">
                <a:latin typeface="Times New Roman" panose="02020603050405020304" pitchFamily="18" charset="0"/>
                <a:cs typeface="Times New Roman" panose="02020603050405020304" pitchFamily="18" charset="0"/>
              </a:rPr>
              <a:t>cancer, but this framework </a:t>
            </a:r>
            <a:r>
              <a:rPr lang="en-US" dirty="0" smtClean="0">
                <a:latin typeface="Times New Roman" panose="02020603050405020304" pitchFamily="18" charset="0"/>
                <a:cs typeface="Times New Roman" panose="02020603050405020304" pitchFamily="18" charset="0"/>
              </a:rPr>
              <a:t>is now </a:t>
            </a:r>
            <a:r>
              <a:rPr lang="en-US" dirty="0">
                <a:latin typeface="Times New Roman" panose="02020603050405020304" pitchFamily="18" charset="0"/>
                <a:cs typeface="Times New Roman" panose="02020603050405020304" pitchFamily="18" charset="0"/>
              </a:rPr>
              <a:t>applied to other diseases, like </a:t>
            </a:r>
            <a:r>
              <a:rPr lang="en-US" dirty="0" smtClean="0">
                <a:latin typeface="Times New Roman" panose="02020603050405020304" pitchFamily="18" charset="0"/>
                <a:cs typeface="Times New Roman" panose="02020603050405020304" pitchFamily="18" charset="0"/>
              </a:rPr>
              <a:t>severe heart failure, chronic obstructive pulmonary </a:t>
            </a:r>
            <a:r>
              <a:rPr lang="en-US" dirty="0">
                <a:latin typeface="Times New Roman" panose="02020603050405020304" pitchFamily="18" charset="0"/>
                <a:cs typeface="Times New Roman" panose="02020603050405020304" pitchFamily="18" charset="0"/>
              </a:rPr>
              <a:t>disease</a:t>
            </a:r>
            <a:r>
              <a:rPr lang="en-US" dirty="0" smtClean="0">
                <a:latin typeface="Times New Roman" panose="02020603050405020304" pitchFamily="18" charset="0"/>
                <a:cs typeface="Times New Roman" panose="02020603050405020304" pitchFamily="18" charset="0"/>
              </a:rPr>
              <a:t>, and multiple </a:t>
            </a:r>
            <a:r>
              <a:rPr lang="en-US" dirty="0">
                <a:latin typeface="Times New Roman" panose="02020603050405020304" pitchFamily="18" charset="0"/>
                <a:cs typeface="Times New Roman" panose="02020603050405020304" pitchFamily="18" charset="0"/>
              </a:rPr>
              <a:t>sclerosis and </a:t>
            </a:r>
            <a:r>
              <a:rPr lang="en-US" dirty="0" smtClean="0">
                <a:latin typeface="Times New Roman" panose="02020603050405020304" pitchFamily="18" charset="0"/>
                <a:cs typeface="Times New Roman" panose="02020603050405020304" pitchFamily="18" charset="0"/>
              </a:rPr>
              <a:t>other neurodegenerative </a:t>
            </a:r>
            <a:r>
              <a:rPr lang="en-US" dirty="0">
                <a:latin typeface="Times New Roman" panose="02020603050405020304" pitchFamily="18" charset="0"/>
                <a:cs typeface="Times New Roman" panose="02020603050405020304" pitchFamily="18" charset="0"/>
              </a:rPr>
              <a:t>conditions.</a:t>
            </a:r>
          </a:p>
        </p:txBody>
      </p:sp>
      <p:sp>
        <p:nvSpPr>
          <p:cNvPr id="4" name="Footer Placeholder 3"/>
          <p:cNvSpPr>
            <a:spLocks noGrp="1"/>
          </p:cNvSpPr>
          <p:nvPr>
            <p:ph type="ftr" sz="quarter" idx="11"/>
          </p:nvPr>
        </p:nvSpPr>
        <p:spPr/>
        <p:txBody>
          <a:bodyPr/>
          <a:lstStyle/>
          <a:p>
            <a:r>
              <a:rPr lang="en-US" smtClean="0"/>
              <a:t>BY DEMEKE S</a:t>
            </a:r>
            <a:endParaRPr lang="en-US"/>
          </a:p>
        </p:txBody>
      </p:sp>
      <p:sp>
        <p:nvSpPr>
          <p:cNvPr id="5" name="Slide Number Placeholder 4"/>
          <p:cNvSpPr>
            <a:spLocks noGrp="1"/>
          </p:cNvSpPr>
          <p:nvPr>
            <p:ph type="sldNum" sz="quarter" idx="12"/>
          </p:nvPr>
        </p:nvSpPr>
        <p:spPr/>
        <p:txBody>
          <a:bodyPr/>
          <a:lstStyle/>
          <a:p>
            <a:fld id="{8DCE451A-4190-4834-BCEA-EC7680BFC9F7}" type="slidenum">
              <a:rPr lang="en-US" smtClean="0"/>
              <a:pPr/>
              <a:t>50</a:t>
            </a:fld>
            <a:endParaRPr lang="en-US"/>
          </a:p>
        </p:txBody>
      </p:sp>
    </p:spTree>
    <p:extLst>
      <p:ext uri="{BB962C8B-B14F-4D97-AF65-F5344CB8AC3E}">
        <p14:creationId xmlns:p14="http://schemas.microsoft.com/office/powerpoint/2010/main" val="3477370263"/>
      </p:ext>
    </p:extLst>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latin typeface="Times New Roman" panose="02020603050405020304" pitchFamily="18" charset="0"/>
                <a:cs typeface="Times New Roman" panose="02020603050405020304" pitchFamily="18" charset="0"/>
              </a:rPr>
              <a:t>Nursing Care for Terminally ill Patient</a:t>
            </a:r>
            <a:endParaRPr lang="en-US" sz="3600" dirty="0"/>
          </a:p>
        </p:txBody>
      </p:sp>
      <p:sp>
        <p:nvSpPr>
          <p:cNvPr id="3" name="Content Placeholder 2"/>
          <p:cNvSpPr>
            <a:spLocks noGrp="1"/>
          </p:cNvSpPr>
          <p:nvPr>
            <p:ph idx="1"/>
          </p:nvPr>
        </p:nvSpPr>
        <p:spPr/>
        <p:txBody>
          <a:bodyPr>
            <a:normAutofit lnSpcReduction="10000"/>
          </a:bodyPr>
          <a:lstStyle/>
          <a:p>
            <a:pPr>
              <a:buFont typeface="Wingdings" panose="05000000000000000000" pitchFamily="2" charset="2"/>
              <a:buChar char="v"/>
            </a:pPr>
            <a:r>
              <a:rPr lang="en-US" sz="3600" b="1" dirty="0" smtClean="0">
                <a:latin typeface="Times New Roman" panose="02020603050405020304" pitchFamily="18" charset="0"/>
                <a:cs typeface="Times New Roman" panose="02020603050405020304" pitchFamily="18" charset="0"/>
              </a:rPr>
              <a:t> Total pain</a:t>
            </a:r>
          </a:p>
          <a:p>
            <a:pPr>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 This </a:t>
            </a:r>
            <a:r>
              <a:rPr lang="en-US" dirty="0">
                <a:latin typeface="Times New Roman" panose="02020603050405020304" pitchFamily="18" charset="0"/>
                <a:cs typeface="Times New Roman" panose="02020603050405020304" pitchFamily="18" charset="0"/>
              </a:rPr>
              <a:t>is the idea that </a:t>
            </a:r>
            <a:r>
              <a:rPr lang="en-US" dirty="0" smtClean="0">
                <a:latin typeface="Times New Roman" panose="02020603050405020304" pitchFamily="18" charset="0"/>
                <a:cs typeface="Times New Roman" panose="02020603050405020304" pitchFamily="18" charset="0"/>
              </a:rPr>
              <a:t>a patient's </a:t>
            </a:r>
            <a:r>
              <a:rPr lang="en-US" dirty="0">
                <a:latin typeface="Times New Roman" panose="02020603050405020304" pitchFamily="18" charset="0"/>
                <a:cs typeface="Times New Roman" panose="02020603050405020304" pitchFamily="18" charset="0"/>
              </a:rPr>
              <a:t>experience of total pain </a:t>
            </a:r>
            <a:r>
              <a:rPr lang="en-US" dirty="0" smtClean="0">
                <a:latin typeface="Times New Roman" panose="02020603050405020304" pitchFamily="18" charset="0"/>
                <a:cs typeface="Times New Roman" panose="02020603050405020304" pitchFamily="18" charset="0"/>
              </a:rPr>
              <a:t>has distinctive </a:t>
            </a:r>
            <a:r>
              <a:rPr lang="en-US" dirty="0">
                <a:latin typeface="Times New Roman" panose="02020603050405020304" pitchFamily="18" charset="0"/>
                <a:cs typeface="Times New Roman" panose="02020603050405020304" pitchFamily="18" charset="0"/>
              </a:rPr>
              <a:t>roots in the </a:t>
            </a:r>
            <a:r>
              <a:rPr lang="en-US" dirty="0" smtClean="0">
                <a:latin typeface="Times New Roman" panose="02020603050405020304" pitchFamily="18" charset="0"/>
                <a:cs typeface="Times New Roman" panose="02020603050405020304" pitchFamily="18" charset="0"/>
              </a:rPr>
              <a:t>physical, psychological</a:t>
            </a:r>
            <a:r>
              <a:rPr lang="en-US" dirty="0">
                <a:latin typeface="Times New Roman" panose="02020603050405020304" pitchFamily="18" charset="0"/>
                <a:cs typeface="Times New Roman" panose="02020603050405020304" pitchFamily="18" charset="0"/>
              </a:rPr>
              <a:t>, social and spiritual </a:t>
            </a:r>
            <a:r>
              <a:rPr lang="en-US" dirty="0" smtClean="0">
                <a:latin typeface="Times New Roman" panose="02020603050405020304" pitchFamily="18" charset="0"/>
                <a:cs typeface="Times New Roman" panose="02020603050405020304" pitchFamily="18" charset="0"/>
              </a:rPr>
              <a:t>realm but </a:t>
            </a:r>
            <a:r>
              <a:rPr lang="en-US" dirty="0">
                <a:latin typeface="Times New Roman" panose="02020603050405020304" pitchFamily="18" charset="0"/>
                <a:cs typeface="Times New Roman" panose="02020603050405020304" pitchFamily="18" charset="0"/>
              </a:rPr>
              <a:t>that they are all still closely linked </a:t>
            </a:r>
            <a:r>
              <a:rPr lang="en-US" dirty="0" smtClean="0">
                <a:latin typeface="Times New Roman" panose="02020603050405020304" pitchFamily="18" charset="0"/>
                <a:cs typeface="Times New Roman" panose="02020603050405020304" pitchFamily="18" charset="0"/>
              </a:rPr>
              <a:t>to one </a:t>
            </a:r>
            <a:r>
              <a:rPr lang="en-US" dirty="0">
                <a:latin typeface="Times New Roman" panose="02020603050405020304" pitchFamily="18" charset="0"/>
                <a:cs typeface="Times New Roman" panose="02020603050405020304" pitchFamily="18" charset="0"/>
              </a:rPr>
              <a:t>another. </a:t>
            </a:r>
            <a:endParaRPr lang="en-US"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Identifying </a:t>
            </a:r>
            <a:r>
              <a:rPr lang="en-US" dirty="0">
                <a:latin typeface="Times New Roman" panose="02020603050405020304" pitchFamily="18" charset="0"/>
                <a:cs typeface="Times New Roman" panose="02020603050405020304" pitchFamily="18" charset="0"/>
              </a:rPr>
              <a:t>the cause of </a:t>
            </a:r>
            <a:r>
              <a:rPr lang="en-US" dirty="0" smtClean="0">
                <a:latin typeface="Times New Roman" panose="02020603050405020304" pitchFamily="18" charset="0"/>
                <a:cs typeface="Times New Roman" panose="02020603050405020304" pitchFamily="18" charset="0"/>
              </a:rPr>
              <a:t>pain can </a:t>
            </a:r>
            <a:r>
              <a:rPr lang="en-US" dirty="0">
                <a:latin typeface="Times New Roman" panose="02020603050405020304" pitchFamily="18" charset="0"/>
                <a:cs typeface="Times New Roman" panose="02020603050405020304" pitchFamily="18" charset="0"/>
              </a:rPr>
              <a:t>help </a:t>
            </a:r>
            <a:r>
              <a:rPr lang="en-US" dirty="0" smtClean="0">
                <a:latin typeface="Times New Roman" panose="02020603050405020304" pitchFamily="18" charset="0"/>
                <a:cs typeface="Times New Roman" panose="02020603050405020304" pitchFamily="18" charset="0"/>
              </a:rPr>
              <a:t>us to care patients easily and improve their </a:t>
            </a:r>
            <a:r>
              <a:rPr lang="en-US" dirty="0">
                <a:latin typeface="Times New Roman" panose="02020603050405020304" pitchFamily="18" charset="0"/>
                <a:cs typeface="Times New Roman" panose="02020603050405020304" pitchFamily="18" charset="0"/>
              </a:rPr>
              <a:t>quality of life overall.</a:t>
            </a:r>
          </a:p>
        </p:txBody>
      </p:sp>
      <p:sp>
        <p:nvSpPr>
          <p:cNvPr id="4" name="Footer Placeholder 3"/>
          <p:cNvSpPr>
            <a:spLocks noGrp="1"/>
          </p:cNvSpPr>
          <p:nvPr>
            <p:ph type="ftr" sz="quarter" idx="11"/>
          </p:nvPr>
        </p:nvSpPr>
        <p:spPr/>
        <p:txBody>
          <a:bodyPr/>
          <a:lstStyle/>
          <a:p>
            <a:r>
              <a:rPr lang="en-US" smtClean="0"/>
              <a:t>BY DEMEKE S</a:t>
            </a:r>
            <a:endParaRPr lang="en-US"/>
          </a:p>
        </p:txBody>
      </p:sp>
      <p:sp>
        <p:nvSpPr>
          <p:cNvPr id="5" name="Slide Number Placeholder 4"/>
          <p:cNvSpPr>
            <a:spLocks noGrp="1"/>
          </p:cNvSpPr>
          <p:nvPr>
            <p:ph type="sldNum" sz="quarter" idx="12"/>
          </p:nvPr>
        </p:nvSpPr>
        <p:spPr/>
        <p:txBody>
          <a:bodyPr/>
          <a:lstStyle/>
          <a:p>
            <a:fld id="{8DCE451A-4190-4834-BCEA-EC7680BFC9F7}" type="slidenum">
              <a:rPr lang="en-US" smtClean="0"/>
              <a:pPr/>
              <a:t>51</a:t>
            </a:fld>
            <a:endParaRPr lang="en-US"/>
          </a:p>
        </p:txBody>
      </p:sp>
    </p:spTree>
    <p:extLst>
      <p:ext uri="{BB962C8B-B14F-4D97-AF65-F5344CB8AC3E}">
        <p14:creationId xmlns:p14="http://schemas.microsoft.com/office/powerpoint/2010/main" val="974004344"/>
      </p:ext>
    </p:extLst>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400"/>
            <a:ext cx="8229600" cy="965200"/>
          </a:xfrm>
        </p:spPr>
        <p:txBody>
          <a:bodyPr/>
          <a:lstStyle/>
          <a:p>
            <a:r>
              <a:rPr lang="en-US" b="1" dirty="0" smtClean="0">
                <a:latin typeface="Times New Roman" panose="02020603050405020304" pitchFamily="18" charset="0"/>
                <a:cs typeface="Times New Roman" panose="02020603050405020304" pitchFamily="18" charset="0"/>
              </a:rPr>
              <a:t>Physical pain</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914400"/>
            <a:ext cx="8229600" cy="5211763"/>
          </a:xfrm>
        </p:spPr>
        <p:txBody>
          <a:bodyPr>
            <a:normAutofit/>
          </a:bodyPr>
          <a:lstStyle/>
          <a:p>
            <a:pPr>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 Physical </a:t>
            </a:r>
            <a:r>
              <a:rPr lang="en-US" dirty="0">
                <a:latin typeface="Times New Roman" panose="02020603050405020304" pitchFamily="18" charset="0"/>
                <a:cs typeface="Times New Roman" panose="02020603050405020304" pitchFamily="18" charset="0"/>
              </a:rPr>
              <a:t>pain can be managed using </a:t>
            </a:r>
            <a:r>
              <a:rPr lang="en-US" dirty="0" smtClean="0">
                <a:latin typeface="Times New Roman" panose="02020603050405020304" pitchFamily="18" charset="0"/>
                <a:cs typeface="Times New Roman" panose="02020603050405020304" pitchFamily="18" charset="0"/>
              </a:rPr>
              <a:t>pain medications </a:t>
            </a:r>
            <a:r>
              <a:rPr lang="en-US" dirty="0">
                <a:latin typeface="Times New Roman" panose="02020603050405020304" pitchFamily="18" charset="0"/>
                <a:cs typeface="Times New Roman" panose="02020603050405020304" pitchFamily="18" charset="0"/>
              </a:rPr>
              <a:t>as long as they do not </a:t>
            </a:r>
            <a:r>
              <a:rPr lang="en-US" dirty="0" smtClean="0">
                <a:latin typeface="Times New Roman" panose="02020603050405020304" pitchFamily="18" charset="0"/>
                <a:cs typeface="Times New Roman" panose="02020603050405020304" pitchFamily="18" charset="0"/>
              </a:rPr>
              <a:t>put the </a:t>
            </a:r>
            <a:r>
              <a:rPr lang="en-US" dirty="0">
                <a:latin typeface="Times New Roman" panose="02020603050405020304" pitchFamily="18" charset="0"/>
                <a:cs typeface="Times New Roman" panose="02020603050405020304" pitchFamily="18" charset="0"/>
              </a:rPr>
              <a:t>patient at further risk for </a:t>
            </a:r>
            <a:r>
              <a:rPr lang="en-US" dirty="0" smtClean="0">
                <a:latin typeface="Times New Roman" panose="02020603050405020304" pitchFamily="18" charset="0"/>
                <a:cs typeface="Times New Roman" panose="02020603050405020304" pitchFamily="18" charset="0"/>
              </a:rPr>
              <a:t>developing or </a:t>
            </a:r>
            <a:r>
              <a:rPr lang="en-US" dirty="0">
                <a:latin typeface="Times New Roman" panose="02020603050405020304" pitchFamily="18" charset="0"/>
                <a:cs typeface="Times New Roman" panose="02020603050405020304" pitchFamily="18" charset="0"/>
              </a:rPr>
              <a:t>increasing medical diagnoses such </a:t>
            </a:r>
            <a:r>
              <a:rPr lang="en-US" dirty="0" smtClean="0">
                <a:latin typeface="Times New Roman" panose="02020603050405020304" pitchFamily="18" charset="0"/>
                <a:cs typeface="Times New Roman" panose="02020603050405020304" pitchFamily="18" charset="0"/>
              </a:rPr>
              <a:t>as heart </a:t>
            </a:r>
            <a:r>
              <a:rPr lang="en-US" dirty="0">
                <a:latin typeface="Times New Roman" panose="02020603050405020304" pitchFamily="18" charset="0"/>
                <a:cs typeface="Times New Roman" panose="02020603050405020304" pitchFamily="18" charset="0"/>
              </a:rPr>
              <a:t>problems or difficulty breathing. </a:t>
            </a:r>
          </a:p>
          <a:p>
            <a:pPr>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Patients </a:t>
            </a:r>
            <a:r>
              <a:rPr lang="en-US" dirty="0">
                <a:latin typeface="Times New Roman" panose="02020603050405020304" pitchFamily="18" charset="0"/>
                <a:cs typeface="Times New Roman" panose="02020603050405020304" pitchFamily="18" charset="0"/>
              </a:rPr>
              <a:t>at the end of life can </a:t>
            </a:r>
            <a:r>
              <a:rPr lang="en-US" dirty="0" smtClean="0">
                <a:latin typeface="Times New Roman" panose="02020603050405020304" pitchFamily="18" charset="0"/>
                <a:cs typeface="Times New Roman" panose="02020603050405020304" pitchFamily="18" charset="0"/>
              </a:rPr>
              <a:t>exhibit many physical </a:t>
            </a:r>
            <a:r>
              <a:rPr lang="en-US" dirty="0">
                <a:latin typeface="Times New Roman" panose="02020603050405020304" pitchFamily="18" charset="0"/>
                <a:cs typeface="Times New Roman" panose="02020603050405020304" pitchFamily="18" charset="0"/>
              </a:rPr>
              <a:t>symptoms that can </a:t>
            </a:r>
            <a:r>
              <a:rPr lang="en-US" dirty="0" smtClean="0">
                <a:latin typeface="Times New Roman" panose="02020603050405020304" pitchFamily="18" charset="0"/>
                <a:cs typeface="Times New Roman" panose="02020603050405020304" pitchFamily="18" charset="0"/>
              </a:rPr>
              <a:t>cause extreme </a:t>
            </a:r>
            <a:r>
              <a:rPr lang="en-US" dirty="0">
                <a:latin typeface="Times New Roman" panose="02020603050405020304" pitchFamily="18" charset="0"/>
                <a:cs typeface="Times New Roman" panose="02020603050405020304" pitchFamily="18" charset="0"/>
              </a:rPr>
              <a:t>pain such as </a:t>
            </a:r>
            <a:r>
              <a:rPr lang="en-US" dirty="0" smtClean="0">
                <a:latin typeface="Times New Roman" panose="02020603050405020304" pitchFamily="18" charset="0"/>
                <a:cs typeface="Times New Roman" panose="02020603050405020304" pitchFamily="18" charset="0"/>
              </a:rPr>
              <a:t>dyspnea, </a:t>
            </a:r>
            <a:r>
              <a:rPr lang="en-US" dirty="0">
                <a:latin typeface="Times New Roman" panose="02020603050405020304" pitchFamily="18" charset="0"/>
                <a:cs typeface="Times New Roman" panose="02020603050405020304" pitchFamily="18" charset="0"/>
              </a:rPr>
              <a:t>coughing, </a:t>
            </a:r>
            <a:r>
              <a:rPr lang="en-US" dirty="0" smtClean="0">
                <a:latin typeface="Times New Roman" panose="02020603050405020304" pitchFamily="18" charset="0"/>
                <a:cs typeface="Times New Roman" panose="02020603050405020304" pitchFamily="18" charset="0"/>
              </a:rPr>
              <a:t>xerostomia, </a:t>
            </a:r>
            <a:r>
              <a:rPr lang="en-US" dirty="0">
                <a:latin typeface="Times New Roman" panose="02020603050405020304" pitchFamily="18" charset="0"/>
                <a:cs typeface="Times New Roman" panose="02020603050405020304" pitchFamily="18" charset="0"/>
              </a:rPr>
              <a:t>nausea and </a:t>
            </a:r>
            <a:r>
              <a:rPr lang="en-US" dirty="0" smtClean="0">
                <a:latin typeface="Times New Roman" panose="02020603050405020304" pitchFamily="18" charset="0"/>
                <a:cs typeface="Times New Roman" panose="02020603050405020304" pitchFamily="18" charset="0"/>
              </a:rPr>
              <a:t>vomiting, constipation</a:t>
            </a:r>
            <a:r>
              <a:rPr lang="en-US" dirty="0">
                <a:latin typeface="Times New Roman" panose="02020603050405020304" pitchFamily="18" charset="0"/>
                <a:cs typeface="Times New Roman" panose="02020603050405020304" pitchFamily="18" charset="0"/>
              </a:rPr>
              <a:t>, fever, delirium </a:t>
            </a:r>
          </a:p>
        </p:txBody>
      </p:sp>
      <p:sp>
        <p:nvSpPr>
          <p:cNvPr id="4" name="Footer Placeholder 3"/>
          <p:cNvSpPr>
            <a:spLocks noGrp="1"/>
          </p:cNvSpPr>
          <p:nvPr>
            <p:ph type="ftr" sz="quarter" idx="11"/>
          </p:nvPr>
        </p:nvSpPr>
        <p:spPr/>
        <p:txBody>
          <a:bodyPr/>
          <a:lstStyle/>
          <a:p>
            <a:r>
              <a:rPr lang="en-US" smtClean="0"/>
              <a:t>BY DEMEKE S</a:t>
            </a:r>
            <a:endParaRPr lang="en-US"/>
          </a:p>
        </p:txBody>
      </p:sp>
      <p:sp>
        <p:nvSpPr>
          <p:cNvPr id="5" name="Slide Number Placeholder 4"/>
          <p:cNvSpPr>
            <a:spLocks noGrp="1"/>
          </p:cNvSpPr>
          <p:nvPr>
            <p:ph type="sldNum" sz="quarter" idx="12"/>
          </p:nvPr>
        </p:nvSpPr>
        <p:spPr/>
        <p:txBody>
          <a:bodyPr/>
          <a:lstStyle/>
          <a:p>
            <a:fld id="{8DCE451A-4190-4834-BCEA-EC7680BFC9F7}" type="slidenum">
              <a:rPr lang="en-US" smtClean="0"/>
              <a:pPr/>
              <a:t>52</a:t>
            </a:fld>
            <a:endParaRPr lang="en-US"/>
          </a:p>
        </p:txBody>
      </p:sp>
    </p:spTree>
    <p:extLst>
      <p:ext uri="{BB962C8B-B14F-4D97-AF65-F5344CB8AC3E}">
        <p14:creationId xmlns:p14="http://schemas.microsoft.com/office/powerpoint/2010/main" val="256064748"/>
      </p:ext>
    </p:extLst>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
            <a:ext cx="8229600" cy="1143000"/>
          </a:xfrm>
        </p:spPr>
        <p:txBody>
          <a:bodyPr>
            <a:noAutofit/>
          </a:bodyPr>
          <a:lstStyle/>
          <a:p>
            <a:r>
              <a:rPr lang="en-US" sz="4000" b="1" dirty="0" smtClean="0">
                <a:latin typeface="Times New Roman" panose="02020603050405020304" pitchFamily="18" charset="0"/>
                <a:cs typeface="Times New Roman" panose="02020603050405020304" pitchFamily="18" charset="0"/>
              </a:rPr>
              <a:t/>
            </a:r>
            <a:br>
              <a:rPr lang="en-US" sz="4000" b="1" dirty="0" smtClean="0">
                <a:latin typeface="Times New Roman" panose="02020603050405020304" pitchFamily="18" charset="0"/>
                <a:cs typeface="Times New Roman" panose="02020603050405020304" pitchFamily="18" charset="0"/>
              </a:rPr>
            </a:br>
            <a:r>
              <a:rPr lang="en-US" sz="4000" b="1" dirty="0" smtClean="0">
                <a:latin typeface="Times New Roman" panose="02020603050405020304" pitchFamily="18" charset="0"/>
                <a:cs typeface="Times New Roman" panose="02020603050405020304" pitchFamily="18" charset="0"/>
              </a:rPr>
              <a:t> </a:t>
            </a:r>
            <a:r>
              <a:rPr lang="en-US" sz="4000" b="1" dirty="0">
                <a:latin typeface="Times New Roman" panose="02020603050405020304" pitchFamily="18" charset="0"/>
                <a:cs typeface="Times New Roman" panose="02020603050405020304" pitchFamily="18" charset="0"/>
              </a:rPr>
              <a:t>Psychosocial pain</a:t>
            </a:r>
            <a:br>
              <a:rPr lang="en-US" sz="4000" b="1" dirty="0">
                <a:latin typeface="Times New Roman" panose="02020603050405020304" pitchFamily="18" charset="0"/>
                <a:cs typeface="Times New Roman" panose="02020603050405020304" pitchFamily="18" charset="0"/>
              </a:rPr>
            </a:br>
            <a:endParaRPr lang="en-US" sz="40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914400"/>
            <a:ext cx="8229600" cy="5211763"/>
          </a:xfrm>
        </p:spPr>
        <p:txBody>
          <a:bodyPr>
            <a:normAutofit/>
          </a:bodyPr>
          <a:lstStyle/>
          <a:p>
            <a:pPr>
              <a:buFont typeface="Wingdings" panose="05000000000000000000" pitchFamily="2" charset="2"/>
              <a:buChar char="Ø"/>
            </a:pPr>
            <a:r>
              <a:rPr lang="en-US" sz="2800" dirty="0" smtClean="0">
                <a:latin typeface="Times New Roman" panose="02020603050405020304" pitchFamily="18" charset="0"/>
                <a:cs typeface="Times New Roman" panose="02020603050405020304" pitchFamily="18" charset="0"/>
              </a:rPr>
              <a:t> Nurses </a:t>
            </a:r>
            <a:r>
              <a:rPr lang="en-US" sz="2800" dirty="0">
                <a:latin typeface="Times New Roman" panose="02020603050405020304" pitchFamily="18" charset="0"/>
                <a:cs typeface="Times New Roman" panose="02020603050405020304" pitchFamily="18" charset="0"/>
              </a:rPr>
              <a:t>are responsible for educating patients about the possibilities and probabilities inherent in their illness and their life with the illness, and for supporting them as they conduct life review, values clarification, treatment decision making, and end-of-life closure. </a:t>
            </a:r>
            <a:endParaRPr lang="en-US" sz="28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The </a:t>
            </a:r>
            <a:r>
              <a:rPr lang="en-US" sz="2800" dirty="0">
                <a:latin typeface="Times New Roman" panose="02020603050405020304" pitchFamily="18" charset="0"/>
                <a:cs typeface="Times New Roman" panose="02020603050405020304" pitchFamily="18" charset="0"/>
              </a:rPr>
              <a:t>only way to do this effectively </a:t>
            </a:r>
            <a:r>
              <a:rPr lang="en-US" sz="2800" dirty="0" smtClean="0">
                <a:latin typeface="Times New Roman" panose="02020603050405020304" pitchFamily="18" charset="0"/>
                <a:cs typeface="Times New Roman" panose="02020603050405020304" pitchFamily="18" charset="0"/>
              </a:rPr>
              <a:t>is </a:t>
            </a:r>
            <a:r>
              <a:rPr lang="en-US" sz="2800" dirty="0">
                <a:latin typeface="Times New Roman" panose="02020603050405020304" pitchFamily="18" charset="0"/>
                <a:cs typeface="Times New Roman" panose="02020603050405020304" pitchFamily="18" charset="0"/>
              </a:rPr>
              <a:t>try to appreciate and understand the illness from the patient’s perspective.</a:t>
            </a:r>
          </a:p>
          <a:p>
            <a:pPr marL="0" indent="0">
              <a:buNone/>
            </a:pPr>
            <a:endParaRPr lang="en-US" sz="2800" dirty="0">
              <a:latin typeface="Times New Roman" panose="02020603050405020304" pitchFamily="18"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US" smtClean="0"/>
              <a:t>BY DEMEKE S</a:t>
            </a:r>
            <a:endParaRPr lang="en-US"/>
          </a:p>
        </p:txBody>
      </p:sp>
      <p:sp>
        <p:nvSpPr>
          <p:cNvPr id="5" name="Slide Number Placeholder 4"/>
          <p:cNvSpPr>
            <a:spLocks noGrp="1"/>
          </p:cNvSpPr>
          <p:nvPr>
            <p:ph type="sldNum" sz="quarter" idx="12"/>
          </p:nvPr>
        </p:nvSpPr>
        <p:spPr/>
        <p:txBody>
          <a:bodyPr/>
          <a:lstStyle/>
          <a:p>
            <a:fld id="{8DCE451A-4190-4834-BCEA-EC7680BFC9F7}" type="slidenum">
              <a:rPr lang="en-US" smtClean="0"/>
              <a:pPr/>
              <a:t>53</a:t>
            </a:fld>
            <a:endParaRPr lang="en-US"/>
          </a:p>
        </p:txBody>
      </p:sp>
    </p:spTree>
    <p:extLst>
      <p:ext uri="{BB962C8B-B14F-4D97-AF65-F5344CB8AC3E}">
        <p14:creationId xmlns:p14="http://schemas.microsoft.com/office/powerpoint/2010/main" val="1172622001"/>
      </p:ext>
    </p:extLst>
  </p:cSld>
  <p:clrMapOvr>
    <a:masterClrMapping/>
  </p:clrMapOv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1800" y="38100"/>
            <a:ext cx="8229600" cy="1143000"/>
          </a:xfrm>
        </p:spPr>
        <p:txBody>
          <a:bodyPr>
            <a:noAutofit/>
          </a:bodyPr>
          <a:lstStyle/>
          <a:p>
            <a:r>
              <a:rPr lang="en-US" b="1" dirty="0" smtClean="0">
                <a:latin typeface="Times New Roman" panose="02020603050405020304" pitchFamily="18" charset="0"/>
                <a:cs typeface="Times New Roman" panose="02020603050405020304" pitchFamily="18" charset="0"/>
              </a:rPr>
              <a:t>Con…</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990600"/>
            <a:ext cx="8229600" cy="5135563"/>
          </a:xfrm>
        </p:spPr>
        <p:txBody>
          <a:bodyPr/>
          <a:lstStyle/>
          <a:p>
            <a:pPr>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 Once </a:t>
            </a:r>
            <a:r>
              <a:rPr lang="en-US" dirty="0">
                <a:latin typeface="Times New Roman" panose="02020603050405020304" pitchFamily="18" charset="0"/>
                <a:cs typeface="Times New Roman" panose="02020603050405020304" pitchFamily="18" charset="0"/>
              </a:rPr>
              <a:t>the immediate physical pain </a:t>
            </a:r>
            <a:r>
              <a:rPr lang="en-US" dirty="0" smtClean="0">
                <a:latin typeface="Times New Roman" panose="02020603050405020304" pitchFamily="18" charset="0"/>
                <a:cs typeface="Times New Roman" panose="02020603050405020304" pitchFamily="18" charset="0"/>
              </a:rPr>
              <a:t>has been </a:t>
            </a:r>
            <a:r>
              <a:rPr lang="en-US" dirty="0">
                <a:latin typeface="Times New Roman" panose="02020603050405020304" pitchFamily="18" charset="0"/>
                <a:cs typeface="Times New Roman" panose="02020603050405020304" pitchFamily="18" charset="0"/>
              </a:rPr>
              <a:t>dealt with, it is </a:t>
            </a:r>
            <a:r>
              <a:rPr lang="en-US" dirty="0" smtClean="0">
                <a:latin typeface="Times New Roman" panose="02020603050405020304" pitchFamily="18" charset="0"/>
                <a:cs typeface="Times New Roman" panose="02020603050405020304" pitchFamily="18" charset="0"/>
              </a:rPr>
              <a:t>important to be compassionate and empathetic caregiver.</a:t>
            </a:r>
          </a:p>
          <a:p>
            <a:pPr>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Being </a:t>
            </a:r>
            <a:r>
              <a:rPr lang="en-US" dirty="0">
                <a:latin typeface="Times New Roman" panose="02020603050405020304" pitchFamily="18" charset="0"/>
                <a:cs typeface="Times New Roman" panose="02020603050405020304" pitchFamily="18" charset="0"/>
              </a:rPr>
              <a:t>able to identify the </a:t>
            </a:r>
            <a:r>
              <a:rPr lang="en-US" dirty="0" smtClean="0">
                <a:latin typeface="Times New Roman" panose="02020603050405020304" pitchFamily="18" charset="0"/>
                <a:cs typeface="Times New Roman" panose="02020603050405020304" pitchFamily="18" charset="0"/>
              </a:rPr>
              <a:t>distressing factors </a:t>
            </a:r>
            <a:r>
              <a:rPr lang="en-US" dirty="0">
                <a:latin typeface="Times New Roman" panose="02020603050405020304" pitchFamily="18" charset="0"/>
                <a:cs typeface="Times New Roman" panose="02020603050405020304" pitchFamily="18" charset="0"/>
              </a:rPr>
              <a:t>in their life other than the </a:t>
            </a:r>
            <a:r>
              <a:rPr lang="en-US" dirty="0" smtClean="0">
                <a:latin typeface="Times New Roman" panose="02020603050405020304" pitchFamily="18" charset="0"/>
                <a:cs typeface="Times New Roman" panose="02020603050405020304" pitchFamily="18" charset="0"/>
              </a:rPr>
              <a:t>pain can </a:t>
            </a:r>
            <a:r>
              <a:rPr lang="en-US" dirty="0">
                <a:latin typeface="Times New Roman" panose="02020603050405020304" pitchFamily="18" charset="0"/>
                <a:cs typeface="Times New Roman" panose="02020603050405020304" pitchFamily="18" charset="0"/>
              </a:rPr>
              <a:t>help them be more comfortable.</a:t>
            </a:r>
          </a:p>
        </p:txBody>
      </p:sp>
      <p:sp>
        <p:nvSpPr>
          <p:cNvPr id="4" name="Footer Placeholder 3"/>
          <p:cNvSpPr>
            <a:spLocks noGrp="1"/>
          </p:cNvSpPr>
          <p:nvPr>
            <p:ph type="ftr" sz="quarter" idx="11"/>
          </p:nvPr>
        </p:nvSpPr>
        <p:spPr/>
        <p:txBody>
          <a:bodyPr/>
          <a:lstStyle/>
          <a:p>
            <a:r>
              <a:rPr lang="en-US" smtClean="0"/>
              <a:t>BY DEMEKE S</a:t>
            </a:r>
            <a:endParaRPr lang="en-US"/>
          </a:p>
        </p:txBody>
      </p:sp>
      <p:sp>
        <p:nvSpPr>
          <p:cNvPr id="5" name="Slide Number Placeholder 4"/>
          <p:cNvSpPr>
            <a:spLocks noGrp="1"/>
          </p:cNvSpPr>
          <p:nvPr>
            <p:ph type="sldNum" sz="quarter" idx="12"/>
          </p:nvPr>
        </p:nvSpPr>
        <p:spPr/>
        <p:txBody>
          <a:bodyPr/>
          <a:lstStyle/>
          <a:p>
            <a:fld id="{8DCE451A-4190-4834-BCEA-EC7680BFC9F7}" type="slidenum">
              <a:rPr lang="en-US" smtClean="0"/>
              <a:pPr/>
              <a:t>54</a:t>
            </a:fld>
            <a:endParaRPr lang="en-US"/>
          </a:p>
        </p:txBody>
      </p:sp>
    </p:spTree>
    <p:extLst>
      <p:ext uri="{BB962C8B-B14F-4D97-AF65-F5344CB8AC3E}">
        <p14:creationId xmlns:p14="http://schemas.microsoft.com/office/powerpoint/2010/main" val="2062032002"/>
      </p:ext>
    </p:extLst>
  </p:cSld>
  <p:clrMapOvr>
    <a:masterClrMapping/>
  </p:clrMapOv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700"/>
            <a:ext cx="8229600" cy="1143000"/>
          </a:xfrm>
        </p:spPr>
        <p:txBody>
          <a:bodyPr/>
          <a:lstStyle/>
          <a:p>
            <a:r>
              <a:rPr lang="en-US" dirty="0" smtClean="0">
                <a:latin typeface="Times New Roman" panose="02020603050405020304" pitchFamily="18" charset="0"/>
                <a:cs typeface="Times New Roman" panose="02020603050405020304" pitchFamily="18" charset="0"/>
              </a:rPr>
              <a:t>Con…</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914400"/>
            <a:ext cx="8229600" cy="5211763"/>
          </a:xfrm>
        </p:spPr>
        <p:txBody>
          <a:bodyPr>
            <a:normAutofit/>
          </a:bodyPr>
          <a:lstStyle/>
          <a:p>
            <a:pPr>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 Having </a:t>
            </a:r>
            <a:r>
              <a:rPr lang="en-US" dirty="0">
                <a:latin typeface="Times New Roman" panose="02020603050405020304" pitchFamily="18" charset="0"/>
                <a:cs typeface="Times New Roman" panose="02020603050405020304" pitchFamily="18" charset="0"/>
              </a:rPr>
              <a:t>a </a:t>
            </a:r>
            <a:r>
              <a:rPr lang="en-US" dirty="0" smtClean="0">
                <a:latin typeface="Times New Roman" panose="02020603050405020304" pitchFamily="18" charset="0"/>
                <a:cs typeface="Times New Roman" panose="02020603050405020304" pitchFamily="18" charset="0"/>
              </a:rPr>
              <a:t>Psychosocial assessment </a:t>
            </a:r>
            <a:r>
              <a:rPr lang="en-US" dirty="0">
                <a:latin typeface="Times New Roman" panose="02020603050405020304" pitchFamily="18" charset="0"/>
                <a:cs typeface="Times New Roman" panose="02020603050405020304" pitchFamily="18" charset="0"/>
              </a:rPr>
              <a:t>allows the medical team </a:t>
            </a:r>
            <a:r>
              <a:rPr lang="en-US" dirty="0" smtClean="0">
                <a:latin typeface="Times New Roman" panose="02020603050405020304" pitchFamily="18" charset="0"/>
                <a:cs typeface="Times New Roman" panose="02020603050405020304" pitchFamily="18" charset="0"/>
              </a:rPr>
              <a:t>to facilitate </a:t>
            </a:r>
            <a:r>
              <a:rPr lang="en-US" dirty="0">
                <a:latin typeface="Times New Roman" panose="02020603050405020304" pitchFamily="18" charset="0"/>
                <a:cs typeface="Times New Roman" panose="02020603050405020304" pitchFamily="18" charset="0"/>
              </a:rPr>
              <a:t>a healthy </a:t>
            </a:r>
            <a:r>
              <a:rPr lang="en-US" dirty="0" smtClean="0">
                <a:latin typeface="Times New Roman" panose="02020603050405020304" pitchFamily="18" charset="0"/>
                <a:cs typeface="Times New Roman" panose="02020603050405020304" pitchFamily="18" charset="0"/>
              </a:rPr>
              <a:t>patient-family relationship, </a:t>
            </a:r>
            <a:r>
              <a:rPr lang="en-US" dirty="0">
                <a:latin typeface="Times New Roman" panose="02020603050405020304" pitchFamily="18" charset="0"/>
                <a:cs typeface="Times New Roman" panose="02020603050405020304" pitchFamily="18" charset="0"/>
              </a:rPr>
              <a:t>coping </a:t>
            </a:r>
            <a:r>
              <a:rPr lang="en-US" dirty="0" smtClean="0">
                <a:latin typeface="Times New Roman" panose="02020603050405020304" pitchFamily="18" charset="0"/>
                <a:cs typeface="Times New Roman" panose="02020603050405020304" pitchFamily="18" charset="0"/>
              </a:rPr>
              <a:t>and support</a:t>
            </a:r>
            <a:r>
              <a:rPr lang="en-US" dirty="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This </a:t>
            </a:r>
            <a:r>
              <a:rPr lang="en-US" dirty="0">
                <a:latin typeface="Times New Roman" panose="02020603050405020304" pitchFamily="18" charset="0"/>
                <a:cs typeface="Times New Roman" panose="02020603050405020304" pitchFamily="18" charset="0"/>
              </a:rPr>
              <a:t>communication between </a:t>
            </a:r>
            <a:r>
              <a:rPr lang="en-US" dirty="0" smtClean="0">
                <a:latin typeface="Times New Roman" panose="02020603050405020304" pitchFamily="18" charset="0"/>
                <a:cs typeface="Times New Roman" panose="02020603050405020304" pitchFamily="18" charset="0"/>
              </a:rPr>
              <a:t>the medical </a:t>
            </a:r>
            <a:r>
              <a:rPr lang="en-US" dirty="0">
                <a:latin typeface="Times New Roman" panose="02020603050405020304" pitchFamily="18" charset="0"/>
                <a:cs typeface="Times New Roman" panose="02020603050405020304" pitchFamily="18" charset="0"/>
              </a:rPr>
              <a:t>team and the patients and </a:t>
            </a:r>
            <a:r>
              <a:rPr lang="en-US" dirty="0" smtClean="0">
                <a:latin typeface="Times New Roman" panose="02020603050405020304" pitchFamily="18" charset="0"/>
                <a:cs typeface="Times New Roman" panose="02020603050405020304" pitchFamily="18" charset="0"/>
              </a:rPr>
              <a:t>family can </a:t>
            </a:r>
            <a:r>
              <a:rPr lang="en-US" dirty="0">
                <a:latin typeface="Times New Roman" panose="02020603050405020304" pitchFamily="18" charset="0"/>
                <a:cs typeface="Times New Roman" panose="02020603050405020304" pitchFamily="18" charset="0"/>
              </a:rPr>
              <a:t>also help facilitate discussions on </a:t>
            </a:r>
            <a:r>
              <a:rPr lang="en-US" dirty="0" smtClean="0">
                <a:latin typeface="Times New Roman" panose="02020603050405020304" pitchFamily="18" charset="0"/>
                <a:cs typeface="Times New Roman" panose="02020603050405020304" pitchFamily="18" charset="0"/>
              </a:rPr>
              <a:t>the process </a:t>
            </a:r>
            <a:r>
              <a:rPr lang="en-US" dirty="0">
                <a:latin typeface="Times New Roman" panose="02020603050405020304" pitchFamily="18" charset="0"/>
                <a:cs typeface="Times New Roman" panose="02020603050405020304" pitchFamily="18" charset="0"/>
              </a:rPr>
              <a:t>of maintaining and </a:t>
            </a:r>
            <a:r>
              <a:rPr lang="en-US" dirty="0" smtClean="0">
                <a:latin typeface="Times New Roman" panose="02020603050405020304" pitchFamily="18" charset="0"/>
                <a:cs typeface="Times New Roman" panose="02020603050405020304" pitchFamily="18" charset="0"/>
              </a:rPr>
              <a:t>enhancing relationships</a:t>
            </a:r>
            <a:r>
              <a:rPr lang="en-US" dirty="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US" smtClean="0"/>
              <a:t>BY DEMEKE S</a:t>
            </a:r>
            <a:endParaRPr lang="en-US"/>
          </a:p>
        </p:txBody>
      </p:sp>
      <p:sp>
        <p:nvSpPr>
          <p:cNvPr id="5" name="Slide Number Placeholder 4"/>
          <p:cNvSpPr>
            <a:spLocks noGrp="1"/>
          </p:cNvSpPr>
          <p:nvPr>
            <p:ph type="sldNum" sz="quarter" idx="12"/>
          </p:nvPr>
        </p:nvSpPr>
        <p:spPr/>
        <p:txBody>
          <a:bodyPr/>
          <a:lstStyle/>
          <a:p>
            <a:fld id="{8DCE451A-4190-4834-BCEA-EC7680BFC9F7}" type="slidenum">
              <a:rPr lang="en-US" smtClean="0"/>
              <a:pPr/>
              <a:t>55</a:t>
            </a:fld>
            <a:endParaRPr lang="en-US"/>
          </a:p>
        </p:txBody>
      </p:sp>
    </p:spTree>
    <p:extLst>
      <p:ext uri="{BB962C8B-B14F-4D97-AF65-F5344CB8AC3E}">
        <p14:creationId xmlns:p14="http://schemas.microsoft.com/office/powerpoint/2010/main" val="624575610"/>
      </p:ext>
    </p:extLst>
  </p:cSld>
  <p:clrMapOvr>
    <a:masterClrMapping/>
  </p:clrMapOvr>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fontScale="90000"/>
          </a:bodyPr>
          <a:lstStyle/>
          <a:p>
            <a:r>
              <a:rPr lang="en-US" b="1" dirty="0">
                <a:latin typeface="Times New Roman" panose="02020603050405020304" pitchFamily="18" charset="0"/>
                <a:cs typeface="Times New Roman" panose="02020603050405020304" pitchFamily="18" charset="0"/>
              </a:rPr>
              <a:t>Spiritual pain</a:t>
            </a:r>
            <a:br>
              <a:rPr lang="en-US" b="1" dirty="0">
                <a:latin typeface="Times New Roman" panose="02020603050405020304" pitchFamily="18" charset="0"/>
                <a:cs typeface="Times New Roman" panose="02020603050405020304" pitchFamily="18" charset="0"/>
              </a:rPr>
            </a:b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762000"/>
            <a:ext cx="8229600" cy="5364163"/>
          </a:xfrm>
        </p:spPr>
        <p:txBody>
          <a:bodyPr/>
          <a:lstStyle/>
          <a:p>
            <a:pPr>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 Spirituality </a:t>
            </a:r>
            <a:r>
              <a:rPr lang="en-US" dirty="0">
                <a:latin typeface="Times New Roman" panose="02020603050405020304" pitchFamily="18" charset="0"/>
                <a:cs typeface="Times New Roman" panose="02020603050405020304" pitchFamily="18" charset="0"/>
              </a:rPr>
              <a:t>is a fundamental component </a:t>
            </a:r>
            <a:r>
              <a:rPr lang="en-US" dirty="0" smtClean="0">
                <a:latin typeface="Times New Roman" panose="02020603050405020304" pitchFamily="18" charset="0"/>
                <a:cs typeface="Times New Roman" panose="02020603050405020304" pitchFamily="18" charset="0"/>
              </a:rPr>
              <a:t>of palliative </a:t>
            </a:r>
            <a:r>
              <a:rPr lang="en-US" dirty="0">
                <a:latin typeface="Times New Roman" panose="02020603050405020304" pitchFamily="18" charset="0"/>
                <a:cs typeface="Times New Roman" panose="02020603050405020304" pitchFamily="18" charset="0"/>
              </a:rPr>
              <a:t>care. </a:t>
            </a:r>
            <a:endParaRPr lang="en-US"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According </a:t>
            </a:r>
            <a:r>
              <a:rPr lang="en-US" dirty="0">
                <a:latin typeface="Times New Roman" panose="02020603050405020304" pitchFamily="18" charset="0"/>
                <a:cs typeface="Times New Roman" panose="02020603050405020304" pitchFamily="18" charset="0"/>
              </a:rPr>
              <a:t>to the </a:t>
            </a:r>
            <a:r>
              <a:rPr lang="en-US" dirty="0" smtClean="0">
                <a:latin typeface="Times New Roman" panose="02020603050405020304" pitchFamily="18" charset="0"/>
                <a:cs typeface="Times New Roman" panose="02020603050405020304" pitchFamily="18" charset="0"/>
              </a:rPr>
              <a:t>Clinical Practice </a:t>
            </a:r>
            <a:r>
              <a:rPr lang="en-US" dirty="0">
                <a:latin typeface="Times New Roman" panose="02020603050405020304" pitchFamily="18" charset="0"/>
                <a:cs typeface="Times New Roman" panose="02020603050405020304" pitchFamily="18" charset="0"/>
              </a:rPr>
              <a:t>Guidelines for Quality </a:t>
            </a:r>
            <a:r>
              <a:rPr lang="en-US" dirty="0" smtClean="0">
                <a:latin typeface="Times New Roman" panose="02020603050405020304" pitchFamily="18" charset="0"/>
                <a:cs typeface="Times New Roman" panose="02020603050405020304" pitchFamily="18" charset="0"/>
              </a:rPr>
              <a:t>Palliative Care</a:t>
            </a:r>
            <a:r>
              <a:rPr lang="en-US" dirty="0">
                <a:latin typeface="Times New Roman" panose="02020603050405020304" pitchFamily="18" charset="0"/>
                <a:cs typeface="Times New Roman" panose="02020603050405020304" pitchFamily="18" charset="0"/>
              </a:rPr>
              <a:t>, spirituality is a "dynamic </a:t>
            </a:r>
            <a:r>
              <a:rPr lang="en-US" dirty="0" smtClean="0">
                <a:latin typeface="Times New Roman" panose="02020603050405020304" pitchFamily="18" charset="0"/>
                <a:cs typeface="Times New Roman" panose="02020603050405020304" pitchFamily="18" charset="0"/>
              </a:rPr>
              <a:t>and intrinsic </a:t>
            </a:r>
            <a:r>
              <a:rPr lang="en-US" dirty="0">
                <a:latin typeface="Times New Roman" panose="02020603050405020304" pitchFamily="18" charset="0"/>
                <a:cs typeface="Times New Roman" panose="02020603050405020304" pitchFamily="18" charset="0"/>
              </a:rPr>
              <a:t>aspect of humanity..." and </a:t>
            </a:r>
            <a:r>
              <a:rPr lang="en-US" dirty="0" smtClean="0">
                <a:latin typeface="Times New Roman" panose="02020603050405020304" pitchFamily="18" charset="0"/>
                <a:cs typeface="Times New Roman" panose="02020603050405020304" pitchFamily="18" charset="0"/>
              </a:rPr>
              <a:t>has been </a:t>
            </a:r>
            <a:r>
              <a:rPr lang="en-US" dirty="0">
                <a:latin typeface="Times New Roman" panose="02020603050405020304" pitchFamily="18" charset="0"/>
                <a:cs typeface="Times New Roman" panose="02020603050405020304" pitchFamily="18" charset="0"/>
              </a:rPr>
              <a:t>associated with "an improved </a:t>
            </a:r>
            <a:r>
              <a:rPr lang="en-US" dirty="0" smtClean="0">
                <a:latin typeface="Times New Roman" panose="02020603050405020304" pitchFamily="18" charset="0"/>
                <a:cs typeface="Times New Roman" panose="02020603050405020304" pitchFamily="18" charset="0"/>
              </a:rPr>
              <a:t>quality of </a:t>
            </a:r>
            <a:r>
              <a:rPr lang="en-US" dirty="0">
                <a:latin typeface="Times New Roman" panose="02020603050405020304" pitchFamily="18" charset="0"/>
                <a:cs typeface="Times New Roman" panose="02020603050405020304" pitchFamily="18" charset="0"/>
              </a:rPr>
              <a:t>life for those with chronic and </a:t>
            </a:r>
            <a:r>
              <a:rPr lang="en-US" dirty="0" smtClean="0">
                <a:latin typeface="Times New Roman" panose="02020603050405020304" pitchFamily="18" charset="0"/>
                <a:cs typeface="Times New Roman" panose="02020603050405020304" pitchFamily="18" charset="0"/>
              </a:rPr>
              <a:t>serious illness</a:t>
            </a:r>
            <a:r>
              <a:rPr lang="en-US" dirty="0">
                <a:latin typeface="Times New Roman" panose="02020603050405020304" pitchFamily="18" charset="0"/>
                <a:cs typeface="Times New Roman" panose="02020603050405020304" pitchFamily="18" charset="0"/>
              </a:rPr>
              <a:t>..."</a:t>
            </a:r>
          </a:p>
        </p:txBody>
      </p:sp>
      <p:sp>
        <p:nvSpPr>
          <p:cNvPr id="4" name="Footer Placeholder 3"/>
          <p:cNvSpPr>
            <a:spLocks noGrp="1"/>
          </p:cNvSpPr>
          <p:nvPr>
            <p:ph type="ftr" sz="quarter" idx="11"/>
          </p:nvPr>
        </p:nvSpPr>
        <p:spPr/>
        <p:txBody>
          <a:bodyPr/>
          <a:lstStyle/>
          <a:p>
            <a:r>
              <a:rPr lang="en-US" smtClean="0"/>
              <a:t>BY DEMEKE S</a:t>
            </a:r>
            <a:endParaRPr lang="en-US"/>
          </a:p>
        </p:txBody>
      </p:sp>
      <p:sp>
        <p:nvSpPr>
          <p:cNvPr id="5" name="Slide Number Placeholder 4"/>
          <p:cNvSpPr>
            <a:spLocks noGrp="1"/>
          </p:cNvSpPr>
          <p:nvPr>
            <p:ph type="sldNum" sz="quarter" idx="12"/>
          </p:nvPr>
        </p:nvSpPr>
        <p:spPr/>
        <p:txBody>
          <a:bodyPr/>
          <a:lstStyle/>
          <a:p>
            <a:fld id="{8DCE451A-4190-4834-BCEA-EC7680BFC9F7}" type="slidenum">
              <a:rPr lang="en-US" smtClean="0"/>
              <a:pPr/>
              <a:t>56</a:t>
            </a:fld>
            <a:endParaRPr lang="en-US"/>
          </a:p>
        </p:txBody>
      </p:sp>
    </p:spTree>
    <p:extLst>
      <p:ext uri="{BB962C8B-B14F-4D97-AF65-F5344CB8AC3E}">
        <p14:creationId xmlns:p14="http://schemas.microsoft.com/office/powerpoint/2010/main" val="2172165069"/>
      </p:ext>
    </p:extLst>
  </p:cSld>
  <p:clrMapOvr>
    <a:masterClrMapping/>
  </p:clrMapOv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Con…</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219200"/>
            <a:ext cx="8229600" cy="4906963"/>
          </a:xfrm>
        </p:spPr>
        <p:txBody>
          <a:bodyPr/>
          <a:lstStyle/>
          <a:p>
            <a:pPr marL="0" indent="0">
              <a:buNone/>
            </a:pPr>
            <a:r>
              <a:rPr lang="en-US" dirty="0" smtClean="0">
                <a:latin typeface="Times New Roman" panose="02020603050405020304" pitchFamily="18" charset="0"/>
                <a:cs typeface="Times New Roman" panose="02020603050405020304" pitchFamily="18" charset="0"/>
              </a:rPr>
              <a:t> </a:t>
            </a:r>
          </a:p>
          <a:p>
            <a:pPr>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Spiritual </a:t>
            </a:r>
            <a:r>
              <a:rPr lang="en-US" dirty="0">
                <a:latin typeface="Times New Roman" panose="02020603050405020304" pitchFamily="18" charset="0"/>
                <a:cs typeface="Times New Roman" panose="02020603050405020304" pitchFamily="18" charset="0"/>
              </a:rPr>
              <a:t>beliefs </a:t>
            </a:r>
            <a:r>
              <a:rPr lang="en-US" dirty="0" smtClean="0">
                <a:latin typeface="Times New Roman" panose="02020603050405020304" pitchFamily="18" charset="0"/>
                <a:cs typeface="Times New Roman" panose="02020603050405020304" pitchFamily="18" charset="0"/>
              </a:rPr>
              <a:t>and practices </a:t>
            </a:r>
            <a:r>
              <a:rPr lang="en-US" dirty="0">
                <a:latin typeface="Times New Roman" panose="02020603050405020304" pitchFamily="18" charset="0"/>
                <a:cs typeface="Times New Roman" panose="02020603050405020304" pitchFamily="18" charset="0"/>
              </a:rPr>
              <a:t>can influence perceptions </a:t>
            </a:r>
            <a:r>
              <a:rPr lang="en-US" dirty="0" smtClean="0">
                <a:latin typeface="Times New Roman" panose="02020603050405020304" pitchFamily="18" charset="0"/>
                <a:cs typeface="Times New Roman" panose="02020603050405020304" pitchFamily="18" charset="0"/>
              </a:rPr>
              <a:t>of pain </a:t>
            </a:r>
            <a:r>
              <a:rPr lang="en-US" dirty="0">
                <a:latin typeface="Times New Roman" panose="02020603050405020304" pitchFamily="18" charset="0"/>
                <a:cs typeface="Times New Roman" panose="02020603050405020304" pitchFamily="18" charset="0"/>
              </a:rPr>
              <a:t>and distress, as well as quality of </a:t>
            </a:r>
            <a:r>
              <a:rPr lang="en-US" dirty="0" smtClean="0">
                <a:latin typeface="Times New Roman" panose="02020603050405020304" pitchFamily="18" charset="0"/>
                <a:cs typeface="Times New Roman" panose="02020603050405020304" pitchFamily="18" charset="0"/>
              </a:rPr>
              <a:t>life among </a:t>
            </a:r>
            <a:r>
              <a:rPr lang="en-US" dirty="0">
                <a:latin typeface="Times New Roman" panose="02020603050405020304" pitchFamily="18" charset="0"/>
                <a:cs typeface="Times New Roman" panose="02020603050405020304" pitchFamily="18" charset="0"/>
              </a:rPr>
              <a:t>advanced cancer patients.</a:t>
            </a:r>
          </a:p>
        </p:txBody>
      </p:sp>
      <p:sp>
        <p:nvSpPr>
          <p:cNvPr id="4" name="Footer Placeholder 3"/>
          <p:cNvSpPr>
            <a:spLocks noGrp="1"/>
          </p:cNvSpPr>
          <p:nvPr>
            <p:ph type="ftr" sz="quarter" idx="11"/>
          </p:nvPr>
        </p:nvSpPr>
        <p:spPr/>
        <p:txBody>
          <a:bodyPr/>
          <a:lstStyle/>
          <a:p>
            <a:r>
              <a:rPr lang="en-US" smtClean="0"/>
              <a:t>BY DEMEKE S</a:t>
            </a:r>
            <a:endParaRPr lang="en-US"/>
          </a:p>
        </p:txBody>
      </p:sp>
      <p:sp>
        <p:nvSpPr>
          <p:cNvPr id="5" name="Slide Number Placeholder 4"/>
          <p:cNvSpPr>
            <a:spLocks noGrp="1"/>
          </p:cNvSpPr>
          <p:nvPr>
            <p:ph type="sldNum" sz="quarter" idx="12"/>
          </p:nvPr>
        </p:nvSpPr>
        <p:spPr/>
        <p:txBody>
          <a:bodyPr/>
          <a:lstStyle/>
          <a:p>
            <a:fld id="{8DCE451A-4190-4834-BCEA-EC7680BFC9F7}" type="slidenum">
              <a:rPr lang="en-US" smtClean="0"/>
              <a:pPr/>
              <a:t>57</a:t>
            </a:fld>
            <a:endParaRPr lang="en-US"/>
          </a:p>
        </p:txBody>
      </p:sp>
    </p:spTree>
    <p:extLst>
      <p:ext uri="{BB962C8B-B14F-4D97-AF65-F5344CB8AC3E}">
        <p14:creationId xmlns:p14="http://schemas.microsoft.com/office/powerpoint/2010/main" val="1145752958"/>
      </p:ext>
    </p:extLst>
  </p:cSld>
  <p:clrMapOvr>
    <a:masterClrMapping/>
  </p:clrMapOv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5400"/>
            <a:ext cx="8229600" cy="1143000"/>
          </a:xfrm>
        </p:spPr>
        <p:txBody>
          <a:bodyPr/>
          <a:lstStyle/>
          <a:p>
            <a:r>
              <a:rPr lang="en-US" b="1" dirty="0">
                <a:latin typeface="Times New Roman" panose="02020603050405020304" pitchFamily="18" charset="0"/>
                <a:cs typeface="Times New Roman" panose="02020603050405020304" pitchFamily="18" charset="0"/>
              </a:rPr>
              <a:t>Pediatric palliative care</a:t>
            </a:r>
          </a:p>
        </p:txBody>
      </p:sp>
      <p:sp>
        <p:nvSpPr>
          <p:cNvPr id="3" name="Content Placeholder 2"/>
          <p:cNvSpPr>
            <a:spLocks noGrp="1"/>
          </p:cNvSpPr>
          <p:nvPr>
            <p:ph idx="1"/>
          </p:nvPr>
        </p:nvSpPr>
        <p:spPr>
          <a:xfrm>
            <a:off x="457200" y="914400"/>
            <a:ext cx="8229600" cy="5211763"/>
          </a:xfrm>
        </p:spPr>
        <p:txBody>
          <a:bodyPr>
            <a:normAutofit/>
          </a:bodyPr>
          <a:lstStyle/>
          <a:p>
            <a:pPr>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 Pediatric </a:t>
            </a:r>
            <a:r>
              <a:rPr lang="en-US" dirty="0">
                <a:latin typeface="Times New Roman" panose="02020603050405020304" pitchFamily="18" charset="0"/>
                <a:cs typeface="Times New Roman" panose="02020603050405020304" pitchFamily="18" charset="0"/>
              </a:rPr>
              <a:t>palliative care is </a:t>
            </a:r>
            <a:r>
              <a:rPr lang="en-US" dirty="0" smtClean="0">
                <a:latin typeface="Times New Roman" panose="02020603050405020304" pitchFamily="18" charset="0"/>
                <a:cs typeface="Times New Roman" panose="02020603050405020304" pitchFamily="18" charset="0"/>
              </a:rPr>
              <a:t>family- centered</a:t>
            </a:r>
            <a:r>
              <a:rPr lang="en-US" dirty="0">
                <a:latin typeface="Times New Roman" panose="02020603050405020304" pitchFamily="18" charset="0"/>
                <a:cs typeface="Times New Roman" panose="02020603050405020304" pitchFamily="18" charset="0"/>
              </a:rPr>
              <a:t>, specialized medical care </a:t>
            </a:r>
            <a:r>
              <a:rPr lang="en-US" dirty="0" smtClean="0">
                <a:latin typeface="Times New Roman" panose="02020603050405020304" pitchFamily="18" charset="0"/>
                <a:cs typeface="Times New Roman" panose="02020603050405020304" pitchFamily="18" charset="0"/>
              </a:rPr>
              <a:t>for children </a:t>
            </a:r>
            <a:r>
              <a:rPr lang="en-US" dirty="0">
                <a:latin typeface="Times New Roman" panose="02020603050405020304" pitchFamily="18" charset="0"/>
                <a:cs typeface="Times New Roman" panose="02020603050405020304" pitchFamily="18" charset="0"/>
              </a:rPr>
              <a:t>with serious illnesses </a:t>
            </a:r>
            <a:r>
              <a:rPr lang="en-US" dirty="0" smtClean="0">
                <a:latin typeface="Times New Roman" panose="02020603050405020304" pitchFamily="18" charset="0"/>
                <a:cs typeface="Times New Roman" panose="02020603050405020304" pitchFamily="18" charset="0"/>
              </a:rPr>
              <a:t>that focuses </a:t>
            </a:r>
            <a:r>
              <a:rPr lang="en-US" dirty="0">
                <a:latin typeface="Times New Roman" panose="02020603050405020304" pitchFamily="18" charset="0"/>
                <a:cs typeface="Times New Roman" panose="02020603050405020304" pitchFamily="18" charset="0"/>
              </a:rPr>
              <a:t>on mitigating the </a:t>
            </a:r>
            <a:r>
              <a:rPr lang="en-US" dirty="0" smtClean="0">
                <a:latin typeface="Times New Roman" panose="02020603050405020304" pitchFamily="18" charset="0"/>
                <a:cs typeface="Times New Roman" panose="02020603050405020304" pitchFamily="18" charset="0"/>
              </a:rPr>
              <a:t>physical, emotional</a:t>
            </a:r>
            <a:r>
              <a:rPr lang="en-US" dirty="0">
                <a:latin typeface="Times New Roman" panose="02020603050405020304" pitchFamily="18" charset="0"/>
                <a:cs typeface="Times New Roman" panose="02020603050405020304" pitchFamily="18" charset="0"/>
              </a:rPr>
              <a:t>, psychosocial, and </a:t>
            </a:r>
            <a:r>
              <a:rPr lang="en-US" dirty="0" smtClean="0">
                <a:latin typeface="Times New Roman" panose="02020603050405020304" pitchFamily="18" charset="0"/>
                <a:cs typeface="Times New Roman" panose="02020603050405020304" pitchFamily="18" charset="0"/>
              </a:rPr>
              <a:t>spiritual suffering </a:t>
            </a:r>
            <a:r>
              <a:rPr lang="en-US" dirty="0">
                <a:latin typeface="Times New Roman" panose="02020603050405020304" pitchFamily="18" charset="0"/>
                <a:cs typeface="Times New Roman" panose="02020603050405020304" pitchFamily="18" charset="0"/>
              </a:rPr>
              <a:t>associated with illness </a:t>
            </a:r>
            <a:r>
              <a:rPr lang="en-US" dirty="0" smtClean="0">
                <a:latin typeface="Times New Roman" panose="02020603050405020304" pitchFamily="18" charset="0"/>
                <a:cs typeface="Times New Roman" panose="02020603050405020304" pitchFamily="18" charset="0"/>
              </a:rPr>
              <a:t>to ultimately </a:t>
            </a:r>
            <a:r>
              <a:rPr lang="en-US" dirty="0">
                <a:latin typeface="Times New Roman" panose="02020603050405020304" pitchFamily="18" charset="0"/>
                <a:cs typeface="Times New Roman" panose="02020603050405020304" pitchFamily="18" charset="0"/>
              </a:rPr>
              <a:t>optimize quality of </a:t>
            </a:r>
            <a:r>
              <a:rPr lang="en-US" dirty="0" smtClean="0">
                <a:latin typeface="Times New Roman" panose="02020603050405020304" pitchFamily="18" charset="0"/>
                <a:cs typeface="Times New Roman" panose="02020603050405020304" pitchFamily="18" charset="0"/>
              </a:rPr>
              <a:t>life.</a:t>
            </a:r>
          </a:p>
          <a:p>
            <a:pPr>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Pediatric </a:t>
            </a:r>
            <a:r>
              <a:rPr lang="en-US" dirty="0">
                <a:latin typeface="Times New Roman" panose="02020603050405020304" pitchFamily="18" charset="0"/>
                <a:cs typeface="Times New Roman" panose="02020603050405020304" pitchFamily="18" charset="0"/>
              </a:rPr>
              <a:t>palliative care </a:t>
            </a:r>
            <a:r>
              <a:rPr lang="en-US" dirty="0" smtClean="0">
                <a:latin typeface="Times New Roman" panose="02020603050405020304" pitchFamily="18" charset="0"/>
                <a:cs typeface="Times New Roman" panose="02020603050405020304" pitchFamily="18" charset="0"/>
              </a:rPr>
              <a:t>practitioners should  receive </a:t>
            </a:r>
            <a:r>
              <a:rPr lang="en-US" dirty="0">
                <a:latin typeface="Times New Roman" panose="02020603050405020304" pitchFamily="18" charset="0"/>
                <a:cs typeface="Times New Roman" panose="02020603050405020304" pitchFamily="18" charset="0"/>
              </a:rPr>
              <a:t>specialized training in </a:t>
            </a:r>
            <a:r>
              <a:rPr lang="en-US" dirty="0" smtClean="0">
                <a:latin typeface="Times New Roman" panose="02020603050405020304" pitchFamily="18" charset="0"/>
                <a:cs typeface="Times New Roman" panose="02020603050405020304" pitchFamily="18" charset="0"/>
              </a:rPr>
              <a:t>family- centered</a:t>
            </a:r>
            <a:r>
              <a:rPr lang="en-US" dirty="0">
                <a:latin typeface="Times New Roman" panose="02020603050405020304" pitchFamily="18" charset="0"/>
                <a:cs typeface="Times New Roman" panose="02020603050405020304" pitchFamily="18" charset="0"/>
              </a:rPr>
              <a:t>, developmental and </a:t>
            </a:r>
            <a:r>
              <a:rPr lang="en-US" dirty="0" smtClean="0">
                <a:latin typeface="Times New Roman" panose="02020603050405020304" pitchFamily="18" charset="0"/>
                <a:cs typeface="Times New Roman" panose="02020603050405020304" pitchFamily="18" charset="0"/>
              </a:rPr>
              <a:t>age- appropriate </a:t>
            </a:r>
            <a:r>
              <a:rPr lang="en-US" dirty="0">
                <a:latin typeface="Times New Roman" panose="02020603050405020304" pitchFamily="18" charset="0"/>
                <a:cs typeface="Times New Roman" panose="02020603050405020304" pitchFamily="18" charset="0"/>
              </a:rPr>
              <a:t>skills </a:t>
            </a:r>
          </a:p>
        </p:txBody>
      </p:sp>
      <p:sp>
        <p:nvSpPr>
          <p:cNvPr id="4" name="Footer Placeholder 3"/>
          <p:cNvSpPr>
            <a:spLocks noGrp="1"/>
          </p:cNvSpPr>
          <p:nvPr>
            <p:ph type="ftr" sz="quarter" idx="11"/>
          </p:nvPr>
        </p:nvSpPr>
        <p:spPr/>
        <p:txBody>
          <a:bodyPr/>
          <a:lstStyle/>
          <a:p>
            <a:r>
              <a:rPr lang="en-US" smtClean="0"/>
              <a:t>BY DEMEKE S</a:t>
            </a:r>
            <a:endParaRPr lang="en-US"/>
          </a:p>
        </p:txBody>
      </p:sp>
      <p:sp>
        <p:nvSpPr>
          <p:cNvPr id="5" name="Slide Number Placeholder 4"/>
          <p:cNvSpPr>
            <a:spLocks noGrp="1"/>
          </p:cNvSpPr>
          <p:nvPr>
            <p:ph type="sldNum" sz="quarter" idx="12"/>
          </p:nvPr>
        </p:nvSpPr>
        <p:spPr/>
        <p:txBody>
          <a:bodyPr/>
          <a:lstStyle/>
          <a:p>
            <a:fld id="{8DCE451A-4190-4834-BCEA-EC7680BFC9F7}" type="slidenum">
              <a:rPr lang="en-US" smtClean="0"/>
              <a:pPr/>
              <a:t>58</a:t>
            </a:fld>
            <a:endParaRPr lang="en-US"/>
          </a:p>
        </p:txBody>
      </p:sp>
    </p:spTree>
    <p:extLst>
      <p:ext uri="{BB962C8B-B14F-4D97-AF65-F5344CB8AC3E}">
        <p14:creationId xmlns:p14="http://schemas.microsoft.com/office/powerpoint/2010/main" val="3298106944"/>
      </p:ext>
    </p:extLst>
  </p:cSld>
  <p:clrMapOvr>
    <a:masterClrMapping/>
  </p:clrMapOvr>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b="1" dirty="0" smtClean="0">
                <a:latin typeface="Times New Roman" panose="02020603050405020304" pitchFamily="18" charset="0"/>
                <a:cs typeface="Times New Roman" panose="02020603050405020304" pitchFamily="18" charset="0"/>
              </a:rPr>
              <a:t>    assessment and management of     symptoms of </a:t>
            </a:r>
            <a:r>
              <a:rPr lang="en-US" sz="4000" b="1" dirty="0">
                <a:latin typeface="Times New Roman" panose="02020603050405020304" pitchFamily="18" charset="0"/>
                <a:cs typeface="Times New Roman" panose="02020603050405020304" pitchFamily="18" charset="0"/>
              </a:rPr>
              <a:t>children</a:t>
            </a:r>
          </a:p>
        </p:txBody>
      </p:sp>
      <p:sp>
        <p:nvSpPr>
          <p:cNvPr id="3" name="Content Placeholder 2"/>
          <p:cNvSpPr>
            <a:spLocks noGrp="1"/>
          </p:cNvSpPr>
          <p:nvPr>
            <p:ph idx="1"/>
          </p:nvPr>
        </p:nvSpPr>
        <p:spPr/>
        <p:txBody>
          <a:bodyPr/>
          <a:lstStyle/>
          <a:p>
            <a:pPr>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 As </a:t>
            </a:r>
            <a:r>
              <a:rPr lang="en-US" dirty="0">
                <a:latin typeface="Times New Roman" panose="02020603050405020304" pitchFamily="18" charset="0"/>
                <a:cs typeface="Times New Roman" panose="02020603050405020304" pitchFamily="18" charset="0"/>
              </a:rPr>
              <a:t>with palliative care for </a:t>
            </a:r>
            <a:r>
              <a:rPr lang="en-US" dirty="0" smtClean="0">
                <a:latin typeface="Times New Roman" panose="02020603050405020304" pitchFamily="18" charset="0"/>
                <a:cs typeface="Times New Roman" panose="02020603050405020304" pitchFamily="18" charset="0"/>
              </a:rPr>
              <a:t>adults, symptom </a:t>
            </a:r>
            <a:r>
              <a:rPr lang="en-US" dirty="0">
                <a:latin typeface="Times New Roman" panose="02020603050405020304" pitchFamily="18" charset="0"/>
                <a:cs typeface="Times New Roman" panose="02020603050405020304" pitchFamily="18" charset="0"/>
              </a:rPr>
              <a:t>assessment and management </a:t>
            </a:r>
            <a:r>
              <a:rPr lang="en-US" dirty="0" smtClean="0">
                <a:latin typeface="Times New Roman" panose="02020603050405020304" pitchFamily="18" charset="0"/>
                <a:cs typeface="Times New Roman" panose="02020603050405020304" pitchFamily="18" charset="0"/>
              </a:rPr>
              <a:t>is a </a:t>
            </a:r>
            <a:r>
              <a:rPr lang="en-US" dirty="0">
                <a:latin typeface="Times New Roman" panose="02020603050405020304" pitchFamily="18" charset="0"/>
                <a:cs typeface="Times New Roman" panose="02020603050405020304" pitchFamily="18" charset="0"/>
              </a:rPr>
              <a:t>critical component of pediatric </a:t>
            </a:r>
            <a:r>
              <a:rPr lang="en-US" dirty="0" smtClean="0">
                <a:latin typeface="Times New Roman" panose="02020603050405020304" pitchFamily="18" charset="0"/>
                <a:cs typeface="Times New Roman" panose="02020603050405020304" pitchFamily="18" charset="0"/>
              </a:rPr>
              <a:t>palliative care </a:t>
            </a:r>
            <a:r>
              <a:rPr lang="en-US" dirty="0">
                <a:latin typeface="Times New Roman" panose="02020603050405020304" pitchFamily="18" charset="0"/>
                <a:cs typeface="Times New Roman" panose="02020603050405020304" pitchFamily="18" charset="0"/>
              </a:rPr>
              <a:t>as it improves quality of life, </a:t>
            </a:r>
            <a:r>
              <a:rPr lang="en-US" dirty="0" smtClean="0">
                <a:latin typeface="Times New Roman" panose="02020603050405020304" pitchFamily="18" charset="0"/>
                <a:cs typeface="Times New Roman" panose="02020603050405020304" pitchFamily="18" charset="0"/>
              </a:rPr>
              <a:t>gives children </a:t>
            </a:r>
            <a:r>
              <a:rPr lang="en-US" dirty="0">
                <a:latin typeface="Times New Roman" panose="02020603050405020304" pitchFamily="18" charset="0"/>
                <a:cs typeface="Times New Roman" panose="02020603050405020304" pitchFamily="18" charset="0"/>
              </a:rPr>
              <a:t>and families a sense of </a:t>
            </a:r>
            <a:r>
              <a:rPr lang="en-US" dirty="0" smtClean="0">
                <a:latin typeface="Times New Roman" panose="02020603050405020304" pitchFamily="18" charset="0"/>
                <a:cs typeface="Times New Roman" panose="02020603050405020304" pitchFamily="18" charset="0"/>
              </a:rPr>
              <a:t>control, and </a:t>
            </a:r>
            <a:r>
              <a:rPr lang="en-US" dirty="0">
                <a:latin typeface="Times New Roman" panose="02020603050405020304" pitchFamily="18" charset="0"/>
                <a:cs typeface="Times New Roman" panose="02020603050405020304" pitchFamily="18" charset="0"/>
              </a:rPr>
              <a:t>prolongs life in some cases.</a:t>
            </a:r>
          </a:p>
        </p:txBody>
      </p:sp>
      <p:sp>
        <p:nvSpPr>
          <p:cNvPr id="4" name="Footer Placeholder 3"/>
          <p:cNvSpPr>
            <a:spLocks noGrp="1"/>
          </p:cNvSpPr>
          <p:nvPr>
            <p:ph type="ftr" sz="quarter" idx="11"/>
          </p:nvPr>
        </p:nvSpPr>
        <p:spPr/>
        <p:txBody>
          <a:bodyPr/>
          <a:lstStyle/>
          <a:p>
            <a:r>
              <a:rPr lang="en-US" smtClean="0"/>
              <a:t>BY DEMEKE S</a:t>
            </a:r>
            <a:endParaRPr lang="en-US"/>
          </a:p>
        </p:txBody>
      </p:sp>
      <p:sp>
        <p:nvSpPr>
          <p:cNvPr id="5" name="Slide Number Placeholder 4"/>
          <p:cNvSpPr>
            <a:spLocks noGrp="1"/>
          </p:cNvSpPr>
          <p:nvPr>
            <p:ph type="sldNum" sz="quarter" idx="12"/>
          </p:nvPr>
        </p:nvSpPr>
        <p:spPr/>
        <p:txBody>
          <a:bodyPr/>
          <a:lstStyle/>
          <a:p>
            <a:fld id="{8DCE451A-4190-4834-BCEA-EC7680BFC9F7}" type="slidenum">
              <a:rPr lang="en-US" smtClean="0"/>
              <a:pPr/>
              <a:t>59</a:t>
            </a:fld>
            <a:endParaRPr lang="en-US"/>
          </a:p>
        </p:txBody>
      </p:sp>
    </p:spTree>
    <p:extLst>
      <p:ext uri="{BB962C8B-B14F-4D97-AF65-F5344CB8AC3E}">
        <p14:creationId xmlns:p14="http://schemas.microsoft.com/office/powerpoint/2010/main" val="509179731"/>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Autofit/>
          </a:bodyPr>
          <a:lstStyle/>
          <a:p>
            <a:r>
              <a:rPr lang="en-US" b="1" dirty="0" smtClean="0">
                <a:latin typeface="Times New Roman" panose="02020603050405020304" pitchFamily="18" charset="0"/>
                <a:cs typeface="Times New Roman" panose="02020603050405020304" pitchFamily="18" charset="0"/>
              </a:rPr>
              <a:t>Con…</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762000"/>
            <a:ext cx="8229600" cy="5364163"/>
          </a:xfrm>
        </p:spPr>
        <p:txBody>
          <a:bodyPr>
            <a:normAutofit fontScale="85000" lnSpcReduction="10000"/>
          </a:bodyPr>
          <a:lstStyle/>
          <a:p>
            <a:pPr>
              <a:lnSpc>
                <a:spcPct val="150000"/>
              </a:lnSpc>
              <a:buFont typeface="Wingdings" panose="05000000000000000000" pitchFamily="2" charset="2"/>
              <a:buChar char="v"/>
            </a:pPr>
            <a:r>
              <a:rPr lang="en-US" dirty="0" smtClean="0">
                <a:latin typeface="Times New Roman" panose="02020603050405020304" pitchFamily="18" charset="0"/>
                <a:cs typeface="Times New Roman" panose="02020603050405020304" pitchFamily="18" charset="0"/>
              </a:rPr>
              <a:t> So Pediatricians serve as advocates for all children, irrespective of:</a:t>
            </a:r>
          </a:p>
          <a:p>
            <a:pPr>
              <a:lnSpc>
                <a:spcPct val="150000"/>
              </a:lnSpc>
              <a:buFont typeface="Wingdings" pitchFamily="2" charset="2"/>
              <a:buChar char="ü"/>
            </a:pPr>
            <a:r>
              <a:rPr lang="en-US" dirty="0" smtClean="0">
                <a:latin typeface="Times New Roman" panose="02020603050405020304" pitchFamily="18" charset="0"/>
                <a:cs typeface="Times New Roman" panose="02020603050405020304" pitchFamily="18" charset="0"/>
              </a:rPr>
              <a:t> culture, religion, gender, </a:t>
            </a:r>
          </a:p>
          <a:p>
            <a:pPr>
              <a:lnSpc>
                <a:spcPct val="150000"/>
              </a:lnSpc>
              <a:buFont typeface="Wingdings" pitchFamily="2" charset="2"/>
              <a:buChar char="ü"/>
            </a:pPr>
            <a:r>
              <a:rPr lang="en-US" dirty="0" smtClean="0">
                <a:latin typeface="Times New Roman" panose="02020603050405020304" pitchFamily="18" charset="0"/>
                <a:cs typeface="Times New Roman" panose="02020603050405020304" pitchFamily="18" charset="0"/>
              </a:rPr>
              <a:t>race, ethnicity or</a:t>
            </a:r>
          </a:p>
          <a:p>
            <a:pPr>
              <a:lnSpc>
                <a:spcPct val="150000"/>
              </a:lnSpc>
              <a:buFont typeface="Wingdings" pitchFamily="2" charset="2"/>
              <a:buChar char="ü"/>
            </a:pPr>
            <a:r>
              <a:rPr lang="en-US" dirty="0" smtClean="0">
                <a:latin typeface="Times New Roman" panose="02020603050405020304" pitchFamily="18" charset="0"/>
                <a:cs typeface="Times New Roman" panose="02020603050405020304" pitchFamily="18" charset="0"/>
              </a:rPr>
              <a:t>national boundaries. </a:t>
            </a:r>
          </a:p>
          <a:p>
            <a:pPr>
              <a:lnSpc>
                <a:spcPct val="160000"/>
              </a:lnSpc>
              <a:buFont typeface="Wingdings" pitchFamily="2" charset="2"/>
              <a:buChar char="Ø"/>
            </a:pPr>
            <a:r>
              <a:rPr lang="en-US" dirty="0" smtClean="0">
                <a:latin typeface="Times New Roman" panose="02020603050405020304" pitchFamily="18" charset="0"/>
                <a:cs typeface="Times New Roman" panose="02020603050405020304" pitchFamily="18" charset="0"/>
              </a:rPr>
              <a:t>The more politically, economically, or socially deprived  population, needs the greater advocacy for children by the profession to advance their well-being. </a:t>
            </a:r>
          </a:p>
          <a:p>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8DCE451A-4190-4834-BCEA-EC7680BFC9F7}" type="slidenum">
              <a:rPr lang="en-US" smtClean="0"/>
              <a:pPr/>
              <a:t>6</a:t>
            </a:fld>
            <a:endParaRPr lang="en-US"/>
          </a:p>
        </p:txBody>
      </p:sp>
      <p:sp>
        <p:nvSpPr>
          <p:cNvPr id="7" name="Footer Placeholder 6"/>
          <p:cNvSpPr>
            <a:spLocks noGrp="1"/>
          </p:cNvSpPr>
          <p:nvPr>
            <p:ph type="ftr" sz="quarter" idx="11"/>
          </p:nvPr>
        </p:nvSpPr>
        <p:spPr/>
        <p:txBody>
          <a:bodyPr/>
          <a:lstStyle/>
          <a:p>
            <a:r>
              <a:rPr lang="en-US" smtClean="0"/>
              <a:t>BY DEMEKE S</a:t>
            </a:r>
            <a:endParaRPr lang="en-US"/>
          </a:p>
        </p:txBody>
      </p:sp>
    </p:spTree>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500" y="25400"/>
            <a:ext cx="8229600" cy="1143000"/>
          </a:xfrm>
        </p:spPr>
        <p:txBody>
          <a:bodyPr/>
          <a:lstStyle/>
          <a:p>
            <a:r>
              <a:rPr lang="en-US" dirty="0" smtClean="0">
                <a:latin typeface="Times New Roman" panose="02020603050405020304" pitchFamily="18" charset="0"/>
                <a:cs typeface="Times New Roman" panose="02020603050405020304" pitchFamily="18" charset="0"/>
              </a:rPr>
              <a:t>Con…</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914400"/>
            <a:ext cx="8229600" cy="5211763"/>
          </a:xfrm>
        </p:spPr>
        <p:txBody>
          <a:bodyPr>
            <a:normAutofit/>
          </a:bodyPr>
          <a:lstStyle/>
          <a:p>
            <a:pPr>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 Symptoms </a:t>
            </a:r>
            <a:r>
              <a:rPr lang="en-US" dirty="0">
                <a:latin typeface="Times New Roman" panose="02020603050405020304" pitchFamily="18" charset="0"/>
                <a:cs typeface="Times New Roman" panose="02020603050405020304" pitchFamily="18" charset="0"/>
              </a:rPr>
              <a:t>assessment in children </a:t>
            </a:r>
            <a:r>
              <a:rPr lang="en-US" dirty="0" smtClean="0">
                <a:latin typeface="Times New Roman" panose="02020603050405020304" pitchFamily="18" charset="0"/>
                <a:cs typeface="Times New Roman" panose="02020603050405020304" pitchFamily="18" charset="0"/>
              </a:rPr>
              <a:t>is uniquely </a:t>
            </a:r>
            <a:r>
              <a:rPr lang="en-US" dirty="0">
                <a:latin typeface="Times New Roman" panose="02020603050405020304" pitchFamily="18" charset="0"/>
                <a:cs typeface="Times New Roman" panose="02020603050405020304" pitchFamily="18" charset="0"/>
              </a:rPr>
              <a:t>challenging due </a:t>
            </a:r>
            <a:r>
              <a:rPr lang="en-US" dirty="0" smtClean="0">
                <a:latin typeface="Times New Roman" panose="02020603050405020304" pitchFamily="18" charset="0"/>
                <a:cs typeface="Times New Roman" panose="02020603050405020304" pitchFamily="18" charset="0"/>
              </a:rPr>
              <a:t>to communication </a:t>
            </a:r>
            <a:r>
              <a:rPr lang="en-US" dirty="0">
                <a:latin typeface="Times New Roman" panose="02020603050405020304" pitchFamily="18" charset="0"/>
                <a:cs typeface="Times New Roman" panose="02020603050405020304" pitchFamily="18" charset="0"/>
              </a:rPr>
              <a:t>barriers depending </a:t>
            </a:r>
            <a:r>
              <a:rPr lang="en-US" dirty="0" smtClean="0">
                <a:latin typeface="Times New Roman" panose="02020603050405020304" pitchFamily="18" charset="0"/>
                <a:cs typeface="Times New Roman" panose="02020603050405020304" pitchFamily="18" charset="0"/>
              </a:rPr>
              <a:t>on the </a:t>
            </a:r>
            <a:r>
              <a:rPr lang="en-US" dirty="0">
                <a:latin typeface="Times New Roman" panose="02020603050405020304" pitchFamily="18" charset="0"/>
                <a:cs typeface="Times New Roman" panose="02020603050405020304" pitchFamily="18" charset="0"/>
              </a:rPr>
              <a:t>child's ability to identify </a:t>
            </a:r>
            <a:r>
              <a:rPr lang="en-US" dirty="0" smtClean="0">
                <a:latin typeface="Times New Roman" panose="02020603050405020304" pitchFamily="18" charset="0"/>
                <a:cs typeface="Times New Roman" panose="02020603050405020304" pitchFamily="18" charset="0"/>
              </a:rPr>
              <a:t>and communicate </a:t>
            </a:r>
            <a:r>
              <a:rPr lang="en-US" dirty="0">
                <a:latin typeface="Times New Roman" panose="02020603050405020304" pitchFamily="18" charset="0"/>
                <a:cs typeface="Times New Roman" panose="02020603050405020304" pitchFamily="18" charset="0"/>
              </a:rPr>
              <a:t>about symptoms</a:t>
            </a:r>
            <a:r>
              <a:rPr lang="en-US" dirty="0" smtClean="0">
                <a:latin typeface="Times New Roman" panose="02020603050405020304" pitchFamily="18" charset="0"/>
                <a:cs typeface="Times New Roman" panose="02020603050405020304" pitchFamily="18" charset="0"/>
              </a:rPr>
              <a:t>.</a:t>
            </a:r>
          </a:p>
          <a:p>
            <a:pPr>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 Thus, both </a:t>
            </a:r>
            <a:r>
              <a:rPr lang="en-US" dirty="0">
                <a:latin typeface="Times New Roman" panose="02020603050405020304" pitchFamily="18" charset="0"/>
                <a:cs typeface="Times New Roman" panose="02020603050405020304" pitchFamily="18" charset="0"/>
              </a:rPr>
              <a:t>the child and caregivers </a:t>
            </a:r>
            <a:r>
              <a:rPr lang="en-US" dirty="0" smtClean="0">
                <a:latin typeface="Times New Roman" panose="02020603050405020304" pitchFamily="18" charset="0"/>
                <a:cs typeface="Times New Roman" panose="02020603050405020304" pitchFamily="18" charset="0"/>
              </a:rPr>
              <a:t>should provide </a:t>
            </a:r>
            <a:r>
              <a:rPr lang="en-US" dirty="0">
                <a:latin typeface="Times New Roman" panose="02020603050405020304" pitchFamily="18" charset="0"/>
                <a:cs typeface="Times New Roman" panose="02020603050405020304" pitchFamily="18" charset="0"/>
              </a:rPr>
              <a:t>the clinical history . </a:t>
            </a:r>
            <a:endParaRPr lang="en-US"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With this said</a:t>
            </a:r>
            <a:r>
              <a:rPr lang="en-US" dirty="0">
                <a:latin typeface="Times New Roman" panose="02020603050405020304" pitchFamily="18" charset="0"/>
                <a:cs typeface="Times New Roman" panose="02020603050405020304" pitchFamily="18" charset="0"/>
              </a:rPr>
              <a:t>, children as young as four years </a:t>
            </a:r>
            <a:r>
              <a:rPr lang="en-US" dirty="0" smtClean="0">
                <a:latin typeface="Times New Roman" panose="02020603050405020304" pitchFamily="18" charset="0"/>
                <a:cs typeface="Times New Roman" panose="02020603050405020304" pitchFamily="18" charset="0"/>
              </a:rPr>
              <a:t>of age </a:t>
            </a:r>
            <a:r>
              <a:rPr lang="en-US" dirty="0">
                <a:latin typeface="Times New Roman" panose="02020603050405020304" pitchFamily="18" charset="0"/>
                <a:cs typeface="Times New Roman" panose="02020603050405020304" pitchFamily="18" charset="0"/>
              </a:rPr>
              <a:t>can indicate the location </a:t>
            </a:r>
            <a:r>
              <a:rPr lang="en-US" dirty="0" smtClean="0">
                <a:latin typeface="Times New Roman" panose="02020603050405020304" pitchFamily="18" charset="0"/>
                <a:cs typeface="Times New Roman" panose="02020603050405020304" pitchFamily="18" charset="0"/>
              </a:rPr>
              <a:t>and severity </a:t>
            </a:r>
            <a:r>
              <a:rPr lang="en-US" dirty="0">
                <a:latin typeface="Times New Roman" panose="02020603050405020304" pitchFamily="18" charset="0"/>
                <a:cs typeface="Times New Roman" panose="02020603050405020304" pitchFamily="18" charset="0"/>
              </a:rPr>
              <a:t>of pain</a:t>
            </a:r>
          </a:p>
        </p:txBody>
      </p:sp>
      <p:sp>
        <p:nvSpPr>
          <p:cNvPr id="4" name="Footer Placeholder 3"/>
          <p:cNvSpPr>
            <a:spLocks noGrp="1"/>
          </p:cNvSpPr>
          <p:nvPr>
            <p:ph type="ftr" sz="quarter" idx="11"/>
          </p:nvPr>
        </p:nvSpPr>
        <p:spPr/>
        <p:txBody>
          <a:bodyPr/>
          <a:lstStyle/>
          <a:p>
            <a:r>
              <a:rPr lang="en-US" smtClean="0"/>
              <a:t>BY DEMEKE S</a:t>
            </a:r>
            <a:endParaRPr lang="en-US"/>
          </a:p>
        </p:txBody>
      </p:sp>
      <p:sp>
        <p:nvSpPr>
          <p:cNvPr id="5" name="Slide Number Placeholder 4"/>
          <p:cNvSpPr>
            <a:spLocks noGrp="1"/>
          </p:cNvSpPr>
          <p:nvPr>
            <p:ph type="sldNum" sz="quarter" idx="12"/>
          </p:nvPr>
        </p:nvSpPr>
        <p:spPr/>
        <p:txBody>
          <a:bodyPr/>
          <a:lstStyle/>
          <a:p>
            <a:fld id="{8DCE451A-4190-4834-BCEA-EC7680BFC9F7}" type="slidenum">
              <a:rPr lang="en-US" smtClean="0"/>
              <a:pPr/>
              <a:t>60</a:t>
            </a:fld>
            <a:endParaRPr lang="en-US"/>
          </a:p>
        </p:txBody>
      </p:sp>
    </p:spTree>
    <p:extLst>
      <p:ext uri="{BB962C8B-B14F-4D97-AF65-F5344CB8AC3E}">
        <p14:creationId xmlns:p14="http://schemas.microsoft.com/office/powerpoint/2010/main" val="888216293"/>
      </p:ext>
    </p:extLst>
  </p:cSld>
  <p:clrMapOvr>
    <a:masterClrMapping/>
  </p:clrMapOvr>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a:latin typeface="Times New Roman" panose="02020603050405020304" pitchFamily="18" charset="0"/>
                <a:cs typeface="Times New Roman" panose="02020603050405020304" pitchFamily="18" charset="0"/>
              </a:rPr>
              <a:t>C</a:t>
            </a:r>
            <a:r>
              <a:rPr lang="en-US" dirty="0" smtClean="0">
                <a:latin typeface="Times New Roman" panose="02020603050405020304" pitchFamily="18" charset="0"/>
                <a:cs typeface="Times New Roman" panose="02020603050405020304" pitchFamily="18" charset="0"/>
              </a:rPr>
              <a:t>on…</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914400"/>
            <a:ext cx="8229600" cy="5211763"/>
          </a:xfrm>
        </p:spPr>
        <p:txBody>
          <a:bodyPr>
            <a:normAutofit fontScale="85000" lnSpcReduction="10000"/>
          </a:bodyPr>
          <a:lstStyle/>
          <a:p>
            <a:pPr>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The most common symptoms in </a:t>
            </a:r>
            <a:r>
              <a:rPr lang="en-US" dirty="0" smtClean="0">
                <a:latin typeface="Times New Roman" panose="02020603050405020304" pitchFamily="18" charset="0"/>
                <a:cs typeface="Times New Roman" panose="02020603050405020304" pitchFamily="18" charset="0"/>
              </a:rPr>
              <a:t>children with </a:t>
            </a:r>
            <a:r>
              <a:rPr lang="en-US" dirty="0">
                <a:latin typeface="Times New Roman" panose="02020603050405020304" pitchFamily="18" charset="0"/>
                <a:cs typeface="Times New Roman" panose="02020603050405020304" pitchFamily="18" charset="0"/>
              </a:rPr>
              <a:t>severe chronic disease </a:t>
            </a:r>
            <a:r>
              <a:rPr lang="en-US" dirty="0" smtClean="0">
                <a:latin typeface="Times New Roman" panose="02020603050405020304" pitchFamily="18" charset="0"/>
                <a:cs typeface="Times New Roman" panose="02020603050405020304" pitchFamily="18" charset="0"/>
              </a:rPr>
              <a:t>appropriate for </a:t>
            </a:r>
            <a:r>
              <a:rPr lang="en-US" dirty="0">
                <a:latin typeface="Times New Roman" panose="02020603050405020304" pitchFamily="18" charset="0"/>
                <a:cs typeface="Times New Roman" panose="02020603050405020304" pitchFamily="18" charset="0"/>
              </a:rPr>
              <a:t>palliative care consultation </a:t>
            </a:r>
            <a:r>
              <a:rPr lang="en-US" dirty="0" smtClean="0">
                <a:latin typeface="Times New Roman" panose="02020603050405020304" pitchFamily="18" charset="0"/>
                <a:cs typeface="Times New Roman" panose="02020603050405020304" pitchFamily="18" charset="0"/>
              </a:rPr>
              <a:t>are weakness</a:t>
            </a:r>
            <a:r>
              <a:rPr lang="en-US" dirty="0">
                <a:latin typeface="Times New Roman" panose="02020603050405020304" pitchFamily="18" charset="0"/>
                <a:cs typeface="Times New Roman" panose="02020603050405020304" pitchFamily="18" charset="0"/>
              </a:rPr>
              <a:t>, fatigue, pain, poor </a:t>
            </a:r>
            <a:r>
              <a:rPr lang="en-US" dirty="0" smtClean="0">
                <a:latin typeface="Times New Roman" panose="02020603050405020304" pitchFamily="18" charset="0"/>
                <a:cs typeface="Times New Roman" panose="02020603050405020304" pitchFamily="18" charset="0"/>
              </a:rPr>
              <a:t>appetite, weight </a:t>
            </a:r>
            <a:r>
              <a:rPr lang="en-US" dirty="0">
                <a:latin typeface="Times New Roman" panose="02020603050405020304" pitchFamily="18" charset="0"/>
                <a:cs typeface="Times New Roman" panose="02020603050405020304" pitchFamily="18" charset="0"/>
              </a:rPr>
              <a:t>loss, agitation, lack of </a:t>
            </a:r>
            <a:r>
              <a:rPr lang="en-US" dirty="0" smtClean="0">
                <a:latin typeface="Times New Roman" panose="02020603050405020304" pitchFamily="18" charset="0"/>
                <a:cs typeface="Times New Roman" panose="02020603050405020304" pitchFamily="18" charset="0"/>
              </a:rPr>
              <a:t>mobility, shortness </a:t>
            </a:r>
            <a:r>
              <a:rPr lang="en-US" dirty="0">
                <a:latin typeface="Times New Roman" panose="02020603050405020304" pitchFamily="18" charset="0"/>
                <a:cs typeface="Times New Roman" panose="02020603050405020304" pitchFamily="18" charset="0"/>
              </a:rPr>
              <a:t>of breath, nausea and </a:t>
            </a:r>
            <a:r>
              <a:rPr lang="en-US" dirty="0" smtClean="0">
                <a:latin typeface="Times New Roman" panose="02020603050405020304" pitchFamily="18" charset="0"/>
                <a:cs typeface="Times New Roman" panose="02020603050405020304" pitchFamily="18" charset="0"/>
              </a:rPr>
              <a:t>vomiting, constipation</a:t>
            </a:r>
            <a:r>
              <a:rPr lang="en-US" dirty="0">
                <a:latin typeface="Times New Roman" panose="02020603050405020304" pitchFamily="18" charset="0"/>
                <a:cs typeface="Times New Roman" panose="02020603050405020304" pitchFamily="18" charset="0"/>
              </a:rPr>
              <a:t>, sadness or </a:t>
            </a:r>
            <a:r>
              <a:rPr lang="en-US" dirty="0" smtClean="0">
                <a:latin typeface="Times New Roman" panose="02020603050405020304" pitchFamily="18" charset="0"/>
                <a:cs typeface="Times New Roman" panose="02020603050405020304" pitchFamily="18" charset="0"/>
              </a:rPr>
              <a:t>depression, drowsiness</a:t>
            </a:r>
            <a:r>
              <a:rPr lang="en-US" dirty="0">
                <a:latin typeface="Times New Roman" panose="02020603050405020304" pitchFamily="18" charset="0"/>
                <a:cs typeface="Times New Roman" panose="02020603050405020304" pitchFamily="18" charset="0"/>
              </a:rPr>
              <a:t>, difficulty with </a:t>
            </a:r>
            <a:r>
              <a:rPr lang="en-US" dirty="0" smtClean="0">
                <a:latin typeface="Times New Roman" panose="02020603050405020304" pitchFamily="18" charset="0"/>
                <a:cs typeface="Times New Roman" panose="02020603050405020304" pitchFamily="18" charset="0"/>
              </a:rPr>
              <a:t>speech, headache</a:t>
            </a:r>
            <a:r>
              <a:rPr lang="en-US" dirty="0">
                <a:latin typeface="Times New Roman" panose="02020603050405020304" pitchFamily="18" charset="0"/>
                <a:cs typeface="Times New Roman" panose="02020603050405020304" pitchFamily="18" charset="0"/>
              </a:rPr>
              <a:t>, excess secretions, </a:t>
            </a:r>
            <a:r>
              <a:rPr lang="en-US" dirty="0" smtClean="0">
                <a:latin typeface="Times New Roman" panose="02020603050405020304" pitchFamily="18" charset="0"/>
                <a:cs typeface="Times New Roman" panose="02020603050405020304" pitchFamily="18" charset="0"/>
              </a:rPr>
              <a:t>anemia, pressure </a:t>
            </a:r>
            <a:r>
              <a:rPr lang="en-US" dirty="0">
                <a:latin typeface="Times New Roman" panose="02020603050405020304" pitchFamily="18" charset="0"/>
                <a:cs typeface="Times New Roman" panose="02020603050405020304" pitchFamily="18" charset="0"/>
              </a:rPr>
              <a:t>area problems, anxiety, </a:t>
            </a:r>
            <a:r>
              <a:rPr lang="en-US" dirty="0" smtClean="0">
                <a:latin typeface="Times New Roman" panose="02020603050405020304" pitchFamily="18" charset="0"/>
                <a:cs typeface="Times New Roman" panose="02020603050405020304" pitchFamily="18" charset="0"/>
              </a:rPr>
              <a:t>fever, and </a:t>
            </a:r>
            <a:r>
              <a:rPr lang="en-US" dirty="0">
                <a:latin typeface="Times New Roman" panose="02020603050405020304" pitchFamily="18" charset="0"/>
                <a:cs typeface="Times New Roman" panose="02020603050405020304" pitchFamily="18" charset="0"/>
              </a:rPr>
              <a:t>mouth sores. </a:t>
            </a:r>
          </a:p>
          <a:p>
            <a:pPr>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The </a:t>
            </a:r>
            <a:r>
              <a:rPr lang="en-US" dirty="0" smtClean="0">
                <a:latin typeface="Times New Roman" panose="02020603050405020304" pitchFamily="18" charset="0"/>
                <a:cs typeface="Times New Roman" panose="02020603050405020304" pitchFamily="18" charset="0"/>
              </a:rPr>
              <a:t>most common </a:t>
            </a:r>
            <a:r>
              <a:rPr lang="en-US" dirty="0">
                <a:latin typeface="Times New Roman" panose="02020603050405020304" pitchFamily="18" charset="0"/>
                <a:cs typeface="Times New Roman" panose="02020603050405020304" pitchFamily="18" charset="0"/>
              </a:rPr>
              <a:t>end of life symptoms in </a:t>
            </a:r>
            <a:r>
              <a:rPr lang="en-US" dirty="0" smtClean="0">
                <a:latin typeface="Times New Roman" panose="02020603050405020304" pitchFamily="18" charset="0"/>
                <a:cs typeface="Times New Roman" panose="02020603050405020304" pitchFamily="18" charset="0"/>
              </a:rPr>
              <a:t>children include </a:t>
            </a:r>
            <a:r>
              <a:rPr lang="en-US" dirty="0">
                <a:latin typeface="Times New Roman" panose="02020603050405020304" pitchFamily="18" charset="0"/>
                <a:cs typeface="Times New Roman" panose="02020603050405020304" pitchFamily="18" charset="0"/>
              </a:rPr>
              <a:t>shortness of breath, </a:t>
            </a:r>
            <a:r>
              <a:rPr lang="en-US" dirty="0" smtClean="0">
                <a:latin typeface="Times New Roman" panose="02020603050405020304" pitchFamily="18" charset="0"/>
                <a:cs typeface="Times New Roman" panose="02020603050405020304" pitchFamily="18" charset="0"/>
              </a:rPr>
              <a:t>cough, fatigue</a:t>
            </a:r>
            <a:r>
              <a:rPr lang="en-US" dirty="0">
                <a:latin typeface="Times New Roman" panose="02020603050405020304" pitchFamily="18" charset="0"/>
                <a:cs typeface="Times New Roman" panose="02020603050405020304" pitchFamily="18" charset="0"/>
              </a:rPr>
              <a:t>, pain, nausea and </a:t>
            </a:r>
            <a:r>
              <a:rPr lang="en-US" dirty="0" smtClean="0">
                <a:latin typeface="Times New Roman" panose="02020603050405020304" pitchFamily="18" charset="0"/>
                <a:cs typeface="Times New Roman" panose="02020603050405020304" pitchFamily="18" charset="0"/>
              </a:rPr>
              <a:t>vomiting, agitation </a:t>
            </a:r>
            <a:r>
              <a:rPr lang="en-US" dirty="0">
                <a:latin typeface="Times New Roman" panose="02020603050405020304" pitchFamily="18" charset="0"/>
                <a:cs typeface="Times New Roman" panose="02020603050405020304" pitchFamily="18" charset="0"/>
              </a:rPr>
              <a:t>and anxiety, poor </a:t>
            </a:r>
            <a:r>
              <a:rPr lang="en-US" dirty="0" smtClean="0">
                <a:latin typeface="Times New Roman" panose="02020603050405020304" pitchFamily="18" charset="0"/>
                <a:cs typeface="Times New Roman" panose="02020603050405020304" pitchFamily="18" charset="0"/>
              </a:rPr>
              <a:t>concentration, skin </a:t>
            </a:r>
            <a:r>
              <a:rPr lang="en-US" dirty="0">
                <a:latin typeface="Times New Roman" panose="02020603050405020304" pitchFamily="18" charset="0"/>
                <a:cs typeface="Times New Roman" panose="02020603050405020304" pitchFamily="18" charset="0"/>
              </a:rPr>
              <a:t>lesions, swelling of the </a:t>
            </a:r>
            <a:r>
              <a:rPr lang="en-US" dirty="0" smtClean="0">
                <a:latin typeface="Times New Roman" panose="02020603050405020304" pitchFamily="18" charset="0"/>
                <a:cs typeface="Times New Roman" panose="02020603050405020304" pitchFamily="18" charset="0"/>
              </a:rPr>
              <a:t>extremities, seizures</a:t>
            </a:r>
            <a:r>
              <a:rPr lang="en-US" dirty="0">
                <a:latin typeface="Times New Roman" panose="02020603050405020304" pitchFamily="18" charset="0"/>
                <a:cs typeface="Times New Roman" panose="02020603050405020304" pitchFamily="18" charset="0"/>
              </a:rPr>
              <a:t>, poor appetite, difficulty </a:t>
            </a:r>
            <a:r>
              <a:rPr lang="en-US" dirty="0" smtClean="0">
                <a:latin typeface="Times New Roman" panose="02020603050405020304" pitchFamily="18" charset="0"/>
                <a:cs typeface="Times New Roman" panose="02020603050405020304" pitchFamily="18" charset="0"/>
              </a:rPr>
              <a:t>with feeding</a:t>
            </a:r>
            <a:r>
              <a:rPr lang="en-US" dirty="0">
                <a:latin typeface="Times New Roman" panose="02020603050405020304" pitchFamily="18" charset="0"/>
                <a:cs typeface="Times New Roman" panose="02020603050405020304" pitchFamily="18" charset="0"/>
              </a:rPr>
              <a:t>, and diarrhea. </a:t>
            </a:r>
          </a:p>
        </p:txBody>
      </p:sp>
      <p:sp>
        <p:nvSpPr>
          <p:cNvPr id="4" name="Footer Placeholder 3"/>
          <p:cNvSpPr>
            <a:spLocks noGrp="1"/>
          </p:cNvSpPr>
          <p:nvPr>
            <p:ph type="ftr" sz="quarter" idx="11"/>
          </p:nvPr>
        </p:nvSpPr>
        <p:spPr/>
        <p:txBody>
          <a:bodyPr/>
          <a:lstStyle/>
          <a:p>
            <a:r>
              <a:rPr lang="en-US" smtClean="0"/>
              <a:t>BY DEMEKE S</a:t>
            </a:r>
            <a:endParaRPr lang="en-US"/>
          </a:p>
        </p:txBody>
      </p:sp>
      <p:sp>
        <p:nvSpPr>
          <p:cNvPr id="5" name="Slide Number Placeholder 4"/>
          <p:cNvSpPr>
            <a:spLocks noGrp="1"/>
          </p:cNvSpPr>
          <p:nvPr>
            <p:ph type="sldNum" sz="quarter" idx="12"/>
          </p:nvPr>
        </p:nvSpPr>
        <p:spPr/>
        <p:txBody>
          <a:bodyPr/>
          <a:lstStyle/>
          <a:p>
            <a:fld id="{8DCE451A-4190-4834-BCEA-EC7680BFC9F7}" type="slidenum">
              <a:rPr lang="en-US" smtClean="0"/>
              <a:pPr/>
              <a:t>61</a:t>
            </a:fld>
            <a:endParaRPr lang="en-US"/>
          </a:p>
        </p:txBody>
      </p:sp>
    </p:spTree>
    <p:extLst>
      <p:ext uri="{BB962C8B-B14F-4D97-AF65-F5344CB8AC3E}">
        <p14:creationId xmlns:p14="http://schemas.microsoft.com/office/powerpoint/2010/main" val="555085800"/>
      </p:ext>
    </p:extLst>
  </p:cSld>
  <p:clrMapOvr>
    <a:masterClrMapping/>
  </p:clrMapOvr>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a:latin typeface="Times New Roman" panose="02020603050405020304" pitchFamily="18" charset="0"/>
                <a:cs typeface="Times New Roman" panose="02020603050405020304" pitchFamily="18" charset="0"/>
              </a:rPr>
              <a:t>MANAGING PHYSIOLOGIC RESPONSES</a:t>
            </a:r>
            <a:br>
              <a:rPr lang="en-US" sz="3200" b="1" dirty="0">
                <a:latin typeface="Times New Roman" panose="02020603050405020304" pitchFamily="18" charset="0"/>
                <a:cs typeface="Times New Roman" panose="02020603050405020304" pitchFamily="18" charset="0"/>
              </a:rPr>
            </a:br>
            <a:r>
              <a:rPr lang="en-US" sz="3200" b="1" dirty="0">
                <a:latin typeface="Times New Roman" panose="02020603050405020304" pitchFamily="18" charset="0"/>
                <a:cs typeface="Times New Roman" panose="02020603050405020304" pitchFamily="18" charset="0"/>
              </a:rPr>
              <a:t>TO ILLNESS</a:t>
            </a:r>
          </a:p>
        </p:txBody>
      </p:sp>
      <p:sp>
        <p:nvSpPr>
          <p:cNvPr id="3" name="Content Placeholder 2"/>
          <p:cNvSpPr>
            <a:spLocks noGrp="1"/>
          </p:cNvSpPr>
          <p:nvPr>
            <p:ph idx="1"/>
          </p:nvPr>
        </p:nvSpPr>
        <p:spPr/>
        <p:txBody>
          <a:bodyPr>
            <a:normAutofit/>
          </a:bodyPr>
          <a:lstStyle/>
          <a:p>
            <a:pPr algn="ctr">
              <a:buFont typeface="Wingdings" panose="05000000000000000000" pitchFamily="2" charset="2"/>
              <a:buChar char="v"/>
            </a:pPr>
            <a:r>
              <a:rPr lang="en-US" sz="4000" b="1" dirty="0" smtClean="0">
                <a:latin typeface="Times New Roman" panose="02020603050405020304" pitchFamily="18" charset="0"/>
                <a:cs typeface="Times New Roman" panose="02020603050405020304" pitchFamily="18" charset="0"/>
              </a:rPr>
              <a:t> Pain</a:t>
            </a:r>
          </a:p>
          <a:p>
            <a:pPr>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 Is </a:t>
            </a:r>
            <a:r>
              <a:rPr lang="en-US" dirty="0">
                <a:latin typeface="Times New Roman" panose="02020603050405020304" pitchFamily="18" charset="0"/>
                <a:cs typeface="Times New Roman" panose="02020603050405020304" pitchFamily="18" charset="0"/>
              </a:rPr>
              <a:t>“An unpleasant sensory and emotional experience associated with actual or potential tissue damage or described in terms of such damage</a:t>
            </a:r>
            <a:r>
              <a:rPr lang="en-US" dirty="0" smtClean="0">
                <a:latin typeface="Times New Roman" panose="02020603050405020304" pitchFamily="18" charset="0"/>
                <a:cs typeface="Times New Roman" panose="02020603050405020304" pitchFamily="18" charset="0"/>
              </a:rPr>
              <a:t>.”</a:t>
            </a:r>
          </a:p>
          <a:p>
            <a:pPr>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 Pain and suffering are among the most feared consequences of cancers</a:t>
            </a:r>
          </a:p>
          <a:p>
            <a:pPr marL="0" indent="0">
              <a:buNone/>
            </a:pPr>
            <a:endParaRPr lang="en-US" dirty="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US" smtClean="0"/>
              <a:t>BY DEMEKE S</a:t>
            </a:r>
            <a:endParaRPr lang="en-US"/>
          </a:p>
        </p:txBody>
      </p:sp>
      <p:sp>
        <p:nvSpPr>
          <p:cNvPr id="5" name="Slide Number Placeholder 4"/>
          <p:cNvSpPr>
            <a:spLocks noGrp="1"/>
          </p:cNvSpPr>
          <p:nvPr>
            <p:ph type="sldNum" sz="quarter" idx="12"/>
          </p:nvPr>
        </p:nvSpPr>
        <p:spPr/>
        <p:txBody>
          <a:bodyPr/>
          <a:lstStyle/>
          <a:p>
            <a:fld id="{8DCE451A-4190-4834-BCEA-EC7680BFC9F7}" type="slidenum">
              <a:rPr lang="en-US" smtClean="0"/>
              <a:pPr/>
              <a:t>62</a:t>
            </a:fld>
            <a:endParaRPr lang="en-US"/>
          </a:p>
        </p:txBody>
      </p:sp>
    </p:spTree>
    <p:extLst>
      <p:ext uri="{BB962C8B-B14F-4D97-AF65-F5344CB8AC3E}">
        <p14:creationId xmlns:p14="http://schemas.microsoft.com/office/powerpoint/2010/main" val="1022576242"/>
      </p:ext>
    </p:extLst>
  </p:cSld>
  <p:clrMapOvr>
    <a:masterClrMapping/>
  </p:clrMapOvr>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1800" y="0"/>
            <a:ext cx="8229600" cy="1143000"/>
          </a:xfrm>
        </p:spPr>
        <p:txBody>
          <a:bodyPr/>
          <a:lstStyle/>
          <a:p>
            <a:r>
              <a:rPr lang="en-US" dirty="0" smtClean="0">
                <a:latin typeface="Times New Roman" panose="02020603050405020304" pitchFamily="18" charset="0"/>
                <a:cs typeface="Times New Roman" panose="02020603050405020304" pitchFamily="18" charset="0"/>
              </a:rPr>
              <a:t>con…</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914400"/>
            <a:ext cx="8229600" cy="5211763"/>
          </a:xfrm>
        </p:spPr>
        <p:txBody>
          <a:bodyPr>
            <a:normAutofit/>
          </a:bodyPr>
          <a:lstStyle/>
          <a:p>
            <a:pPr>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 Pain </a:t>
            </a:r>
            <a:r>
              <a:rPr lang="en-US" dirty="0">
                <a:latin typeface="Times New Roman" panose="02020603050405020304" pitchFamily="18" charset="0"/>
                <a:cs typeface="Times New Roman" panose="02020603050405020304" pitchFamily="18" charset="0"/>
              </a:rPr>
              <a:t>is a significant symptom for many cancer patients throughout their treatment and disease course; it results both from the disease and the modalities used to treat </a:t>
            </a:r>
            <a:r>
              <a:rPr lang="en-US" dirty="0" smtClean="0">
                <a:latin typeface="Times New Roman" panose="02020603050405020304" pitchFamily="18" charset="0"/>
                <a:cs typeface="Times New Roman" panose="02020603050405020304" pitchFamily="18" charset="0"/>
              </a:rPr>
              <a:t>it.</a:t>
            </a:r>
          </a:p>
          <a:p>
            <a:pPr>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Numerous </a:t>
            </a:r>
            <a:r>
              <a:rPr lang="en-US" dirty="0">
                <a:latin typeface="Times New Roman" panose="02020603050405020304" pitchFamily="18" charset="0"/>
                <a:cs typeface="Times New Roman" panose="02020603050405020304" pitchFamily="18" charset="0"/>
              </a:rPr>
              <a:t>studies have indicated that patients with advanced illness, particularly cancer, experience considerable pain. </a:t>
            </a:r>
            <a:endParaRPr lang="en-US"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It </a:t>
            </a:r>
            <a:r>
              <a:rPr lang="en-US" dirty="0">
                <a:latin typeface="Times New Roman" panose="02020603050405020304" pitchFamily="18" charset="0"/>
                <a:cs typeface="Times New Roman" panose="02020603050405020304" pitchFamily="18" charset="0"/>
              </a:rPr>
              <a:t>is estimated that as many of 70% of patients with advanced cancer experience severe pain.</a:t>
            </a:r>
          </a:p>
          <a:p>
            <a:pPr marL="0" indent="0">
              <a:buNone/>
            </a:pPr>
            <a:endParaRPr lang="en-US" dirty="0">
              <a:latin typeface="Times New Roman" panose="02020603050405020304" pitchFamily="18"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US" smtClean="0"/>
              <a:t>BY DEMEKE S</a:t>
            </a:r>
            <a:endParaRPr lang="en-US"/>
          </a:p>
        </p:txBody>
      </p:sp>
      <p:sp>
        <p:nvSpPr>
          <p:cNvPr id="5" name="Slide Number Placeholder 4"/>
          <p:cNvSpPr>
            <a:spLocks noGrp="1"/>
          </p:cNvSpPr>
          <p:nvPr>
            <p:ph type="sldNum" sz="quarter" idx="12"/>
          </p:nvPr>
        </p:nvSpPr>
        <p:spPr/>
        <p:txBody>
          <a:bodyPr/>
          <a:lstStyle/>
          <a:p>
            <a:fld id="{8DCE451A-4190-4834-BCEA-EC7680BFC9F7}" type="slidenum">
              <a:rPr lang="en-US" smtClean="0"/>
              <a:pPr/>
              <a:t>63</a:t>
            </a:fld>
            <a:endParaRPr lang="en-US"/>
          </a:p>
        </p:txBody>
      </p:sp>
    </p:spTree>
    <p:extLst>
      <p:ext uri="{BB962C8B-B14F-4D97-AF65-F5344CB8AC3E}">
        <p14:creationId xmlns:p14="http://schemas.microsoft.com/office/powerpoint/2010/main" val="2922560162"/>
      </p:ext>
    </p:extLst>
  </p:cSld>
  <p:clrMapOvr>
    <a:masterClrMapping/>
  </p:clrMapOvr>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500" y="0"/>
            <a:ext cx="8229600" cy="1143000"/>
          </a:xfrm>
        </p:spPr>
        <p:txBody>
          <a:bodyPr/>
          <a:lstStyle/>
          <a:p>
            <a:r>
              <a:rPr lang="en-US" dirty="0" smtClean="0">
                <a:latin typeface="Times New Roman" panose="02020603050405020304" pitchFamily="18" charset="0"/>
                <a:cs typeface="Times New Roman" panose="02020603050405020304" pitchFamily="18" charset="0"/>
              </a:rPr>
              <a:t>Con…</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838200"/>
            <a:ext cx="8229600" cy="5287963"/>
          </a:xfrm>
        </p:spPr>
        <p:txBody>
          <a:bodyPr>
            <a:normAutofit fontScale="92500" lnSpcReduction="20000"/>
          </a:bodyPr>
          <a:lstStyle/>
          <a:p>
            <a:pPr>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 Inability </a:t>
            </a:r>
            <a:r>
              <a:rPr lang="en-US" dirty="0">
                <a:latin typeface="Times New Roman" panose="02020603050405020304" pitchFamily="18" charset="0"/>
                <a:cs typeface="Times New Roman" panose="02020603050405020304" pitchFamily="18" charset="0"/>
              </a:rPr>
              <a:t>to communicate pain should not be equated with the absence of pain. </a:t>
            </a:r>
            <a:endParaRPr lang="en-US"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While </a:t>
            </a:r>
            <a:r>
              <a:rPr lang="en-US" dirty="0">
                <a:latin typeface="Times New Roman" panose="02020603050405020304" pitchFamily="18" charset="0"/>
                <a:cs typeface="Times New Roman" panose="02020603050405020304" pitchFamily="18" charset="0"/>
              </a:rPr>
              <a:t>most pain can be managed effectively using the oral route, as the end of life nears patients may be less able to swallow oral medications due to somnolence or nausea.</a:t>
            </a:r>
          </a:p>
          <a:p>
            <a:pPr>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 Patients </a:t>
            </a:r>
            <a:r>
              <a:rPr lang="en-US" dirty="0">
                <a:latin typeface="Times New Roman" panose="02020603050405020304" pitchFamily="18" charset="0"/>
                <a:cs typeface="Times New Roman" panose="02020603050405020304" pitchFamily="18" charset="0"/>
              </a:rPr>
              <a:t>who have been receiving opioids should continue to receive </a:t>
            </a:r>
            <a:r>
              <a:rPr lang="en-US" dirty="0" smtClean="0">
                <a:latin typeface="Times New Roman" panose="02020603050405020304" pitchFamily="18" charset="0"/>
                <a:cs typeface="Times New Roman" panose="02020603050405020304" pitchFamily="18" charset="0"/>
              </a:rPr>
              <a:t>analgesic </a:t>
            </a:r>
            <a:r>
              <a:rPr lang="en-US" dirty="0">
                <a:latin typeface="Times New Roman" panose="02020603050405020304" pitchFamily="18" charset="0"/>
                <a:cs typeface="Times New Roman" panose="02020603050405020304" pitchFamily="18" charset="0"/>
              </a:rPr>
              <a:t>doses via the rectal or sublingual routes</a:t>
            </a:r>
            <a:r>
              <a:rPr lang="en-US" dirty="0" smtClean="0">
                <a:latin typeface="Times New Roman" panose="02020603050405020304" pitchFamily="18" charset="0"/>
                <a:cs typeface="Times New Roman" panose="02020603050405020304" pitchFamily="18" charset="0"/>
              </a:rPr>
              <a:t>.</a:t>
            </a:r>
          </a:p>
          <a:p>
            <a:pPr>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Concentrated morphine solution can be very effectively delivered by the sublingual route, as the small liquid volume is well tolerated even when the patient cannot swallow. </a:t>
            </a:r>
          </a:p>
          <a:p>
            <a:pPr marL="0" indent="0">
              <a:buNone/>
            </a:pPr>
            <a:endParaRPr lang="en-US" dirty="0">
              <a:latin typeface="Times New Roman" panose="02020603050405020304" pitchFamily="18"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US" smtClean="0"/>
              <a:t>BY DEMEKE S</a:t>
            </a:r>
            <a:endParaRPr lang="en-US"/>
          </a:p>
        </p:txBody>
      </p:sp>
      <p:sp>
        <p:nvSpPr>
          <p:cNvPr id="5" name="Slide Number Placeholder 4"/>
          <p:cNvSpPr>
            <a:spLocks noGrp="1"/>
          </p:cNvSpPr>
          <p:nvPr>
            <p:ph type="sldNum" sz="quarter" idx="12"/>
          </p:nvPr>
        </p:nvSpPr>
        <p:spPr/>
        <p:txBody>
          <a:bodyPr/>
          <a:lstStyle/>
          <a:p>
            <a:fld id="{8DCE451A-4190-4834-BCEA-EC7680BFC9F7}" type="slidenum">
              <a:rPr lang="en-US" smtClean="0"/>
              <a:pPr/>
              <a:t>64</a:t>
            </a:fld>
            <a:endParaRPr lang="en-US"/>
          </a:p>
        </p:txBody>
      </p:sp>
    </p:spTree>
    <p:extLst>
      <p:ext uri="{BB962C8B-B14F-4D97-AF65-F5344CB8AC3E}">
        <p14:creationId xmlns:p14="http://schemas.microsoft.com/office/powerpoint/2010/main" val="2155971784"/>
      </p:ext>
    </p:extLst>
  </p:cSld>
  <p:clrMapOvr>
    <a:masterClrMapping/>
  </p:clrMapOvr>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latin typeface="Times New Roman" panose="02020603050405020304" pitchFamily="18" charset="0"/>
                <a:cs typeface="Times New Roman" panose="02020603050405020304" pitchFamily="18" charset="0"/>
              </a:rPr>
              <a:t>Con…</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914400"/>
            <a:ext cx="8229600" cy="5211763"/>
          </a:xfrm>
        </p:spPr>
        <p:txBody>
          <a:bodyPr/>
          <a:lstStyle/>
          <a:p>
            <a:pPr>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As long as the patient continues to receive opioids, a regimen to combat constipation must be </a:t>
            </a:r>
            <a:r>
              <a:rPr lang="en-US" dirty="0" smtClean="0">
                <a:latin typeface="Times New Roman" panose="02020603050405020304" pitchFamily="18" charset="0"/>
                <a:cs typeface="Times New Roman" panose="02020603050405020304" pitchFamily="18" charset="0"/>
              </a:rPr>
              <a:t>implemented.</a:t>
            </a:r>
          </a:p>
          <a:p>
            <a:pPr>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If </a:t>
            </a:r>
            <a:r>
              <a:rPr lang="en-US" dirty="0">
                <a:latin typeface="Times New Roman" panose="02020603050405020304" pitchFamily="18" charset="0"/>
                <a:cs typeface="Times New Roman" panose="02020603050405020304" pitchFamily="18" charset="0"/>
              </a:rPr>
              <a:t>the patient cannot swallow laxatives or stool softeners, rectal suppositories or enemas may be necessary</a:t>
            </a:r>
          </a:p>
        </p:txBody>
      </p:sp>
      <p:sp>
        <p:nvSpPr>
          <p:cNvPr id="4" name="Footer Placeholder 3"/>
          <p:cNvSpPr>
            <a:spLocks noGrp="1"/>
          </p:cNvSpPr>
          <p:nvPr>
            <p:ph type="ftr" sz="quarter" idx="11"/>
          </p:nvPr>
        </p:nvSpPr>
        <p:spPr/>
        <p:txBody>
          <a:bodyPr/>
          <a:lstStyle/>
          <a:p>
            <a:r>
              <a:rPr lang="en-US" smtClean="0"/>
              <a:t>BY DEMEKE S</a:t>
            </a:r>
            <a:endParaRPr lang="en-US"/>
          </a:p>
        </p:txBody>
      </p:sp>
      <p:sp>
        <p:nvSpPr>
          <p:cNvPr id="5" name="Slide Number Placeholder 4"/>
          <p:cNvSpPr>
            <a:spLocks noGrp="1"/>
          </p:cNvSpPr>
          <p:nvPr>
            <p:ph type="sldNum" sz="quarter" idx="12"/>
          </p:nvPr>
        </p:nvSpPr>
        <p:spPr/>
        <p:txBody>
          <a:bodyPr/>
          <a:lstStyle/>
          <a:p>
            <a:fld id="{8DCE451A-4190-4834-BCEA-EC7680BFC9F7}" type="slidenum">
              <a:rPr lang="en-US" smtClean="0"/>
              <a:pPr/>
              <a:t>65</a:t>
            </a:fld>
            <a:endParaRPr lang="en-US"/>
          </a:p>
        </p:txBody>
      </p:sp>
    </p:spTree>
    <p:extLst>
      <p:ext uri="{BB962C8B-B14F-4D97-AF65-F5344CB8AC3E}">
        <p14:creationId xmlns:p14="http://schemas.microsoft.com/office/powerpoint/2010/main" val="4218315346"/>
      </p:ext>
    </p:extLst>
  </p:cSld>
  <p:clrMapOvr>
    <a:masterClrMapping/>
  </p:clrMapOvr>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1800" y="0"/>
            <a:ext cx="8229600" cy="1143000"/>
          </a:xfrm>
        </p:spPr>
        <p:txBody>
          <a:bodyPr/>
          <a:lstStyle/>
          <a:p>
            <a:r>
              <a:rPr lang="en-US" dirty="0" smtClean="0">
                <a:latin typeface="Times New Roman" panose="02020603050405020304" pitchFamily="18" charset="0"/>
                <a:cs typeface="Times New Roman" panose="02020603050405020304" pitchFamily="18" charset="0"/>
              </a:rPr>
              <a:t>Con…</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990600"/>
            <a:ext cx="8229600" cy="5135563"/>
          </a:xfrm>
        </p:spPr>
        <p:txBody>
          <a:bodyPr>
            <a:normAutofit fontScale="92500" lnSpcReduction="20000"/>
          </a:bodyPr>
          <a:lstStyle/>
          <a:p>
            <a:pPr>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 The </a:t>
            </a:r>
            <a:r>
              <a:rPr lang="en-US" dirty="0">
                <a:latin typeface="Times New Roman" panose="02020603050405020304" pitchFamily="18" charset="0"/>
                <a:cs typeface="Times New Roman" panose="02020603050405020304" pitchFamily="18" charset="0"/>
              </a:rPr>
              <a:t>nurse should teach the family about continuation of comfort measures as the patient approaches the end of life, how to administer analgesics via alternate routes, and how to assess </a:t>
            </a: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pain when the patient cannot verbally report pain intensity. </a:t>
            </a:r>
            <a:endParaRPr lang="en-US"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Because </a:t>
            </a:r>
            <a:r>
              <a:rPr lang="en-US" dirty="0">
                <a:latin typeface="Times New Roman" panose="02020603050405020304" pitchFamily="18" charset="0"/>
                <a:cs typeface="Times New Roman" panose="02020603050405020304" pitchFamily="18" charset="0"/>
              </a:rPr>
              <a:t>the analgesics administered orally or rectally are </a:t>
            </a:r>
            <a:r>
              <a:rPr lang="en-US" dirty="0" smtClean="0">
                <a:latin typeface="Times New Roman" panose="02020603050405020304" pitchFamily="18" charset="0"/>
                <a:cs typeface="Times New Roman" panose="02020603050405020304" pitchFamily="18" charset="0"/>
              </a:rPr>
              <a:t>short-acting.</a:t>
            </a:r>
          </a:p>
          <a:p>
            <a:pPr>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there is always a strong possibility that the patient approaching the end of life will die in close proximity to the time of analgesic administration.</a:t>
            </a:r>
          </a:p>
          <a:p>
            <a:pPr marL="0" indent="0">
              <a:buNone/>
            </a:pPr>
            <a:endParaRPr lang="en-US" dirty="0">
              <a:latin typeface="Times New Roman" panose="02020603050405020304" pitchFamily="18"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US" smtClean="0"/>
              <a:t>BY DEMEKE S</a:t>
            </a:r>
            <a:endParaRPr lang="en-US"/>
          </a:p>
        </p:txBody>
      </p:sp>
      <p:sp>
        <p:nvSpPr>
          <p:cNvPr id="5" name="Slide Number Placeholder 4"/>
          <p:cNvSpPr>
            <a:spLocks noGrp="1"/>
          </p:cNvSpPr>
          <p:nvPr>
            <p:ph type="sldNum" sz="quarter" idx="12"/>
          </p:nvPr>
        </p:nvSpPr>
        <p:spPr/>
        <p:txBody>
          <a:bodyPr/>
          <a:lstStyle/>
          <a:p>
            <a:fld id="{8DCE451A-4190-4834-BCEA-EC7680BFC9F7}" type="slidenum">
              <a:rPr lang="en-US" smtClean="0"/>
              <a:pPr/>
              <a:t>66</a:t>
            </a:fld>
            <a:endParaRPr lang="en-US"/>
          </a:p>
        </p:txBody>
      </p:sp>
    </p:spTree>
    <p:extLst>
      <p:ext uri="{BB962C8B-B14F-4D97-AF65-F5344CB8AC3E}">
        <p14:creationId xmlns:p14="http://schemas.microsoft.com/office/powerpoint/2010/main" val="4240934292"/>
      </p:ext>
    </p:extLst>
  </p:cSld>
  <p:clrMapOvr>
    <a:masterClrMapping/>
  </p:clrMapOvr>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500" y="25400"/>
            <a:ext cx="8229600" cy="1143000"/>
          </a:xfrm>
        </p:spPr>
        <p:txBody>
          <a:bodyPr/>
          <a:lstStyle/>
          <a:p>
            <a:r>
              <a:rPr lang="en-US" b="1" dirty="0">
                <a:latin typeface="Times New Roman" panose="02020603050405020304" pitchFamily="18" charset="0"/>
                <a:cs typeface="Times New Roman" panose="02020603050405020304" pitchFamily="18" charset="0"/>
              </a:rPr>
              <a:t>Dyspnea</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990600"/>
            <a:ext cx="8229600" cy="5135563"/>
          </a:xfrm>
        </p:spPr>
        <p:txBody>
          <a:bodyPr>
            <a:normAutofit fontScale="92500" lnSpcReduction="20000"/>
          </a:bodyPr>
          <a:lstStyle/>
          <a:p>
            <a:pPr>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 Dyspnea </a:t>
            </a:r>
            <a:r>
              <a:rPr lang="en-US" dirty="0">
                <a:latin typeface="Times New Roman" panose="02020603050405020304" pitchFamily="18" charset="0"/>
                <a:cs typeface="Times New Roman" panose="02020603050405020304" pitchFamily="18" charset="0"/>
              </a:rPr>
              <a:t>is an uncomfortable awareness of breathing that is common in patients approaching the end of </a:t>
            </a:r>
            <a:r>
              <a:rPr lang="en-US" dirty="0" smtClean="0">
                <a:latin typeface="Times New Roman" panose="02020603050405020304" pitchFamily="18" charset="0"/>
                <a:cs typeface="Times New Roman" panose="02020603050405020304" pitchFamily="18" charset="0"/>
              </a:rPr>
              <a:t>life.</a:t>
            </a:r>
          </a:p>
          <a:p>
            <a:pPr>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Dyspnea </a:t>
            </a:r>
            <a:r>
              <a:rPr lang="en-US" dirty="0">
                <a:latin typeface="Times New Roman" panose="02020603050405020304" pitchFamily="18" charset="0"/>
                <a:cs typeface="Times New Roman" panose="02020603050405020304" pitchFamily="18" charset="0"/>
              </a:rPr>
              <a:t>is a highly subjective symptom that often is not associated with visible signs of distress, such as tachypnea, diaphoresis, or cyanosis. </a:t>
            </a:r>
            <a:endParaRPr lang="en-US"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Patients </a:t>
            </a:r>
            <a:r>
              <a:rPr lang="en-US" dirty="0">
                <a:latin typeface="Times New Roman" panose="02020603050405020304" pitchFamily="18" charset="0"/>
                <a:cs typeface="Times New Roman" panose="02020603050405020304" pitchFamily="18" charset="0"/>
              </a:rPr>
              <a:t>with primary lung tumors, lung metastases, pleural effusion, and restrictive lung disease may experience significant </a:t>
            </a:r>
            <a:r>
              <a:rPr lang="en-US" dirty="0" smtClean="0">
                <a:latin typeface="Times New Roman" panose="02020603050405020304" pitchFamily="18" charset="0"/>
                <a:cs typeface="Times New Roman" panose="02020603050405020304" pitchFamily="18" charset="0"/>
              </a:rPr>
              <a:t>dyspnea.</a:t>
            </a:r>
          </a:p>
          <a:p>
            <a:pPr>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Although </a:t>
            </a:r>
            <a:r>
              <a:rPr lang="en-US" dirty="0">
                <a:latin typeface="Times New Roman" panose="02020603050405020304" pitchFamily="18" charset="0"/>
                <a:cs typeface="Times New Roman" panose="02020603050405020304" pitchFamily="18" charset="0"/>
              </a:rPr>
              <a:t>the underlying cause of the dyspnea can be identified and treated in some </a:t>
            </a:r>
            <a:r>
              <a:rPr lang="en-US" dirty="0" smtClean="0">
                <a:latin typeface="Times New Roman" panose="02020603050405020304" pitchFamily="18" charset="0"/>
                <a:cs typeface="Times New Roman" panose="02020603050405020304" pitchFamily="18" charset="0"/>
              </a:rPr>
              <a:t>cases.</a:t>
            </a:r>
            <a:endParaRPr lang="en-US" dirty="0">
              <a:latin typeface="Times New Roman" panose="02020603050405020304" pitchFamily="18"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US" smtClean="0"/>
              <a:t>BY DEMEKE S</a:t>
            </a:r>
            <a:endParaRPr lang="en-US"/>
          </a:p>
        </p:txBody>
      </p:sp>
      <p:sp>
        <p:nvSpPr>
          <p:cNvPr id="5" name="Slide Number Placeholder 4"/>
          <p:cNvSpPr>
            <a:spLocks noGrp="1"/>
          </p:cNvSpPr>
          <p:nvPr>
            <p:ph type="sldNum" sz="quarter" idx="12"/>
          </p:nvPr>
        </p:nvSpPr>
        <p:spPr/>
        <p:txBody>
          <a:bodyPr/>
          <a:lstStyle/>
          <a:p>
            <a:fld id="{8DCE451A-4190-4834-BCEA-EC7680BFC9F7}" type="slidenum">
              <a:rPr lang="en-US" smtClean="0"/>
              <a:pPr/>
              <a:t>67</a:t>
            </a:fld>
            <a:endParaRPr lang="en-US"/>
          </a:p>
        </p:txBody>
      </p:sp>
    </p:spTree>
    <p:extLst>
      <p:ext uri="{BB962C8B-B14F-4D97-AF65-F5344CB8AC3E}">
        <p14:creationId xmlns:p14="http://schemas.microsoft.com/office/powerpoint/2010/main" val="443397090"/>
      </p:ext>
    </p:extLst>
  </p:cSld>
  <p:clrMapOvr>
    <a:masterClrMapping/>
  </p:clrMapOvr>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500" y="0"/>
            <a:ext cx="8229600" cy="1143000"/>
          </a:xfrm>
        </p:spPr>
        <p:txBody>
          <a:bodyPr/>
          <a:lstStyle/>
          <a:p>
            <a:r>
              <a:rPr lang="en-US" dirty="0" smtClean="0">
                <a:latin typeface="Times New Roman" panose="02020603050405020304" pitchFamily="18" charset="0"/>
                <a:cs typeface="Times New Roman" panose="02020603050405020304" pitchFamily="18" charset="0"/>
              </a:rPr>
              <a:t>Con…</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914400"/>
            <a:ext cx="8229600" cy="5211763"/>
          </a:xfrm>
        </p:spPr>
        <p:txBody>
          <a:bodyPr/>
          <a:lstStyle/>
          <a:p>
            <a:pPr>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 The </a:t>
            </a:r>
            <a:r>
              <a:rPr lang="en-US" dirty="0">
                <a:latin typeface="Times New Roman" panose="02020603050405020304" pitchFamily="18" charset="0"/>
                <a:cs typeface="Times New Roman" panose="02020603050405020304" pitchFamily="18" charset="0"/>
              </a:rPr>
              <a:t>treatment of dyspnea varies depending on the patient’s general physical condition and imminence of </a:t>
            </a:r>
            <a:r>
              <a:rPr lang="en-US" dirty="0" smtClean="0">
                <a:latin typeface="Times New Roman" panose="02020603050405020304" pitchFamily="18" charset="0"/>
                <a:cs typeface="Times New Roman" panose="02020603050405020304" pitchFamily="18" charset="0"/>
              </a:rPr>
              <a:t>death. </a:t>
            </a:r>
          </a:p>
          <a:p>
            <a:pPr>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For </a:t>
            </a:r>
            <a:r>
              <a:rPr lang="en-US" dirty="0">
                <a:latin typeface="Times New Roman" panose="02020603050405020304" pitchFamily="18" charset="0"/>
                <a:cs typeface="Times New Roman" panose="02020603050405020304" pitchFamily="18" charset="0"/>
              </a:rPr>
              <a:t>example, a blood transfusion may provide temporary symptom relief for the anemic patient earlier in the disease process; however, as the patient approaches the end of life the benefits are typically short-lived or absent.</a:t>
            </a:r>
          </a:p>
          <a:p>
            <a:pPr marL="0" indent="0">
              <a:buNone/>
            </a:pPr>
            <a:endParaRPr lang="en-US" dirty="0">
              <a:latin typeface="Times New Roman" panose="02020603050405020304" pitchFamily="18"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US" smtClean="0"/>
              <a:t>BY DEMEKE S</a:t>
            </a:r>
            <a:endParaRPr lang="en-US"/>
          </a:p>
        </p:txBody>
      </p:sp>
      <p:sp>
        <p:nvSpPr>
          <p:cNvPr id="5" name="Slide Number Placeholder 4"/>
          <p:cNvSpPr>
            <a:spLocks noGrp="1"/>
          </p:cNvSpPr>
          <p:nvPr>
            <p:ph type="sldNum" sz="quarter" idx="12"/>
          </p:nvPr>
        </p:nvSpPr>
        <p:spPr/>
        <p:txBody>
          <a:bodyPr/>
          <a:lstStyle/>
          <a:p>
            <a:fld id="{8DCE451A-4190-4834-BCEA-EC7680BFC9F7}" type="slidenum">
              <a:rPr lang="en-US" smtClean="0"/>
              <a:pPr/>
              <a:t>68</a:t>
            </a:fld>
            <a:endParaRPr lang="en-US"/>
          </a:p>
        </p:txBody>
      </p:sp>
    </p:spTree>
    <p:extLst>
      <p:ext uri="{BB962C8B-B14F-4D97-AF65-F5344CB8AC3E}">
        <p14:creationId xmlns:p14="http://schemas.microsoft.com/office/powerpoint/2010/main" val="2312404804"/>
      </p:ext>
    </p:extLst>
  </p:cSld>
  <p:clrMapOvr>
    <a:masterClrMapping/>
  </p:clrMapOvr>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1800" y="0"/>
            <a:ext cx="8229600" cy="1143000"/>
          </a:xfrm>
        </p:spPr>
        <p:txBody>
          <a:bodyPr>
            <a:noAutofit/>
          </a:bodyPr>
          <a:lstStyle/>
          <a:p>
            <a:r>
              <a:rPr lang="en-US" sz="2800" b="1" dirty="0">
                <a:latin typeface="Times New Roman" panose="02020603050405020304" pitchFamily="18" charset="0"/>
                <a:cs typeface="Times New Roman" panose="02020603050405020304" pitchFamily="18" charset="0"/>
              </a:rPr>
              <a:t>PALLIATIVE SEDATION AT THE END OF LIFE</a:t>
            </a:r>
            <a:r>
              <a:rPr lang="en-US" sz="2800" dirty="0">
                <a:latin typeface="Times New Roman" panose="02020603050405020304" pitchFamily="18" charset="0"/>
                <a:cs typeface="Times New Roman" panose="02020603050405020304" pitchFamily="18" charset="0"/>
              </a:rPr>
              <a:t/>
            </a:r>
            <a:br>
              <a:rPr lang="en-US" sz="2800" dirty="0">
                <a:latin typeface="Times New Roman" panose="02020603050405020304" pitchFamily="18" charset="0"/>
                <a:cs typeface="Times New Roman" panose="02020603050405020304" pitchFamily="18" charset="0"/>
              </a:rPr>
            </a:br>
            <a:endParaRPr lang="en-US" sz="2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685800"/>
            <a:ext cx="8229600" cy="5440363"/>
          </a:xfrm>
        </p:spPr>
        <p:txBody>
          <a:bodyPr/>
          <a:lstStyle/>
          <a:p>
            <a:pPr>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palliative sedation is offered in some settings to patients who are close to death, who have symptoms that do not respond to conventional pharmacologic and </a:t>
            </a:r>
            <a:r>
              <a:rPr lang="en-US" dirty="0" smtClean="0">
                <a:latin typeface="Times New Roman" panose="02020603050405020304" pitchFamily="18" charset="0"/>
                <a:cs typeface="Times New Roman" panose="02020603050405020304" pitchFamily="18" charset="0"/>
              </a:rPr>
              <a:t>nonpharmacological </a:t>
            </a:r>
            <a:r>
              <a:rPr lang="en-US" dirty="0">
                <a:latin typeface="Times New Roman" panose="02020603050405020304" pitchFamily="18" charset="0"/>
                <a:cs typeface="Times New Roman" panose="02020603050405020304" pitchFamily="18" charset="0"/>
              </a:rPr>
              <a:t>approaches, and as a result are experiencing unrelieved suffering</a:t>
            </a:r>
            <a:r>
              <a:rPr lang="en-US" dirty="0" smtClean="0">
                <a:latin typeface="Times New Roman" panose="02020603050405020304" pitchFamily="18" charset="0"/>
                <a:cs typeface="Times New Roman" panose="02020603050405020304" pitchFamily="18" charset="0"/>
              </a:rPr>
              <a:t>.</a:t>
            </a:r>
          </a:p>
          <a:p>
            <a:pPr>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  Palliative sedation is most commonly used when the patient exhibits intractable pain, dyspnea, seizures, or delirium.</a:t>
            </a:r>
          </a:p>
          <a:p>
            <a:pPr marL="0" indent="0">
              <a:buNone/>
            </a:pPr>
            <a:endParaRPr lang="en-US" dirty="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endParaRPr lang="en-US" dirty="0">
              <a:latin typeface="Times New Roman" panose="02020603050405020304" pitchFamily="18"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US" smtClean="0"/>
              <a:t>BY DEMEKE S</a:t>
            </a:r>
            <a:endParaRPr lang="en-US"/>
          </a:p>
        </p:txBody>
      </p:sp>
      <p:sp>
        <p:nvSpPr>
          <p:cNvPr id="5" name="Slide Number Placeholder 4"/>
          <p:cNvSpPr>
            <a:spLocks noGrp="1"/>
          </p:cNvSpPr>
          <p:nvPr>
            <p:ph type="sldNum" sz="quarter" idx="12"/>
          </p:nvPr>
        </p:nvSpPr>
        <p:spPr/>
        <p:txBody>
          <a:bodyPr/>
          <a:lstStyle/>
          <a:p>
            <a:fld id="{8DCE451A-4190-4834-BCEA-EC7680BFC9F7}" type="slidenum">
              <a:rPr lang="en-US" smtClean="0"/>
              <a:pPr/>
              <a:t>69</a:t>
            </a:fld>
            <a:endParaRPr lang="en-US"/>
          </a:p>
        </p:txBody>
      </p:sp>
    </p:spTree>
    <p:extLst>
      <p:ext uri="{BB962C8B-B14F-4D97-AF65-F5344CB8AC3E}">
        <p14:creationId xmlns:p14="http://schemas.microsoft.com/office/powerpoint/2010/main" val="262868593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Autofit/>
          </a:bodyPr>
          <a:lstStyle/>
          <a:p>
            <a:r>
              <a:rPr lang="en-US" sz="3200" dirty="0" smtClean="0">
                <a:latin typeface="Times New Roman" panose="02020603050405020304" pitchFamily="18" charset="0"/>
                <a:cs typeface="Times New Roman" panose="02020603050405020304" pitchFamily="18" charset="0"/>
              </a:rPr>
              <a:t/>
            </a:r>
            <a:br>
              <a:rPr lang="en-US" sz="3200" dirty="0" smtClean="0">
                <a:latin typeface="Times New Roman" panose="02020603050405020304" pitchFamily="18" charset="0"/>
                <a:cs typeface="Times New Roman" panose="02020603050405020304" pitchFamily="18" charset="0"/>
              </a:rPr>
            </a:br>
            <a:r>
              <a:rPr lang="en-US" sz="3200" b="1" dirty="0" smtClean="0">
                <a:latin typeface="Times New Roman" panose="02020603050405020304" pitchFamily="18" charset="0"/>
                <a:cs typeface="Times New Roman" panose="02020603050405020304" pitchFamily="18" charset="0"/>
              </a:rPr>
              <a:t>Historical development of</a:t>
            </a:r>
            <a:r>
              <a:rPr lang="en-US" sz="3200" b="1" dirty="0">
                <a:latin typeface="Times New Roman" panose="02020603050405020304" pitchFamily="18" charset="0"/>
                <a:cs typeface="Times New Roman" panose="02020603050405020304" pitchFamily="18" charset="0"/>
              </a:rPr>
              <a:t> pediatrics </a:t>
            </a:r>
            <a:r>
              <a:rPr lang="en-US" sz="3200" dirty="0">
                <a:latin typeface="Times New Roman" pitchFamily="18" charset="0"/>
                <a:cs typeface="Times New Roman" pitchFamily="18" charset="0"/>
              </a:rPr>
              <a:t/>
            </a:r>
            <a:br>
              <a:rPr lang="en-US" sz="3200" dirty="0">
                <a:latin typeface="Times New Roman" pitchFamily="18" charset="0"/>
                <a:cs typeface="Times New Roman" pitchFamily="18" charset="0"/>
              </a:rPr>
            </a:b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a:xfrm>
            <a:off x="381000" y="990600"/>
            <a:ext cx="8458200" cy="5135563"/>
          </a:xfrm>
        </p:spPr>
        <p:txBody>
          <a:bodyPr>
            <a:normAutofit lnSpcReduction="10000"/>
          </a:bodyPr>
          <a:lstStyle/>
          <a:p>
            <a:pPr>
              <a:lnSpc>
                <a:spcPct val="150000"/>
              </a:lnSpc>
              <a:buFont typeface="Wingdings" pitchFamily="2" charset="2"/>
              <a:buChar char="ü"/>
            </a:pPr>
            <a:r>
              <a:rPr lang="en-US" dirty="0" smtClean="0">
                <a:latin typeface="Times New Roman" panose="02020603050405020304" pitchFamily="18" charset="0"/>
                <a:cs typeface="Times New Roman" panose="02020603050405020304" pitchFamily="18" charset="0"/>
              </a:rPr>
              <a:t>There was a time, not so long ago, when the pediatrics nursing didn’t exist, for the special services for the protection of children</a:t>
            </a:r>
          </a:p>
          <a:p>
            <a:pPr>
              <a:lnSpc>
                <a:spcPct val="150000"/>
              </a:lnSpc>
              <a:buFont typeface="Wingdings" pitchFamily="2" charset="2"/>
              <a:buChar char="ü"/>
            </a:pPr>
            <a:r>
              <a:rPr lang="en-US" dirty="0" smtClean="0">
                <a:latin typeface="Times New Roman" panose="02020603050405020304" pitchFamily="18" charset="0"/>
                <a:cs typeface="Times New Roman" panose="02020603050405020304" pitchFamily="18" charset="0"/>
              </a:rPr>
              <a:t>Previously, hospitals for children or separate departments for their care in general hospitals were rare</a:t>
            </a:r>
          </a:p>
          <a:p>
            <a:pPr>
              <a:lnSpc>
                <a:spcPct val="150000"/>
              </a:lnSpc>
              <a:buFont typeface="Wingdings" pitchFamily="2" charset="2"/>
              <a:buChar char="ü"/>
            </a:pPr>
            <a:r>
              <a:rPr lang="en-US" dirty="0">
                <a:latin typeface="Times New Roman" panose="02020603050405020304" pitchFamily="18" charset="0"/>
                <a:cs typeface="Times New Roman" panose="02020603050405020304" pitchFamily="18" charset="0"/>
              </a:rPr>
              <a:t>R</a:t>
            </a:r>
            <a:r>
              <a:rPr lang="en-US" dirty="0" smtClean="0">
                <a:latin typeface="Times New Roman" panose="02020603050405020304" pitchFamily="18" charset="0"/>
                <a:cs typeface="Times New Roman" panose="02020603050405020304" pitchFamily="18" charset="0"/>
              </a:rPr>
              <a:t>ather, they were cared together with ill adults</a:t>
            </a:r>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8DCE451A-4190-4834-BCEA-EC7680BFC9F7}" type="slidenum">
              <a:rPr lang="en-US" smtClean="0"/>
              <a:pPr/>
              <a:t>7</a:t>
            </a:fld>
            <a:endParaRPr lang="en-US"/>
          </a:p>
        </p:txBody>
      </p:sp>
      <p:sp>
        <p:nvSpPr>
          <p:cNvPr id="7" name="Footer Placeholder 6"/>
          <p:cNvSpPr>
            <a:spLocks noGrp="1"/>
          </p:cNvSpPr>
          <p:nvPr>
            <p:ph type="ftr" sz="quarter" idx="11"/>
          </p:nvPr>
        </p:nvSpPr>
        <p:spPr/>
        <p:txBody>
          <a:bodyPr/>
          <a:lstStyle/>
          <a:p>
            <a:r>
              <a:rPr lang="en-US" smtClean="0"/>
              <a:t>BY DEMEKE S</a:t>
            </a:r>
            <a:endParaRPr lang="en-US"/>
          </a:p>
        </p:txBody>
      </p:sp>
    </p:spTree>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
            <a:ext cx="8229600" cy="1143000"/>
          </a:xfrm>
        </p:spPr>
        <p:txBody>
          <a:bodyPr/>
          <a:lstStyle/>
          <a:p>
            <a:r>
              <a:rPr lang="en-US" dirty="0" smtClean="0">
                <a:latin typeface="Times New Roman" panose="02020603050405020304" pitchFamily="18" charset="0"/>
                <a:cs typeface="Times New Roman" panose="02020603050405020304" pitchFamily="18" charset="0"/>
              </a:rPr>
              <a:t>Con…</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990600"/>
            <a:ext cx="8229600" cy="5135563"/>
          </a:xfrm>
        </p:spPr>
        <p:txBody>
          <a:bodyPr/>
          <a:lstStyle/>
          <a:p>
            <a:pPr>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 It is generally considered appropriate in only the most difficult cases. </a:t>
            </a:r>
            <a:endParaRPr lang="en-US"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Before </a:t>
            </a:r>
            <a:r>
              <a:rPr lang="en-US" dirty="0">
                <a:latin typeface="Times New Roman" panose="02020603050405020304" pitchFamily="18" charset="0"/>
                <a:cs typeface="Times New Roman" panose="02020603050405020304" pitchFamily="18" charset="0"/>
              </a:rPr>
              <a:t>implementing palliative sedation, the care team should assess for the presence of underlying and treatable causes of suffering, such as depression or spiritual pain.</a:t>
            </a:r>
          </a:p>
          <a:p>
            <a:pPr>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 Finally, patients and families should be fully informed about the use of this treatment and alternatives.</a:t>
            </a:r>
          </a:p>
          <a:p>
            <a:pPr marL="0" indent="0">
              <a:buNone/>
            </a:pPr>
            <a:endParaRPr lang="en-US" dirty="0">
              <a:latin typeface="Times New Roman" panose="02020603050405020304" pitchFamily="18"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US" smtClean="0"/>
              <a:t>BY DEMEKE S</a:t>
            </a:r>
            <a:endParaRPr lang="en-US"/>
          </a:p>
        </p:txBody>
      </p:sp>
      <p:sp>
        <p:nvSpPr>
          <p:cNvPr id="5" name="Slide Number Placeholder 4"/>
          <p:cNvSpPr>
            <a:spLocks noGrp="1"/>
          </p:cNvSpPr>
          <p:nvPr>
            <p:ph type="sldNum" sz="quarter" idx="12"/>
          </p:nvPr>
        </p:nvSpPr>
        <p:spPr/>
        <p:txBody>
          <a:bodyPr/>
          <a:lstStyle/>
          <a:p>
            <a:fld id="{8DCE451A-4190-4834-BCEA-EC7680BFC9F7}" type="slidenum">
              <a:rPr lang="en-US" smtClean="0"/>
              <a:pPr/>
              <a:t>70</a:t>
            </a:fld>
            <a:endParaRPr lang="en-US"/>
          </a:p>
        </p:txBody>
      </p:sp>
    </p:spTree>
    <p:extLst>
      <p:ext uri="{BB962C8B-B14F-4D97-AF65-F5344CB8AC3E}">
        <p14:creationId xmlns:p14="http://schemas.microsoft.com/office/powerpoint/2010/main" val="1272348432"/>
      </p:ext>
    </p:extLst>
  </p:cSld>
  <p:clrMapOvr>
    <a:masterClrMapping/>
  </p:clrMapOvr>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5400"/>
            <a:ext cx="8229600" cy="1143000"/>
          </a:xfrm>
        </p:spPr>
        <p:txBody>
          <a:bodyPr/>
          <a:lstStyle/>
          <a:p>
            <a:r>
              <a:rPr lang="en-US" dirty="0" smtClean="0">
                <a:latin typeface="Times New Roman" panose="02020603050405020304" pitchFamily="18" charset="0"/>
                <a:cs typeface="Times New Roman" panose="02020603050405020304" pitchFamily="18" charset="0"/>
              </a:rPr>
              <a:t>Con…</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914400"/>
            <a:ext cx="8229600" cy="5211763"/>
          </a:xfrm>
        </p:spPr>
        <p:txBody>
          <a:bodyPr/>
          <a:lstStyle/>
          <a:p>
            <a:pPr>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 Palliative </a:t>
            </a:r>
            <a:r>
              <a:rPr lang="en-US" dirty="0">
                <a:latin typeface="Times New Roman" panose="02020603050405020304" pitchFamily="18" charset="0"/>
                <a:cs typeface="Times New Roman" panose="02020603050405020304" pitchFamily="18" charset="0"/>
              </a:rPr>
              <a:t>sedation is accomplished through infusion of a benzodiazepine or barbiturate in doses adequate to induce sleep and eliminate signs of discomfort. </a:t>
            </a:r>
            <a:endParaRPr lang="en-US"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nurse acts as a collaborating member of the interdisciplinary team, providing emotional support to the patient and family, facilitating clarification of values and preferences, and providing comfort focused physical care. </a:t>
            </a:r>
          </a:p>
          <a:p>
            <a:pPr marL="0" indent="0">
              <a:buNone/>
            </a:pPr>
            <a:endParaRPr lang="en-US" dirty="0">
              <a:latin typeface="Times New Roman" panose="02020603050405020304" pitchFamily="18"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US" smtClean="0"/>
              <a:t>BY DEMEKE S</a:t>
            </a:r>
            <a:endParaRPr lang="en-US"/>
          </a:p>
        </p:txBody>
      </p:sp>
      <p:sp>
        <p:nvSpPr>
          <p:cNvPr id="5" name="Slide Number Placeholder 4"/>
          <p:cNvSpPr>
            <a:spLocks noGrp="1"/>
          </p:cNvSpPr>
          <p:nvPr>
            <p:ph type="sldNum" sz="quarter" idx="12"/>
          </p:nvPr>
        </p:nvSpPr>
        <p:spPr/>
        <p:txBody>
          <a:bodyPr/>
          <a:lstStyle/>
          <a:p>
            <a:fld id="{8DCE451A-4190-4834-BCEA-EC7680BFC9F7}" type="slidenum">
              <a:rPr lang="en-US" smtClean="0"/>
              <a:pPr/>
              <a:t>71</a:t>
            </a:fld>
            <a:endParaRPr lang="en-US"/>
          </a:p>
        </p:txBody>
      </p:sp>
    </p:spTree>
    <p:extLst>
      <p:ext uri="{BB962C8B-B14F-4D97-AF65-F5344CB8AC3E}">
        <p14:creationId xmlns:p14="http://schemas.microsoft.com/office/powerpoint/2010/main" val="2272930716"/>
      </p:ext>
    </p:extLst>
  </p:cSld>
  <p:clrMapOvr>
    <a:masterClrMapping/>
  </p:clrMapOvr>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
            <a:ext cx="8229600" cy="1143000"/>
          </a:xfrm>
        </p:spPr>
        <p:txBody>
          <a:bodyPr/>
          <a:lstStyle/>
          <a:p>
            <a:r>
              <a:rPr lang="en-US" dirty="0" smtClean="0">
                <a:latin typeface="Times New Roman" panose="02020603050405020304" pitchFamily="18" charset="0"/>
                <a:cs typeface="Times New Roman" panose="02020603050405020304" pitchFamily="18" charset="0"/>
              </a:rPr>
              <a:t>Con…</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914400"/>
            <a:ext cx="8229600" cy="5211763"/>
          </a:xfrm>
        </p:spPr>
        <p:txBody>
          <a:bodyPr/>
          <a:lstStyle/>
          <a:p>
            <a:pPr>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 Once </a:t>
            </a:r>
            <a:r>
              <a:rPr lang="en-US" dirty="0">
                <a:latin typeface="Times New Roman" panose="02020603050405020304" pitchFamily="18" charset="0"/>
                <a:cs typeface="Times New Roman" panose="02020603050405020304" pitchFamily="18" charset="0"/>
              </a:rPr>
              <a:t>sedation has been induced, the nurse will need to continue comfort care, monitor the physiologic effects of the sedation, support the family during the final hours or days of the patient’s life, and ensure communication within the care team and between the team and family.</a:t>
            </a:r>
          </a:p>
          <a:p>
            <a:pPr marL="0" indent="0">
              <a:buNone/>
            </a:pPr>
            <a:endParaRPr lang="en-US" dirty="0">
              <a:latin typeface="Times New Roman" panose="02020603050405020304" pitchFamily="18"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US" smtClean="0"/>
              <a:t>BY DEMEKE S</a:t>
            </a:r>
            <a:endParaRPr lang="en-US"/>
          </a:p>
        </p:txBody>
      </p:sp>
      <p:sp>
        <p:nvSpPr>
          <p:cNvPr id="5" name="Slide Number Placeholder 4"/>
          <p:cNvSpPr>
            <a:spLocks noGrp="1"/>
          </p:cNvSpPr>
          <p:nvPr>
            <p:ph type="sldNum" sz="quarter" idx="12"/>
          </p:nvPr>
        </p:nvSpPr>
        <p:spPr/>
        <p:txBody>
          <a:bodyPr/>
          <a:lstStyle/>
          <a:p>
            <a:fld id="{8DCE451A-4190-4834-BCEA-EC7680BFC9F7}" type="slidenum">
              <a:rPr lang="en-US" smtClean="0"/>
              <a:pPr/>
              <a:t>72</a:t>
            </a:fld>
            <a:endParaRPr lang="en-US"/>
          </a:p>
        </p:txBody>
      </p:sp>
    </p:spTree>
    <p:extLst>
      <p:ext uri="{BB962C8B-B14F-4D97-AF65-F5344CB8AC3E}">
        <p14:creationId xmlns:p14="http://schemas.microsoft.com/office/powerpoint/2010/main" val="93727123"/>
      </p:ext>
    </p:extLst>
  </p:cSld>
  <p:clrMapOvr>
    <a:masterClrMapping/>
  </p:clrMapOvr>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2700"/>
            <a:ext cx="8229600" cy="1143000"/>
          </a:xfrm>
        </p:spPr>
        <p:txBody>
          <a:bodyPr>
            <a:normAutofit fontScale="90000"/>
          </a:bodyPr>
          <a:lstStyle/>
          <a:p>
            <a:r>
              <a:rPr lang="en-US" b="1" dirty="0" smtClean="0">
                <a:latin typeface="Times New Roman" panose="02020603050405020304" pitchFamily="18" charset="0"/>
                <a:cs typeface="Times New Roman" panose="02020603050405020304" pitchFamily="18" charset="0"/>
              </a:rPr>
              <a:t>Management of handicapped children</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219200"/>
            <a:ext cx="8229600" cy="4906963"/>
          </a:xfrm>
        </p:spPr>
        <p:txBody>
          <a:bodyPr>
            <a:normAutofit lnSpcReduction="10000"/>
          </a:bodyPr>
          <a:lstStyle/>
          <a:p>
            <a:pPr algn="ctr">
              <a:buFont typeface="Wingdings" panose="05000000000000000000" pitchFamily="2" charset="2"/>
              <a:buChar char="v"/>
            </a:pPr>
            <a:r>
              <a:rPr lang="en-US" b="1" dirty="0" smtClean="0">
                <a:latin typeface="Times New Roman" panose="02020603050405020304" pitchFamily="18" charset="0"/>
                <a:cs typeface="Times New Roman" panose="02020603050405020304" pitchFamily="18" charset="0"/>
              </a:rPr>
              <a:t> WHO ARE </a:t>
            </a:r>
            <a:r>
              <a:rPr lang="en-US" b="1" dirty="0">
                <a:latin typeface="Times New Roman" panose="02020603050405020304" pitchFamily="18" charset="0"/>
                <a:cs typeface="Times New Roman" panose="02020603050405020304" pitchFamily="18" charset="0"/>
              </a:rPr>
              <a:t>THEY?</a:t>
            </a:r>
          </a:p>
          <a:p>
            <a:pPr>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 There </a:t>
            </a:r>
            <a:r>
              <a:rPr lang="en-US" dirty="0">
                <a:latin typeface="Times New Roman" panose="02020603050405020304" pitchFamily="18" charset="0"/>
                <a:cs typeface="Times New Roman" panose="02020603050405020304" pitchFamily="18" charset="0"/>
              </a:rPr>
              <a:t>are a variety of diagnoses: </a:t>
            </a:r>
            <a:r>
              <a:rPr lang="en-US" dirty="0" smtClean="0">
                <a:latin typeface="Times New Roman" panose="02020603050405020304" pitchFamily="18" charset="0"/>
                <a:cs typeface="Times New Roman" panose="02020603050405020304" pitchFamily="18" charset="0"/>
              </a:rPr>
              <a:t>mentally handicapped</a:t>
            </a:r>
            <a:r>
              <a:rPr lang="en-US" dirty="0">
                <a:latin typeface="Times New Roman" panose="02020603050405020304" pitchFamily="18" charset="0"/>
                <a:cs typeface="Times New Roman" panose="02020603050405020304" pitchFamily="18" charset="0"/>
              </a:rPr>
              <a:t>, physically </a:t>
            </a:r>
            <a:r>
              <a:rPr lang="en-US" dirty="0" smtClean="0">
                <a:latin typeface="Times New Roman" panose="02020603050405020304" pitchFamily="18" charset="0"/>
                <a:cs typeface="Times New Roman" panose="02020603050405020304" pitchFamily="18" charset="0"/>
              </a:rPr>
              <a:t>handicapped, autistic</a:t>
            </a:r>
            <a:r>
              <a:rPr lang="en-US" dirty="0">
                <a:latin typeface="Times New Roman" panose="02020603050405020304" pitchFamily="18" charset="0"/>
                <a:cs typeface="Times New Roman" panose="02020603050405020304" pitchFamily="18" charset="0"/>
              </a:rPr>
              <a:t>, deaf, blind, partially </a:t>
            </a:r>
            <a:r>
              <a:rPr lang="en-US" dirty="0" smtClean="0">
                <a:latin typeface="Times New Roman" panose="02020603050405020304" pitchFamily="18" charset="0"/>
                <a:cs typeface="Times New Roman" panose="02020603050405020304" pitchFamily="18" charset="0"/>
              </a:rPr>
              <a:t>sighted, cerebral </a:t>
            </a:r>
            <a:r>
              <a:rPr lang="en-US" dirty="0">
                <a:latin typeface="Times New Roman" panose="02020603050405020304" pitchFamily="18" charset="0"/>
                <a:cs typeface="Times New Roman" panose="02020603050405020304" pitchFamily="18" charset="0"/>
              </a:rPr>
              <a:t>palsy, brain damage, and </a:t>
            </a:r>
            <a:r>
              <a:rPr lang="en-US" dirty="0" smtClean="0">
                <a:latin typeface="Times New Roman" panose="02020603050405020304" pitchFamily="18" charset="0"/>
                <a:cs typeface="Times New Roman" panose="02020603050405020304" pitchFamily="18" charset="0"/>
              </a:rPr>
              <a:t>many more.</a:t>
            </a:r>
          </a:p>
          <a:p>
            <a:pPr>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Most handicapped children will be delayed </a:t>
            </a:r>
            <a:r>
              <a:rPr lang="en-US" dirty="0" smtClean="0">
                <a:latin typeface="Times New Roman" panose="02020603050405020304" pitchFamily="18" charset="0"/>
                <a:cs typeface="Times New Roman" panose="02020603050405020304" pitchFamily="18" charset="0"/>
              </a:rPr>
              <a:t>in their </a:t>
            </a:r>
            <a:r>
              <a:rPr lang="en-US" dirty="0">
                <a:latin typeface="Times New Roman" panose="02020603050405020304" pitchFamily="18" charset="0"/>
                <a:cs typeface="Times New Roman" panose="02020603050405020304" pitchFamily="18" charset="0"/>
              </a:rPr>
              <a:t>language development</a:t>
            </a:r>
            <a:r>
              <a:rPr lang="en-US" dirty="0" smtClean="0">
                <a:latin typeface="Times New Roman" panose="02020603050405020304" pitchFamily="18" charset="0"/>
                <a:cs typeface="Times New Roman" panose="02020603050405020304" pitchFamily="18" charset="0"/>
              </a:rPr>
              <a:t>.</a:t>
            </a:r>
          </a:p>
          <a:p>
            <a:pPr>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 Consequently they </a:t>
            </a:r>
            <a:r>
              <a:rPr lang="en-US" dirty="0">
                <a:latin typeface="Times New Roman" panose="02020603050405020304" pitchFamily="18" charset="0"/>
                <a:cs typeface="Times New Roman" panose="02020603050405020304" pitchFamily="18" charset="0"/>
              </a:rPr>
              <a:t>will probably have problems with </a:t>
            </a:r>
            <a:r>
              <a:rPr lang="en-US" dirty="0" smtClean="0">
                <a:latin typeface="Times New Roman" panose="02020603050405020304" pitchFamily="18" charset="0"/>
                <a:cs typeface="Times New Roman" panose="02020603050405020304" pitchFamily="18" charset="0"/>
              </a:rPr>
              <a:t>their emotional </a:t>
            </a:r>
            <a:r>
              <a:rPr lang="en-US" dirty="0">
                <a:latin typeface="Times New Roman" panose="02020603050405020304" pitchFamily="18" charset="0"/>
                <a:cs typeface="Times New Roman" panose="02020603050405020304" pitchFamily="18" charset="0"/>
              </a:rPr>
              <a:t>as well as with their </a:t>
            </a:r>
            <a:r>
              <a:rPr lang="en-US" dirty="0" smtClean="0">
                <a:latin typeface="Times New Roman" panose="02020603050405020304" pitchFamily="18" charset="0"/>
                <a:cs typeface="Times New Roman" panose="02020603050405020304" pitchFamily="18" charset="0"/>
              </a:rPr>
              <a:t>social development</a:t>
            </a:r>
            <a:r>
              <a:rPr lang="en-US" dirty="0">
                <a:latin typeface="Times New Roman" panose="02020603050405020304" pitchFamily="18" charset="0"/>
                <a:cs typeface="Times New Roman" panose="02020603050405020304" pitchFamily="18" charset="0"/>
              </a:rPr>
              <a:t>.</a:t>
            </a:r>
          </a:p>
        </p:txBody>
      </p:sp>
      <p:sp>
        <p:nvSpPr>
          <p:cNvPr id="4" name="Footer Placeholder 3"/>
          <p:cNvSpPr>
            <a:spLocks noGrp="1"/>
          </p:cNvSpPr>
          <p:nvPr>
            <p:ph type="ftr" sz="quarter" idx="11"/>
          </p:nvPr>
        </p:nvSpPr>
        <p:spPr/>
        <p:txBody>
          <a:bodyPr/>
          <a:lstStyle/>
          <a:p>
            <a:r>
              <a:rPr lang="en-US" smtClean="0"/>
              <a:t>BY DEMEKE S</a:t>
            </a:r>
            <a:endParaRPr lang="en-US"/>
          </a:p>
        </p:txBody>
      </p:sp>
      <p:sp>
        <p:nvSpPr>
          <p:cNvPr id="5" name="Slide Number Placeholder 4"/>
          <p:cNvSpPr>
            <a:spLocks noGrp="1"/>
          </p:cNvSpPr>
          <p:nvPr>
            <p:ph type="sldNum" sz="quarter" idx="12"/>
          </p:nvPr>
        </p:nvSpPr>
        <p:spPr/>
        <p:txBody>
          <a:bodyPr/>
          <a:lstStyle/>
          <a:p>
            <a:fld id="{8DCE451A-4190-4834-BCEA-EC7680BFC9F7}" type="slidenum">
              <a:rPr lang="en-US" smtClean="0"/>
              <a:pPr/>
              <a:t>73</a:t>
            </a:fld>
            <a:endParaRPr lang="en-US"/>
          </a:p>
        </p:txBody>
      </p:sp>
    </p:spTree>
    <p:extLst>
      <p:ext uri="{BB962C8B-B14F-4D97-AF65-F5344CB8AC3E}">
        <p14:creationId xmlns:p14="http://schemas.microsoft.com/office/powerpoint/2010/main" val="710643151"/>
      </p:ext>
    </p:extLst>
  </p:cSld>
  <p:clrMapOvr>
    <a:masterClrMapping/>
  </p:clrMapOvr>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609600"/>
          </a:xfrm>
        </p:spPr>
        <p:txBody>
          <a:bodyPr>
            <a:normAutofit fontScale="90000"/>
          </a:bodyPr>
          <a:lstStyle/>
          <a:p>
            <a:r>
              <a:rPr lang="en-US" dirty="0" smtClean="0">
                <a:latin typeface="Times New Roman" panose="02020603050405020304" pitchFamily="18" charset="0"/>
                <a:cs typeface="Times New Roman" panose="02020603050405020304" pitchFamily="18" charset="0"/>
              </a:rPr>
              <a:t>Con…</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609600"/>
            <a:ext cx="8229600" cy="5516563"/>
          </a:xfrm>
        </p:spPr>
        <p:txBody>
          <a:bodyPr>
            <a:normAutofit/>
          </a:bodyPr>
          <a:lstStyle/>
          <a:p>
            <a:pPr>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 Children those </a:t>
            </a:r>
            <a:r>
              <a:rPr lang="en-US" dirty="0">
                <a:latin typeface="Times New Roman" panose="02020603050405020304" pitchFamily="18" charset="0"/>
                <a:cs typeface="Times New Roman" panose="02020603050405020304" pitchFamily="18" charset="0"/>
              </a:rPr>
              <a:t>with </a:t>
            </a:r>
            <a:r>
              <a:rPr lang="en-US" dirty="0" smtClean="0">
                <a:latin typeface="Times New Roman" panose="02020603050405020304" pitchFamily="18" charset="0"/>
                <a:cs typeface="Times New Roman" panose="02020603050405020304" pitchFamily="18" charset="0"/>
              </a:rPr>
              <a:t>reading difficulties </a:t>
            </a:r>
            <a:r>
              <a:rPr lang="en-US" dirty="0">
                <a:latin typeface="Times New Roman" panose="02020603050405020304" pitchFamily="18" charset="0"/>
                <a:cs typeface="Times New Roman" panose="02020603050405020304" pitchFamily="18" charset="0"/>
              </a:rPr>
              <a:t>as their primary problem. </a:t>
            </a:r>
            <a:endParaRPr lang="en-US"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We</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also </a:t>
            </a:r>
            <a:r>
              <a:rPr lang="en-US" dirty="0">
                <a:latin typeface="Times New Roman" panose="02020603050405020304" pitchFamily="18" charset="0"/>
                <a:cs typeface="Times New Roman" panose="02020603050405020304" pitchFamily="18" charset="0"/>
              </a:rPr>
              <a:t>have all the children who </a:t>
            </a:r>
            <a:r>
              <a:rPr lang="en-US" dirty="0" smtClean="0">
                <a:latin typeface="Times New Roman" panose="02020603050405020304" pitchFamily="18" charset="0"/>
                <a:cs typeface="Times New Roman" panose="02020603050405020304" pitchFamily="18" charset="0"/>
              </a:rPr>
              <a:t>are functioning </a:t>
            </a:r>
            <a:r>
              <a:rPr lang="en-US" dirty="0">
                <a:latin typeface="Times New Roman" panose="02020603050405020304" pitchFamily="18" charset="0"/>
                <a:cs typeface="Times New Roman" panose="02020603050405020304" pitchFamily="18" charset="0"/>
              </a:rPr>
              <a:t>as language deficient </a:t>
            </a:r>
            <a:r>
              <a:rPr lang="en-US" dirty="0" smtClean="0">
                <a:latin typeface="Times New Roman" panose="02020603050405020304" pitchFamily="18" charset="0"/>
                <a:cs typeface="Times New Roman" panose="02020603050405020304" pitchFamily="18" charset="0"/>
              </a:rPr>
              <a:t>and reading </a:t>
            </a:r>
            <a:r>
              <a:rPr lang="en-US" dirty="0">
                <a:latin typeface="Times New Roman" panose="02020603050405020304" pitchFamily="18" charset="0"/>
                <a:cs typeface="Times New Roman" panose="02020603050405020304" pitchFamily="18" charset="0"/>
              </a:rPr>
              <a:t>retarded, as, for example, </a:t>
            </a:r>
            <a:r>
              <a:rPr lang="en-US" dirty="0" smtClean="0">
                <a:latin typeface="Times New Roman" panose="02020603050405020304" pitchFamily="18" charset="0"/>
                <a:cs typeface="Times New Roman" panose="02020603050405020304" pitchFamily="18" charset="0"/>
              </a:rPr>
              <a:t>immigrant children </a:t>
            </a:r>
            <a:r>
              <a:rPr lang="en-US" dirty="0">
                <a:latin typeface="Times New Roman" panose="02020603050405020304" pitchFamily="18" charset="0"/>
                <a:cs typeface="Times New Roman" panose="02020603050405020304" pitchFamily="18" charset="0"/>
              </a:rPr>
              <a:t>and the increasing number </a:t>
            </a:r>
            <a:r>
              <a:rPr lang="en-US" dirty="0" smtClean="0">
                <a:latin typeface="Times New Roman" panose="02020603050405020304" pitchFamily="18" charset="0"/>
                <a:cs typeface="Times New Roman" panose="02020603050405020304" pitchFamily="18" charset="0"/>
              </a:rPr>
              <a:t>of culturally </a:t>
            </a:r>
            <a:r>
              <a:rPr lang="en-US" dirty="0">
                <a:latin typeface="Times New Roman" panose="02020603050405020304" pitchFamily="18" charset="0"/>
                <a:cs typeface="Times New Roman" panose="02020603050405020304" pitchFamily="18" charset="0"/>
              </a:rPr>
              <a:t>deprived children. </a:t>
            </a:r>
            <a:endParaRPr lang="en-US"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These groups together </a:t>
            </a:r>
            <a:r>
              <a:rPr lang="en-US" dirty="0">
                <a:latin typeface="Times New Roman" panose="02020603050405020304" pitchFamily="18" charset="0"/>
                <a:cs typeface="Times New Roman" panose="02020603050405020304" pitchFamily="18" charset="0"/>
              </a:rPr>
              <a:t>amount to a large percentage of </a:t>
            </a:r>
            <a:r>
              <a:rPr lang="en-US" dirty="0" smtClean="0">
                <a:latin typeface="Times New Roman" panose="02020603050405020304" pitchFamily="18" charset="0"/>
                <a:cs typeface="Times New Roman" panose="02020603050405020304" pitchFamily="18" charset="0"/>
              </a:rPr>
              <a:t>all children </a:t>
            </a:r>
            <a:r>
              <a:rPr lang="en-US" dirty="0">
                <a:latin typeface="Times New Roman" panose="02020603050405020304" pitchFamily="18" charset="0"/>
                <a:cs typeface="Times New Roman" panose="02020603050405020304" pitchFamily="18" charset="0"/>
              </a:rPr>
              <a:t>in the world.</a:t>
            </a:r>
          </a:p>
          <a:p>
            <a:pPr marL="0" indent="0">
              <a:buNone/>
            </a:pPr>
            <a:endParaRPr lang="en-US" dirty="0">
              <a:latin typeface="Times New Roman" panose="02020603050405020304" pitchFamily="18"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US" smtClean="0"/>
              <a:t>BY DEMEKE S</a:t>
            </a:r>
            <a:endParaRPr lang="en-US"/>
          </a:p>
        </p:txBody>
      </p:sp>
      <p:sp>
        <p:nvSpPr>
          <p:cNvPr id="5" name="Slide Number Placeholder 4"/>
          <p:cNvSpPr>
            <a:spLocks noGrp="1"/>
          </p:cNvSpPr>
          <p:nvPr>
            <p:ph type="sldNum" sz="quarter" idx="12"/>
          </p:nvPr>
        </p:nvSpPr>
        <p:spPr/>
        <p:txBody>
          <a:bodyPr/>
          <a:lstStyle/>
          <a:p>
            <a:fld id="{8DCE451A-4190-4834-BCEA-EC7680BFC9F7}" type="slidenum">
              <a:rPr lang="en-US" smtClean="0"/>
              <a:pPr/>
              <a:t>74</a:t>
            </a:fld>
            <a:endParaRPr lang="en-US"/>
          </a:p>
        </p:txBody>
      </p:sp>
    </p:spTree>
    <p:extLst>
      <p:ext uri="{BB962C8B-B14F-4D97-AF65-F5344CB8AC3E}">
        <p14:creationId xmlns:p14="http://schemas.microsoft.com/office/powerpoint/2010/main" val="2081209413"/>
      </p:ext>
    </p:extLst>
  </p:cSld>
  <p:clrMapOvr>
    <a:masterClrMapping/>
  </p:clrMapOvr>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229600" cy="1143000"/>
          </a:xfrm>
        </p:spPr>
        <p:txBody>
          <a:bodyPr/>
          <a:lstStyle/>
          <a:p>
            <a:r>
              <a:rPr lang="en-US" dirty="0" smtClean="0">
                <a:latin typeface="Times New Roman" panose="02020603050405020304" pitchFamily="18" charset="0"/>
                <a:cs typeface="Times New Roman" panose="02020603050405020304" pitchFamily="18" charset="0"/>
              </a:rPr>
              <a:t>Con…</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838200"/>
            <a:ext cx="8229600" cy="5287963"/>
          </a:xfrm>
        </p:spPr>
        <p:txBody>
          <a:bodyPr>
            <a:normAutofit fontScale="92500" lnSpcReduction="10000"/>
          </a:bodyPr>
          <a:lstStyle/>
          <a:p>
            <a:pPr>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 First </a:t>
            </a:r>
            <a:r>
              <a:rPr lang="en-US" dirty="0">
                <a:latin typeface="Times New Roman" panose="02020603050405020304" pitchFamily="18" charset="0"/>
                <a:cs typeface="Times New Roman" panose="02020603050405020304" pitchFamily="18" charset="0"/>
              </a:rPr>
              <a:t>and foremost they are children, </a:t>
            </a:r>
            <a:r>
              <a:rPr lang="en-US" dirty="0" smtClean="0">
                <a:latin typeface="Times New Roman" panose="02020603050405020304" pitchFamily="18" charset="0"/>
                <a:cs typeface="Times New Roman" panose="02020603050405020304" pitchFamily="18" charset="0"/>
              </a:rPr>
              <a:t>with children's </a:t>
            </a:r>
            <a:r>
              <a:rPr lang="en-US" dirty="0">
                <a:latin typeface="Times New Roman" panose="02020603050405020304" pitchFamily="18" charset="0"/>
                <a:cs typeface="Times New Roman" panose="02020603050405020304" pitchFamily="18" charset="0"/>
              </a:rPr>
              <a:t>basic needs, in addition they </a:t>
            </a:r>
            <a:r>
              <a:rPr lang="en-US" dirty="0" smtClean="0">
                <a:latin typeface="Times New Roman" panose="02020603050405020304" pitchFamily="18" charset="0"/>
                <a:cs typeface="Times New Roman" panose="02020603050405020304" pitchFamily="18" charset="0"/>
              </a:rPr>
              <a:t>are handicapped </a:t>
            </a:r>
            <a:r>
              <a:rPr lang="en-US" dirty="0">
                <a:latin typeface="Times New Roman" panose="02020603050405020304" pitchFamily="18" charset="0"/>
                <a:cs typeface="Times New Roman" panose="02020603050405020304" pitchFamily="18" charset="0"/>
              </a:rPr>
              <a:t>and this creates the need </a:t>
            </a:r>
            <a:r>
              <a:rPr lang="en-US" dirty="0" smtClean="0">
                <a:latin typeface="Times New Roman" panose="02020603050405020304" pitchFamily="18" charset="0"/>
                <a:cs typeface="Times New Roman" panose="02020603050405020304" pitchFamily="18" charset="0"/>
              </a:rPr>
              <a:t>for books </a:t>
            </a:r>
            <a:r>
              <a:rPr lang="en-US" dirty="0">
                <a:latin typeface="Times New Roman" panose="02020603050405020304" pitchFamily="18" charset="0"/>
                <a:cs typeface="Times New Roman" panose="02020603050405020304" pitchFamily="18" charset="0"/>
              </a:rPr>
              <a:t>to further their language </a:t>
            </a:r>
            <a:r>
              <a:rPr lang="en-US" dirty="0" smtClean="0">
                <a:latin typeface="Times New Roman" panose="02020603050405020304" pitchFamily="18" charset="0"/>
                <a:cs typeface="Times New Roman" panose="02020603050405020304" pitchFamily="18" charset="0"/>
              </a:rPr>
              <a:t>development and </a:t>
            </a:r>
            <a:r>
              <a:rPr lang="en-US" dirty="0">
                <a:latin typeface="Times New Roman" panose="02020603050405020304" pitchFamily="18" charset="0"/>
                <a:cs typeface="Times New Roman" panose="02020603050405020304" pitchFamily="18" charset="0"/>
              </a:rPr>
              <a:t>also their social and emotional </a:t>
            </a:r>
            <a:r>
              <a:rPr lang="en-US" dirty="0" smtClean="0">
                <a:latin typeface="Times New Roman" panose="02020603050405020304" pitchFamily="18" charset="0"/>
                <a:cs typeface="Times New Roman" panose="02020603050405020304" pitchFamily="18" charset="0"/>
              </a:rPr>
              <a:t>growth.</a:t>
            </a:r>
          </a:p>
          <a:p>
            <a:pPr>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They </a:t>
            </a:r>
            <a:r>
              <a:rPr lang="en-US" dirty="0">
                <a:latin typeface="Times New Roman" panose="02020603050405020304" pitchFamily="18" charset="0"/>
                <a:cs typeface="Times New Roman" panose="02020603050405020304" pitchFamily="18" charset="0"/>
              </a:rPr>
              <a:t>can use some of our </a:t>
            </a:r>
            <a:r>
              <a:rPr lang="en-US" dirty="0" smtClean="0">
                <a:latin typeface="Times New Roman" panose="02020603050405020304" pitchFamily="18" charset="0"/>
                <a:cs typeface="Times New Roman" panose="02020603050405020304" pitchFamily="18" charset="0"/>
              </a:rPr>
              <a:t>ordinary children's </a:t>
            </a:r>
            <a:r>
              <a:rPr lang="en-US" dirty="0">
                <a:latin typeface="Times New Roman" panose="02020603050405020304" pitchFamily="18" charset="0"/>
                <a:cs typeface="Times New Roman" panose="02020603050405020304" pitchFamily="18" charset="0"/>
              </a:rPr>
              <a:t>books, but they will also </a:t>
            </a:r>
            <a:r>
              <a:rPr lang="en-US" dirty="0" smtClean="0">
                <a:latin typeface="Times New Roman" panose="02020603050405020304" pitchFamily="18" charset="0"/>
                <a:cs typeface="Times New Roman" panose="02020603050405020304" pitchFamily="18" charset="0"/>
              </a:rPr>
              <a:t>need books </a:t>
            </a:r>
            <a:r>
              <a:rPr lang="en-US" dirty="0">
                <a:latin typeface="Times New Roman" panose="02020603050405020304" pitchFamily="18" charset="0"/>
                <a:cs typeface="Times New Roman" panose="02020603050405020304" pitchFamily="18" charset="0"/>
              </a:rPr>
              <a:t>especially made for them</a:t>
            </a:r>
            <a:r>
              <a:rPr lang="en-US" dirty="0" smtClean="0">
                <a:latin typeface="Times New Roman" panose="02020603050405020304" pitchFamily="18" charset="0"/>
                <a:cs typeface="Times New Roman" panose="02020603050405020304" pitchFamily="18" charset="0"/>
              </a:rPr>
              <a:t>.</a:t>
            </a:r>
          </a:p>
          <a:p>
            <a:pPr>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 All children </a:t>
            </a:r>
            <a:r>
              <a:rPr lang="en-US" dirty="0">
                <a:latin typeface="Times New Roman" panose="02020603050405020304" pitchFamily="18" charset="0"/>
                <a:cs typeface="Times New Roman" panose="02020603050405020304" pitchFamily="18" charset="0"/>
              </a:rPr>
              <a:t>need books. But our </a:t>
            </a:r>
            <a:r>
              <a:rPr lang="en-US" dirty="0" smtClean="0">
                <a:latin typeface="Times New Roman" panose="02020603050405020304" pitchFamily="18" charset="0"/>
                <a:cs typeface="Times New Roman" panose="02020603050405020304" pitchFamily="18" charset="0"/>
              </a:rPr>
              <a:t>handicapped children </a:t>
            </a:r>
            <a:r>
              <a:rPr lang="en-US" dirty="0">
                <a:latin typeface="Times New Roman" panose="02020603050405020304" pitchFamily="18" charset="0"/>
                <a:cs typeface="Times New Roman" panose="02020603050405020304" pitchFamily="18" charset="0"/>
              </a:rPr>
              <a:t>need them even more than do </a:t>
            </a:r>
            <a:r>
              <a:rPr lang="en-US" dirty="0" smtClean="0">
                <a:latin typeface="Times New Roman" panose="02020603050405020304" pitchFamily="18" charset="0"/>
                <a:cs typeface="Times New Roman" panose="02020603050405020304" pitchFamily="18" charset="0"/>
              </a:rPr>
              <a:t>other children</a:t>
            </a:r>
            <a:r>
              <a:rPr lang="en-US" dirty="0">
                <a:latin typeface="Times New Roman" panose="02020603050405020304" pitchFamily="18" charset="0"/>
                <a:cs typeface="Times New Roman" panose="02020603050405020304" pitchFamily="18" charset="0"/>
              </a:rPr>
              <a:t>.</a:t>
            </a:r>
          </a:p>
          <a:p>
            <a:pPr>
              <a:buFont typeface="Wingdings" panose="05000000000000000000" pitchFamily="2" charset="2"/>
              <a:buChar char="Ø"/>
            </a:pPr>
            <a:endParaRPr lang="en-US" dirty="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US" smtClean="0"/>
              <a:t>BY DEMEKE S</a:t>
            </a:r>
            <a:endParaRPr lang="en-US"/>
          </a:p>
        </p:txBody>
      </p:sp>
      <p:sp>
        <p:nvSpPr>
          <p:cNvPr id="5" name="Slide Number Placeholder 4"/>
          <p:cNvSpPr>
            <a:spLocks noGrp="1"/>
          </p:cNvSpPr>
          <p:nvPr>
            <p:ph type="sldNum" sz="quarter" idx="12"/>
          </p:nvPr>
        </p:nvSpPr>
        <p:spPr/>
        <p:txBody>
          <a:bodyPr/>
          <a:lstStyle/>
          <a:p>
            <a:fld id="{8DCE451A-4190-4834-BCEA-EC7680BFC9F7}" type="slidenum">
              <a:rPr lang="en-US" smtClean="0"/>
              <a:pPr/>
              <a:t>75</a:t>
            </a:fld>
            <a:endParaRPr lang="en-US"/>
          </a:p>
        </p:txBody>
      </p:sp>
    </p:spTree>
    <p:extLst>
      <p:ext uri="{BB962C8B-B14F-4D97-AF65-F5344CB8AC3E}">
        <p14:creationId xmlns:p14="http://schemas.microsoft.com/office/powerpoint/2010/main" val="3914724669"/>
      </p:ext>
    </p:extLst>
  </p:cSld>
  <p:clrMapOvr>
    <a:masterClrMapping/>
  </p:clrMapOvr>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lstStyle/>
          <a:p>
            <a:r>
              <a:rPr lang="en-US" dirty="0" smtClean="0">
                <a:latin typeface="Times New Roman" panose="02020603050405020304" pitchFamily="18" charset="0"/>
                <a:cs typeface="Times New Roman" panose="02020603050405020304" pitchFamily="18" charset="0"/>
              </a:rPr>
              <a:t>Con…</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609600"/>
            <a:ext cx="8229600" cy="5516563"/>
          </a:xfrm>
        </p:spPr>
        <p:txBody>
          <a:bodyPr>
            <a:normAutofit/>
          </a:bodyPr>
          <a:lstStyle/>
          <a:p>
            <a:pPr>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 The </a:t>
            </a:r>
            <a:r>
              <a:rPr lang="en-US" dirty="0">
                <a:latin typeface="Times New Roman" panose="02020603050405020304" pitchFamily="18" charset="0"/>
                <a:cs typeface="Times New Roman" panose="02020603050405020304" pitchFamily="18" charset="0"/>
              </a:rPr>
              <a:t>most profound shock in a parent's </a:t>
            </a:r>
            <a:r>
              <a:rPr lang="en-US" dirty="0" smtClean="0">
                <a:latin typeface="Times New Roman" panose="02020603050405020304" pitchFamily="18" charset="0"/>
                <a:cs typeface="Times New Roman" panose="02020603050405020304" pitchFamily="18" charset="0"/>
              </a:rPr>
              <a:t>life may </a:t>
            </a:r>
            <a:r>
              <a:rPr lang="en-US" dirty="0">
                <a:latin typeface="Times New Roman" panose="02020603050405020304" pitchFamily="18" charset="0"/>
                <a:cs typeface="Times New Roman" panose="02020603050405020304" pitchFamily="18" charset="0"/>
              </a:rPr>
              <a:t>be learning that his or her child has </a:t>
            </a:r>
            <a:r>
              <a:rPr lang="en-US" dirty="0" smtClean="0">
                <a:latin typeface="Times New Roman" panose="02020603050405020304" pitchFamily="18" charset="0"/>
                <a:cs typeface="Times New Roman" panose="02020603050405020304" pitchFamily="18" charset="0"/>
              </a:rPr>
              <a:t>a disability</a:t>
            </a:r>
            <a:r>
              <a:rPr lang="en-US" dirty="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All </a:t>
            </a:r>
            <a:r>
              <a:rPr lang="en-US" dirty="0">
                <a:latin typeface="Times New Roman" panose="02020603050405020304" pitchFamily="18" charset="0"/>
                <a:cs typeface="Times New Roman" panose="02020603050405020304" pitchFamily="18" charset="0"/>
              </a:rPr>
              <a:t>the hopes and dreams for </a:t>
            </a:r>
            <a:r>
              <a:rPr lang="en-US" dirty="0" smtClean="0">
                <a:latin typeface="Times New Roman" panose="02020603050405020304" pitchFamily="18" charset="0"/>
                <a:cs typeface="Times New Roman" panose="02020603050405020304" pitchFamily="18" charset="0"/>
              </a:rPr>
              <a:t>the future </a:t>
            </a:r>
            <a:r>
              <a:rPr lang="en-US" dirty="0">
                <a:latin typeface="Times New Roman" panose="02020603050405020304" pitchFamily="18" charset="0"/>
                <a:cs typeface="Times New Roman" panose="02020603050405020304" pitchFamily="18" charset="0"/>
              </a:rPr>
              <a:t>of that child suddenly seem </a:t>
            </a:r>
            <a:r>
              <a:rPr lang="en-US" dirty="0" smtClean="0">
                <a:latin typeface="Times New Roman" panose="02020603050405020304" pitchFamily="18" charset="0"/>
                <a:cs typeface="Times New Roman" panose="02020603050405020304" pitchFamily="18" charset="0"/>
              </a:rPr>
              <a:t>hollow and empty.</a:t>
            </a:r>
          </a:p>
          <a:p>
            <a:pPr>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Parents </a:t>
            </a:r>
            <a:r>
              <a:rPr lang="en-US" dirty="0">
                <a:latin typeface="Times New Roman" panose="02020603050405020304" pitchFamily="18" charset="0"/>
                <a:cs typeface="Times New Roman" panose="02020603050405020304" pitchFamily="18" charset="0"/>
              </a:rPr>
              <a:t>are often depressed and </a:t>
            </a:r>
            <a:r>
              <a:rPr lang="en-US" dirty="0" smtClean="0">
                <a:latin typeface="Times New Roman" panose="02020603050405020304" pitchFamily="18" charset="0"/>
                <a:cs typeface="Times New Roman" panose="02020603050405020304" pitchFamily="18" charset="0"/>
              </a:rPr>
              <a:t>grief stricken.</a:t>
            </a:r>
          </a:p>
          <a:p>
            <a:pPr>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Sometimes parents blame </a:t>
            </a:r>
            <a:r>
              <a:rPr lang="en-US" dirty="0" smtClean="0">
                <a:latin typeface="Times New Roman" panose="02020603050405020304" pitchFamily="18" charset="0"/>
                <a:cs typeface="Times New Roman" panose="02020603050405020304" pitchFamily="18" charset="0"/>
              </a:rPr>
              <a:t>themselves for </a:t>
            </a:r>
            <a:r>
              <a:rPr lang="en-US" dirty="0">
                <a:latin typeface="Times New Roman" panose="02020603050405020304" pitchFamily="18" charset="0"/>
                <a:cs typeface="Times New Roman" panose="02020603050405020304" pitchFamily="18" charset="0"/>
              </a:rPr>
              <a:t>the disability.</a:t>
            </a:r>
          </a:p>
        </p:txBody>
      </p:sp>
      <p:sp>
        <p:nvSpPr>
          <p:cNvPr id="4" name="Footer Placeholder 3"/>
          <p:cNvSpPr>
            <a:spLocks noGrp="1"/>
          </p:cNvSpPr>
          <p:nvPr>
            <p:ph type="ftr" sz="quarter" idx="11"/>
          </p:nvPr>
        </p:nvSpPr>
        <p:spPr/>
        <p:txBody>
          <a:bodyPr/>
          <a:lstStyle/>
          <a:p>
            <a:r>
              <a:rPr lang="en-US" smtClean="0"/>
              <a:t>BY DEMEKE S</a:t>
            </a:r>
            <a:endParaRPr lang="en-US"/>
          </a:p>
        </p:txBody>
      </p:sp>
      <p:sp>
        <p:nvSpPr>
          <p:cNvPr id="5" name="Slide Number Placeholder 4"/>
          <p:cNvSpPr>
            <a:spLocks noGrp="1"/>
          </p:cNvSpPr>
          <p:nvPr>
            <p:ph type="sldNum" sz="quarter" idx="12"/>
          </p:nvPr>
        </p:nvSpPr>
        <p:spPr/>
        <p:txBody>
          <a:bodyPr/>
          <a:lstStyle/>
          <a:p>
            <a:fld id="{8DCE451A-4190-4834-BCEA-EC7680BFC9F7}" type="slidenum">
              <a:rPr lang="en-US" smtClean="0"/>
              <a:pPr/>
              <a:t>76</a:t>
            </a:fld>
            <a:endParaRPr lang="en-US"/>
          </a:p>
        </p:txBody>
      </p:sp>
    </p:spTree>
    <p:extLst>
      <p:ext uri="{BB962C8B-B14F-4D97-AF65-F5344CB8AC3E}">
        <p14:creationId xmlns:p14="http://schemas.microsoft.com/office/powerpoint/2010/main" val="3065634882"/>
      </p:ext>
    </p:extLst>
  </p:cSld>
  <p:clrMapOvr>
    <a:masterClrMapping/>
  </p:clrMapOvr>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229600" cy="1143000"/>
          </a:xfrm>
        </p:spPr>
        <p:txBody>
          <a:bodyPr/>
          <a:lstStyle/>
          <a:p>
            <a:r>
              <a:rPr lang="en-US" dirty="0" smtClean="0">
                <a:latin typeface="Times New Roman" panose="02020603050405020304" pitchFamily="18" charset="0"/>
                <a:cs typeface="Times New Roman" panose="02020603050405020304" pitchFamily="18" charset="0"/>
              </a:rPr>
              <a:t>Con…</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838200"/>
            <a:ext cx="8229600" cy="5287963"/>
          </a:xfrm>
        </p:spPr>
        <p:txBody>
          <a:bodyPr>
            <a:normAutofit/>
          </a:bodyPr>
          <a:lstStyle/>
          <a:p>
            <a:pPr>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They </a:t>
            </a:r>
            <a:r>
              <a:rPr lang="en-US" dirty="0">
                <a:latin typeface="Times New Roman" panose="02020603050405020304" pitchFamily="18" charset="0"/>
                <a:cs typeface="Times New Roman" panose="02020603050405020304" pitchFamily="18" charset="0"/>
              </a:rPr>
              <a:t>feel it is a result </a:t>
            </a:r>
            <a:r>
              <a:rPr lang="en-US" dirty="0" smtClean="0">
                <a:latin typeface="Times New Roman" panose="02020603050405020304" pitchFamily="18" charset="0"/>
                <a:cs typeface="Times New Roman" panose="02020603050405020304" pitchFamily="18" charset="0"/>
              </a:rPr>
              <a:t>of something </a:t>
            </a:r>
            <a:r>
              <a:rPr lang="en-US" dirty="0">
                <a:latin typeface="Times New Roman" panose="02020603050405020304" pitchFamily="18" charset="0"/>
                <a:cs typeface="Times New Roman" panose="02020603050405020304" pitchFamily="18" charset="0"/>
              </a:rPr>
              <a:t>they did or did not do, or they </a:t>
            </a:r>
            <a:r>
              <a:rPr lang="en-US" dirty="0" smtClean="0">
                <a:latin typeface="Times New Roman" panose="02020603050405020304" pitchFamily="18" charset="0"/>
                <a:cs typeface="Times New Roman" panose="02020603050405020304" pitchFamily="18" charset="0"/>
              </a:rPr>
              <a:t>feel they </a:t>
            </a:r>
            <a:r>
              <a:rPr lang="en-US" dirty="0">
                <a:latin typeface="Times New Roman" panose="02020603050405020304" pitchFamily="18" charset="0"/>
                <a:cs typeface="Times New Roman" panose="02020603050405020304" pitchFamily="18" charset="0"/>
              </a:rPr>
              <a:t>should have recognized the </a:t>
            </a:r>
            <a:r>
              <a:rPr lang="en-US" dirty="0" smtClean="0">
                <a:latin typeface="Times New Roman" panose="02020603050405020304" pitchFamily="18" charset="0"/>
                <a:cs typeface="Times New Roman" panose="02020603050405020304" pitchFamily="18" charset="0"/>
              </a:rPr>
              <a:t>problem sooner</a:t>
            </a:r>
            <a:r>
              <a:rPr lang="en-US" dirty="0">
                <a:latin typeface="Times New Roman" panose="02020603050405020304" pitchFamily="18" charset="0"/>
                <a:cs typeface="Times New Roman" panose="02020603050405020304" pitchFamily="18" charset="0"/>
              </a:rPr>
              <a:t>. </a:t>
            </a:r>
          </a:p>
          <a:p>
            <a:pPr>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 Parents </a:t>
            </a:r>
            <a:r>
              <a:rPr lang="en-US" dirty="0">
                <a:latin typeface="Times New Roman" panose="02020603050405020304" pitchFamily="18" charset="0"/>
                <a:cs typeface="Times New Roman" panose="02020603050405020304" pitchFamily="18" charset="0"/>
              </a:rPr>
              <a:t>may also </a:t>
            </a:r>
            <a:r>
              <a:rPr lang="en-US" dirty="0" smtClean="0">
                <a:latin typeface="Times New Roman" panose="02020603050405020304" pitchFamily="18" charset="0"/>
                <a:cs typeface="Times New Roman" panose="02020603050405020304" pitchFamily="18" charset="0"/>
              </a:rPr>
              <a:t>discover physicians </a:t>
            </a:r>
            <a:r>
              <a:rPr lang="en-US" dirty="0">
                <a:latin typeface="Times New Roman" panose="02020603050405020304" pitchFamily="18" charset="0"/>
                <a:cs typeface="Times New Roman" panose="02020603050405020304" pitchFamily="18" charset="0"/>
              </a:rPr>
              <a:t>have negative feelings about </a:t>
            </a:r>
            <a:r>
              <a:rPr lang="en-US" dirty="0" smtClean="0">
                <a:latin typeface="Times New Roman" panose="02020603050405020304" pitchFamily="18" charset="0"/>
                <a:cs typeface="Times New Roman" panose="02020603050405020304" pitchFamily="18" charset="0"/>
              </a:rPr>
              <a:t>disabilities in </a:t>
            </a:r>
            <a:r>
              <a:rPr lang="en-US" dirty="0">
                <a:latin typeface="Times New Roman" panose="02020603050405020304" pitchFamily="18" charset="0"/>
                <a:cs typeface="Times New Roman" panose="02020603050405020304" pitchFamily="18" charset="0"/>
              </a:rPr>
              <a:t>general or their child's disability </a:t>
            </a:r>
            <a:r>
              <a:rPr lang="en-US" dirty="0" smtClean="0">
                <a:latin typeface="Times New Roman" panose="02020603050405020304" pitchFamily="18" charset="0"/>
                <a:cs typeface="Times New Roman" panose="02020603050405020304" pitchFamily="18" charset="0"/>
              </a:rPr>
              <a:t>in particular.</a:t>
            </a:r>
          </a:p>
          <a:p>
            <a:pPr>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 But </a:t>
            </a:r>
            <a:r>
              <a:rPr lang="en-US" dirty="0">
                <a:latin typeface="Times New Roman" panose="02020603050405020304" pitchFamily="18" charset="0"/>
                <a:cs typeface="Times New Roman" panose="02020603050405020304" pitchFamily="18" charset="0"/>
              </a:rPr>
              <a:t>they </a:t>
            </a:r>
            <a:r>
              <a:rPr lang="en-US" dirty="0" smtClean="0">
                <a:latin typeface="Times New Roman" panose="02020603050405020304" pitchFamily="18" charset="0"/>
                <a:cs typeface="Times New Roman" panose="02020603050405020304" pitchFamily="18" charset="0"/>
              </a:rPr>
              <a:t>are hard </a:t>
            </a:r>
            <a:r>
              <a:rPr lang="en-US" dirty="0">
                <a:latin typeface="Times New Roman" panose="02020603050405020304" pitchFamily="18" charset="0"/>
                <a:cs typeface="Times New Roman" panose="02020603050405020304" pitchFamily="18" charset="0"/>
              </a:rPr>
              <a:t>to deal with and hard to live with. </a:t>
            </a:r>
            <a:endParaRPr lang="en-US" dirty="0" smtClean="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US" smtClean="0"/>
              <a:t>BY DEMEKE S</a:t>
            </a:r>
            <a:endParaRPr lang="en-US"/>
          </a:p>
        </p:txBody>
      </p:sp>
      <p:sp>
        <p:nvSpPr>
          <p:cNvPr id="5" name="Slide Number Placeholder 4"/>
          <p:cNvSpPr>
            <a:spLocks noGrp="1"/>
          </p:cNvSpPr>
          <p:nvPr>
            <p:ph type="sldNum" sz="quarter" idx="12"/>
          </p:nvPr>
        </p:nvSpPr>
        <p:spPr/>
        <p:txBody>
          <a:bodyPr/>
          <a:lstStyle/>
          <a:p>
            <a:fld id="{8DCE451A-4190-4834-BCEA-EC7680BFC9F7}" type="slidenum">
              <a:rPr lang="en-US" smtClean="0"/>
              <a:pPr/>
              <a:t>77</a:t>
            </a:fld>
            <a:endParaRPr lang="en-US"/>
          </a:p>
        </p:txBody>
      </p:sp>
    </p:spTree>
    <p:extLst>
      <p:ext uri="{BB962C8B-B14F-4D97-AF65-F5344CB8AC3E}">
        <p14:creationId xmlns:p14="http://schemas.microsoft.com/office/powerpoint/2010/main" val="2168722126"/>
      </p:ext>
    </p:extLst>
  </p:cSld>
  <p:clrMapOvr>
    <a:masterClrMapping/>
  </p:clrMapOvr>
  <p:transition/>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500" y="0"/>
            <a:ext cx="8229600" cy="1143000"/>
          </a:xfrm>
        </p:spPr>
        <p:txBody>
          <a:bodyPr/>
          <a:lstStyle/>
          <a:p>
            <a:r>
              <a:rPr lang="en-US" dirty="0" smtClean="0">
                <a:latin typeface="Times New Roman" panose="02020603050405020304" pitchFamily="18" charset="0"/>
                <a:cs typeface="Times New Roman" panose="02020603050405020304" pitchFamily="18" charset="0"/>
              </a:rPr>
              <a:t>Con…</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990600"/>
            <a:ext cx="8229600" cy="5135563"/>
          </a:xfrm>
        </p:spPr>
        <p:txBody>
          <a:bodyPr/>
          <a:lstStyle/>
          <a:p>
            <a:pPr>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 For </a:t>
            </a:r>
            <a:r>
              <a:rPr lang="en-US" dirty="0">
                <a:latin typeface="Times New Roman" panose="02020603050405020304" pitchFamily="18" charset="0"/>
                <a:cs typeface="Times New Roman" panose="02020603050405020304" pitchFamily="18" charset="0"/>
              </a:rPr>
              <a:t>some parents, the best method to </a:t>
            </a:r>
            <a:r>
              <a:rPr lang="en-US" dirty="0" smtClean="0">
                <a:latin typeface="Times New Roman" panose="02020603050405020304" pitchFamily="18" charset="0"/>
                <a:cs typeface="Times New Roman" panose="02020603050405020304" pitchFamily="18" charset="0"/>
              </a:rPr>
              <a:t>cope with </a:t>
            </a:r>
            <a:r>
              <a:rPr lang="en-US" dirty="0">
                <a:latin typeface="Times New Roman" panose="02020603050405020304" pitchFamily="18" charset="0"/>
                <a:cs typeface="Times New Roman" panose="02020603050405020304" pitchFamily="18" charset="0"/>
              </a:rPr>
              <a:t>depression is taking action on behalf </a:t>
            </a:r>
            <a:r>
              <a:rPr lang="en-US" dirty="0" smtClean="0">
                <a:latin typeface="Times New Roman" panose="02020603050405020304" pitchFamily="18" charset="0"/>
                <a:cs typeface="Times New Roman" panose="02020603050405020304" pitchFamily="18" charset="0"/>
              </a:rPr>
              <a:t>of their </a:t>
            </a:r>
            <a:r>
              <a:rPr lang="en-US" dirty="0">
                <a:latin typeface="Times New Roman" panose="02020603050405020304" pitchFamily="18" charset="0"/>
                <a:cs typeface="Times New Roman" panose="02020603050405020304" pitchFamily="18" charset="0"/>
              </a:rPr>
              <a:t>child, whether it is enrolling her in </a:t>
            </a:r>
            <a:r>
              <a:rPr lang="en-US" dirty="0" smtClean="0">
                <a:latin typeface="Times New Roman" panose="02020603050405020304" pitchFamily="18" charset="0"/>
                <a:cs typeface="Times New Roman" panose="02020603050405020304" pitchFamily="18" charset="0"/>
              </a:rPr>
              <a:t>a therapy </a:t>
            </a:r>
            <a:r>
              <a:rPr lang="en-US" dirty="0">
                <a:latin typeface="Times New Roman" panose="02020603050405020304" pitchFamily="18" charset="0"/>
                <a:cs typeface="Times New Roman" panose="02020603050405020304" pitchFamily="18" charset="0"/>
              </a:rPr>
              <a:t>program or a school, talking to </a:t>
            </a:r>
            <a:r>
              <a:rPr lang="en-US" dirty="0" smtClean="0">
                <a:latin typeface="Times New Roman" panose="02020603050405020304" pitchFamily="18" charset="0"/>
                <a:cs typeface="Times New Roman" panose="02020603050405020304" pitchFamily="18" charset="0"/>
              </a:rPr>
              <a:t>a specialist </a:t>
            </a:r>
            <a:r>
              <a:rPr lang="en-US" dirty="0">
                <a:latin typeface="Times New Roman" panose="02020603050405020304" pitchFamily="18" charset="0"/>
                <a:cs typeface="Times New Roman" panose="02020603050405020304" pitchFamily="18" charset="0"/>
              </a:rPr>
              <a:t>about prosthetic devices (</a:t>
            </a:r>
            <a:r>
              <a:rPr lang="en-US" dirty="0" smtClean="0">
                <a:latin typeface="Times New Roman" panose="02020603050405020304" pitchFamily="18" charset="0"/>
                <a:cs typeface="Times New Roman" panose="02020603050405020304" pitchFamily="18" charset="0"/>
              </a:rPr>
              <a:t>an artificial </a:t>
            </a:r>
            <a:r>
              <a:rPr lang="en-US" dirty="0">
                <a:latin typeface="Times New Roman" panose="02020603050405020304" pitchFamily="18" charset="0"/>
                <a:cs typeface="Times New Roman" panose="02020603050405020304" pitchFamily="18" charset="0"/>
              </a:rPr>
              <a:t>limb, a wheelchair, or a </a:t>
            </a:r>
            <a:r>
              <a:rPr lang="en-US" dirty="0" smtClean="0">
                <a:latin typeface="Times New Roman" panose="02020603050405020304" pitchFamily="18" charset="0"/>
                <a:cs typeface="Times New Roman" panose="02020603050405020304" pitchFamily="18" charset="0"/>
              </a:rPr>
              <a:t>hearing aid</a:t>
            </a:r>
            <a:r>
              <a:rPr lang="en-US" dirty="0">
                <a:latin typeface="Times New Roman" panose="02020603050405020304" pitchFamily="18" charset="0"/>
                <a:cs typeface="Times New Roman" panose="02020603050405020304" pitchFamily="18" charset="0"/>
              </a:rPr>
              <a:t>), or contacting a national organization </a:t>
            </a:r>
            <a:r>
              <a:rPr lang="en-US" dirty="0" smtClean="0">
                <a:latin typeface="Times New Roman" panose="02020603050405020304" pitchFamily="18" charset="0"/>
                <a:cs typeface="Times New Roman" panose="02020603050405020304" pitchFamily="18" charset="0"/>
              </a:rPr>
              <a:t>for more </a:t>
            </a:r>
            <a:r>
              <a:rPr lang="en-US" dirty="0">
                <a:latin typeface="Times New Roman" panose="02020603050405020304" pitchFamily="18" charset="0"/>
                <a:cs typeface="Times New Roman" panose="02020603050405020304" pitchFamily="18" charset="0"/>
              </a:rPr>
              <a:t>information.</a:t>
            </a:r>
          </a:p>
          <a:p>
            <a:pPr marL="0" indent="0">
              <a:buNone/>
            </a:pPr>
            <a:endParaRPr lang="en-US" dirty="0">
              <a:latin typeface="Times New Roman" panose="02020603050405020304" pitchFamily="18"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US" smtClean="0"/>
              <a:t>BY DEMEKE S</a:t>
            </a:r>
            <a:endParaRPr lang="en-US"/>
          </a:p>
        </p:txBody>
      </p:sp>
      <p:sp>
        <p:nvSpPr>
          <p:cNvPr id="5" name="Slide Number Placeholder 4"/>
          <p:cNvSpPr>
            <a:spLocks noGrp="1"/>
          </p:cNvSpPr>
          <p:nvPr>
            <p:ph type="sldNum" sz="quarter" idx="12"/>
          </p:nvPr>
        </p:nvSpPr>
        <p:spPr/>
        <p:txBody>
          <a:bodyPr/>
          <a:lstStyle/>
          <a:p>
            <a:fld id="{8DCE451A-4190-4834-BCEA-EC7680BFC9F7}" type="slidenum">
              <a:rPr lang="en-US" smtClean="0"/>
              <a:pPr/>
              <a:t>78</a:t>
            </a:fld>
            <a:endParaRPr lang="en-US"/>
          </a:p>
        </p:txBody>
      </p:sp>
    </p:spTree>
    <p:extLst>
      <p:ext uri="{BB962C8B-B14F-4D97-AF65-F5344CB8AC3E}">
        <p14:creationId xmlns:p14="http://schemas.microsoft.com/office/powerpoint/2010/main" val="4075171057"/>
      </p:ext>
    </p:extLst>
  </p:cSld>
  <p:clrMapOvr>
    <a:masterClrMapping/>
  </p:clrMapOvr>
  <p:transition/>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500" y="0"/>
            <a:ext cx="8229600" cy="1143000"/>
          </a:xfrm>
        </p:spPr>
        <p:txBody>
          <a:bodyPr/>
          <a:lstStyle/>
          <a:p>
            <a:r>
              <a:rPr lang="en-US" dirty="0" smtClean="0">
                <a:latin typeface="Times New Roman" panose="02020603050405020304" pitchFamily="18" charset="0"/>
                <a:cs typeface="Times New Roman" panose="02020603050405020304" pitchFamily="18" charset="0"/>
              </a:rPr>
              <a:t>Con…</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914400"/>
            <a:ext cx="8229600" cy="5211763"/>
          </a:xfrm>
        </p:spPr>
        <p:txBody>
          <a:bodyPr>
            <a:normAutofit fontScale="92500" lnSpcReduction="20000"/>
          </a:bodyPr>
          <a:lstStyle/>
          <a:p>
            <a:pPr>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 children </a:t>
            </a:r>
            <a:r>
              <a:rPr lang="en-US" dirty="0">
                <a:latin typeface="Times New Roman" panose="02020603050405020304" pitchFamily="18" charset="0"/>
                <a:cs typeface="Times New Roman" panose="02020603050405020304" pitchFamily="18" charset="0"/>
              </a:rPr>
              <a:t>with </a:t>
            </a:r>
            <a:r>
              <a:rPr lang="en-US" dirty="0" smtClean="0">
                <a:latin typeface="Times New Roman" panose="02020603050405020304" pitchFamily="18" charset="0"/>
                <a:cs typeface="Times New Roman" panose="02020603050405020304" pitchFamily="18" charset="0"/>
              </a:rPr>
              <a:t>severe disabilities </a:t>
            </a:r>
            <a:r>
              <a:rPr lang="en-US" dirty="0">
                <a:latin typeface="Times New Roman" panose="02020603050405020304" pitchFamily="18" charset="0"/>
                <a:cs typeface="Times New Roman" panose="02020603050405020304" pitchFamily="18" charset="0"/>
              </a:rPr>
              <a:t>often died of complications, if </a:t>
            </a:r>
            <a:r>
              <a:rPr lang="en-US" dirty="0" smtClean="0">
                <a:latin typeface="Times New Roman" panose="02020603050405020304" pitchFamily="18" charset="0"/>
                <a:cs typeface="Times New Roman" panose="02020603050405020304" pitchFamily="18" charset="0"/>
              </a:rPr>
              <a:t>not of </a:t>
            </a:r>
            <a:r>
              <a:rPr lang="en-US" dirty="0">
                <a:latin typeface="Times New Roman" panose="02020603050405020304" pitchFamily="18" charset="0"/>
                <a:cs typeface="Times New Roman" panose="02020603050405020304" pitchFamily="18" charset="0"/>
              </a:rPr>
              <a:t>the disability itself. </a:t>
            </a:r>
          </a:p>
          <a:p>
            <a:pPr>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 Today</a:t>
            </a:r>
            <a:r>
              <a:rPr lang="en-US" dirty="0">
                <a:latin typeface="Times New Roman" panose="02020603050405020304" pitchFamily="18" charset="0"/>
                <a:cs typeface="Times New Roman" panose="02020603050405020304" pitchFamily="18" charset="0"/>
              </a:rPr>
              <a:t>, attitudes are changing. Parents </a:t>
            </a:r>
            <a:r>
              <a:rPr lang="en-US" dirty="0" smtClean="0">
                <a:latin typeface="Times New Roman" panose="02020603050405020304" pitchFamily="18" charset="0"/>
                <a:cs typeface="Times New Roman" panose="02020603050405020304" pitchFamily="18" charset="0"/>
              </a:rPr>
              <a:t>are now </a:t>
            </a:r>
            <a:r>
              <a:rPr lang="en-US" dirty="0">
                <a:latin typeface="Times New Roman" panose="02020603050405020304" pitchFamily="18" charset="0"/>
                <a:cs typeface="Times New Roman" panose="02020603050405020304" pitchFamily="18" charset="0"/>
              </a:rPr>
              <a:t>encouraged to keep all but children </a:t>
            </a:r>
            <a:r>
              <a:rPr lang="en-US" dirty="0" smtClean="0">
                <a:latin typeface="Times New Roman" panose="02020603050405020304" pitchFamily="18" charset="0"/>
                <a:cs typeface="Times New Roman" panose="02020603050405020304" pitchFamily="18" charset="0"/>
              </a:rPr>
              <a:t>with the </a:t>
            </a:r>
            <a:r>
              <a:rPr lang="en-US" dirty="0">
                <a:latin typeface="Times New Roman" panose="02020603050405020304" pitchFamily="18" charset="0"/>
                <a:cs typeface="Times New Roman" panose="02020603050405020304" pitchFamily="18" charset="0"/>
              </a:rPr>
              <a:t>most profound disabilities at </a:t>
            </a:r>
            <a:r>
              <a:rPr lang="en-US" dirty="0" smtClean="0">
                <a:latin typeface="Times New Roman" panose="02020603050405020304" pitchFamily="18" charset="0"/>
                <a:cs typeface="Times New Roman" panose="02020603050405020304" pitchFamily="18" charset="0"/>
              </a:rPr>
              <a:t>home.</a:t>
            </a:r>
          </a:p>
          <a:p>
            <a:pPr>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Fewer </a:t>
            </a:r>
            <a:r>
              <a:rPr lang="en-US" dirty="0">
                <a:latin typeface="Times New Roman" panose="02020603050405020304" pitchFamily="18" charset="0"/>
                <a:cs typeface="Times New Roman" panose="02020603050405020304" pitchFamily="18" charset="0"/>
              </a:rPr>
              <a:t>full-time residential institutions </a:t>
            </a:r>
            <a:r>
              <a:rPr lang="en-US" dirty="0" smtClean="0">
                <a:latin typeface="Times New Roman" panose="02020603050405020304" pitchFamily="18" charset="0"/>
                <a:cs typeface="Times New Roman" panose="02020603050405020304" pitchFamily="18" charset="0"/>
              </a:rPr>
              <a:t>are available</a:t>
            </a:r>
            <a:r>
              <a:rPr lang="en-US" dirty="0">
                <a:latin typeface="Times New Roman" panose="02020603050405020304" pitchFamily="18" charset="0"/>
                <a:cs typeface="Times New Roman" panose="02020603050405020304" pitchFamily="18" charset="0"/>
              </a:rPr>
              <a:t>, and state and local </a:t>
            </a:r>
            <a:r>
              <a:rPr lang="en-US" dirty="0" smtClean="0">
                <a:latin typeface="Times New Roman" panose="02020603050405020304" pitchFamily="18" charset="0"/>
                <a:cs typeface="Times New Roman" panose="02020603050405020304" pitchFamily="18" charset="0"/>
              </a:rPr>
              <a:t>agencies provide </a:t>
            </a:r>
            <a:r>
              <a:rPr lang="en-US" dirty="0">
                <a:latin typeface="Times New Roman" panose="02020603050405020304" pitchFamily="18" charset="0"/>
                <a:cs typeface="Times New Roman" panose="02020603050405020304" pitchFamily="18" charset="0"/>
              </a:rPr>
              <a:t>more technical and financial </a:t>
            </a:r>
            <a:r>
              <a:rPr lang="en-US" dirty="0" smtClean="0">
                <a:latin typeface="Times New Roman" panose="02020603050405020304" pitchFamily="18" charset="0"/>
                <a:cs typeface="Times New Roman" panose="02020603050405020304" pitchFamily="18" charset="0"/>
              </a:rPr>
              <a:t>support services </a:t>
            </a:r>
            <a:r>
              <a:rPr lang="en-US" dirty="0">
                <a:latin typeface="Times New Roman" panose="02020603050405020304" pitchFamily="18" charset="0"/>
                <a:cs typeface="Times New Roman" panose="02020603050405020304" pitchFamily="18" charset="0"/>
              </a:rPr>
              <a:t>directly to families</a:t>
            </a:r>
            <a:r>
              <a:rPr lang="en-US" dirty="0" smtClean="0">
                <a:latin typeface="Times New Roman" panose="02020603050405020304" pitchFamily="18" charset="0"/>
                <a:cs typeface="Times New Roman" panose="02020603050405020304" pitchFamily="18" charset="0"/>
              </a:rPr>
              <a:t>.</a:t>
            </a:r>
          </a:p>
          <a:p>
            <a:pPr>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In most </a:t>
            </a:r>
            <a:r>
              <a:rPr lang="en-US" dirty="0" smtClean="0">
                <a:latin typeface="Times New Roman" panose="02020603050405020304" pitchFamily="18" charset="0"/>
                <a:cs typeface="Times New Roman" panose="02020603050405020304" pitchFamily="18" charset="0"/>
              </a:rPr>
              <a:t>states, foster </a:t>
            </a:r>
            <a:r>
              <a:rPr lang="en-US" dirty="0">
                <a:latin typeface="Times New Roman" panose="02020603050405020304" pitchFamily="18" charset="0"/>
                <a:cs typeface="Times New Roman" panose="02020603050405020304" pitchFamily="18" charset="0"/>
              </a:rPr>
              <a:t>care is available for families who </a:t>
            </a:r>
            <a:r>
              <a:rPr lang="en-US" dirty="0" smtClean="0">
                <a:latin typeface="Times New Roman" panose="02020603050405020304" pitchFamily="18" charset="0"/>
                <a:cs typeface="Times New Roman" panose="02020603050405020304" pitchFamily="18" charset="0"/>
              </a:rPr>
              <a:t>do not </a:t>
            </a:r>
            <a:r>
              <a:rPr lang="en-US" dirty="0">
                <a:latin typeface="Times New Roman" panose="02020603050405020304" pitchFamily="18" charset="0"/>
                <a:cs typeface="Times New Roman" panose="02020603050405020304" pitchFamily="18" charset="0"/>
              </a:rPr>
              <a:t>feel they can cope with the burden of </a:t>
            </a:r>
            <a:r>
              <a:rPr lang="en-US" dirty="0" smtClean="0">
                <a:latin typeface="Times New Roman" panose="02020603050405020304" pitchFamily="18" charset="0"/>
                <a:cs typeface="Times New Roman" panose="02020603050405020304" pitchFamily="18" charset="0"/>
              </a:rPr>
              <a:t>a child </a:t>
            </a:r>
            <a:r>
              <a:rPr lang="en-US" dirty="0">
                <a:latin typeface="Times New Roman" panose="02020603050405020304" pitchFamily="18" charset="0"/>
                <a:cs typeface="Times New Roman" panose="02020603050405020304" pitchFamily="18" charset="0"/>
              </a:rPr>
              <a:t>with a disability. </a:t>
            </a:r>
          </a:p>
        </p:txBody>
      </p:sp>
      <p:sp>
        <p:nvSpPr>
          <p:cNvPr id="4" name="Footer Placeholder 3"/>
          <p:cNvSpPr>
            <a:spLocks noGrp="1"/>
          </p:cNvSpPr>
          <p:nvPr>
            <p:ph type="ftr" sz="quarter" idx="11"/>
          </p:nvPr>
        </p:nvSpPr>
        <p:spPr/>
        <p:txBody>
          <a:bodyPr/>
          <a:lstStyle/>
          <a:p>
            <a:r>
              <a:rPr lang="en-US" smtClean="0"/>
              <a:t>BY DEMEKE S</a:t>
            </a:r>
            <a:endParaRPr lang="en-US"/>
          </a:p>
        </p:txBody>
      </p:sp>
      <p:sp>
        <p:nvSpPr>
          <p:cNvPr id="5" name="Slide Number Placeholder 4"/>
          <p:cNvSpPr>
            <a:spLocks noGrp="1"/>
          </p:cNvSpPr>
          <p:nvPr>
            <p:ph type="sldNum" sz="quarter" idx="12"/>
          </p:nvPr>
        </p:nvSpPr>
        <p:spPr/>
        <p:txBody>
          <a:bodyPr/>
          <a:lstStyle/>
          <a:p>
            <a:fld id="{8DCE451A-4190-4834-BCEA-EC7680BFC9F7}" type="slidenum">
              <a:rPr lang="en-US" smtClean="0"/>
              <a:pPr/>
              <a:t>79</a:t>
            </a:fld>
            <a:endParaRPr lang="en-US"/>
          </a:p>
        </p:txBody>
      </p:sp>
    </p:spTree>
    <p:extLst>
      <p:ext uri="{BB962C8B-B14F-4D97-AF65-F5344CB8AC3E}">
        <p14:creationId xmlns:p14="http://schemas.microsoft.com/office/powerpoint/2010/main" val="2870157519"/>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57200" y="381000"/>
            <a:ext cx="8229600" cy="457200"/>
          </a:xfrm>
        </p:spPr>
        <p:txBody>
          <a:bodyPr>
            <a:noAutofit/>
          </a:bodyPr>
          <a:lstStyle/>
          <a:p>
            <a:r>
              <a:rPr lang="en-US" sz="4000" b="1" dirty="0" smtClean="0">
                <a:latin typeface="Times New Roman" panose="02020603050405020304" pitchFamily="18" charset="0"/>
                <a:cs typeface="Times New Roman" pitchFamily="18" charset="0"/>
              </a:rPr>
              <a:t>Con…</a:t>
            </a:r>
          </a:p>
        </p:txBody>
      </p:sp>
      <p:sp>
        <p:nvSpPr>
          <p:cNvPr id="7171" name="Content Placeholder 2"/>
          <p:cNvSpPr>
            <a:spLocks noGrp="1"/>
          </p:cNvSpPr>
          <p:nvPr>
            <p:ph idx="1"/>
          </p:nvPr>
        </p:nvSpPr>
        <p:spPr>
          <a:xfrm>
            <a:off x="304800" y="914400"/>
            <a:ext cx="8382000" cy="5410200"/>
          </a:xfrm>
        </p:spPr>
        <p:txBody>
          <a:bodyPr>
            <a:normAutofit/>
          </a:bodyPr>
          <a:lstStyle/>
          <a:p>
            <a:pPr>
              <a:lnSpc>
                <a:spcPct val="150000"/>
              </a:lnSpc>
              <a:buFont typeface="Wingdings" pitchFamily="2" charset="2"/>
              <a:buChar char="ü"/>
            </a:pPr>
            <a:r>
              <a:rPr lang="en-US" dirty="0" smtClean="0">
                <a:latin typeface="Times New Roman" panose="02020603050405020304" pitchFamily="18" charset="0"/>
                <a:cs typeface="Times New Roman" panose="02020603050405020304" pitchFamily="18" charset="0"/>
              </a:rPr>
              <a:t>Before mid –19</a:t>
            </a:r>
            <a:r>
              <a:rPr lang="en-US" baseline="30000" dirty="0" smtClean="0">
                <a:latin typeface="Times New Roman" panose="02020603050405020304" pitchFamily="18" charset="0"/>
                <a:cs typeface="Times New Roman" panose="02020603050405020304" pitchFamily="18" charset="0"/>
              </a:rPr>
              <a:t>th</a:t>
            </a:r>
            <a:r>
              <a:rPr lang="en-US" dirty="0" smtClean="0">
                <a:latin typeface="Times New Roman" panose="02020603050405020304" pitchFamily="18" charset="0"/>
                <a:cs typeface="Times New Roman" panose="02020603050405020304" pitchFamily="18" charset="0"/>
              </a:rPr>
              <a:t> century, the care and treatment of childhood diseases were included within  general medicine</a:t>
            </a:r>
          </a:p>
          <a:p>
            <a:pPr algn="just">
              <a:lnSpc>
                <a:spcPct val="150000"/>
              </a:lnSpc>
              <a:buFont typeface="Wingdings" pitchFamily="2" charset="2"/>
              <a:buChar char="ü"/>
            </a:pPr>
            <a:r>
              <a:rPr lang="en-US" dirty="0" smtClean="0">
                <a:latin typeface="Times New Roman" panose="02020603050405020304" pitchFamily="18" charset="0"/>
                <a:cs typeface="Times New Roman" panose="02020603050405020304" pitchFamily="18" charset="0"/>
              </a:rPr>
              <a:t>In mid–19</a:t>
            </a:r>
            <a:r>
              <a:rPr lang="en-US" baseline="30000" dirty="0" smtClean="0">
                <a:latin typeface="Times New Roman" panose="02020603050405020304" pitchFamily="18" charset="0"/>
                <a:cs typeface="Times New Roman" panose="02020603050405020304" pitchFamily="18" charset="0"/>
              </a:rPr>
              <a:t>th</a:t>
            </a:r>
            <a:r>
              <a:rPr lang="en-US" dirty="0" smtClean="0">
                <a:latin typeface="Times New Roman" panose="02020603050405020304" pitchFamily="18" charset="0"/>
                <a:cs typeface="Times New Roman" panose="02020603050405020304" pitchFamily="18" charset="0"/>
              </a:rPr>
              <a:t> century, Pediatrics became a medical specialty</a:t>
            </a:r>
          </a:p>
          <a:p>
            <a:pPr algn="just">
              <a:lnSpc>
                <a:spcPct val="150000"/>
              </a:lnSpc>
              <a:buFont typeface="Wingdings" pitchFamily="2" charset="2"/>
              <a:buChar char="Ø"/>
            </a:pPr>
            <a:r>
              <a:rPr lang="en-US" dirty="0" smtClean="0">
                <a:latin typeface="Times New Roman" panose="02020603050405020304" pitchFamily="18" charset="0"/>
                <a:cs typeface="Times New Roman" panose="02020603050405020304" pitchFamily="18" charset="0"/>
              </a:rPr>
              <a:t>Pediatrics become an independent medical specialty with the following reasons: </a:t>
            </a:r>
          </a:p>
          <a:p>
            <a:pPr algn="just"/>
            <a:endParaRPr lang="en-US" sz="2800" dirty="0" smtClean="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8DCE451A-4190-4834-BCEA-EC7680BFC9F7}" type="slidenum">
              <a:rPr lang="en-US" smtClean="0"/>
              <a:pPr/>
              <a:t>8</a:t>
            </a:fld>
            <a:endParaRPr lang="en-US"/>
          </a:p>
        </p:txBody>
      </p:sp>
      <p:sp>
        <p:nvSpPr>
          <p:cNvPr id="5" name="Footer Placeholder 4"/>
          <p:cNvSpPr>
            <a:spLocks noGrp="1"/>
          </p:cNvSpPr>
          <p:nvPr>
            <p:ph type="ftr" sz="quarter" idx="11"/>
          </p:nvPr>
        </p:nvSpPr>
        <p:spPr/>
        <p:txBody>
          <a:bodyPr/>
          <a:lstStyle/>
          <a:p>
            <a:r>
              <a:rPr lang="en-US" smtClean="0"/>
              <a:t>BY DEMEKE S</a:t>
            </a:r>
            <a:endParaRPr lang="en-US"/>
          </a:p>
        </p:txBody>
      </p:sp>
    </p:spTree>
  </p:cSld>
  <p:clrMapOvr>
    <a:masterClrMapping/>
  </p:clrMapOv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838200"/>
          </a:xfrm>
        </p:spPr>
        <p:txBody>
          <a:bodyPr/>
          <a:lstStyle/>
          <a:p>
            <a:r>
              <a:rPr lang="en-US" b="1" dirty="0">
                <a:latin typeface="Times New Roman" panose="02020603050405020304" pitchFamily="18" charset="0"/>
                <a:cs typeface="Times New Roman" panose="02020603050405020304" pitchFamily="18" charset="0"/>
              </a:rPr>
              <a:t>Types of handicap in childhood</a:t>
            </a:r>
          </a:p>
        </p:txBody>
      </p:sp>
      <p:sp>
        <p:nvSpPr>
          <p:cNvPr id="3" name="Content Placeholder 2"/>
          <p:cNvSpPr>
            <a:spLocks noGrp="1"/>
          </p:cNvSpPr>
          <p:nvPr>
            <p:ph idx="1"/>
          </p:nvPr>
        </p:nvSpPr>
        <p:spPr>
          <a:xfrm>
            <a:off x="457200" y="790575"/>
            <a:ext cx="8229600" cy="6096000"/>
          </a:xfrm>
        </p:spPr>
        <p:txBody>
          <a:bodyPr>
            <a:noAutofit/>
          </a:bodyPr>
          <a:lstStyle/>
          <a:p>
            <a:pPr>
              <a:buFont typeface="Wingdings" panose="05000000000000000000" pitchFamily="2" charset="2"/>
              <a:buChar char="v"/>
            </a:pPr>
            <a:r>
              <a:rPr lang="en-US" sz="4000" b="1" dirty="0" smtClean="0">
                <a:latin typeface="Times New Roman" panose="02020603050405020304" pitchFamily="18" charset="0"/>
                <a:cs typeface="Times New Roman" panose="02020603050405020304" pitchFamily="18" charset="0"/>
              </a:rPr>
              <a:t> </a:t>
            </a:r>
            <a:r>
              <a:rPr lang="en-US" sz="4000" b="1" dirty="0">
                <a:latin typeface="Times New Roman" panose="02020603050405020304" pitchFamily="18" charset="0"/>
                <a:cs typeface="Times New Roman" panose="02020603050405020304" pitchFamily="18" charset="0"/>
              </a:rPr>
              <a:t>Somatic and locomotor defects</a:t>
            </a:r>
          </a:p>
          <a:p>
            <a:pPr>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 Congenital anomalies: organs </a:t>
            </a:r>
            <a:r>
              <a:rPr lang="en-US" dirty="0">
                <a:latin typeface="Times New Roman" panose="02020603050405020304" pitchFamily="18" charset="0"/>
                <a:cs typeface="Times New Roman" panose="02020603050405020304" pitchFamily="18" charset="0"/>
              </a:rPr>
              <a:t>or systems (heart, </a:t>
            </a:r>
            <a:r>
              <a:rPr lang="en-US" dirty="0" smtClean="0">
                <a:latin typeface="Times New Roman" panose="02020603050405020304" pitchFamily="18" charset="0"/>
                <a:cs typeface="Times New Roman" panose="02020603050405020304" pitchFamily="18" charset="0"/>
              </a:rPr>
              <a:t>lungs, kidney</a:t>
            </a:r>
            <a:r>
              <a:rPr lang="en-US" dirty="0">
                <a:latin typeface="Times New Roman" panose="02020603050405020304" pitchFamily="18" charset="0"/>
                <a:cs typeface="Times New Roman" panose="02020603050405020304" pitchFamily="18" charset="0"/>
              </a:rPr>
              <a:t>, brain…. </a:t>
            </a:r>
            <a:r>
              <a:rPr lang="en-US" dirty="0" smtClean="0">
                <a:latin typeface="Times New Roman" panose="02020603050405020304" pitchFamily="18" charset="0"/>
                <a:cs typeface="Times New Roman" panose="02020603050405020304" pitchFamily="18" charset="0"/>
              </a:rPr>
              <a:t>)</a:t>
            </a:r>
          </a:p>
          <a:p>
            <a:pPr>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 locomotor system: </a:t>
            </a:r>
            <a:r>
              <a:rPr lang="en-US" dirty="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dysplasia, hypoplasia</a:t>
            </a:r>
            <a:r>
              <a:rPr lang="en-US" dirty="0">
                <a:latin typeface="Times New Roman" panose="02020603050405020304" pitchFamily="18" charset="0"/>
                <a:cs typeface="Times New Roman" panose="02020603050405020304" pitchFamily="18" charset="0"/>
              </a:rPr>
              <a:t>, syndactyly</a:t>
            </a:r>
            <a:r>
              <a:rPr lang="en-US" dirty="0" smtClean="0">
                <a:latin typeface="Times New Roman" panose="02020603050405020304" pitchFamily="18" charset="0"/>
                <a:cs typeface="Times New Roman" panose="02020603050405020304" pitchFamily="18" charset="0"/>
              </a:rPr>
              <a:t>..)</a:t>
            </a:r>
          </a:p>
          <a:p>
            <a:pPr>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posttraumatic</a:t>
            </a:r>
            <a:endParaRPr lang="en-US" dirty="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 consequence </a:t>
            </a:r>
            <a:r>
              <a:rPr lang="en-US" dirty="0">
                <a:latin typeface="Times New Roman" panose="02020603050405020304" pitchFamily="18" charset="0"/>
                <a:cs typeface="Times New Roman" panose="02020603050405020304" pitchFamily="18" charset="0"/>
              </a:rPr>
              <a:t>of surgical </a:t>
            </a:r>
            <a:r>
              <a:rPr lang="en-US" dirty="0" smtClean="0">
                <a:latin typeface="Times New Roman" panose="02020603050405020304" pitchFamily="18" charset="0"/>
                <a:cs typeface="Times New Roman" panose="02020603050405020304" pitchFamily="18" charset="0"/>
              </a:rPr>
              <a:t>treatment</a:t>
            </a:r>
          </a:p>
          <a:p>
            <a:pPr>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Specific defects</a:t>
            </a:r>
          </a:p>
          <a:p>
            <a:pPr>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growth defect: </a:t>
            </a:r>
            <a:r>
              <a:rPr lang="en-US" dirty="0">
                <a:latin typeface="Times New Roman" panose="02020603050405020304" pitchFamily="18" charset="0"/>
                <a:cs typeface="Times New Roman" panose="02020603050405020304" pitchFamily="18" charset="0"/>
              </a:rPr>
              <a:t>(overgrowth, </a:t>
            </a:r>
            <a:r>
              <a:rPr lang="en-US" dirty="0" smtClean="0">
                <a:latin typeface="Times New Roman" panose="02020603050405020304" pitchFamily="18" charset="0"/>
                <a:cs typeface="Times New Roman" panose="02020603050405020304" pitchFamily="18" charset="0"/>
              </a:rPr>
              <a:t>growth retardation </a:t>
            </a:r>
            <a:r>
              <a:rPr lang="en-US" dirty="0">
                <a:latin typeface="Times New Roman" panose="02020603050405020304" pitchFamily="18" charset="0"/>
                <a:cs typeface="Times New Roman" panose="02020603050405020304" pitchFamily="18" charset="0"/>
              </a:rPr>
              <a:t>)</a:t>
            </a:r>
          </a:p>
          <a:p>
            <a:pPr marL="0" indent="0">
              <a:buNone/>
            </a:pPr>
            <a:endParaRPr lang="en-US" dirty="0">
              <a:latin typeface="Times New Roman" panose="02020603050405020304" pitchFamily="18"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US" smtClean="0"/>
              <a:t>BY DEMEKE S</a:t>
            </a:r>
            <a:endParaRPr lang="en-US"/>
          </a:p>
        </p:txBody>
      </p:sp>
      <p:sp>
        <p:nvSpPr>
          <p:cNvPr id="5" name="Slide Number Placeholder 4"/>
          <p:cNvSpPr>
            <a:spLocks noGrp="1"/>
          </p:cNvSpPr>
          <p:nvPr>
            <p:ph type="sldNum" sz="quarter" idx="12"/>
          </p:nvPr>
        </p:nvSpPr>
        <p:spPr/>
        <p:txBody>
          <a:bodyPr/>
          <a:lstStyle/>
          <a:p>
            <a:fld id="{8DCE451A-4190-4834-BCEA-EC7680BFC9F7}" type="slidenum">
              <a:rPr lang="en-US" smtClean="0"/>
              <a:pPr/>
              <a:t>80</a:t>
            </a:fld>
            <a:endParaRPr lang="en-US"/>
          </a:p>
        </p:txBody>
      </p:sp>
    </p:spTree>
    <p:extLst>
      <p:ext uri="{BB962C8B-B14F-4D97-AF65-F5344CB8AC3E}">
        <p14:creationId xmlns:p14="http://schemas.microsoft.com/office/powerpoint/2010/main" val="3014131747"/>
      </p:ext>
    </p:extLst>
  </p:cSld>
  <p:clrMapOvr>
    <a:masterClrMapping/>
  </p:clrMapOvr>
  <p:transition/>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Autofit/>
          </a:bodyPr>
          <a:lstStyle/>
          <a:p>
            <a:r>
              <a:rPr lang="en-US" sz="4800" b="1" dirty="0" smtClean="0">
                <a:latin typeface="Times New Roman" panose="02020603050405020304" pitchFamily="18" charset="0"/>
                <a:cs typeface="Times New Roman" panose="02020603050405020304" pitchFamily="18" charset="0"/>
              </a:rPr>
              <a:t/>
            </a:r>
            <a:br>
              <a:rPr lang="en-US" sz="4800" b="1" dirty="0" smtClean="0">
                <a:latin typeface="Times New Roman" panose="02020603050405020304" pitchFamily="18" charset="0"/>
                <a:cs typeface="Times New Roman" panose="02020603050405020304" pitchFamily="18" charset="0"/>
              </a:rPr>
            </a:br>
            <a:r>
              <a:rPr lang="en-US" sz="4800" b="1" dirty="0" smtClean="0">
                <a:latin typeface="Times New Roman" panose="02020603050405020304" pitchFamily="18" charset="0"/>
                <a:cs typeface="Times New Roman" panose="02020603050405020304" pitchFamily="18" charset="0"/>
              </a:rPr>
              <a:t>Sensory </a:t>
            </a:r>
            <a:r>
              <a:rPr lang="en-US" sz="4800" b="1" dirty="0">
                <a:latin typeface="Times New Roman" panose="02020603050405020304" pitchFamily="18" charset="0"/>
                <a:cs typeface="Times New Roman" panose="02020603050405020304" pitchFamily="18" charset="0"/>
              </a:rPr>
              <a:t>defects</a:t>
            </a:r>
            <a:br>
              <a:rPr lang="en-US" sz="4800" b="1" dirty="0">
                <a:latin typeface="Times New Roman" panose="02020603050405020304" pitchFamily="18" charset="0"/>
                <a:cs typeface="Times New Roman" panose="02020603050405020304" pitchFamily="18" charset="0"/>
              </a:rPr>
            </a:br>
            <a:endParaRPr lang="en-US" sz="4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914400"/>
            <a:ext cx="8229600" cy="5211763"/>
          </a:xfrm>
        </p:spPr>
        <p:txBody>
          <a:bodyPr/>
          <a:lstStyle/>
          <a:p>
            <a:pPr>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 Congenital defects: hearing</a:t>
            </a:r>
            <a:r>
              <a:rPr lang="en-US" dirty="0">
                <a:latin typeface="Times New Roman" panose="02020603050405020304" pitchFamily="18" charset="0"/>
                <a:cs typeface="Times New Roman" panose="02020603050405020304" pitchFamily="18" charset="0"/>
              </a:rPr>
              <a:t>, vision, speech, </a:t>
            </a:r>
            <a:r>
              <a:rPr lang="en-US" dirty="0" smtClean="0">
                <a:latin typeface="Times New Roman" panose="02020603050405020304" pitchFamily="18" charset="0"/>
                <a:cs typeface="Times New Roman" panose="02020603050405020304" pitchFamily="18" charset="0"/>
              </a:rPr>
              <a:t>central nervous system</a:t>
            </a:r>
          </a:p>
          <a:p>
            <a:pPr>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Acquired defects</a:t>
            </a:r>
          </a:p>
          <a:p>
            <a:pPr>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consequence </a:t>
            </a:r>
            <a:r>
              <a:rPr lang="en-US" dirty="0">
                <a:latin typeface="Times New Roman" panose="02020603050405020304" pitchFamily="18" charset="0"/>
                <a:cs typeface="Times New Roman" panose="02020603050405020304" pitchFamily="18" charset="0"/>
              </a:rPr>
              <a:t>of trauma, </a:t>
            </a:r>
            <a:r>
              <a:rPr lang="en-US" dirty="0" smtClean="0">
                <a:latin typeface="Times New Roman" panose="02020603050405020304" pitchFamily="18" charset="0"/>
                <a:cs typeface="Times New Roman" panose="02020603050405020304" pitchFamily="18" charset="0"/>
              </a:rPr>
              <a:t>inflammation,</a:t>
            </a:r>
          </a:p>
          <a:p>
            <a:pPr>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tumors </a:t>
            </a:r>
            <a:r>
              <a:rPr lang="en-US" dirty="0">
                <a:latin typeface="Times New Roman" panose="02020603050405020304" pitchFamily="18" charset="0"/>
                <a:cs typeface="Times New Roman" panose="02020603050405020304" pitchFamily="18" charset="0"/>
              </a:rPr>
              <a:t>of organs or CNS</a:t>
            </a:r>
          </a:p>
          <a:p>
            <a:endParaRPr lang="en-US" dirty="0">
              <a:latin typeface="Times New Roman" panose="02020603050405020304" pitchFamily="18"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US" smtClean="0"/>
              <a:t>BY DEMEKE S</a:t>
            </a:r>
            <a:endParaRPr lang="en-US"/>
          </a:p>
        </p:txBody>
      </p:sp>
      <p:sp>
        <p:nvSpPr>
          <p:cNvPr id="5" name="Slide Number Placeholder 4"/>
          <p:cNvSpPr>
            <a:spLocks noGrp="1"/>
          </p:cNvSpPr>
          <p:nvPr>
            <p:ph type="sldNum" sz="quarter" idx="12"/>
          </p:nvPr>
        </p:nvSpPr>
        <p:spPr/>
        <p:txBody>
          <a:bodyPr/>
          <a:lstStyle/>
          <a:p>
            <a:fld id="{8DCE451A-4190-4834-BCEA-EC7680BFC9F7}" type="slidenum">
              <a:rPr lang="en-US" smtClean="0"/>
              <a:pPr/>
              <a:t>81</a:t>
            </a:fld>
            <a:endParaRPr lang="en-US"/>
          </a:p>
        </p:txBody>
      </p:sp>
    </p:spTree>
    <p:extLst>
      <p:ext uri="{BB962C8B-B14F-4D97-AF65-F5344CB8AC3E}">
        <p14:creationId xmlns:p14="http://schemas.microsoft.com/office/powerpoint/2010/main" val="160960747"/>
      </p:ext>
    </p:extLst>
  </p:cSld>
  <p:clrMapOvr>
    <a:masterClrMapping/>
  </p:clrMapOvr>
  <p:transition/>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500" y="12700"/>
            <a:ext cx="8229600" cy="901700"/>
          </a:xfrm>
        </p:spPr>
        <p:txBody>
          <a:bodyPr>
            <a:noAutofit/>
          </a:bodyPr>
          <a:lstStyle/>
          <a:p>
            <a:r>
              <a:rPr lang="en-US" b="1" dirty="0" smtClean="0">
                <a:latin typeface="Times New Roman" panose="02020603050405020304" pitchFamily="18" charset="0"/>
                <a:cs typeface="Times New Roman" panose="02020603050405020304" pitchFamily="18" charset="0"/>
              </a:rPr>
              <a:t/>
            </a:r>
            <a:br>
              <a:rPr lang="en-US" b="1" dirty="0" smtClean="0">
                <a:latin typeface="Times New Roman" panose="02020603050405020304" pitchFamily="18" charset="0"/>
                <a:cs typeface="Times New Roman" panose="02020603050405020304" pitchFamily="18" charset="0"/>
              </a:rPr>
            </a:br>
            <a:r>
              <a:rPr lang="en-US" b="1" dirty="0" smtClean="0">
                <a:latin typeface="Times New Roman" panose="02020603050405020304" pitchFamily="18" charset="0"/>
                <a:cs typeface="Times New Roman" panose="02020603050405020304" pitchFamily="18" charset="0"/>
              </a:rPr>
              <a:t>Mental </a:t>
            </a:r>
            <a:r>
              <a:rPr lang="en-US" b="1" dirty="0">
                <a:latin typeface="Times New Roman" panose="02020603050405020304" pitchFamily="18" charset="0"/>
                <a:cs typeface="Times New Roman" panose="02020603050405020304" pitchFamily="18" charset="0"/>
              </a:rPr>
              <a:t>defects</a:t>
            </a:r>
            <a:br>
              <a:rPr lang="en-US" b="1" dirty="0">
                <a:latin typeface="Times New Roman" panose="02020603050405020304" pitchFamily="18" charset="0"/>
                <a:cs typeface="Times New Roman" panose="02020603050405020304" pitchFamily="18" charset="0"/>
              </a:rPr>
            </a:b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762000"/>
            <a:ext cx="8229600" cy="5364163"/>
          </a:xfrm>
        </p:spPr>
        <p:txBody>
          <a:bodyPr>
            <a:normAutofit/>
          </a:bodyPr>
          <a:lstStyle/>
          <a:p>
            <a:pPr>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 Congenital defects:</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Down syndrome, hypothyroidism, phenylketonuria</a:t>
            </a:r>
            <a:r>
              <a:rPr lang="en-US" dirty="0">
                <a:latin typeface="Times New Roman" panose="02020603050405020304" pitchFamily="18" charset="0"/>
                <a:cs typeface="Times New Roman" panose="02020603050405020304" pitchFamily="18" charset="0"/>
              </a:rPr>
              <a:t>, defects of </a:t>
            </a:r>
            <a:r>
              <a:rPr lang="en-US" dirty="0" smtClean="0">
                <a:latin typeface="Times New Roman" panose="02020603050405020304" pitchFamily="18" charset="0"/>
                <a:cs typeface="Times New Roman" panose="02020603050405020304" pitchFamily="18" charset="0"/>
              </a:rPr>
              <a:t>CNS development</a:t>
            </a:r>
            <a:endParaRPr lang="en-US" dirty="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Pathological </a:t>
            </a:r>
            <a:r>
              <a:rPr lang="en-US" dirty="0">
                <a:latin typeface="Times New Roman" panose="02020603050405020304" pitchFamily="18" charset="0"/>
                <a:cs typeface="Times New Roman" panose="02020603050405020304" pitchFamily="18" charset="0"/>
              </a:rPr>
              <a:t>course of pregnancy </a:t>
            </a:r>
            <a:r>
              <a:rPr lang="en-US" dirty="0" smtClean="0">
                <a:latin typeface="Times New Roman" panose="02020603050405020304" pitchFamily="18" charset="0"/>
                <a:cs typeface="Times New Roman" panose="02020603050405020304" pitchFamily="18" charset="0"/>
              </a:rPr>
              <a:t>and delivery</a:t>
            </a:r>
            <a:endParaRPr lang="en-US" dirty="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congenital </a:t>
            </a:r>
            <a:r>
              <a:rPr lang="en-US" dirty="0">
                <a:latin typeface="Times New Roman" panose="02020603050405020304" pitchFamily="18" charset="0"/>
                <a:cs typeface="Times New Roman" panose="02020603050405020304" pitchFamily="18" charset="0"/>
              </a:rPr>
              <a:t>CNS </a:t>
            </a:r>
            <a:r>
              <a:rPr lang="en-US" dirty="0" smtClean="0">
                <a:latin typeface="Times New Roman" panose="02020603050405020304" pitchFamily="18" charset="0"/>
                <a:cs typeface="Times New Roman" panose="02020603050405020304" pitchFamily="18" charset="0"/>
              </a:rPr>
              <a:t>infection: </a:t>
            </a:r>
            <a:r>
              <a:rPr lang="en-US" dirty="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CMV, rubella…) prenatal</a:t>
            </a:r>
            <a:r>
              <a:rPr lang="en-US" dirty="0">
                <a:latin typeface="Times New Roman" panose="02020603050405020304" pitchFamily="18" charset="0"/>
                <a:cs typeface="Times New Roman" panose="02020603050405020304" pitchFamily="18" charset="0"/>
              </a:rPr>
              <a:t>, perinatal or early </a:t>
            </a:r>
            <a:r>
              <a:rPr lang="en-US" dirty="0" smtClean="0">
                <a:latin typeface="Times New Roman" panose="02020603050405020304" pitchFamily="18" charset="0"/>
                <a:cs typeface="Times New Roman" panose="02020603050405020304" pitchFamily="18" charset="0"/>
              </a:rPr>
              <a:t>postnatal</a:t>
            </a:r>
          </a:p>
          <a:p>
            <a:pPr>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hypoxia </a:t>
            </a:r>
            <a:r>
              <a:rPr lang="en-US" dirty="0">
                <a:latin typeface="Times New Roman" panose="02020603050405020304" pitchFamily="18" charset="0"/>
                <a:cs typeface="Times New Roman" panose="02020603050405020304" pitchFamily="18" charset="0"/>
              </a:rPr>
              <a:t>of </a:t>
            </a:r>
            <a:r>
              <a:rPr lang="en-US" dirty="0" smtClean="0">
                <a:latin typeface="Times New Roman" panose="02020603050405020304" pitchFamily="18" charset="0"/>
                <a:cs typeface="Times New Roman" panose="02020603050405020304" pitchFamily="18" charset="0"/>
              </a:rPr>
              <a:t>CNS</a:t>
            </a:r>
          </a:p>
          <a:p>
            <a:pPr>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hyperbilirubinemia </a:t>
            </a:r>
            <a:r>
              <a:rPr lang="en-US" dirty="0">
                <a:latin typeface="Times New Roman" panose="02020603050405020304" pitchFamily="18" charset="0"/>
                <a:cs typeface="Times New Roman" panose="02020603050405020304" pitchFamily="18" charset="0"/>
              </a:rPr>
              <a:t>in newborns (</a:t>
            </a:r>
            <a:r>
              <a:rPr lang="en-US" dirty="0" smtClean="0">
                <a:latin typeface="Times New Roman" panose="02020603050405020304" pitchFamily="18" charset="0"/>
                <a:cs typeface="Times New Roman" panose="02020603050405020304" pitchFamily="18" charset="0"/>
              </a:rPr>
              <a:t>kern-icterus)</a:t>
            </a:r>
          </a:p>
          <a:p>
            <a:pPr>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prematurity</a:t>
            </a:r>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US" smtClean="0"/>
              <a:t>BY DEMEKE S</a:t>
            </a:r>
            <a:endParaRPr lang="en-US"/>
          </a:p>
        </p:txBody>
      </p:sp>
      <p:sp>
        <p:nvSpPr>
          <p:cNvPr id="5" name="Slide Number Placeholder 4"/>
          <p:cNvSpPr>
            <a:spLocks noGrp="1"/>
          </p:cNvSpPr>
          <p:nvPr>
            <p:ph type="sldNum" sz="quarter" idx="12"/>
          </p:nvPr>
        </p:nvSpPr>
        <p:spPr/>
        <p:txBody>
          <a:bodyPr/>
          <a:lstStyle/>
          <a:p>
            <a:fld id="{8DCE451A-4190-4834-BCEA-EC7680BFC9F7}" type="slidenum">
              <a:rPr lang="en-US" smtClean="0"/>
              <a:pPr/>
              <a:t>82</a:t>
            </a:fld>
            <a:endParaRPr lang="en-US"/>
          </a:p>
        </p:txBody>
      </p:sp>
    </p:spTree>
    <p:extLst>
      <p:ext uri="{BB962C8B-B14F-4D97-AF65-F5344CB8AC3E}">
        <p14:creationId xmlns:p14="http://schemas.microsoft.com/office/powerpoint/2010/main" val="1410974888"/>
      </p:ext>
    </p:extLst>
  </p:cSld>
  <p:clrMapOvr>
    <a:masterClrMapping/>
  </p:clrMapOvr>
  <p:transition/>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1800" y="0"/>
            <a:ext cx="8229600" cy="1143000"/>
          </a:xfrm>
        </p:spPr>
        <p:txBody>
          <a:bodyPr>
            <a:noAutofit/>
          </a:bodyPr>
          <a:lstStyle/>
          <a:p>
            <a:r>
              <a:rPr lang="en-US" b="1" dirty="0" smtClean="0">
                <a:latin typeface="Times New Roman" panose="02020603050405020304" pitchFamily="18" charset="0"/>
                <a:cs typeface="Times New Roman" panose="02020603050405020304" pitchFamily="18" charset="0"/>
              </a:rPr>
              <a:t/>
            </a:r>
            <a:br>
              <a:rPr lang="en-US" b="1" dirty="0" smtClean="0">
                <a:latin typeface="Times New Roman" panose="02020603050405020304" pitchFamily="18" charset="0"/>
                <a:cs typeface="Times New Roman" panose="02020603050405020304" pitchFamily="18" charset="0"/>
              </a:rPr>
            </a:br>
            <a:r>
              <a:rPr lang="en-US" b="1" dirty="0" smtClean="0">
                <a:latin typeface="Times New Roman" panose="02020603050405020304" pitchFamily="18" charset="0"/>
                <a:cs typeface="Times New Roman" panose="02020603050405020304" pitchFamily="18" charset="0"/>
              </a:rPr>
              <a:t>Chronic </a:t>
            </a:r>
            <a:r>
              <a:rPr lang="en-US" b="1" dirty="0">
                <a:latin typeface="Times New Roman" panose="02020603050405020304" pitchFamily="18" charset="0"/>
                <a:cs typeface="Times New Roman" panose="02020603050405020304" pitchFamily="18" charset="0"/>
              </a:rPr>
              <a:t>diseases</a:t>
            </a:r>
            <a:br>
              <a:rPr lang="en-US" b="1" dirty="0">
                <a:latin typeface="Times New Roman" panose="02020603050405020304" pitchFamily="18" charset="0"/>
                <a:cs typeface="Times New Roman" panose="02020603050405020304" pitchFamily="18" charset="0"/>
              </a:rPr>
            </a:b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914400"/>
            <a:ext cx="8229600" cy="5211763"/>
          </a:xfrm>
        </p:spPr>
        <p:txBody>
          <a:bodyPr/>
          <a:lstStyle/>
          <a:p>
            <a:pPr>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 renal insufficiency</a:t>
            </a:r>
          </a:p>
          <a:p>
            <a:pPr>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cystic fibrosis</a:t>
            </a:r>
          </a:p>
          <a:p>
            <a:pPr>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diabetes mellitus</a:t>
            </a:r>
          </a:p>
          <a:p>
            <a:pPr>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allergy</a:t>
            </a:r>
            <a:endParaRPr lang="en-US" dirty="0">
              <a:latin typeface="Times New Roman" panose="02020603050405020304" pitchFamily="18" charset="0"/>
              <a:cs typeface="Times New Roman" panose="02020603050405020304" pitchFamily="18" charset="0"/>
            </a:endParaRPr>
          </a:p>
          <a:p>
            <a:pPr>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metabolic </a:t>
            </a:r>
            <a:r>
              <a:rPr lang="en-US" dirty="0">
                <a:latin typeface="Times New Roman" panose="02020603050405020304" pitchFamily="18" charset="0"/>
                <a:cs typeface="Times New Roman" panose="02020603050405020304" pitchFamily="18" charset="0"/>
              </a:rPr>
              <a:t>diseases</a:t>
            </a:r>
          </a:p>
          <a:p>
            <a:endParaRPr lang="en-US" dirty="0">
              <a:latin typeface="Times New Roman" panose="02020603050405020304" pitchFamily="18"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US" smtClean="0"/>
              <a:t>BY DEMEKE S</a:t>
            </a:r>
            <a:endParaRPr lang="en-US"/>
          </a:p>
        </p:txBody>
      </p:sp>
      <p:sp>
        <p:nvSpPr>
          <p:cNvPr id="5" name="Slide Number Placeholder 4"/>
          <p:cNvSpPr>
            <a:spLocks noGrp="1"/>
          </p:cNvSpPr>
          <p:nvPr>
            <p:ph type="sldNum" sz="quarter" idx="12"/>
          </p:nvPr>
        </p:nvSpPr>
        <p:spPr/>
        <p:txBody>
          <a:bodyPr/>
          <a:lstStyle/>
          <a:p>
            <a:fld id="{8DCE451A-4190-4834-BCEA-EC7680BFC9F7}" type="slidenum">
              <a:rPr lang="en-US" smtClean="0"/>
              <a:pPr/>
              <a:t>83</a:t>
            </a:fld>
            <a:endParaRPr lang="en-US"/>
          </a:p>
        </p:txBody>
      </p:sp>
    </p:spTree>
    <p:extLst>
      <p:ext uri="{BB962C8B-B14F-4D97-AF65-F5344CB8AC3E}">
        <p14:creationId xmlns:p14="http://schemas.microsoft.com/office/powerpoint/2010/main" val="2186355420"/>
      </p:ext>
    </p:extLst>
  </p:cSld>
  <p:clrMapOvr>
    <a:masterClrMapping/>
  </p:clrMapOvr>
  <p:transition/>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229600" cy="914400"/>
          </a:xfrm>
        </p:spPr>
        <p:txBody>
          <a:bodyPr>
            <a:noAutofit/>
          </a:bodyPr>
          <a:lstStyle/>
          <a:p>
            <a:r>
              <a:rPr lang="en-US" b="1" dirty="0" smtClean="0">
                <a:latin typeface="Times New Roman" panose="02020603050405020304" pitchFamily="18" charset="0"/>
                <a:cs typeface="Times New Roman" panose="02020603050405020304" pitchFamily="18" charset="0"/>
              </a:rPr>
              <a:t/>
            </a:r>
            <a:br>
              <a:rPr lang="en-US" b="1" dirty="0" smtClean="0">
                <a:latin typeface="Times New Roman" panose="02020603050405020304" pitchFamily="18" charset="0"/>
                <a:cs typeface="Times New Roman" panose="02020603050405020304" pitchFamily="18" charset="0"/>
              </a:rPr>
            </a:br>
            <a:r>
              <a:rPr lang="en-US" b="1" dirty="0" smtClean="0">
                <a:latin typeface="Times New Roman" panose="02020603050405020304" pitchFamily="18" charset="0"/>
                <a:cs typeface="Times New Roman" panose="02020603050405020304" pitchFamily="18" charset="0"/>
              </a:rPr>
              <a:t>Social </a:t>
            </a:r>
            <a:r>
              <a:rPr lang="en-US" b="1" dirty="0">
                <a:latin typeface="Times New Roman" panose="02020603050405020304" pitchFamily="18" charset="0"/>
                <a:cs typeface="Times New Roman" panose="02020603050405020304" pitchFamily="18" charset="0"/>
              </a:rPr>
              <a:t>defects</a:t>
            </a:r>
            <a:br>
              <a:rPr lang="en-US" b="1" dirty="0">
                <a:latin typeface="Times New Roman" panose="02020603050405020304" pitchFamily="18" charset="0"/>
                <a:cs typeface="Times New Roman" panose="02020603050405020304" pitchFamily="18" charset="0"/>
              </a:rPr>
            </a:b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762000"/>
            <a:ext cx="8229600" cy="5364163"/>
          </a:xfrm>
        </p:spPr>
        <p:txBody>
          <a:bodyPr/>
          <a:lstStyle/>
          <a:p>
            <a:pPr>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 family </a:t>
            </a:r>
            <a:r>
              <a:rPr lang="en-US" dirty="0">
                <a:latin typeface="Times New Roman" panose="02020603050405020304" pitchFamily="18" charset="0"/>
                <a:cs typeface="Times New Roman" panose="02020603050405020304" pitchFamily="18" charset="0"/>
              </a:rPr>
              <a:t>rejects the affected </a:t>
            </a:r>
            <a:r>
              <a:rPr lang="en-US" dirty="0" smtClean="0">
                <a:latin typeface="Times New Roman" panose="02020603050405020304" pitchFamily="18" charset="0"/>
                <a:cs typeface="Times New Roman" panose="02020603050405020304" pitchFamily="18" charset="0"/>
              </a:rPr>
              <a:t>child</a:t>
            </a:r>
          </a:p>
          <a:p>
            <a:pPr>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family </a:t>
            </a:r>
            <a:r>
              <a:rPr lang="en-US" dirty="0">
                <a:latin typeface="Times New Roman" panose="02020603050405020304" pitchFamily="18" charset="0"/>
                <a:cs typeface="Times New Roman" panose="02020603050405020304" pitchFamily="18" charset="0"/>
              </a:rPr>
              <a:t>is unable to care for </a:t>
            </a:r>
            <a:r>
              <a:rPr lang="en-US" dirty="0" smtClean="0">
                <a:latin typeface="Times New Roman" panose="02020603050405020304" pitchFamily="18" charset="0"/>
                <a:cs typeface="Times New Roman" panose="02020603050405020304" pitchFamily="18" charset="0"/>
              </a:rPr>
              <a:t>the affected </a:t>
            </a:r>
            <a:r>
              <a:rPr lang="en-US" dirty="0">
                <a:latin typeface="Times New Roman" panose="02020603050405020304" pitchFamily="18" charset="0"/>
                <a:cs typeface="Times New Roman" panose="02020603050405020304" pitchFamily="18" charset="0"/>
              </a:rPr>
              <a:t>child (parents in poor </a:t>
            </a:r>
            <a:r>
              <a:rPr lang="en-US" dirty="0" smtClean="0">
                <a:latin typeface="Times New Roman" panose="02020603050405020304" pitchFamily="18" charset="0"/>
                <a:cs typeface="Times New Roman" panose="02020603050405020304" pitchFamily="18" charset="0"/>
              </a:rPr>
              <a:t>health, lack </a:t>
            </a:r>
            <a:r>
              <a:rPr lang="en-US" dirty="0">
                <a:latin typeface="Times New Roman" panose="02020603050405020304" pitchFamily="18" charset="0"/>
                <a:cs typeface="Times New Roman" panose="02020603050405020304" pitchFamily="18" charset="0"/>
              </a:rPr>
              <a:t>of financial sources, </a:t>
            </a:r>
            <a:r>
              <a:rPr lang="en-US" dirty="0" smtClean="0">
                <a:latin typeface="Times New Roman" panose="02020603050405020304" pitchFamily="18" charset="0"/>
                <a:cs typeface="Times New Roman" panose="02020603050405020304" pitchFamily="18" charset="0"/>
              </a:rPr>
              <a:t>inadequate living </a:t>
            </a:r>
            <a:r>
              <a:rPr lang="en-US" dirty="0">
                <a:latin typeface="Times New Roman" panose="02020603050405020304" pitchFamily="18" charset="0"/>
                <a:cs typeface="Times New Roman" panose="02020603050405020304" pitchFamily="18" charset="0"/>
              </a:rPr>
              <a:t>space, lack of education…)</a:t>
            </a:r>
          </a:p>
          <a:p>
            <a:pPr marL="0" indent="0">
              <a:buNone/>
            </a:pPr>
            <a:endParaRPr lang="en-US" dirty="0">
              <a:latin typeface="Times New Roman" panose="02020603050405020304" pitchFamily="18"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US" smtClean="0"/>
              <a:t>BY DEMEKE S</a:t>
            </a:r>
            <a:endParaRPr lang="en-US"/>
          </a:p>
        </p:txBody>
      </p:sp>
      <p:sp>
        <p:nvSpPr>
          <p:cNvPr id="5" name="Slide Number Placeholder 4"/>
          <p:cNvSpPr>
            <a:spLocks noGrp="1"/>
          </p:cNvSpPr>
          <p:nvPr>
            <p:ph type="sldNum" sz="quarter" idx="12"/>
          </p:nvPr>
        </p:nvSpPr>
        <p:spPr/>
        <p:txBody>
          <a:bodyPr/>
          <a:lstStyle/>
          <a:p>
            <a:fld id="{8DCE451A-4190-4834-BCEA-EC7680BFC9F7}" type="slidenum">
              <a:rPr lang="en-US" smtClean="0"/>
              <a:pPr/>
              <a:t>84</a:t>
            </a:fld>
            <a:endParaRPr lang="en-US"/>
          </a:p>
        </p:txBody>
      </p:sp>
    </p:spTree>
    <p:extLst>
      <p:ext uri="{BB962C8B-B14F-4D97-AF65-F5344CB8AC3E}">
        <p14:creationId xmlns:p14="http://schemas.microsoft.com/office/powerpoint/2010/main" val="971021287"/>
      </p:ext>
    </p:extLst>
  </p:cSld>
  <p:clrMapOvr>
    <a:masterClrMapping/>
  </p:clrMapOvr>
  <p:transition/>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500" y="0"/>
            <a:ext cx="8229600" cy="1143000"/>
          </a:xfrm>
        </p:spPr>
        <p:txBody>
          <a:bodyPr>
            <a:normAutofit fontScale="90000"/>
          </a:bodyPr>
          <a:lstStyle/>
          <a:p>
            <a:r>
              <a:rPr lang="en-US" b="1" dirty="0">
                <a:latin typeface="Times New Roman" panose="02020603050405020304" pitchFamily="18" charset="0"/>
                <a:cs typeface="Times New Roman" panose="02020603050405020304" pitchFamily="18" charset="0"/>
              </a:rPr>
              <a:t>Diagnostic and </a:t>
            </a:r>
            <a:r>
              <a:rPr lang="en-US" b="1" dirty="0" smtClean="0">
                <a:latin typeface="Times New Roman" panose="02020603050405020304" pitchFamily="18" charset="0"/>
                <a:cs typeface="Times New Roman" panose="02020603050405020304" pitchFamily="18" charset="0"/>
              </a:rPr>
              <a:t>screening </a:t>
            </a:r>
            <a:r>
              <a:rPr lang="en-US" b="1" dirty="0">
                <a:latin typeface="Times New Roman" panose="02020603050405020304" pitchFamily="18" charset="0"/>
                <a:cs typeface="Times New Roman" panose="02020603050405020304" pitchFamily="18" charset="0"/>
              </a:rPr>
              <a:t>approaches</a:t>
            </a:r>
            <a:br>
              <a:rPr lang="en-US" b="1" dirty="0">
                <a:latin typeface="Times New Roman" panose="02020603050405020304" pitchFamily="18" charset="0"/>
                <a:cs typeface="Times New Roman" panose="02020603050405020304" pitchFamily="18" charset="0"/>
              </a:rPr>
            </a:b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990600"/>
            <a:ext cx="8229600" cy="5135563"/>
          </a:xfrm>
        </p:spPr>
        <p:txBody>
          <a:bodyPr>
            <a:normAutofit/>
          </a:bodyPr>
          <a:lstStyle/>
          <a:p>
            <a:pPr>
              <a:buFont typeface="Wingdings" panose="05000000000000000000" pitchFamily="2" charset="2"/>
              <a:buChar char="v"/>
            </a:pPr>
            <a:r>
              <a:rPr lang="en-US" sz="3600" b="1" dirty="0" smtClean="0">
                <a:latin typeface="Times New Roman" panose="02020603050405020304" pitchFamily="18" charset="0"/>
                <a:cs typeface="Times New Roman" panose="02020603050405020304" pitchFamily="18" charset="0"/>
              </a:rPr>
              <a:t> Prenatal </a:t>
            </a:r>
            <a:r>
              <a:rPr lang="en-US" sz="3600" b="1" dirty="0">
                <a:latin typeface="Times New Roman" panose="02020603050405020304" pitchFamily="18" charset="0"/>
                <a:cs typeface="Times New Roman" panose="02020603050405020304" pitchFamily="18" charset="0"/>
              </a:rPr>
              <a:t>:</a:t>
            </a:r>
          </a:p>
          <a:p>
            <a:pPr>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 ultrasound methods</a:t>
            </a:r>
          </a:p>
          <a:p>
            <a:pPr>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prevention </a:t>
            </a:r>
            <a:r>
              <a:rPr lang="en-US" dirty="0">
                <a:latin typeface="Times New Roman" panose="02020603050405020304" pitchFamily="18" charset="0"/>
                <a:cs typeface="Times New Roman" panose="02020603050405020304" pitchFamily="18" charset="0"/>
              </a:rPr>
              <a:t>of blood </a:t>
            </a:r>
            <a:r>
              <a:rPr lang="en-US" dirty="0" smtClean="0">
                <a:latin typeface="Times New Roman" panose="02020603050405020304" pitchFamily="18" charset="0"/>
                <a:cs typeface="Times New Roman" panose="02020603050405020304" pitchFamily="18" charset="0"/>
              </a:rPr>
              <a:t>antigens incompatibility</a:t>
            </a:r>
            <a:r>
              <a:rPr lang="en-US" dirty="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genetic counselling </a:t>
            </a:r>
          </a:p>
          <a:p>
            <a:pPr>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amniocentesis</a:t>
            </a:r>
            <a:endParaRPr lang="en-US" dirty="0">
              <a:latin typeface="Times New Roman" panose="02020603050405020304" pitchFamily="18" charset="0"/>
              <a:cs typeface="Times New Roman" panose="02020603050405020304" pitchFamily="18" charset="0"/>
            </a:endParaRPr>
          </a:p>
          <a:p>
            <a:pPr>
              <a:buFont typeface="Wingdings" panose="05000000000000000000" pitchFamily="2" charset="2"/>
              <a:buChar char="v"/>
            </a:pPr>
            <a:r>
              <a:rPr lang="en-US" sz="3600" b="1" dirty="0" smtClean="0">
                <a:latin typeface="Times New Roman" panose="02020603050405020304" pitchFamily="18" charset="0"/>
                <a:cs typeface="Times New Roman" panose="02020603050405020304" pitchFamily="18" charset="0"/>
              </a:rPr>
              <a:t> Postnatal</a:t>
            </a:r>
            <a:r>
              <a:rPr lang="en-US" sz="3600" b="1" dirty="0">
                <a:latin typeface="Times New Roman" panose="02020603050405020304" pitchFamily="18" charset="0"/>
                <a:cs typeface="Times New Roman" panose="02020603050405020304" pitchFamily="18" charset="0"/>
              </a:rPr>
              <a:t>:</a:t>
            </a:r>
          </a:p>
          <a:p>
            <a:pPr>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 screening </a:t>
            </a:r>
            <a:r>
              <a:rPr lang="en-US" dirty="0">
                <a:latin typeface="Times New Roman" panose="02020603050405020304" pitchFamily="18" charset="0"/>
                <a:cs typeface="Times New Roman" panose="02020603050405020304" pitchFamily="18" charset="0"/>
              </a:rPr>
              <a:t>of inborn metabolic </a:t>
            </a:r>
            <a:r>
              <a:rPr lang="en-US" dirty="0" smtClean="0">
                <a:latin typeface="Times New Roman" panose="02020603050405020304" pitchFamily="18" charset="0"/>
                <a:cs typeface="Times New Roman" panose="02020603050405020304" pitchFamily="18" charset="0"/>
              </a:rPr>
              <a:t>errors </a:t>
            </a:r>
          </a:p>
          <a:p>
            <a:pPr>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dysplasia </a:t>
            </a:r>
            <a:r>
              <a:rPr lang="en-US" dirty="0">
                <a:latin typeface="Times New Roman" panose="02020603050405020304" pitchFamily="18" charset="0"/>
                <a:cs typeface="Times New Roman" panose="02020603050405020304" pitchFamily="18" charset="0"/>
              </a:rPr>
              <a:t>of bones and joints (hip</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US" smtClean="0"/>
              <a:t>BY DEMEKE S</a:t>
            </a:r>
            <a:endParaRPr lang="en-US"/>
          </a:p>
        </p:txBody>
      </p:sp>
      <p:sp>
        <p:nvSpPr>
          <p:cNvPr id="5" name="Slide Number Placeholder 4"/>
          <p:cNvSpPr>
            <a:spLocks noGrp="1"/>
          </p:cNvSpPr>
          <p:nvPr>
            <p:ph type="sldNum" sz="quarter" idx="12"/>
          </p:nvPr>
        </p:nvSpPr>
        <p:spPr/>
        <p:txBody>
          <a:bodyPr/>
          <a:lstStyle/>
          <a:p>
            <a:fld id="{8DCE451A-4190-4834-BCEA-EC7680BFC9F7}" type="slidenum">
              <a:rPr lang="en-US" smtClean="0"/>
              <a:pPr/>
              <a:t>85</a:t>
            </a:fld>
            <a:endParaRPr lang="en-US"/>
          </a:p>
        </p:txBody>
      </p:sp>
    </p:spTree>
    <p:extLst>
      <p:ext uri="{BB962C8B-B14F-4D97-AF65-F5344CB8AC3E}">
        <p14:creationId xmlns:p14="http://schemas.microsoft.com/office/powerpoint/2010/main" val="174318829"/>
      </p:ext>
    </p:extLst>
  </p:cSld>
  <p:clrMapOvr>
    <a:masterClrMapping/>
  </p:clrMapOvr>
  <p:transition/>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500" y="25400"/>
            <a:ext cx="8229600" cy="1143000"/>
          </a:xfrm>
        </p:spPr>
        <p:txBody>
          <a:bodyPr/>
          <a:lstStyle/>
          <a:p>
            <a:r>
              <a:rPr lang="en-US" dirty="0" smtClean="0">
                <a:latin typeface="Times New Roman" panose="02020603050405020304" pitchFamily="18" charset="0"/>
                <a:cs typeface="Times New Roman" panose="02020603050405020304" pitchFamily="18" charset="0"/>
              </a:rPr>
              <a:t>Con…</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990600"/>
            <a:ext cx="8229600" cy="5135563"/>
          </a:xfrm>
        </p:spPr>
        <p:txBody>
          <a:bodyPr>
            <a:normAutofit/>
          </a:bodyPr>
          <a:lstStyle/>
          <a:p>
            <a:pPr>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 It </a:t>
            </a:r>
            <a:r>
              <a:rPr lang="en-US" dirty="0">
                <a:latin typeface="Times New Roman" panose="02020603050405020304" pitchFamily="18" charset="0"/>
                <a:cs typeface="Times New Roman" panose="02020603050405020304" pitchFamily="18" charset="0"/>
              </a:rPr>
              <a:t>is </a:t>
            </a:r>
            <a:r>
              <a:rPr lang="en-US" dirty="0" smtClean="0">
                <a:latin typeface="Times New Roman" panose="02020603050405020304" pitchFamily="18" charset="0"/>
                <a:cs typeface="Times New Roman" panose="02020603050405020304" pitchFamily="18" charset="0"/>
              </a:rPr>
              <a:t>important to </a:t>
            </a:r>
            <a:r>
              <a:rPr lang="en-US" dirty="0">
                <a:latin typeface="Times New Roman" panose="02020603050405020304" pitchFamily="18" charset="0"/>
                <a:cs typeface="Times New Roman" panose="02020603050405020304" pitchFamily="18" charset="0"/>
              </a:rPr>
              <a:t>ensure an </a:t>
            </a:r>
            <a:r>
              <a:rPr lang="en-US" dirty="0" smtClean="0">
                <a:latin typeface="Times New Roman" panose="02020603050405020304" pitchFamily="18" charset="0"/>
                <a:cs typeface="Times New Roman" panose="02020603050405020304" pitchFamily="18" charset="0"/>
              </a:rPr>
              <a:t>individuals </a:t>
            </a:r>
            <a:r>
              <a:rPr lang="en-US" dirty="0">
                <a:latin typeface="Times New Roman" panose="02020603050405020304" pitchFamily="18" charset="0"/>
                <a:cs typeface="Times New Roman" panose="02020603050405020304" pitchFamily="18" charset="0"/>
              </a:rPr>
              <a:t>approach </a:t>
            </a:r>
            <a:r>
              <a:rPr lang="en-US" dirty="0" smtClean="0">
                <a:latin typeface="Times New Roman" panose="02020603050405020304" pitchFamily="18" charset="0"/>
                <a:cs typeface="Times New Roman" panose="02020603050405020304" pitchFamily="18" charset="0"/>
              </a:rPr>
              <a:t>to the </a:t>
            </a:r>
            <a:r>
              <a:rPr lang="en-US" dirty="0">
                <a:latin typeface="Times New Roman" panose="02020603050405020304" pitchFamily="18" charset="0"/>
                <a:cs typeface="Times New Roman" panose="02020603050405020304" pitchFamily="18" charset="0"/>
              </a:rPr>
              <a:t>child´s access to </a:t>
            </a:r>
            <a:r>
              <a:rPr lang="en-US" dirty="0" smtClean="0">
                <a:latin typeface="Times New Roman" panose="02020603050405020304" pitchFamily="18" charset="0"/>
                <a:cs typeface="Times New Roman" panose="02020603050405020304" pitchFamily="18" charset="0"/>
              </a:rPr>
              <a:t>education, depending </a:t>
            </a:r>
            <a:r>
              <a:rPr lang="en-US" dirty="0">
                <a:latin typeface="Times New Roman" panose="02020603050405020304" pitchFamily="18" charset="0"/>
                <a:cs typeface="Times New Roman" panose="02020603050405020304" pitchFamily="18" charset="0"/>
              </a:rPr>
              <a:t>on the type and severity </a:t>
            </a:r>
            <a:r>
              <a:rPr lang="en-US" dirty="0" smtClean="0">
                <a:latin typeface="Times New Roman" panose="02020603050405020304" pitchFamily="18" charset="0"/>
                <a:cs typeface="Times New Roman" panose="02020603050405020304" pitchFamily="18" charset="0"/>
              </a:rPr>
              <a:t>of handicap. </a:t>
            </a:r>
          </a:p>
          <a:p>
            <a:pPr>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Educable </a:t>
            </a:r>
            <a:r>
              <a:rPr lang="en-US" dirty="0">
                <a:latin typeface="Times New Roman" panose="02020603050405020304" pitchFamily="18" charset="0"/>
                <a:cs typeface="Times New Roman" panose="02020603050405020304" pitchFamily="18" charset="0"/>
              </a:rPr>
              <a:t>children can be </a:t>
            </a:r>
            <a:r>
              <a:rPr lang="en-US" dirty="0" smtClean="0">
                <a:latin typeface="Times New Roman" panose="02020603050405020304" pitchFamily="18" charset="0"/>
                <a:cs typeface="Times New Roman" panose="02020603050405020304" pitchFamily="18" charset="0"/>
              </a:rPr>
              <a:t>taught in </a:t>
            </a:r>
            <a:r>
              <a:rPr lang="en-US" dirty="0">
                <a:latin typeface="Times New Roman" panose="02020603050405020304" pitchFamily="18" charset="0"/>
                <a:cs typeface="Times New Roman" panose="02020603050405020304" pitchFamily="18" charset="0"/>
              </a:rPr>
              <a:t>special schools focusing on </a:t>
            </a:r>
            <a:r>
              <a:rPr lang="en-US" dirty="0" smtClean="0">
                <a:latin typeface="Times New Roman" panose="02020603050405020304" pitchFamily="18" charset="0"/>
                <a:cs typeface="Times New Roman" panose="02020603050405020304" pitchFamily="18" charset="0"/>
              </a:rPr>
              <a:t>specific types </a:t>
            </a:r>
            <a:r>
              <a:rPr lang="en-US" dirty="0">
                <a:latin typeface="Times New Roman" panose="02020603050405020304" pitchFamily="18" charset="0"/>
                <a:cs typeface="Times New Roman" panose="02020603050405020304" pitchFamily="18" charset="0"/>
              </a:rPr>
              <a:t>of handicap, </a:t>
            </a:r>
            <a:r>
              <a:rPr lang="en-US" dirty="0" smtClean="0">
                <a:latin typeface="Times New Roman" panose="02020603050405020304" pitchFamily="18" charset="0"/>
                <a:cs typeface="Times New Roman" panose="02020603050405020304" pitchFamily="18" charset="0"/>
              </a:rPr>
              <a:t>or be </a:t>
            </a:r>
            <a:r>
              <a:rPr lang="en-US" dirty="0">
                <a:latin typeface="Times New Roman" panose="02020603050405020304" pitchFamily="18" charset="0"/>
                <a:cs typeface="Times New Roman" panose="02020603050405020304" pitchFamily="18" charset="0"/>
              </a:rPr>
              <a:t>integrated in regular </a:t>
            </a:r>
            <a:r>
              <a:rPr lang="en-US" dirty="0" smtClean="0">
                <a:latin typeface="Times New Roman" panose="02020603050405020304" pitchFamily="18" charset="0"/>
                <a:cs typeface="Times New Roman" panose="02020603050405020304" pitchFamily="18" charset="0"/>
              </a:rPr>
              <a:t>schools among </a:t>
            </a:r>
            <a:r>
              <a:rPr lang="en-US" dirty="0">
                <a:latin typeface="Times New Roman" panose="02020603050405020304" pitchFamily="18" charset="0"/>
                <a:cs typeface="Times New Roman" panose="02020603050405020304" pitchFamily="18" charset="0"/>
              </a:rPr>
              <a:t>healthy children.</a:t>
            </a:r>
          </a:p>
          <a:p>
            <a:endParaRPr lang="en-US" dirty="0">
              <a:latin typeface="Times New Roman" panose="02020603050405020304" pitchFamily="18"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US" smtClean="0"/>
              <a:t>BY DEMEKE S</a:t>
            </a:r>
            <a:endParaRPr lang="en-US"/>
          </a:p>
        </p:txBody>
      </p:sp>
      <p:sp>
        <p:nvSpPr>
          <p:cNvPr id="5" name="Slide Number Placeholder 4"/>
          <p:cNvSpPr>
            <a:spLocks noGrp="1"/>
          </p:cNvSpPr>
          <p:nvPr>
            <p:ph type="sldNum" sz="quarter" idx="12"/>
          </p:nvPr>
        </p:nvSpPr>
        <p:spPr/>
        <p:txBody>
          <a:bodyPr/>
          <a:lstStyle/>
          <a:p>
            <a:fld id="{8DCE451A-4190-4834-BCEA-EC7680BFC9F7}" type="slidenum">
              <a:rPr lang="en-US" smtClean="0"/>
              <a:pPr/>
              <a:t>86</a:t>
            </a:fld>
            <a:endParaRPr lang="en-US"/>
          </a:p>
        </p:txBody>
      </p:sp>
    </p:spTree>
    <p:extLst>
      <p:ext uri="{BB962C8B-B14F-4D97-AF65-F5344CB8AC3E}">
        <p14:creationId xmlns:p14="http://schemas.microsoft.com/office/powerpoint/2010/main" val="3829086852"/>
      </p:ext>
    </p:extLst>
  </p:cSld>
  <p:clrMapOvr>
    <a:masterClrMapping/>
  </p:clrMapOvr>
  <p:transition/>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914400"/>
            <a:ext cx="7772400" cy="4800600"/>
          </a:xfrm>
        </p:spPr>
        <p:txBody>
          <a:bodyPr>
            <a:normAutofit/>
          </a:bodyPr>
          <a:lstStyle/>
          <a:p>
            <a:r>
              <a:rPr lang="en-US" sz="6000" i="1" dirty="0" smtClean="0">
                <a:latin typeface="Times New Roman" panose="02020603050405020304" pitchFamily="18" charset="0"/>
                <a:cs typeface="Times New Roman" panose="02020603050405020304" pitchFamily="18" charset="0"/>
              </a:rPr>
              <a:t>THANK</a:t>
            </a:r>
            <a:r>
              <a:rPr lang="en-US" sz="6000" b="1" i="1" dirty="0" smtClean="0">
                <a:latin typeface="Times New Roman" panose="02020603050405020304" pitchFamily="18" charset="0"/>
                <a:cs typeface="Times New Roman" panose="02020603050405020304" pitchFamily="18" charset="0"/>
              </a:rPr>
              <a:t> </a:t>
            </a:r>
            <a:r>
              <a:rPr lang="en-US" sz="6000" i="1" dirty="0" smtClean="0">
                <a:latin typeface="Times New Roman" panose="02020603050405020304" pitchFamily="18" charset="0"/>
                <a:cs typeface="Times New Roman" panose="02020603050405020304" pitchFamily="18" charset="0"/>
              </a:rPr>
              <a:t>YOU</a:t>
            </a:r>
            <a:endParaRPr lang="en-US" sz="6000" i="1" dirty="0">
              <a:latin typeface="Times New Roman" panose="02020603050405020304" pitchFamily="18"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US" smtClean="0"/>
              <a:t>BY DEMEKE S</a:t>
            </a:r>
            <a:endParaRPr lang="en-US"/>
          </a:p>
        </p:txBody>
      </p:sp>
      <p:sp>
        <p:nvSpPr>
          <p:cNvPr id="5" name="Slide Number Placeholder 4"/>
          <p:cNvSpPr>
            <a:spLocks noGrp="1"/>
          </p:cNvSpPr>
          <p:nvPr>
            <p:ph type="sldNum" sz="quarter" idx="12"/>
          </p:nvPr>
        </p:nvSpPr>
        <p:spPr/>
        <p:txBody>
          <a:bodyPr/>
          <a:lstStyle/>
          <a:p>
            <a:fld id="{8DCE451A-4190-4834-BCEA-EC7680BFC9F7}" type="slidenum">
              <a:rPr lang="en-US" smtClean="0"/>
              <a:pPr/>
              <a:t>87</a:t>
            </a:fld>
            <a:endParaRPr lang="en-US"/>
          </a:p>
        </p:txBody>
      </p:sp>
    </p:spTree>
    <p:extLst>
      <p:ext uri="{BB962C8B-B14F-4D97-AF65-F5344CB8AC3E}">
        <p14:creationId xmlns:p14="http://schemas.microsoft.com/office/powerpoint/2010/main" val="402263025"/>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Autofit/>
          </a:bodyPr>
          <a:lstStyle/>
          <a:p>
            <a:r>
              <a:rPr lang="en-US" b="1" dirty="0" smtClean="0">
                <a:latin typeface="Times New Roman" pitchFamily="18" charset="0"/>
                <a:cs typeface="Times New Roman" pitchFamily="18" charset="0"/>
              </a:rPr>
              <a:t>Con…</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228600" y="914400"/>
            <a:ext cx="8763000" cy="5211763"/>
          </a:xfrm>
        </p:spPr>
        <p:txBody>
          <a:bodyPr>
            <a:normAutofit lnSpcReduction="10000"/>
          </a:bodyPr>
          <a:lstStyle/>
          <a:p>
            <a:pPr marL="514350" indent="-514350">
              <a:lnSpc>
                <a:spcPct val="150000"/>
              </a:lnSpc>
              <a:buFont typeface="+mj-lt"/>
              <a:buAutoNum type="arabicPeriod"/>
            </a:pPr>
            <a:r>
              <a:rPr lang="en-US" dirty="0" smtClean="0">
                <a:latin typeface="Times New Roman" panose="02020603050405020304" pitchFamily="18" charset="0"/>
                <a:cs typeface="Times New Roman" panose="02020603050405020304" pitchFamily="18" charset="0"/>
              </a:rPr>
              <a:t>Increasing </a:t>
            </a:r>
            <a:r>
              <a:rPr lang="en-US" dirty="0">
                <a:latin typeface="Times New Roman" panose="02020603050405020304" pitchFamily="18" charset="0"/>
                <a:cs typeface="Times New Roman" panose="02020603050405020304" pitchFamily="18" charset="0"/>
              </a:rPr>
              <a:t>awareness that the health problems of children differ from those of </a:t>
            </a:r>
            <a:r>
              <a:rPr lang="en-US" dirty="0" smtClean="0">
                <a:latin typeface="Times New Roman" panose="02020603050405020304" pitchFamily="18" charset="0"/>
                <a:cs typeface="Times New Roman" panose="02020603050405020304" pitchFamily="18" charset="0"/>
              </a:rPr>
              <a:t>adults</a:t>
            </a:r>
            <a:endParaRPr lang="en-US" dirty="0">
              <a:latin typeface="Times New Roman" panose="02020603050405020304" pitchFamily="18" charset="0"/>
              <a:cs typeface="Times New Roman" panose="02020603050405020304" pitchFamily="18" charset="0"/>
            </a:endParaRPr>
          </a:p>
          <a:p>
            <a:pPr marL="514350" indent="-514350">
              <a:lnSpc>
                <a:spcPct val="150000"/>
              </a:lnSpc>
              <a:buFont typeface="+mj-lt"/>
              <a:buAutoNum type="arabicPeriod"/>
            </a:pPr>
            <a:r>
              <a:rPr lang="en-US" dirty="0">
                <a:latin typeface="Times New Roman" panose="02020603050405020304" pitchFamily="18" charset="0"/>
                <a:cs typeface="Times New Roman" panose="02020603050405020304" pitchFamily="18" charset="0"/>
              </a:rPr>
              <a:t>Management of child hood illness is significantly differ from adults</a:t>
            </a:r>
          </a:p>
          <a:p>
            <a:pPr marL="514350" indent="-514350">
              <a:lnSpc>
                <a:spcPct val="150000"/>
              </a:lnSpc>
              <a:buFont typeface="+mj-lt"/>
              <a:buAutoNum type="arabicPeriod"/>
            </a:pPr>
            <a:r>
              <a:rPr lang="en-US" dirty="0" smtClean="0">
                <a:latin typeface="Times New Roman" panose="02020603050405020304" pitchFamily="18" charset="0"/>
                <a:cs typeface="Times New Roman" panose="02020603050405020304" pitchFamily="18" charset="0"/>
              </a:rPr>
              <a:t>Child's  </a:t>
            </a:r>
            <a:r>
              <a:rPr lang="en-US" dirty="0">
                <a:latin typeface="Times New Roman" panose="02020603050405020304" pitchFamily="18" charset="0"/>
                <a:cs typeface="Times New Roman" panose="02020603050405020304" pitchFamily="18" charset="0"/>
              </a:rPr>
              <a:t>response to illness and stress varies with </a:t>
            </a:r>
            <a:r>
              <a:rPr lang="en-US" dirty="0" smtClean="0">
                <a:latin typeface="Times New Roman" panose="02020603050405020304" pitchFamily="18" charset="0"/>
                <a:cs typeface="Times New Roman" panose="02020603050405020304" pitchFamily="18" charset="0"/>
              </a:rPr>
              <a:t>age</a:t>
            </a:r>
          </a:p>
          <a:p>
            <a:pPr marL="514350" indent="-514350">
              <a:lnSpc>
                <a:spcPct val="150000"/>
              </a:lnSpc>
              <a:buFont typeface="+mj-lt"/>
              <a:buAutoNum type="arabicPeriod"/>
            </a:pPr>
            <a:r>
              <a:rPr lang="en-US" dirty="0" smtClean="0">
                <a:latin typeface="Times New Roman" panose="02020603050405020304" pitchFamily="18" charset="0"/>
                <a:cs typeface="Times New Roman" panose="02020603050405020304" pitchFamily="18" charset="0"/>
              </a:rPr>
              <a:t>Children represent a higher proportion</a:t>
            </a:r>
          </a:p>
          <a:p>
            <a:pPr>
              <a:buNone/>
            </a:pPr>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8DCE451A-4190-4834-BCEA-EC7680BFC9F7}" type="slidenum">
              <a:rPr lang="en-US" smtClean="0"/>
              <a:pPr/>
              <a:t>9</a:t>
            </a:fld>
            <a:endParaRPr lang="en-US"/>
          </a:p>
        </p:txBody>
      </p:sp>
      <p:sp>
        <p:nvSpPr>
          <p:cNvPr id="7" name="Footer Placeholder 6"/>
          <p:cNvSpPr>
            <a:spLocks noGrp="1"/>
          </p:cNvSpPr>
          <p:nvPr>
            <p:ph type="ftr" sz="quarter" idx="11"/>
          </p:nvPr>
        </p:nvSpPr>
        <p:spPr/>
        <p:txBody>
          <a:bodyPr/>
          <a:lstStyle/>
          <a:p>
            <a:r>
              <a:rPr lang="en-US" smtClean="0"/>
              <a:t>BY DEMEKE S</a:t>
            </a:r>
            <a:endParaRPr lang="en-US"/>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2535</TotalTime>
  <Words>4682</Words>
  <Application>Microsoft Office PowerPoint</Application>
  <PresentationFormat>On-screen Show (4:3)</PresentationFormat>
  <Paragraphs>596</Paragraphs>
  <Slides>87</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87</vt:i4>
      </vt:variant>
    </vt:vector>
  </HeadingPairs>
  <TitlesOfParts>
    <vt:vector size="92" baseType="lpstr">
      <vt:lpstr>Arial</vt:lpstr>
      <vt:lpstr>Calibri</vt:lpstr>
      <vt:lpstr>Times New Roman</vt:lpstr>
      <vt:lpstr>Wingdings</vt:lpstr>
      <vt:lpstr>Office Theme</vt:lpstr>
      <vt:lpstr> Introduction to Pediatrics Nursing </vt:lpstr>
      <vt:lpstr>Overview of Pediatrics</vt:lpstr>
      <vt:lpstr>                        con…</vt:lpstr>
      <vt:lpstr>Con…</vt:lpstr>
      <vt:lpstr>Con…</vt:lpstr>
      <vt:lpstr>Con…</vt:lpstr>
      <vt:lpstr> Historical development of pediatrics  </vt:lpstr>
      <vt:lpstr>Con…</vt:lpstr>
      <vt:lpstr>Con…</vt:lpstr>
      <vt:lpstr>Con…</vt:lpstr>
      <vt:lpstr>Con…</vt:lpstr>
      <vt:lpstr> Modern concept of child care </vt:lpstr>
      <vt:lpstr>Con…</vt:lpstr>
      <vt:lpstr>Con…</vt:lpstr>
      <vt:lpstr>Scope of pediatrics</vt:lpstr>
      <vt:lpstr> Why Children need special health care?  </vt:lpstr>
      <vt:lpstr>Qualities of a Good Pediatric Nurse</vt:lpstr>
      <vt:lpstr>Changing Concepts in child health care</vt:lpstr>
      <vt:lpstr>Changing trends towards hospital Care</vt:lpstr>
      <vt:lpstr>Promotive, Preventive and Curative aspects of Child Health:</vt:lpstr>
      <vt:lpstr>Con…</vt:lpstr>
      <vt:lpstr>2. Prevention of disease/Health Problems </vt:lpstr>
      <vt:lpstr>3. Curative(Treatment of disorders) </vt:lpstr>
      <vt:lpstr>  </vt:lpstr>
      <vt:lpstr>Preventive aspects of Child Health:</vt:lpstr>
      <vt:lpstr>1. Primary prevention </vt:lpstr>
      <vt:lpstr>Examples of Primary prevention : </vt:lpstr>
      <vt:lpstr>2. Secondary prevention: </vt:lpstr>
      <vt:lpstr>3. Tertiary Prevention: </vt:lpstr>
      <vt:lpstr>Role of Pediatric Nurse in different “Health care delivery systems” or levels</vt:lpstr>
      <vt:lpstr>The role of pediatrics nurse</vt:lpstr>
      <vt:lpstr>Con…</vt:lpstr>
      <vt:lpstr>Con…</vt:lpstr>
      <vt:lpstr> 2. Secondary Care Level </vt:lpstr>
      <vt:lpstr> 3. Tertiary care level </vt:lpstr>
      <vt:lpstr>Con…</vt:lpstr>
      <vt:lpstr> What should the Hospital environment for sick child?   </vt:lpstr>
      <vt:lpstr> Nursing Care for  Hospitalized Child </vt:lpstr>
      <vt:lpstr> Indications for hospitalization </vt:lpstr>
      <vt:lpstr>What a Pediatric nurse is caring for hospitalized child?</vt:lpstr>
      <vt:lpstr>Con…</vt:lpstr>
      <vt:lpstr>Nurses’ role on Parent Education</vt:lpstr>
      <vt:lpstr>Con…</vt:lpstr>
      <vt:lpstr>Common Stressors and Children’s Response in Hospital</vt:lpstr>
      <vt:lpstr>Palliative care</vt:lpstr>
      <vt:lpstr>Con…</vt:lpstr>
      <vt:lpstr>Con…</vt:lpstr>
      <vt:lpstr>Con…</vt:lpstr>
      <vt:lpstr>Con…</vt:lpstr>
      <vt:lpstr>Con…</vt:lpstr>
      <vt:lpstr>Nursing Care for Terminally ill Patient</vt:lpstr>
      <vt:lpstr>Physical pain</vt:lpstr>
      <vt:lpstr>  Psychosocial pain </vt:lpstr>
      <vt:lpstr>Con…</vt:lpstr>
      <vt:lpstr>Con…</vt:lpstr>
      <vt:lpstr>Spiritual pain </vt:lpstr>
      <vt:lpstr>Con…</vt:lpstr>
      <vt:lpstr>Pediatric palliative care</vt:lpstr>
      <vt:lpstr>    assessment and management of     symptoms of children</vt:lpstr>
      <vt:lpstr>Con…</vt:lpstr>
      <vt:lpstr>Con…</vt:lpstr>
      <vt:lpstr>MANAGING PHYSIOLOGIC RESPONSES TO ILLNESS</vt:lpstr>
      <vt:lpstr>con…</vt:lpstr>
      <vt:lpstr>Con…</vt:lpstr>
      <vt:lpstr>Con…</vt:lpstr>
      <vt:lpstr>Con…</vt:lpstr>
      <vt:lpstr>Dyspnea</vt:lpstr>
      <vt:lpstr>Con…</vt:lpstr>
      <vt:lpstr>PALLIATIVE SEDATION AT THE END OF LIFE </vt:lpstr>
      <vt:lpstr>Con…</vt:lpstr>
      <vt:lpstr>Con…</vt:lpstr>
      <vt:lpstr>Con…</vt:lpstr>
      <vt:lpstr>Management of handicapped children</vt:lpstr>
      <vt:lpstr>Con…</vt:lpstr>
      <vt:lpstr>Con…</vt:lpstr>
      <vt:lpstr>Con…</vt:lpstr>
      <vt:lpstr>Con…</vt:lpstr>
      <vt:lpstr>Con…</vt:lpstr>
      <vt:lpstr>Con…</vt:lpstr>
      <vt:lpstr>Types of handicap in childhood</vt:lpstr>
      <vt:lpstr> Sensory defects </vt:lpstr>
      <vt:lpstr> Mental defects </vt:lpstr>
      <vt:lpstr> Chronic diseases </vt:lpstr>
      <vt:lpstr> Social defects </vt:lpstr>
      <vt:lpstr>Diagnostic and screening approaches </vt:lpstr>
      <vt:lpstr>Con…</vt:lpstr>
      <vt:lpstr>THANK YOU</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Tenaw</dc:creator>
  <cp:lastModifiedBy>pc</cp:lastModifiedBy>
  <cp:revision>220</cp:revision>
  <dcterms:created xsi:type="dcterms:W3CDTF">2014-10-25T20:55:14Z</dcterms:created>
  <dcterms:modified xsi:type="dcterms:W3CDTF">2020-05-20T08:40:34Z</dcterms:modified>
</cp:coreProperties>
</file>