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83" r:id="rId2"/>
    <p:sldId id="284" r:id="rId3"/>
    <p:sldId id="282" r:id="rId4"/>
    <p:sldId id="288" r:id="rId5"/>
    <p:sldId id="259" r:id="rId6"/>
    <p:sldId id="286" r:id="rId7"/>
    <p:sldId id="260" r:id="rId8"/>
    <p:sldId id="261" r:id="rId9"/>
    <p:sldId id="262" r:id="rId10"/>
    <p:sldId id="263" r:id="rId11"/>
    <p:sldId id="264" r:id="rId12"/>
    <p:sldId id="296" r:id="rId13"/>
    <p:sldId id="312" r:id="rId14"/>
    <p:sldId id="265" r:id="rId15"/>
    <p:sldId id="268" r:id="rId16"/>
    <p:sldId id="266" r:id="rId17"/>
    <p:sldId id="267" r:id="rId18"/>
    <p:sldId id="270" r:id="rId19"/>
    <p:sldId id="291" r:id="rId20"/>
    <p:sldId id="292" r:id="rId21"/>
    <p:sldId id="293" r:id="rId22"/>
    <p:sldId id="294" r:id="rId23"/>
    <p:sldId id="297" r:id="rId24"/>
    <p:sldId id="299" r:id="rId25"/>
    <p:sldId id="303" r:id="rId26"/>
    <p:sldId id="305" r:id="rId27"/>
    <p:sldId id="307" r:id="rId28"/>
    <p:sldId id="301" r:id="rId29"/>
    <p:sldId id="309" r:id="rId30"/>
    <p:sldId id="313" r:id="rId31"/>
    <p:sldId id="316" r:id="rId3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3EC5630-4192-43C3-939F-E914DCDF74E6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FB6941A-8087-44C2-8549-A56031FD9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202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62CE4F0-8967-4BE6-A4FE-45ECB24EADA5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52A4920-A1BA-426E-AD5D-B2BCB7B96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060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Vaccination does not </a:t>
            </a:r>
            <a:r>
              <a:rPr lang="en-US" smtClean="0"/>
              <a:t>guarantee immunity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A4920-A1BA-426E-AD5D-B2BCB7B965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4974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DBBC38-B53C-4636-8A37-FF17160D94B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03827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C87CBA-99C9-47B0-831C-A30ADE54F19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46328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182770-BE08-45B9-8552-BABEBDBAA659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234113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BB8ABE-7EB4-479C-9184-41E91CA91C10}" type="slidenum">
              <a:rPr lang="en-US" smtClean="0">
                <a:latin typeface="Arial" charset="0"/>
                <a:cs typeface="Arial" charset="0"/>
              </a:rPr>
              <a:pPr/>
              <a:t>31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99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E60E-7FF2-4230-8F36-3EE82EBFCF85}" type="datetime1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D70-5303-4591-9C90-CB65342F627D}" type="datetime1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CD0F-F8F5-452A-A815-1F79CCA63ADF}" type="datetime1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BBFF-5048-446A-9491-5A1A25ED25AC}" type="datetime1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2E1CD-5A39-4AD0-BEB4-7F0AE4E94773}" type="datetime1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DEF8-E460-43F2-A8D6-506DE5C58DE4}" type="datetime1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FD79-D855-4033-9A49-0935E8C15C1E}" type="datetime1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C155-AA2D-4C64-B3CD-88974D7C630B}" type="datetime1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E0C-D9DE-4606-82DE-4D2D8F4C2E8D}" type="datetime1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F02C-5088-4D67-BACA-76AFCDCC6AAD}" type="datetime1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30AA-0CA0-438A-9037-1A3CFA533547}" type="datetime1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B5AE0-A077-464D-9031-F0F7787267F8}" type="datetime1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RAHEL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E273C-12CF-421F-98DF-78C61AB84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Expanded Program on Immunization     (EPI)</a:t>
            </a:r>
          </a:p>
          <a:p>
            <a:pPr>
              <a:buNone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Content Placeholder 3" descr="thumbnail-1.aspx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0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EPI……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There are 3 ways of vaccination strategies </a:t>
            </a:r>
          </a:p>
          <a:p>
            <a:pPr lvl="1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1. Static site </a:t>
            </a:r>
          </a:p>
          <a:p>
            <a:pPr lvl="1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2. Outreach site </a:t>
            </a:r>
          </a:p>
          <a:p>
            <a:pPr lvl="1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3. Mobile vaccination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Types of vaccine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Live attenuated vaccine: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weakened organisms that stimulated the body to produce Ab.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polio , measles , BCG   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Dead vaccine: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Contain  dead microorganism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pertussis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Toxoids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harmless toxins or poisons  that are produce from bacteria (TT, DT)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EPI Targets=10 disease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4040188" cy="4754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Poliomyelitis     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Measles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Tetanus 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Diphtheria 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Tuberculosis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041775" cy="46021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Pertussis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HBV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Hemophilus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influenza B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Rota Virus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Pneumonia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Immunization schedules are determined by immunogenicity of the vaccine and epidemiology of the disease-when the disease occurs</a:t>
            </a:r>
          </a:p>
          <a:p>
            <a:pPr algn="just"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Good immunogenic vaccine need only one injection to produce long lasting immunity (Measles, BCG)</a:t>
            </a:r>
          </a:p>
          <a:p>
            <a:pPr algn="just"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Weak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immunogens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(DPT, cholera) require several injections to establish protective antibody levels-ensure protection against the disease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Schedule….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153400" cy="5155358"/>
        </p:xfrm>
        <a:graphic>
          <a:graphicData uri="http://schemas.openxmlformats.org/drawingml/2006/table">
            <a:tbl>
              <a:tblPr/>
              <a:tblGrid>
                <a:gridCol w="2628900"/>
                <a:gridCol w="2324100"/>
                <a:gridCol w="3200400"/>
              </a:tblGrid>
              <a:tr h="6965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Contact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Age of the child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Vaccine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4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en-US" sz="240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</a:t>
                      </a: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vaccination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At birth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Polio 0 and BCG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0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en-US" sz="240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nd</a:t>
                      </a: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vaccination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wks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Polio </a:t>
                      </a:r>
                      <a:r>
                        <a:rPr lang="en-US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 </a:t>
                      </a:r>
                      <a:r>
                        <a:rPr lang="en-US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pentavalent</a:t>
                      </a: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 </a:t>
                      </a:r>
                      <a:r>
                        <a:rPr lang="en-US" sz="2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rota</a:t>
                      </a:r>
                      <a:r>
                        <a:rPr lang="en-US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1, PCV1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0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r>
                        <a:rPr lang="en-US" sz="240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rd</a:t>
                      </a: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vaccination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wks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Polio </a:t>
                      </a:r>
                      <a:r>
                        <a:rPr lang="en-US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 </a:t>
                      </a:r>
                      <a:r>
                        <a:rPr lang="en-US" sz="2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pentavalent</a:t>
                      </a:r>
                      <a:r>
                        <a:rPr lang="en-US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2, </a:t>
                      </a:r>
                      <a:r>
                        <a:rPr lang="en-US" sz="2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rota</a:t>
                      </a:r>
                      <a:r>
                        <a:rPr lang="en-US" sz="2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2,  PCV2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5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r>
                        <a:rPr lang="en-US" sz="240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</a:t>
                      </a: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vaccination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 wks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Polio </a:t>
                      </a:r>
                      <a:r>
                        <a:rPr lang="en-US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</a:t>
                      </a:r>
                      <a:r>
                        <a:rPr lang="en-US" sz="2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pentavalent</a:t>
                      </a:r>
                      <a:r>
                        <a:rPr lang="en-US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3, PCV 3, IPV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5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r>
                        <a:rPr lang="en-US" sz="240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</a:t>
                      </a: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vaccination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month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Measles, </a:t>
                      </a:r>
                      <a:r>
                        <a:rPr lang="en-US" sz="2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VitA</a:t>
                      </a:r>
                      <a:r>
                        <a:rPr lang="en-US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Schedule….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3654964"/>
              </p:ext>
            </p:extLst>
          </p:nvPr>
        </p:nvGraphicFramePr>
        <p:xfrm>
          <a:off x="0" y="457200"/>
          <a:ext cx="9144000" cy="64008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09159"/>
                <a:gridCol w="1623701"/>
                <a:gridCol w="1772540"/>
                <a:gridCol w="1987610"/>
                <a:gridCol w="2050990"/>
              </a:tblGrid>
              <a:tr h="4000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Vaccine 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Dose 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Route </a:t>
                      </a:r>
                      <a:r>
                        <a:rPr lang="en-US" sz="1800" baseline="0" dirty="0" smtClean="0"/>
                        <a:t> &amp; </a:t>
                      </a:r>
                      <a:r>
                        <a:rPr lang="en-US" sz="1800" dirty="0" smtClean="0"/>
                        <a:t>site 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No. of dose </a:t>
                      </a:r>
                      <a:r>
                        <a:rPr lang="en-US" sz="1800" dirty="0" smtClean="0"/>
                        <a:t>&amp;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age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Side effect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039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BCG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&lt;1yr 0.05ml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&gt;1yr 0.1 ml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ID, right   upper arm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1 </a:t>
                      </a:r>
                      <a:r>
                        <a:rPr lang="en-US" sz="1800" dirty="0" smtClean="0"/>
                        <a:t>, at </a:t>
                      </a:r>
                      <a:r>
                        <a:rPr lang="en-US" sz="1800" dirty="0"/>
                        <a:t>birth or at any age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Local inflammation </a:t>
                      </a:r>
                    </a:p>
                    <a:p>
                      <a:pPr marL="342900" marR="0" lvl="0" indent="-34290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Small scar</a:t>
                      </a:r>
                    </a:p>
                    <a:p>
                      <a:pPr marL="342900" marR="0" lvl="0" indent="-342900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Deep   abscess 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621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/>
                        <a:t>OPV</a:t>
                      </a: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2 Drops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PO </a:t>
                      </a:r>
                      <a:r>
                        <a:rPr lang="en-US" sz="1800" dirty="0" smtClean="0"/>
                        <a:t>, mouth 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9115" algn="ctr"/>
                        </a:tabLst>
                      </a:pPr>
                      <a:r>
                        <a:rPr lang="en-US" sz="1800" dirty="0"/>
                        <a:t>4 ,	</a:t>
                      </a:r>
                      <a:r>
                        <a:rPr lang="en-US" sz="1800" dirty="0" smtClean="0"/>
                        <a:t> at </a:t>
                      </a:r>
                      <a:r>
                        <a:rPr lang="en-US" sz="1800" dirty="0"/>
                        <a:t>birth, 6,10,14 weeks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None 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55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DPT- </a:t>
                      </a:r>
                      <a:r>
                        <a:rPr lang="en-US" sz="1800" dirty="0" smtClean="0"/>
                        <a:t>HBV-HIB</a:t>
                      </a:r>
                      <a:endParaRPr lang="en-US" sz="1800" dirty="0"/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(pentavalent)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0.5 ml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/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IM, anterior thigh </a:t>
                      </a:r>
                      <a:endParaRPr lang="en-US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 smtClean="0"/>
                        <a:t>3, at 6 wks,10 wks, 14 wks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Fever, local swelling , sometimes convulsion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39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 smtClean="0"/>
                        <a:t>Rota 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 smtClean="0"/>
                        <a:t>1.5ml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Po, mouth 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 smtClean="0"/>
                        <a:t>2, at 6</a:t>
                      </a:r>
                      <a:r>
                        <a:rPr lang="en-US" sz="1800" baseline="0" dirty="0" smtClean="0"/>
                        <a:t> &amp; 10  wks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621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 smtClean="0"/>
                        <a:t>PCV 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0.5ml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IM,</a:t>
                      </a:r>
                      <a:r>
                        <a:rPr lang="en-US" sz="18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anterior thigh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 smtClean="0"/>
                        <a:t>3, at 6 wks,10 wks, 14 wks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621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IPV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IM, thigh</a:t>
                      </a:r>
                      <a:r>
                        <a:rPr lang="en-US" sz="18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 cm below </a:t>
                      </a:r>
                      <a:r>
                        <a:rPr lang="en-US" sz="1800" baseline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penta</a:t>
                      </a:r>
                      <a:r>
                        <a:rPr lang="en-US" sz="18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 14wks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307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Measles 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0.5 ml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Sc, Left  upper arm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 smtClean="0"/>
                        <a:t>1, </a:t>
                      </a:r>
                      <a:r>
                        <a:rPr lang="en-US" sz="1800" dirty="0"/>
                        <a:t>at 9 month  or later 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1800" dirty="0"/>
                        <a:t>Fever, rash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EPI…………..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Acceptable proof of immunization: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BCG scar on the right upper arm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Immunization card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Forms of vaccines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Powder form = BCG and measles dilute 1ml and 5ml respectively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Liquid form = polio,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pentavalent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TT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TT Schedule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8025465"/>
              </p:ext>
            </p:extLst>
          </p:nvPr>
        </p:nvGraphicFramePr>
        <p:xfrm>
          <a:off x="533400" y="1397000"/>
          <a:ext cx="8305800" cy="4434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992"/>
                <a:gridCol w="3055908"/>
                <a:gridCol w="1638300"/>
                <a:gridCol w="2514600"/>
              </a:tblGrid>
              <a:tr h="9102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 smtClean="0"/>
                        <a:t>Contact 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Minimal interval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Duration of protection 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S/E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027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TT1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At first contact during pregnancy or all women child bearing age (15-49years  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endParaRPr lang="en-US" sz="2200" dirty="0"/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- Redness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-pain,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 smtClean="0"/>
                        <a:t>- </a:t>
                      </a:r>
                      <a:r>
                        <a:rPr lang="en-US" sz="2200" dirty="0"/>
                        <a:t>swelling  a few  days at </a:t>
                      </a:r>
                      <a:r>
                        <a:rPr lang="en-US" sz="2200" dirty="0" smtClean="0"/>
                        <a:t>injection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1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/>
                        <a:t>TT2</a:t>
                      </a:r>
                      <a:endParaRPr lang="en-US" sz="2200" b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At least 1month after TT1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3year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1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/>
                        <a:t>TT3</a:t>
                      </a:r>
                      <a:endParaRPr lang="en-US" sz="2200" b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/>
                        <a:t>At least 6month after TT2</a:t>
                      </a:r>
                      <a:endParaRPr lang="en-US" sz="2200" b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5year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1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/>
                        <a:t>TT4</a:t>
                      </a:r>
                      <a:endParaRPr lang="en-US" sz="2200" b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At least 1year after TT3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10year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16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/>
                        <a:t>TT5</a:t>
                      </a:r>
                      <a:endParaRPr lang="en-US" sz="2200" b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/>
                        <a:t>At least 1year  after TT4</a:t>
                      </a:r>
                      <a:endParaRPr lang="en-US" sz="2200" b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4835" algn="l"/>
                        </a:tabLst>
                      </a:pPr>
                      <a:r>
                        <a:rPr lang="en-US" sz="2200" dirty="0"/>
                        <a:t>Life long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Vaccine problems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Drop 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child or women who failed for return subsequent doses for which he/she is eligible 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Possible Cause of drop out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Fail to explain the need of completing vaccination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the mother is busy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Unsure the day of  return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Long wait at health center etc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Overview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Communicable diseases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major causes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child mortality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Ethiopia</a:t>
            </a:r>
          </a:p>
          <a:p>
            <a:pPr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objective of EPI is making immunization available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infants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women of childbearing age (15-49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Vaccine problems …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Dropout rate calculation (DR)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Over all DR =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coverage with BCG – coverage with measles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x 100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				 Coverage with BCG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Vaccine problems …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Dropout rate for single vaccine: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Dropout rate of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penta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coverage </a:t>
            </a:r>
            <a:r>
              <a:rPr lang="en-US" sz="2600" b="1" u="sng" dirty="0" err="1" smtClean="0">
                <a:latin typeface="Times New Roman" pitchFamily="18" charset="0"/>
                <a:cs typeface="Times New Roman" pitchFamily="18" charset="0"/>
              </a:rPr>
              <a:t>penta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 1 – </a:t>
            </a:r>
            <a:r>
              <a:rPr lang="en-US" sz="2600" b="1" u="sng" dirty="0" err="1" smtClean="0">
                <a:latin typeface="Times New Roman" pitchFamily="18" charset="0"/>
                <a:cs typeface="Times New Roman" pitchFamily="18" charset="0"/>
              </a:rPr>
              <a:t>pinta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X 100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Penta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1	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Dropout rate of OPV = </a:t>
            </a:r>
            <a:r>
              <a:rPr lang="en-US" sz="2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OPV0 – OPV</a:t>
            </a:r>
            <a:r>
              <a:rPr lang="en-US" sz="2600" b="1" u="sng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100</a:t>
            </a:r>
            <a:endParaRPr lang="en-US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OPV</a:t>
            </a:r>
            <a:r>
              <a:rPr lang="en-US" sz="2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Vaccine problems …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There is a problem where the dropout rate is &gt; 10%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It is essential to determine why the failure occurred</a:t>
            </a: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E.g.  what is DPT drop out  rate if DPT1 coverage 80% and DPT3 coverage 70%?</a:t>
            </a:r>
          </a:p>
          <a:p>
            <a:pPr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DPT dropout rate =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DPT1 – DPT3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x 100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		           DPT1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80-70x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100 = 12.5%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/>
              <a:t>        	    80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Cold Chain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System that ensures potency, quality and safety of Vaccines by maintaining the correct temperature from Manufacturer to target population</a:t>
            </a:r>
          </a:p>
          <a:p>
            <a:pPr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Equipments and people together that keep vaccines cold during their journey</a:t>
            </a:r>
          </a:p>
          <a:p>
            <a:pPr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are the guardian of your vaccines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How long is the cold chain?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Manufacturer to airport; cold storage at airport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Correct temperature from airport to storage in central, regional and district stores and in health centers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Transported at the correct temperature to outreach sites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Kept at correct temperature during immunization sessions</a:t>
            </a:r>
          </a:p>
          <a:p>
            <a:pPr>
              <a:buFontTx/>
              <a:buNone/>
              <a:defRPr/>
            </a:pPr>
            <a:r>
              <a:rPr lang="en-US" sz="2400" dirty="0" smtClean="0">
                <a:latin typeface="+mj-lt"/>
              </a:rPr>
              <a:t>  </a:t>
            </a:r>
            <a:endParaRPr lang="en-US" sz="24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What damage vaccine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Heat and sunlight damage  all vaccine but  live attenuated vaccine ( BCG, measles and polio) most sensitive 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Freezing damage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pentavalent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, TT)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BCG most sensitive to sunlight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correct temperature of the refrigerator  is 2 C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 +8 C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Precaution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 vaccines should store at 2-8 C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Measle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and polio kept frozen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Never freeze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pentavalent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and TT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Dilutants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vaccines should be kept in refrigerator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EPI…..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Compartment of refrigerator for vaccine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Top compartment = measles and polio	         ……..highest coldness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Middle compartment = BCG				 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Lower compartment =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pentavalent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TT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compartment if available for distilled water ……..        Lowest coldness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81000"/>
            <a:ext cx="8736012" cy="5943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         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Vaccines sensitive to heat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OPV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Measles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BCG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	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	TT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Pentavalent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GB" sz="2800" dirty="0" smtClean="0"/>
          </a:p>
        </p:txBody>
      </p:sp>
      <p:sp>
        <p:nvSpPr>
          <p:cNvPr id="35843" name="Line 4"/>
          <p:cNvSpPr>
            <a:spLocks noChangeShapeType="1"/>
          </p:cNvSpPr>
          <p:nvPr/>
        </p:nvSpPr>
        <p:spPr bwMode="auto">
          <a:xfrm>
            <a:off x="1676400" y="2514600"/>
            <a:ext cx="5791200" cy="2743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3184525" y="2584450"/>
            <a:ext cx="26597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Most sensitive</a:t>
            </a:r>
          </a:p>
        </p:txBody>
      </p:sp>
      <p:sp>
        <p:nvSpPr>
          <p:cNvPr id="35845" name="Text Box 6"/>
          <p:cNvSpPr txBox="1">
            <a:spLocks noChangeArrowheads="1"/>
          </p:cNvSpPr>
          <p:nvPr/>
        </p:nvSpPr>
        <p:spPr bwMode="auto">
          <a:xfrm>
            <a:off x="6096000" y="3886200"/>
            <a:ext cx="274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Least sensitive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04800"/>
            <a:ext cx="8736012" cy="6553200"/>
          </a:xfrm>
        </p:spPr>
        <p:txBody>
          <a:bodyPr/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Vaccines sensitive to cold </a:t>
            </a:r>
            <a:r>
              <a:rPr lang="en-US" sz="3000" b="1" dirty="0" smtClean="0">
                <a:solidFill>
                  <a:srgbClr val="0000FF"/>
                </a:solidFill>
              </a:rPr>
              <a:t/>
            </a:r>
            <a:br>
              <a:rPr lang="en-US" sz="3000" b="1" dirty="0" smtClean="0">
                <a:solidFill>
                  <a:srgbClr val="0000FF"/>
                </a:solidFill>
              </a:rPr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Pentavalent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TT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	      BCG</a:t>
            </a:r>
            <a:br>
              <a:rPr lang="en-US" sz="2800" dirty="0" smtClean="0"/>
            </a:br>
            <a:r>
              <a:rPr lang="en-US" sz="2800" dirty="0" smtClean="0"/>
              <a:t>			 </a:t>
            </a:r>
            <a:r>
              <a:rPr lang="en-US" sz="2800" dirty="0" err="1" smtClean="0"/>
              <a:t>measle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                                          polio </a:t>
            </a:r>
            <a:endParaRPr lang="en-GB" sz="2800" dirty="0" smtClean="0"/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1524000" y="2133600"/>
            <a:ext cx="4800600" cy="3505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3733800" y="2209800"/>
            <a:ext cx="26545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Most sensitive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6096000" y="3733800"/>
            <a:ext cx="25844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Least sensitive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chemeClr val="tx1"/>
                </a:solidFill>
              </a:rPr>
              <a:t/>
            </a:r>
            <a:br>
              <a:rPr lang="en-US" u="sng" dirty="0" smtClean="0">
                <a:solidFill>
                  <a:schemeClr val="tx1"/>
                </a:solidFill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Overview</a:t>
            </a:r>
            <a:r>
              <a:rPr lang="en-US" dirty="0" smtClean="0"/>
              <a:t> …..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486400"/>
          </a:xfrm>
        </p:spPr>
        <p:txBody>
          <a:bodyPr>
            <a:normAutofit/>
          </a:bodyPr>
          <a:lstStyle/>
          <a:p>
            <a:pPr marL="457200" lvl="0" indent="-45720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Immunity: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 a resistance of the body against disease producing agent</a:t>
            </a:r>
          </a:p>
          <a:p>
            <a:pPr marL="457200" lvl="0" indent="-457200">
              <a:buFont typeface="Wingdings" pitchFamily="2" charset="2"/>
              <a:buChar char="ü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65113" indent="-265113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Immunization:</a:t>
            </a:r>
          </a:p>
          <a:p>
            <a:pPr indent="-200025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process of inducing immunity artificially.</a:t>
            </a:r>
          </a:p>
          <a:p>
            <a:pPr marL="265113" indent="-265113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Vaccination:</a:t>
            </a:r>
          </a:p>
          <a:p>
            <a:pPr indent="-200025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administration  of any vaccine 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toxoid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prevention of disease.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Vaccine Vial Monitoring(VVM)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VVM is a temperature sensitive label that indicates whether the vaccine damage by heat or not.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Every vial is distributed with a temperature-sensitive label, that health workers monitor during vaccination sessions</a:t>
            </a:r>
          </a:p>
          <a:p>
            <a:pPr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inner square is lighter than the outer ring and the expiration date is valid, the vaccine is safe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inner square matches or is darker than the outer ring, the vaccine must be discarded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Targets of EPI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Infants (&lt;1 year) and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Women of childbearing age (15-49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Immunity can be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Innate or non specific immunity 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natural resistant of body E .g  skin , mucus membrane, WBC,  Tear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Acquired/specific immunity  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Active acquired immunity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Passive acquired immunity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Immunity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/>
              <a:t>			         Skin- protective covering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1800" b="1" dirty="0" smtClean="0"/>
              <a:t>         		         MM- ciliated epithelium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1800" b="1" dirty="0" smtClean="0"/>
              <a:t>       Non-Specific               Secretion – tears, GI secretion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1800" b="1" dirty="0" smtClean="0"/>
              <a:t>        		          Reflex responses- coughing &amp; sneezing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1800" b="1" dirty="0" smtClean="0"/>
              <a:t>        	               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1800" b="1" dirty="0" smtClean="0"/>
              <a:t>                          Genetic                     resistant to P. </a:t>
            </a:r>
            <a:r>
              <a:rPr lang="en-US" sz="1800" b="1" dirty="0" err="1" smtClean="0"/>
              <a:t>falciparum</a:t>
            </a:r>
            <a:r>
              <a:rPr lang="en-US" sz="1800" b="1" dirty="0" smtClean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        		 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        Immunity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                                                                                     following clinical /sub-clinical infection</a:t>
            </a:r>
          </a:p>
          <a:p>
            <a:pPr>
              <a:lnSpc>
                <a:spcPct val="80000"/>
              </a:lnSpc>
              <a:buNone/>
            </a:pPr>
            <a:endParaRPr lang="en-US" sz="18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                                                       Natural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                                        Active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     Specific                                                                    following vaccination  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        	                                       Artificial 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        	   Acquired 	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1800" b="1" dirty="0" smtClean="0"/>
              <a:t>                                                         Natural                acquire via Trans-placenta  e.g. malaria, TT 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		                       Passive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1800" b="1" dirty="0" smtClean="0"/>
              <a:t>                                    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1800" b="1" dirty="0" smtClean="0"/>
              <a:t>	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1800" b="1" dirty="0" smtClean="0"/>
              <a:t>                                                           Artificial                 performed antibody sera is given e.g. TAT 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88069" name="Line 4"/>
          <p:cNvSpPr>
            <a:spLocks noChangeShapeType="1"/>
          </p:cNvSpPr>
          <p:nvPr/>
        </p:nvSpPr>
        <p:spPr bwMode="auto">
          <a:xfrm>
            <a:off x="1295400" y="1447800"/>
            <a:ext cx="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0" name="Line 5"/>
          <p:cNvSpPr>
            <a:spLocks noChangeShapeType="1"/>
          </p:cNvSpPr>
          <p:nvPr/>
        </p:nvSpPr>
        <p:spPr bwMode="auto">
          <a:xfrm>
            <a:off x="1295400" y="2819400"/>
            <a:ext cx="0" cy="1295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Line 6"/>
          <p:cNvSpPr>
            <a:spLocks noChangeShapeType="1"/>
          </p:cNvSpPr>
          <p:nvPr/>
        </p:nvSpPr>
        <p:spPr bwMode="auto">
          <a:xfrm>
            <a:off x="2057400" y="2133600"/>
            <a:ext cx="7620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72" name="Line 7"/>
          <p:cNvSpPr>
            <a:spLocks noChangeShapeType="1"/>
          </p:cNvSpPr>
          <p:nvPr/>
        </p:nvSpPr>
        <p:spPr bwMode="auto">
          <a:xfrm>
            <a:off x="1524000" y="39624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8"/>
          <p:cNvSpPr>
            <a:spLocks noChangeShapeType="1"/>
          </p:cNvSpPr>
          <p:nvPr/>
        </p:nvSpPr>
        <p:spPr bwMode="auto">
          <a:xfrm>
            <a:off x="2819400" y="3733800"/>
            <a:ext cx="15240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9"/>
          <p:cNvSpPr>
            <a:spLocks noChangeShapeType="1"/>
          </p:cNvSpPr>
          <p:nvPr/>
        </p:nvSpPr>
        <p:spPr bwMode="auto">
          <a:xfrm>
            <a:off x="3886200" y="4800600"/>
            <a:ext cx="304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75" name="Line 10"/>
          <p:cNvSpPr>
            <a:spLocks noChangeShapeType="1"/>
          </p:cNvSpPr>
          <p:nvPr/>
        </p:nvSpPr>
        <p:spPr bwMode="auto">
          <a:xfrm>
            <a:off x="3886200" y="3200400"/>
            <a:ext cx="45719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6" name="Line 11"/>
          <p:cNvSpPr>
            <a:spLocks noChangeShapeType="1"/>
          </p:cNvSpPr>
          <p:nvPr/>
        </p:nvSpPr>
        <p:spPr bwMode="auto">
          <a:xfrm flipV="1">
            <a:off x="3962400" y="4038600"/>
            <a:ext cx="685800" cy="2286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77" name="Line 14"/>
          <p:cNvSpPr>
            <a:spLocks noChangeShapeType="1"/>
          </p:cNvSpPr>
          <p:nvPr/>
        </p:nvSpPr>
        <p:spPr bwMode="auto">
          <a:xfrm flipV="1">
            <a:off x="3810000" y="2819400"/>
            <a:ext cx="685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78" name="Line 15"/>
          <p:cNvSpPr>
            <a:spLocks noChangeShapeType="1"/>
          </p:cNvSpPr>
          <p:nvPr/>
        </p:nvSpPr>
        <p:spPr bwMode="auto">
          <a:xfrm>
            <a:off x="3048000" y="5181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79" name="Line 16"/>
          <p:cNvSpPr>
            <a:spLocks noChangeShapeType="1"/>
          </p:cNvSpPr>
          <p:nvPr/>
        </p:nvSpPr>
        <p:spPr bwMode="auto">
          <a:xfrm>
            <a:off x="2895600" y="3733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80" name="Line 17"/>
          <p:cNvSpPr>
            <a:spLocks noChangeShapeType="1"/>
          </p:cNvSpPr>
          <p:nvPr/>
        </p:nvSpPr>
        <p:spPr bwMode="auto">
          <a:xfrm>
            <a:off x="4191000" y="5913118"/>
            <a:ext cx="685800" cy="3048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81" name="Line 20"/>
          <p:cNvSpPr>
            <a:spLocks noChangeShapeType="1"/>
          </p:cNvSpPr>
          <p:nvPr/>
        </p:nvSpPr>
        <p:spPr bwMode="auto">
          <a:xfrm flipV="1">
            <a:off x="3886200" y="4724400"/>
            <a:ext cx="685800" cy="457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82" name="Line 22"/>
          <p:cNvSpPr>
            <a:spLocks noChangeShapeType="1"/>
          </p:cNvSpPr>
          <p:nvPr/>
        </p:nvSpPr>
        <p:spPr bwMode="auto">
          <a:xfrm flipV="1">
            <a:off x="2133600" y="2057400"/>
            <a:ext cx="1066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83" name="Line 25"/>
          <p:cNvSpPr>
            <a:spLocks noChangeShapeType="1"/>
          </p:cNvSpPr>
          <p:nvPr/>
        </p:nvSpPr>
        <p:spPr bwMode="auto">
          <a:xfrm>
            <a:off x="2286000" y="609600"/>
            <a:ext cx="762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4" name="Line 26"/>
          <p:cNvSpPr>
            <a:spLocks noChangeShapeType="1"/>
          </p:cNvSpPr>
          <p:nvPr/>
        </p:nvSpPr>
        <p:spPr bwMode="auto">
          <a:xfrm flipV="1">
            <a:off x="1524000" y="838200"/>
            <a:ext cx="7620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8089" name="Line 31"/>
          <p:cNvSpPr>
            <a:spLocks noChangeShapeType="1"/>
          </p:cNvSpPr>
          <p:nvPr/>
        </p:nvSpPr>
        <p:spPr bwMode="auto">
          <a:xfrm>
            <a:off x="2286000" y="44196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EPI……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Active acquired immunity: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child body makes its own antibody 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Long lasting 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Can be:-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Natural acquired Active immunity</a:t>
            </a:r>
          </a:p>
          <a:p>
            <a:pPr lvl="2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child makes immunity after exposure to disease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Artificial acquired Active immunity</a:t>
            </a:r>
          </a:p>
          <a:p>
            <a:pPr lvl="2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child makes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after administration of   vaccine (Ag)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EPI…..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Passive acquired immunity:	</a:t>
            </a:r>
          </a:p>
          <a:p>
            <a:pPr lvl="1">
              <a:buFont typeface="Wingdings" pitchFamily="2" charset="2"/>
              <a:buChar char="ü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The child gets ready made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Short live immunity 	</a:t>
            </a:r>
          </a:p>
          <a:p>
            <a:pPr lvl="1">
              <a:buFont typeface="Wingdings" pitchFamily="2" charset="2"/>
              <a:buChar char="ü"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Can be </a:t>
            </a:r>
          </a:p>
          <a:p>
            <a:pPr lvl="2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Natural acquired passive immunity</a:t>
            </a:r>
          </a:p>
          <a:p>
            <a:pPr lvl="3"/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Transplacentally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transferred maternal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into the child body </a:t>
            </a:r>
          </a:p>
          <a:p>
            <a:pPr lvl="3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E.g. malaria 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measle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, TT</a:t>
            </a:r>
          </a:p>
          <a:p>
            <a:pPr lvl="2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Artificial acquired passive  immunity</a:t>
            </a:r>
          </a:p>
          <a:p>
            <a:pPr lvl="3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Formed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are administered to child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EPI……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831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Antigen: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foreign substance that stimulates our body to produce antibody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Antibody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substance which is produced by our body against the antigen</a:t>
            </a:r>
          </a:p>
          <a:p>
            <a:pPr>
              <a:buFont typeface="Wingdings" pitchFamily="2" charset="2"/>
              <a:buChar char="ü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Toxoids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harmless toxins or poisons  that are produce from bacteria (TT,DT)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Antitoxins: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that units with and neutralizes a specific toxins used to provide passive immunity 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Vaccine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suspension of live or killed MOS administered for prevention of specific infection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73C-12CF-421F-98DF-78C61AB846D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RAHEL 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</TotalTime>
  <Words>1190</Words>
  <Application>Microsoft Office PowerPoint</Application>
  <PresentationFormat>On-screen Show (4:3)</PresentationFormat>
  <Paragraphs>331</Paragraphs>
  <Slides>31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Overview </vt:lpstr>
      <vt:lpstr> Overview ….. </vt:lpstr>
      <vt:lpstr> Targets of EPI </vt:lpstr>
      <vt:lpstr> Immunity can be  </vt:lpstr>
      <vt:lpstr>Immunity </vt:lpstr>
      <vt:lpstr>EPI……</vt:lpstr>
      <vt:lpstr>EPI…..</vt:lpstr>
      <vt:lpstr>EPI……</vt:lpstr>
      <vt:lpstr>EPI……</vt:lpstr>
      <vt:lpstr> Types of vaccine  </vt:lpstr>
      <vt:lpstr>EPI Targets=10 disease</vt:lpstr>
      <vt:lpstr>Schedule</vt:lpstr>
      <vt:lpstr>Schedule…. </vt:lpstr>
      <vt:lpstr>Schedule….</vt:lpstr>
      <vt:lpstr>EPI…………..</vt:lpstr>
      <vt:lpstr> Forms of vaccines  </vt:lpstr>
      <vt:lpstr>Slide 18</vt:lpstr>
      <vt:lpstr> Vaccine problems  </vt:lpstr>
      <vt:lpstr> Vaccine problems … </vt:lpstr>
      <vt:lpstr> Vaccine problems … </vt:lpstr>
      <vt:lpstr> Vaccine problems … </vt:lpstr>
      <vt:lpstr>Cold Chain</vt:lpstr>
      <vt:lpstr>How long is the cold chain?</vt:lpstr>
      <vt:lpstr>What damage vaccine</vt:lpstr>
      <vt:lpstr> Precaution  </vt:lpstr>
      <vt:lpstr>EPI…..</vt:lpstr>
      <vt:lpstr>            Vaccines sensitive to heat  OPV    Measles       BCG          TT      Pentavalent </vt:lpstr>
      <vt:lpstr>                  Vaccines sensitive to cold   Pentavalent  TT           BCG     measle                                            polio </vt:lpstr>
      <vt:lpstr>Vaccine Vial Monitoring(VVM)</vt:lpstr>
      <vt:lpstr>Slide 31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Expanded program on immunization (EPI)  </dc:title>
  <dc:creator>Tenaw</dc:creator>
  <cp:lastModifiedBy>USER1</cp:lastModifiedBy>
  <cp:revision>112</cp:revision>
  <dcterms:created xsi:type="dcterms:W3CDTF">2015-01-10T22:39:03Z</dcterms:created>
  <dcterms:modified xsi:type="dcterms:W3CDTF">2020-05-10T10:00:18Z</dcterms:modified>
</cp:coreProperties>
</file>