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1" r:id="rId4"/>
    <p:sldId id="257" r:id="rId5"/>
    <p:sldId id="258" r:id="rId6"/>
    <p:sldId id="303" r:id="rId7"/>
    <p:sldId id="260" r:id="rId8"/>
    <p:sldId id="261" r:id="rId9"/>
    <p:sldId id="262" r:id="rId10"/>
    <p:sldId id="263" r:id="rId11"/>
    <p:sldId id="305" r:id="rId12"/>
    <p:sldId id="306" r:id="rId13"/>
    <p:sldId id="264" r:id="rId14"/>
    <p:sldId id="299" r:id="rId15"/>
    <p:sldId id="304" r:id="rId16"/>
    <p:sldId id="265" r:id="rId17"/>
    <p:sldId id="266" r:id="rId18"/>
    <p:sldId id="267" r:id="rId19"/>
    <p:sldId id="307" r:id="rId20"/>
    <p:sldId id="309" r:id="rId21"/>
    <p:sldId id="438" r:id="rId22"/>
    <p:sldId id="439" r:id="rId23"/>
    <p:sldId id="441" r:id="rId24"/>
    <p:sldId id="310" r:id="rId25"/>
    <p:sldId id="311" r:id="rId26"/>
    <p:sldId id="440" r:id="rId27"/>
    <p:sldId id="268" r:id="rId28"/>
    <p:sldId id="269" r:id="rId29"/>
    <p:sldId id="385" r:id="rId30"/>
    <p:sldId id="382" r:id="rId31"/>
    <p:sldId id="376" r:id="rId32"/>
    <p:sldId id="383" r:id="rId33"/>
    <p:sldId id="377" r:id="rId34"/>
    <p:sldId id="271" r:id="rId35"/>
    <p:sldId id="380" r:id="rId36"/>
    <p:sldId id="272" r:id="rId37"/>
    <p:sldId id="273" r:id="rId38"/>
    <p:sldId id="386" r:id="rId39"/>
    <p:sldId id="332" r:id="rId40"/>
    <p:sldId id="333" r:id="rId41"/>
    <p:sldId id="334" r:id="rId42"/>
    <p:sldId id="274" r:id="rId43"/>
    <p:sldId id="312" r:id="rId44"/>
    <p:sldId id="335" r:id="rId45"/>
    <p:sldId id="314" r:id="rId46"/>
    <p:sldId id="336" r:id="rId47"/>
    <p:sldId id="387" r:id="rId48"/>
    <p:sldId id="337" r:id="rId49"/>
    <p:sldId id="315" r:id="rId50"/>
    <p:sldId id="320" r:id="rId51"/>
    <p:sldId id="321" r:id="rId52"/>
    <p:sldId id="358" r:id="rId53"/>
    <p:sldId id="330" r:id="rId54"/>
    <p:sldId id="275" r:id="rId55"/>
    <p:sldId id="276" r:id="rId56"/>
    <p:sldId id="338" r:id="rId57"/>
    <p:sldId id="339" r:id="rId58"/>
    <p:sldId id="340" r:id="rId59"/>
    <p:sldId id="341" r:id="rId60"/>
    <p:sldId id="342" r:id="rId61"/>
    <p:sldId id="343" r:id="rId62"/>
    <p:sldId id="344" r:id="rId63"/>
    <p:sldId id="373" r:id="rId64"/>
    <p:sldId id="388" r:id="rId65"/>
    <p:sldId id="277" r:id="rId66"/>
    <p:sldId id="279" r:id="rId67"/>
    <p:sldId id="278" r:id="rId68"/>
    <p:sldId id="280" r:id="rId69"/>
    <p:sldId id="281" r:id="rId70"/>
    <p:sldId id="282" r:id="rId71"/>
    <p:sldId id="390" r:id="rId72"/>
    <p:sldId id="285" r:id="rId73"/>
    <p:sldId id="345" r:id="rId74"/>
    <p:sldId id="351" r:id="rId75"/>
    <p:sldId id="391" r:id="rId76"/>
    <p:sldId id="354" r:id="rId77"/>
    <p:sldId id="392" r:id="rId78"/>
    <p:sldId id="287" r:id="rId79"/>
    <p:sldId id="289" r:id="rId80"/>
    <p:sldId id="364" r:id="rId81"/>
    <p:sldId id="393" r:id="rId82"/>
    <p:sldId id="394" r:id="rId83"/>
    <p:sldId id="395" r:id="rId84"/>
    <p:sldId id="397" r:id="rId85"/>
    <p:sldId id="398" r:id="rId86"/>
    <p:sldId id="402" r:id="rId87"/>
    <p:sldId id="399" r:id="rId88"/>
    <p:sldId id="401" r:id="rId89"/>
    <p:sldId id="403" r:id="rId90"/>
    <p:sldId id="404" r:id="rId91"/>
    <p:sldId id="405" r:id="rId92"/>
    <p:sldId id="406" r:id="rId93"/>
    <p:sldId id="407" r:id="rId94"/>
    <p:sldId id="408" r:id="rId95"/>
    <p:sldId id="409" r:id="rId96"/>
    <p:sldId id="410" r:id="rId97"/>
    <p:sldId id="418" r:id="rId98"/>
    <p:sldId id="419" r:id="rId99"/>
    <p:sldId id="417" r:id="rId100"/>
    <p:sldId id="414" r:id="rId101"/>
    <p:sldId id="420" r:id="rId102"/>
    <p:sldId id="421" r:id="rId103"/>
    <p:sldId id="422" r:id="rId104"/>
    <p:sldId id="423" r:id="rId105"/>
    <p:sldId id="424" r:id="rId106"/>
    <p:sldId id="425" r:id="rId107"/>
    <p:sldId id="427" r:id="rId108"/>
    <p:sldId id="428" r:id="rId109"/>
    <p:sldId id="429" r:id="rId110"/>
    <p:sldId id="430" r:id="rId111"/>
    <p:sldId id="431" r:id="rId112"/>
    <p:sldId id="434" r:id="rId113"/>
    <p:sldId id="436" r:id="rId114"/>
    <p:sldId id="437" r:id="rId115"/>
    <p:sldId id="443" r:id="rId116"/>
    <p:sldId id="291" r:id="rId117"/>
    <p:sldId id="292" r:id="rId118"/>
    <p:sldId id="293" r:id="rId119"/>
    <p:sldId id="444" r:id="rId120"/>
    <p:sldId id="445" r:id="rId121"/>
    <p:sldId id="446" r:id="rId122"/>
    <p:sldId id="447" r:id="rId123"/>
    <p:sldId id="295" r:id="rId124"/>
    <p:sldId id="296" r:id="rId125"/>
    <p:sldId id="297" r:id="rId126"/>
    <p:sldId id="298" r:id="rId127"/>
    <p:sldId id="448" r:id="rId128"/>
    <p:sldId id="449" r:id="rId129"/>
    <p:sldId id="450" r:id="rId130"/>
    <p:sldId id="451" r:id="rId131"/>
    <p:sldId id="452" r:id="rId132"/>
    <p:sldId id="453" r:id="rId133"/>
    <p:sldId id="454" r:id="rId134"/>
    <p:sldId id="455" r:id="rId135"/>
    <p:sldId id="456" r:id="rId136"/>
    <p:sldId id="457" r:id="rId137"/>
    <p:sldId id="458" r:id="rId138"/>
    <p:sldId id="459" r:id="rId139"/>
    <p:sldId id="460" r:id="rId140"/>
    <p:sldId id="463" r:id="rId141"/>
    <p:sldId id="465" r:id="rId142"/>
    <p:sldId id="466" r:id="rId143"/>
    <p:sldId id="467" r:id="rId1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2" d="100"/>
          <a:sy n="82" d="100"/>
        </p:scale>
        <p:origin x="-1474" y="-115"/>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0018C4-C104-43DD-9072-1B7D2FAE5C53}" type="datetimeFigureOut">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018C4-C104-43DD-9072-1B7D2FAE5C53}" type="datetimeFigureOut">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018C4-C104-43DD-9072-1B7D2FAE5C53}" type="datetimeFigureOut">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018C4-C104-43DD-9072-1B7D2FAE5C53}" type="datetimeFigureOut">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018C4-C104-43DD-9072-1B7D2FAE5C53}" type="datetimeFigureOut">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0018C4-C104-43DD-9072-1B7D2FAE5C53}" type="datetimeFigureOut">
              <a:rPr lang="en-US" smtClean="0"/>
              <a:pPr/>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0018C4-C104-43DD-9072-1B7D2FAE5C53}" type="datetimeFigureOut">
              <a:rPr lang="en-US" smtClean="0"/>
              <a:pPr/>
              <a:t>8/15/2019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0018C4-C104-43DD-9072-1B7D2FAE5C53}" type="datetimeFigureOut">
              <a:rPr lang="en-US" smtClean="0"/>
              <a:pPr/>
              <a:t>8/15/2019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018C4-C104-43DD-9072-1B7D2FAE5C53}" type="datetimeFigureOut">
              <a:rPr lang="en-US" smtClean="0"/>
              <a:pPr/>
              <a:t>8/15/2019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018C4-C104-43DD-9072-1B7D2FAE5C53}" type="datetimeFigureOut">
              <a:rPr lang="en-US" smtClean="0"/>
              <a:pPr/>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018C4-C104-43DD-9072-1B7D2FAE5C53}" type="datetimeFigureOut">
              <a:rPr lang="en-US" smtClean="0"/>
              <a:pPr/>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E6B9-5333-403C-A488-DFDE2DD1D9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018C4-C104-43DD-9072-1B7D2FAE5C53}" type="datetimeFigureOut">
              <a:rPr lang="en-US" smtClean="0"/>
              <a:pPr/>
              <a:t>8/15/2019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BE6B9-5333-403C-A488-DFDE2DD1D9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0"/>
            <a:ext cx="8610600" cy="4191000"/>
          </a:xfrm>
        </p:spPr>
        <p:txBody>
          <a:bodyPr>
            <a:noAutofit/>
          </a:bodyPr>
          <a:lstStyle/>
          <a:p>
            <a:pPr>
              <a:lnSpc>
                <a:spcPct val="150000"/>
              </a:lnSpc>
            </a:pPr>
            <a:r>
              <a:rPr lang="en-US" sz="2800" b="1" dirty="0" err="1" smtClean="0">
                <a:latin typeface="Times New Roman" pitchFamily="18" charset="0"/>
                <a:cs typeface="Times New Roman" pitchFamily="18" charset="0"/>
              </a:rPr>
              <a:t>Debre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markos</a:t>
            </a:r>
            <a:r>
              <a:rPr lang="en-US" sz="2800" b="1" dirty="0" smtClean="0">
                <a:latin typeface="Times New Roman" pitchFamily="18" charset="0"/>
                <a:cs typeface="Times New Roman" pitchFamily="18" charset="0"/>
              </a:rPr>
              <a:t> university</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Health science college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Department of HNFS</a:t>
            </a:r>
            <a:br>
              <a:rPr lang="en-US" sz="24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Sport Nutrition</a:t>
            </a:r>
            <a:r>
              <a:rPr lang="en-US" sz="2800" b="1" cap="all" dirty="0" smtClean="0">
                <a:latin typeface="Times New Roman" pitchFamily="18" charset="0"/>
                <a:cs typeface="Times New Roman" pitchFamily="18" charset="0"/>
              </a:rPr>
              <a:t> (HNFS 3124</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876800"/>
            <a:ext cx="6400800" cy="1524000"/>
          </a:xfrm>
        </p:spPr>
        <p:txBody>
          <a:bodyPr>
            <a:normAutofit/>
          </a:bodyPr>
          <a:lstStyle/>
          <a:p>
            <a:pPr algn="r"/>
            <a:endParaRPr lang="en-US" sz="2400" b="1" dirty="0" smtClean="0">
              <a:latin typeface="Times New Roman" pitchFamily="18" charset="0"/>
              <a:cs typeface="Times New Roman" pitchFamily="18" charset="0"/>
            </a:endParaRPr>
          </a:p>
          <a:p>
            <a:pPr algn="r"/>
            <a:r>
              <a:rPr lang="en-US" sz="2400" b="1" i="1" dirty="0" smtClean="0">
                <a:solidFill>
                  <a:schemeClr val="tx1"/>
                </a:solidFill>
                <a:latin typeface="Times New Roman" pitchFamily="18" charset="0"/>
                <a:cs typeface="Times New Roman" pitchFamily="18" charset="0"/>
              </a:rPr>
              <a:t>JULY,2019</a:t>
            </a:r>
            <a:endParaRPr lang="en-US" sz="2400" b="1"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Autofit/>
          </a:bodyPr>
          <a:lstStyle/>
          <a:p>
            <a:pPr algn="just">
              <a:buNone/>
            </a:pPr>
            <a:r>
              <a:rPr lang="en-US" sz="2800" b="1" dirty="0" smtClean="0">
                <a:latin typeface="Times New Roman" pitchFamily="18" charset="0"/>
                <a:cs typeface="Times New Roman" pitchFamily="18" charset="0"/>
              </a:rPr>
              <a:t>Cont…</a:t>
            </a:r>
          </a:p>
          <a:p>
            <a:pPr algn="just"/>
            <a:r>
              <a:rPr lang="en-US" sz="2400" dirty="0" smtClean="0">
                <a:latin typeface="Times New Roman" pitchFamily="18" charset="0"/>
                <a:cs typeface="Times New Roman" pitchFamily="18" charset="0"/>
              </a:rPr>
              <a:t>Individuals </a:t>
            </a:r>
            <a:r>
              <a:rPr lang="en-US" sz="2400" dirty="0">
                <a:latin typeface="Times New Roman" pitchFamily="18" charset="0"/>
                <a:cs typeface="Times New Roman" pitchFamily="18" charset="0"/>
              </a:rPr>
              <a:t>undertaking daily exercise or strenuous physical activity typically have energy expenditures greater than the normal daily energy expenditures of sedentary individuals. </a:t>
            </a: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dirty="0" smtClean="0">
                <a:latin typeface="Times New Roman" pitchFamily="18" charset="0"/>
                <a:cs typeface="Times New Roman" pitchFamily="18" charset="0"/>
              </a:rPr>
              <a:t>Therefore</a:t>
            </a:r>
            <a:r>
              <a:rPr lang="en-US" sz="2400" dirty="0">
                <a:latin typeface="Times New Roman" pitchFamily="18" charset="0"/>
                <a:cs typeface="Times New Roman" pitchFamily="18" charset="0"/>
              </a:rPr>
              <a:t>, the total energy intake of these individuals should meet the increased demands of exercise and physical </a:t>
            </a:r>
            <a:r>
              <a:rPr lang="en-US" sz="2400" dirty="0" smtClean="0">
                <a:latin typeface="Times New Roman" pitchFamily="18" charset="0"/>
                <a:cs typeface="Times New Roman" pitchFamily="18" charset="0"/>
              </a:rPr>
              <a:t>activity, requirements </a:t>
            </a:r>
            <a:r>
              <a:rPr lang="en-US" sz="2400" dirty="0">
                <a:latin typeface="Times New Roman" pitchFamily="18" charset="0"/>
                <a:cs typeface="Times New Roman" pitchFamily="18" charset="0"/>
              </a:rPr>
              <a:t>for growth, muscular </a:t>
            </a:r>
            <a:r>
              <a:rPr lang="en-US" sz="2400" dirty="0" smtClean="0">
                <a:latin typeface="Times New Roman" pitchFamily="18" charset="0"/>
                <a:cs typeface="Times New Roman" pitchFamily="18" charset="0"/>
              </a:rPr>
              <a:t>development.</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energy substrate will vary, depending on the type of activity performed. </a:t>
            </a:r>
          </a:p>
          <a:p>
            <a:pPr lvl="1" algn="just">
              <a:buFont typeface="Wingdings" pitchFamily="2" charset="2"/>
              <a:buChar char="Ø"/>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instance, moderate to high-intensity </a:t>
            </a:r>
            <a:r>
              <a:rPr lang="en-US" sz="2400" dirty="0" smtClean="0">
                <a:latin typeface="Times New Roman" pitchFamily="18" charset="0"/>
                <a:cs typeface="Times New Roman" pitchFamily="18" charset="0"/>
              </a:rPr>
              <a:t>exercise </a:t>
            </a:r>
            <a:r>
              <a:rPr lang="en-US" sz="2400" dirty="0">
                <a:latin typeface="Times New Roman" pitchFamily="18" charset="0"/>
                <a:cs typeface="Times New Roman" pitchFamily="18" charset="0"/>
              </a:rPr>
              <a:t>relies greatly on carbohydrate stores for </a:t>
            </a:r>
            <a:r>
              <a:rPr lang="en-US" sz="2400" dirty="0" smtClean="0">
                <a:latin typeface="Times New Roman" pitchFamily="18" charset="0"/>
                <a:cs typeface="Times New Roman" pitchFamily="18" charset="0"/>
              </a:rPr>
              <a:t>energy.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outerShdw>
                </a:effectLst>
              </a:rPr>
              <a:t>Carbohydrates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After exercise</a:t>
            </a:r>
            <a:endParaRPr lang="en-US" sz="2800" dirty="0" smtClean="0">
              <a:latin typeface="Times New Roman" pitchFamily="18" charset="0"/>
              <a:cs typeface="Times New Roman" pitchFamily="18" charset="0"/>
            </a:endParaRPr>
          </a:p>
          <a:p>
            <a:pPr lvl="1"/>
            <a:r>
              <a:rPr lang="en-US" sz="2200" dirty="0" smtClean="0">
                <a:latin typeface="Times New Roman" pitchFamily="18" charset="0"/>
                <a:cs typeface="Times New Roman" pitchFamily="18" charset="0"/>
              </a:rPr>
              <a:t>Athletes should consume 1.0 to 1.5 gm/kg immediately post exercise and again one hour later</a:t>
            </a:r>
          </a:p>
          <a:p>
            <a:pPr lvl="2"/>
            <a:r>
              <a:rPr lang="en-US" sz="2200" dirty="0" smtClean="0">
                <a:latin typeface="Times New Roman" pitchFamily="18" charset="0"/>
                <a:cs typeface="Times New Roman" pitchFamily="18" charset="0"/>
              </a:rPr>
              <a:t>To replace muscle glycogen stores</a:t>
            </a:r>
          </a:p>
          <a:p>
            <a:pPr lvl="2"/>
            <a:r>
              <a:rPr lang="en-US" sz="2200" dirty="0" smtClean="0">
                <a:latin typeface="Times New Roman" pitchFamily="18" charset="0"/>
                <a:cs typeface="Times New Roman" pitchFamily="18" charset="0"/>
              </a:rPr>
              <a:t>To prevent gradual depletion of muscle glycogen stores over time caused by repetitive daily bouts of heavy exercise</a:t>
            </a:r>
          </a:p>
          <a:p>
            <a:pPr lvl="2"/>
            <a:r>
              <a:rPr lang="en-US" sz="2200" dirty="0" smtClean="0">
                <a:latin typeface="Times New Roman" pitchFamily="18" charset="0"/>
                <a:cs typeface="Times New Roman" pitchFamily="18" charset="0"/>
              </a:rPr>
              <a:t>To decrease muscle breakdown</a:t>
            </a:r>
          </a:p>
          <a:p>
            <a:pPr>
              <a:buNone/>
            </a:pPr>
            <a:r>
              <a:rPr lang="en-US" sz="2200" dirty="0" smtClean="0">
                <a:latin typeface="Times New Roman" pitchFamily="18" charset="0"/>
                <a:cs typeface="Times New Roman" pitchFamily="18" charset="0"/>
              </a:rPr>
              <a:t>     -   Post game recovery snack: </a:t>
            </a:r>
          </a:p>
          <a:p>
            <a:pPr>
              <a:buNone/>
            </a:pPr>
            <a:r>
              <a:rPr lang="en-US" sz="2200" dirty="0" smtClean="0">
                <a:latin typeface="Times New Roman" pitchFamily="18" charset="0"/>
                <a:cs typeface="Times New Roman" pitchFamily="18" charset="0"/>
              </a:rPr>
              <a:t>        small snack of 4:1 ratio (CHO/protein) </a:t>
            </a:r>
          </a:p>
          <a:p>
            <a:pPr>
              <a:buNone/>
            </a:pPr>
            <a:r>
              <a:rPr lang="en-US" sz="2200" dirty="0" smtClean="0">
                <a:latin typeface="Times New Roman" pitchFamily="18" charset="0"/>
                <a:cs typeface="Times New Roman" pitchFamily="18" charset="0"/>
              </a:rPr>
              <a:t>       E.g. chocolate milk, Greek yogurt and berries, meat and cheese sandwich</a:t>
            </a:r>
          </a:p>
          <a:p>
            <a:pPr lvl="2"/>
            <a:endParaRPr lang="en-US" sz="2200" dirty="0" smtClean="0">
              <a:latin typeface="Times New Roman" pitchFamily="18" charset="0"/>
              <a:cs typeface="Times New Roman" pitchFamily="18" charset="0"/>
            </a:endParaRPr>
          </a:p>
          <a:p>
            <a:pPr lvl="2"/>
            <a:r>
              <a:rPr lang="en-US" sz="2200" dirty="0" smtClean="0">
                <a:latin typeface="Times New Roman" pitchFamily="18" charset="0"/>
                <a:cs typeface="Times New Roman" pitchFamily="18" charset="0"/>
              </a:rPr>
              <a:t>Example recovery meal: Spaghetti Bolognese with added vegetables and fluids </a:t>
            </a:r>
            <a:r>
              <a:rPr lang="en-US" sz="2200" dirty="0" err="1" smtClean="0">
                <a:latin typeface="Times New Roman" pitchFamily="18" charset="0"/>
                <a:cs typeface="Times New Roman" pitchFamily="18" charset="0"/>
              </a:rPr>
              <a:t>Lasagne</a:t>
            </a:r>
            <a:r>
              <a:rPr lang="en-US" sz="2200" dirty="0" smtClean="0">
                <a:latin typeface="Times New Roman" pitchFamily="18" charset="0"/>
                <a:cs typeface="Times New Roman" pitchFamily="18" charset="0"/>
              </a:rPr>
              <a:t>, salad and homemade oven chips and fluids Chicken, potatoes, veggies and fluids</a:t>
            </a:r>
          </a:p>
          <a:p>
            <a:pPr lvl="2"/>
            <a:endParaRPr lang="en-US" sz="2200" dirty="0" smtClean="0">
              <a:latin typeface="Times New Roman" pitchFamily="18" charset="0"/>
              <a:cs typeface="Times New Roman" pitchFamily="18" charset="0"/>
            </a:endParaRP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Protein</a:t>
            </a:r>
            <a:endParaRPr lang="en-US" dirty="0"/>
          </a:p>
        </p:txBody>
      </p:sp>
      <p:sp>
        <p:nvSpPr>
          <p:cNvPr id="3" name="Content Placeholder 2"/>
          <p:cNvSpPr>
            <a:spLocks noGrp="1"/>
          </p:cNvSpPr>
          <p:nvPr>
            <p:ph idx="1"/>
          </p:nvPr>
        </p:nvSpPr>
        <p:spPr/>
        <p:txBody>
          <a:bodyPr>
            <a:normAutofit fontScale="92500"/>
          </a:bodyPr>
          <a:lstStyle/>
          <a:p>
            <a:pPr>
              <a:lnSpc>
                <a:spcPct val="90000"/>
              </a:lnSpc>
              <a:buNone/>
              <a:defRPr/>
            </a:pPr>
            <a:r>
              <a:rPr lang="en-US" sz="3600" u="sng" dirty="0" smtClean="0"/>
              <a:t>Role in Exercise?</a:t>
            </a:r>
          </a:p>
          <a:p>
            <a:pPr>
              <a:lnSpc>
                <a:spcPct val="90000"/>
              </a:lnSpc>
              <a:buNone/>
              <a:defRPr/>
            </a:pPr>
            <a:r>
              <a:rPr lang="en-US" sz="3600" dirty="0" smtClean="0">
                <a:latin typeface="Times New Roman" pitchFamily="18" charset="0"/>
                <a:cs typeface="Times New Roman" pitchFamily="18" charset="0"/>
              </a:rPr>
              <a:t>Moderate protein (20g of high quality protein stimulates muscle protein synthesis: aim for this at every meal)</a:t>
            </a:r>
            <a:endParaRPr lang="en-US" sz="3600" u="sng" dirty="0" smtClean="0"/>
          </a:p>
          <a:p>
            <a:pPr>
              <a:lnSpc>
                <a:spcPct val="90000"/>
              </a:lnSpc>
              <a:defRPr/>
            </a:pPr>
            <a:r>
              <a:rPr lang="en-US" dirty="0" smtClean="0"/>
              <a:t>Muscle growth and repair</a:t>
            </a:r>
          </a:p>
          <a:p>
            <a:pPr>
              <a:lnSpc>
                <a:spcPct val="90000"/>
              </a:lnSpc>
              <a:defRPr/>
            </a:pPr>
            <a:r>
              <a:rPr lang="en-US" dirty="0" smtClean="0"/>
              <a:t>Supplies 10% of fuel when glycogen stores are low</a:t>
            </a:r>
          </a:p>
          <a:p>
            <a:pPr>
              <a:lnSpc>
                <a:spcPct val="90000"/>
              </a:lnSpc>
              <a:defRPr/>
            </a:pPr>
            <a:r>
              <a:rPr lang="en-US" dirty="0" smtClean="0"/>
              <a:t>Supplies 5% of fuel when glycogen stores are high</a:t>
            </a:r>
          </a:p>
          <a:p>
            <a:pPr>
              <a:lnSpc>
                <a:spcPct val="90000"/>
              </a:lnSpc>
              <a:defRPr/>
            </a:pPr>
            <a:r>
              <a:rPr lang="en-US" dirty="0" smtClean="0"/>
              <a:t>Aids in repair/recovery following muscle damage</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defRPr/>
            </a:pPr>
            <a:r>
              <a:rPr lang="en-US" u="sng" dirty="0" smtClean="0">
                <a:solidFill>
                  <a:srgbClr val="FF5050"/>
                </a:solidFill>
                <a:latin typeface="Abadi MT Condensed" pitchFamily="34" charset="0"/>
              </a:rPr>
              <a:t>Protein Needs: 1.2 to 1.7 g/kg (0.5 – 0.8g/#)</a:t>
            </a:r>
          </a:p>
          <a:p>
            <a:pPr>
              <a:buNone/>
              <a:defRPr/>
            </a:pPr>
            <a:endParaRPr lang="en-US" dirty="0" smtClean="0"/>
          </a:p>
          <a:p>
            <a:pPr>
              <a:defRPr/>
            </a:pPr>
            <a:r>
              <a:rPr lang="en-US" dirty="0" smtClean="0"/>
              <a:t>Some research supports up to 2 gm/day</a:t>
            </a:r>
          </a:p>
          <a:p>
            <a:pPr>
              <a:defRPr/>
            </a:pPr>
            <a:r>
              <a:rPr lang="en-US" dirty="0" smtClean="0"/>
              <a:t>Protein intake and timing of protein intake are both important for increasing lean muscle mass</a:t>
            </a:r>
          </a:p>
          <a:p>
            <a:pPr>
              <a:defRPr/>
            </a:pPr>
            <a:r>
              <a:rPr lang="en-US" dirty="0" smtClean="0"/>
              <a:t>Eating protein several times a day may enhance availability of amino acids during workout</a:t>
            </a:r>
          </a:p>
          <a:p>
            <a:pPr>
              <a:defRPr/>
            </a:pPr>
            <a:r>
              <a:rPr lang="en-US" dirty="0" smtClean="0"/>
              <a:t>Going into strength workouts well nourished may enhance strength gains and decrease protein losses</a:t>
            </a:r>
          </a:p>
          <a:p>
            <a:pPr>
              <a:defRPr/>
            </a:pPr>
            <a:r>
              <a:rPr lang="en-US" dirty="0" smtClean="0"/>
              <a:t>Refueling immediately after workouts with a carbohydrate/protein mix is essential for strength gains</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defRPr/>
            </a:pPr>
            <a:r>
              <a:rPr lang="en-US" dirty="0" smtClean="0"/>
              <a:t>To enhance protein synthesis in muscle and replace glycogen stores…</a:t>
            </a:r>
          </a:p>
          <a:p>
            <a:pPr>
              <a:defRPr/>
            </a:pPr>
            <a:r>
              <a:rPr lang="en-US" dirty="0" smtClean="0"/>
              <a:t>Don’t exercise in </a:t>
            </a:r>
            <a:r>
              <a:rPr lang="en-US" i="1" dirty="0" smtClean="0"/>
              <a:t>fasted</a:t>
            </a:r>
            <a:r>
              <a:rPr lang="en-US" dirty="0" smtClean="0"/>
              <a:t> state</a:t>
            </a:r>
          </a:p>
          <a:p>
            <a:pPr>
              <a:defRPr/>
            </a:pPr>
            <a:r>
              <a:rPr lang="en-US" dirty="0" smtClean="0"/>
              <a:t>Eat immediately after exercise </a:t>
            </a:r>
            <a:r>
              <a:rPr lang="en-US" i="1" dirty="0" smtClean="0"/>
              <a:t>[window of opportunity]</a:t>
            </a:r>
          </a:p>
          <a:p>
            <a:pPr lvl="1">
              <a:defRPr/>
            </a:pPr>
            <a:r>
              <a:rPr lang="en-US" b="1" i="1" dirty="0" smtClean="0"/>
              <a:t>~ 6-8 g protein + 1-1.5g CHO/kg BW within 30 minutes</a:t>
            </a:r>
            <a:r>
              <a:rPr lang="en-US" dirty="0" smtClean="0"/>
              <a:t>  [1 oz meat, 1 c milk, 1 Power Bar, OR 1/2c </a:t>
            </a:r>
            <a:r>
              <a:rPr lang="en-US" dirty="0" err="1" smtClean="0"/>
              <a:t>mac</a:t>
            </a:r>
            <a:r>
              <a:rPr lang="en-US" dirty="0" smtClean="0"/>
              <a:t> &amp; cheese + ~ 50 </a:t>
            </a:r>
            <a:r>
              <a:rPr lang="en-US" dirty="0" err="1" smtClean="0"/>
              <a:t>carb</a:t>
            </a:r>
            <a:r>
              <a:rPr lang="en-US" dirty="0" smtClean="0"/>
              <a:t>]</a:t>
            </a:r>
          </a:p>
          <a:p>
            <a:pPr lvl="2">
              <a:defRPr/>
            </a:pPr>
            <a:r>
              <a:rPr lang="en-US" sz="2800" dirty="0" smtClean="0"/>
              <a:t>6-10g CHO/kg BW per 24 hours</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rPr>
              <a:t>Nutrition for the injured athlete</a:t>
            </a:r>
            <a:endParaRPr lang="en-US" sz="3600" dirty="0">
              <a:solidFill>
                <a:schemeClr val="tx1">
                  <a:lumMod val="95000"/>
                  <a:lumOff val="5000"/>
                </a:schemeClr>
              </a:solidFill>
            </a:endParaRPr>
          </a:p>
        </p:txBody>
      </p:sp>
      <p:sp>
        <p:nvSpPr>
          <p:cNvPr id="3" name="Content Placeholder 2"/>
          <p:cNvSpPr>
            <a:spLocks noGrp="1"/>
          </p:cNvSpPr>
          <p:nvPr>
            <p:ph idx="1"/>
          </p:nvPr>
        </p:nvSpPr>
        <p:spPr/>
        <p:txBody>
          <a:bodyPr>
            <a:normAutofit fontScale="77500" lnSpcReduction="20000"/>
          </a:bodyPr>
          <a:lstStyle/>
          <a:p>
            <a:r>
              <a:rPr lang="en-US" sz="2900" dirty="0" smtClean="0">
                <a:latin typeface="Times New Roman" panose="02020603050405020304" pitchFamily="18" charset="0"/>
                <a:cs typeface="Times New Roman" panose="02020603050405020304" pitchFamily="18" charset="0"/>
              </a:rPr>
              <a:t>It is quite rare to find an athlete that has not been injured.</a:t>
            </a:r>
          </a:p>
          <a:p>
            <a:endParaRPr lang="en-US" sz="2900" dirty="0" smtClean="0">
              <a:latin typeface="Times New Roman" panose="02020603050405020304" pitchFamily="18" charset="0"/>
              <a:cs typeface="Times New Roman" panose="02020603050405020304" pitchFamily="18" charset="0"/>
            </a:endParaRPr>
          </a:p>
          <a:p>
            <a:r>
              <a:rPr lang="en-US" sz="2900" dirty="0" smtClean="0">
                <a:latin typeface="Times New Roman" panose="02020603050405020304" pitchFamily="18" charset="0"/>
                <a:cs typeface="Times New Roman" panose="02020603050405020304" pitchFamily="18" charset="0"/>
              </a:rPr>
              <a:t>Injuries can be minor, such as a scratch or bruise, or much more severe, such as a torn knee ligament broken leg. </a:t>
            </a:r>
          </a:p>
          <a:p>
            <a:endParaRPr lang="en-US" sz="2900" dirty="0" smtClean="0">
              <a:latin typeface="Times New Roman" panose="02020603050405020304" pitchFamily="18" charset="0"/>
              <a:cs typeface="Times New Roman" panose="02020603050405020304" pitchFamily="18" charset="0"/>
            </a:endParaRPr>
          </a:p>
          <a:p>
            <a:r>
              <a:rPr lang="en-US" sz="2900" dirty="0" smtClean="0">
                <a:latin typeface="Times New Roman" panose="02020603050405020304" pitchFamily="18" charset="0"/>
                <a:cs typeface="Times New Roman" panose="02020603050405020304" pitchFamily="18" charset="0"/>
              </a:rPr>
              <a:t>Serious injuries, those that limit limb or whole-body mobility (such as a fracture or ligament tear), </a:t>
            </a:r>
          </a:p>
          <a:p>
            <a:pPr lvl="1"/>
            <a:r>
              <a:rPr lang="en-US" sz="2900" dirty="0" smtClean="0">
                <a:latin typeface="Times New Roman" panose="02020603050405020304" pitchFamily="18" charset="0"/>
                <a:cs typeface="Times New Roman" panose="02020603050405020304" pitchFamily="18" charset="0"/>
              </a:rPr>
              <a:t>cause a decrease in muscle growth and an increase in muscle protein loss.</a:t>
            </a:r>
          </a:p>
          <a:p>
            <a:pPr lvl="1"/>
            <a:r>
              <a:rPr lang="en-US" sz="2900" dirty="0" smtClean="0">
                <a:latin typeface="Times New Roman" panose="02020603050405020304" pitchFamily="18" charset="0"/>
                <a:cs typeface="Times New Roman" panose="02020603050405020304" pitchFamily="18" charset="0"/>
              </a:rPr>
              <a:t>lead to a reduction in strength and neuromuscular control </a:t>
            </a:r>
          </a:p>
          <a:p>
            <a:endParaRPr lang="en-US" sz="2900" dirty="0" smtClean="0">
              <a:latin typeface="Times New Roman" panose="02020603050405020304" pitchFamily="18" charset="0"/>
              <a:cs typeface="Times New Roman" panose="02020603050405020304" pitchFamily="18" charset="0"/>
            </a:endParaRPr>
          </a:p>
          <a:p>
            <a:r>
              <a:rPr lang="en-US" sz="2900" dirty="0" smtClean="0">
                <a:latin typeface="Times New Roman" panose="02020603050405020304" pitchFamily="18" charset="0"/>
                <a:cs typeface="Times New Roman" panose="02020603050405020304" pitchFamily="18" charset="0"/>
              </a:rPr>
              <a:t>Nutrition plays an important role in an athlete’s health and performance.</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Nutrition recommendations for the injury and immobilization phase</a:t>
            </a:r>
            <a:endParaRPr lang="en-US" sz="2800" dirty="0">
              <a:solidFill>
                <a:schemeClr val="tx1">
                  <a:lumMod val="95000"/>
                  <a:lumOff val="5000"/>
                </a:schemeClr>
              </a:solidFill>
            </a:endParaRPr>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b="1" dirty="0" smtClean="0">
                <a:solidFill>
                  <a:srgbClr val="00B0F0"/>
                </a:solidFill>
                <a:latin typeface="Times New Roman" panose="02020603050405020304" pitchFamily="18" charset="0"/>
                <a:cs typeface="Times New Roman" panose="02020603050405020304" pitchFamily="18" charset="0"/>
              </a:rPr>
              <a:t>Energy (calories):</a:t>
            </a:r>
          </a:p>
          <a:p>
            <a:pPr lvl="1">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Energy needs are slightly higher to assist with the healing process. </a:t>
            </a:r>
          </a:p>
          <a:p>
            <a:pPr lvl="1">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If the injury is severe, resting energy expenditure can increase by 20%. </a:t>
            </a:r>
          </a:p>
          <a:p>
            <a:pPr lvl="1">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When using crutches, energy expenditure can be 2-3 times higher compared to normal walking. </a:t>
            </a:r>
          </a:p>
          <a:p>
            <a:pPr lvl="1">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Sometimes-a small weight gain is beneficial- because, without enough calories, muscle growth is limited and muscle loss can be greater.</a:t>
            </a:r>
          </a:p>
          <a:p>
            <a:pPr marL="514350" indent="-514350">
              <a:buFont typeface="+mj-lt"/>
              <a:buAutoNum type="arabicPeriod"/>
            </a:pPr>
            <a:endParaRPr lang="en-US"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marL="0" indent="0">
              <a:buNone/>
            </a:pPr>
            <a:r>
              <a:rPr lang="en-US" sz="3000" b="1" dirty="0" smtClean="0">
                <a:solidFill>
                  <a:srgbClr val="FF0000"/>
                </a:solidFill>
                <a:latin typeface="Times New Roman" panose="02020603050405020304" pitchFamily="18" charset="0"/>
                <a:cs typeface="Times New Roman" panose="02020603050405020304" pitchFamily="18" charset="0"/>
              </a:rPr>
              <a:t>Protein: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During the immobilization phase there is a tendency to lose muscle mass, which then causes an athlete to lose strength.</a:t>
            </a: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Protein helps athletes to build and repair muscle; therefore, the need for protein is higher. </a:t>
            </a: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precise number of grams/Kg(lb) needed each day is very individual.</a:t>
            </a: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But, it is safe to assume that it’s more than the dietary reference intake (DRI) of 0.8 grams/kg (0.35 grams/lb). </a:t>
            </a: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While research suggests that the protein need is close to 1-1.2 grams/kg </a:t>
            </a:r>
          </a:p>
          <a:p>
            <a:pPr lvl="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since the majority of athletes eat more protein than they need, sufficient protein intake is typically not an issue.</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marL="0" indent="0">
              <a:buNone/>
            </a:pPr>
            <a:r>
              <a:rPr lang="en-US" b="1" dirty="0" smtClean="0">
                <a:solidFill>
                  <a:srgbClr val="00B0F0"/>
                </a:solidFill>
                <a:latin typeface="Times New Roman" panose="02020603050405020304" pitchFamily="18" charset="0"/>
                <a:cs typeface="Times New Roman" panose="02020603050405020304" pitchFamily="18" charset="0"/>
              </a:rPr>
              <a:t>3. Carbohydrate: </a:t>
            </a:r>
          </a:p>
          <a:p>
            <a:pPr marL="0" indent="0">
              <a:buNone/>
            </a:pPr>
            <a:r>
              <a:rPr lang="en-US" dirty="0" smtClean="0">
                <a:latin typeface="Times New Roman" panose="02020603050405020304" pitchFamily="18" charset="0"/>
                <a:cs typeface="Times New Roman" panose="02020603050405020304" pitchFamily="18" charset="0"/>
              </a:rPr>
              <a:t>This macronutrient is an athlete’s main source of energy for physical activity.</a:t>
            </a:r>
          </a:p>
          <a:p>
            <a:pPr marL="0" indent="0">
              <a:buNone/>
            </a:pP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However, following an injury that limits activity, carbohydrate intake can be slightly lowered to prevent excessive weight gain.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Sports beverages, gels, sodas and concentrated sweets are highly discouraged during this time.</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a:bodyPr>
          <a:lstStyle/>
          <a:p>
            <a:pPr marL="0" indent="0">
              <a:buNone/>
            </a:pPr>
            <a:r>
              <a:rPr lang="en-US" b="1" dirty="0" smtClean="0">
                <a:solidFill>
                  <a:srgbClr val="00B0F0"/>
                </a:solidFill>
                <a:latin typeface="Times New Roman" panose="02020603050405020304" pitchFamily="18" charset="0"/>
                <a:cs typeface="Times New Roman" panose="02020603050405020304" pitchFamily="18" charset="0"/>
              </a:rPr>
              <a:t>4. Fat: </a:t>
            </a:r>
          </a:p>
          <a:p>
            <a:pPr lvl="1">
              <a:lnSpc>
                <a:spcPct val="150000"/>
              </a:lnSpc>
            </a:pPr>
            <a:r>
              <a:rPr lang="en-US" dirty="0" smtClean="0">
                <a:latin typeface="Times New Roman" panose="02020603050405020304" pitchFamily="18" charset="0"/>
                <a:cs typeface="Times New Roman" panose="02020603050405020304" pitchFamily="18" charset="0"/>
              </a:rPr>
              <a:t>Fats are essential for healing, and the type of fat is critical. </a:t>
            </a:r>
          </a:p>
          <a:p>
            <a:pPr lvl="1">
              <a:lnSpc>
                <a:spcPct val="150000"/>
              </a:lnSpc>
            </a:pPr>
            <a:endParaRPr lang="en-US" dirty="0" smtClean="0">
              <a:latin typeface="Times New Roman" panose="02020603050405020304" pitchFamily="18" charset="0"/>
              <a:cs typeface="Times New Roman" panose="02020603050405020304" pitchFamily="18" charset="0"/>
            </a:endParaRPr>
          </a:p>
          <a:p>
            <a:pPr lvl="1">
              <a:lnSpc>
                <a:spcPct val="150000"/>
              </a:lnSpc>
            </a:pPr>
            <a:r>
              <a:rPr lang="en-US" dirty="0" smtClean="0">
                <a:latin typeface="Times New Roman" panose="02020603050405020304" pitchFamily="18" charset="0"/>
                <a:cs typeface="Times New Roman" panose="02020603050405020304" pitchFamily="18" charset="0"/>
              </a:rPr>
              <a:t>Omega 3’s (found mainly in fatty fish such as salmon, mackerel or tuna) </a:t>
            </a:r>
          </a:p>
          <a:p>
            <a:pPr lvl="2">
              <a:lnSpc>
                <a:spcPct val="150000"/>
              </a:lnSpc>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help to increase muscle protein synthesis (muscle building)</a:t>
            </a:r>
          </a:p>
          <a:p>
            <a:pPr lvl="2">
              <a:lnSpc>
                <a:spcPct val="150000"/>
              </a:lnSpc>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play a role with recovery and decreasing inflammation.</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lumMod val="95000"/>
                    <a:lumOff val="5000"/>
                  </a:schemeClr>
                </a:solidFill>
                <a:latin typeface="Times New Roman" panose="02020603050405020304" pitchFamily="18" charset="0"/>
                <a:cs typeface="Times New Roman" panose="02020603050405020304" pitchFamily="18" charset="0"/>
              </a:rPr>
              <a:t>5. Vitamins and minerals:</a:t>
            </a:r>
            <a:endParaRPr lang="en-US" sz="3200" dirty="0">
              <a:solidFill>
                <a:schemeClr val="tx1">
                  <a:lumMod val="95000"/>
                  <a:lumOff val="5000"/>
                </a:schemeClr>
              </a:solidFill>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anose="02020603050405020304" pitchFamily="18" charset="0"/>
                <a:cs typeface="Times New Roman" panose="02020603050405020304" pitchFamily="18" charset="0"/>
              </a:rPr>
              <a:t>Vitamin C </a:t>
            </a:r>
          </a:p>
          <a:p>
            <a:pPr lvl="1"/>
            <a:r>
              <a:rPr lang="en-US" dirty="0" smtClean="0">
                <a:latin typeface="Times New Roman" panose="02020603050405020304" pitchFamily="18" charset="0"/>
                <a:cs typeface="Times New Roman" panose="02020603050405020304" pitchFamily="18" charset="0"/>
              </a:rPr>
              <a:t>Assists with wound healing, </a:t>
            </a:r>
          </a:p>
          <a:p>
            <a:pPr lvl="1"/>
            <a:r>
              <a:rPr lang="en-US" dirty="0" smtClean="0">
                <a:latin typeface="Times New Roman" panose="02020603050405020304" pitchFamily="18" charset="0"/>
                <a:cs typeface="Times New Roman" panose="02020603050405020304" pitchFamily="18" charset="0"/>
              </a:rPr>
              <a:t>tissue repair and optimal immune function.</a:t>
            </a:r>
          </a:p>
          <a:p>
            <a:pPr lvl="1"/>
            <a:r>
              <a:rPr lang="en-US" dirty="0" smtClean="0">
                <a:latin typeface="Times New Roman" panose="02020603050405020304" pitchFamily="18" charset="0"/>
                <a:cs typeface="Times New Roman" panose="02020603050405020304" pitchFamily="18" charset="0"/>
              </a:rPr>
              <a:t> Foods rich in vitamin C include: citrus fruit, strawberries, red bell peppers, watermelon, etc.</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Vitamin A  </a:t>
            </a:r>
          </a:p>
          <a:p>
            <a:pPr lvl="1"/>
            <a:r>
              <a:rPr lang="en-US" dirty="0" smtClean="0">
                <a:latin typeface="Times New Roman" panose="02020603050405020304" pitchFamily="18" charset="0"/>
                <a:cs typeface="Times New Roman" panose="02020603050405020304" pitchFamily="18" charset="0"/>
              </a:rPr>
              <a:t>Assists with cell growth and development, </a:t>
            </a:r>
          </a:p>
          <a:p>
            <a:pPr lvl="1"/>
            <a:r>
              <a:rPr lang="en-US" dirty="0" smtClean="0">
                <a:latin typeface="Times New Roman" panose="02020603050405020304" pitchFamily="18" charset="0"/>
                <a:cs typeface="Times New Roman" panose="02020603050405020304" pitchFamily="18" charset="0"/>
              </a:rPr>
              <a:t>Immune function. </a:t>
            </a:r>
          </a:p>
          <a:p>
            <a:pPr lvl="1"/>
            <a:r>
              <a:rPr lang="en-US" dirty="0" smtClean="0">
                <a:latin typeface="Times New Roman" panose="02020603050405020304" pitchFamily="18" charset="0"/>
                <a:cs typeface="Times New Roman" panose="02020603050405020304" pitchFamily="18" charset="0"/>
              </a:rPr>
              <a:t>Foods rich in vitamin A include: sweet potatoes, tomatoes, carrots, papaya (i.e., orange/red fruits and vegetables).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 three principles of sport nutrition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a:buNone/>
            </a:pPr>
            <a:r>
              <a:rPr lang="en-US" altLang="en-US" sz="2400" b="1" dirty="0" smtClean="0">
                <a:latin typeface="Times New Roman" pitchFamily="18" charset="0"/>
                <a:ea typeface="ヒラギノ角ゴ Pro W3"/>
                <a:cs typeface="Times New Roman" pitchFamily="18" charset="0"/>
              </a:rPr>
              <a:t>The 3 most important principles of sports nutrition are as follows</a:t>
            </a:r>
            <a:r>
              <a:rPr lang="en-US" altLang="en-US" sz="2400" dirty="0" smtClean="0">
                <a:latin typeface="Times New Roman" pitchFamily="18" charset="0"/>
                <a:ea typeface="ヒラギノ角ゴ Pro W3"/>
                <a:cs typeface="Times New Roman" pitchFamily="18" charset="0"/>
              </a:rPr>
              <a:t>:</a:t>
            </a:r>
          </a:p>
          <a:p>
            <a:pPr marL="0">
              <a:buNone/>
            </a:pPr>
            <a:endParaRPr lang="en-US" altLang="en-US" sz="2400" dirty="0" smtClean="0">
              <a:latin typeface="Times New Roman" pitchFamily="18" charset="0"/>
              <a:ea typeface="ヒラギノ角ゴ Pro W3"/>
              <a:cs typeface="Times New Roman" pitchFamily="18" charset="0"/>
            </a:endParaRPr>
          </a:p>
          <a:p>
            <a:pPr lvl="1">
              <a:buFont typeface="Wingdings" panose="05000000000000000000" pitchFamily="2" charset="2"/>
              <a:buChar char="§"/>
            </a:pPr>
            <a:r>
              <a:rPr lang="en-US" altLang="en-US" sz="2400" dirty="0" smtClean="0">
                <a:latin typeface="Times New Roman" pitchFamily="18" charset="0"/>
                <a:ea typeface="ヒラギノ角ゴ Pro W3"/>
                <a:cs typeface="Times New Roman" pitchFamily="18" charset="0"/>
              </a:rPr>
              <a:t>Stay </a:t>
            </a:r>
            <a:r>
              <a:rPr lang="en-US" altLang="en-US" sz="2400" b="1" dirty="0" smtClean="0">
                <a:solidFill>
                  <a:srgbClr val="CC0000"/>
                </a:solidFill>
                <a:latin typeface="Times New Roman" pitchFamily="18" charset="0"/>
                <a:ea typeface="ヒラギノ角ゴ Pro W3"/>
                <a:cs typeface="Times New Roman" pitchFamily="18" charset="0"/>
              </a:rPr>
              <a:t>hydrated.</a:t>
            </a:r>
          </a:p>
          <a:p>
            <a:pPr lvl="1">
              <a:buFont typeface="Wingdings" panose="05000000000000000000" pitchFamily="2" charset="2"/>
              <a:buChar char="§"/>
            </a:pPr>
            <a:r>
              <a:rPr lang="en-US" altLang="en-US" sz="2400" dirty="0" smtClean="0">
                <a:latin typeface="Times New Roman" pitchFamily="18" charset="0"/>
                <a:ea typeface="ヒラギノ角ゴ Pro W3"/>
                <a:cs typeface="Times New Roman" pitchFamily="18" charset="0"/>
              </a:rPr>
              <a:t>Provide </a:t>
            </a:r>
            <a:r>
              <a:rPr lang="en-US" altLang="en-US" sz="2400" b="1" dirty="0" smtClean="0">
                <a:solidFill>
                  <a:srgbClr val="CC0000"/>
                </a:solidFill>
                <a:latin typeface="Times New Roman" pitchFamily="18" charset="0"/>
                <a:ea typeface="ヒラギノ角ゴ Pro W3"/>
                <a:cs typeface="Times New Roman" pitchFamily="18" charset="0"/>
              </a:rPr>
              <a:t>fuel</a:t>
            </a:r>
            <a:r>
              <a:rPr lang="en-US" altLang="en-US" sz="2400" dirty="0" smtClean="0">
                <a:latin typeface="Times New Roman" pitchFamily="18" charset="0"/>
                <a:ea typeface="ヒラギノ角ゴ Pro W3"/>
                <a:cs typeface="Times New Roman" pitchFamily="18" charset="0"/>
              </a:rPr>
              <a:t> for your muscles.</a:t>
            </a:r>
          </a:p>
          <a:p>
            <a:pPr lvl="1">
              <a:buFont typeface="Wingdings" panose="05000000000000000000" pitchFamily="2" charset="2"/>
              <a:buChar char="§"/>
            </a:pPr>
            <a:r>
              <a:rPr lang="en-US" altLang="en-US" sz="2400" dirty="0" smtClean="0">
                <a:latin typeface="Times New Roman" pitchFamily="18" charset="0"/>
                <a:ea typeface="ヒラギノ角ゴ Pro W3"/>
                <a:cs typeface="Times New Roman" pitchFamily="18" charset="0"/>
              </a:rPr>
              <a:t>Promote optimal </a:t>
            </a:r>
            <a:r>
              <a:rPr lang="en-US" altLang="en-US" sz="2400" b="1" dirty="0" smtClean="0">
                <a:solidFill>
                  <a:srgbClr val="CC0000"/>
                </a:solidFill>
                <a:latin typeface="Times New Roman" pitchFamily="18" charset="0"/>
                <a:ea typeface="ヒラギノ角ゴ Pro W3"/>
                <a:cs typeface="Times New Roman" pitchFamily="18" charset="0"/>
              </a:rPr>
              <a:t>recovery</a:t>
            </a:r>
            <a:r>
              <a:rPr lang="en-US" altLang="en-US" sz="2400" dirty="0" smtClean="0">
                <a:latin typeface="Times New Roman" pitchFamily="18" charset="0"/>
                <a:ea typeface="ヒラギノ角ゴ Pro W3"/>
                <a:cs typeface="Times New Roman" pitchFamily="18" charset="0"/>
              </a:rPr>
              <a:t> after exercise.</a:t>
            </a:r>
          </a:p>
          <a:p>
            <a:pPr marL="0">
              <a:buNone/>
            </a:pPr>
            <a:endParaRPr lang="en-US" altLang="en-US" sz="2400" dirty="0" smtClean="0">
              <a:latin typeface="Times New Roman" pitchFamily="18" charset="0"/>
              <a:ea typeface="ヒラギノ角ゴ Pro W3"/>
              <a:cs typeface="Times New Roman" pitchFamily="18" charset="0"/>
            </a:endParaRPr>
          </a:p>
          <a:p>
            <a:pPr marL="0">
              <a:lnSpc>
                <a:spcPts val="3000"/>
              </a:lnSpc>
              <a:buNone/>
            </a:pPr>
            <a:r>
              <a:rPr lang="en-US" altLang="en-US" sz="2400" dirty="0" smtClean="0">
                <a:latin typeface="Times New Roman" pitchFamily="18" charset="0"/>
                <a:ea typeface="ヒラギノ角ゴ Pro W3"/>
                <a:cs typeface="Times New Roman" pitchFamily="18" charset="0"/>
              </a:rPr>
              <a:t>Apply these principles correctly and you can consistently maximize the gains from your training and compete at your best.</a:t>
            </a:r>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Zinc </a:t>
            </a:r>
          </a:p>
          <a:p>
            <a:pPr lvl="1"/>
            <a:r>
              <a:rPr lang="en-US" dirty="0" smtClean="0">
                <a:latin typeface="Times New Roman" panose="02020603050405020304" pitchFamily="18" charset="0"/>
                <a:cs typeface="Times New Roman" panose="02020603050405020304" pitchFamily="18" charset="0"/>
              </a:rPr>
              <a:t>Assists with wound healing, </a:t>
            </a:r>
          </a:p>
          <a:p>
            <a:pPr lvl="1"/>
            <a:r>
              <a:rPr lang="en-US" dirty="0" smtClean="0">
                <a:latin typeface="Times New Roman" panose="02020603050405020304" pitchFamily="18" charset="0"/>
                <a:cs typeface="Times New Roman" panose="02020603050405020304" pitchFamily="18" charset="0"/>
              </a:rPr>
              <a:t>Important for protein synthesis and immune function. </a:t>
            </a:r>
          </a:p>
          <a:p>
            <a:pPr lvl="1"/>
            <a:r>
              <a:rPr lang="en-US" dirty="0" smtClean="0">
                <a:latin typeface="Times New Roman" panose="02020603050405020304" pitchFamily="18" charset="0"/>
                <a:cs typeface="Times New Roman" panose="02020603050405020304" pitchFamily="18" charset="0"/>
              </a:rPr>
              <a:t>Good choices of foods for getting enough zinc include: beef, almonds, seeds (e.g., sunflower, flax, pumpkin, etc.) and seafood.</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Vitamin D</a:t>
            </a:r>
          </a:p>
          <a:p>
            <a:pPr lvl="1"/>
            <a:r>
              <a:rPr lang="en-US" dirty="0" smtClean="0">
                <a:latin typeface="Times New Roman" panose="02020603050405020304" pitchFamily="18" charset="0"/>
                <a:cs typeface="Times New Roman" panose="02020603050405020304" pitchFamily="18" charset="0"/>
              </a:rPr>
              <a:t>Important for bone health and immune function. </a:t>
            </a:r>
          </a:p>
          <a:p>
            <a:pPr lvl="1"/>
            <a:r>
              <a:rPr lang="en-US" dirty="0" smtClean="0">
                <a:latin typeface="Times New Roman" panose="02020603050405020304" pitchFamily="18" charset="0"/>
                <a:cs typeface="Times New Roman" panose="02020603050405020304" pitchFamily="18" charset="0"/>
              </a:rPr>
              <a:t>Vitamin D is the sun vitamin – </a:t>
            </a:r>
          </a:p>
          <a:p>
            <a:pPr lvl="1"/>
            <a:r>
              <a:rPr lang="en-US" dirty="0" smtClean="0">
                <a:latin typeface="Times New Roman" panose="02020603050405020304" pitchFamily="18" charset="0"/>
                <a:cs typeface="Times New Roman" panose="02020603050405020304" pitchFamily="18" charset="0"/>
              </a:rPr>
              <a:t>Get 5-30 minutes of sun exposure between 10 a.m. - 3 p.m. </a:t>
            </a:r>
          </a:p>
          <a:p>
            <a:pPr lvl="2"/>
            <a:r>
              <a:rPr lang="en-US" sz="2800" dirty="0" smtClean="0">
                <a:latin typeface="Times New Roman" panose="02020603050405020304" pitchFamily="18" charset="0"/>
                <a:cs typeface="Times New Roman" panose="02020603050405020304" pitchFamily="18" charset="0"/>
              </a:rPr>
              <a:t>The darker the skin the more time you need</a:t>
            </a:r>
          </a:p>
          <a:p>
            <a:pPr lvl="1"/>
            <a:r>
              <a:rPr lang="en-US" dirty="0" smtClean="0">
                <a:latin typeface="Times New Roman" panose="02020603050405020304" pitchFamily="18" charset="0"/>
                <a:cs typeface="Times New Roman" panose="02020603050405020304" pitchFamily="18" charset="0"/>
              </a:rPr>
              <a:t>Dairy products, fatty fish or fortified foods.</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287963"/>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Fluids: </a:t>
            </a:r>
          </a:p>
          <a:p>
            <a:pPr lvl="1"/>
            <a:r>
              <a:rPr lang="en-US" dirty="0" smtClean="0">
                <a:latin typeface="Times New Roman" panose="02020603050405020304" pitchFamily="18" charset="0"/>
                <a:cs typeface="Times New Roman" panose="02020603050405020304" pitchFamily="18" charset="0"/>
              </a:rPr>
              <a:t>Proper hydration supports the delivery of nutrients to all organs and tissues. </a:t>
            </a:r>
          </a:p>
          <a:p>
            <a:pPr lvl="1"/>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Moreover, it helps support joints and soft tissues. </a:t>
            </a:r>
          </a:p>
          <a:p>
            <a:pPr lvl="1"/>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Athletes should be drinking approximately half of their body weight in ounces (preferably water) each day and more if they sweat more than this.</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tx1">
                    <a:lumMod val="95000"/>
                    <a:lumOff val="5000"/>
                  </a:schemeClr>
                </a:solidFill>
                <a:latin typeface="Times New Roman" panose="02020603050405020304" pitchFamily="18" charset="0"/>
                <a:cs typeface="Times New Roman" panose="02020603050405020304" pitchFamily="18" charset="0"/>
              </a:rPr>
              <a:t>Nutrition recommendations for the rehabilitation phase</a:t>
            </a:r>
            <a:endParaRPr lang="en-US" sz="3200" dirty="0">
              <a:solidFill>
                <a:schemeClr val="tx1">
                  <a:lumMod val="95000"/>
                  <a:lumOff val="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The emphasis in this phase should be on getting enough energy and protein, as well as healthy fats and plenty of vegetables and fruits.</a:t>
            </a:r>
          </a:p>
          <a:p>
            <a:endParaRPr lang="en-US" dirty="0" smtClean="0"/>
          </a:p>
          <a:p>
            <a:r>
              <a:rPr lang="en-US" dirty="0" smtClean="0"/>
              <a:t>Energy: Energy needs increase to support strength training. Exact needs are based on frequency, duration and intensity of daily rehabilitation, weight status, goals and athlete build.</a:t>
            </a:r>
          </a:p>
          <a:p>
            <a:endParaRPr lang="en-US" dirty="0" smtClean="0"/>
          </a:p>
          <a:p>
            <a:r>
              <a:rPr lang="en-US" dirty="0" smtClean="0"/>
              <a:t>Protein: Protein needs increase to support tissue recovery and repair, as well as muscle growth. Between 1.2-1.7 grams/kg is recommended. </a:t>
            </a:r>
          </a:p>
          <a:p>
            <a:endParaRPr lang="en-US" dirty="0" smtClean="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en-US" dirty="0" smtClean="0"/>
              <a:t>Carbohydrates: </a:t>
            </a:r>
          </a:p>
          <a:p>
            <a:pPr lvl="1"/>
            <a:r>
              <a:rPr lang="en-US" dirty="0" smtClean="0"/>
              <a:t>Depending on the rehabilitation regimen’s intensity and duration, along with body weight goals, carbohydrate intake may need to be increased during this phase.</a:t>
            </a:r>
          </a:p>
          <a:p>
            <a:endParaRPr lang="en-US" dirty="0" smtClean="0"/>
          </a:p>
          <a:p>
            <a:r>
              <a:rPr lang="en-US" dirty="0" smtClean="0"/>
              <a:t>Anti-</a:t>
            </a:r>
            <a:r>
              <a:rPr lang="en-US" dirty="0" err="1" smtClean="0"/>
              <a:t>inflammatories</a:t>
            </a:r>
            <a:r>
              <a:rPr lang="en-US" dirty="0" smtClean="0"/>
              <a:t>: </a:t>
            </a:r>
          </a:p>
          <a:p>
            <a:pPr lvl="1"/>
            <a:r>
              <a:rPr lang="en-US" dirty="0" smtClean="0"/>
              <a:t>As with the previous phase of recovery, omega 3’s and vitamins and minerals found in vegetables and fruits help with healing and immune function.</a:t>
            </a:r>
          </a:p>
          <a:p>
            <a:endParaRPr lang="en-US" dirty="0" smtClean="0"/>
          </a:p>
          <a:p>
            <a:r>
              <a:rPr lang="en-US" dirty="0" smtClean="0"/>
              <a:t>Fluids: Same as in previous phase of recovery.</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tx1">
                    <a:lumMod val="95000"/>
                    <a:lumOff val="5000"/>
                  </a:schemeClr>
                </a:solidFill>
                <a:latin typeface="Times New Roman" pitchFamily="18" charset="0"/>
                <a:cs typeface="Times New Roman" pitchFamily="18" charset="0"/>
              </a:rPr>
              <a:t>Foods/beverages that can interfere with healing optimally</a:t>
            </a:r>
            <a:endParaRPr lang="en-US" sz="28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sz="2600" dirty="0" smtClean="0">
                <a:latin typeface="Times New Roman" pitchFamily="18" charset="0"/>
                <a:cs typeface="Times New Roman" pitchFamily="18" charset="0"/>
              </a:rPr>
              <a:t>Food can not only assist athletes in healing faster, it can also interfere with healing optimally. </a:t>
            </a:r>
          </a:p>
          <a:p>
            <a:r>
              <a:rPr lang="en-US" sz="2600" dirty="0" smtClean="0">
                <a:latin typeface="Times New Roman" pitchFamily="18" charset="0"/>
                <a:cs typeface="Times New Roman" pitchFamily="18" charset="0"/>
              </a:rPr>
              <a:t>Especially during the post-injury healing and rehabilitation period, athletes should avoid: </a:t>
            </a:r>
          </a:p>
          <a:p>
            <a:pPr lvl="1"/>
            <a:r>
              <a:rPr lang="en-US" sz="2600" dirty="0" smtClean="0">
                <a:solidFill>
                  <a:schemeClr val="accent1"/>
                </a:solidFill>
                <a:latin typeface="Times New Roman" pitchFamily="18" charset="0"/>
                <a:cs typeface="Times New Roman" pitchFamily="18" charset="0"/>
              </a:rPr>
              <a:t>Fried/ fatty foods (e.g., pizza, fried chicken, French fries, etc.)</a:t>
            </a:r>
          </a:p>
          <a:p>
            <a:pPr lvl="1"/>
            <a:r>
              <a:rPr lang="en-US" sz="2600" dirty="0" smtClean="0">
                <a:solidFill>
                  <a:schemeClr val="accent1"/>
                </a:solidFill>
                <a:latin typeface="Times New Roman" pitchFamily="18" charset="0"/>
                <a:cs typeface="Times New Roman" pitchFamily="18" charset="0"/>
              </a:rPr>
              <a:t>Added sugars and concentrated sweets (e.g., soda, candy, ice-cream, etc.)</a:t>
            </a:r>
          </a:p>
          <a:p>
            <a:pPr lvl="1"/>
            <a:r>
              <a:rPr lang="en-US" sz="2600" dirty="0" smtClean="0">
                <a:solidFill>
                  <a:schemeClr val="accent1"/>
                </a:solidFill>
                <a:latin typeface="Times New Roman" pitchFamily="18" charset="0"/>
                <a:cs typeface="Times New Roman" pitchFamily="18" charset="0"/>
              </a:rPr>
              <a:t>Alcohol - it inhibits muscle protein synthesis and it increases muscle loss.</a:t>
            </a:r>
          </a:p>
          <a:p>
            <a:pPr lvl="1"/>
            <a:r>
              <a:rPr lang="en-US" sz="2600" dirty="0" smtClean="0">
                <a:solidFill>
                  <a:schemeClr val="accent1"/>
                </a:solidFill>
                <a:latin typeface="Times New Roman" pitchFamily="18" charset="0"/>
                <a:cs typeface="Times New Roman" pitchFamily="18" charset="0"/>
              </a:rPr>
              <a:t>Less than optimal sleep (athletes should sleep 8-10 hours/day)</a:t>
            </a:r>
          </a:p>
          <a:p>
            <a:r>
              <a:rPr lang="en-US" sz="2600" dirty="0" smtClean="0">
                <a:latin typeface="Times New Roman" pitchFamily="18" charset="0"/>
                <a:cs typeface="Times New Roman" pitchFamily="18" charset="0"/>
              </a:rPr>
              <a:t>Remember, the right nutrition helps to hasten post-injury recovery to get athletes back into the game sooner and healthier!</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buNone/>
            </a:pPr>
            <a:r>
              <a:rPr lang="en-US" sz="2600" b="1" dirty="0" smtClean="0">
                <a:latin typeface="Times New Roman" pitchFamily="18" charset="0"/>
                <a:cs typeface="Times New Roman" pitchFamily="18" charset="0"/>
              </a:rPr>
              <a:t>                Chapter 5</a:t>
            </a:r>
          </a:p>
          <a:p>
            <a:pPr algn="just">
              <a:buNone/>
            </a:pPr>
            <a:r>
              <a:rPr lang="en-US" sz="2400" b="1"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Energy systems ,muscles ,and physical performance </a:t>
            </a:r>
          </a:p>
          <a:p>
            <a:pPr algn="just">
              <a:buNone/>
            </a:pPr>
            <a:endParaRPr lang="en-US" sz="2600" b="1"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During exercise, the energy demands of muscle contraction will fluctuate enormously. </a:t>
            </a:r>
          </a:p>
          <a:p>
            <a:pPr algn="just"/>
            <a:r>
              <a:rPr lang="en-US" sz="2600" dirty="0" smtClean="0">
                <a:latin typeface="Times New Roman" pitchFamily="18" charset="0"/>
                <a:cs typeface="Times New Roman" pitchFamily="18" charset="0"/>
              </a:rPr>
              <a:t>For muscle contraction to occur, chemical energy stored in the form of adenosine </a:t>
            </a:r>
            <a:r>
              <a:rPr lang="en-US" sz="2600" dirty="0" err="1" smtClean="0">
                <a:latin typeface="Times New Roman" pitchFamily="18" charset="0"/>
                <a:cs typeface="Times New Roman" pitchFamily="18" charset="0"/>
              </a:rPr>
              <a:t>triphosphate</a:t>
            </a:r>
            <a:r>
              <a:rPr lang="en-US" sz="2600" dirty="0" smtClean="0">
                <a:latin typeface="Times New Roman" pitchFamily="18" charset="0"/>
                <a:cs typeface="Times New Roman" pitchFamily="18" charset="0"/>
              </a:rPr>
              <a:t>(ATP) must be converted into mechanical energy at rates appropriate to the needs of the muscle.</a:t>
            </a:r>
          </a:p>
          <a:p>
            <a:pPr algn="just"/>
            <a:r>
              <a:rPr lang="en-US" sz="2600" dirty="0" smtClean="0">
                <a:latin typeface="Times New Roman" pitchFamily="18" charset="0"/>
                <a:cs typeface="Times New Roman" pitchFamily="18" charset="0"/>
              </a:rPr>
              <a:t>However, the muscle store of ATP is relatively small and therefore for exercise to continue beyond a few seconds ATP must be </a:t>
            </a:r>
            <a:r>
              <a:rPr lang="en-US" sz="2600" dirty="0" err="1" smtClean="0">
                <a:latin typeface="Times New Roman" pitchFamily="18" charset="0"/>
                <a:cs typeface="Times New Roman" pitchFamily="18" charset="0"/>
              </a:rPr>
              <a:t>resynthesized</a:t>
            </a:r>
            <a:r>
              <a:rPr lang="en-US" sz="2600" dirty="0" smtClean="0">
                <a:latin typeface="Times New Roman" pitchFamily="18" charset="0"/>
                <a:cs typeface="Times New Roman" pitchFamily="18" charset="0"/>
              </a:rPr>
              <a:t> from </a:t>
            </a:r>
            <a:r>
              <a:rPr lang="en-US" sz="2600" dirty="0" err="1" smtClean="0">
                <a:latin typeface="Times New Roman" pitchFamily="18" charset="0"/>
                <a:cs typeface="Times New Roman" pitchFamily="18" charset="0"/>
              </a:rPr>
              <a:t>phosphocreatine</a:t>
            </a:r>
            <a:r>
              <a:rPr lang="en-US" sz="2600" dirty="0" smtClean="0">
                <a:latin typeface="Times New Roman" pitchFamily="18" charset="0"/>
                <a:cs typeface="Times New Roman" pitchFamily="18" charset="0"/>
              </a:rPr>
              <a:t>, carbohydrate and fat.</a:t>
            </a:r>
          </a:p>
          <a:p>
            <a:pPr algn="just"/>
            <a:r>
              <a:rPr lang="en-US" sz="2600" dirty="0" smtClean="0">
                <a:latin typeface="Times New Roman" pitchFamily="18" charset="0"/>
                <a:cs typeface="Times New Roman" pitchFamily="18" charset="0"/>
              </a:rPr>
              <a:t>Carbohydrate is the major substrate for ATP </a:t>
            </a:r>
            <a:r>
              <a:rPr lang="en-US" sz="2600" dirty="0" err="1" smtClean="0">
                <a:latin typeface="Times New Roman" pitchFamily="18" charset="0"/>
                <a:cs typeface="Times New Roman" pitchFamily="18" charset="0"/>
              </a:rPr>
              <a:t>resynthesis</a:t>
            </a:r>
            <a:r>
              <a:rPr lang="en-US" sz="2600" dirty="0" smtClean="0">
                <a:latin typeface="Times New Roman" pitchFamily="18" charset="0"/>
                <a:cs typeface="Times New Roman" pitchFamily="18" charset="0"/>
              </a:rPr>
              <a:t> during intense exercise.</a:t>
            </a: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09600"/>
            <a:ext cx="8839200" cy="6096000"/>
          </a:xfrm>
        </p:spPr>
        <p:txBody>
          <a:bodyPr>
            <a:noAutofit/>
          </a:bodyPr>
          <a:lstStyle/>
          <a:p>
            <a:pPr algn="just"/>
            <a:r>
              <a:rPr lang="en-US" sz="2600" dirty="0" smtClean="0">
                <a:latin typeface="Times New Roman" pitchFamily="18" charset="0"/>
                <a:cs typeface="Times New Roman" pitchFamily="18" charset="0"/>
              </a:rPr>
              <a:t>Carbohydrate stores of the body are principally located in skeletal muscle and liver, with small amounts also being found in the form of circulating glucose.</a:t>
            </a:r>
            <a:endParaRPr lang="en-US" sz="2600" b="1"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Triacylglycerol is the preferred substrate for energy production in resting muscle and can cover the energy demands of exercise up to 50% of maximal oxygen consumption.</a:t>
            </a:r>
          </a:p>
          <a:p>
            <a:pPr algn="just"/>
            <a:r>
              <a:rPr lang="en-US" sz="2600" dirty="0" smtClean="0">
                <a:latin typeface="Times New Roman" pitchFamily="18" charset="0"/>
                <a:cs typeface="Times New Roman" pitchFamily="18" charset="0"/>
              </a:rPr>
              <a:t>At higher exercise intensities, contribution of fat to total energy production falls and carbohydrate oxidation increases, such that carbohydrate is the sole fuel oxidized.</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l"/>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algn="just">
              <a:lnSpc>
                <a:spcPct val="150000"/>
              </a:lnSpc>
            </a:pPr>
            <a:r>
              <a:rPr lang="en-US" sz="2800" dirty="0" smtClean="0">
                <a:latin typeface="Times New Roman" pitchFamily="18" charset="0"/>
                <a:cs typeface="Times New Roman" pitchFamily="18" charset="0"/>
              </a:rPr>
              <a:t>The maximal rate of ATP production from lipid is lower than that of carbohydrate. </a:t>
            </a:r>
          </a:p>
          <a:p>
            <a:pPr algn="just">
              <a:lnSpc>
                <a:spcPct val="150000"/>
              </a:lnSpc>
            </a:pPr>
            <a:r>
              <a:rPr lang="en-US" sz="2800" dirty="0" smtClean="0">
                <a:latin typeface="Times New Roman" pitchFamily="18" charset="0"/>
                <a:cs typeface="Times New Roman" pitchFamily="18" charset="0"/>
              </a:rPr>
              <a:t>In contrast with lipid, carbohydrates can be metabolized anaerobically via glycolysis. </a:t>
            </a:r>
          </a:p>
          <a:p>
            <a:pPr algn="just">
              <a:lnSpc>
                <a:spcPct val="150000"/>
              </a:lnSpc>
            </a:pPr>
            <a:r>
              <a:rPr lang="en-US" sz="2800" dirty="0" smtClean="0">
                <a:latin typeface="Times New Roman" pitchFamily="18" charset="0"/>
                <a:cs typeface="Times New Roman" pitchFamily="18" charset="0"/>
              </a:rPr>
              <a:t>The lactate accumulation that occurs almost instantaneously at the onset of contraction demonstrates that the activation of this pathway is extremely rapid.</a:t>
            </a:r>
            <a:endParaRPr lang="en-US" sz="2800" dirty="0">
              <a:latin typeface="Times New Roman" pitchFamily="18" charset="0"/>
              <a:cs typeface="Times New Roman" pitchFamily="18"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l"/>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a:bodyPr>
          <a:lstStyle/>
          <a:p>
            <a:pPr algn="just"/>
            <a:r>
              <a:rPr lang="en-US" sz="2800" dirty="0" smtClean="0">
                <a:latin typeface="Times New Roman" pitchFamily="18" charset="0"/>
                <a:cs typeface="Times New Roman" pitchFamily="18" charset="0"/>
              </a:rPr>
              <a:t>Recovery from exercise is a complex process requiring the replenishment of the body’s fuel stores, the repair of damaged muscle tissue and the initiation of training adaptations. </a:t>
            </a:r>
          </a:p>
          <a:p>
            <a:pPr algn="just"/>
            <a:r>
              <a:rPr lang="en-US" sz="2800" dirty="0" smtClean="0">
                <a:latin typeface="Times New Roman" pitchFamily="18" charset="0"/>
                <a:cs typeface="Times New Roman" pitchFamily="18" charset="0"/>
              </a:rPr>
              <a:t>This requires the body to switch from a predominantly catabolic state to a predominantly anabolic state. </a:t>
            </a:r>
          </a:p>
          <a:p>
            <a:pPr algn="just"/>
            <a:r>
              <a:rPr lang="en-US" sz="2800" dirty="0" smtClean="0">
                <a:latin typeface="Times New Roman" pitchFamily="18" charset="0"/>
                <a:cs typeface="Times New Roman" pitchFamily="18" charset="0"/>
              </a:rPr>
              <a:t>For this transition to occur efficiently and effectively requires not only that the proper nutrients be consumed, but also that they be consumed at the appropriate time. </a:t>
            </a:r>
          </a:p>
          <a:p>
            <a:pPr algn="just"/>
            <a:r>
              <a:rPr lang="en-US" sz="2800" dirty="0" smtClean="0">
                <a:latin typeface="Times New Roman" pitchFamily="18" charset="0"/>
                <a:cs typeface="Times New Roman" pitchFamily="18" charset="0"/>
              </a:rPr>
              <a:t>Post-workout foods and drinks can affect recovery by affecting fatigue, repletion of glycogen stores, and preparation for future bouts of exercise.</a:t>
            </a:r>
            <a:endParaRPr lang="en-US" sz="2000" dirty="0">
              <a:latin typeface="Times New Roman" pitchFamily="18" charset="0"/>
              <a:cs typeface="Times New Roman" pitchFamily="18"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system</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ATP-CP energy system</a:t>
            </a:r>
          </a:p>
          <a:p>
            <a:pPr lvl="1">
              <a:lnSpc>
                <a:spcPct val="90000"/>
              </a:lnSpc>
            </a:pPr>
            <a:r>
              <a:rPr lang="en-US" altLang="en-US" dirty="0" smtClean="0"/>
              <a:t>Quick source of ATP</a:t>
            </a:r>
          </a:p>
          <a:p>
            <a:pPr lvl="2">
              <a:lnSpc>
                <a:spcPct val="90000"/>
              </a:lnSpc>
            </a:pPr>
            <a:r>
              <a:rPr lang="en-US" altLang="en-US" sz="2800" dirty="0" smtClean="0"/>
              <a:t>Cellular ATP and </a:t>
            </a:r>
            <a:r>
              <a:rPr lang="en-US" altLang="en-US" sz="2800" dirty="0" err="1" smtClean="0"/>
              <a:t>creatine</a:t>
            </a:r>
            <a:r>
              <a:rPr lang="en-US" altLang="en-US" sz="2800" dirty="0" smtClean="0"/>
              <a:t> phosphate</a:t>
            </a:r>
          </a:p>
          <a:p>
            <a:pPr lvl="1">
              <a:lnSpc>
                <a:spcPct val="90000"/>
              </a:lnSpc>
            </a:pPr>
            <a:r>
              <a:rPr lang="en-US" altLang="en-US" dirty="0" smtClean="0"/>
              <a:t>Fuel for 3 to15 seconds of maximal effort</a:t>
            </a:r>
          </a:p>
          <a:p>
            <a:endParaRPr lang="en-US" dirty="0"/>
          </a:p>
        </p:txBody>
      </p:sp>
      <p:pic>
        <p:nvPicPr>
          <p:cNvPr id="4" name="Picture 5" descr="\\Bodhisattva\SHARE1\Health\Insel_DN_09107\Ancillaries\PowerPoints\Insel_PPT_images\slide_11-2.JPG"/>
          <p:cNvPicPr>
            <a:picLocks noChangeAspect="1" noChangeArrowheads="1"/>
          </p:cNvPicPr>
          <p:nvPr/>
        </p:nvPicPr>
        <p:blipFill>
          <a:blip r:embed="rId2"/>
          <a:srcRect l="-17360" t="-7843" r="-4160" b="35295"/>
          <a:stretch>
            <a:fillRect/>
          </a:stretch>
        </p:blipFill>
        <p:spPr bwMode="auto">
          <a:xfrm>
            <a:off x="1371600" y="3429000"/>
            <a:ext cx="6172200" cy="31067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Performance influencing factors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altLang="en-US" sz="2800" dirty="0" smtClean="0">
                <a:latin typeface="Times New Roman" pitchFamily="18" charset="0"/>
                <a:cs typeface="Times New Roman" pitchFamily="18" charset="0"/>
              </a:rPr>
              <a:t>Genetics</a:t>
            </a:r>
          </a:p>
          <a:p>
            <a:pPr>
              <a:buNone/>
            </a:pPr>
            <a:endParaRPr lang="en-US" altLang="en-US" sz="2800" dirty="0" smtClean="0">
              <a:latin typeface="Times New Roman" pitchFamily="18" charset="0"/>
              <a:cs typeface="Times New Roman" pitchFamily="18" charset="0"/>
            </a:endParaRPr>
          </a:p>
          <a:p>
            <a:r>
              <a:rPr lang="en-US" altLang="en-US" sz="2800" dirty="0" smtClean="0">
                <a:latin typeface="Times New Roman" pitchFamily="18" charset="0"/>
                <a:cs typeface="Times New Roman" pitchFamily="18" charset="0"/>
              </a:rPr>
              <a:t>Training and Conditioning</a:t>
            </a:r>
          </a:p>
          <a:p>
            <a:endParaRPr lang="en-US" altLang="en-US" sz="2800" dirty="0" smtClean="0">
              <a:latin typeface="Times New Roman" pitchFamily="18" charset="0"/>
              <a:cs typeface="Times New Roman" pitchFamily="18" charset="0"/>
            </a:endParaRPr>
          </a:p>
          <a:p>
            <a:r>
              <a:rPr lang="en-US" altLang="en-US" sz="2800" dirty="0" smtClean="0">
                <a:latin typeface="Times New Roman" pitchFamily="18" charset="0"/>
                <a:cs typeface="Times New Roman" pitchFamily="18" charset="0"/>
              </a:rPr>
              <a:t>Nutrition</a:t>
            </a:r>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lstStyle/>
          <a:p>
            <a:r>
              <a:rPr lang="en-US" altLang="en-US" dirty="0" smtClean="0"/>
              <a:t>Oxygen energy system</a:t>
            </a:r>
          </a:p>
          <a:p>
            <a:pPr lvl="1"/>
            <a:r>
              <a:rPr lang="en-US" altLang="en-US" dirty="0" smtClean="0"/>
              <a:t>Breakdown of carbohydrate </a:t>
            </a:r>
            <a:br>
              <a:rPr lang="en-US" altLang="en-US" dirty="0" smtClean="0"/>
            </a:br>
            <a:r>
              <a:rPr lang="en-US" altLang="en-US" dirty="0" smtClean="0"/>
              <a:t>and fat for energy</a:t>
            </a:r>
          </a:p>
          <a:p>
            <a:pPr lvl="2"/>
            <a:r>
              <a:rPr lang="en-US" altLang="en-US" sz="2800" dirty="0" smtClean="0"/>
              <a:t>Requires oxygen</a:t>
            </a:r>
          </a:p>
          <a:p>
            <a:pPr lvl="2"/>
            <a:r>
              <a:rPr lang="en-US" altLang="en-US" sz="2800" dirty="0" smtClean="0"/>
              <a:t>Produces ATP more slowly</a:t>
            </a:r>
          </a:p>
          <a:p>
            <a:pPr lvl="2"/>
            <a:endParaRPr lang="en-US" altLang="en-US" sz="2800" dirty="0" smtClean="0"/>
          </a:p>
          <a:p>
            <a:endParaRPr lang="en-US" dirty="0"/>
          </a:p>
        </p:txBody>
      </p:sp>
      <p:pic>
        <p:nvPicPr>
          <p:cNvPr id="5" name="Picture 6" descr="\\Bodhisattva\SHARE1\Health\Insel_DN_09107\Ancillaries\PowerPoints\Insel_PPT_images\slide_11-4.JPG"/>
          <p:cNvPicPr>
            <a:picLocks noChangeAspect="1" noChangeArrowheads="1"/>
          </p:cNvPicPr>
          <p:nvPr/>
        </p:nvPicPr>
        <p:blipFill>
          <a:blip r:embed="rId2"/>
          <a:srcRect t="30653"/>
          <a:stretch>
            <a:fillRect/>
          </a:stretch>
        </p:blipFill>
        <p:spPr bwMode="auto">
          <a:xfrm>
            <a:off x="5715000" y="609600"/>
            <a:ext cx="3175000" cy="5715000"/>
          </a:xfrm>
          <a:prstGeom prst="rect">
            <a:avLst/>
          </a:prstGeom>
          <a:noFill/>
          <a:ln w="9525">
            <a:noFill/>
            <a:miter lim="800000"/>
            <a:headEnd/>
            <a:tailEnd/>
          </a:ln>
        </p:spPr>
      </p:pic>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lnSpc>
                <a:spcPct val="150000"/>
              </a:lnSpc>
              <a:buNone/>
            </a:pPr>
            <a:r>
              <a:rPr lang="en-US" sz="2800" b="1" dirty="0" smtClean="0">
                <a:latin typeface="Times New Roman" pitchFamily="18" charset="0"/>
                <a:cs typeface="Times New Roman" pitchFamily="18" charset="0"/>
              </a:rPr>
              <a:t>Regulation of muscle carbohydrate utilization during exercise</a:t>
            </a:r>
            <a:endParaRPr lang="en-US" sz="2800" dirty="0" smtClean="0">
              <a:latin typeface="Times New Roman" pitchFamily="18" charset="0"/>
              <a:cs typeface="Times New Roman" pitchFamily="18" charset="0"/>
            </a:endParaRPr>
          </a:p>
          <a:p>
            <a:pPr algn="just">
              <a:lnSpc>
                <a:spcPct val="150000"/>
              </a:lnSpc>
            </a:pPr>
            <a:r>
              <a:rPr lang="en-US" sz="2800" dirty="0" err="1" smtClean="0">
                <a:latin typeface="Times New Roman" pitchFamily="18" charset="0"/>
                <a:cs typeface="Times New Roman" pitchFamily="18" charset="0"/>
              </a:rPr>
              <a:t>Glycogenolysis</a:t>
            </a:r>
            <a:r>
              <a:rPr lang="en-US" sz="2800" dirty="0" smtClean="0">
                <a:latin typeface="Times New Roman" pitchFamily="18" charset="0"/>
                <a:cs typeface="Times New Roman" pitchFamily="18" charset="0"/>
              </a:rPr>
              <a:t> is the hydrolysis of muscle glycogen to glucose-1-phosphate, which is transformed to glucose-6-phosphate via a </a:t>
            </a:r>
            <a:r>
              <a:rPr lang="en-US" sz="2800" dirty="0" err="1" smtClean="0">
                <a:latin typeface="Times New Roman" pitchFamily="18" charset="0"/>
                <a:cs typeface="Times New Roman" pitchFamily="18" charset="0"/>
              </a:rPr>
              <a:t>phosphoglucomutase</a:t>
            </a:r>
            <a:r>
              <a:rPr lang="en-US" sz="2800" dirty="0" smtClean="0">
                <a:latin typeface="Times New Roman" pitchFamily="18" charset="0"/>
                <a:cs typeface="Times New Roman" pitchFamily="18" charset="0"/>
              </a:rPr>
              <a:t> reaction.</a:t>
            </a:r>
          </a:p>
          <a:p>
            <a:pPr lvl="2" algn="just">
              <a:lnSpc>
                <a:spcPct val="150000"/>
              </a:lnSpc>
              <a:buFont typeface="Wingdings" pitchFamily="2" charset="2"/>
              <a:buChar char="ü"/>
            </a:pPr>
            <a:r>
              <a:rPr lang="en-US" sz="2800" dirty="0" err="1" smtClean="0">
                <a:latin typeface="Times New Roman" pitchFamily="18" charset="0"/>
                <a:cs typeface="Times New Roman" pitchFamily="18" charset="0"/>
              </a:rPr>
              <a:t>Glycolysis</a:t>
            </a:r>
            <a:r>
              <a:rPr lang="en-US" sz="2800" dirty="0" smtClean="0">
                <a:latin typeface="Times New Roman" pitchFamily="18" charset="0"/>
                <a:cs typeface="Times New Roman" pitchFamily="18" charset="0"/>
              </a:rPr>
              <a:t>: (</a:t>
            </a:r>
            <a:r>
              <a:rPr lang="en-US" sz="2800" dirty="0" smtClean="0"/>
              <a:t>the breakdown of glucose to </a:t>
            </a:r>
            <a:r>
              <a:rPr lang="en-US" sz="2800" dirty="0" err="1" smtClean="0"/>
              <a:t>pyruvate</a:t>
            </a:r>
            <a:r>
              <a:rPr lang="en-US" sz="2800" dirty="0" smtClean="0"/>
              <a:t>, with the release of usable energy).</a:t>
            </a:r>
            <a:endParaRPr lang="en-US" sz="2800" dirty="0" smtClean="0">
              <a:latin typeface="Times New Roman" pitchFamily="18" charset="0"/>
              <a:cs typeface="Times New Roman" pitchFamily="18" charset="0"/>
            </a:endParaRPr>
          </a:p>
          <a:p>
            <a:pPr lvl="2" algn="just">
              <a:lnSpc>
                <a:spcPct val="150000"/>
              </a:lnSpc>
              <a:buFont typeface="Wingdings" pitchFamily="2" charset="2"/>
              <a:buChar char="ü"/>
            </a:pPr>
            <a:r>
              <a:rPr lang="en-US" sz="2800" dirty="0" err="1" smtClean="0">
                <a:latin typeface="Times New Roman" pitchFamily="18" charset="0"/>
                <a:cs typeface="Times New Roman" pitchFamily="18" charset="0"/>
              </a:rPr>
              <a:t>Pyruvate</a:t>
            </a:r>
            <a:r>
              <a:rPr lang="en-US" sz="2800" dirty="0" smtClean="0">
                <a:latin typeface="Times New Roman" pitchFamily="18" charset="0"/>
                <a:cs typeface="Times New Roman" pitchFamily="18" charset="0"/>
              </a:rPr>
              <a:t> oxidation</a:t>
            </a:r>
          </a:p>
          <a:p>
            <a:pPr lvl="2" algn="just">
              <a:lnSpc>
                <a:spcPct val="150000"/>
              </a:lnSpc>
              <a:buFont typeface="Wingdings" pitchFamily="2" charset="2"/>
              <a:buChar char="ü"/>
            </a:pPr>
            <a:r>
              <a:rPr lang="en-US" sz="2800" dirty="0" smtClean="0">
                <a:latin typeface="Times New Roman" pitchFamily="18" charset="0"/>
                <a:cs typeface="Times New Roman" pitchFamily="18" charset="0"/>
              </a:rPr>
              <a:t>Lactate production</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altLang="en-US" dirty="0" smtClean="0"/>
              <a:t>Lactic acid energy system</a:t>
            </a:r>
          </a:p>
          <a:p>
            <a:pPr lvl="1"/>
            <a:r>
              <a:rPr lang="en-US" altLang="en-US" dirty="0" smtClean="0"/>
              <a:t>Breakdown of glucose to lactic acid (lactate)</a:t>
            </a:r>
          </a:p>
          <a:p>
            <a:pPr lvl="2"/>
            <a:r>
              <a:rPr lang="en-US" altLang="en-US" sz="2800" dirty="0" smtClean="0"/>
              <a:t>Doesn’t require oxygen</a:t>
            </a:r>
          </a:p>
          <a:p>
            <a:pPr lvl="1"/>
            <a:r>
              <a:rPr lang="en-US" altLang="en-US" dirty="0" smtClean="0"/>
              <a:t>Rise in acidity triggers </a:t>
            </a:r>
          </a:p>
          <a:p>
            <a:pPr lvl="1">
              <a:buNone/>
            </a:pPr>
            <a:r>
              <a:rPr lang="en-US" altLang="en-US" dirty="0" smtClean="0"/>
              <a:t>	muscle fatigue</a:t>
            </a:r>
          </a:p>
          <a:p>
            <a:pPr lvl="1">
              <a:buNone/>
            </a:pPr>
            <a:endParaRPr lang="en-US" altLang="en-US" dirty="0" smtClean="0"/>
          </a:p>
          <a:p>
            <a:endParaRPr lang="en-US" dirty="0"/>
          </a:p>
        </p:txBody>
      </p:sp>
      <p:pic>
        <p:nvPicPr>
          <p:cNvPr id="4" name="Picture 1028" descr="slide_11-3"/>
          <p:cNvPicPr>
            <a:picLocks noChangeAspect="1" noChangeArrowheads="1"/>
          </p:cNvPicPr>
          <p:nvPr/>
        </p:nvPicPr>
        <p:blipFill>
          <a:blip r:embed="rId2"/>
          <a:srcRect t="66293"/>
          <a:stretch>
            <a:fillRect/>
          </a:stretch>
        </p:blipFill>
        <p:spPr bwMode="auto">
          <a:xfrm>
            <a:off x="4800600" y="3200400"/>
            <a:ext cx="3884613" cy="2989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800" b="1" dirty="0" smtClean="0">
                <a:latin typeface="Times New Roman" pitchFamily="18" charset="0"/>
                <a:cs typeface="Times New Roman" pitchFamily="18" charset="0"/>
              </a:rPr>
              <a:t>Lactate production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algn="just"/>
            <a:r>
              <a:rPr lang="en-US" sz="2800" dirty="0" smtClean="0">
                <a:latin typeface="Times New Roman" pitchFamily="18" charset="0"/>
                <a:cs typeface="Times New Roman" pitchFamily="18" charset="0"/>
              </a:rPr>
              <a:t>The most widely accepted theory attributes this to a high rate of energy demand coupled with an inadequate oxygen supply.</a:t>
            </a:r>
          </a:p>
          <a:p>
            <a:pPr algn="just">
              <a:lnSpc>
                <a:spcPct val="150000"/>
              </a:lnSpc>
              <a:buNone/>
            </a:pP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In short, when tissue oxygen supply begins to limit oxidative ATP production, resulting in the accumulation of mitochondrial and cytosolic NADH, flux through glycolysis and a high cytosolic NAD+/NADH ratio are maintained by the reduction of pyruvate to lactate.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2800" b="1" dirty="0" smtClean="0">
                <a:latin typeface="Times New Roman" pitchFamily="18" charset="0"/>
                <a:cs typeface="Times New Roman" pitchFamily="18" charset="0"/>
              </a:rPr>
              <a:t>Glycogen utilization with respect to exercise intensity</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763000" cy="6019800"/>
          </a:xfrm>
        </p:spPr>
        <p:txBody>
          <a:bodyPr>
            <a:normAutofit/>
          </a:bodyPr>
          <a:lstStyle/>
          <a:p>
            <a:pPr algn="just">
              <a:lnSpc>
                <a:spcPct val="150000"/>
              </a:lnSpc>
              <a:buNone/>
            </a:pPr>
            <a:r>
              <a:rPr lang="en-US" sz="2800" b="1" dirty="0" smtClean="0">
                <a:latin typeface="Times New Roman" pitchFamily="18" charset="0"/>
                <a:cs typeface="Times New Roman" pitchFamily="18" charset="0"/>
              </a:rPr>
              <a:t>Maximal Exercise</a:t>
            </a:r>
          </a:p>
          <a:p>
            <a:pPr algn="just">
              <a:lnSpc>
                <a:spcPct val="150000"/>
              </a:lnSpc>
            </a:pPr>
            <a:r>
              <a:rPr lang="en-US" sz="2800" dirty="0" smtClean="0">
                <a:latin typeface="Times New Roman" pitchFamily="18" charset="0"/>
                <a:cs typeface="Times New Roman" pitchFamily="18" charset="0"/>
              </a:rPr>
              <a:t>During high-intensity (non-steady state) exercise, the relatively slow activation and rate of energy delivery of oxidative phosphorylation cannot meet the energy requirements of contraction.</a:t>
            </a:r>
          </a:p>
          <a:p>
            <a:pPr algn="just">
              <a:lnSpc>
                <a:spcPct val="150000"/>
              </a:lnSpc>
            </a:pPr>
            <a:r>
              <a:rPr lang="en-US" sz="2800" dirty="0" smtClean="0">
                <a:latin typeface="Times New Roman" pitchFamily="18" charset="0"/>
                <a:cs typeface="Times New Roman" pitchFamily="18" charset="0"/>
              </a:rPr>
              <a:t> In this situation, anaerobic energy delivery is essential for contraction to continue.</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Autofit/>
          </a:bodyPr>
          <a:lstStyle/>
          <a:p>
            <a:r>
              <a:rPr lang="en-US" sz="2800" b="1" dirty="0" smtClean="0">
                <a:latin typeface="Times New Roman" pitchFamily="18" charset="0"/>
                <a:cs typeface="Times New Roman" pitchFamily="18" charset="0"/>
              </a:rPr>
              <a:t>Sub-maximal Exercise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763000" cy="5943600"/>
          </a:xfrm>
        </p:spPr>
        <p:txBody>
          <a:bodyPr>
            <a:normAutofit/>
          </a:bodyPr>
          <a:lstStyle/>
          <a:p>
            <a:pPr algn="just"/>
            <a:r>
              <a:rPr lang="en-US" sz="2800" dirty="0" smtClean="0">
                <a:latin typeface="Times New Roman" pitchFamily="18" charset="0"/>
                <a:cs typeface="Times New Roman" pitchFamily="18" charset="0"/>
              </a:rPr>
              <a:t>During sub-maximal (steady-state) exercise, ATP resynthesis can be adequately achieved by oxidative combustion of fat and carbohydrate stores.</a:t>
            </a:r>
          </a:p>
          <a:p>
            <a:pPr algn="just"/>
            <a:r>
              <a:rPr lang="en-US" sz="2800" dirty="0" smtClean="0">
                <a:latin typeface="Times New Roman" pitchFamily="18" charset="0"/>
                <a:cs typeface="Times New Roman" pitchFamily="18" charset="0"/>
              </a:rPr>
              <a:t>The term sub-maximal exercise is typically used to define exercise intensities which can be sustained for durations falling between 30 and 180 min. </a:t>
            </a:r>
          </a:p>
          <a:p>
            <a:pPr algn="just"/>
            <a:r>
              <a:rPr lang="en-US" sz="2800" dirty="0" smtClean="0">
                <a:latin typeface="Times New Roman" pitchFamily="18" charset="0"/>
                <a:cs typeface="Times New Roman" pitchFamily="18" charset="0"/>
              </a:rPr>
              <a:t>In practice, this is usually exercise intensities between 60% and 85% of maximal oxygen consumption.</a:t>
            </a:r>
          </a:p>
          <a:p>
            <a:pPr algn="just"/>
            <a:r>
              <a:rPr lang="en-US" sz="2800" dirty="0" smtClean="0">
                <a:latin typeface="Times New Roman" pitchFamily="18" charset="0"/>
                <a:cs typeface="Times New Roman" pitchFamily="18" charset="0"/>
              </a:rPr>
              <a:t> Continuous exercise of any longer duration (i.e. an intensity of less than 60% of maximal oxygen consumption) is probably not limited by substrate availability.</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txBody>
          <a:bodyPr>
            <a:noAutofit/>
          </a:bodyPr>
          <a:lstStyle/>
          <a:p>
            <a:r>
              <a:rPr lang="en-US" sz="2800" b="1" dirty="0" smtClean="0">
                <a:latin typeface="Times New Roman" pitchFamily="18" charset="0"/>
                <a:cs typeface="Times New Roman" pitchFamily="18" charset="0"/>
              </a:rPr>
              <a:t>                   Fatigue mechanisms related to carbohydrate metabolism</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86800" cy="5638800"/>
          </a:xfrm>
        </p:spPr>
        <p:txBody>
          <a:bodyPr>
            <a:normAutofit/>
          </a:bodyPr>
          <a:lstStyle/>
          <a:p>
            <a:pPr algn="just">
              <a:lnSpc>
                <a:spcPct val="150000"/>
              </a:lnSpc>
            </a:pPr>
            <a:r>
              <a:rPr lang="en-US" sz="2800" dirty="0" smtClean="0">
                <a:latin typeface="Times New Roman" pitchFamily="18" charset="0"/>
                <a:cs typeface="Times New Roman" pitchFamily="18" charset="0"/>
              </a:rPr>
              <a:t>Fatigue development during maximal exercise will be caused by a gradual decline in anaerobic ATP production caused by a fall in the rate of glycogenolysis.</a:t>
            </a:r>
          </a:p>
          <a:p>
            <a:pPr algn="just">
              <a:lnSpc>
                <a:spcPct val="150000"/>
              </a:lnSpc>
            </a:pPr>
            <a:r>
              <a:rPr lang="en-US" sz="2800" dirty="0" smtClean="0">
                <a:latin typeface="Times New Roman" pitchFamily="18" charset="0"/>
                <a:cs typeface="Times New Roman" pitchFamily="18" charset="0"/>
              </a:rPr>
              <a:t>Lactic acid accumulation during high intensity exercise is considered to produce muscle fatigue.</a:t>
            </a:r>
          </a:p>
          <a:p>
            <a:pPr algn="just">
              <a:lnSpc>
                <a:spcPct val="150000"/>
              </a:lnSpc>
            </a:pPr>
            <a:r>
              <a:rPr lang="en-US" sz="2800" dirty="0" smtClean="0">
                <a:latin typeface="Times New Roman" pitchFamily="18" charset="0"/>
                <a:cs typeface="Times New Roman" pitchFamily="18" charset="0"/>
              </a:rPr>
              <a:t>An increase in hydrogen ion concentration will negatively affect phosphorylase activity, thereby delaying the rate of glycogenolysis.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cap="all" dirty="0" smtClean="0">
                <a:latin typeface="Times New Roman" pitchFamily="18" charset="0"/>
                <a:cs typeface="Times New Roman" pitchFamily="18" charset="0"/>
              </a:rPr>
              <a:t>Chapter five</a:t>
            </a:r>
            <a:br>
              <a:rPr lang="en-US" sz="2400" b="1" cap="all" dirty="0" smtClean="0">
                <a:latin typeface="Times New Roman" pitchFamily="18" charset="0"/>
                <a:cs typeface="Times New Roman" pitchFamily="18" charset="0"/>
              </a:rPr>
            </a:br>
            <a:r>
              <a:rPr lang="en-US" sz="2400" b="1" cap="all" dirty="0" smtClean="0">
                <a:latin typeface="Times New Roman" pitchFamily="18" charset="0"/>
                <a:cs typeface="Times New Roman" pitchFamily="18" charset="0"/>
              </a:rPr>
              <a:t>Weight Management - </a:t>
            </a:r>
            <a:r>
              <a:rPr lang="en-US" sz="2400" b="1" dirty="0" smtClean="0">
                <a:latin typeface="Times New Roman" pitchFamily="18" charset="0"/>
                <a:cs typeface="Times New Roman" pitchFamily="18" charset="0"/>
              </a:rPr>
              <a:t>Maintaining a healthy body</a:t>
            </a:r>
            <a:endParaRPr lang="en-US" sz="2400" dirty="0"/>
          </a:p>
        </p:txBody>
      </p:sp>
      <p:sp>
        <p:nvSpPr>
          <p:cNvPr id="3" name="Content Placeholder 2"/>
          <p:cNvSpPr>
            <a:spLocks noGrp="1"/>
          </p:cNvSpPr>
          <p:nvPr>
            <p:ph idx="1"/>
          </p:nvPr>
        </p:nvSpPr>
        <p:spPr/>
        <p:txBody>
          <a:bodyPr>
            <a:normAutofit fontScale="85000" lnSpcReduction="10000"/>
          </a:bodyPr>
          <a:lstStyle/>
          <a:p>
            <a:pPr algn="ctr">
              <a:buNone/>
            </a:pPr>
            <a:r>
              <a:rPr lang="en-US" b="1" dirty="0" smtClean="0">
                <a:latin typeface="Times New Roman" pitchFamily="18" charset="0"/>
                <a:cs typeface="Times New Roman" pitchFamily="18" charset="0"/>
              </a:rPr>
              <a:t> Introduction</a:t>
            </a:r>
            <a:endParaRPr lang="en-US" dirty="0" smtClean="0">
              <a:latin typeface="Times New Roman" pitchFamily="18" charset="0"/>
              <a:cs typeface="Times New Roman" pitchFamily="18" charset="0"/>
            </a:endParaRPr>
          </a:p>
          <a:p>
            <a:pPr algn="just">
              <a:buFont typeface="Wingdings" pitchFamily="2" charset="2"/>
              <a:buChar char="q"/>
            </a:pPr>
            <a:r>
              <a:rPr lang="en-US" b="1" dirty="0" smtClean="0">
                <a:solidFill>
                  <a:srgbClr val="002060"/>
                </a:solidFill>
                <a:latin typeface="Times New Roman" pitchFamily="18" charset="0"/>
                <a:cs typeface="Times New Roman" pitchFamily="18" charset="0"/>
              </a:rPr>
              <a:t>Why is a Healthy Weight important?</a:t>
            </a:r>
            <a:endParaRPr lang="en-US" dirty="0" smtClean="0">
              <a:solidFill>
                <a:srgbClr val="00206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Maintaining a healthy weight is important for overall health and can help to prevent and control many diseases and conditions like: heart disease, high blood pressure, type 2 diabetes and certain cancers. </a:t>
            </a:r>
          </a:p>
          <a:p>
            <a:pPr algn="just"/>
            <a:r>
              <a:rPr lang="en-US" dirty="0" smtClean="0">
                <a:latin typeface="Times New Roman" pitchFamily="18" charset="0"/>
                <a:cs typeface="Times New Roman" pitchFamily="18" charset="0"/>
              </a:rPr>
              <a:t>If weight gain is desired, adding ~500-1000 kcal/day into the diet, while participating in strength training exercises to assure that the extra energy consumed is contributing to muscle mass and not fat gain.</a:t>
            </a:r>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Assessing Weight and Health Risk</a:t>
            </a:r>
            <a:endParaRPr lang="en-US" sz="3200" dirty="0"/>
          </a:p>
        </p:txBody>
      </p:sp>
      <p:sp>
        <p:nvSpPr>
          <p:cNvPr id="3" name="Content Placeholder 2"/>
          <p:cNvSpPr>
            <a:spLocks noGrp="1"/>
          </p:cNvSpPr>
          <p:nvPr>
            <p:ph idx="1"/>
          </p:nvPr>
        </p:nvSpPr>
        <p:spPr/>
        <p:txBody>
          <a:bodyPr>
            <a:normAutofit fontScale="92500" lnSpcReduction="10000"/>
          </a:bodyPr>
          <a:lstStyle/>
          <a:p>
            <a:r>
              <a:rPr lang="en-US" sz="2600" dirty="0" smtClean="0">
                <a:latin typeface="Times New Roman" pitchFamily="18" charset="0"/>
                <a:cs typeface="Times New Roman" pitchFamily="18" charset="0"/>
              </a:rPr>
              <a:t>Assessment of weight and health risk involves using three key measures:</a:t>
            </a:r>
          </a:p>
          <a:p>
            <a:pPr lvl="1">
              <a:buFont typeface="Wingdings" pitchFamily="2" charset="2"/>
              <a:buChar char="Ø"/>
            </a:pPr>
            <a:r>
              <a:rPr lang="en-US" sz="2600" dirty="0" smtClean="0">
                <a:solidFill>
                  <a:srgbClr val="002060"/>
                </a:solidFill>
                <a:latin typeface="Times New Roman" pitchFamily="18" charset="0"/>
                <a:cs typeface="Times New Roman" pitchFamily="18" charset="0"/>
              </a:rPr>
              <a:t>Body mass index (BMI), Waist circumference and Risk factors for diseases and conditions associated with obesity. </a:t>
            </a:r>
          </a:p>
          <a:p>
            <a:pPr>
              <a:buNone/>
            </a:pPr>
            <a:r>
              <a:rPr lang="en-US" sz="2600" dirty="0" smtClean="0">
                <a:latin typeface="Times New Roman" pitchFamily="18" charset="0"/>
                <a:cs typeface="Times New Roman" pitchFamily="18" charset="0"/>
              </a:rPr>
              <a:t>1. </a:t>
            </a:r>
            <a:r>
              <a:rPr lang="en-US" sz="2600" b="1" dirty="0" smtClean="0">
                <a:latin typeface="Times New Roman" pitchFamily="18" charset="0"/>
                <a:cs typeface="Times New Roman" pitchFamily="18" charset="0"/>
              </a:rPr>
              <a:t>Body Mass Index (BMI): </a:t>
            </a:r>
            <a:r>
              <a:rPr lang="en-US" sz="2600" dirty="0" smtClean="0">
                <a:latin typeface="Times New Roman" pitchFamily="18" charset="0"/>
                <a:cs typeface="Times New Roman" pitchFamily="18" charset="0"/>
              </a:rPr>
              <a:t>weight/ height square.</a:t>
            </a:r>
          </a:p>
          <a:p>
            <a:r>
              <a:rPr lang="en-US" sz="2600" dirty="0" smtClean="0">
                <a:latin typeface="Times New Roman" pitchFamily="18" charset="0"/>
                <a:cs typeface="Times New Roman" pitchFamily="18" charset="0"/>
              </a:rPr>
              <a:t>BMI is a useful measure of overweight, obesity, estimate of body fat &amp; risk for diseases. </a:t>
            </a:r>
          </a:p>
          <a:p>
            <a:r>
              <a:rPr lang="en-US" sz="2600" b="1" dirty="0" smtClean="0">
                <a:latin typeface="Times New Roman" pitchFamily="18" charset="0"/>
                <a:cs typeface="Times New Roman" pitchFamily="18" charset="0"/>
              </a:rPr>
              <a:t>Limitations of BMI</a:t>
            </a:r>
            <a:r>
              <a:rPr lang="en-US" sz="2600" dirty="0" smtClean="0">
                <a:latin typeface="Times New Roman" pitchFamily="18" charset="0"/>
                <a:cs typeface="Times New Roman" pitchFamily="18" charset="0"/>
              </a:rPr>
              <a:t>: </a:t>
            </a:r>
          </a:p>
          <a:p>
            <a:pPr lvl="1">
              <a:buFont typeface="Wingdings" pitchFamily="2" charset="2"/>
              <a:buChar char="ü"/>
            </a:pPr>
            <a:r>
              <a:rPr lang="en-US" sz="2600" dirty="0" smtClean="0">
                <a:solidFill>
                  <a:srgbClr val="002060"/>
                </a:solidFill>
                <a:latin typeface="Times New Roman" pitchFamily="18" charset="0"/>
                <a:cs typeface="Times New Roman" pitchFamily="18" charset="0"/>
              </a:rPr>
              <a:t>Overestimate body fat in athletes and others who have a muscular build. </a:t>
            </a:r>
          </a:p>
          <a:p>
            <a:pPr lvl="1">
              <a:buFont typeface="Wingdings" pitchFamily="2" charset="2"/>
              <a:buChar char="ü"/>
            </a:pPr>
            <a:r>
              <a:rPr lang="en-US" sz="2600" dirty="0" smtClean="0">
                <a:solidFill>
                  <a:srgbClr val="002060"/>
                </a:solidFill>
                <a:latin typeface="Times New Roman" pitchFamily="18" charset="0"/>
                <a:cs typeface="Times New Roman" pitchFamily="18" charset="0"/>
              </a:rPr>
              <a:t>Underestimate body fat in older persons and others who have lost muscle. </a:t>
            </a:r>
          </a:p>
          <a:p>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Cont…</a:t>
            </a:r>
            <a:endParaRPr lang="en-US" sz="3600" dirty="0"/>
          </a:p>
        </p:txBody>
      </p:sp>
      <p:sp>
        <p:nvSpPr>
          <p:cNvPr id="3" name="Content Placeholder 2"/>
          <p:cNvSpPr>
            <a:spLocks noGrp="1"/>
          </p:cNvSpPr>
          <p:nvPr>
            <p:ph idx="1"/>
          </p:nvPr>
        </p:nvSpPr>
        <p:spPr/>
        <p:txBody>
          <a:bodyPr>
            <a:normAutofit fontScale="92500" lnSpcReduction="20000"/>
          </a:bodyPr>
          <a:lstStyle/>
          <a:p>
            <a:pPr algn="just">
              <a:buNone/>
            </a:pPr>
            <a:r>
              <a:rPr lang="en-US" sz="2400" b="1" dirty="0" smtClean="0">
                <a:latin typeface="Times New Roman" pitchFamily="18" charset="0"/>
                <a:cs typeface="Times New Roman" pitchFamily="18" charset="0"/>
              </a:rPr>
              <a:t>2. Waist Circumference: </a:t>
            </a:r>
            <a:r>
              <a:rPr lang="en-US" sz="2400" dirty="0" smtClean="0">
                <a:latin typeface="Times New Roman" pitchFamily="18" charset="0"/>
                <a:cs typeface="Times New Roman" pitchFamily="18" charset="0"/>
              </a:rPr>
              <a:t>greater than 35 inches for women or &gt;40 inches for men is associated with risk. </a:t>
            </a: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Helps to screen for possible health risks that come with overweight and obesity.</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 If most of fat is around waist rather than at hips, individuals are at a higher risk for heart disease and type 2 diabetes. </a:t>
            </a:r>
          </a:p>
          <a:p>
            <a:pPr algn="just">
              <a:buNone/>
            </a:pPr>
            <a:r>
              <a:rPr lang="en-US" sz="2400" b="1" dirty="0" smtClean="0">
                <a:latin typeface="Times New Roman" pitchFamily="18" charset="0"/>
                <a:cs typeface="Times New Roman" pitchFamily="18" charset="0"/>
              </a:rPr>
              <a:t>3. Risk Factors</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for diseases and conditions associated with obesity</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High blood pressure (hypertension) </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High LDL cholesterol ("bad" cholesterol”) </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High blood glucose (sugar) </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Family history of premature heart disease </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Physical inactivity </a:t>
            </a:r>
          </a:p>
          <a:p>
            <a:pPr lvl="1" algn="just">
              <a:buFont typeface="Wingdings" pitchFamily="2" charset="2"/>
              <a:buChar char="Ø"/>
            </a:pPr>
            <a:r>
              <a:rPr lang="en-US" sz="2400" dirty="0" smtClean="0">
                <a:solidFill>
                  <a:srgbClr val="002060"/>
                </a:solidFill>
                <a:latin typeface="Times New Roman" pitchFamily="18" charset="0"/>
                <a:cs typeface="Times New Roman" pitchFamily="18" charset="0"/>
              </a:rPr>
              <a:t>Cigarette smoking</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smtClean="0">
                <a:latin typeface="Times New Roman" pitchFamily="18" charset="0"/>
                <a:cs typeface="Times New Roman" pitchFamily="18" charset="0"/>
              </a:rPr>
              <a:t>Some Terms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Autofit/>
          </a:bodyPr>
          <a:lstStyle/>
          <a:p>
            <a:pPr algn="just">
              <a:buFont typeface="Wingdings" pitchFamily="2" charset="2"/>
              <a:buChar char="§"/>
            </a:pPr>
            <a:r>
              <a:rPr lang="en-US" sz="2800" b="1" u="sng" dirty="0" smtClean="0">
                <a:latin typeface="Times New Roman" pitchFamily="18" charset="0"/>
                <a:cs typeface="Times New Roman" pitchFamily="18" charset="0"/>
              </a:rPr>
              <a:t>Ergogenic Aids</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are any external influences that enhance athletic performance or facilitate physical exercise; includes: </a:t>
            </a:r>
          </a:p>
          <a:p>
            <a:pPr algn="ctr">
              <a:buFont typeface="Wingdings" pitchFamily="2" charset="2"/>
              <a:buChar char="ü"/>
            </a:pPr>
            <a:r>
              <a:rPr lang="en-US" sz="2800" dirty="0" smtClean="0">
                <a:latin typeface="Times New Roman" pitchFamily="18" charset="0"/>
                <a:cs typeface="Times New Roman" pitchFamily="18" charset="0"/>
              </a:rPr>
              <a:t>Performance-enhancing drugs,                           mechanical aids, physiological aids, nutritional aids (sports supplements) &amp; psychological aids.</a:t>
            </a:r>
          </a:p>
          <a:p>
            <a:pPr algn="just">
              <a:buFont typeface="Wingdings" pitchFamily="2" charset="2"/>
              <a:buChar char="Ø"/>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Perceived benefits of Ergogenic aids are due to psychological than actual physiological benefits.</a:t>
            </a:r>
          </a:p>
          <a:p>
            <a:pPr algn="just">
              <a:buNone/>
            </a:pPr>
            <a:endParaRPr lang="en-US" sz="2800" dirty="0" smtClean="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How to maintain healthy weight </a:t>
            </a:r>
            <a:endParaRPr lang="en-US" sz="3200" dirty="0"/>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smtClean="0">
                <a:latin typeface="Times New Roman" pitchFamily="18" charset="0"/>
                <a:cs typeface="Times New Roman" pitchFamily="18" charset="0"/>
              </a:rPr>
              <a:t>In order to stay at the same body weight, people must balance the amount of calories in the foods and drinks they consume with the amount of calories the body uses.</a:t>
            </a:r>
          </a:p>
          <a:p>
            <a:pPr algn="just">
              <a:lnSpc>
                <a:spcPct val="150000"/>
              </a:lnSpc>
            </a:pPr>
            <a:r>
              <a:rPr lang="en-US" dirty="0" smtClean="0">
                <a:latin typeface="Times New Roman" pitchFamily="18" charset="0"/>
                <a:cs typeface="Times New Roman" pitchFamily="18" charset="0"/>
              </a:rPr>
              <a:t> Physical activity (30 minutes or more of moderate physical activity on all days of the week) is an important way to use food energy. </a:t>
            </a:r>
          </a:p>
          <a:p>
            <a:pPr algn="just">
              <a:lnSpc>
                <a:spcPct val="150000"/>
              </a:lnSpc>
            </a:pPr>
            <a:r>
              <a:rPr lang="en-US" dirty="0" smtClean="0">
                <a:latin typeface="Times New Roman" pitchFamily="18" charset="0"/>
                <a:cs typeface="Times New Roman" pitchFamily="18" charset="0"/>
              </a:rPr>
              <a:t>Being physically active and eating fewer calories will help to lose weight and keep the weight off over time. </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To Increase Calorie Expenditure by Physical Activity </a:t>
            </a:r>
            <a:endParaRPr lang="en-US" sz="2800" dirty="0"/>
          </a:p>
        </p:txBody>
      </p:sp>
      <p:sp>
        <p:nvSpPr>
          <p:cNvPr id="3" name="Content Placeholder 2"/>
          <p:cNvSpPr>
            <a:spLocks noGrp="1"/>
          </p:cNvSpPr>
          <p:nvPr>
            <p:ph idx="1"/>
          </p:nvPr>
        </p:nvSpPr>
        <p:spPr/>
        <p:txBody>
          <a:bodyPr>
            <a:normAutofit fontScale="92500" lnSpcReduction="20000"/>
          </a:bodyPr>
          <a:lstStyle/>
          <a:p>
            <a:r>
              <a:rPr lang="en-US" sz="2400" b="1" dirty="0" smtClean="0">
                <a:latin typeface="Times New Roman" pitchFamily="18" charset="0"/>
                <a:cs typeface="Times New Roman" pitchFamily="18" charset="0"/>
              </a:rPr>
              <a:t>Examples of moderate physical activities for healthy adults </a:t>
            </a:r>
          </a:p>
          <a:p>
            <a:pPr lvl="1">
              <a:buFont typeface="Wingdings" pitchFamily="2" charset="2"/>
              <a:buChar char="Ø"/>
            </a:pPr>
            <a:r>
              <a:rPr lang="en-US" sz="2400" dirty="0" smtClean="0">
                <a:latin typeface="Times New Roman" pitchFamily="18" charset="0"/>
                <a:cs typeface="Times New Roman" pitchFamily="18" charset="0"/>
              </a:rPr>
              <a:t>Walking briskly/ quickly or energetically (3-4 miles per hour) </a:t>
            </a:r>
          </a:p>
          <a:p>
            <a:pPr lvl="1">
              <a:buFont typeface="Wingdings" pitchFamily="2" charset="2"/>
              <a:buChar char="Ø"/>
            </a:pPr>
            <a:r>
              <a:rPr lang="en-US" sz="2400" dirty="0" smtClean="0">
                <a:latin typeface="Times New Roman" pitchFamily="18" charset="0"/>
                <a:cs typeface="Times New Roman" pitchFamily="18" charset="0"/>
              </a:rPr>
              <a:t>Racket sports such as table tennis </a:t>
            </a:r>
          </a:p>
          <a:p>
            <a:pPr lvl="1">
              <a:buFont typeface="Wingdings" pitchFamily="2" charset="2"/>
              <a:buChar char="Ø"/>
            </a:pPr>
            <a:r>
              <a:rPr lang="en-US" sz="2400" dirty="0" smtClean="0">
                <a:latin typeface="Times New Roman" pitchFamily="18" charset="0"/>
                <a:cs typeface="Times New Roman" pitchFamily="18" charset="0"/>
              </a:rPr>
              <a:t>Jogging</a:t>
            </a:r>
          </a:p>
          <a:p>
            <a:pPr lvl="1">
              <a:buFont typeface="Wingdings" pitchFamily="2" charset="2"/>
              <a:buChar char="Ø"/>
            </a:pPr>
            <a:r>
              <a:rPr lang="en-US" sz="2400" dirty="0" smtClean="0">
                <a:latin typeface="Times New Roman" pitchFamily="18" charset="0"/>
                <a:cs typeface="Times New Roman" pitchFamily="18" charset="0"/>
              </a:rPr>
              <a:t>Swimming (moderate effort) </a:t>
            </a:r>
          </a:p>
          <a:p>
            <a:pPr lvl="1">
              <a:buFont typeface="Wingdings" pitchFamily="2" charset="2"/>
              <a:buChar char="Ø"/>
            </a:pPr>
            <a:r>
              <a:rPr lang="en-US" sz="2400" dirty="0" smtClean="0">
                <a:latin typeface="Times New Roman" pitchFamily="18" charset="0"/>
                <a:cs typeface="Times New Roman" pitchFamily="18" charset="0"/>
              </a:rPr>
              <a:t>Cycling, moderate speed &lt;10 miles per hour) </a:t>
            </a:r>
          </a:p>
          <a:p>
            <a:pPr lvl="1">
              <a:buFont typeface="Wingdings" pitchFamily="2" charset="2"/>
              <a:buChar char="Ø"/>
            </a:pPr>
            <a:r>
              <a:rPr lang="en-US" sz="2400" dirty="0" smtClean="0">
                <a:latin typeface="Times New Roman" pitchFamily="18" charset="0"/>
                <a:cs typeface="Times New Roman" pitchFamily="18" charset="0"/>
              </a:rPr>
              <a:t>Gardening </a:t>
            </a:r>
          </a:p>
          <a:p>
            <a:pPr lvl="1">
              <a:buFont typeface="Wingdings" pitchFamily="2" charset="2"/>
              <a:buChar char="Ø"/>
            </a:pPr>
            <a:r>
              <a:rPr lang="en-US" sz="2400" dirty="0" smtClean="0">
                <a:latin typeface="Times New Roman" pitchFamily="18" charset="0"/>
                <a:cs typeface="Times New Roman" pitchFamily="18" charset="0"/>
              </a:rPr>
              <a:t>Dancing</a:t>
            </a:r>
          </a:p>
          <a:p>
            <a:pPr algn="just"/>
            <a:r>
              <a:rPr lang="en-US" sz="2400" dirty="0" smtClean="0">
                <a:latin typeface="Times New Roman" pitchFamily="18" charset="0"/>
                <a:cs typeface="Times New Roman" pitchFamily="18" charset="0"/>
              </a:rPr>
              <a:t>Beside these high-fat foods contain more calories per serving than other foods and may increase the likelihood of weight gain. </a:t>
            </a:r>
          </a:p>
          <a:p>
            <a:pPr algn="just"/>
            <a:r>
              <a:rPr lang="en-US" sz="2400" dirty="0" smtClean="0">
                <a:latin typeface="Times New Roman" pitchFamily="18" charset="0"/>
                <a:cs typeface="Times New Roman" pitchFamily="18" charset="0"/>
              </a:rPr>
              <a:t>Eat a variety of foods, like pasta, rice, bread, and other whole-grain foods as well as fruits and vegetables. </a:t>
            </a:r>
          </a:p>
          <a:p>
            <a:pPr algn="just"/>
            <a:r>
              <a:rPr lang="en-US" sz="2400" dirty="0" smtClean="0">
                <a:latin typeface="Times New Roman" pitchFamily="18" charset="0"/>
                <a:cs typeface="Times New Roman" pitchFamily="18" charset="0"/>
              </a:rPr>
              <a:t>Snacks provide a large percentage of daily calories.</a:t>
            </a:r>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Problems with excessive thinness </a:t>
            </a:r>
            <a:endParaRPr lang="en-US" sz="3200" dirty="0"/>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Unintentional weight loss resulted in health problems.</a:t>
            </a:r>
          </a:p>
          <a:p>
            <a:pPr algn="just"/>
            <a:r>
              <a:rPr lang="en-US" dirty="0" smtClean="0">
                <a:latin typeface="Times New Roman" pitchFamily="18" charset="0"/>
                <a:cs typeface="Times New Roman" pitchFamily="18" charset="0"/>
              </a:rPr>
              <a:t>Being too thin can occur with anorexia nervosa, other eating disorders, or loss of appetite, and is linked to menstrual irregularity and osteoporosis in women, and greater risk of early death in both women and men. </a:t>
            </a:r>
          </a:p>
          <a:p>
            <a:pPr algn="just">
              <a:buNone/>
            </a:pPr>
            <a:r>
              <a:rPr lang="en-US" b="1" dirty="0" smtClean="0">
                <a:latin typeface="Times New Roman" pitchFamily="18" charset="0"/>
                <a:cs typeface="Times New Roman" pitchFamily="18" charset="0"/>
              </a:rPr>
              <a:t>a) If individuals need to lose weight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Healthy diets and exercise can help people maintain a healthy weight, and may also help them lose weight. </a:t>
            </a:r>
          </a:p>
          <a:p>
            <a:pPr algn="just"/>
            <a:r>
              <a:rPr lang="en-US" dirty="0" smtClean="0">
                <a:latin typeface="Times New Roman" pitchFamily="18" charset="0"/>
                <a:cs typeface="Times New Roman" pitchFamily="18" charset="0"/>
              </a:rPr>
              <a:t>Reduce caloric intake, eat less fat and control portion sizes.</a:t>
            </a:r>
          </a:p>
          <a:p>
            <a:pPr algn="just"/>
            <a:r>
              <a:rPr lang="en-US" dirty="0" smtClean="0">
                <a:latin typeface="Times New Roman" pitchFamily="18" charset="0"/>
                <a:cs typeface="Times New Roman" pitchFamily="18" charset="0"/>
              </a:rPr>
              <a:t>If you are trying to lose weight, do so slowly and steadily (1/2-1 pound a week until you reach your goal). </a:t>
            </a:r>
          </a:p>
          <a:p>
            <a:pPr algn="just"/>
            <a:r>
              <a:rPr lang="en-US" dirty="0" smtClean="0">
                <a:latin typeface="Times New Roman" pitchFamily="18" charset="0"/>
                <a:cs typeface="Times New Roman" pitchFamily="18" charset="0"/>
              </a:rPr>
              <a:t>Avoid crash weight-loss diets that severely restrict calories or the variety of foods. </a:t>
            </a:r>
          </a:p>
          <a:p>
            <a:pPr algn="just"/>
            <a:r>
              <a:rPr lang="en-US" dirty="0" smtClean="0">
                <a:latin typeface="Times New Roman" pitchFamily="18" charset="0"/>
                <a:cs typeface="Times New Roman" pitchFamily="18" charset="0"/>
              </a:rPr>
              <a:t>Extreme approaches to weight loss, such as self-induced vomiting or the use of laxatives, amphetamines, or diuretics, are not appropriate and can be dangerous to your health.</a:t>
            </a:r>
          </a:p>
          <a:p>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lgn="just">
              <a:buNone/>
            </a:pPr>
            <a:r>
              <a:rPr lang="en-US" sz="2800" b="1" dirty="0" smtClean="0">
                <a:latin typeface="Times New Roman" pitchFamily="18" charset="0"/>
                <a:cs typeface="Times New Roman" pitchFamily="18" charset="0"/>
              </a:rPr>
              <a:t>b) To decrease calorie intake</a:t>
            </a:r>
            <a:endParaRPr lang="en-US" sz="2800" dirty="0" smtClean="0">
              <a:latin typeface="Times New Roman" pitchFamily="18" charset="0"/>
              <a:cs typeface="Times New Roman" pitchFamily="18" charset="0"/>
            </a:endParaRPr>
          </a:p>
          <a:p>
            <a:pPr lvl="1" algn="just">
              <a:buFont typeface="Wingdings" pitchFamily="2" charset="2"/>
              <a:buChar char="Ø"/>
            </a:pPr>
            <a:r>
              <a:rPr lang="en-US" dirty="0" smtClean="0">
                <a:latin typeface="Times New Roman" pitchFamily="18" charset="0"/>
                <a:cs typeface="Times New Roman" pitchFamily="18" charset="0"/>
              </a:rPr>
              <a:t>Individuals should eat a variety of foods that are low in calories and high in nutrients.</a:t>
            </a:r>
          </a:p>
          <a:p>
            <a:pPr lvl="1" algn="just">
              <a:buFont typeface="Wingdings" pitchFamily="2" charset="2"/>
              <a:buChar char="Ø"/>
            </a:pPr>
            <a:r>
              <a:rPr lang="en-US" dirty="0" smtClean="0">
                <a:latin typeface="Times New Roman" pitchFamily="18" charset="0"/>
                <a:cs typeface="Times New Roman" pitchFamily="18" charset="0"/>
              </a:rPr>
              <a:t>Eat less fat and fewer high-fat foods. </a:t>
            </a:r>
          </a:p>
          <a:p>
            <a:pPr lvl="1" algn="just">
              <a:buFont typeface="Wingdings" pitchFamily="2" charset="2"/>
              <a:buChar char="Ø"/>
            </a:pPr>
            <a:r>
              <a:rPr lang="en-US" dirty="0" smtClean="0">
                <a:latin typeface="Times New Roman" pitchFamily="18" charset="0"/>
                <a:cs typeface="Times New Roman" pitchFamily="18" charset="0"/>
              </a:rPr>
              <a:t>Eat smaller portions and limit calories. </a:t>
            </a:r>
          </a:p>
          <a:p>
            <a:pPr lvl="1" algn="just">
              <a:buFont typeface="Wingdings" pitchFamily="2" charset="2"/>
              <a:buChar char="Ø"/>
            </a:pPr>
            <a:r>
              <a:rPr lang="en-US" dirty="0" smtClean="0">
                <a:latin typeface="Times New Roman" pitchFamily="18" charset="0"/>
                <a:cs typeface="Times New Roman" pitchFamily="18" charset="0"/>
              </a:rPr>
              <a:t>Eat more vegetables and fruits without fats and sugars added in preparation.</a:t>
            </a:r>
          </a:p>
          <a:p>
            <a:pPr lvl="1" algn="just">
              <a:buFont typeface="Wingdings" pitchFamily="2" charset="2"/>
              <a:buChar char="Ø"/>
            </a:pPr>
            <a:r>
              <a:rPr lang="en-US" dirty="0" smtClean="0">
                <a:latin typeface="Times New Roman" pitchFamily="18" charset="0"/>
                <a:cs typeface="Times New Roman" pitchFamily="18" charset="0"/>
              </a:rPr>
              <a:t>Eat pasta, rice, breads, and cereals without fats and sugars added in preparation.</a:t>
            </a:r>
          </a:p>
          <a:p>
            <a:pPr lvl="1" algn="just">
              <a:buFont typeface="Wingdings" pitchFamily="2" charset="2"/>
              <a:buChar char="Ø"/>
            </a:pPr>
            <a:r>
              <a:rPr lang="en-US" dirty="0" smtClean="0">
                <a:latin typeface="Times New Roman" pitchFamily="18" charset="0"/>
                <a:cs typeface="Times New Roman" pitchFamily="18" charset="0"/>
              </a:rPr>
              <a:t>Eat less sugar and fewer sweets (like candy, cookies, cakes, soda). </a:t>
            </a:r>
          </a:p>
          <a:p>
            <a:pPr lvl="1" algn="just">
              <a:buFont typeface="Wingdings" pitchFamily="2" charset="2"/>
              <a:buChar char="Ø"/>
            </a:pPr>
            <a:r>
              <a:rPr lang="en-US" dirty="0" smtClean="0">
                <a:latin typeface="Times New Roman" pitchFamily="18" charset="0"/>
                <a:cs typeface="Times New Roman" pitchFamily="18" charset="0"/>
              </a:rPr>
              <a:t>Drink less or no alcohol. </a:t>
            </a:r>
          </a:p>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Weight regulation in children </a:t>
            </a: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Children need enough food for proper growth. </a:t>
            </a:r>
          </a:p>
          <a:p>
            <a:pPr algn="just"/>
            <a:r>
              <a:rPr lang="en-US" dirty="0" smtClean="0">
                <a:latin typeface="Times New Roman" pitchFamily="18" charset="0"/>
                <a:cs typeface="Times New Roman" pitchFamily="18" charset="0"/>
              </a:rPr>
              <a:t>To promote growth and development and prevent overweight, teach children to eat grain products; vegetables and fruits; low fat milk products or other calcium-rich foods; protein-rich foods like beans, lean meat, poultry, fish etc.</a:t>
            </a:r>
          </a:p>
          <a:p>
            <a:pPr algn="just"/>
            <a:r>
              <a:rPr lang="en-US" dirty="0" smtClean="0">
                <a:latin typeface="Times New Roman" pitchFamily="18" charset="0"/>
                <a:cs typeface="Times New Roman" pitchFamily="18" charset="0"/>
              </a:rPr>
              <a:t>Limiting television time and encouraging children to play actively.</a:t>
            </a:r>
          </a:p>
          <a:p>
            <a:pPr algn="just"/>
            <a:r>
              <a:rPr lang="en-US" dirty="0" smtClean="0">
                <a:latin typeface="Times New Roman" pitchFamily="18" charset="0"/>
                <a:cs typeface="Times New Roman" pitchFamily="18" charset="0"/>
              </a:rPr>
              <a:t>Limiting fat intake may help to prevent excess weight gain in children, fat should not be restricted for children younger than 2 years of age.</a:t>
            </a:r>
          </a:p>
          <a:p>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Healthy Eating for a Healthy Weight</a:t>
            </a:r>
            <a:endParaRPr lang="en-US" sz="3600" dirty="0"/>
          </a:p>
        </p:txBody>
      </p:sp>
      <p:sp>
        <p:nvSpPr>
          <p:cNvPr id="3" name="Content Placeholder 2"/>
          <p:cNvSpPr>
            <a:spLocks noGrp="1"/>
          </p:cNvSpPr>
          <p:nvPr>
            <p:ph idx="1"/>
          </p:nvPr>
        </p:nvSpPr>
        <p:spPr/>
        <p:txBody>
          <a:bodyPr>
            <a:normAutofit lnSpcReduction="10000"/>
          </a:bodyPr>
          <a:lstStyle/>
          <a:p>
            <a:pPr algn="just">
              <a:lnSpc>
                <a:spcPct val="150000"/>
              </a:lnSpc>
              <a:buNone/>
            </a:pPr>
            <a:r>
              <a:rPr lang="en-US" sz="2800" b="1" dirty="0" smtClean="0">
                <a:latin typeface="Times New Roman" pitchFamily="18" charset="0"/>
                <a:cs typeface="Times New Roman" pitchFamily="18" charset="0"/>
              </a:rPr>
              <a:t>1. Choose a diet with plenty of grain products, vegetables, and fruits </a:t>
            </a:r>
            <a:endParaRPr lang="en-US" sz="2800" dirty="0" smtClean="0">
              <a:latin typeface="Times New Roman" pitchFamily="18" charset="0"/>
              <a:cs typeface="Times New Roman" pitchFamily="18" charset="0"/>
            </a:endParaRPr>
          </a:p>
          <a:p>
            <a:pPr lvl="1" algn="just">
              <a:lnSpc>
                <a:spcPct val="150000"/>
              </a:lnSpc>
              <a:buFont typeface="Wingdings" pitchFamily="2" charset="2"/>
              <a:buChar char="Ø"/>
            </a:pPr>
            <a:r>
              <a:rPr lang="en-US" dirty="0" smtClean="0">
                <a:latin typeface="Times New Roman" pitchFamily="18" charset="0"/>
                <a:cs typeface="Times New Roman" pitchFamily="18" charset="0"/>
              </a:rPr>
              <a:t>They provide vitamins, minerals, complex carbohydrates (starch and dietary fiber, breads, cereals, pasta, rice), and other substances that are important for good health. </a:t>
            </a:r>
          </a:p>
          <a:p>
            <a:pPr lvl="1" algn="just">
              <a:lnSpc>
                <a:spcPct val="150000"/>
              </a:lnSpc>
              <a:buFont typeface="Wingdings" pitchFamily="2" charset="2"/>
              <a:buChar char="Ø"/>
            </a:pPr>
            <a:r>
              <a:rPr lang="en-US" dirty="0" smtClean="0">
                <a:latin typeface="Times New Roman" pitchFamily="18" charset="0"/>
                <a:cs typeface="Times New Roman" pitchFamily="18" charset="0"/>
              </a:rPr>
              <a:t>They are also generally low in fat.</a:t>
            </a:r>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cap="small" dirty="0" smtClean="0">
                <a:latin typeface="Times New Roman" pitchFamily="18" charset="0"/>
                <a:cs typeface="Times New Roman" pitchFamily="18" charset="0"/>
              </a:rPr>
              <a:t>FOR A DIET WITH PLENTY OF GRAIN PRODUCTS, VEGETABLES, AND FRUITS, EAT DAILY</a:t>
            </a:r>
            <a:endParaRPr lang="en-US" sz="2400" dirty="0"/>
          </a:p>
        </p:txBody>
      </p:sp>
      <p:sp>
        <p:nvSpPr>
          <p:cNvPr id="3" name="Content Placeholder 2"/>
          <p:cNvSpPr>
            <a:spLocks noGrp="1"/>
          </p:cNvSpPr>
          <p:nvPr>
            <p:ph idx="1"/>
          </p:nvPr>
        </p:nvSpPr>
        <p:spPr/>
        <p:txBody>
          <a:bodyPr>
            <a:normAutofit fontScale="92500"/>
          </a:bodyPr>
          <a:lstStyle/>
          <a:p>
            <a:pPr lvl="1">
              <a:buFont typeface="Wingdings" pitchFamily="2" charset="2"/>
              <a:buChar char="Ø"/>
            </a:pPr>
            <a:r>
              <a:rPr lang="en-US" sz="2400" dirty="0" smtClean="0">
                <a:latin typeface="Times New Roman" pitchFamily="18" charset="0"/>
                <a:cs typeface="Times New Roman" pitchFamily="18" charset="0"/>
              </a:rPr>
              <a:t>6-11 servings of grain products (breads, cereals, pasta, and rice) </a:t>
            </a:r>
          </a:p>
          <a:p>
            <a:pPr lvl="1" algn="just">
              <a:buFont typeface="Wingdings" pitchFamily="2" charset="2"/>
              <a:buChar char="Ø"/>
            </a:pPr>
            <a:r>
              <a:rPr lang="en-US" sz="2400" dirty="0" smtClean="0">
                <a:latin typeface="Times New Roman" pitchFamily="18" charset="0"/>
                <a:cs typeface="Times New Roman" pitchFamily="18" charset="0"/>
              </a:rPr>
              <a:t>Eat products made from a variety of whole grains, such as wheat, rice, oats, corn, and barley. </a:t>
            </a:r>
          </a:p>
          <a:p>
            <a:pPr lvl="1" algn="just">
              <a:buFont typeface="Wingdings" pitchFamily="2" charset="2"/>
              <a:buChar char="Ø"/>
            </a:pPr>
            <a:r>
              <a:rPr lang="en-US" sz="2400" dirty="0" smtClean="0">
                <a:latin typeface="Times New Roman" pitchFamily="18" charset="0"/>
                <a:cs typeface="Times New Roman" pitchFamily="18" charset="0"/>
              </a:rPr>
              <a:t>Eat several servings of whole-grain breads and cereals daily. </a:t>
            </a:r>
          </a:p>
          <a:p>
            <a:pPr lvl="1" algn="just">
              <a:buFont typeface="Wingdings" pitchFamily="2" charset="2"/>
              <a:buChar char="Ø"/>
            </a:pPr>
            <a:r>
              <a:rPr lang="en-US" sz="2400" dirty="0" smtClean="0">
                <a:latin typeface="Times New Roman" pitchFamily="18" charset="0"/>
                <a:cs typeface="Times New Roman" pitchFamily="18" charset="0"/>
              </a:rPr>
              <a:t>Prepare and serve grain products with little or no fats and sugars. </a:t>
            </a:r>
          </a:p>
          <a:p>
            <a:pPr lvl="1" algn="just">
              <a:buFont typeface="Wingdings" pitchFamily="2" charset="2"/>
              <a:buChar char="Ø"/>
            </a:pPr>
            <a:r>
              <a:rPr lang="en-US" sz="2400" dirty="0" smtClean="0">
                <a:latin typeface="Times New Roman" pitchFamily="18" charset="0"/>
                <a:cs typeface="Times New Roman" pitchFamily="18" charset="0"/>
              </a:rPr>
              <a:t>3-5 servings of various vegetables and vegetable juices.</a:t>
            </a:r>
          </a:p>
          <a:p>
            <a:pPr lvl="1" algn="just">
              <a:buFont typeface="Wingdings" pitchFamily="2" charset="2"/>
              <a:buChar char="Ø"/>
            </a:pPr>
            <a:r>
              <a:rPr lang="en-US" sz="2400" dirty="0" smtClean="0">
                <a:latin typeface="Times New Roman" pitchFamily="18" charset="0"/>
                <a:cs typeface="Times New Roman" pitchFamily="18" charset="0"/>
              </a:rPr>
              <a:t>Choose dark-green leafy and deep-yellow vegetables often. </a:t>
            </a:r>
          </a:p>
          <a:p>
            <a:pPr lvl="1" algn="just">
              <a:buFont typeface="Wingdings" pitchFamily="2" charset="2"/>
              <a:buChar char="Ø"/>
            </a:pPr>
            <a:r>
              <a:rPr lang="en-US" sz="2400" dirty="0" smtClean="0">
                <a:latin typeface="Times New Roman" pitchFamily="18" charset="0"/>
                <a:cs typeface="Times New Roman" pitchFamily="18" charset="0"/>
              </a:rPr>
              <a:t>Eat dry beans, peas, and lentils often. </a:t>
            </a:r>
          </a:p>
          <a:p>
            <a:pPr lvl="1" algn="just">
              <a:buFont typeface="Wingdings" pitchFamily="2" charset="2"/>
              <a:buChar char="Ø"/>
            </a:pPr>
            <a:r>
              <a:rPr lang="en-US" sz="2400" dirty="0" smtClean="0">
                <a:latin typeface="Times New Roman" pitchFamily="18" charset="0"/>
                <a:cs typeface="Times New Roman" pitchFamily="18" charset="0"/>
              </a:rPr>
              <a:t>Eat starchy vegetables, such as potatoes and corn. </a:t>
            </a:r>
          </a:p>
          <a:p>
            <a:pPr lvl="1" algn="just">
              <a:buFont typeface="Wingdings" pitchFamily="2" charset="2"/>
              <a:buChar char="Ø"/>
            </a:pPr>
            <a:r>
              <a:rPr lang="en-US" sz="2400" dirty="0" smtClean="0">
                <a:latin typeface="Times New Roman" pitchFamily="18" charset="0"/>
                <a:cs typeface="Times New Roman" pitchFamily="18" charset="0"/>
              </a:rPr>
              <a:t>2-4 servings of various fruits and fruit juices.</a:t>
            </a:r>
          </a:p>
          <a:p>
            <a:pPr lvl="1" algn="just">
              <a:buFont typeface="Wingdings" pitchFamily="2" charset="2"/>
              <a:buChar char="Ø"/>
            </a:pPr>
            <a:r>
              <a:rPr lang="en-US" sz="2400" dirty="0" smtClean="0">
                <a:latin typeface="Times New Roman" pitchFamily="18" charset="0"/>
                <a:cs typeface="Times New Roman" pitchFamily="18" charset="0"/>
              </a:rPr>
              <a:t>Choose citrus fruits or juices, melons, or berries regularly. </a:t>
            </a:r>
          </a:p>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What counts as a serving?</a:t>
            </a:r>
            <a:endParaRPr lang="en-US" sz="3200" dirty="0"/>
          </a:p>
        </p:txBody>
      </p:sp>
      <p:sp>
        <p:nvSpPr>
          <p:cNvPr id="3" name="Content Placeholder 2"/>
          <p:cNvSpPr>
            <a:spLocks noGrp="1"/>
          </p:cNvSpPr>
          <p:nvPr>
            <p:ph idx="1"/>
          </p:nvPr>
        </p:nvSpPr>
        <p:spPr>
          <a:xfrm>
            <a:off x="457200" y="1371600"/>
            <a:ext cx="8229600" cy="5334000"/>
          </a:xfrm>
        </p:spPr>
        <p:txBody>
          <a:bodyPr>
            <a:noAutofit/>
          </a:bodyPr>
          <a:lstStyle/>
          <a:p>
            <a:pPr>
              <a:buFont typeface="Wingdings" pitchFamily="2" charset="2"/>
              <a:buChar char="§"/>
            </a:pPr>
            <a:r>
              <a:rPr lang="en-US" sz="1800" b="1" dirty="0" smtClean="0">
                <a:latin typeface="Times New Roman" pitchFamily="18" charset="0"/>
                <a:cs typeface="Times New Roman" pitchFamily="18" charset="0"/>
              </a:rPr>
              <a:t>Grain Products Group (bread, cereal, rice, and pasta) </a:t>
            </a:r>
            <a:endParaRPr lang="en-US" sz="1800" dirty="0" smtClean="0">
              <a:latin typeface="Times New Roman" pitchFamily="18" charset="0"/>
              <a:cs typeface="Times New Roman" pitchFamily="18" charset="0"/>
            </a:endParaRPr>
          </a:p>
          <a:p>
            <a:pPr lvl="1">
              <a:buFont typeface="Wingdings" pitchFamily="2" charset="2"/>
              <a:buChar char="Ø"/>
            </a:pPr>
            <a:r>
              <a:rPr lang="en-US" sz="1800" dirty="0" smtClean="0">
                <a:latin typeface="Times New Roman" pitchFamily="18" charset="0"/>
                <a:cs typeface="Times New Roman" pitchFamily="18" charset="0"/>
              </a:rPr>
              <a:t>1 slice of bread </a:t>
            </a:r>
          </a:p>
          <a:p>
            <a:pPr lvl="1">
              <a:buFont typeface="Wingdings" pitchFamily="2" charset="2"/>
              <a:buChar char="Ø"/>
            </a:pPr>
            <a:r>
              <a:rPr lang="en-US" sz="1800" dirty="0" smtClean="0">
                <a:latin typeface="Times New Roman" pitchFamily="18" charset="0"/>
                <a:cs typeface="Times New Roman" pitchFamily="18" charset="0"/>
              </a:rPr>
              <a:t>1 ounce of ready-to-eat cereal </a:t>
            </a:r>
          </a:p>
          <a:p>
            <a:pPr lvl="1">
              <a:buFont typeface="Wingdings" pitchFamily="2" charset="2"/>
              <a:buChar char="Ø"/>
            </a:pPr>
            <a:r>
              <a:rPr lang="en-US" sz="1800" dirty="0" smtClean="0">
                <a:latin typeface="Times New Roman" pitchFamily="18" charset="0"/>
                <a:cs typeface="Times New Roman" pitchFamily="18" charset="0"/>
              </a:rPr>
              <a:t>1/2 cup of cooked cereal, rice, or pasta </a:t>
            </a:r>
          </a:p>
          <a:p>
            <a:pPr lvl="1">
              <a:buFont typeface="Wingdings" pitchFamily="2" charset="2"/>
              <a:buChar char="Ø"/>
            </a:pPr>
            <a:r>
              <a:rPr lang="en-US" sz="1800" dirty="0" smtClean="0">
                <a:latin typeface="Times New Roman" pitchFamily="18" charset="0"/>
                <a:cs typeface="Times New Roman" pitchFamily="18" charset="0"/>
              </a:rPr>
              <a:t>Vegetable group </a:t>
            </a:r>
          </a:p>
          <a:p>
            <a:pPr lvl="1">
              <a:buFont typeface="Wingdings" pitchFamily="2" charset="2"/>
              <a:buChar char="Ø"/>
            </a:pPr>
            <a:r>
              <a:rPr lang="en-US" sz="1800" dirty="0" smtClean="0">
                <a:latin typeface="Times New Roman" pitchFamily="18" charset="0"/>
                <a:cs typeface="Times New Roman" pitchFamily="18" charset="0"/>
              </a:rPr>
              <a:t>1 cup of raw leafy vegetables </a:t>
            </a:r>
          </a:p>
          <a:p>
            <a:pPr lvl="1">
              <a:buFont typeface="Wingdings" pitchFamily="2" charset="2"/>
              <a:buChar char="Ø"/>
            </a:pPr>
            <a:r>
              <a:rPr lang="en-US" sz="1800" dirty="0" smtClean="0">
                <a:latin typeface="Times New Roman" pitchFamily="18" charset="0"/>
                <a:cs typeface="Times New Roman" pitchFamily="18" charset="0"/>
              </a:rPr>
              <a:t>1/2 cup of other vegetables -- cooked or chopped raw </a:t>
            </a:r>
          </a:p>
          <a:p>
            <a:pPr lvl="1">
              <a:buFont typeface="Wingdings" pitchFamily="2" charset="2"/>
              <a:buChar char="Ø"/>
            </a:pPr>
            <a:r>
              <a:rPr lang="en-US" sz="1800" dirty="0" smtClean="0">
                <a:latin typeface="Times New Roman" pitchFamily="18" charset="0"/>
                <a:cs typeface="Times New Roman" pitchFamily="18" charset="0"/>
              </a:rPr>
              <a:t>3/4 cup of vegetable juice </a:t>
            </a:r>
          </a:p>
          <a:p>
            <a:pPr>
              <a:buFont typeface="Wingdings" pitchFamily="2" charset="2"/>
              <a:buChar char="§"/>
            </a:pPr>
            <a:r>
              <a:rPr lang="en-US" sz="1800" b="1" dirty="0" smtClean="0">
                <a:latin typeface="Times New Roman" pitchFamily="18" charset="0"/>
                <a:cs typeface="Times New Roman" pitchFamily="18" charset="0"/>
              </a:rPr>
              <a:t>Fruit Group </a:t>
            </a:r>
            <a:endParaRPr lang="en-US" sz="1800" dirty="0" smtClean="0">
              <a:latin typeface="Times New Roman" pitchFamily="18" charset="0"/>
              <a:cs typeface="Times New Roman" pitchFamily="18" charset="0"/>
            </a:endParaRPr>
          </a:p>
          <a:p>
            <a:pPr lvl="1">
              <a:buFont typeface="Wingdings" pitchFamily="2" charset="2"/>
              <a:buChar char="Ø"/>
            </a:pPr>
            <a:r>
              <a:rPr lang="en-US" sz="1800" dirty="0" smtClean="0">
                <a:latin typeface="Times New Roman" pitchFamily="18" charset="0"/>
                <a:cs typeface="Times New Roman" pitchFamily="18" charset="0"/>
              </a:rPr>
              <a:t>1 medium apple, banana, orange </a:t>
            </a:r>
          </a:p>
          <a:p>
            <a:pPr lvl="1">
              <a:buFont typeface="Wingdings" pitchFamily="2" charset="2"/>
              <a:buChar char="Ø"/>
            </a:pPr>
            <a:r>
              <a:rPr lang="en-US" sz="1800" dirty="0" smtClean="0">
                <a:latin typeface="Times New Roman" pitchFamily="18" charset="0"/>
                <a:cs typeface="Times New Roman" pitchFamily="18" charset="0"/>
              </a:rPr>
              <a:t>1/2 cup of chopped, cooked, or canned fruit </a:t>
            </a:r>
          </a:p>
          <a:p>
            <a:pPr lvl="1">
              <a:buFont typeface="Wingdings" pitchFamily="2" charset="2"/>
              <a:buChar char="Ø"/>
            </a:pPr>
            <a:r>
              <a:rPr lang="en-US" sz="1800" dirty="0" smtClean="0">
                <a:latin typeface="Times New Roman" pitchFamily="18" charset="0"/>
                <a:cs typeface="Times New Roman" pitchFamily="18" charset="0"/>
              </a:rPr>
              <a:t>3/4 cup of fruit juice </a:t>
            </a:r>
          </a:p>
          <a:p>
            <a:pPr lvl="1">
              <a:buFont typeface="Wingdings" pitchFamily="2" charset="2"/>
              <a:buChar char="Ø"/>
            </a:pPr>
            <a:r>
              <a:rPr lang="en-US" sz="1800" dirty="0" smtClean="0">
                <a:latin typeface="Times New Roman" pitchFamily="18" charset="0"/>
                <a:cs typeface="Times New Roman" pitchFamily="18" charset="0"/>
              </a:rPr>
              <a:t>Milk Group (milk, yogurt, and cheese) </a:t>
            </a:r>
          </a:p>
          <a:p>
            <a:pPr lvl="1">
              <a:buFont typeface="Wingdings" pitchFamily="2" charset="2"/>
              <a:buChar char="Ø"/>
            </a:pPr>
            <a:r>
              <a:rPr lang="en-US" sz="1800" dirty="0" smtClean="0">
                <a:latin typeface="Times New Roman" pitchFamily="18" charset="0"/>
                <a:cs typeface="Times New Roman" pitchFamily="18" charset="0"/>
              </a:rPr>
              <a:t>1 cup of milk or yogurt </a:t>
            </a:r>
          </a:p>
          <a:p>
            <a:pPr lvl="1">
              <a:buFont typeface="Wingdings" pitchFamily="2" charset="2"/>
              <a:buChar char="Ø"/>
            </a:pPr>
            <a:r>
              <a:rPr lang="en-US" sz="1800" dirty="0" smtClean="0">
                <a:latin typeface="Times New Roman" pitchFamily="18" charset="0"/>
                <a:cs typeface="Times New Roman" pitchFamily="18" charset="0"/>
              </a:rPr>
              <a:t>1-1/2 ounces of natural cheese </a:t>
            </a:r>
          </a:p>
          <a:p>
            <a:pPr lvl="1">
              <a:buFont typeface="Wingdings" pitchFamily="2" charset="2"/>
              <a:buChar char="Ø"/>
            </a:pPr>
            <a:r>
              <a:rPr lang="en-US" sz="1800" dirty="0" smtClean="0">
                <a:latin typeface="Times New Roman" pitchFamily="18" charset="0"/>
                <a:cs typeface="Times New Roman" pitchFamily="18" charset="0"/>
              </a:rPr>
              <a:t>2 ounces of processed cheese </a:t>
            </a:r>
          </a:p>
          <a:p>
            <a:endParaRPr lang="en-US" sz="20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Meat and Beans Group (meat, poultry, fish, dry beans, eggs, and nuts)</a:t>
            </a:r>
            <a:endParaRPr lang="en-US" sz="2800" dirty="0"/>
          </a:p>
        </p:txBody>
      </p:sp>
      <p:sp>
        <p:nvSpPr>
          <p:cNvPr id="3" name="Content Placeholder 2"/>
          <p:cNvSpPr>
            <a:spLocks noGrp="1"/>
          </p:cNvSpPr>
          <p:nvPr>
            <p:ph idx="1"/>
          </p:nvPr>
        </p:nvSpPr>
        <p:spPr/>
        <p:txBody>
          <a:bodyPr>
            <a:normAutofit fontScale="92500" lnSpcReduction="10000"/>
          </a:bodyPr>
          <a:lstStyle/>
          <a:p>
            <a:pPr lvl="1" algn="just">
              <a:buFont typeface="Wingdings" pitchFamily="2" charset="2"/>
              <a:buChar char="Ø"/>
            </a:pPr>
            <a:r>
              <a:rPr lang="en-US" sz="2400" dirty="0" smtClean="0">
                <a:latin typeface="Times New Roman" pitchFamily="18" charset="0"/>
                <a:cs typeface="Times New Roman" pitchFamily="18" charset="0"/>
              </a:rPr>
              <a:t>2-3 ounces of cooked lean meat, poultry, or fish </a:t>
            </a:r>
          </a:p>
          <a:p>
            <a:pPr lvl="1" algn="just">
              <a:buFont typeface="Wingdings" pitchFamily="2" charset="2"/>
              <a:buChar char="Ø"/>
            </a:pPr>
            <a:r>
              <a:rPr lang="en-US" sz="2400" dirty="0" smtClean="0">
                <a:latin typeface="Times New Roman" pitchFamily="18" charset="0"/>
                <a:cs typeface="Times New Roman" pitchFamily="18" charset="0"/>
              </a:rPr>
              <a:t>1/2 cup of cooked dry beans or 1 egg counts as 1 ounce of lean meat. </a:t>
            </a:r>
          </a:p>
          <a:p>
            <a:pPr lvl="1" algn="just">
              <a:buFont typeface="Wingdings" pitchFamily="2" charset="2"/>
              <a:buChar char="Ø"/>
            </a:pPr>
            <a:r>
              <a:rPr lang="en-US" sz="2400" dirty="0" smtClean="0">
                <a:latin typeface="Times New Roman" pitchFamily="18" charset="0"/>
                <a:cs typeface="Times New Roman" pitchFamily="18" charset="0"/>
              </a:rPr>
              <a:t>Two tablespoons of peanut butter or 1/3 cup of nuts count as 1 ounce of meat</a:t>
            </a:r>
          </a:p>
          <a:p>
            <a:pPr lvl="1" algn="just">
              <a:buFont typeface="Wingdings" pitchFamily="2" charset="2"/>
              <a:buChar char="Ø"/>
            </a:pPr>
            <a:r>
              <a:rPr lang="en-US" sz="2400" dirty="0" smtClean="0">
                <a:latin typeface="Times New Roman" pitchFamily="18" charset="0"/>
                <a:cs typeface="Times New Roman" pitchFamily="18" charset="0"/>
              </a:rPr>
              <a:t>Dry beans, peas, and lentils can be counted as servings in either the meat and beans group or vegetable group. </a:t>
            </a:r>
          </a:p>
          <a:p>
            <a:pPr algn="just">
              <a:buNone/>
            </a:pPr>
            <a:r>
              <a:rPr lang="en-US" sz="2400" b="1" dirty="0" smtClean="0">
                <a:latin typeface="Times New Roman" pitchFamily="18" charset="0"/>
                <a:cs typeface="Times New Roman" pitchFamily="18" charset="0"/>
              </a:rPr>
              <a:t>2. Eat a variety of foods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Foods contain combinations of nutrients and other healthful substances.</a:t>
            </a:r>
          </a:p>
          <a:p>
            <a:pPr algn="just"/>
            <a:r>
              <a:rPr lang="en-US" sz="2400" dirty="0" smtClean="0">
                <a:latin typeface="Times New Roman" pitchFamily="18" charset="0"/>
                <a:cs typeface="Times New Roman" pitchFamily="18" charset="0"/>
              </a:rPr>
              <a:t> No single food can supply all nutrients in the amounts you need, for example, oranges provide vitamin C but no vitamin B12; cheese provides vitamin B12 but no vitamin C. </a:t>
            </a:r>
          </a:p>
          <a:p>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3. Choose a diet low in fat, saturated fat, and cholesterol </a:t>
            </a:r>
            <a:endParaRPr lang="en-US" sz="2800"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Fats supply energy and essential fatty acids and promote absorption of the fat-soluble vitamins A, D, E, and K. </a:t>
            </a:r>
          </a:p>
          <a:p>
            <a:pPr algn="just"/>
            <a:r>
              <a:rPr lang="en-US" dirty="0" smtClean="0">
                <a:latin typeface="Times New Roman" pitchFamily="18" charset="0"/>
                <a:cs typeface="Times New Roman" pitchFamily="18" charset="0"/>
              </a:rPr>
              <a:t>Still, many people continue to eat high-fat diets, the number of overweight people has increased, and the risk of heart disease and certain cancers (also linked to fat intake) remains high. </a:t>
            </a:r>
          </a:p>
          <a:p>
            <a:pPr algn="just"/>
            <a:r>
              <a:rPr lang="en-US" dirty="0" smtClean="0">
                <a:latin typeface="Times New Roman" pitchFamily="18" charset="0"/>
                <a:cs typeface="Times New Roman" pitchFamily="18" charset="0"/>
              </a:rPr>
              <a:t>Choose a diet with less total fat, saturated fat, and cholesterol.</a:t>
            </a:r>
          </a:p>
          <a:p>
            <a:pPr algn="just"/>
            <a:r>
              <a:rPr lang="en-US" dirty="0" smtClean="0">
                <a:latin typeface="Times New Roman" pitchFamily="18" charset="0"/>
                <a:cs typeface="Times New Roman" pitchFamily="18" charset="0"/>
              </a:rPr>
              <a:t>Use fats and oils sparingly in cooking and at the table.</a:t>
            </a:r>
          </a:p>
          <a:p>
            <a:pPr algn="just"/>
            <a:r>
              <a:rPr lang="en-US" dirty="0" smtClean="0">
                <a:latin typeface="Times New Roman" pitchFamily="18" charset="0"/>
                <a:cs typeface="Times New Roman" pitchFamily="18" charset="0"/>
              </a:rPr>
              <a:t>Use small amounts of salad dressings and spreads such as butter, margarine, and mayonnaise. </a:t>
            </a:r>
          </a:p>
          <a:p>
            <a:pPr lvl="0" algn="just"/>
            <a:r>
              <a:rPr lang="en-US" dirty="0" smtClean="0">
                <a:latin typeface="Times New Roman" pitchFamily="18" charset="0"/>
                <a:cs typeface="Times New Roman" pitchFamily="18" charset="0"/>
              </a:rPr>
              <a:t>Grain Products, Vegetables, and Fruits. </a:t>
            </a:r>
          </a:p>
          <a:p>
            <a:pPr lvl="0" algn="just"/>
            <a:r>
              <a:rPr lang="en-US" dirty="0" smtClean="0">
                <a:latin typeface="Times New Roman" pitchFamily="18" charset="0"/>
                <a:cs typeface="Times New Roman" pitchFamily="18" charset="0"/>
              </a:rPr>
              <a:t>Choose low fat sauces with pasta, rice, and potatoes.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idx="1"/>
          </p:nvPr>
        </p:nvSpPr>
        <p:spPr>
          <a:xfrm>
            <a:off x="457200" y="304800"/>
            <a:ext cx="8229600" cy="6248400"/>
          </a:xfrm>
        </p:spPr>
        <p:txBody>
          <a:bodyPr>
            <a:normAutofit/>
          </a:bodyPr>
          <a:lstStyle/>
          <a:p>
            <a:pPr algn="just">
              <a:buFont typeface="Wingdings" pitchFamily="2" charset="2"/>
              <a:buChar char="§"/>
            </a:pPr>
            <a:r>
              <a:rPr lang="en-US" sz="2400" b="1" u="sng" dirty="0" smtClean="0">
                <a:latin typeface="Times New Roman" pitchFamily="18" charset="0"/>
                <a:cs typeface="Times New Roman" pitchFamily="18" charset="0"/>
              </a:rPr>
              <a:t>Eating Disorders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are prevalent among athletes, especially among elite, highly competitive athletes. </a:t>
            </a:r>
          </a:p>
          <a:p>
            <a:pPr lvl="1" algn="just">
              <a:buFont typeface="Wingdings" pitchFamily="2" charset="2"/>
              <a:buChar char="Ø"/>
            </a:pPr>
            <a:r>
              <a:rPr lang="en-US" sz="2400" dirty="0" smtClean="0">
                <a:latin typeface="Times New Roman" pitchFamily="18" charset="0"/>
                <a:cs typeface="Times New Roman" pitchFamily="18" charset="0"/>
              </a:rPr>
              <a:t>Psychosocial factors, such as body image, obsession with exercise, need for control and perfection, peer, parental and coaching pressure can influence the dietary intake of individuals and result in disordered eating.</a:t>
            </a:r>
          </a:p>
          <a:p>
            <a:r>
              <a:rPr lang="en-US" dirty="0" smtClean="0"/>
              <a:t> </a:t>
            </a:r>
            <a:r>
              <a:rPr lang="en-US" sz="2400" b="1" dirty="0" smtClean="0">
                <a:latin typeface="Times New Roman" pitchFamily="18" charset="0"/>
                <a:cs typeface="Times New Roman" pitchFamily="18" charset="0"/>
              </a:rPr>
              <a:t>Anorexia Nervosa : </a:t>
            </a:r>
            <a:r>
              <a:rPr lang="en-US" sz="2400" dirty="0" smtClean="0">
                <a:latin typeface="Times New Roman" pitchFamily="18" charset="0"/>
                <a:cs typeface="Times New Roman" pitchFamily="18" charset="0"/>
              </a:rPr>
              <a:t>an eating disorder characterized by self starvation due to an irrational fear of gaining weight</a:t>
            </a:r>
            <a:r>
              <a:rPr lang="en-US" sz="2400" b="1" dirty="0" smtClean="0">
                <a:latin typeface="Times New Roman" pitchFamily="18" charset="0"/>
                <a:cs typeface="Times New Roman" pitchFamily="18" charset="0"/>
              </a:rPr>
              <a:t>.</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Bulimia nervosa</a:t>
            </a:r>
            <a:r>
              <a:rPr lang="en-US" sz="2400" dirty="0" smtClean="0">
                <a:latin typeface="Times New Roman" pitchFamily="18" charset="0"/>
                <a:cs typeface="Times New Roman" pitchFamily="18" charset="0"/>
              </a:rPr>
              <a:t>: an eating disorder characterized by a binge and purge cycle extreme overeating followed by self induced vomiting .</a:t>
            </a:r>
          </a:p>
          <a:p>
            <a:pPr>
              <a:buNone/>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4. Meat, Poultry, Fish, Eggs, Beans and Nuts </a:t>
            </a:r>
            <a:endParaRPr lang="en-US" sz="2800"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Choose two to three servings of lean fish, poultry, meats, or other protein-rich foods, such as beans, daily. </a:t>
            </a:r>
          </a:p>
          <a:p>
            <a:pPr algn="just"/>
            <a:r>
              <a:rPr lang="en-US" dirty="0" smtClean="0">
                <a:latin typeface="Times New Roman" pitchFamily="18" charset="0"/>
                <a:cs typeface="Times New Roman" pitchFamily="18" charset="0"/>
              </a:rPr>
              <a:t>Use meats labeled "lean" or "extra lean, take skin off poultry. </a:t>
            </a:r>
          </a:p>
          <a:p>
            <a:pPr algn="just"/>
            <a:r>
              <a:rPr lang="en-US" dirty="0" smtClean="0">
                <a:latin typeface="Times New Roman" pitchFamily="18" charset="0"/>
                <a:cs typeface="Times New Roman" pitchFamily="18" charset="0"/>
              </a:rPr>
              <a:t>Most beans and bean products are almost fat-free and are a good source of protein and fiber. </a:t>
            </a:r>
          </a:p>
          <a:p>
            <a:pPr algn="just"/>
            <a:r>
              <a:rPr lang="en-US" dirty="0" smtClean="0">
                <a:latin typeface="Times New Roman" pitchFamily="18" charset="0"/>
                <a:cs typeface="Times New Roman" pitchFamily="18" charset="0"/>
              </a:rPr>
              <a:t>Limit intake of high-fat processed meats such as sausages, salami, and other cold cuts; choose lower fat varieties.</a:t>
            </a:r>
          </a:p>
          <a:p>
            <a:pPr algn="just"/>
            <a:r>
              <a:rPr lang="en-US" dirty="0" smtClean="0">
                <a:latin typeface="Times New Roman" pitchFamily="18" charset="0"/>
                <a:cs typeface="Times New Roman" pitchFamily="18" charset="0"/>
              </a:rPr>
              <a:t>Limit the intake of organ meats (three ounces of cooked chicken liver have about 540 mg of cholesterol); </a:t>
            </a:r>
          </a:p>
          <a:p>
            <a:pPr algn="just"/>
            <a:r>
              <a:rPr lang="en-US" dirty="0" smtClean="0">
                <a:latin typeface="Times New Roman" pitchFamily="18" charset="0"/>
                <a:cs typeface="Times New Roman" pitchFamily="18" charset="0"/>
              </a:rPr>
              <a:t>Use egg yolks in moderation (one egg yolk has about 215 mg of cholesterol). </a:t>
            </a:r>
          </a:p>
          <a:p>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5. Milk and Milk Products </a:t>
            </a:r>
            <a:endParaRPr lang="en-US" sz="2800" dirty="0"/>
          </a:p>
        </p:txBody>
      </p:sp>
      <p:sp>
        <p:nvSpPr>
          <p:cNvPr id="3" name="Content Placeholder 2"/>
          <p:cNvSpPr>
            <a:spLocks noGrp="1"/>
          </p:cNvSpPr>
          <p:nvPr>
            <p:ph idx="1"/>
          </p:nvPr>
        </p:nvSpPr>
        <p:spPr/>
        <p:txBody>
          <a:bodyPr>
            <a:normAutofit fontScale="92500" lnSpcReduction="10000"/>
          </a:bodyPr>
          <a:lstStyle/>
          <a:p>
            <a:pPr lvl="1">
              <a:buFont typeface="Wingdings" pitchFamily="2" charset="2"/>
              <a:buChar char="Ø"/>
            </a:pPr>
            <a:r>
              <a:rPr lang="en-US" sz="2400" dirty="0" smtClean="0">
                <a:latin typeface="Times New Roman" pitchFamily="18" charset="0"/>
                <a:cs typeface="Times New Roman" pitchFamily="18" charset="0"/>
              </a:rPr>
              <a:t>Choose skim or low fat milk, fat-free or low fat yogurt, and low fat cheese. </a:t>
            </a:r>
          </a:p>
          <a:p>
            <a:pPr lvl="1">
              <a:buFont typeface="Wingdings" pitchFamily="2" charset="2"/>
              <a:buChar char="Ø"/>
            </a:pPr>
            <a:r>
              <a:rPr lang="en-US" sz="2400" dirty="0" smtClean="0">
                <a:latin typeface="Times New Roman" pitchFamily="18" charset="0"/>
                <a:cs typeface="Times New Roman" pitchFamily="18" charset="0"/>
              </a:rPr>
              <a:t>Have two to three low fat servings daily. </a:t>
            </a:r>
          </a:p>
          <a:p>
            <a:pPr lvl="1">
              <a:buFont typeface="Wingdings" pitchFamily="2" charset="2"/>
              <a:buChar char="Ø"/>
            </a:pPr>
            <a:r>
              <a:rPr lang="en-US" sz="2400" dirty="0" smtClean="0">
                <a:latin typeface="Times New Roman" pitchFamily="18" charset="0"/>
                <a:cs typeface="Times New Roman" pitchFamily="18" charset="0"/>
              </a:rPr>
              <a:t>Add extra calcium to your diet without added fat by choosing fat-free yogurt and low fat milk more often. </a:t>
            </a:r>
          </a:p>
          <a:p>
            <a:pPr>
              <a:buNone/>
            </a:pPr>
            <a:r>
              <a:rPr lang="en-US" sz="2400" b="1" dirty="0" smtClean="0">
                <a:latin typeface="Times New Roman" pitchFamily="18" charset="0"/>
                <a:cs typeface="Times New Roman" pitchFamily="18" charset="0"/>
              </a:rPr>
              <a:t>6. Choose a diet moderate in sugars </a:t>
            </a: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dirty="0" smtClean="0">
                <a:latin typeface="Times New Roman" pitchFamily="18" charset="0"/>
                <a:cs typeface="Times New Roman" pitchFamily="18" charset="0"/>
              </a:rPr>
              <a:t>During digestion all carbohydrates except fiber break down into sugars. </a:t>
            </a:r>
          </a:p>
          <a:p>
            <a:pPr lvl="1" algn="just">
              <a:buFont typeface="Wingdings" pitchFamily="2" charset="2"/>
              <a:buChar char="Ø"/>
            </a:pPr>
            <a:r>
              <a:rPr lang="en-US" sz="2400" dirty="0" smtClean="0">
                <a:latin typeface="Times New Roman" pitchFamily="18" charset="0"/>
                <a:cs typeface="Times New Roman" pitchFamily="18" charset="0"/>
              </a:rPr>
              <a:t>Sugars and starches occur naturally in many foods that also supply other nutrients, examples of these foods include milk, fruits, some vegetables, breads, cereals, and grains. </a:t>
            </a:r>
          </a:p>
          <a:p>
            <a:pPr lvl="1" algn="just">
              <a:buFont typeface="Wingdings" pitchFamily="2" charset="2"/>
              <a:buChar char="Ø"/>
            </a:pPr>
            <a:r>
              <a:rPr lang="en-US" sz="2400" dirty="0" smtClean="0">
                <a:latin typeface="Times New Roman" pitchFamily="18" charset="0"/>
                <a:cs typeface="Times New Roman" pitchFamily="18" charset="0"/>
              </a:rPr>
              <a:t>Some sugars are used as natural preservatives, thickeners, and baking aids in foods.</a:t>
            </a:r>
          </a:p>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How can peoples know if they are at a healthy weight?</a:t>
            </a:r>
            <a:endParaRPr lang="en-US" sz="2400" dirty="0"/>
          </a:p>
        </p:txBody>
      </p:sp>
      <p:sp>
        <p:nvSpPr>
          <p:cNvPr id="3" name="Content Placeholder 2"/>
          <p:cNvSpPr>
            <a:spLocks noGrp="1"/>
          </p:cNvSpPr>
          <p:nvPr>
            <p:ph idx="1"/>
          </p:nvPr>
        </p:nvSpPr>
        <p:spPr/>
        <p:txBody>
          <a:bodyPr>
            <a:normAutofit fontScale="92500" lnSpcReduction="10000"/>
          </a:bodyPr>
          <a:lstStyle/>
          <a:p>
            <a:pPr algn="just"/>
            <a:r>
              <a:rPr lang="en-US" sz="2600" dirty="0" smtClean="0">
                <a:latin typeface="Times New Roman" pitchFamily="18" charset="0"/>
                <a:cs typeface="Times New Roman" pitchFamily="18" charset="0"/>
              </a:rPr>
              <a:t>Adult Body Mass Index (BMI) is used to determine whether individuals weight is a healthy or not. </a:t>
            </a:r>
          </a:p>
          <a:p>
            <a:pPr algn="just"/>
            <a:r>
              <a:rPr lang="en-US" sz="2600" dirty="0" smtClean="0">
                <a:latin typeface="Times New Roman" pitchFamily="18" charset="0"/>
                <a:cs typeface="Times New Roman" pitchFamily="18" charset="0"/>
              </a:rPr>
              <a:t>For most people, BMI is a reliable indicator of body fatness. </a:t>
            </a:r>
          </a:p>
          <a:p>
            <a:pPr algn="just"/>
            <a:r>
              <a:rPr lang="en-US" sz="2600" dirty="0" smtClean="0">
                <a:latin typeface="Times New Roman" pitchFamily="18" charset="0"/>
                <a:cs typeface="Times New Roman" pitchFamily="18" charset="0"/>
              </a:rPr>
              <a:t>It is calculated based on individuals’ height and weight.</a:t>
            </a:r>
          </a:p>
          <a:p>
            <a:pPr lvl="1" algn="just">
              <a:buFont typeface="Wingdings" pitchFamily="2" charset="2"/>
              <a:buChar char="Ø"/>
            </a:pPr>
            <a:r>
              <a:rPr lang="en-US" sz="2600" dirty="0" smtClean="0">
                <a:latin typeface="Times New Roman" pitchFamily="18" charset="0"/>
                <a:cs typeface="Times New Roman" pitchFamily="18" charset="0"/>
              </a:rPr>
              <a:t>If BMI is less than 18.5, it falls within the "underweight" range.</a:t>
            </a:r>
          </a:p>
          <a:p>
            <a:pPr lvl="1" algn="just">
              <a:buFont typeface="Wingdings" pitchFamily="2" charset="2"/>
              <a:buChar char="Ø"/>
            </a:pPr>
            <a:r>
              <a:rPr lang="en-US" sz="2600" dirty="0" smtClean="0">
                <a:latin typeface="Times New Roman" pitchFamily="18" charset="0"/>
                <a:cs typeface="Times New Roman" pitchFamily="18" charset="0"/>
              </a:rPr>
              <a:t>If BMI is 18.5 to 24.9, it falls within the "normal" or Healthy weight range.</a:t>
            </a:r>
          </a:p>
          <a:p>
            <a:pPr lvl="1" algn="just">
              <a:buFont typeface="Wingdings" pitchFamily="2" charset="2"/>
              <a:buChar char="Ø"/>
            </a:pPr>
            <a:r>
              <a:rPr lang="en-US" sz="2600" dirty="0" smtClean="0">
                <a:latin typeface="Times New Roman" pitchFamily="18" charset="0"/>
                <a:cs typeface="Times New Roman" pitchFamily="18" charset="0"/>
              </a:rPr>
              <a:t>If BMI is 25.0 to 29.9, it falls within the "overweight" range.</a:t>
            </a:r>
          </a:p>
          <a:p>
            <a:pPr lvl="1" algn="just">
              <a:buFont typeface="Wingdings" pitchFamily="2" charset="2"/>
              <a:buChar char="Ø"/>
            </a:pPr>
            <a:r>
              <a:rPr lang="en-US" sz="2600" dirty="0" smtClean="0">
                <a:latin typeface="Times New Roman" pitchFamily="18" charset="0"/>
                <a:cs typeface="Times New Roman" pitchFamily="18" charset="0"/>
              </a:rPr>
              <a:t>If your BMI is 30.0 or higher, it falls within the "obese" range.</a:t>
            </a:r>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US" sz="4000" dirty="0" smtClean="0">
                <a:latin typeface="Times New Roman" pitchFamily="18" charset="0"/>
                <a:cs typeface="Times New Roman" pitchFamily="18" charset="0"/>
              </a:rPr>
              <a:t>           </a:t>
            </a:r>
          </a:p>
          <a:p>
            <a:endParaRPr lang="en-US" sz="4000" dirty="0" smtClean="0">
              <a:latin typeface="Times New Roman" pitchFamily="18" charset="0"/>
              <a:cs typeface="Times New Roman" pitchFamily="18" charset="0"/>
            </a:endParaRPr>
          </a:p>
          <a:p>
            <a:pPr>
              <a:buNone/>
            </a:pPr>
            <a:r>
              <a:rPr lang="en-US" sz="6000" dirty="0" smtClean="0">
                <a:latin typeface="Times New Roman" pitchFamily="18" charset="0"/>
                <a:cs typeface="Times New Roman" pitchFamily="18" charset="0"/>
              </a:rPr>
              <a:t>       Thank you  </a:t>
            </a:r>
          </a:p>
          <a:p>
            <a:pPr>
              <a:buNone/>
            </a:pPr>
            <a:r>
              <a:rPr lang="en-US" sz="6000" dirty="0" smtClean="0">
                <a:latin typeface="Times New Roman" pitchFamily="18" charset="0"/>
                <a:cs typeface="Times New Roman" pitchFamily="18" charset="0"/>
              </a:rPr>
              <a:t>     for your attention!                    </a:t>
            </a:r>
            <a:endParaRPr lang="en-US" sz="6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a:lnSpc>
                <a:spcPct val="90000"/>
              </a:lnSpc>
            </a:pPr>
            <a:r>
              <a:rPr lang="en-US" altLang="en-US" sz="2400" b="1" dirty="0" smtClean="0">
                <a:latin typeface="Times New Roman" pitchFamily="18" charset="0"/>
                <a:cs typeface="Times New Roman" pitchFamily="18" charset="0"/>
              </a:rPr>
              <a:t>Female athlete triad</a:t>
            </a:r>
          </a:p>
          <a:p>
            <a:pPr lvl="1">
              <a:lnSpc>
                <a:spcPct val="90000"/>
              </a:lnSpc>
            </a:pPr>
            <a:r>
              <a:rPr lang="en-US" altLang="en-US" sz="2400" dirty="0" smtClean="0">
                <a:latin typeface="Times New Roman" pitchFamily="18" charset="0"/>
                <a:cs typeface="Times New Roman" pitchFamily="18" charset="0"/>
              </a:rPr>
              <a:t>Disordered eating</a:t>
            </a:r>
          </a:p>
          <a:p>
            <a:pPr lvl="2">
              <a:lnSpc>
                <a:spcPct val="90000"/>
              </a:lnSpc>
            </a:pPr>
            <a:r>
              <a:rPr lang="en-US" altLang="en-US" dirty="0" smtClean="0">
                <a:latin typeface="Times New Roman" pitchFamily="18" charset="0"/>
                <a:cs typeface="Times New Roman" pitchFamily="18" charset="0"/>
              </a:rPr>
              <a:t>Lean-sport athletes at risk</a:t>
            </a:r>
          </a:p>
          <a:p>
            <a:pPr lvl="1">
              <a:lnSpc>
                <a:spcPct val="90000"/>
              </a:lnSpc>
            </a:pPr>
            <a:r>
              <a:rPr lang="en-US" altLang="en-US" sz="2400" dirty="0" smtClean="0">
                <a:latin typeface="Times New Roman" pitchFamily="18" charset="0"/>
                <a:cs typeface="Times New Roman" pitchFamily="18" charset="0"/>
              </a:rPr>
              <a:t>Amenorrhea</a:t>
            </a:r>
          </a:p>
          <a:p>
            <a:pPr lvl="2">
              <a:lnSpc>
                <a:spcPct val="90000"/>
              </a:lnSpc>
            </a:pPr>
            <a:r>
              <a:rPr lang="en-US" altLang="en-US" dirty="0" smtClean="0">
                <a:latin typeface="Times New Roman" pitchFamily="18" charset="0"/>
                <a:cs typeface="Times New Roman" pitchFamily="18" charset="0"/>
              </a:rPr>
              <a:t>Higher prevalence in athletes</a:t>
            </a:r>
          </a:p>
          <a:p>
            <a:pPr lvl="2">
              <a:lnSpc>
                <a:spcPct val="90000"/>
              </a:lnSpc>
            </a:pPr>
            <a:r>
              <a:rPr lang="en-US" altLang="en-US" dirty="0" smtClean="0">
                <a:latin typeface="Times New Roman" pitchFamily="18" charset="0"/>
                <a:cs typeface="Times New Roman" pitchFamily="18" charset="0"/>
              </a:rPr>
              <a:t>Results from increased physical activity, weight loss, low body fat, and insufficient energy intake</a:t>
            </a:r>
          </a:p>
          <a:p>
            <a:pPr lvl="1">
              <a:lnSpc>
                <a:spcPct val="90000"/>
              </a:lnSpc>
            </a:pPr>
            <a:r>
              <a:rPr lang="en-US" altLang="en-US" sz="2400" dirty="0" smtClean="0">
                <a:latin typeface="Times New Roman" pitchFamily="18" charset="0"/>
                <a:cs typeface="Times New Roman" pitchFamily="18" charset="0"/>
              </a:rPr>
              <a:t>Premature osteoporosis</a:t>
            </a:r>
          </a:p>
          <a:p>
            <a:pPr lvl="2">
              <a:lnSpc>
                <a:spcPct val="90000"/>
              </a:lnSpc>
            </a:pPr>
            <a:r>
              <a:rPr lang="en-US" altLang="en-US" dirty="0" smtClean="0">
                <a:latin typeface="Times New Roman" pitchFamily="18" charset="0"/>
                <a:cs typeface="Times New Roman" pitchFamily="18" charset="0"/>
              </a:rPr>
              <a:t>Treat with hormone therapy</a:t>
            </a:r>
          </a:p>
          <a:p>
            <a:pPr>
              <a:buFont typeface="Wingdings" pitchFamily="2" charset="2"/>
              <a:buChar char="§"/>
            </a:pPr>
            <a:r>
              <a:rPr lang="en-US" sz="2400" b="1" dirty="0" smtClean="0">
                <a:latin typeface="Times New Roman" pitchFamily="18" charset="0"/>
                <a:cs typeface="Times New Roman" pitchFamily="18" charset="0"/>
              </a:rPr>
              <a:t>Energy</a:t>
            </a:r>
            <a:r>
              <a:rPr lang="en-US" sz="2400" dirty="0" smtClean="0">
                <a:latin typeface="Times New Roman" pitchFamily="18" charset="0"/>
                <a:cs typeface="Times New Roman" pitchFamily="18" charset="0"/>
              </a:rPr>
              <a:t> :- is the ability to perform work</a:t>
            </a:r>
          </a:p>
          <a:p>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 Energy comes from food and is measured in </a:t>
            </a:r>
            <a:r>
              <a:rPr lang="en-US" sz="2400" u="sng" dirty="0" smtClean="0">
                <a:latin typeface="Times New Roman" pitchFamily="18" charset="0"/>
                <a:cs typeface="Times New Roman" pitchFamily="18" charset="0"/>
              </a:rPr>
              <a:t>calories</a:t>
            </a:r>
          </a:p>
          <a:p>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 Calories come from:</a:t>
            </a:r>
          </a:p>
          <a:p>
            <a:pPr lvl="2"/>
            <a:r>
              <a:rPr lang="en-US" b="1" dirty="0" smtClean="0">
                <a:latin typeface="Times New Roman" pitchFamily="18" charset="0"/>
                <a:cs typeface="Times New Roman" pitchFamily="18" charset="0"/>
              </a:rPr>
              <a:t>Carbohydrate</a:t>
            </a:r>
            <a:endParaRPr lang="en-US" dirty="0" smtClean="0">
              <a:latin typeface="Times New Roman" pitchFamily="18" charset="0"/>
              <a:cs typeface="Times New Roman" pitchFamily="18" charset="0"/>
            </a:endParaRPr>
          </a:p>
          <a:p>
            <a:pPr lvl="2"/>
            <a:r>
              <a:rPr lang="en-US" b="1" dirty="0" smtClean="0">
                <a:latin typeface="Times New Roman" pitchFamily="18" charset="0"/>
                <a:cs typeface="Times New Roman" pitchFamily="18" charset="0"/>
              </a:rPr>
              <a:t>Protein</a:t>
            </a:r>
            <a:endParaRPr lang="en-US" dirty="0" smtClean="0">
              <a:latin typeface="Times New Roman" pitchFamily="18" charset="0"/>
              <a:cs typeface="Times New Roman" pitchFamily="18" charset="0"/>
            </a:endParaRPr>
          </a:p>
          <a:p>
            <a:pPr lvl="2"/>
            <a:r>
              <a:rPr lang="en-US" b="1" dirty="0" smtClean="0">
                <a:latin typeface="Times New Roman" pitchFamily="18" charset="0"/>
                <a:cs typeface="Times New Roman" pitchFamily="18" charset="0"/>
              </a:rPr>
              <a:t>Fat</a:t>
            </a:r>
            <a:r>
              <a:rPr lang="en-US" dirty="0" smtClean="0">
                <a:latin typeface="Times New Roman" pitchFamily="18" charset="0"/>
                <a:cs typeface="Times New Roman" pitchFamily="18" charset="0"/>
              </a:rPr>
              <a:t> </a:t>
            </a:r>
          </a:p>
          <a:p>
            <a:pPr lvl="2">
              <a:lnSpc>
                <a:spcPct val="90000"/>
              </a:lnSpc>
            </a:pPr>
            <a:endParaRPr lang="en-US" altLang="en-US"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Chapter Two</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Basic Nutrition Essentials for the Physically Active Individuals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5105400"/>
          </a:xfrm>
        </p:spPr>
        <p:txBody>
          <a:bodyPr>
            <a:normAutofit/>
          </a:bodyPr>
          <a:lstStyle/>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Physical </a:t>
            </a:r>
            <a:r>
              <a:rPr lang="en-US" sz="2400" dirty="0">
                <a:latin typeface="Times New Roman" pitchFamily="18" charset="0"/>
                <a:cs typeface="Times New Roman" pitchFamily="18" charset="0"/>
              </a:rPr>
              <a:t>activity provides long-term health benefits for everyone!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being active, you will burn calories that you store from eating throughout the </a:t>
            </a:r>
            <a:r>
              <a:rPr lang="en-US" sz="2400" dirty="0" smtClean="0">
                <a:latin typeface="Times New Roman" pitchFamily="18" charset="0"/>
                <a:cs typeface="Times New Roman" pitchFamily="18" charset="0"/>
              </a:rPr>
              <a:t>day. </a:t>
            </a:r>
          </a:p>
          <a:p>
            <a:pPr algn="just"/>
            <a:r>
              <a:rPr lang="en-US" sz="2400" dirty="0" smtClean="0">
                <a:latin typeface="Times New Roman" pitchFamily="18" charset="0"/>
                <a:cs typeface="Times New Roman" pitchFamily="18" charset="0"/>
              </a:rPr>
              <a:t>Physical </a:t>
            </a:r>
            <a:r>
              <a:rPr lang="en-US" sz="2400" dirty="0">
                <a:latin typeface="Times New Roman" pitchFamily="18" charset="0"/>
                <a:cs typeface="Times New Roman" pitchFamily="18" charset="0"/>
              </a:rPr>
              <a:t>activity, along with proper nutrition, is beneficial to people of all ages, backgrounds, and abilities.</a:t>
            </a:r>
          </a:p>
          <a:p>
            <a:pPr algn="just"/>
            <a:r>
              <a:rPr lang="en-US" sz="2400" dirty="0" smtClean="0">
                <a:latin typeface="Times New Roman" pitchFamily="18" charset="0"/>
                <a:cs typeface="Times New Roman" pitchFamily="18" charset="0"/>
              </a:rPr>
              <a:t>The type, amount, composition, and timing of food intake can dramatically affect exercise performance</a:t>
            </a:r>
            <a:r>
              <a:rPr lang="en-US" sz="28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Autofit/>
          </a:bodyPr>
          <a:lstStyle/>
          <a:p>
            <a:pPr algn="l"/>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Autofit/>
          </a:bodyPr>
          <a:lstStyle/>
          <a:p>
            <a:pPr algn="just"/>
            <a:r>
              <a:rPr lang="en-US" sz="2400" dirty="0" smtClean="0">
                <a:latin typeface="Times New Roman" pitchFamily="18" charset="0"/>
                <a:cs typeface="Times New Roman" pitchFamily="18" charset="0"/>
              </a:rPr>
              <a:t>When exercise or physical work increase to more than 1 hour per day, the importance of adequate energy and nutrient intakes becomes more critical.</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Any active individual “who wants to optimize health and exercise performance needs to follow: </a:t>
            </a:r>
          </a:p>
          <a:p>
            <a:pPr lvl="1" algn="just">
              <a:buFont typeface="Wingdings" pitchFamily="2" charset="2"/>
              <a:buChar char="Ø"/>
            </a:pPr>
            <a:r>
              <a:rPr lang="en-US" sz="2400" dirty="0" smtClean="0">
                <a:latin typeface="Times New Roman" pitchFamily="18" charset="0"/>
                <a:cs typeface="Times New Roman" pitchFamily="18" charset="0"/>
              </a:rPr>
              <a:t> Good nutrition and hydration practices, </a:t>
            </a:r>
          </a:p>
          <a:p>
            <a:pPr lvl="1" algn="just">
              <a:buFont typeface="Wingdings" pitchFamily="2" charset="2"/>
              <a:buChar char="Ø"/>
            </a:pPr>
            <a:r>
              <a:rPr lang="en-US" sz="2400" dirty="0" smtClean="0">
                <a:latin typeface="Times New Roman" pitchFamily="18" charset="0"/>
                <a:cs typeface="Times New Roman" pitchFamily="18" charset="0"/>
              </a:rPr>
              <a:t> Use supplements and ergogenic aids carefully, </a:t>
            </a:r>
          </a:p>
          <a:p>
            <a:pPr lvl="1" algn="just">
              <a:buFont typeface="Wingdings" pitchFamily="2" charset="2"/>
              <a:buChar char="Ø"/>
            </a:pPr>
            <a:r>
              <a:rPr lang="en-US" sz="2400" dirty="0" smtClean="0">
                <a:latin typeface="Times New Roman" pitchFamily="18" charset="0"/>
                <a:cs typeface="Times New Roman" pitchFamily="18" charset="0"/>
              </a:rPr>
              <a:t> Minimize severe weight loss practices, and </a:t>
            </a:r>
          </a:p>
          <a:p>
            <a:pPr lvl="1" algn="just">
              <a:buFont typeface="Wingdings" pitchFamily="2" charset="2"/>
              <a:buChar char="Ø"/>
            </a:pPr>
            <a:r>
              <a:rPr lang="en-US" sz="2400" dirty="0" smtClean="0">
                <a:latin typeface="Times New Roman" pitchFamily="18" charset="0"/>
                <a:cs typeface="Times New Roman" pitchFamily="18" charset="0"/>
              </a:rPr>
              <a:t> Eat a variety of foods in adequate amounts.</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2800" b="1" dirty="0" smtClean="0">
                <a:latin typeface="Times New Roman" pitchFamily="18" charset="0"/>
                <a:cs typeface="Times New Roman" pitchFamily="18" charset="0"/>
              </a:rPr>
              <a:t>Energy Needs</a:t>
            </a:r>
            <a:endParaRPr lang="en-US" sz="4000" dirty="0"/>
          </a:p>
        </p:txBody>
      </p:sp>
      <p:sp>
        <p:nvSpPr>
          <p:cNvPr id="3" name="Content Placeholder 2"/>
          <p:cNvSpPr>
            <a:spLocks noGrp="1"/>
          </p:cNvSpPr>
          <p:nvPr>
            <p:ph idx="1"/>
          </p:nvPr>
        </p:nvSpPr>
        <p:spPr>
          <a:xfrm>
            <a:off x="228600" y="990600"/>
            <a:ext cx="8686800" cy="5715000"/>
          </a:xfrm>
        </p:spPr>
        <p:txBody>
          <a:bodyPr>
            <a:noAutofit/>
          </a:bodyPr>
          <a:lstStyle/>
          <a:p>
            <a:pPr algn="just"/>
            <a:r>
              <a:rPr lang="en-US" sz="2400" dirty="0" smtClean="0">
                <a:latin typeface="Times New Roman" pitchFamily="18" charset="0"/>
                <a:cs typeface="Times New Roman" pitchFamily="18" charset="0"/>
              </a:rPr>
              <a:t>Energy needs of </a:t>
            </a:r>
            <a:r>
              <a:rPr lang="en-US" sz="2400" dirty="0">
                <a:latin typeface="Times New Roman" pitchFamily="18" charset="0"/>
                <a:cs typeface="Times New Roman" pitchFamily="18" charset="0"/>
              </a:rPr>
              <a:t>an active individual </a:t>
            </a:r>
            <a:r>
              <a:rPr lang="en-US" sz="2400" dirty="0" smtClean="0">
                <a:latin typeface="Times New Roman" pitchFamily="18" charset="0"/>
                <a:cs typeface="Times New Roman" pitchFamily="18" charset="0"/>
              </a:rPr>
              <a:t>each </a:t>
            </a:r>
            <a:r>
              <a:rPr lang="en-US" sz="2400" dirty="0">
                <a:latin typeface="Times New Roman" pitchFamily="18" charset="0"/>
                <a:cs typeface="Times New Roman" pitchFamily="18" charset="0"/>
              </a:rPr>
              <a:t>day will depend </a:t>
            </a:r>
            <a:r>
              <a:rPr lang="en-US" sz="2400" dirty="0" smtClean="0">
                <a:latin typeface="Times New Roman" pitchFamily="18" charset="0"/>
                <a:cs typeface="Times New Roman" pitchFamily="18" charset="0"/>
              </a:rPr>
              <a:t>on: age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sex, </a:t>
            </a:r>
            <a:r>
              <a:rPr lang="en-US" sz="2400" dirty="0">
                <a:latin typeface="Times New Roman" pitchFamily="18" charset="0"/>
                <a:cs typeface="Times New Roman" pitchFamily="18" charset="0"/>
              </a:rPr>
              <a:t>body size, level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intensity of physical activity and activities of daily living</a:t>
            </a:r>
            <a:r>
              <a:rPr lang="en-US" sz="2400" dirty="0" smtClean="0">
                <a:latin typeface="Times New Roman" pitchFamily="18" charset="0"/>
                <a:cs typeface="Times New Roman" pitchFamily="18" charset="0"/>
              </a:rPr>
              <a:t>.</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Active </a:t>
            </a:r>
            <a:r>
              <a:rPr lang="en-US" sz="2400" dirty="0">
                <a:latin typeface="Times New Roman" pitchFamily="18" charset="0"/>
                <a:cs typeface="Times New Roman" pitchFamily="18" charset="0"/>
              </a:rPr>
              <a:t>individuals need more energy (calories) each day than their sedentary counterparts </a:t>
            </a:r>
            <a:r>
              <a:rPr lang="en-US" sz="2400" dirty="0" smtClean="0">
                <a:latin typeface="Times New Roman" pitchFamily="18" charset="0"/>
                <a:cs typeface="Times New Roman" pitchFamily="18" charset="0"/>
              </a:rPr>
              <a:t>assuming </a:t>
            </a:r>
            <a:r>
              <a:rPr lang="en-US" sz="2400" dirty="0">
                <a:latin typeface="Times New Roman" pitchFamily="18" charset="0"/>
                <a:cs typeface="Times New Roman" pitchFamily="18" charset="0"/>
              </a:rPr>
              <a:t>individuals are the same age, body </a:t>
            </a:r>
            <a:r>
              <a:rPr lang="en-US" sz="2400" dirty="0" smtClean="0">
                <a:latin typeface="Times New Roman" pitchFamily="18" charset="0"/>
                <a:cs typeface="Times New Roman" pitchFamily="18" charset="0"/>
              </a:rPr>
              <a:t>size.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Energy balance is achieved when the energy consumed (sum of energy from food, supplements &amp; fluids) equals energy expenditure (sum of all the energy expended by the body in movement or to maintain body functions).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idx="1"/>
          </p:nvPr>
        </p:nvSpPr>
        <p:spPr>
          <a:xfrm>
            <a:off x="457200" y="381000"/>
            <a:ext cx="8229600" cy="6019800"/>
          </a:xfrm>
        </p:spPr>
        <p:txBody>
          <a:bodyPr>
            <a:normAutofit/>
          </a:bodyPr>
          <a:lstStyle/>
          <a:p>
            <a:pPr algn="just">
              <a:lnSpc>
                <a:spcPct val="150000"/>
              </a:lnSpc>
            </a:pPr>
            <a:r>
              <a:rPr lang="en-US" sz="2400" dirty="0" smtClean="0">
                <a:latin typeface="Times New Roman" pitchFamily="18" charset="0"/>
                <a:cs typeface="Times New Roman" pitchFamily="18" charset="0"/>
              </a:rPr>
              <a:t>An athlete’s energy requirements are made up of several components: baseline metabolic needs (such as the energy required to support cellular maintenance, temperature regulation and immune health), growth, and physical activity.</a:t>
            </a:r>
          </a:p>
          <a:p>
            <a:pPr algn="just">
              <a:lnSpc>
                <a:spcPct val="150000"/>
              </a:lnSpc>
            </a:pPr>
            <a:r>
              <a:rPr lang="en-US" sz="2400" dirty="0" smtClean="0">
                <a:latin typeface="Times New Roman" pitchFamily="18" charset="0"/>
                <a:cs typeface="Times New Roman" pitchFamily="18" charset="0"/>
              </a:rPr>
              <a:t>Physical activity or in the case of an athlete, the intensity, duration and frequency of training sessions and competition will play a strong role in determining daily energy requirements.</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990600"/>
          </a:xfrm>
        </p:spPr>
        <p:txBody>
          <a:bodyPr>
            <a:normAutofit fontScale="90000"/>
          </a:bodyPr>
          <a:lstStyle/>
          <a:p>
            <a:r>
              <a:rPr lang="en-US" sz="3600" b="1" dirty="0" smtClean="0">
                <a:latin typeface="Times New Roman" pitchFamily="18" charset="0"/>
                <a:cs typeface="Times New Roman" pitchFamily="18" charset="0"/>
              </a:rPr>
              <a:t>Chapter 1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Basic Concepts of Sport Nutrition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altLang="en-US" dirty="0" smtClean="0">
                <a:latin typeface="Times New Roman" panose="02020603050405020304" pitchFamily="18" charset="0"/>
                <a:ea typeface="ヒラギノ角ゴ Pro W3"/>
                <a:cs typeface="Times New Roman" panose="02020603050405020304" pitchFamily="18" charset="0"/>
              </a:rPr>
              <a:t>              WHAT  IS PHYSICAL ACTIVITY AND SPORT ?</a:t>
            </a:r>
          </a:p>
          <a:p>
            <a:pPr algn="just"/>
            <a:endParaRPr lang="en-US" altLang="en-US" dirty="0" smtClean="0">
              <a:latin typeface="Times New Roman" panose="02020603050405020304" pitchFamily="18" charset="0"/>
              <a:ea typeface="ヒラギノ角ゴ Pro W3"/>
              <a:cs typeface="Times New Roman" panose="02020603050405020304" pitchFamily="18" charset="0"/>
            </a:endParaRPr>
          </a:p>
          <a:p>
            <a:pPr algn="just"/>
            <a:r>
              <a:rPr lang="en-US" altLang="en-US" dirty="0" smtClean="0">
                <a:latin typeface="Times New Roman" panose="02020603050405020304" pitchFamily="18" charset="0"/>
                <a:ea typeface="ヒラギノ角ゴ Pro W3"/>
                <a:cs typeface="Times New Roman" panose="02020603050405020304" pitchFamily="18" charset="0"/>
              </a:rPr>
              <a:t>The performance of sport, as with all physical activity, is dependent upon the coordinated activation of the athlete’s skeletal muscles.</a:t>
            </a:r>
          </a:p>
          <a:p>
            <a:pPr algn="just"/>
            <a:endParaRPr lang="en-US" altLang="en-US" dirty="0" smtClean="0">
              <a:latin typeface="Times New Roman" panose="02020603050405020304" pitchFamily="18" charset="0"/>
              <a:ea typeface="ヒラギノ角ゴ Pro W3"/>
              <a:cs typeface="Times New Roman" panose="02020603050405020304" pitchFamily="18" charset="0"/>
            </a:endParaRPr>
          </a:p>
          <a:p>
            <a:pPr algn="just"/>
            <a:r>
              <a:rPr lang="en-US" altLang="en-US" dirty="0" smtClean="0">
                <a:latin typeface="Times New Roman" panose="02020603050405020304" pitchFamily="18" charset="0"/>
                <a:ea typeface="ヒラギノ角ゴ Pro W3"/>
                <a:cs typeface="Times New Roman" panose="02020603050405020304" pitchFamily="18" charset="0"/>
              </a:rPr>
              <a:t>‘Any and all activity involving generation of force by activated skeletal muscle is called physical activity.</a:t>
            </a:r>
          </a:p>
          <a:p>
            <a:pPr algn="just"/>
            <a:endParaRPr lang="en-US" altLang="en-US" dirty="0" smtClean="0">
              <a:latin typeface="Times New Roman" panose="02020603050405020304" pitchFamily="18" charset="0"/>
              <a:ea typeface="ヒラギノ角ゴ Pro W3"/>
              <a:cs typeface="Times New Roman" panose="02020603050405020304" pitchFamily="18" charset="0"/>
            </a:endParaRPr>
          </a:p>
          <a:p>
            <a:pPr algn="just"/>
            <a:r>
              <a:rPr lang="en-US" altLang="en-US" dirty="0" smtClean="0">
                <a:latin typeface="Times New Roman" panose="02020603050405020304" pitchFamily="18" charset="0"/>
                <a:ea typeface="ヒラギノ角ゴ Pro W3"/>
                <a:cs typeface="Times New Roman" panose="02020603050405020304" pitchFamily="18" charset="0"/>
              </a:rPr>
              <a:t>This would include activities of daily living, activities of </a:t>
            </a:r>
            <a:r>
              <a:rPr lang="en-US" altLang="en-US" dirty="0" err="1" smtClean="0">
                <a:latin typeface="Times New Roman" pitchFamily="18" charset="0"/>
                <a:ea typeface="ヒラギノ角ゴ Pro W3"/>
                <a:cs typeface="Times New Roman" pitchFamily="18" charset="0"/>
              </a:rPr>
              <a:t>labour</a:t>
            </a:r>
            <a:r>
              <a:rPr lang="en-US" altLang="en-US" dirty="0" smtClean="0">
                <a:latin typeface="Times New Roman" pitchFamily="18" charset="0"/>
                <a:ea typeface="ヒラギノ角ゴ Pro W3"/>
                <a:cs typeface="Times New Roman" pitchFamily="18" charset="0"/>
              </a:rPr>
              <a:t>, activities for physical conditioning and physical recreation, as well as participation in sport competition.</a:t>
            </a:r>
          </a:p>
          <a:p>
            <a:pPr algn="just"/>
            <a:endParaRPr lang="en-US" altLang="en-US" dirty="0" smtClean="0">
              <a:latin typeface="Times New Roman" pitchFamily="18" charset="0"/>
              <a:ea typeface="ヒラギノ角ゴ Pro W3"/>
              <a:cs typeface="Times New Roman" pitchFamily="18" charset="0"/>
            </a:endParaRPr>
          </a:p>
          <a:p>
            <a:r>
              <a:rPr lang="en-US" dirty="0" smtClean="0">
                <a:latin typeface="Times New Roman" pitchFamily="18" charset="0"/>
                <a:cs typeface="Times New Roman" pitchFamily="18" charset="0"/>
              </a:rPr>
              <a:t>A sport activity is referred as any organized activity that involves exercise, rules governing the event and the element of competition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533400"/>
            <a:ext cx="8229600" cy="5592763"/>
          </a:xfrm>
        </p:spPr>
        <p:txBody>
          <a:bodyPr>
            <a:normAutofit fontScale="92500" lnSpcReduction="10000"/>
          </a:bodyPr>
          <a:lstStyle/>
          <a:p>
            <a:pPr>
              <a:lnSpc>
                <a:spcPct val="150000"/>
              </a:lnSpc>
            </a:pPr>
            <a:r>
              <a:rPr lang="en-US" sz="2400" dirty="0" smtClean="0">
                <a:latin typeface="Times New Roman" pitchFamily="18" charset="0"/>
                <a:cs typeface="Times New Roman" pitchFamily="18" charset="0"/>
              </a:rPr>
              <a:t>Athletes often want to change their energy balance.</a:t>
            </a:r>
          </a:p>
          <a:p>
            <a:pPr lvl="1">
              <a:lnSpc>
                <a:spcPct val="150000"/>
              </a:lnSpc>
            </a:pPr>
            <a:r>
              <a:rPr lang="en-US" sz="2400" dirty="0" smtClean="0">
                <a:latin typeface="Times New Roman" pitchFamily="18" charset="0"/>
                <a:cs typeface="Times New Roman" pitchFamily="18" charset="0"/>
              </a:rPr>
              <a:t>either to produce an energy deficit (principally to reduce the size of body fat stores)</a:t>
            </a:r>
          </a:p>
          <a:p>
            <a:pPr lvl="1">
              <a:lnSpc>
                <a:spcPct val="150000"/>
              </a:lnSpc>
            </a:pPr>
            <a:r>
              <a:rPr lang="en-US" sz="2400" dirty="0" smtClean="0">
                <a:latin typeface="Times New Roman" pitchFamily="18" charset="0"/>
                <a:cs typeface="Times New Roman" pitchFamily="18" charset="0"/>
              </a:rPr>
              <a:t>or to achieve an energy surplus (principally to support growth or support the gain of muscle mass). </a:t>
            </a:r>
          </a:p>
          <a:p>
            <a:pPr>
              <a:lnSpc>
                <a:spcPct val="150000"/>
              </a:lnSpc>
            </a:pPr>
            <a:r>
              <a:rPr lang="en-US" sz="2400" dirty="0" smtClean="0">
                <a:latin typeface="Times New Roman" pitchFamily="18" charset="0"/>
                <a:cs typeface="Times New Roman" pitchFamily="18" charset="0"/>
              </a:rPr>
              <a:t>This can be done either by altering energy intake, energy expenditure or both components.</a:t>
            </a:r>
          </a:p>
          <a:p>
            <a:r>
              <a:rPr lang="en-US" sz="2400" dirty="0" smtClean="0">
                <a:latin typeface="Times New Roman" pitchFamily="18" charset="0"/>
                <a:cs typeface="Times New Roman" pitchFamily="18" charset="0"/>
              </a:rPr>
              <a:t>Energy availability is defined as the energy that is available to the body after the energy cost of physical activity has been deducted from daily energy intake.</a:t>
            </a:r>
          </a:p>
          <a:p>
            <a:endParaRPr lang="en-US" sz="24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Energy availability = Energy intake – Energy cost of training/competition</a:t>
            </a:r>
          </a:p>
          <a:p>
            <a:pPr lvl="1"/>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Determining the athlete’s individual energy and nutrient needs</a:t>
            </a: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Activity factors </a:t>
            </a:r>
          </a:p>
          <a:p>
            <a:pPr algn="just"/>
            <a:r>
              <a:rPr lang="en-US" sz="2000" dirty="0" smtClean="0">
                <a:latin typeface="Times New Roman" pitchFamily="18" charset="0"/>
                <a:cs typeface="Times New Roman" pitchFamily="18" charset="0"/>
              </a:rPr>
              <a:t>Energy balance is when the sum of energy intake equals to the energy expended through exercise, BMR and TEF.</a:t>
            </a:r>
          </a:p>
          <a:p>
            <a:pPr algn="just"/>
            <a:r>
              <a:rPr lang="en-US" sz="2000" dirty="0" smtClean="0">
                <a:latin typeface="Times New Roman" pitchFamily="18" charset="0"/>
                <a:cs typeface="Times New Roman" pitchFamily="18" charset="0"/>
              </a:rPr>
              <a:t>Estimated Average Requirements (EAR) for adults is calculated taking into account the BMR and the total cost of activity or physical activity levels (PAL) for adults, which is the ratio of overall daily energy expenditure to BMR.</a:t>
            </a:r>
          </a:p>
          <a:p>
            <a:pPr algn="just"/>
            <a:r>
              <a:rPr lang="en-US" sz="2000" b="1" dirty="0" smtClean="0">
                <a:latin typeface="Times New Roman" pitchFamily="18" charset="0"/>
                <a:cs typeface="Times New Roman" pitchFamily="18" charset="0"/>
              </a:rPr>
              <a:t>EAR for energy = BMR × PAL</a:t>
            </a:r>
          </a:p>
          <a:p>
            <a:r>
              <a:rPr lang="en-US" sz="2000" b="1" dirty="0" smtClean="0"/>
              <a:t>Where PAL is indicated as,</a:t>
            </a:r>
            <a:r>
              <a:rPr lang="en-US" sz="2000" dirty="0" smtClean="0"/>
              <a:t>	</a:t>
            </a:r>
          </a:p>
          <a:p>
            <a:pPr fontAlgn="t"/>
            <a:r>
              <a:rPr lang="en-US" sz="2000" dirty="0" smtClean="0"/>
              <a:t>Inactive men &amp; women: factor 1.4</a:t>
            </a:r>
          </a:p>
          <a:p>
            <a:pPr fontAlgn="t"/>
            <a:r>
              <a:rPr lang="en-US" sz="2000" dirty="0" smtClean="0"/>
              <a:t>Moderately active women: factor 1.6</a:t>
            </a:r>
          </a:p>
          <a:p>
            <a:pPr fontAlgn="t"/>
            <a:r>
              <a:rPr lang="en-US" sz="2000" dirty="0" smtClean="0"/>
              <a:t>Moderately active men: factor 1.7</a:t>
            </a:r>
          </a:p>
          <a:p>
            <a:pPr fontAlgn="t"/>
            <a:endParaRPr lang="en-US" sz="2000" dirty="0" smtClean="0"/>
          </a:p>
          <a:p>
            <a:pPr fontAlgn="t"/>
            <a:r>
              <a:rPr lang="en-US" sz="2000" dirty="0" smtClean="0"/>
              <a:t>Highly active women: factor 1.8</a:t>
            </a:r>
          </a:p>
          <a:p>
            <a:pPr fontAlgn="t"/>
            <a:r>
              <a:rPr lang="en-US" sz="2000" dirty="0" smtClean="0"/>
              <a:t>Highly active men: factor 1.9</a:t>
            </a:r>
          </a:p>
          <a:p>
            <a:pPr fontAlgn="t"/>
            <a:endParaRPr lang="en-US" sz="2000" dirty="0" smtClean="0"/>
          </a:p>
          <a:p>
            <a:pPr algn="just"/>
            <a:endParaRPr lang="en-US" sz="2000" b="1" dirty="0" smtClean="0">
              <a:latin typeface="Times New Roman" pitchFamily="18" charset="0"/>
              <a:cs typeface="Times New Roman" pitchFamily="18" charset="0"/>
            </a:endParaRPr>
          </a:p>
          <a:p>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How to estimate an athlete’s daily energy needs using prediction equations</a:t>
            </a:r>
            <a:endParaRPr lang="en-US" sz="2800" dirty="0"/>
          </a:p>
        </p:txBody>
      </p:sp>
      <p:sp>
        <p:nvSpPr>
          <p:cNvPr id="3" name="Content Placeholder 2"/>
          <p:cNvSpPr>
            <a:spLocks noGrp="1"/>
          </p:cNvSpPr>
          <p:nvPr>
            <p:ph idx="1"/>
          </p:nvPr>
        </p:nvSpPr>
        <p:spPr/>
        <p:txBody>
          <a:bodyPr>
            <a:normAutofit fontScale="77500" lnSpcReduction="20000"/>
          </a:bodyPr>
          <a:lstStyle/>
          <a:p>
            <a:pPr algn="just">
              <a:buNone/>
            </a:pPr>
            <a:r>
              <a:rPr lang="en-US" b="1"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Determine basal metabolic rate (BMR) by using the ready reference table for adults.</a:t>
            </a:r>
          </a:p>
          <a:p>
            <a:pPr algn="just">
              <a:buNone/>
            </a:pPr>
            <a:r>
              <a:rPr lang="en-US" b="1"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Multiply by physical activity level (PAL). </a:t>
            </a:r>
          </a:p>
          <a:p>
            <a:pPr algn="just">
              <a:buNone/>
            </a:pPr>
            <a:r>
              <a:rPr lang="en-US" b="1"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Add the estimated energy cost of activity, taking into account body weight and the intensity, duration and frequency of exercise.</a:t>
            </a:r>
          </a:p>
          <a:p>
            <a:pPr algn="just"/>
            <a:r>
              <a:rPr lang="en-US" dirty="0" smtClean="0">
                <a:latin typeface="Times New Roman" pitchFamily="18" charset="0"/>
                <a:cs typeface="Times New Roman" pitchFamily="18" charset="0"/>
              </a:rPr>
              <a:t>Energy availability the energy that is available to the body after the energy cost of physical activity has been deducted from daily energy intake or the amount of energy that can be expended to look after the body’s physiological needs.</a:t>
            </a:r>
          </a:p>
          <a:p>
            <a:pPr algn="just"/>
            <a:r>
              <a:rPr lang="en-US" b="1" dirty="0" smtClean="0">
                <a:latin typeface="Times New Roman" pitchFamily="18" charset="0"/>
                <a:cs typeface="Times New Roman" pitchFamily="18" charset="0"/>
              </a:rPr>
              <a:t>Energy availability = Energy intake – Energy cost of training/competition.</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sz="2400" dirty="0" smtClean="0">
                <a:latin typeface="Times New Roman" pitchFamily="18" charset="0"/>
                <a:cs typeface="Times New Roman" pitchFamily="18" charset="0"/>
              </a:rPr>
              <a:t>Estimated energy requirement based on gender,height,weight,age &amp; level of physical activity</a:t>
            </a:r>
          </a:p>
          <a:p>
            <a:r>
              <a:rPr lang="en-US" sz="2400" dirty="0" smtClean="0">
                <a:latin typeface="Times New Roman" pitchFamily="18" charset="0"/>
                <a:cs typeface="Times New Roman" pitchFamily="18" charset="0"/>
              </a:rPr>
              <a:t>Harris </a:t>
            </a:r>
            <a:r>
              <a:rPr lang="en-US" sz="2400" dirty="0" err="1" smtClean="0">
                <a:latin typeface="Times New Roman" pitchFamily="18" charset="0"/>
                <a:cs typeface="Times New Roman" pitchFamily="18" charset="0"/>
              </a:rPr>
              <a:t>benedict</a:t>
            </a:r>
            <a:r>
              <a:rPr lang="en-US" sz="2400" dirty="0" smtClean="0">
                <a:latin typeface="Times New Roman" pitchFamily="18" charset="0"/>
                <a:cs typeface="Times New Roman" pitchFamily="18" charset="0"/>
              </a:rPr>
              <a:t> formula for basal metabolism</a:t>
            </a:r>
          </a:p>
          <a:p>
            <a:pPr>
              <a:buNone/>
            </a:pPr>
            <a:r>
              <a:rPr lang="en-US" dirty="0" smtClean="0"/>
              <a:t>        </a:t>
            </a:r>
            <a:r>
              <a:rPr lang="en-US" sz="2400" dirty="0" smtClean="0"/>
              <a:t>-men kcal/day=(13.75*W)+(5*H)-(6.76*A)+66.</a:t>
            </a:r>
          </a:p>
          <a:p>
            <a:pPr>
              <a:buNone/>
            </a:pPr>
            <a:r>
              <a:rPr lang="en-US" sz="2400" dirty="0" smtClean="0"/>
              <a:t>         - </a:t>
            </a:r>
            <a:r>
              <a:rPr lang="en-US" sz="2400" dirty="0" err="1" smtClean="0"/>
              <a:t>womenkcal</a:t>
            </a:r>
            <a:r>
              <a:rPr lang="en-US" sz="2400" dirty="0" smtClean="0"/>
              <a:t>/day=(9.56*W)+(1.85*H)-(4.68*A)+655</a:t>
            </a:r>
          </a:p>
          <a:p>
            <a:pPr>
              <a:buNone/>
            </a:pPr>
            <a:r>
              <a:rPr lang="en-US" sz="2400" dirty="0" smtClean="0"/>
              <a:t>So ,we can calculate </a:t>
            </a:r>
            <a:r>
              <a:rPr lang="en-US" sz="2400" dirty="0" smtClean="0">
                <a:latin typeface="Times New Roman" pitchFamily="18" charset="0"/>
                <a:cs typeface="Times New Roman" pitchFamily="18" charset="0"/>
              </a:rPr>
              <a:t>EAR for energy = BMR × PAL</a:t>
            </a:r>
          </a:p>
          <a:p>
            <a:pPr>
              <a:buNone/>
            </a:pPr>
            <a:endParaRPr lang="en-US"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457200"/>
            <a:ext cx="8229600" cy="5668963"/>
          </a:xfrm>
        </p:spPr>
        <p:txBody>
          <a:bodyPr/>
          <a:lstStyle/>
          <a:p>
            <a:pPr>
              <a:lnSpc>
                <a:spcPct val="150000"/>
              </a:lnSpc>
            </a:pPr>
            <a:r>
              <a:rPr lang="en-US" sz="2400" dirty="0" smtClean="0">
                <a:latin typeface="Times New Roman" pitchFamily="18" charset="0"/>
                <a:cs typeface="Times New Roman" pitchFamily="18" charset="0"/>
              </a:rPr>
              <a:t>We now recognize that many health and performance problems commonly seen in athletes are associated with low energy  availability  these include </a:t>
            </a:r>
          </a:p>
          <a:p>
            <a:pPr lvl="1">
              <a:lnSpc>
                <a:spcPct val="150000"/>
              </a:lnSpc>
            </a:pPr>
            <a:r>
              <a:rPr lang="en-US" sz="2400" dirty="0" smtClean="0">
                <a:latin typeface="Times New Roman" pitchFamily="18" charset="0"/>
                <a:cs typeface="Times New Roman" pitchFamily="18" charset="0"/>
              </a:rPr>
              <a:t>Menstrual disturbances in female athletes, </a:t>
            </a:r>
          </a:p>
          <a:p>
            <a:pPr lvl="1">
              <a:lnSpc>
                <a:spcPct val="150000"/>
              </a:lnSpc>
            </a:pPr>
            <a:r>
              <a:rPr lang="en-US" sz="2400" dirty="0" smtClean="0">
                <a:latin typeface="Times New Roman" pitchFamily="18" charset="0"/>
                <a:cs typeface="Times New Roman" pitchFamily="18" charset="0"/>
              </a:rPr>
              <a:t>reduced basal metabolic rate, </a:t>
            </a:r>
          </a:p>
          <a:p>
            <a:pPr lvl="1">
              <a:lnSpc>
                <a:spcPct val="150000"/>
              </a:lnSpc>
            </a:pPr>
            <a:r>
              <a:rPr lang="en-US" sz="2400" dirty="0" smtClean="0">
                <a:latin typeface="Times New Roman" pitchFamily="18" charset="0"/>
                <a:cs typeface="Times New Roman" pitchFamily="18" charset="0"/>
              </a:rPr>
              <a:t>compromised immunity, </a:t>
            </a:r>
          </a:p>
          <a:p>
            <a:pPr lvl="1">
              <a:lnSpc>
                <a:spcPct val="150000"/>
              </a:lnSpc>
            </a:pPr>
            <a:r>
              <a:rPr lang="en-US" sz="2400" dirty="0" smtClean="0">
                <a:latin typeface="Times New Roman" pitchFamily="18" charset="0"/>
                <a:cs typeface="Times New Roman" pitchFamily="18" charset="0"/>
              </a:rPr>
              <a:t>poor hormonal function and </a:t>
            </a:r>
          </a:p>
          <a:p>
            <a:pPr lvl="1">
              <a:lnSpc>
                <a:spcPct val="150000"/>
              </a:lnSpc>
            </a:pPr>
            <a:r>
              <a:rPr lang="en-US" sz="2400" dirty="0" smtClean="0">
                <a:latin typeface="Times New Roman" pitchFamily="18" charset="0"/>
                <a:cs typeface="Times New Roman" pitchFamily="18" charset="0"/>
              </a:rPr>
              <a:t>impaired bone density.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81000"/>
            <a:ext cx="8229600" cy="5745163"/>
          </a:xfrm>
        </p:spPr>
        <p:txBody>
          <a:bodyPr>
            <a:normAutofit/>
          </a:bodyPr>
          <a:lstStyle/>
          <a:p>
            <a:r>
              <a:rPr lang="en-US" sz="2400" dirty="0" smtClean="0">
                <a:latin typeface="Times New Roman" pitchFamily="18" charset="0"/>
                <a:cs typeface="Times New Roman" pitchFamily="18" charset="0"/>
              </a:rPr>
              <a:t>There are three situations that are typically associated with low energy availability.</a:t>
            </a:r>
          </a:p>
          <a:p>
            <a:pPr marL="914400" lvl="1" indent="-457200">
              <a:buAutoNum type="arabicPeriod"/>
            </a:pPr>
            <a:r>
              <a:rPr lang="en-US" sz="2400" dirty="0" smtClean="0">
                <a:latin typeface="Times New Roman" pitchFamily="18" charset="0"/>
                <a:cs typeface="Times New Roman" pitchFamily="18" charset="0"/>
              </a:rPr>
              <a:t>Disordered eating .</a:t>
            </a:r>
          </a:p>
          <a:p>
            <a:pPr marL="914400" lvl="1" indent="-457200">
              <a:buAutoNum type="arabicPeriod"/>
            </a:pPr>
            <a:endParaRPr lang="en-US" sz="2400" dirty="0" smtClean="0">
              <a:latin typeface="Times New Roman" pitchFamily="18" charset="0"/>
              <a:cs typeface="Times New Roman" pitchFamily="18" charset="0"/>
            </a:endParaRPr>
          </a:p>
          <a:p>
            <a:pPr marL="971550" lvl="1" indent="-514350">
              <a:buAutoNum type="arabicPeriod"/>
            </a:pPr>
            <a:r>
              <a:rPr lang="en-US" sz="2400" dirty="0" smtClean="0">
                <a:latin typeface="Times New Roman" pitchFamily="18" charset="0"/>
                <a:cs typeface="Times New Roman" pitchFamily="18" charset="0"/>
              </a:rPr>
              <a:t>Restricted eating for weight control or loss or body fat. </a:t>
            </a:r>
          </a:p>
          <a:p>
            <a:pPr marL="914400" lvl="2" indent="0">
              <a:buNone/>
            </a:pPr>
            <a:r>
              <a:rPr lang="en-US" dirty="0" smtClean="0">
                <a:latin typeface="Times New Roman" pitchFamily="18" charset="0"/>
                <a:cs typeface="Times New Roman" pitchFamily="18" charset="0"/>
              </a:rPr>
              <a:t>Many athletes undertake such campaigns for some reasons. However, the degree of energy deficit achieved by reduced energy intake or increased exercise may be too severe for good health.</a:t>
            </a:r>
          </a:p>
          <a:p>
            <a:pPr marL="914400" lvl="2" indent="0">
              <a:buNone/>
            </a:pPr>
            <a:endParaRPr lang="en-US" dirty="0" smtClean="0">
              <a:latin typeface="Times New Roman" pitchFamily="18" charset="0"/>
              <a:cs typeface="Times New Roman" pitchFamily="18" charset="0"/>
            </a:endParaRPr>
          </a:p>
          <a:p>
            <a:pPr marL="914400" lvl="1" indent="-457200">
              <a:buFont typeface="+mj-lt"/>
              <a:buAutoNum type="arabicPeriod"/>
            </a:pPr>
            <a:r>
              <a:rPr lang="en-US" sz="2400" dirty="0" smtClean="0">
                <a:latin typeface="Times New Roman" pitchFamily="18" charset="0"/>
                <a:cs typeface="Times New Roman" pitchFamily="18" charset="0"/>
              </a:rPr>
              <a:t>Inadvertent failure to increase energy intake sufficiently during periods of high volume training or competition. Some athletes undertake extremely strenuous training or competition programs</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Tips for maintaining adequate energy availability</a:t>
            </a:r>
            <a:endParaRPr lang="en-US" sz="2800" dirty="0"/>
          </a:p>
        </p:txBody>
      </p:sp>
      <p:sp>
        <p:nvSpPr>
          <p:cNvPr id="3" name="Content Placeholder 2"/>
          <p:cNvSpPr>
            <a:spLocks noGrp="1"/>
          </p:cNvSpPr>
          <p:nvPr>
            <p:ph idx="1"/>
          </p:nvPr>
        </p:nvSpPr>
        <p:spPr/>
        <p:txBody>
          <a:bodyPr>
            <a:normAutofit fontScale="92500" lnSpcReduction="20000"/>
          </a:bodyPr>
          <a:lstStyle/>
          <a:p>
            <a:pPr lvl="0" algn="just">
              <a:buFont typeface="Wingdings" pitchFamily="2" charset="2"/>
              <a:buChar char="Ø"/>
            </a:pPr>
            <a:r>
              <a:rPr lang="en-US" sz="2400" dirty="0" smtClean="0">
                <a:latin typeface="Times New Roman" pitchFamily="18" charset="0"/>
                <a:cs typeface="Times New Roman" pitchFamily="18" charset="0"/>
              </a:rPr>
              <a:t>Be aware of energy needs and how these might vary over time and also additional energy is needed for growth. </a:t>
            </a:r>
          </a:p>
          <a:p>
            <a:pPr lvl="0" algn="just">
              <a:buNone/>
            </a:pPr>
            <a:r>
              <a:rPr lang="en-US" sz="2800" dirty="0" smtClean="0">
                <a:latin typeface="Times New Roman" pitchFamily="18" charset="0"/>
                <a:cs typeface="Times New Roman" pitchFamily="18" charset="0"/>
              </a:rPr>
              <a:t>    1. Take care when there is a change in your food environment – particularly when traveling or when changing your home situation.</a:t>
            </a:r>
          </a:p>
          <a:p>
            <a:pPr algn="just">
              <a:buNone/>
            </a:pPr>
            <a:r>
              <a:rPr lang="en-US" sz="2800" dirty="0" smtClean="0">
                <a:latin typeface="Times New Roman" pitchFamily="18" charset="0"/>
                <a:cs typeface="Times New Roman" pitchFamily="18" charset="0"/>
              </a:rPr>
              <a:t>     2. Do not embark on drastic diets that limit energy intake or food variety.</a:t>
            </a:r>
          </a:p>
          <a:p>
            <a:pPr algn="just">
              <a:buNone/>
            </a:pPr>
            <a:r>
              <a:rPr lang="en-US" sz="2800" dirty="0" smtClean="0">
                <a:latin typeface="Times New Roman" pitchFamily="18" charset="0"/>
                <a:cs typeface="Times New Roman" pitchFamily="18" charset="0"/>
              </a:rPr>
              <a:t>      3.  If you are developing stress related to food and body image, seek expert help at an early stage. </a:t>
            </a:r>
          </a:p>
          <a:p>
            <a:pPr lvl="1" algn="just">
              <a:buFont typeface="Wingdings" pitchFamily="2" charset="2"/>
              <a:buChar char="Ø"/>
            </a:pPr>
            <a:r>
              <a:rPr lang="en-US" dirty="0" smtClean="0">
                <a:latin typeface="Times New Roman" pitchFamily="18" charset="0"/>
                <a:cs typeface="Times New Roman" pitchFamily="18" charset="0"/>
              </a:rPr>
              <a:t>Note that the consequences of low energy availability include irreversible loss of bone, impairment of hormone, immune and metabolic function.</a:t>
            </a:r>
          </a:p>
          <a:p>
            <a:pPr algn="just"/>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pPr algn="l"/>
            <a:r>
              <a:rPr lang="en-US" sz="2800" b="1"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algn="just"/>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energy intake is restricted, fat and muscle mass will be utilized for energy to fuel the body, and the loss of muscle mass will result in the loss of strength and endurance.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energy needs of active and very active </a:t>
            </a:r>
            <a:r>
              <a:rPr lang="en-US" sz="2400" dirty="0" smtClean="0">
                <a:latin typeface="Times New Roman" pitchFamily="18" charset="0"/>
                <a:cs typeface="Times New Roman" pitchFamily="18" charset="0"/>
              </a:rPr>
              <a:t>individuals provided some </a:t>
            </a:r>
            <a:r>
              <a:rPr lang="en-US" sz="2400" dirty="0">
                <a:latin typeface="Times New Roman" pitchFamily="18" charset="0"/>
                <a:cs typeface="Times New Roman" pitchFamily="18" charset="0"/>
              </a:rPr>
              <a:t>general recommendations based on age and body size</a:t>
            </a:r>
            <a:r>
              <a:rPr lang="en-US" sz="2400" dirty="0" smtClean="0">
                <a:latin typeface="Times New Roman" pitchFamily="18" charset="0"/>
                <a:cs typeface="Times New Roman" pitchFamily="18" charset="0"/>
              </a:rPr>
              <a:t>.</a:t>
            </a:r>
          </a:p>
          <a:p>
            <a:pPr algn="just">
              <a:buNone/>
            </a:pP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In general, active individuals walk between ~6-10 mile/day, while very active individuals walk &gt;10 mile/day at 2-4 mph. </a:t>
            </a:r>
          </a:p>
          <a:p>
            <a:pPr algn="just">
              <a:buNone/>
            </a:pP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Macronutrient </a:t>
            </a:r>
            <a:r>
              <a:rPr lang="en-US" sz="3100" b="1" dirty="0">
                <a:latin typeface="Times New Roman" pitchFamily="18" charset="0"/>
                <a:cs typeface="Times New Roman" pitchFamily="18" charset="0"/>
              </a:rPr>
              <a:t>Requirements for Exercise</a:t>
            </a:r>
            <a:r>
              <a:rPr lang="en-US" sz="3100" b="1" i="1" dirty="0"/>
              <a:t/>
            </a:r>
            <a:br>
              <a:rPr lang="en-US" sz="3100" b="1" i="1" dirty="0"/>
            </a:br>
            <a:endParaRPr lang="en-US" sz="3100" dirty="0"/>
          </a:p>
        </p:txBody>
      </p:sp>
      <p:sp>
        <p:nvSpPr>
          <p:cNvPr id="3" name="Content Placeholder 2"/>
          <p:cNvSpPr>
            <a:spLocks noGrp="1"/>
          </p:cNvSpPr>
          <p:nvPr>
            <p:ph idx="1"/>
          </p:nvPr>
        </p:nvSpPr>
        <p:spPr>
          <a:xfrm>
            <a:off x="152400" y="685800"/>
            <a:ext cx="8839200" cy="6019800"/>
          </a:xfrm>
        </p:spPr>
        <p:txBody>
          <a:bodyPr>
            <a:normAutofit/>
          </a:bodyPr>
          <a:lstStyle/>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Carbohydrate</a:t>
            </a:r>
            <a:r>
              <a:rPr lang="en-US" sz="2000" dirty="0">
                <a:latin typeface="Times New Roman" pitchFamily="18" charset="0"/>
                <a:cs typeface="Times New Roman" pitchFamily="18" charset="0"/>
              </a:rPr>
              <a:t>, protein and fat are important nutrients for active individuals, but </a:t>
            </a:r>
            <a:r>
              <a:rPr lang="en-US" sz="2000" dirty="0" smtClean="0">
                <a:latin typeface="Times New Roman" pitchFamily="18" charset="0"/>
                <a:cs typeface="Times New Roman" pitchFamily="18" charset="0"/>
              </a:rPr>
              <a:t>their </a:t>
            </a:r>
            <a:r>
              <a:rPr lang="en-US" sz="2000" dirty="0">
                <a:latin typeface="Times New Roman" pitchFamily="18" charset="0"/>
                <a:cs typeface="Times New Roman" pitchFamily="18" charset="0"/>
              </a:rPr>
              <a:t>amounts </a:t>
            </a:r>
            <a:r>
              <a:rPr lang="en-US" sz="2000" dirty="0" smtClean="0">
                <a:latin typeface="Times New Roman" pitchFamily="18" charset="0"/>
                <a:cs typeface="Times New Roman" pitchFamily="18" charset="0"/>
              </a:rPr>
              <a:t>of need </a:t>
            </a:r>
            <a:r>
              <a:rPr lang="en-US" sz="2000" dirty="0">
                <a:latin typeface="Times New Roman" pitchFamily="18" charset="0"/>
                <a:cs typeface="Times New Roman" pitchFamily="18" charset="0"/>
              </a:rPr>
              <a:t>will depend on an individual’s exercise intensity, duration </a:t>
            </a:r>
            <a:r>
              <a:rPr lang="en-US" sz="2000" dirty="0" smtClean="0">
                <a:latin typeface="Times New Roman" pitchFamily="18" charset="0"/>
                <a:cs typeface="Times New Roman" pitchFamily="18" charset="0"/>
              </a:rPr>
              <a:t>&amp; </a:t>
            </a:r>
            <a:r>
              <a:rPr lang="en-US" sz="2000" dirty="0">
                <a:latin typeface="Times New Roman" pitchFamily="18" charset="0"/>
                <a:cs typeface="Times New Roman" pitchFamily="18" charset="0"/>
              </a:rPr>
              <a:t>frequency, the type of exercise engaged in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their health, body size, age and gender</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As exercise intensity increases the use of carbohydrate for energy will also increases. </a:t>
            </a:r>
          </a:p>
          <a:p>
            <a:pPr algn="just"/>
            <a:r>
              <a:rPr lang="en-US" sz="2000" dirty="0" smtClean="0">
                <a:latin typeface="Times New Roman" pitchFamily="18" charset="0"/>
                <a:cs typeface="Times New Roman" pitchFamily="18" charset="0"/>
              </a:rPr>
              <a:t>As duration of exercise increases (</a:t>
            </a:r>
            <a:r>
              <a:rPr lang="en-US" sz="2000" i="1" dirty="0" smtClean="0">
                <a:latin typeface="Times New Roman" pitchFamily="18" charset="0"/>
                <a:cs typeface="Times New Roman" pitchFamily="18" charset="0"/>
              </a:rPr>
              <a:t>e.g.</a:t>
            </a:r>
            <a:r>
              <a:rPr lang="en-US" sz="2000" dirty="0" smtClean="0">
                <a:latin typeface="Times New Roman" pitchFamily="18" charset="0"/>
                <a:cs typeface="Times New Roman" pitchFamily="18" charset="0"/>
              </a:rPr>
              <a:t>, from 60 to 120 min), muscle glycogen becomes depleted, causing the body to draw on circulating blood glucose as a source of carbohydrate.</a:t>
            </a:r>
          </a:p>
          <a:p>
            <a:pPr algn="just"/>
            <a:r>
              <a:rPr lang="en-US" sz="2000" dirty="0" smtClean="0">
                <a:latin typeface="Times New Roman" pitchFamily="18" charset="0"/>
                <a:cs typeface="Times New Roman" pitchFamily="18" charset="0"/>
              </a:rPr>
              <a:t>Fat can be used as a source of energy over a wide range of exercise intensities; </a:t>
            </a:r>
            <a:r>
              <a:rPr lang="en-US" sz="2000" dirty="0" smtClean="0">
                <a:solidFill>
                  <a:srgbClr val="FF0000"/>
                </a:solidFill>
                <a:latin typeface="Times New Roman" pitchFamily="18" charset="0"/>
                <a:cs typeface="Times New Roman" pitchFamily="18" charset="0"/>
              </a:rPr>
              <a:t>however, the proportion of energy contributed by fat decreases as exercise intensity increases</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But the </a:t>
            </a:r>
            <a:r>
              <a:rPr lang="en-US" sz="2000" dirty="0" smtClean="0">
                <a:solidFill>
                  <a:srgbClr val="FF0000"/>
                </a:solidFill>
                <a:latin typeface="Times New Roman" pitchFamily="18" charset="0"/>
                <a:cs typeface="Times New Roman" pitchFamily="18" charset="0"/>
              </a:rPr>
              <a:t>energy contribution of protein increase to maintain blood glucose</a:t>
            </a:r>
            <a:r>
              <a:rPr lang="en-US" sz="2000" dirty="0" smtClean="0">
                <a:latin typeface="Times New Roman" pitchFamily="18" charset="0"/>
                <a:cs typeface="Times New Roman" pitchFamily="18" charset="0"/>
              </a:rPr>
              <a:t>.</a:t>
            </a:r>
          </a:p>
          <a:p>
            <a:pPr algn="just">
              <a:buNone/>
            </a:pP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buNone/>
            </a:pPr>
            <a:r>
              <a:rPr lang="en-US" sz="2400" b="1" dirty="0" smtClean="0">
                <a:latin typeface="Times New Roman" pitchFamily="18" charset="0"/>
                <a:cs typeface="Times New Roman" pitchFamily="18" charset="0"/>
              </a:rPr>
              <a:t>       Cont…</a:t>
            </a:r>
          </a:p>
          <a:p>
            <a:pPr algn="just">
              <a:lnSpc>
                <a:spcPct val="150000"/>
              </a:lnSpc>
            </a:pPr>
            <a:r>
              <a:rPr lang="en-US" sz="2400" b="1" dirty="0" smtClean="0">
                <a:latin typeface="Times New Roman" pitchFamily="18" charset="0"/>
                <a:cs typeface="Times New Roman" pitchFamily="18" charset="0"/>
              </a:rPr>
              <a:t>45% to 65%</a:t>
            </a:r>
            <a:r>
              <a:rPr lang="en-US" sz="2400" dirty="0" smtClean="0">
                <a:latin typeface="Times New Roman" pitchFamily="18" charset="0"/>
                <a:cs typeface="Times New Roman" pitchFamily="18" charset="0"/>
              </a:rPr>
              <a:t> of calories should come from </a:t>
            </a:r>
            <a:r>
              <a:rPr lang="en-US" sz="2400" b="1" dirty="0" smtClean="0">
                <a:latin typeface="Times New Roman" pitchFamily="18" charset="0"/>
                <a:cs typeface="Times New Roman" pitchFamily="18" charset="0"/>
              </a:rPr>
              <a:t>carbohydrates</a:t>
            </a:r>
            <a:r>
              <a:rPr lang="en-US" sz="2400" dirty="0" smtClean="0">
                <a:latin typeface="Times New Roman" pitchFamily="18" charset="0"/>
                <a:cs typeface="Times New Roman" pitchFamily="18" charset="0"/>
              </a:rPr>
              <a:t>.</a:t>
            </a:r>
          </a:p>
          <a:p>
            <a:pPr lvl="1" algn="just">
              <a:lnSpc>
                <a:spcPct val="150000"/>
              </a:lnSpc>
              <a:buNone/>
            </a:pPr>
            <a:r>
              <a:rPr lang="en-US" sz="2400" dirty="0" smtClean="0">
                <a:latin typeface="Times New Roman" pitchFamily="18" charset="0"/>
                <a:cs typeface="Times New Roman" pitchFamily="18" charset="0"/>
              </a:rPr>
              <a:t>- The amount of carbohydrate required for moderate intensity exercise is 5-7 g/kg body weight; 7-12 g/kg body weight for high intensity endurance activities.</a:t>
            </a:r>
          </a:p>
          <a:p>
            <a:pPr algn="just">
              <a:lnSpc>
                <a:spcPct val="150000"/>
              </a:lnSpc>
            </a:pPr>
            <a:r>
              <a:rPr lang="en-US" sz="2400" b="1" dirty="0" smtClean="0">
                <a:latin typeface="Times New Roman" pitchFamily="18" charset="0"/>
                <a:cs typeface="Times New Roman" pitchFamily="18" charset="0"/>
              </a:rPr>
              <a:t>20% to 35%</a:t>
            </a:r>
            <a:r>
              <a:rPr lang="en-US" sz="2400" dirty="0" smtClean="0">
                <a:latin typeface="Times New Roman" pitchFamily="18" charset="0"/>
                <a:cs typeface="Times New Roman" pitchFamily="18" charset="0"/>
              </a:rPr>
              <a:t> of calories should come from </a:t>
            </a:r>
            <a:r>
              <a:rPr lang="en-US" sz="2400" b="1" dirty="0" smtClean="0">
                <a:latin typeface="Times New Roman" pitchFamily="18" charset="0"/>
                <a:cs typeface="Times New Roman" pitchFamily="18" charset="0"/>
              </a:rPr>
              <a:t>fat</a:t>
            </a:r>
            <a:r>
              <a:rPr lang="en-US" sz="2400" dirty="0" smtClean="0">
                <a:latin typeface="Times New Roman" pitchFamily="18" charset="0"/>
                <a:cs typeface="Times New Roman" pitchFamily="18" charset="0"/>
              </a:rPr>
              <a:t>.</a:t>
            </a:r>
          </a:p>
          <a:p>
            <a:pPr algn="just">
              <a:lnSpc>
                <a:spcPct val="150000"/>
              </a:lnSpc>
            </a:pPr>
            <a:r>
              <a:rPr lang="en-US" sz="2400" b="1" dirty="0" smtClean="0">
                <a:latin typeface="Times New Roman" pitchFamily="18" charset="0"/>
                <a:cs typeface="Times New Roman" pitchFamily="18" charset="0"/>
              </a:rPr>
              <a:t>10% to 35%</a:t>
            </a:r>
            <a:r>
              <a:rPr lang="en-US" sz="2400" dirty="0" smtClean="0">
                <a:latin typeface="Times New Roman" pitchFamily="18" charset="0"/>
                <a:cs typeface="Times New Roman" pitchFamily="18" charset="0"/>
              </a:rPr>
              <a:t> of calories should come from </a:t>
            </a:r>
            <a:r>
              <a:rPr lang="en-US" sz="2400" b="1" dirty="0" smtClean="0">
                <a:latin typeface="Times New Roman" pitchFamily="18" charset="0"/>
                <a:cs typeface="Times New Roman" pitchFamily="18" charset="0"/>
              </a:rPr>
              <a:t>protein</a:t>
            </a:r>
            <a:r>
              <a:rPr lang="en-US" sz="2400" dirty="0" smtClean="0">
                <a:latin typeface="Times New Roman" pitchFamily="18" charset="0"/>
                <a:cs typeface="Times New Roman" pitchFamily="18" charset="0"/>
              </a:rPr>
              <a:t>.</a:t>
            </a:r>
          </a:p>
          <a:p>
            <a:pPr lvl="1" algn="just">
              <a:lnSpc>
                <a:spcPct val="150000"/>
              </a:lnSpc>
              <a:buNone/>
            </a:pPr>
            <a:r>
              <a:rPr lang="en-US" sz="2400" dirty="0" smtClean="0">
                <a:latin typeface="Times New Roman" pitchFamily="18" charset="0"/>
                <a:cs typeface="Times New Roman" pitchFamily="18" charset="0"/>
              </a:rPr>
              <a:t>- Normal adult  require, </a:t>
            </a:r>
            <a:r>
              <a:rPr lang="en-US" sz="2400" b="1" dirty="0" smtClean="0">
                <a:latin typeface="Times New Roman" pitchFamily="18" charset="0"/>
                <a:cs typeface="Times New Roman" pitchFamily="18" charset="0"/>
              </a:rPr>
              <a:t>0.8 g</a:t>
            </a:r>
            <a:r>
              <a:rPr lang="en-US" sz="2400" dirty="0" smtClean="0">
                <a:latin typeface="Times New Roman" pitchFamily="18" charset="0"/>
                <a:cs typeface="Times New Roman" pitchFamily="18" charset="0"/>
              </a:rPr>
              <a:t> of protein/kg body weight.</a:t>
            </a:r>
          </a:p>
          <a:p>
            <a:pPr lvl="1" algn="just">
              <a:lnSpc>
                <a:spcPct val="150000"/>
              </a:lnSpc>
              <a:buNone/>
            </a:pPr>
            <a:r>
              <a:rPr lang="en-US" sz="2400" dirty="0" smtClean="0">
                <a:latin typeface="Times New Roman" pitchFamily="18" charset="0"/>
                <a:cs typeface="Times New Roman" pitchFamily="18" charset="0"/>
              </a:rPr>
              <a:t>- Active individuals, require </a:t>
            </a:r>
            <a:r>
              <a:rPr lang="en-US" sz="2400" b="1" dirty="0" smtClean="0">
                <a:latin typeface="Times New Roman" pitchFamily="18" charset="0"/>
                <a:cs typeface="Times New Roman" pitchFamily="18" charset="0"/>
              </a:rPr>
              <a:t>1.2-1.7 g</a:t>
            </a:r>
            <a:r>
              <a:rPr lang="en-US" sz="2400" dirty="0" smtClean="0">
                <a:latin typeface="Times New Roman" pitchFamily="18" charset="0"/>
                <a:cs typeface="Times New Roman" pitchFamily="18" charset="0"/>
              </a:rPr>
              <a:t> of protein/kg body weight.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lgn="just">
              <a:buNone/>
            </a:pPr>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cont…</a:t>
            </a:r>
          </a:p>
          <a:p>
            <a:pPr algn="just"/>
            <a:r>
              <a:rPr lang="en-US" sz="2400" dirty="0" smtClean="0">
                <a:latin typeface="Times New Roman" pitchFamily="18" charset="0"/>
                <a:cs typeface="Times New Roman" pitchFamily="18" charset="0"/>
              </a:rPr>
              <a:t>To bring about movement of the body parts and coordinate the skills of a sport, the central nervous system activates the striated, voluntary muscle cells which are the principal constituents of the various structures called skeletal muscles.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order to develop force, skeletal muscle cells are activated by electrochemical impulses arriving via efferent neurons, the cell bodies of which are located in the anterior horn of the gray matter of the spinal cord.</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Carbohydrates</a:t>
            </a:r>
            <a:endParaRPr lang="en-US" sz="3600" dirty="0"/>
          </a:p>
        </p:txBody>
      </p:sp>
      <p:sp>
        <p:nvSpPr>
          <p:cNvPr id="3" name="Content Placeholder 2"/>
          <p:cNvSpPr>
            <a:spLocks noGrp="1"/>
          </p:cNvSpPr>
          <p:nvPr>
            <p:ph idx="1"/>
          </p:nvPr>
        </p:nvSpPr>
        <p:spPr/>
        <p:txBody>
          <a:bodyPr>
            <a:normAutofit fontScale="32500" lnSpcReduction="20000"/>
          </a:bodyPr>
          <a:lstStyle/>
          <a:p>
            <a:pPr>
              <a:lnSpc>
                <a:spcPct val="120000"/>
              </a:lnSpc>
            </a:pPr>
            <a:r>
              <a:rPr lang="en-US" sz="5100" dirty="0" smtClean="0">
                <a:latin typeface="Times New Roman" pitchFamily="18" charset="0"/>
                <a:cs typeface="Times New Roman" pitchFamily="18" charset="0"/>
              </a:rPr>
              <a:t>Around the world, it typically accounts for about half of our total energy intake</a:t>
            </a:r>
          </a:p>
          <a:p>
            <a:pPr>
              <a:lnSpc>
                <a:spcPct val="120000"/>
              </a:lnSpc>
            </a:pPr>
            <a:endParaRPr lang="en-US" sz="5100" dirty="0" smtClean="0">
              <a:latin typeface="Times New Roman" pitchFamily="18" charset="0"/>
              <a:cs typeface="Times New Roman" pitchFamily="18" charset="0"/>
            </a:endParaRPr>
          </a:p>
          <a:p>
            <a:pPr>
              <a:lnSpc>
                <a:spcPct val="120000"/>
              </a:lnSpc>
            </a:pPr>
            <a:r>
              <a:rPr lang="en-US" sz="5100" dirty="0" smtClean="0">
                <a:latin typeface="Times New Roman" pitchFamily="18" charset="0"/>
                <a:cs typeface="Times New Roman" pitchFamily="18" charset="0"/>
              </a:rPr>
              <a:t>Carbohydrates are one of the four major classes of </a:t>
            </a:r>
            <a:r>
              <a:rPr lang="en-US" sz="5100" dirty="0" err="1" smtClean="0">
                <a:latin typeface="Times New Roman" pitchFamily="18" charset="0"/>
                <a:cs typeface="Times New Roman" pitchFamily="18" charset="0"/>
              </a:rPr>
              <a:t>biomolecules</a:t>
            </a:r>
            <a:r>
              <a:rPr lang="en-US" sz="5100" dirty="0" smtClean="0">
                <a:latin typeface="Times New Roman" pitchFamily="18" charset="0"/>
                <a:cs typeface="Times New Roman" pitchFamily="18" charset="0"/>
              </a:rPr>
              <a:t> and play several important roles in all life forms, including.</a:t>
            </a:r>
          </a:p>
          <a:p>
            <a:pPr>
              <a:lnSpc>
                <a:spcPct val="120000"/>
              </a:lnSpc>
            </a:pPr>
            <a:endParaRPr lang="en-US" sz="5100" dirty="0" smtClean="0">
              <a:latin typeface="Times New Roman" pitchFamily="18" charset="0"/>
              <a:cs typeface="Times New Roman" pitchFamily="18" charset="0"/>
            </a:endParaRPr>
          </a:p>
          <a:p>
            <a:pPr lvl="1">
              <a:lnSpc>
                <a:spcPct val="120000"/>
              </a:lnSpc>
            </a:pPr>
            <a:r>
              <a:rPr lang="en-US" sz="5100" dirty="0" smtClean="0">
                <a:latin typeface="Times New Roman" pitchFamily="18" charset="0"/>
                <a:cs typeface="Times New Roman" pitchFamily="18" charset="0"/>
              </a:rPr>
              <a:t>Sources of metabolic fuels and energy stores</a:t>
            </a:r>
          </a:p>
          <a:p>
            <a:pPr lvl="1">
              <a:lnSpc>
                <a:spcPct val="120000"/>
              </a:lnSpc>
            </a:pPr>
            <a:endParaRPr lang="en-US" sz="5100" dirty="0" smtClean="0">
              <a:latin typeface="Times New Roman" pitchFamily="18" charset="0"/>
              <a:cs typeface="Times New Roman" pitchFamily="18" charset="0"/>
            </a:endParaRPr>
          </a:p>
          <a:p>
            <a:pPr lvl="1">
              <a:lnSpc>
                <a:spcPct val="120000"/>
              </a:lnSpc>
            </a:pPr>
            <a:r>
              <a:rPr lang="en-US" sz="5100" dirty="0" smtClean="0">
                <a:latin typeface="Times New Roman" pitchFamily="18" charset="0"/>
                <a:cs typeface="Times New Roman" pitchFamily="18" charset="0"/>
              </a:rPr>
              <a:t>Structural components of cell walls in plants and of the exoskeleton of arthropods</a:t>
            </a:r>
          </a:p>
          <a:p>
            <a:pPr lvl="1">
              <a:lnSpc>
                <a:spcPct val="120000"/>
              </a:lnSpc>
            </a:pPr>
            <a:endParaRPr lang="en-US" sz="5100" dirty="0" smtClean="0">
              <a:latin typeface="Times New Roman" pitchFamily="18" charset="0"/>
              <a:cs typeface="Times New Roman" pitchFamily="18" charset="0"/>
            </a:endParaRPr>
          </a:p>
          <a:p>
            <a:pPr lvl="1">
              <a:lnSpc>
                <a:spcPct val="120000"/>
              </a:lnSpc>
            </a:pPr>
            <a:r>
              <a:rPr lang="en-US" sz="5100" dirty="0" smtClean="0">
                <a:latin typeface="Times New Roman" pitchFamily="18" charset="0"/>
                <a:cs typeface="Times New Roman" pitchFamily="18" charset="0"/>
              </a:rPr>
              <a:t>Parts of RNA and DNA in which ribose and </a:t>
            </a:r>
            <a:r>
              <a:rPr lang="en-US" sz="5100" dirty="0" err="1" smtClean="0">
                <a:latin typeface="Times New Roman" pitchFamily="18" charset="0"/>
                <a:cs typeface="Times New Roman" pitchFamily="18" charset="0"/>
              </a:rPr>
              <a:t>deoxyribose</a:t>
            </a:r>
            <a:r>
              <a:rPr lang="en-US" sz="5100" dirty="0" smtClean="0">
                <a:latin typeface="Times New Roman" pitchFamily="18" charset="0"/>
                <a:cs typeface="Times New Roman" pitchFamily="18" charset="0"/>
              </a:rPr>
              <a:t>, respectively, are linked by N-</a:t>
            </a:r>
            <a:r>
              <a:rPr lang="en-US" sz="5100" dirty="0" err="1" smtClean="0">
                <a:latin typeface="Times New Roman" pitchFamily="18" charset="0"/>
                <a:cs typeface="Times New Roman" pitchFamily="18" charset="0"/>
              </a:rPr>
              <a:t>glycosidic</a:t>
            </a:r>
            <a:r>
              <a:rPr lang="en-US" sz="5100" dirty="0" smtClean="0">
                <a:latin typeface="Times New Roman" pitchFamily="18" charset="0"/>
                <a:cs typeface="Times New Roman" pitchFamily="18" charset="0"/>
              </a:rPr>
              <a:t> bonds to </a:t>
            </a:r>
            <a:r>
              <a:rPr lang="en-US" sz="5100" dirty="0" err="1" smtClean="0">
                <a:latin typeface="Times New Roman" pitchFamily="18" charset="0"/>
                <a:cs typeface="Times New Roman" pitchFamily="18" charset="0"/>
              </a:rPr>
              <a:t>purine</a:t>
            </a:r>
            <a:r>
              <a:rPr lang="en-US" sz="5100" dirty="0" smtClean="0">
                <a:latin typeface="Times New Roman" pitchFamily="18" charset="0"/>
                <a:cs typeface="Times New Roman" pitchFamily="18" charset="0"/>
              </a:rPr>
              <a:t> and </a:t>
            </a:r>
            <a:r>
              <a:rPr lang="en-US" sz="5100" dirty="0" err="1" smtClean="0">
                <a:latin typeface="Times New Roman" pitchFamily="18" charset="0"/>
                <a:cs typeface="Times New Roman" pitchFamily="18" charset="0"/>
              </a:rPr>
              <a:t>pyrimidine</a:t>
            </a:r>
            <a:r>
              <a:rPr lang="en-US" sz="5100" dirty="0" smtClean="0">
                <a:latin typeface="Times New Roman" pitchFamily="18" charset="0"/>
                <a:cs typeface="Times New Roman" pitchFamily="18" charset="0"/>
              </a:rPr>
              <a:t> bases</a:t>
            </a:r>
          </a:p>
          <a:p>
            <a:pPr lvl="1">
              <a:lnSpc>
                <a:spcPct val="120000"/>
              </a:lnSpc>
            </a:pPr>
            <a:endParaRPr lang="en-US" sz="5100" dirty="0" smtClean="0">
              <a:latin typeface="Times New Roman" pitchFamily="18" charset="0"/>
              <a:cs typeface="Times New Roman" pitchFamily="18" charset="0"/>
            </a:endParaRPr>
          </a:p>
          <a:p>
            <a:pPr lvl="1">
              <a:lnSpc>
                <a:spcPct val="120000"/>
              </a:lnSpc>
            </a:pPr>
            <a:r>
              <a:rPr lang="en-US" sz="5100" dirty="0" smtClean="0">
                <a:latin typeface="Times New Roman" pitchFamily="18" charset="0"/>
                <a:cs typeface="Times New Roman" pitchFamily="18" charset="0"/>
              </a:rPr>
              <a:t>Integral features of many proteins and lipids (</a:t>
            </a:r>
            <a:r>
              <a:rPr lang="en-US" sz="5100" dirty="0" err="1" smtClean="0">
                <a:latin typeface="Times New Roman" pitchFamily="18" charset="0"/>
                <a:cs typeface="Times New Roman" pitchFamily="18" charset="0"/>
              </a:rPr>
              <a:t>glycoproteins</a:t>
            </a:r>
            <a:r>
              <a:rPr lang="en-US" sz="5100" dirty="0" smtClean="0">
                <a:latin typeface="Times New Roman" pitchFamily="18" charset="0"/>
                <a:cs typeface="Times New Roman" pitchFamily="18" charset="0"/>
              </a:rPr>
              <a:t> and </a:t>
            </a:r>
            <a:r>
              <a:rPr lang="en-US" sz="5100" dirty="0" err="1" smtClean="0">
                <a:latin typeface="Times New Roman" pitchFamily="18" charset="0"/>
                <a:cs typeface="Times New Roman" pitchFamily="18" charset="0"/>
              </a:rPr>
              <a:t>glycolipids</a:t>
            </a:r>
            <a:r>
              <a:rPr lang="en-US" sz="5100" dirty="0" smtClean="0">
                <a:latin typeface="Times New Roman" pitchFamily="18" charset="0"/>
                <a:cs typeface="Times New Roman" pitchFamily="18" charset="0"/>
              </a:rPr>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2000" dirty="0" smtClean="0">
                <a:latin typeface="Times New Roman" pitchFamily="18" charset="0"/>
                <a:cs typeface="Times New Roman" pitchFamily="18" charset="0"/>
              </a:rPr>
              <a:t>The primary fuel for most types of exercise and the most important nutrient for athletic performance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Carbohydrates should be eaten at all meals and before and after exercise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Low-carbohydrate diets are NOT appropriate for athletes!!</a:t>
            </a:r>
          </a:p>
          <a:p>
            <a:pPr algn="just">
              <a:lnSpc>
                <a:spcPct val="150000"/>
              </a:lnSpc>
            </a:pPr>
            <a:r>
              <a:rPr lang="en-US" sz="2000" dirty="0" smtClean="0">
                <a:latin typeface="Times New Roman" pitchFamily="18" charset="0"/>
                <a:cs typeface="Times New Roman" pitchFamily="18" charset="0"/>
              </a:rPr>
              <a:t>When athletes train more than once per day and sessions are close together, speedy recovery of the muscle carbohydrate stores is essential. </a:t>
            </a:r>
          </a:p>
          <a:p>
            <a:pPr algn="just">
              <a:lnSpc>
                <a:spcPct val="150000"/>
              </a:lnSpc>
            </a:pPr>
            <a:r>
              <a:rPr lang="en-US" sz="2000" dirty="0" smtClean="0">
                <a:latin typeface="Times New Roman" pitchFamily="18" charset="0"/>
                <a:cs typeface="Times New Roman" pitchFamily="18" charset="0"/>
              </a:rPr>
              <a:t>Consuming carbohydrate-rich foods and drinks soon after the session helps with rapid refueling .</a:t>
            </a:r>
          </a:p>
          <a:p>
            <a:pPr>
              <a:lnSpc>
                <a:spcPct val="150000"/>
              </a:lnSpc>
            </a:pPr>
            <a:endParaRPr lang="en-US" sz="2000" dirty="0" smtClean="0">
              <a:latin typeface="Times New Roman" pitchFamily="18" charset="0"/>
              <a:cs typeface="Times New Roman" pitchFamily="18" charset="0"/>
            </a:endParaRPr>
          </a:p>
          <a:p>
            <a:endParaRPr lang="en-US" sz="19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600" dirty="0" smtClean="0">
                <a:latin typeface="Times New Roman" panose="02020603050405020304" pitchFamily="18" charset="0"/>
                <a:cs typeface="Times New Roman" panose="02020603050405020304" pitchFamily="18" charset="0"/>
              </a:rPr>
              <a:t>In many sports lasting longer than 1 hour, the depletion of carbohydrate stores causes fatigue and a decline in performance over the course of the event.</a:t>
            </a:r>
          </a:p>
          <a:p>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BY contrast, nutrition strategies that provide adequate carbohydrate can reduce or delay the onset of this performance decline. </a:t>
            </a:r>
          </a:p>
          <a:p>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Strategies include the intake of carbohydrate in the hours or days prior to the event to ensure muscle and liver glycogen stores </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pPr>
              <a:buNone/>
            </a:pP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68963"/>
          </a:xfrm>
        </p:spPr>
        <p:txBody>
          <a:bodyPr/>
          <a:lstStyle/>
          <a:p>
            <a:endParaRPr lang="en-US" dirty="0"/>
          </a:p>
        </p:txBody>
      </p:sp>
      <p:sp>
        <p:nvSpPr>
          <p:cNvPr id="5" name="Title 1"/>
          <p:cNvSpPr>
            <a:spLocks noGrp="1"/>
          </p:cNvSpPr>
          <p:nvPr>
            <p:ph type="title"/>
          </p:nvPr>
        </p:nvSpPr>
        <p:spPr>
          <a:xfrm>
            <a:off x="838200" y="365126"/>
            <a:ext cx="10515600" cy="587912"/>
          </a:xfrm>
        </p:spPr>
        <p:txBody>
          <a:bodyPr>
            <a:normAutofit fontScale="90000"/>
          </a:bodyPr>
          <a:lstStyle/>
          <a:p>
            <a:endParaRPr lang="en-US" dirty="0"/>
          </a:p>
        </p:txBody>
      </p:sp>
      <p:pic>
        <p:nvPicPr>
          <p:cNvPr id="6" name="Picture 5"/>
          <p:cNvPicPr>
            <a:picLocks noChangeAspect="1"/>
          </p:cNvPicPr>
          <p:nvPr/>
        </p:nvPicPr>
        <p:blipFill>
          <a:blip r:embed="rId2"/>
          <a:stretch>
            <a:fillRect/>
          </a:stretch>
        </p:blipFill>
        <p:spPr>
          <a:xfrm>
            <a:off x="457199" y="304800"/>
            <a:ext cx="8229601" cy="60960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Protein </a:t>
            </a:r>
            <a:r>
              <a:rPr lang="en-US" dirty="0"/>
              <a:t/>
            </a:r>
            <a:br>
              <a:rPr lang="en-US" dirty="0"/>
            </a:br>
            <a:endParaRPr lang="en-US" dirty="0"/>
          </a:p>
        </p:txBody>
      </p:sp>
      <p:sp>
        <p:nvSpPr>
          <p:cNvPr id="3" name="Content Placeholder 2"/>
          <p:cNvSpPr>
            <a:spLocks noGrp="1"/>
          </p:cNvSpPr>
          <p:nvPr>
            <p:ph idx="1"/>
          </p:nvPr>
        </p:nvSpPr>
        <p:spPr>
          <a:xfrm>
            <a:off x="152400" y="838200"/>
            <a:ext cx="8839200" cy="5867400"/>
          </a:xfrm>
        </p:spPr>
        <p:txBody>
          <a:bodyPr>
            <a:normAutofit/>
          </a:bodyPr>
          <a:lstStyle/>
          <a:p>
            <a:r>
              <a:rPr lang="en-US" sz="2400" dirty="0" smtClean="0">
                <a:latin typeface="Times New Roman" pitchFamily="18" charset="0"/>
                <a:cs typeface="Times New Roman" pitchFamily="18" charset="0"/>
              </a:rPr>
              <a:t>Exercise </a:t>
            </a:r>
            <a:r>
              <a:rPr lang="en-US" sz="2400" dirty="0">
                <a:latin typeface="Times New Roman" pitchFamily="18" charset="0"/>
                <a:cs typeface="Times New Roman" pitchFamily="18" charset="0"/>
              </a:rPr>
              <a:t>may increase the need for protein in three ways: </a:t>
            </a:r>
            <a:endParaRPr lang="en-US" sz="2400" dirty="0" smtClean="0">
              <a:latin typeface="Times New Roman" pitchFamily="18" charset="0"/>
              <a:cs typeface="Times New Roman" pitchFamily="18" charset="0"/>
            </a:endParaRPr>
          </a:p>
          <a:p>
            <a:pPr marL="914400" lvl="1" indent="-457200">
              <a:buAutoNum type="arabicParenR"/>
            </a:pPr>
            <a:r>
              <a:rPr lang="en-US" sz="2400" dirty="0" smtClean="0">
                <a:latin typeface="Times New Roman" pitchFamily="18" charset="0"/>
                <a:cs typeface="Times New Roman" pitchFamily="18" charset="0"/>
              </a:rPr>
              <a:t>increased </a:t>
            </a:r>
            <a:r>
              <a:rPr lang="en-US" sz="2400" dirty="0">
                <a:latin typeface="Times New Roman" pitchFamily="18" charset="0"/>
                <a:cs typeface="Times New Roman" pitchFamily="18" charset="0"/>
              </a:rPr>
              <a:t>need for protein to repair exercise-induced damage to muscle </a:t>
            </a:r>
            <a:r>
              <a:rPr lang="en-US" sz="2400" dirty="0" smtClean="0">
                <a:latin typeface="Times New Roman" pitchFamily="18" charset="0"/>
                <a:cs typeface="Times New Roman" pitchFamily="18" charset="0"/>
              </a:rPr>
              <a:t>fibers;</a:t>
            </a:r>
          </a:p>
          <a:p>
            <a:pPr lvl="1">
              <a:buNone/>
            </a:pPr>
            <a:r>
              <a:rPr lang="en-US" sz="24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support </a:t>
            </a:r>
            <a:r>
              <a:rPr lang="en-US" sz="2400" dirty="0">
                <a:latin typeface="Times New Roman" pitchFamily="18" charset="0"/>
                <a:cs typeface="Times New Roman" pitchFamily="18" charset="0"/>
              </a:rPr>
              <a:t>gains in muscle mass that occur with exercise; </a:t>
            </a:r>
            <a:r>
              <a:rPr lang="en-US" sz="2400" dirty="0" smtClean="0">
                <a:latin typeface="Times New Roman" pitchFamily="18" charset="0"/>
                <a:cs typeface="Times New Roman" pitchFamily="18" charset="0"/>
              </a:rPr>
              <a:t>and</a:t>
            </a:r>
          </a:p>
          <a:p>
            <a:pPr lvl="1">
              <a:buNone/>
            </a:pPr>
            <a:r>
              <a:rPr lang="en-US" sz="24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provide </a:t>
            </a:r>
            <a:r>
              <a:rPr lang="en-US" sz="2400" dirty="0">
                <a:latin typeface="Times New Roman" pitchFamily="18" charset="0"/>
                <a:cs typeface="Times New Roman" pitchFamily="18" charset="0"/>
              </a:rPr>
              <a:t>energy source during exercise. </a:t>
            </a:r>
            <a:endParaRPr lang="en-US" sz="2400" dirty="0" smtClean="0">
              <a:latin typeface="Times New Roman" pitchFamily="18" charset="0"/>
              <a:cs typeface="Times New Roman" pitchFamily="18" charset="0"/>
            </a:endParaRPr>
          </a:p>
          <a:p>
            <a:pPr lvl="1">
              <a:buNone/>
            </a:pP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How much additional protein is needed may depend on the type of exercise performed (endurance </a:t>
            </a:r>
            <a:r>
              <a:rPr lang="en-US" sz="2400" i="1" dirty="0">
                <a:latin typeface="Times New Roman" pitchFamily="18" charset="0"/>
                <a:cs typeface="Times New Roman" pitchFamily="18" charset="0"/>
              </a:rPr>
              <a:t>vs</a:t>
            </a:r>
            <a:r>
              <a:rPr lang="en-US" sz="2400" dirty="0">
                <a:latin typeface="Times New Roman" pitchFamily="18" charset="0"/>
                <a:cs typeface="Times New Roman" pitchFamily="18" charset="0"/>
              </a:rPr>
              <a:t>. resistance), the intensity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duration of the activity, body composition (</a:t>
            </a:r>
            <a:r>
              <a:rPr lang="en-US" sz="2400" i="1" dirty="0">
                <a:latin typeface="Times New Roman" pitchFamily="18" charset="0"/>
                <a:cs typeface="Times New Roman" pitchFamily="18" charset="0"/>
              </a:rPr>
              <a:t>e.g.</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lean </a:t>
            </a:r>
            <a:r>
              <a:rPr lang="en-US" sz="2400" dirty="0">
                <a:latin typeface="Times New Roman" pitchFamily="18" charset="0"/>
                <a:cs typeface="Times New Roman" pitchFamily="18" charset="0"/>
              </a:rPr>
              <a:t>tissue mass), and whether weight loss is being attempted.</a:t>
            </a:r>
          </a:p>
          <a:p>
            <a:pPr lvl="1" algn="just">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1"/>
            <a:ext cx="8229600" cy="5029200"/>
          </a:xfrm>
        </p:spPr>
        <p:txBody>
          <a:bodyPr>
            <a:normAutofit/>
          </a:bodyPr>
          <a:lstStyle/>
          <a:p>
            <a:r>
              <a:rPr lang="en-US" sz="2400" dirty="0" smtClean="0">
                <a:latin typeface="Times New Roman" pitchFamily="18" charset="0"/>
                <a:cs typeface="Times New Roman" pitchFamily="18" charset="0"/>
              </a:rPr>
              <a:t>Protein intake targets for both strength and endurance athletes have been set at about 1.2-1.7g/kg body mass per day. </a:t>
            </a:r>
          </a:p>
          <a:p>
            <a:r>
              <a:rPr lang="en-US" sz="2400" dirty="0" smtClean="0">
                <a:latin typeface="Times New Roman" pitchFamily="18" charset="0"/>
                <a:cs typeface="Times New Roman" pitchFamily="18" charset="0"/>
              </a:rPr>
              <a:t>Every athlete knows that strength training is very different from endurance training, and the result is that the muscle makes more of the specific proteins it needs to cause the muscle to perform better.</a:t>
            </a:r>
          </a:p>
          <a:p>
            <a:r>
              <a:rPr lang="en-US" sz="2400" dirty="0" smtClean="0">
                <a:latin typeface="Times New Roman" pitchFamily="18" charset="0"/>
                <a:cs typeface="Times New Roman" pitchFamily="18" charset="0"/>
              </a:rPr>
              <a:t>Dietary surveys show that most athletes easily meet these goals, even without the intake of expensive supplements.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Athletes who are most at risk of failing to meet these targets are those who restrict their energy intake and food variety.</a:t>
            </a:r>
          </a:p>
          <a:p>
            <a:endParaRPr lang="en-US" sz="2400" dirty="0" smtClean="0"/>
          </a:p>
          <a:p>
            <a:pPr>
              <a:buNone/>
            </a:pPr>
            <a:endParaRPr lang="en-US" sz="2400" dirty="0" smtClean="0"/>
          </a:p>
          <a:p>
            <a:endParaRPr lang="en-US" sz="2200" dirty="0" smtClean="0">
              <a:latin typeface="Times New Roman" pitchFamily="18" charset="0"/>
              <a:cs typeface="Times New Roman" pitchFamily="18"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Fat </a:t>
            </a:r>
            <a:r>
              <a:rPr lang="en-US" dirty="0" smtClean="0"/>
              <a:t/>
            </a:r>
            <a:br>
              <a:rPr lang="en-US" dirty="0" smtClean="0"/>
            </a:br>
            <a:endParaRPr lang="en-US" dirty="0"/>
          </a:p>
        </p:txBody>
      </p:sp>
      <p:sp>
        <p:nvSpPr>
          <p:cNvPr id="3" name="Content Placeholder 2"/>
          <p:cNvSpPr>
            <a:spLocks noGrp="1"/>
          </p:cNvSpPr>
          <p:nvPr>
            <p:ph idx="1"/>
          </p:nvPr>
        </p:nvSpPr>
        <p:spPr>
          <a:xfrm>
            <a:off x="152400" y="762000"/>
            <a:ext cx="8839200" cy="5943600"/>
          </a:xfrm>
        </p:spPr>
        <p:txBody>
          <a:bodyPr>
            <a:normAutofit/>
          </a:bodyPr>
          <a:lstStyle/>
          <a:p>
            <a:pPr algn="just"/>
            <a:r>
              <a:rPr lang="en-US" sz="24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Fat provides energy and essential elements for cell membranes, and is associated with the intakes of the fat-soluble </a:t>
            </a:r>
            <a:r>
              <a:rPr lang="en-US" sz="2000" dirty="0" smtClean="0">
                <a:latin typeface="Times New Roman" pitchFamily="18" charset="0"/>
                <a:cs typeface="Times New Roman" pitchFamily="18" charset="0"/>
              </a:rPr>
              <a:t>vitamins (vitamin A, D &amp; E).</a:t>
            </a:r>
          </a:p>
          <a:p>
            <a:pPr algn="just"/>
            <a:r>
              <a:rPr lang="en-US" sz="2000" dirty="0" smtClean="0">
                <a:latin typeface="Times New Roman" pitchFamily="18" charset="0"/>
                <a:cs typeface="Times New Roman" pitchFamily="18" charset="0"/>
              </a:rPr>
              <a:t>your body uses fat for energy when not enough carbohydrate is available.</a:t>
            </a:r>
          </a:p>
          <a:p>
            <a:pPr algn="just"/>
            <a:r>
              <a:rPr lang="en-US" sz="2000" dirty="0" smtClean="0">
                <a:latin typeface="Times New Roman" pitchFamily="18" charset="0"/>
                <a:cs typeface="Times New Roman" pitchFamily="18" charset="0"/>
              </a:rPr>
              <a:t>Fat can be used as a source of energy over a wide range of exercise intensities; </a:t>
            </a:r>
            <a:r>
              <a:rPr lang="en-US" sz="2000" dirty="0" smtClean="0">
                <a:solidFill>
                  <a:srgbClr val="FF0000"/>
                </a:solidFill>
                <a:latin typeface="Times New Roman" pitchFamily="18" charset="0"/>
                <a:cs typeface="Times New Roman" pitchFamily="18" charset="0"/>
              </a:rPr>
              <a:t>however, the proportion of energy contributed by fat decreases as exercise intensity increases</a:t>
            </a:r>
            <a:endParaRPr lang="en-US" sz="2000" dirty="0" smtClean="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Low </a:t>
            </a:r>
            <a:r>
              <a:rPr lang="en-US" sz="2000" dirty="0">
                <a:latin typeface="Times New Roman" pitchFamily="18" charset="0"/>
                <a:cs typeface="Times New Roman" pitchFamily="18" charset="0"/>
              </a:rPr>
              <a:t>fat intakes (&lt;15-17% of energy) are generally not recommended for active </a:t>
            </a:r>
            <a:r>
              <a:rPr lang="en-US" sz="2000" dirty="0" smtClean="0">
                <a:latin typeface="Times New Roman" pitchFamily="18" charset="0"/>
                <a:cs typeface="Times New Roman" pitchFamily="18" charset="0"/>
              </a:rPr>
              <a:t>individuals.</a:t>
            </a:r>
          </a:p>
          <a:p>
            <a:pPr algn="just">
              <a:buNone/>
            </a:pPr>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The essential fatty acids are required to make a number of potent biological compounds within the body that help regulate blood clotting, blood pressure, heart rate and the immune response. </a:t>
            </a: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If active individuals consume very low fat diets (&lt;15% of energy), </a:t>
            </a:r>
            <a:r>
              <a:rPr lang="en-US" sz="2000" dirty="0" smtClean="0">
                <a:latin typeface="Times New Roman" pitchFamily="18" charset="0"/>
                <a:cs typeface="Times New Roman" pitchFamily="18" charset="0"/>
              </a:rPr>
              <a:t> they will not get </a:t>
            </a:r>
            <a:r>
              <a:rPr lang="en-US" sz="2000" dirty="0">
                <a:latin typeface="Times New Roman" pitchFamily="18" charset="0"/>
                <a:cs typeface="Times New Roman" pitchFamily="18" charset="0"/>
              </a:rPr>
              <a:t>adequate amounts of the essential fatty </a:t>
            </a:r>
            <a:r>
              <a:rPr lang="en-US" sz="2000" dirty="0" smtClean="0">
                <a:latin typeface="Times New Roman" pitchFamily="18" charset="0"/>
                <a:cs typeface="Times New Roman" pitchFamily="18" charset="0"/>
              </a:rPr>
              <a:t>acids</a:t>
            </a:r>
            <a:r>
              <a:rPr lang="en-US" sz="2000" dirty="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Hydration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763000" cy="6019800"/>
          </a:xfrm>
        </p:spPr>
        <p:txBody>
          <a:bodyPr>
            <a:normAutofit lnSpcReduction="10000"/>
          </a:bodyPr>
          <a:lstStyle/>
          <a:p>
            <a:pPr algn="just">
              <a:lnSpc>
                <a:spcPct val="150000"/>
              </a:lnSpc>
            </a:pPr>
            <a:r>
              <a:rPr lang="en-US" sz="2400" dirty="0" smtClean="0">
                <a:latin typeface="Times New Roman" pitchFamily="18" charset="0"/>
                <a:cs typeface="Times New Roman" pitchFamily="18" charset="0"/>
              </a:rPr>
              <a:t>Exercise performance </a:t>
            </a:r>
            <a:r>
              <a:rPr lang="en-US" sz="2400" dirty="0">
                <a:latin typeface="Times New Roman" pitchFamily="18" charset="0"/>
                <a:cs typeface="Times New Roman" pitchFamily="18" charset="0"/>
              </a:rPr>
              <a:t>is optimal when athletes and active individuals maintain fluid balance during </a:t>
            </a:r>
            <a:r>
              <a:rPr lang="en-US" sz="2400" dirty="0" smtClean="0">
                <a:latin typeface="Times New Roman" pitchFamily="18" charset="0"/>
                <a:cs typeface="Times New Roman" pitchFamily="18" charset="0"/>
              </a:rPr>
              <a:t>exercise, but it will be </a:t>
            </a:r>
            <a:r>
              <a:rPr lang="en-US" sz="2400" dirty="0">
                <a:latin typeface="Times New Roman" pitchFamily="18" charset="0"/>
                <a:cs typeface="Times New Roman" pitchFamily="18" charset="0"/>
              </a:rPr>
              <a:t>impaired </a:t>
            </a:r>
            <a:r>
              <a:rPr lang="en-US" sz="2400" dirty="0" smtClean="0">
                <a:latin typeface="Times New Roman" pitchFamily="18" charset="0"/>
                <a:cs typeface="Times New Roman" pitchFamily="18" charset="0"/>
              </a:rPr>
              <a:t>with </a:t>
            </a:r>
            <a:r>
              <a:rPr lang="en-US" sz="2400" dirty="0">
                <a:latin typeface="Times New Roman" pitchFamily="18" charset="0"/>
                <a:cs typeface="Times New Roman" pitchFamily="18" charset="0"/>
              </a:rPr>
              <a:t>dehydration, which can eventually lead to   potentially life-threatening heat injury if action is not taken. </a:t>
            </a:r>
            <a:endParaRPr lang="en-US" sz="2400"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Water accounts for approximately 60% of the average person’s body weight. Varies with muscle mass, age &amp; hydration status.</a:t>
            </a:r>
          </a:p>
          <a:p>
            <a:pPr>
              <a:lnSpc>
                <a:spcPct val="150000"/>
              </a:lnSpc>
              <a:buNone/>
            </a:pPr>
            <a:r>
              <a:rPr lang="en-US" sz="2400" dirty="0" smtClean="0">
                <a:latin typeface="Times New Roman" pitchFamily="18" charset="0"/>
                <a:cs typeface="Times New Roman" pitchFamily="18" charset="0"/>
              </a:rPr>
              <a:t>•    Fluid loss of as little as 2% can cause early fatigue, impair performance, increase cardiac stress and increase risk of heat illness. </a:t>
            </a:r>
          </a:p>
          <a:p>
            <a:pPr>
              <a:lnSpc>
                <a:spcPct val="150000"/>
              </a:lnSpc>
            </a:pPr>
            <a:r>
              <a:rPr lang="en-US" sz="2400" dirty="0" smtClean="0">
                <a:latin typeface="Times New Roman" pitchFamily="18" charset="0"/>
                <a:cs typeface="Times New Roman" pitchFamily="18" charset="0"/>
              </a:rPr>
              <a:t>Proper hydration happens before, during &amp; after training.</a:t>
            </a:r>
          </a:p>
          <a:p>
            <a:pPr>
              <a:lnSpc>
                <a:spcPct val="150000"/>
              </a:lnSpc>
              <a:buNone/>
            </a:pPr>
            <a:r>
              <a:rPr lang="en-US" sz="2400" dirty="0" smtClean="0">
                <a:latin typeface="Times New Roman" pitchFamily="18" charset="0"/>
                <a:cs typeface="Times New Roman" pitchFamily="18" charset="0"/>
              </a:rPr>
              <a:t>       </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ctr">
              <a:buNone/>
            </a:pPr>
            <a:r>
              <a:rPr lang="en-US" sz="2600" b="1" dirty="0" smtClean="0">
                <a:latin typeface="Times New Roman" pitchFamily="18" charset="0"/>
                <a:cs typeface="Times New Roman" pitchFamily="18" charset="0"/>
              </a:rPr>
              <a:t>Maintaining Water and Electrolyte Balance</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Maintaining fluid and electrolyte balance means that active individuals need to replace the water &amp; electrolytes lost in sweat. </a:t>
            </a:r>
          </a:p>
          <a:p>
            <a:pPr algn="just">
              <a:buNone/>
            </a:pP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This requires that active individuals, regardless of age, strive to hydrate well before exercise, drink fluids throughout exercise, and rehydrate once exercise is over. </a:t>
            </a:r>
          </a:p>
          <a:p>
            <a:pPr algn="just"/>
            <a:r>
              <a:rPr lang="en-US" sz="2600" dirty="0" smtClean="0">
                <a:latin typeface="Times New Roman" pitchFamily="18" charset="0"/>
                <a:cs typeface="Times New Roman" pitchFamily="18" charset="0"/>
              </a:rPr>
              <a:t>Thirst is not a good cue of how much water the body needs. By the time thirst is felt, an athlete is already becoming dehydrated</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50837"/>
            <a:ext cx="8229600" cy="5897563"/>
          </a:xfrm>
        </p:spPr>
        <p:txBody>
          <a:bodyPr/>
          <a:lstStyle/>
          <a:p>
            <a:pPr>
              <a:buFont typeface="Wingdings" pitchFamily="2" charset="2"/>
              <a:buNone/>
            </a:pPr>
            <a:r>
              <a:rPr lang="en-US" sz="2000" b="1" dirty="0" smtClean="0">
                <a:latin typeface="Times New Roman" pitchFamily="18" charset="0"/>
                <a:ea typeface="ヒラギノ角ゴ Pro W3"/>
                <a:cs typeface="Times New Roman" pitchFamily="18" charset="0"/>
              </a:rPr>
              <a:t>During exercise, you lose fluid and electrolytes as you sweat:</a:t>
            </a:r>
            <a:endParaRPr lang="en-US" sz="2000" dirty="0" smtClean="0">
              <a:latin typeface="Times New Roman" pitchFamily="18" charset="0"/>
              <a:ea typeface="ヒラギノ角ゴ Pro W3"/>
              <a:cs typeface="Times New Roman" pitchFamily="18" charset="0"/>
            </a:endParaRPr>
          </a:p>
          <a:p>
            <a:pPr lvl="1">
              <a:buFont typeface="Wingdings" pitchFamily="2" charset="2"/>
              <a:buChar char="§"/>
            </a:pPr>
            <a:r>
              <a:rPr lang="en-US" sz="1800" dirty="0" smtClean="0">
                <a:latin typeface="Times New Roman" pitchFamily="18" charset="0"/>
                <a:ea typeface="ヒラギノ角ゴ Pro W3"/>
                <a:cs typeface="Times New Roman" pitchFamily="18" charset="0"/>
              </a:rPr>
              <a:t>The key electrolyte is sodium.</a:t>
            </a:r>
          </a:p>
          <a:p>
            <a:pPr lvl="1">
              <a:buFont typeface="Wingdings" pitchFamily="2" charset="2"/>
              <a:buChar char="§"/>
            </a:pPr>
            <a:r>
              <a:rPr lang="en-US" sz="1800" dirty="0" smtClean="0">
                <a:latin typeface="Times New Roman" pitchFamily="18" charset="0"/>
                <a:ea typeface="ヒラギノ角ゴ Pro W3"/>
                <a:cs typeface="Times New Roman" pitchFamily="18" charset="0"/>
              </a:rPr>
              <a:t>If you don’t replace both fluid and sodium during exercise, you can become dehydrated.</a:t>
            </a:r>
          </a:p>
          <a:p>
            <a:pPr lvl="1">
              <a:buFont typeface="Wingdings" pitchFamily="2" charset="2"/>
              <a:buChar char="§"/>
            </a:pPr>
            <a:r>
              <a:rPr lang="en-US" sz="1800" dirty="0" smtClean="0">
                <a:latin typeface="Times New Roman" pitchFamily="18" charset="0"/>
                <a:cs typeface="Times New Roman" pitchFamily="18" charset="0"/>
              </a:rPr>
              <a:t>Sodium, the main salt lost in sweat, also needs to be replaced. Sodium replacement can be achieved via sodium-containing fluids such as sports drinks and pharmacy oral rehydration solutions. </a:t>
            </a:r>
          </a:p>
          <a:p>
            <a:pPr lvl="1">
              <a:buFont typeface="Wingdings" pitchFamily="2" charset="2"/>
              <a:buChar char="§"/>
            </a:pPr>
            <a:endParaRPr lang="en-US" sz="1800" dirty="0" smtClean="0">
              <a:latin typeface="Times New Roman" pitchFamily="18" charset="0"/>
              <a:ea typeface="ヒラギノ角ゴ Pro W3"/>
              <a:cs typeface="Times New Roman" pitchFamily="18" charset="0"/>
            </a:endParaRPr>
          </a:p>
          <a:p>
            <a:pPr>
              <a:buFont typeface="Wingdings" pitchFamily="2" charset="2"/>
              <a:buNone/>
            </a:pPr>
            <a:endParaRPr lang="en-US" sz="1000" dirty="0" smtClean="0">
              <a:latin typeface="Times New Roman" pitchFamily="18" charset="0"/>
              <a:ea typeface="ヒラギノ角ゴ Pro W3"/>
              <a:cs typeface="Times New Roman" pitchFamily="18" charset="0"/>
            </a:endParaRPr>
          </a:p>
          <a:p>
            <a:pPr>
              <a:buFont typeface="Wingdings" pitchFamily="2" charset="2"/>
              <a:buNone/>
            </a:pPr>
            <a:r>
              <a:rPr lang="en-US" sz="2000" dirty="0" smtClean="0">
                <a:latin typeface="Times New Roman" pitchFamily="18" charset="0"/>
                <a:ea typeface="ヒラギノ角ゴ Pro W3"/>
                <a:cs typeface="Times New Roman" pitchFamily="18" charset="0"/>
              </a:rPr>
              <a:t>	</a:t>
            </a:r>
            <a:r>
              <a:rPr lang="en-US" sz="2000" b="1" dirty="0" smtClean="0">
                <a:latin typeface="Times New Roman" pitchFamily="18" charset="0"/>
                <a:ea typeface="ヒラギノ角ゴ Pro W3"/>
                <a:cs typeface="Times New Roman" pitchFamily="18" charset="0"/>
              </a:rPr>
              <a:t>The single largest contributor to fatigue during exercise is dehydration caused by fluid and sodium losses:</a:t>
            </a:r>
            <a:endParaRPr lang="en-US" sz="1000" b="1" dirty="0" smtClean="0">
              <a:latin typeface="Times New Roman" pitchFamily="18" charset="0"/>
              <a:ea typeface="ヒラギノ角ゴ Pro W3"/>
              <a:cs typeface="Times New Roman" pitchFamily="18" charset="0"/>
            </a:endParaRPr>
          </a:p>
          <a:p>
            <a:pPr lvl="1">
              <a:buFont typeface="Wingdings" pitchFamily="2" charset="2"/>
              <a:buChar char="§"/>
            </a:pPr>
            <a:r>
              <a:rPr lang="en-US" sz="1800" dirty="0" smtClean="0">
                <a:latin typeface="Times New Roman" pitchFamily="18" charset="0"/>
                <a:ea typeface="ヒラギノ角ゴ Pro W3"/>
                <a:cs typeface="Times New Roman" pitchFamily="18" charset="0"/>
              </a:rPr>
              <a:t>Inadequate fluid and sodium make your heart work harder and make exercise much more difficult.</a:t>
            </a:r>
          </a:p>
          <a:p>
            <a:pPr lvl="1">
              <a:buFont typeface="Wingdings" pitchFamily="2" charset="2"/>
              <a:buChar char="§"/>
            </a:pPr>
            <a:r>
              <a:rPr lang="en-US" sz="1800" dirty="0" smtClean="0">
                <a:latin typeface="Times New Roman" pitchFamily="18" charset="0"/>
                <a:ea typeface="ヒラギノ角ゴ Pro W3"/>
                <a:cs typeface="Times New Roman" pitchFamily="18" charset="0"/>
              </a:rPr>
              <a:t>Dehydration also impairs concentration and the ability to make tactical decisions.</a:t>
            </a:r>
          </a:p>
          <a:p>
            <a:pPr>
              <a:buFont typeface="Wingdings" pitchFamily="2" charset="2"/>
              <a:buNone/>
            </a:pPr>
            <a:endParaRPr lang="en-US" sz="1000" dirty="0" smtClean="0">
              <a:latin typeface="Times New Roman" pitchFamily="18" charset="0"/>
              <a:ea typeface="ヒラギノ角ゴ Pro W3"/>
              <a:cs typeface="Times New Roman" pitchFamily="18" charset="0"/>
            </a:endParaRPr>
          </a:p>
          <a:p>
            <a:pPr>
              <a:buFont typeface="Wingdings" pitchFamily="2" charset="2"/>
              <a:buNone/>
            </a:pPr>
            <a:r>
              <a:rPr lang="en-US" sz="2000" dirty="0" smtClean="0">
                <a:latin typeface="Times New Roman" pitchFamily="18" charset="0"/>
                <a:ea typeface="ヒラギノ角ゴ Pro W3"/>
                <a:cs typeface="Times New Roman" pitchFamily="18" charset="0"/>
              </a:rPr>
              <a:t>	</a:t>
            </a:r>
            <a:r>
              <a:rPr lang="en-US" sz="2000" b="1" dirty="0" smtClean="0">
                <a:latin typeface="Times New Roman" pitchFamily="18" charset="0"/>
                <a:ea typeface="ヒラギノ角ゴ Pro W3"/>
                <a:cs typeface="Times New Roman" pitchFamily="18" charset="0"/>
              </a:rPr>
              <a:t>Complicating matters is that thirst alone is not a good indicator of your hydration needs during exercise</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19800"/>
          </a:xfrm>
        </p:spPr>
        <p:txBody>
          <a:bodyPr>
            <a:normAutofit/>
          </a:bodyPr>
          <a:lstStyle/>
          <a:p>
            <a:pPr algn="ctr">
              <a:buNone/>
            </a:pPr>
            <a:endParaRPr lang="en-US" sz="2400" b="1"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Sport Nutrition </a:t>
            </a:r>
            <a:r>
              <a:rPr lang="en-US" sz="2400" dirty="0">
                <a:latin typeface="Times New Roman" pitchFamily="18" charset="0"/>
                <a:cs typeface="Times New Roman" pitchFamily="18" charset="0"/>
              </a:rPr>
              <a:t>is a specialization within the field of nutrition </a:t>
            </a:r>
            <a:r>
              <a:rPr lang="en-US" sz="2400" dirty="0" smtClean="0">
                <a:latin typeface="Times New Roman" pitchFamily="18" charset="0"/>
                <a:cs typeface="Times New Roman" pitchFamily="18" charset="0"/>
              </a:rPr>
              <a:t>with </a:t>
            </a:r>
            <a:r>
              <a:rPr lang="en-US" sz="2400" dirty="0">
                <a:latin typeface="Times New Roman" pitchFamily="18" charset="0"/>
                <a:cs typeface="Times New Roman" pitchFamily="18" charset="0"/>
              </a:rPr>
              <a:t>the study of the human body and exercise </a:t>
            </a:r>
            <a:r>
              <a:rPr lang="en-US" sz="2400" dirty="0" smtClean="0">
                <a:latin typeface="Times New Roman" pitchFamily="18" charset="0"/>
                <a:cs typeface="Times New Roman" pitchFamily="18" charset="0"/>
              </a:rPr>
              <a:t>science. Or;</a:t>
            </a:r>
          </a:p>
          <a:p>
            <a:pPr algn="just"/>
            <a:r>
              <a:rPr lang="en-US" sz="2400" dirty="0" smtClean="0">
                <a:latin typeface="Times New Roman" pitchFamily="18" charset="0"/>
                <a:cs typeface="Times New Roman" pitchFamily="18" charset="0"/>
              </a:rPr>
              <a:t>Is the practical science of hydrating and fueling before, during and after exercise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can be defined as the application of nutrition knowledge to a practical daily eating plan focused on providing the fuel for physical activity, facilitating the repair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rebuilding process following hard physical work,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optimizing athletic performance in competitive </a:t>
            </a:r>
            <a:r>
              <a:rPr lang="en-US" sz="2400" dirty="0" smtClean="0">
                <a:latin typeface="Times New Roman" pitchFamily="18" charset="0"/>
                <a:cs typeface="Times New Roman" pitchFamily="18" charset="0"/>
              </a:rPr>
              <a:t>events, promoting </a:t>
            </a:r>
            <a:r>
              <a:rPr lang="en-US" sz="2400" dirty="0">
                <a:latin typeface="Times New Roman" pitchFamily="18" charset="0"/>
                <a:cs typeface="Times New Roman" pitchFamily="18" charset="0"/>
              </a:rPr>
              <a:t>overall health and wellness.</a:t>
            </a:r>
            <a:endParaRPr lang="en-US" sz="2400" b="1"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0000" lnSpcReduction="20000"/>
          </a:bodyPr>
          <a:lstStyle/>
          <a:p>
            <a:pPr>
              <a:buNone/>
            </a:pPr>
            <a:r>
              <a:rPr lang="en-US" b="1" dirty="0" smtClean="0"/>
              <a:t> </a:t>
            </a:r>
            <a:r>
              <a:rPr lang="en-US" b="1" dirty="0" smtClean="0">
                <a:latin typeface="Times New Roman" pitchFamily="18" charset="0"/>
                <a:cs typeface="Times New Roman" pitchFamily="18" charset="0"/>
              </a:rPr>
              <a:t>How to stay well hydrated</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Sufficient fluid intake is essential for exercise and optimum recovery.</a:t>
            </a:r>
          </a:p>
          <a:p>
            <a:r>
              <a:rPr lang="en-US" dirty="0" smtClean="0">
                <a:latin typeface="Times New Roman" pitchFamily="18" charset="0"/>
                <a:cs typeface="Times New Roman" pitchFamily="18" charset="0"/>
              </a:rPr>
              <a:t> Exercising causes the body to get warmer, so the body tries to cool down by sweating. This causes the loss of water and salts through the skin.</a:t>
            </a:r>
          </a:p>
          <a:p>
            <a:r>
              <a:rPr lang="en-US" dirty="0" smtClean="0">
                <a:latin typeface="Times New Roman" pitchFamily="18" charset="0"/>
                <a:cs typeface="Times New Roman" pitchFamily="18" charset="0"/>
              </a:rPr>
              <a:t>The amount an individual sweats varies from person to person and depends on:</a:t>
            </a:r>
          </a:p>
          <a:p>
            <a:pPr>
              <a:buNone/>
            </a:pPr>
            <a:r>
              <a:rPr lang="en-US" dirty="0" smtClean="0">
                <a:latin typeface="Times New Roman" pitchFamily="18" charset="0"/>
                <a:cs typeface="Times New Roman" pitchFamily="18" charset="0"/>
              </a:rPr>
              <a:t>     - Intensity and duration – longer and higher intensity exercise can cause greater sweat loss.</a:t>
            </a:r>
          </a:p>
          <a:p>
            <a:pPr>
              <a:buNone/>
            </a:pPr>
            <a:r>
              <a:rPr lang="en-US" dirty="0" smtClean="0">
                <a:latin typeface="Times New Roman" pitchFamily="18" charset="0"/>
                <a:cs typeface="Times New Roman" pitchFamily="18" charset="0"/>
              </a:rPr>
              <a:t>     - Environmental temperature – in hot, humid conditions sweat loss can increase.</a:t>
            </a:r>
          </a:p>
          <a:p>
            <a:pPr>
              <a:buNone/>
            </a:pPr>
            <a:r>
              <a:rPr lang="en-US" dirty="0" smtClean="0">
                <a:latin typeface="Times New Roman" pitchFamily="18" charset="0"/>
                <a:cs typeface="Times New Roman" pitchFamily="18" charset="0"/>
              </a:rPr>
              <a:t>     - Clothing – the more clothing that is worn, the quicker you are likely to heat up which may cause greater sweat loss.</a:t>
            </a:r>
          </a:p>
          <a:p>
            <a:pPr>
              <a:buNone/>
            </a:pPr>
            <a:r>
              <a:rPr lang="en-US" dirty="0" smtClean="0">
                <a:latin typeface="Times New Roman" pitchFamily="18" charset="0"/>
                <a:cs typeface="Times New Roman" pitchFamily="18" charset="0"/>
              </a:rPr>
              <a:t>     - Genetics – some people are just more likely to sweat than others.</a:t>
            </a:r>
          </a:p>
          <a:p>
            <a:r>
              <a:rPr lang="en-US" dirty="0" smtClean="0">
                <a:latin typeface="Times New Roman" pitchFamily="18" charset="0"/>
                <a:cs typeface="Times New Roman" pitchFamily="18" charset="0"/>
              </a:rPr>
              <a:t>Generally, the more a person sweats, the more they will need to drink.</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eaLnBrk="0" hangingPunct="0">
              <a:lnSpc>
                <a:spcPct val="80000"/>
              </a:lnSpc>
              <a:spcAft>
                <a:spcPts val="800"/>
              </a:spcAft>
            </a:pPr>
            <a:r>
              <a:rPr lang="en-US" sz="2000" dirty="0" smtClean="0">
                <a:latin typeface="Times New Roman" pitchFamily="18" charset="0"/>
                <a:ea typeface="ヒラギノ角ゴ Pro W3"/>
                <a:cs typeface="Times New Roman" pitchFamily="18" charset="0"/>
              </a:rPr>
              <a:t>Losing over 2% of your body weight due to fluid loss during exercise means you are dehydrated and your performance has already been hampered:</a:t>
            </a:r>
          </a:p>
          <a:p>
            <a:pPr lvl="1" eaLnBrk="0" hangingPunct="0">
              <a:lnSpc>
                <a:spcPct val="80000"/>
              </a:lnSpc>
              <a:spcAft>
                <a:spcPts val="800"/>
              </a:spcAft>
              <a:buFont typeface="Wingdings" pitchFamily="2" charset="2"/>
              <a:buChar char="§"/>
            </a:pPr>
            <a:r>
              <a:rPr lang="en-US" sz="2000" dirty="0" smtClean="0">
                <a:latin typeface="Times New Roman" pitchFamily="18" charset="0"/>
                <a:ea typeface="ヒラギノ角ゴ Pro W3"/>
                <a:cs typeface="Times New Roman" pitchFamily="18" charset="0"/>
              </a:rPr>
              <a:t>A 2% loss is just 3 lbs for a 150-lb athlete</a:t>
            </a:r>
            <a:r>
              <a:rPr lang="cs-CZ" sz="2000" dirty="0" smtClean="0">
                <a:latin typeface="Times New Roman" pitchFamily="18" charset="0"/>
                <a:ea typeface="ヒラギノ角ゴ Pro W3"/>
                <a:cs typeface="Times New Roman" pitchFamily="18" charset="0"/>
              </a:rPr>
              <a:t> (1,4 kg for a 68 kg athlete)</a:t>
            </a:r>
            <a:r>
              <a:rPr lang="en-US" sz="2000" dirty="0" smtClean="0">
                <a:latin typeface="Times New Roman" pitchFamily="18" charset="0"/>
                <a:ea typeface="ヒラギノ角ゴ Pro W3"/>
                <a:cs typeface="Times New Roman" pitchFamily="18" charset="0"/>
              </a:rPr>
              <a:t>.</a:t>
            </a:r>
          </a:p>
          <a:p>
            <a:pPr lvl="1" eaLnBrk="0" hangingPunct="0">
              <a:lnSpc>
                <a:spcPct val="80000"/>
              </a:lnSpc>
              <a:spcAft>
                <a:spcPts val="800"/>
              </a:spcAft>
              <a:buFont typeface="Wingdings" pitchFamily="2" charset="2"/>
              <a:buChar char="§"/>
            </a:pPr>
            <a:r>
              <a:rPr lang="en-US" sz="2000" dirty="0" smtClean="0">
                <a:latin typeface="Times New Roman" pitchFamily="18" charset="0"/>
                <a:ea typeface="ヒラギノ角ゴ Pro W3"/>
                <a:cs typeface="Times New Roman" pitchFamily="18" charset="0"/>
              </a:rPr>
              <a:t>It is common to lose this much fluid, or more, during a workout or competition.</a:t>
            </a:r>
          </a:p>
          <a:p>
            <a:pPr eaLnBrk="0" hangingPunct="0">
              <a:lnSpc>
                <a:spcPct val="80000"/>
              </a:lnSpc>
              <a:spcAft>
                <a:spcPts val="800"/>
              </a:spcAft>
            </a:pPr>
            <a:r>
              <a:rPr lang="en-US" sz="2000" dirty="0" smtClean="0">
                <a:latin typeface="Times New Roman" pitchFamily="18" charset="0"/>
                <a:ea typeface="ヒラギノ角ゴ Pro W3"/>
                <a:cs typeface="Times New Roman" pitchFamily="18" charset="0"/>
              </a:rPr>
              <a:t>Consuming too much fluid during exercise leads to </a:t>
            </a:r>
            <a:r>
              <a:rPr lang="en-US" sz="2000" dirty="0" err="1" smtClean="0">
                <a:latin typeface="Times New Roman" pitchFamily="18" charset="0"/>
                <a:ea typeface="ヒラギノ角ゴ Pro W3"/>
                <a:cs typeface="Times New Roman" pitchFamily="18" charset="0"/>
              </a:rPr>
              <a:t>overhydration</a:t>
            </a:r>
            <a:r>
              <a:rPr lang="en-US" sz="2000" dirty="0" smtClean="0">
                <a:latin typeface="Times New Roman" pitchFamily="18" charset="0"/>
                <a:ea typeface="ヒラギノ角ゴ Pro W3"/>
                <a:cs typeface="Times New Roman" pitchFamily="18" charset="0"/>
              </a:rPr>
              <a:t> or </a:t>
            </a:r>
            <a:r>
              <a:rPr lang="en-US" sz="2000" i="1" dirty="0" err="1" smtClean="0">
                <a:latin typeface="Times New Roman" pitchFamily="18" charset="0"/>
                <a:ea typeface="ヒラギノ角ゴ Pro W3"/>
                <a:cs typeface="Times New Roman" pitchFamily="18" charset="0"/>
              </a:rPr>
              <a:t>hyponatremia</a:t>
            </a:r>
            <a:r>
              <a:rPr lang="en-US" sz="2000" i="1" dirty="0" smtClean="0">
                <a:latin typeface="Times New Roman" pitchFamily="18" charset="0"/>
                <a:ea typeface="ヒラギノ角ゴ Pro W3"/>
                <a:cs typeface="Times New Roman" pitchFamily="18" charset="0"/>
              </a:rPr>
              <a:t>,</a:t>
            </a:r>
            <a:r>
              <a:rPr lang="en-US" sz="2000" dirty="0" smtClean="0">
                <a:latin typeface="Times New Roman" pitchFamily="18" charset="0"/>
                <a:ea typeface="ヒラギノ角ゴ Pro W3"/>
                <a:cs typeface="Times New Roman" pitchFamily="18" charset="0"/>
              </a:rPr>
              <a:t> which also impairs performance and can have serious health consequences.</a:t>
            </a:r>
          </a:p>
          <a:p>
            <a:pPr eaLnBrk="0" hangingPunct="0">
              <a:lnSpc>
                <a:spcPct val="80000"/>
              </a:lnSpc>
              <a:spcAft>
                <a:spcPts val="800"/>
              </a:spcAft>
            </a:pPr>
            <a:r>
              <a:rPr lang="en-US" sz="2000" dirty="0" smtClean="0">
                <a:latin typeface="Times New Roman" pitchFamily="18" charset="0"/>
                <a:ea typeface="ヒラギノ角ゴ Pro W3"/>
                <a:cs typeface="Times New Roman" pitchFamily="18" charset="0"/>
              </a:rPr>
              <a:t>Stay within your </a:t>
            </a:r>
            <a:r>
              <a:rPr lang="en-US" sz="2000" i="1" dirty="0" smtClean="0">
                <a:latin typeface="Times New Roman" pitchFamily="18" charset="0"/>
                <a:ea typeface="ヒラギノ角ゴ Pro W3"/>
                <a:cs typeface="Times New Roman" pitchFamily="18" charset="0"/>
              </a:rPr>
              <a:t>hydration zone</a:t>
            </a:r>
            <a:r>
              <a:rPr lang="en-US" sz="2000" dirty="0" smtClean="0">
                <a:latin typeface="Times New Roman" pitchFamily="18" charset="0"/>
                <a:ea typeface="ヒラギノ角ゴ Pro W3"/>
                <a:cs typeface="Times New Roman" pitchFamily="18" charset="0"/>
              </a:rPr>
              <a:t> during exercise:</a:t>
            </a:r>
          </a:p>
          <a:p>
            <a:pPr lvl="1" eaLnBrk="0" hangingPunct="0">
              <a:lnSpc>
                <a:spcPct val="80000"/>
              </a:lnSpc>
              <a:spcAft>
                <a:spcPts val="800"/>
              </a:spcAft>
              <a:buFont typeface="Wingdings" pitchFamily="2" charset="2"/>
              <a:buChar char="§"/>
            </a:pPr>
            <a:r>
              <a:rPr lang="en-US" sz="2000" dirty="0" smtClean="0">
                <a:latin typeface="Times New Roman" pitchFamily="18" charset="0"/>
                <a:ea typeface="ヒラギノ角ゴ Pro W3"/>
                <a:cs typeface="Times New Roman" pitchFamily="18" charset="0"/>
              </a:rPr>
              <a:t>That means avoid gaining weight during exercise due to </a:t>
            </a:r>
            <a:r>
              <a:rPr lang="en-US" sz="2000" dirty="0" err="1" smtClean="0">
                <a:latin typeface="Times New Roman" pitchFamily="18" charset="0"/>
                <a:ea typeface="ヒラギノ角ゴ Pro W3"/>
                <a:cs typeface="Times New Roman" pitchFamily="18" charset="0"/>
              </a:rPr>
              <a:t>overconsuming</a:t>
            </a:r>
            <a:r>
              <a:rPr lang="en-US" sz="2000" dirty="0" smtClean="0">
                <a:latin typeface="Times New Roman" pitchFamily="18" charset="0"/>
                <a:ea typeface="ヒラギノ角ゴ Pro W3"/>
                <a:cs typeface="Times New Roman" pitchFamily="18" charset="0"/>
              </a:rPr>
              <a:t> fluid.</a:t>
            </a:r>
          </a:p>
          <a:p>
            <a:pPr lvl="1" eaLnBrk="0" hangingPunct="0">
              <a:lnSpc>
                <a:spcPct val="80000"/>
              </a:lnSpc>
              <a:spcAft>
                <a:spcPts val="800"/>
              </a:spcAft>
              <a:buFont typeface="Wingdings" pitchFamily="2" charset="2"/>
              <a:buChar char="§"/>
            </a:pPr>
            <a:r>
              <a:rPr lang="en-US" sz="2000" dirty="0" smtClean="0">
                <a:latin typeface="Times New Roman" pitchFamily="18" charset="0"/>
                <a:ea typeface="ヒラギノ角ゴ Pro W3"/>
                <a:cs typeface="Times New Roman" pitchFamily="18" charset="0"/>
              </a:rPr>
              <a:t>And don’t lose any more than 2% of your body weight due to fluid loss.</a:t>
            </a:r>
          </a:p>
          <a:p>
            <a:pPr eaLnBrk="0" hangingPunct="0">
              <a:lnSpc>
                <a:spcPct val="80000"/>
              </a:lnSpc>
              <a:spcAft>
                <a:spcPts val="800"/>
              </a:spcAft>
              <a:buNone/>
            </a:pPr>
            <a:r>
              <a:rPr lang="en-US" sz="2000" dirty="0" smtClean="0">
                <a:latin typeface="Times New Roman" pitchFamily="18" charset="0"/>
                <a:ea typeface="ヒラギノ角ゴ Pro W3"/>
                <a:cs typeface="Times New Roman" pitchFamily="18" charset="0"/>
              </a:rPr>
              <a:t>Fortunately, dehydration and </a:t>
            </a:r>
            <a:r>
              <a:rPr lang="en-US" sz="2000" dirty="0" err="1" smtClean="0">
                <a:latin typeface="Times New Roman" pitchFamily="18" charset="0"/>
                <a:ea typeface="ヒラギノ角ゴ Pro W3"/>
                <a:cs typeface="Times New Roman" pitchFamily="18" charset="0"/>
              </a:rPr>
              <a:t>overhydration</a:t>
            </a:r>
            <a:r>
              <a:rPr lang="en-US" sz="2000" dirty="0" smtClean="0">
                <a:latin typeface="Times New Roman" pitchFamily="18" charset="0"/>
                <a:ea typeface="ヒラギノ角ゴ Pro W3"/>
                <a:cs typeface="Times New Roman" pitchFamily="18" charset="0"/>
              </a:rPr>
              <a:t> can be avoided or minimized by sticking to a disciplined hydration plan.</a:t>
            </a:r>
          </a:p>
          <a:p>
            <a:endParaRPr lang="en-US" sz="2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Autofit/>
          </a:bodyPr>
          <a:lstStyle/>
          <a:p>
            <a:pPr algn="l"/>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763000" cy="5867400"/>
          </a:xfrm>
        </p:spPr>
        <p:txBody>
          <a:bodyPr>
            <a:normAutofit lnSpcReduction="10000"/>
          </a:bodyPr>
          <a:lstStyle/>
          <a:p>
            <a:pPr algn="just"/>
            <a:r>
              <a:rPr lang="en-US" sz="2400" dirty="0">
                <a:latin typeface="Times New Roman" pitchFamily="18" charset="0"/>
                <a:cs typeface="Times New Roman" pitchFamily="18" charset="0"/>
              </a:rPr>
              <a:t>Generous amounts of fluids should be consumed </a:t>
            </a:r>
            <a:r>
              <a:rPr lang="en-US" sz="2400" dirty="0" smtClean="0">
                <a:latin typeface="Times New Roman" pitchFamily="18" charset="0"/>
                <a:cs typeface="Times New Roman" pitchFamily="18" charset="0"/>
              </a:rPr>
              <a:t>24-hrs </a:t>
            </a:r>
            <a:r>
              <a:rPr lang="en-US" sz="2400" dirty="0">
                <a:latin typeface="Times New Roman" pitchFamily="18" charset="0"/>
                <a:cs typeface="Times New Roman" pitchFamily="18" charset="0"/>
              </a:rPr>
              <a:t>before exercise and 400-600 mL of fluid should be consumed </a:t>
            </a:r>
            <a:r>
              <a:rPr lang="en-US" sz="2400" dirty="0" smtClean="0">
                <a:latin typeface="Times New Roman" pitchFamily="18" charset="0"/>
                <a:cs typeface="Times New Roman" pitchFamily="18" charset="0"/>
              </a:rPr>
              <a:t>2-hrs </a:t>
            </a:r>
            <a:r>
              <a:rPr lang="en-US" sz="2400" dirty="0">
                <a:latin typeface="Times New Roman" pitchFamily="18" charset="0"/>
                <a:cs typeface="Times New Roman" pitchFamily="18" charset="0"/>
              </a:rPr>
              <a:t>before exercise</a:t>
            </a:r>
            <a:r>
              <a:rPr lang="en-US" sz="2400" dirty="0" smtClean="0">
                <a:latin typeface="Times New Roman" pitchFamily="18" charset="0"/>
                <a:cs typeface="Times New Roman" pitchFamily="18" charset="0"/>
              </a:rPr>
              <a:t>.</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During exercise, active individuals should attempt to drink ~150-350 </a:t>
            </a:r>
            <a:r>
              <a:rPr lang="en-US" sz="2400" dirty="0" smtClean="0">
                <a:latin typeface="Times New Roman" pitchFamily="18" charset="0"/>
                <a:cs typeface="Times New Roman" pitchFamily="18" charset="0"/>
              </a:rPr>
              <a:t>ml </a:t>
            </a:r>
            <a:r>
              <a:rPr lang="en-US" sz="2400" dirty="0">
                <a:latin typeface="Times New Roman" pitchFamily="18" charset="0"/>
                <a:cs typeface="Times New Roman" pitchFamily="18" charset="0"/>
              </a:rPr>
              <a:t>of fluid every 15-20 minutes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After activity: Athletes should drink plenty of </a:t>
            </a:r>
            <a:r>
              <a:rPr lang="en-US" sz="2400" dirty="0" err="1" smtClean="0">
                <a:latin typeface="Times New Roman" pitchFamily="18" charset="0"/>
                <a:cs typeface="Times New Roman" pitchFamily="18" charset="0"/>
              </a:rPr>
              <a:t>ﬂuid</a:t>
            </a:r>
            <a:r>
              <a:rPr lang="en-US" sz="2400" dirty="0" smtClean="0">
                <a:latin typeface="Times New Roman" pitchFamily="18" charset="0"/>
                <a:cs typeface="Times New Roman" pitchFamily="18" charset="0"/>
              </a:rPr>
              <a:t> to replace water lost from sweating. </a:t>
            </a:r>
          </a:p>
          <a:p>
            <a:pPr algn="just"/>
            <a:r>
              <a:rPr lang="en-US" sz="2400" dirty="0" smtClean="0">
                <a:latin typeface="Times New Roman" pitchFamily="18" charset="0"/>
                <a:cs typeface="Times New Roman" pitchFamily="18" charset="0"/>
              </a:rPr>
              <a:t>After exercise every 1 kg weight loss= 1 </a:t>
            </a:r>
            <a:r>
              <a:rPr lang="en-US" sz="2400" dirty="0" err="1" smtClean="0">
                <a:latin typeface="Times New Roman" pitchFamily="18" charset="0"/>
                <a:cs typeface="Times New Roman" pitchFamily="18" charset="0"/>
              </a:rPr>
              <a:t>litre</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exercise is of long duration (usually &gt;1 </a:t>
            </a:r>
            <a:r>
              <a:rPr lang="en-US" sz="2400" dirty="0" smtClean="0">
                <a:latin typeface="Times New Roman" pitchFamily="18" charset="0"/>
                <a:cs typeface="Times New Roman" pitchFamily="18" charset="0"/>
              </a:rPr>
              <a:t>hrs) </a:t>
            </a:r>
            <a:r>
              <a:rPr lang="en-US" sz="2400" dirty="0">
                <a:latin typeface="Times New Roman" pitchFamily="18" charset="0"/>
                <a:cs typeface="Times New Roman" pitchFamily="18" charset="0"/>
              </a:rPr>
              <a:t>or occurs in a hot environment, sport drinks containing carbohydrate and sodium should be used. </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sz="2000" b="1" u="sng" dirty="0" smtClean="0">
                <a:solidFill>
                  <a:srgbClr val="FF9900"/>
                </a:solidFill>
              </a:rPr>
              <a:t>WHEN TO DRINK                                    AMOUNT OF FLUID</a:t>
            </a:r>
          </a:p>
          <a:p>
            <a:pPr>
              <a:buNone/>
              <a:defRPr/>
            </a:pPr>
            <a:r>
              <a:rPr lang="en-US" sz="2000" dirty="0" smtClean="0">
                <a:latin typeface="Times New Roman" pitchFamily="18" charset="0"/>
                <a:cs typeface="Times New Roman" pitchFamily="18" charset="0"/>
              </a:rPr>
              <a:t>2 hr before exercise                                                   2-3 cups</a:t>
            </a:r>
          </a:p>
          <a:p>
            <a:pPr>
              <a:buNone/>
              <a:defRPr/>
            </a:pPr>
            <a:r>
              <a:rPr lang="en-US" sz="2000" dirty="0" smtClean="0">
                <a:latin typeface="Times New Roman" pitchFamily="18" charset="0"/>
                <a:cs typeface="Times New Roman" pitchFamily="18" charset="0"/>
              </a:rPr>
              <a:t>	</a:t>
            </a:r>
          </a:p>
          <a:p>
            <a:pPr>
              <a:buNone/>
              <a:defRPr/>
            </a:pPr>
            <a:r>
              <a:rPr lang="en-US" sz="2000" dirty="0" smtClean="0">
                <a:latin typeface="Times New Roman" pitchFamily="18" charset="0"/>
                <a:cs typeface="Times New Roman" pitchFamily="18" charset="0"/>
              </a:rPr>
              <a:t>15 minutes before                                                      1-2 cups</a:t>
            </a:r>
          </a:p>
          <a:p>
            <a:pPr>
              <a:buNone/>
              <a:defRPr/>
            </a:pPr>
            <a:endParaRPr lang="en-US" sz="2000" dirty="0" smtClean="0">
              <a:latin typeface="Times New Roman" pitchFamily="18" charset="0"/>
              <a:cs typeface="Times New Roman" pitchFamily="18" charset="0"/>
            </a:endParaRPr>
          </a:p>
          <a:p>
            <a:pPr>
              <a:buNone/>
              <a:defRPr/>
            </a:pPr>
            <a:r>
              <a:rPr lang="en-US" sz="2000" dirty="0" smtClean="0">
                <a:latin typeface="Times New Roman" pitchFamily="18" charset="0"/>
                <a:cs typeface="Times New Roman" pitchFamily="18" charset="0"/>
              </a:rPr>
              <a:t>Every 15 minutes DURING 	                         1 cups                </a:t>
            </a:r>
            <a:endParaRPr lang="en-US" sz="2000" i="1" dirty="0" smtClean="0">
              <a:solidFill>
                <a:srgbClr val="EED700"/>
              </a:solidFill>
              <a:latin typeface="Times New Roman" pitchFamily="18" charset="0"/>
              <a:cs typeface="Times New Roman" pitchFamily="18" charset="0"/>
            </a:endParaRPr>
          </a:p>
          <a:p>
            <a:pPr>
              <a:buNone/>
              <a:defRPr/>
            </a:pPr>
            <a:endParaRPr lang="en-US" sz="2000" i="1" dirty="0" smtClean="0">
              <a:latin typeface="Times New Roman" pitchFamily="18" charset="0"/>
              <a:cs typeface="Times New Roman" pitchFamily="18" charset="0"/>
            </a:endParaRPr>
          </a:p>
          <a:p>
            <a:pPr>
              <a:buNone/>
              <a:defRPr/>
            </a:pPr>
            <a:r>
              <a:rPr lang="en-US" sz="2000" dirty="0" smtClean="0">
                <a:latin typeface="Times New Roman" pitchFamily="18" charset="0"/>
                <a:cs typeface="Times New Roman" pitchFamily="18" charset="0"/>
              </a:rPr>
              <a:t>After Activity	                                                   2-3 cups  for every lb lost</a:t>
            </a:r>
          </a:p>
          <a:p>
            <a:pPr>
              <a:buNone/>
              <a:defRPr/>
            </a:pPr>
            <a:endParaRPr lang="en-US" sz="2400" dirty="0" smtClean="0"/>
          </a:p>
          <a:p>
            <a:pPr>
              <a:buNone/>
            </a:pPr>
            <a:r>
              <a:rPr lang="en-US" sz="2400" dirty="0" smtClean="0"/>
              <a:t>	</a:t>
            </a:r>
            <a:endParaRPr lang="en-US"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38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Recommended Rate of Hydration</a:t>
            </a:r>
          </a:p>
          <a:p>
            <a:r>
              <a:rPr lang="en-US" sz="2400" dirty="0" smtClean="0">
                <a:latin typeface="Times New Roman" pitchFamily="18" charset="0"/>
                <a:cs typeface="Times New Roman" pitchFamily="18" charset="0"/>
              </a:rPr>
              <a:t>Sedentary people need 2-3 </a:t>
            </a:r>
            <a:r>
              <a:rPr lang="en-US" sz="2400" dirty="0" err="1" smtClean="0">
                <a:latin typeface="Times New Roman" pitchFamily="18" charset="0"/>
                <a:cs typeface="Times New Roman" pitchFamily="18" charset="0"/>
              </a:rPr>
              <a:t>litres</a:t>
            </a:r>
            <a:r>
              <a:rPr lang="en-US" sz="2400" dirty="0" smtClean="0">
                <a:latin typeface="Times New Roman" pitchFamily="18" charset="0"/>
                <a:cs typeface="Times New Roman" pitchFamily="18" charset="0"/>
              </a:rPr>
              <a:t> fluid/ day.</a:t>
            </a:r>
          </a:p>
          <a:p>
            <a:r>
              <a:rPr lang="en-US" sz="2400" dirty="0" smtClean="0">
                <a:latin typeface="Times New Roman" pitchFamily="18" charset="0"/>
                <a:cs typeface="Times New Roman" pitchFamily="18" charset="0"/>
              </a:rPr>
              <a:t> Sweat rates during exercise are typically 0.5-1.5 </a:t>
            </a:r>
            <a:r>
              <a:rPr lang="en-US" sz="2400" dirty="0" err="1" smtClean="0">
                <a:latin typeface="Times New Roman" pitchFamily="18" charset="0"/>
                <a:cs typeface="Times New Roman" pitchFamily="18" charset="0"/>
              </a:rPr>
              <a:t>litres</a:t>
            </a:r>
            <a:r>
              <a:rPr lang="en-US" sz="2400" dirty="0" smtClean="0">
                <a:latin typeface="Times New Roman" pitchFamily="18" charset="0"/>
                <a:cs typeface="Times New Roman" pitchFamily="18" charset="0"/>
              </a:rPr>
              <a:t> / hour but can increase to 3 </a:t>
            </a:r>
            <a:r>
              <a:rPr lang="en-US" sz="2400" dirty="0" err="1" smtClean="0">
                <a:latin typeface="Times New Roman" pitchFamily="18" charset="0"/>
                <a:cs typeface="Times New Roman" pitchFamily="18" charset="0"/>
              </a:rPr>
              <a:t>litres</a:t>
            </a:r>
            <a:r>
              <a:rPr lang="en-US" sz="2400" dirty="0" smtClean="0">
                <a:latin typeface="Times New Roman" pitchFamily="18" charset="0"/>
                <a:cs typeface="Times New Roman" pitchFamily="18" charset="0"/>
              </a:rPr>
              <a:t>/hour in trained athletes in hot and humid conditions 1kg weight loss = 1 </a:t>
            </a:r>
            <a:r>
              <a:rPr lang="en-US" sz="2400" dirty="0" err="1" smtClean="0">
                <a:latin typeface="Times New Roman" pitchFamily="18" charset="0"/>
                <a:cs typeface="Times New Roman" pitchFamily="18" charset="0"/>
              </a:rPr>
              <a:t>litre</a:t>
            </a:r>
            <a:r>
              <a:rPr lang="en-US" sz="2400" dirty="0" smtClean="0">
                <a:latin typeface="Times New Roman" pitchFamily="18" charset="0"/>
                <a:cs typeface="Times New Roman" pitchFamily="18" charset="0"/>
              </a:rPr>
              <a:t> of sweat loss .</a:t>
            </a:r>
          </a:p>
          <a:p>
            <a:r>
              <a:rPr lang="en-US" sz="2400" dirty="0" smtClean="0">
                <a:latin typeface="Times New Roman" pitchFamily="18" charset="0"/>
                <a:cs typeface="Times New Roman" pitchFamily="18" charset="0"/>
              </a:rPr>
              <a:t>Specific fluid needs will vary from athlete to athlete depending on body weight, exercise and environmental conditions</a:t>
            </a:r>
          </a:p>
          <a:p>
            <a:pPr>
              <a:buNone/>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How to monitor hydration status</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Monitor weight, urine </a:t>
            </a:r>
            <a:r>
              <a:rPr lang="en-US" sz="2400" dirty="0" err="1" smtClean="0">
                <a:latin typeface="Times New Roman" pitchFamily="18" charset="0"/>
                <a:cs typeface="Times New Roman" pitchFamily="18" charset="0"/>
              </a:rPr>
              <a:t>colour</a:t>
            </a:r>
            <a:r>
              <a:rPr lang="en-US" sz="2400" dirty="0" smtClean="0">
                <a:latin typeface="Times New Roman" pitchFamily="18" charset="0"/>
                <a:cs typeface="Times New Roman" pitchFamily="18" charset="0"/>
              </a:rPr>
              <a:t> and thirst to assess hydration  </a:t>
            </a:r>
          </a:p>
          <a:p>
            <a:r>
              <a:rPr lang="en-US" sz="2400" dirty="0" smtClean="0">
                <a:latin typeface="Times New Roman" pitchFamily="18" charset="0"/>
                <a:cs typeface="Times New Roman" pitchFamily="18" charset="0"/>
              </a:rPr>
              <a:t>Weight loss + dark </a:t>
            </a:r>
            <a:r>
              <a:rPr lang="en-US" sz="2400" dirty="0" err="1" smtClean="0">
                <a:latin typeface="Times New Roman" pitchFamily="18" charset="0"/>
                <a:cs typeface="Times New Roman" pitchFamily="18" charset="0"/>
              </a:rPr>
              <a:t>coloured</a:t>
            </a:r>
            <a:r>
              <a:rPr lang="en-US" sz="2400" dirty="0" smtClean="0">
                <a:latin typeface="Times New Roman" pitchFamily="18" charset="0"/>
                <a:cs typeface="Times New Roman" pitchFamily="18" charset="0"/>
              </a:rPr>
              <a:t> urine + thirst =  dehydration</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24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What type of hydration is best?</a:t>
            </a:r>
          </a:p>
          <a:p>
            <a:r>
              <a:rPr lang="en-US" sz="2400" dirty="0" smtClean="0">
                <a:latin typeface="Times New Roman" pitchFamily="18" charset="0"/>
                <a:cs typeface="Times New Roman" pitchFamily="18" charset="0"/>
              </a:rPr>
              <a:t>For sports/exercise lasting less than 60 minutes: </a:t>
            </a:r>
          </a:p>
          <a:p>
            <a:pPr>
              <a:buNone/>
            </a:pPr>
            <a:r>
              <a:rPr lang="en-US" sz="2400" dirty="0" smtClean="0">
                <a:latin typeface="Times New Roman" pitchFamily="18" charset="0"/>
                <a:cs typeface="Times New Roman" pitchFamily="18" charset="0"/>
              </a:rPr>
              <a:t>          Water is best</a:t>
            </a:r>
          </a:p>
          <a:p>
            <a:r>
              <a:rPr lang="en-US" sz="2400" dirty="0" smtClean="0">
                <a:latin typeface="Times New Roman" pitchFamily="18" charset="0"/>
                <a:cs typeface="Times New Roman" pitchFamily="18" charset="0"/>
              </a:rPr>
              <a:t> if needed, use a low calorie/ low electrolyte replacement drink</a:t>
            </a:r>
          </a:p>
          <a:p>
            <a:r>
              <a:rPr lang="en-US" sz="2400" dirty="0" smtClean="0">
                <a:latin typeface="Times New Roman" pitchFamily="18" charset="0"/>
                <a:cs typeface="Times New Roman" pitchFamily="18" charset="0"/>
              </a:rPr>
              <a:t>For exercise lasting longer than 60 minutes or for events in hot/humid conditions: </a:t>
            </a:r>
          </a:p>
          <a:p>
            <a:pPr>
              <a:buNone/>
            </a:pPr>
            <a:r>
              <a:rPr lang="en-US" sz="2400" dirty="0" smtClean="0">
                <a:latin typeface="Times New Roman" pitchFamily="18" charset="0"/>
                <a:cs typeface="Times New Roman" pitchFamily="18" charset="0"/>
              </a:rPr>
              <a:t>          Isotonic drinks may be beneficial</a:t>
            </a:r>
          </a:p>
          <a:p>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NB: avoid higher concentrated juices, certain energy drinks and other sweetened beverages:</a:t>
            </a:r>
          </a:p>
          <a:p>
            <a:r>
              <a:rPr lang="en-US" sz="2400" dirty="0" smtClean="0">
                <a:latin typeface="Times New Roman" pitchFamily="18" charset="0"/>
                <a:cs typeface="Times New Roman" pitchFamily="18" charset="0"/>
              </a:rPr>
              <a:t>GI upset</a:t>
            </a:r>
          </a:p>
          <a:p>
            <a:r>
              <a:rPr lang="en-US" sz="2400" dirty="0" smtClean="0">
                <a:latin typeface="Times New Roman" pitchFamily="18" charset="0"/>
                <a:cs typeface="Times New Roman" pitchFamily="18" charset="0"/>
              </a:rPr>
              <a:t>Excess calories</a:t>
            </a:r>
          </a:p>
          <a:p>
            <a:endParaRPr lang="en-US"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pPr>
              <a:buNone/>
            </a:pPr>
            <a:r>
              <a:rPr lang="en-US" sz="2400" b="1" dirty="0" smtClean="0">
                <a:latin typeface="Times New Roman" pitchFamily="18" charset="0"/>
                <a:cs typeface="Times New Roman" pitchFamily="18" charset="0"/>
              </a:rPr>
              <a:t>The Facts on Sports Drinks  </a:t>
            </a:r>
          </a:p>
          <a:p>
            <a:pPr>
              <a:lnSpc>
                <a:spcPct val="150000"/>
              </a:lnSpc>
            </a:pPr>
            <a:r>
              <a:rPr lang="en-US" sz="2000" dirty="0" smtClean="0">
                <a:latin typeface="Times New Roman" pitchFamily="18" charset="0"/>
                <a:cs typeface="Times New Roman" pitchFamily="18" charset="0"/>
              </a:rPr>
              <a:t>Sports drinks, such as Gatorade and </a:t>
            </a:r>
            <a:r>
              <a:rPr lang="en-US" sz="2000" dirty="0" err="1" smtClean="0">
                <a:latin typeface="Times New Roman" pitchFamily="18" charset="0"/>
                <a:cs typeface="Times New Roman" pitchFamily="18" charset="0"/>
              </a:rPr>
              <a:t>Powerade</a:t>
            </a:r>
            <a:r>
              <a:rPr lang="en-US" sz="2000" dirty="0" smtClean="0">
                <a:latin typeface="Times New Roman" pitchFamily="18" charset="0"/>
                <a:cs typeface="Times New Roman" pitchFamily="18" charset="0"/>
              </a:rPr>
              <a:t>, are not needed for many minor sports activities. These drinks are made for athletes who have been exercising and sweating intensely for 90 minutes or more. They are high in sugar and acid and can harm teeth, especially if sipped on for long periods of time.</a:t>
            </a:r>
          </a:p>
          <a:p>
            <a:pPr>
              <a:lnSpc>
                <a:spcPct val="150000"/>
              </a:lnSpc>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Sports drinks can be expensive compared to other drinks; however it is easy to make them yourself! To make your own isotonic sports drink, mix: 200ml fruit squash, 800ml water and a pinch of salt.</a:t>
            </a: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Water is the best drink for athletes at minor sports practices and games. </a:t>
            </a:r>
          </a:p>
          <a:p>
            <a:pPr>
              <a:lnSpc>
                <a:spcPct val="150000"/>
              </a:lnSpc>
            </a:pPr>
            <a:endParaRPr lang="en-US" sz="2000" dirty="0" smtClean="0">
              <a:latin typeface="Times New Roman" pitchFamily="18" charset="0"/>
              <a:cs typeface="Times New Roman" pitchFamily="18" charset="0"/>
            </a:endParaRPr>
          </a:p>
          <a:p>
            <a:pPr lvl="1">
              <a:lnSpc>
                <a:spcPct val="150000"/>
              </a:lnSpc>
              <a:buNone/>
              <a:defRPr/>
            </a:pPr>
            <a:r>
              <a:rPr lang="en-US" sz="2000" dirty="0" smtClean="0"/>
              <a:t>        </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592763"/>
          </a:xfrm>
        </p:spPr>
        <p:txBody>
          <a:bodyPr>
            <a:normAutofit lnSpcReduction="10000"/>
          </a:bodyPr>
          <a:lstStyle/>
          <a:p>
            <a:r>
              <a:rPr lang="en-US" sz="20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Energy drinks ?</a:t>
            </a:r>
          </a:p>
          <a:p>
            <a:pPr lvl="1">
              <a:defRPr/>
            </a:pPr>
            <a:r>
              <a:rPr lang="en-US" sz="2200" dirty="0" smtClean="0">
                <a:latin typeface="Times New Roman" pitchFamily="18" charset="0"/>
                <a:cs typeface="Times New Roman" pitchFamily="18" charset="0"/>
              </a:rPr>
              <a:t>Different from Sports Drinks</a:t>
            </a:r>
          </a:p>
          <a:p>
            <a:pPr lvl="1">
              <a:defRPr/>
            </a:pPr>
            <a:r>
              <a:rPr lang="en-US" sz="2200" dirty="0" smtClean="0">
                <a:latin typeface="Times New Roman" pitchFamily="18" charset="0"/>
                <a:cs typeface="Times New Roman" pitchFamily="18" charset="0"/>
              </a:rPr>
              <a:t>Contain caffeine, other stimulants, sugar, herbs and vitamins</a:t>
            </a:r>
          </a:p>
          <a:p>
            <a:pPr lvl="1">
              <a:defRPr/>
            </a:pPr>
            <a:r>
              <a:rPr lang="en-US" sz="2200" dirty="0" smtClean="0">
                <a:latin typeface="Times New Roman" pitchFamily="18" charset="0"/>
                <a:cs typeface="Times New Roman" pitchFamily="18" charset="0"/>
              </a:rPr>
              <a:t>Safety concerns for athletes!</a:t>
            </a:r>
          </a:p>
          <a:p>
            <a:r>
              <a:rPr lang="en-US" sz="2200" dirty="0" smtClean="0">
                <a:latin typeface="Times New Roman" pitchFamily="18" charset="0"/>
                <a:cs typeface="Times New Roman" pitchFamily="18" charset="0"/>
              </a:rPr>
              <a:t>Caffeine contained in commonly available beverages and foods can enhance endurance or performance during the later stages of prolonged exercise. </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This benefit can be obtained with relatively small doses of caffeine (about 2-3 mg/kg body mass or 100-200 mg caffeine). </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This is equivalent to 1-2 cups of brewed coffee or 750-1500 ml of a cola beverages as commonly consumed by people of various cultures. </a:t>
            </a:r>
          </a:p>
          <a:p>
            <a:pPr lvl="1">
              <a:defRPr/>
            </a:pPr>
            <a:endParaRPr lang="en-US" sz="2000" dirty="0" smtClean="0">
              <a:latin typeface="Times New Roman" pitchFamily="18" charset="0"/>
              <a:cs typeface="Times New Roman" pitchFamily="18" charset="0"/>
            </a:endParaRPr>
          </a:p>
          <a:p>
            <a:pPr lvl="1">
              <a:buNone/>
              <a:defRPr/>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nSpc>
                <a:spcPct val="150000"/>
              </a:lnSpc>
            </a:pPr>
            <a:r>
              <a:rPr lang="en-US" sz="2000" dirty="0" smtClean="0">
                <a:latin typeface="Times New Roman" pitchFamily="18" charset="0"/>
                <a:cs typeface="Times New Roman" pitchFamily="18" charset="0"/>
              </a:rPr>
              <a:t>Various sports products (gels, drinks etc) may also provide a convenient low dose serve of caffeine.</a:t>
            </a:r>
          </a:p>
          <a:p>
            <a:pPr>
              <a:lnSpc>
                <a:spcPct val="150000"/>
              </a:lnSpc>
            </a:pPr>
            <a:r>
              <a:rPr lang="en-US" sz="2000" dirty="0" smtClean="0">
                <a:latin typeface="Times New Roman" pitchFamily="18" charset="0"/>
                <a:cs typeface="Times New Roman" pitchFamily="18" charset="0"/>
              </a:rPr>
              <a:t>Beverages that contain  high caffeine content , such as coffee, tea, energy drinks and cola, should be avoided.  High Caffeine increases the chances of dehydration.</a:t>
            </a:r>
          </a:p>
          <a:p>
            <a:pPr>
              <a:lnSpc>
                <a:spcPct val="150000"/>
              </a:lnSpc>
            </a:pPr>
            <a:r>
              <a:rPr lang="en-US" sz="2000" dirty="0" smtClean="0"/>
              <a:t> If you are an adult of legal drinking age, prioritize rehydration and refueling after training and competition prior to consuming alcohol </a:t>
            </a:r>
          </a:p>
          <a:p>
            <a:pPr>
              <a:lnSpc>
                <a:spcPct val="150000"/>
              </a:lnSpc>
            </a:pPr>
            <a:r>
              <a:rPr lang="en-US" sz="2000" dirty="0" smtClean="0"/>
              <a:t> If consuming alcohol, follow the guidelines for moderate alcohol intake: no more than 1-2 drinks per day for men, 1 drink per day for women</a:t>
            </a:r>
            <a:endParaRPr lang="en-US" sz="2000" dirty="0" smtClean="0">
              <a:latin typeface="Times New Roman" pitchFamily="18" charset="0"/>
              <a:cs typeface="Times New Roman" pitchFamily="18" charset="0"/>
            </a:endParaRPr>
          </a:p>
          <a:p>
            <a:pPr>
              <a:lnSpc>
                <a:spcPct val="150000"/>
              </a:lnSpc>
              <a:buNone/>
            </a:pPr>
            <a:r>
              <a:rPr lang="en-US" sz="2000" dirty="0" smtClean="0">
                <a:latin typeface="Times New Roman" pitchFamily="18" charset="0"/>
                <a:cs typeface="Times New Roman" pitchFamily="18" charset="0"/>
              </a:rPr>
              <a:t>  </a:t>
            </a:r>
          </a:p>
          <a:p>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533400"/>
            <a:ext cx="8229600" cy="5592763"/>
          </a:xfrm>
        </p:spPr>
        <p:txBody>
          <a:bodyPr>
            <a:normAutofit fontScale="92500" lnSpcReduction="20000"/>
          </a:bodyPr>
          <a:lstStyle/>
          <a:p>
            <a:pPr>
              <a:buNone/>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How to encourage adequate hydration</a:t>
            </a:r>
            <a:r>
              <a:rPr lang="en-US" sz="2200" dirty="0" smtClean="0">
                <a:latin typeface="Times New Roman" pitchFamily="18" charset="0"/>
                <a:cs typeface="Times New Roman" pitchFamily="18" charset="0"/>
              </a:rPr>
              <a:t>?</a:t>
            </a:r>
          </a:p>
          <a:p>
            <a:pPr>
              <a:buNone/>
            </a:pPr>
            <a:r>
              <a:rPr lang="en-US" sz="2200" dirty="0" smtClean="0">
                <a:latin typeface="Times New Roman" pitchFamily="18" charset="0"/>
                <a:cs typeface="Times New Roman" pitchFamily="18" charset="0"/>
              </a:rPr>
              <a:t>• Keep plenty of water bottles on the field/track/court </a:t>
            </a:r>
          </a:p>
          <a:p>
            <a:pPr>
              <a:buNone/>
            </a:pPr>
            <a:r>
              <a:rPr lang="en-US" sz="2200" dirty="0" smtClean="0">
                <a:latin typeface="Times New Roman" pitchFamily="18" charset="0"/>
                <a:cs typeface="Times New Roman" pitchFamily="18" charset="0"/>
              </a:rPr>
              <a:t>• Remind players to drink water (a few gulps) at half-time/ during training/ while resting </a:t>
            </a:r>
          </a:p>
          <a:p>
            <a:pPr>
              <a:buNone/>
            </a:pPr>
            <a:r>
              <a:rPr lang="en-US" sz="2200" dirty="0" smtClean="0">
                <a:latin typeface="Times New Roman" pitchFamily="18" charset="0"/>
                <a:cs typeface="Times New Roman" pitchFamily="18" charset="0"/>
              </a:rPr>
              <a:t>• Keep water cool, but not ice cold Water that is too hot or too cold is typically less palatable &amp; may cause GI upset </a:t>
            </a:r>
          </a:p>
          <a:p>
            <a:r>
              <a:rPr lang="en-US" sz="2200" dirty="0" smtClean="0">
                <a:latin typeface="Times New Roman" pitchFamily="18" charset="0"/>
                <a:cs typeface="Times New Roman" pitchFamily="18" charset="0"/>
              </a:rPr>
              <a:t>Water is the best source of </a:t>
            </a:r>
            <a:r>
              <a:rPr lang="en-US" sz="2200" dirty="0" err="1" smtClean="0">
                <a:latin typeface="Times New Roman" pitchFamily="18" charset="0"/>
                <a:cs typeface="Times New Roman" pitchFamily="18" charset="0"/>
              </a:rPr>
              <a:t>ﬂuid</a:t>
            </a:r>
            <a:r>
              <a:rPr lang="en-US" sz="2200" dirty="0" smtClean="0">
                <a:latin typeface="Times New Roman" pitchFamily="18" charset="0"/>
                <a:cs typeface="Times New Roman" pitchFamily="18" charset="0"/>
              </a:rPr>
              <a:t> as the body absorbs it quickly.</a:t>
            </a:r>
          </a:p>
          <a:p>
            <a:pPr>
              <a:buNone/>
            </a:pPr>
            <a:r>
              <a:rPr lang="en-US" sz="22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How will I know  if I am becoming dehydrated </a:t>
            </a:r>
          </a:p>
          <a:p>
            <a:r>
              <a:rPr lang="en-US" sz="2200" dirty="0" smtClean="0">
                <a:latin typeface="Times New Roman" pitchFamily="18" charset="0"/>
                <a:cs typeface="Times New Roman" pitchFamily="18" charset="0"/>
              </a:rPr>
              <a:t>Warning Signs:</a:t>
            </a:r>
          </a:p>
          <a:p>
            <a:pPr lvl="1"/>
            <a:r>
              <a:rPr lang="en-US" sz="2200" dirty="0" smtClean="0">
                <a:latin typeface="Times New Roman" pitchFamily="18" charset="0"/>
                <a:cs typeface="Times New Roman" pitchFamily="18" charset="0"/>
              </a:rPr>
              <a:t>Headache</a:t>
            </a:r>
          </a:p>
          <a:p>
            <a:pPr lvl="1"/>
            <a:r>
              <a:rPr lang="en-US" sz="2200" dirty="0" smtClean="0">
                <a:latin typeface="Times New Roman" pitchFamily="18" charset="0"/>
                <a:cs typeface="Times New Roman" pitchFamily="18" charset="0"/>
              </a:rPr>
              <a:t>Fatigue</a:t>
            </a:r>
          </a:p>
          <a:p>
            <a:pPr lvl="1"/>
            <a:r>
              <a:rPr lang="en-US" sz="2200" dirty="0" smtClean="0">
                <a:latin typeface="Times New Roman" pitchFamily="18" charset="0"/>
                <a:cs typeface="Times New Roman" pitchFamily="18" charset="0"/>
              </a:rPr>
              <a:t>Confusion</a:t>
            </a:r>
          </a:p>
          <a:p>
            <a:pPr lvl="1"/>
            <a:r>
              <a:rPr lang="en-US" sz="2200" dirty="0" smtClean="0">
                <a:latin typeface="Times New Roman" pitchFamily="18" charset="0"/>
                <a:cs typeface="Times New Roman" pitchFamily="18" charset="0"/>
              </a:rPr>
              <a:t>Nausea</a:t>
            </a:r>
          </a:p>
          <a:p>
            <a:pPr lvl="1"/>
            <a:r>
              <a:rPr lang="en-US" sz="2200" dirty="0" smtClean="0">
                <a:latin typeface="Times New Roman" pitchFamily="18" charset="0"/>
                <a:cs typeface="Times New Roman" pitchFamily="18" charset="0"/>
              </a:rPr>
              <a:t>Muscle Cramps</a:t>
            </a:r>
          </a:p>
          <a:p>
            <a:pPr lvl="1"/>
            <a:r>
              <a:rPr lang="en-US" sz="2200" dirty="0" smtClean="0">
                <a:latin typeface="Times New Roman" pitchFamily="18" charset="0"/>
                <a:cs typeface="Times New Roman" pitchFamily="18" charset="0"/>
              </a:rPr>
              <a:t>Dizziness</a:t>
            </a:r>
          </a:p>
          <a:p>
            <a:pPr lvl="1"/>
            <a:r>
              <a:rPr lang="en-US" sz="2200" dirty="0" smtClean="0">
                <a:latin typeface="Times New Roman" pitchFamily="18" charset="0"/>
                <a:cs typeface="Times New Roman" pitchFamily="18" charset="0"/>
              </a:rPr>
              <a:t>Decreased stamina, speed, energy, muscle strength</a:t>
            </a:r>
          </a:p>
          <a:p>
            <a:endParaRPr lang="en-US" sz="22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pPr algn="l"/>
            <a:r>
              <a:rPr lang="en-US" sz="2800" b="1" dirty="0" smtClean="0">
                <a:latin typeface="Times New Roman" pitchFamily="18" charset="0"/>
                <a:cs typeface="Times New Roman" pitchFamily="18" charset="0"/>
              </a:rPr>
              <a:t>Cont…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09600"/>
            <a:ext cx="8839200" cy="6096000"/>
          </a:xfrm>
        </p:spPr>
        <p:txBody>
          <a:bodyPr>
            <a:normAutofit/>
          </a:bodyPr>
          <a:lstStyle/>
          <a:p>
            <a:pPr algn="just"/>
            <a:r>
              <a:rPr lang="en-US" sz="2400" dirty="0" smtClean="0">
                <a:latin typeface="Times New Roman" pitchFamily="18" charset="0"/>
                <a:cs typeface="Times New Roman" pitchFamily="18" charset="0"/>
              </a:rPr>
              <a:t>Individuals </a:t>
            </a:r>
            <a:r>
              <a:rPr lang="en-US" sz="2400" dirty="0">
                <a:latin typeface="Times New Roman" pitchFamily="18" charset="0"/>
                <a:cs typeface="Times New Roman" pitchFamily="18" charset="0"/>
              </a:rPr>
              <a:t>who are trained in medicine, basic sciences, education, health, or exercise physiology are also actively </a:t>
            </a:r>
            <a:r>
              <a:rPr lang="en-US" sz="2400" dirty="0" smtClean="0">
                <a:latin typeface="Times New Roman" pitchFamily="18" charset="0"/>
                <a:cs typeface="Times New Roman" pitchFamily="18" charset="0"/>
              </a:rPr>
              <a:t>involved in sport nutrition.</a:t>
            </a:r>
          </a:p>
          <a:p>
            <a:pPr algn="just">
              <a:buNone/>
            </a:pP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Activities conducted by these individuals include:</a:t>
            </a:r>
          </a:p>
          <a:p>
            <a:pPr lvl="2" algn="just"/>
            <a:r>
              <a:rPr lang="en-US" dirty="0" smtClean="0">
                <a:latin typeface="Times New Roman" pitchFamily="18" charset="0"/>
                <a:cs typeface="Times New Roman" pitchFamily="18" charset="0"/>
              </a:rPr>
              <a:t>Nutrition education</a:t>
            </a:r>
          </a:p>
          <a:p>
            <a:pPr lvl="2" algn="just"/>
            <a:r>
              <a:rPr lang="en-US" dirty="0" smtClean="0">
                <a:latin typeface="Times New Roman" pitchFamily="18" charset="0"/>
                <a:cs typeface="Times New Roman" pitchFamily="18" charset="0"/>
              </a:rPr>
              <a:t> Counseling</a:t>
            </a:r>
          </a:p>
          <a:p>
            <a:pPr lvl="2" algn="just"/>
            <a:r>
              <a:rPr lang="en-US" dirty="0" smtClean="0">
                <a:latin typeface="Times New Roman" pitchFamily="18" charset="0"/>
                <a:cs typeface="Times New Roman" pitchFamily="18" charset="0"/>
              </a:rPr>
              <a:t>Fitness assessments</a:t>
            </a:r>
          </a:p>
          <a:p>
            <a:pPr lvl="2" algn="just"/>
            <a:r>
              <a:rPr lang="en-US" dirty="0" smtClean="0">
                <a:latin typeface="Times New Roman" pitchFamily="18" charset="0"/>
                <a:cs typeface="Times New Roman" pitchFamily="18" charset="0"/>
              </a:rPr>
              <a:t>Exercise physiology</a:t>
            </a:r>
          </a:p>
          <a:p>
            <a:pPr lvl="2" algn="just"/>
            <a:r>
              <a:rPr lang="en-US" dirty="0" smtClean="0">
                <a:latin typeface="Times New Roman" pitchFamily="18" charset="0"/>
                <a:cs typeface="Times New Roman" pitchFamily="18" charset="0"/>
              </a:rPr>
              <a:t>Medical</a:t>
            </a:r>
            <a:r>
              <a:rPr lang="en-US" dirty="0">
                <a:latin typeface="Times New Roman" pitchFamily="18" charset="0"/>
                <a:cs typeface="Times New Roman" pitchFamily="18" charset="0"/>
              </a:rPr>
              <a:t>, physical, </a:t>
            </a:r>
            <a:r>
              <a:rPr lang="en-US" dirty="0" smtClean="0">
                <a:latin typeface="Times New Roman" pitchFamily="18" charset="0"/>
                <a:cs typeface="Times New Roman" pitchFamily="18" charset="0"/>
              </a:rPr>
              <a:t>biochemical &amp; </a:t>
            </a:r>
            <a:r>
              <a:rPr lang="en-US" dirty="0">
                <a:latin typeface="Times New Roman" pitchFamily="18" charset="0"/>
                <a:cs typeface="Times New Roman" pitchFamily="18" charset="0"/>
              </a:rPr>
              <a:t>psychosocial </a:t>
            </a:r>
            <a:r>
              <a:rPr lang="en-US" dirty="0" smtClean="0">
                <a:latin typeface="Times New Roman" pitchFamily="18" charset="0"/>
                <a:cs typeface="Times New Roman" pitchFamily="18" charset="0"/>
              </a:rPr>
              <a:t>assessments.</a:t>
            </a:r>
            <a:endParaRPr lang="en-US" dirty="0">
              <a:latin typeface="Times New Roman" pitchFamily="18" charset="0"/>
              <a:cs typeface="Times New Roman" pitchFamily="18" charset="0"/>
            </a:endParaRPr>
          </a:p>
          <a:p>
            <a:endParaRPr lang="en-US" sz="2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Physiological effects of dehydration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90000"/>
              </a:lnSpc>
              <a:defRPr/>
            </a:pPr>
            <a:r>
              <a:rPr lang="en-US" dirty="0" smtClean="0"/>
              <a:t> </a:t>
            </a:r>
            <a:r>
              <a:rPr lang="en-US" sz="2800" dirty="0" smtClean="0"/>
              <a:t>sweat rate                   blood volume &amp;     heart rate</a:t>
            </a:r>
          </a:p>
          <a:p>
            <a:pPr>
              <a:lnSpc>
                <a:spcPct val="90000"/>
              </a:lnSpc>
              <a:buNone/>
              <a:defRPr/>
            </a:pPr>
            <a:r>
              <a:rPr lang="en-US" sz="2800" dirty="0" smtClean="0"/>
              <a:t>   </a:t>
            </a:r>
          </a:p>
          <a:p>
            <a:pPr>
              <a:lnSpc>
                <a:spcPct val="90000"/>
              </a:lnSpc>
              <a:defRPr/>
            </a:pPr>
            <a:r>
              <a:rPr lang="en-US" sz="2800" dirty="0" smtClean="0"/>
              <a:t>     core body heat</a:t>
            </a:r>
          </a:p>
          <a:p>
            <a:pPr lvl="1">
              <a:lnSpc>
                <a:spcPct val="90000"/>
              </a:lnSpc>
              <a:buNone/>
              <a:defRPr/>
            </a:pPr>
            <a:r>
              <a:rPr lang="en-US" sz="2400" dirty="0" smtClean="0"/>
              <a:t>         </a:t>
            </a:r>
          </a:p>
          <a:p>
            <a:pPr lvl="1">
              <a:lnSpc>
                <a:spcPct val="90000"/>
              </a:lnSpc>
              <a:buNone/>
              <a:defRPr/>
            </a:pPr>
            <a:endParaRPr lang="en-US" sz="2400" dirty="0" smtClean="0"/>
          </a:p>
          <a:p>
            <a:pPr>
              <a:lnSpc>
                <a:spcPct val="90000"/>
              </a:lnSpc>
              <a:defRPr/>
            </a:pPr>
            <a:r>
              <a:rPr lang="en-US" sz="2800" dirty="0" smtClean="0"/>
              <a:t>    cardiovascular function</a:t>
            </a:r>
          </a:p>
          <a:p>
            <a:pPr lvl="1">
              <a:lnSpc>
                <a:spcPct val="90000"/>
              </a:lnSpc>
              <a:buNone/>
              <a:defRPr/>
            </a:pPr>
            <a:r>
              <a:rPr lang="en-US" sz="2400" dirty="0" smtClean="0"/>
              <a:t>          -less O2 and nutrient-rich blood to muscles</a:t>
            </a:r>
          </a:p>
          <a:p>
            <a:pPr lvl="1">
              <a:lnSpc>
                <a:spcPct val="90000"/>
              </a:lnSpc>
              <a:buNone/>
              <a:defRPr/>
            </a:pPr>
            <a:r>
              <a:rPr lang="en-US" sz="2400" dirty="0" smtClean="0"/>
              <a:t>          -more reliance on anaerobic system</a:t>
            </a:r>
          </a:p>
          <a:p>
            <a:pPr>
              <a:lnSpc>
                <a:spcPct val="90000"/>
              </a:lnSpc>
              <a:defRPr/>
            </a:pPr>
            <a:r>
              <a:rPr lang="en-US" sz="2800" dirty="0" smtClean="0"/>
              <a:t>Slower removal of wastes           cramping, fatigue</a:t>
            </a:r>
            <a:endParaRPr lang="en-US" dirty="0"/>
          </a:p>
        </p:txBody>
      </p:sp>
      <p:sp>
        <p:nvSpPr>
          <p:cNvPr id="4" name="AutoShape 4"/>
          <p:cNvSpPr>
            <a:spLocks noChangeArrowheads="1"/>
          </p:cNvSpPr>
          <p:nvPr/>
        </p:nvSpPr>
        <p:spPr bwMode="auto">
          <a:xfrm>
            <a:off x="609600" y="1447800"/>
            <a:ext cx="381000" cy="762000"/>
          </a:xfrm>
          <a:prstGeom prst="upArrow">
            <a:avLst>
              <a:gd name="adj1" fmla="val 50000"/>
              <a:gd name="adj2" fmla="val 50000"/>
            </a:avLst>
          </a:prstGeom>
          <a:solidFill>
            <a:srgbClr val="FF5050"/>
          </a:solidFill>
          <a:ln w="12700">
            <a:solidFill>
              <a:schemeClr val="tx2"/>
            </a:solidFill>
            <a:miter lim="800000"/>
            <a:headEnd type="none" w="sm" len="sm"/>
            <a:tailEnd type="none" w="sm" len="sm"/>
          </a:ln>
        </p:spPr>
        <p:txBody>
          <a:bodyPr wrap="none" anchor="ctr"/>
          <a:lstStyle/>
          <a:p>
            <a:pPr algn="ctr"/>
            <a:endParaRPr lang="en-US" sz="2400" u="sng">
              <a:solidFill>
                <a:srgbClr val="FF5050"/>
              </a:solidFill>
              <a:latin typeface="Abadi MT Condensed" pitchFamily="34" charset="0"/>
            </a:endParaRPr>
          </a:p>
        </p:txBody>
      </p:sp>
      <p:sp>
        <p:nvSpPr>
          <p:cNvPr id="5" name="AutoShape 7"/>
          <p:cNvSpPr>
            <a:spLocks noChangeArrowheads="1"/>
          </p:cNvSpPr>
          <p:nvPr/>
        </p:nvSpPr>
        <p:spPr bwMode="auto">
          <a:xfrm>
            <a:off x="2743200" y="1752600"/>
            <a:ext cx="8382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2"/>
          </a:solidFill>
          <a:ln w="12700">
            <a:solidFill>
              <a:schemeClr val="tx2"/>
            </a:solidFill>
            <a:miter lim="800000"/>
            <a:headEnd type="none" w="sm" len="sm"/>
            <a:tailEnd type="none" w="sm" len="sm"/>
          </a:ln>
          <a:effectLst/>
        </p:spPr>
        <p:txBody>
          <a:bodyPr wrap="none" anchor="ctr"/>
          <a:lstStyle/>
          <a:p>
            <a:pPr algn="ctr">
              <a:defRPr/>
            </a:pPr>
            <a:endParaRPr lang="en-US" sz="2400" u="sng">
              <a:effectLst>
                <a:outerShdw blurRad="38100" dist="38100" dir="2700000" algn="tl">
                  <a:srgbClr val="000000"/>
                </a:outerShdw>
              </a:effectLst>
              <a:latin typeface="Abadi MT Condensed" pitchFamily="34" charset="0"/>
            </a:endParaRPr>
          </a:p>
        </p:txBody>
      </p:sp>
      <p:sp>
        <p:nvSpPr>
          <p:cNvPr id="6" name="AutoShape 6"/>
          <p:cNvSpPr>
            <a:spLocks noChangeArrowheads="1"/>
          </p:cNvSpPr>
          <p:nvPr/>
        </p:nvSpPr>
        <p:spPr bwMode="auto">
          <a:xfrm>
            <a:off x="3657600" y="1524000"/>
            <a:ext cx="381000" cy="747713"/>
          </a:xfrm>
          <a:prstGeom prst="downArrow">
            <a:avLst>
              <a:gd name="adj1" fmla="val 50000"/>
              <a:gd name="adj2" fmla="val 49063"/>
            </a:avLst>
          </a:prstGeom>
          <a:solidFill>
            <a:srgbClr val="FF5050"/>
          </a:solidFill>
          <a:ln w="12700">
            <a:solidFill>
              <a:schemeClr val="tx2"/>
            </a:solidFill>
            <a:miter lim="800000"/>
            <a:headEnd type="none" w="sm" len="sm"/>
            <a:tailEnd type="none" w="sm" len="sm"/>
          </a:ln>
        </p:spPr>
        <p:txBody>
          <a:bodyPr wrap="none" anchor="ctr"/>
          <a:lstStyle/>
          <a:p>
            <a:endParaRPr lang="en-US"/>
          </a:p>
        </p:txBody>
      </p:sp>
      <p:sp>
        <p:nvSpPr>
          <p:cNvPr id="7" name="AutoShape 5"/>
          <p:cNvSpPr>
            <a:spLocks noChangeArrowheads="1"/>
          </p:cNvSpPr>
          <p:nvPr/>
        </p:nvSpPr>
        <p:spPr bwMode="auto">
          <a:xfrm>
            <a:off x="6324600" y="1524000"/>
            <a:ext cx="381000" cy="762000"/>
          </a:xfrm>
          <a:prstGeom prst="upArrow">
            <a:avLst>
              <a:gd name="adj1" fmla="val 50000"/>
              <a:gd name="adj2" fmla="val 50000"/>
            </a:avLst>
          </a:prstGeom>
          <a:solidFill>
            <a:srgbClr val="FF5050"/>
          </a:solidFill>
          <a:ln w="12700">
            <a:solidFill>
              <a:schemeClr val="tx2"/>
            </a:solidFill>
            <a:miter lim="800000"/>
            <a:headEnd type="none" w="sm" len="sm"/>
            <a:tailEnd type="none" w="sm" len="sm"/>
          </a:ln>
        </p:spPr>
        <p:txBody>
          <a:bodyPr wrap="none" anchor="ctr"/>
          <a:lstStyle/>
          <a:p>
            <a:endParaRPr lang="en-US"/>
          </a:p>
        </p:txBody>
      </p:sp>
      <p:sp>
        <p:nvSpPr>
          <p:cNvPr id="8" name="AutoShape 9"/>
          <p:cNvSpPr>
            <a:spLocks noChangeArrowheads="1"/>
          </p:cNvSpPr>
          <p:nvPr/>
        </p:nvSpPr>
        <p:spPr bwMode="auto">
          <a:xfrm>
            <a:off x="685800" y="2590800"/>
            <a:ext cx="381000" cy="762000"/>
          </a:xfrm>
          <a:prstGeom prst="upArrow">
            <a:avLst>
              <a:gd name="adj1" fmla="val 50000"/>
              <a:gd name="adj2" fmla="val 50000"/>
            </a:avLst>
          </a:prstGeom>
          <a:solidFill>
            <a:srgbClr val="FF5050"/>
          </a:solidFill>
          <a:ln w="12700">
            <a:solidFill>
              <a:schemeClr val="tx2"/>
            </a:solidFill>
            <a:miter lim="800000"/>
            <a:headEnd type="none" w="sm" len="sm"/>
            <a:tailEnd type="none" w="sm" len="sm"/>
          </a:ln>
        </p:spPr>
        <p:txBody>
          <a:bodyPr wrap="none" anchor="ctr"/>
          <a:lstStyle/>
          <a:p>
            <a:endParaRPr lang="en-US"/>
          </a:p>
        </p:txBody>
      </p:sp>
      <p:sp>
        <p:nvSpPr>
          <p:cNvPr id="9" name="AutoShape 10"/>
          <p:cNvSpPr>
            <a:spLocks noChangeArrowheads="1"/>
          </p:cNvSpPr>
          <p:nvPr/>
        </p:nvSpPr>
        <p:spPr bwMode="auto">
          <a:xfrm>
            <a:off x="685800" y="3962400"/>
            <a:ext cx="381000" cy="747713"/>
          </a:xfrm>
          <a:prstGeom prst="downArrow">
            <a:avLst>
              <a:gd name="adj1" fmla="val 50000"/>
              <a:gd name="adj2" fmla="val 49063"/>
            </a:avLst>
          </a:prstGeom>
          <a:solidFill>
            <a:srgbClr val="FF5050"/>
          </a:solidFill>
          <a:ln w="12700">
            <a:solidFill>
              <a:schemeClr val="tx2"/>
            </a:solidFill>
            <a:miter lim="800000"/>
            <a:headEnd type="none" w="sm" len="sm"/>
            <a:tailEnd type="none" w="sm" len="sm"/>
          </a:ln>
        </p:spPr>
        <p:txBody>
          <a:bodyPr wrap="none" anchor="ctr"/>
          <a:lstStyle/>
          <a:p>
            <a:endParaRPr lang="en-US"/>
          </a:p>
        </p:txBody>
      </p:sp>
      <p:sp>
        <p:nvSpPr>
          <p:cNvPr id="10" name="AutoShape 8"/>
          <p:cNvSpPr>
            <a:spLocks noChangeArrowheads="1"/>
          </p:cNvSpPr>
          <p:nvPr/>
        </p:nvSpPr>
        <p:spPr bwMode="auto">
          <a:xfrm>
            <a:off x="4572000" y="5334000"/>
            <a:ext cx="838200" cy="228600"/>
          </a:xfrm>
          <a:custGeom>
            <a:avLst/>
            <a:gdLst>
              <a:gd name="T0" fmla="*/ 628650 w 21600"/>
              <a:gd name="T1" fmla="*/ 0 h 21600"/>
              <a:gd name="T2" fmla="*/ 0 w 21600"/>
              <a:gd name="T3" fmla="*/ 114300 h 21600"/>
              <a:gd name="T4" fmla="*/ 628650 w 21600"/>
              <a:gd name="T5" fmla="*/ 228600 h 21600"/>
              <a:gd name="T6" fmla="*/ 8382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2"/>
          </a:solidFill>
          <a:ln w="12700">
            <a:solidFill>
              <a:schemeClr val="tx2"/>
            </a:solidFill>
            <a:miter lim="800000"/>
            <a:headEnd type="none" w="sm" len="sm"/>
            <a:tailEnd type="none" w="sm" len="sm"/>
          </a:ln>
        </p:spPr>
        <p:txBody>
          <a:bodyPr wrap="none" anchor="ct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Impaired performance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Dehydration decrease :-</a:t>
            </a:r>
          </a:p>
          <a:p>
            <a:pPr>
              <a:buNone/>
            </a:pPr>
            <a:r>
              <a:rPr lang="en-US" sz="2400" dirty="0" smtClean="0">
                <a:latin typeface="Times New Roman" pitchFamily="18" charset="0"/>
                <a:cs typeface="Times New Roman" pitchFamily="18" charset="0"/>
              </a:rPr>
              <a:t>       - muscle strength</a:t>
            </a:r>
          </a:p>
          <a:p>
            <a:pPr>
              <a:buNone/>
            </a:pPr>
            <a:r>
              <a:rPr lang="en-US" sz="2400" dirty="0" smtClean="0">
                <a:latin typeface="Times New Roman" pitchFamily="18" charset="0"/>
                <a:cs typeface="Times New Roman" pitchFamily="18" charset="0"/>
              </a:rPr>
              <a:t>        -speed</a:t>
            </a:r>
          </a:p>
          <a:p>
            <a:pPr>
              <a:buNone/>
            </a:pPr>
            <a:r>
              <a:rPr lang="en-US" sz="2400" dirty="0" smtClean="0">
                <a:latin typeface="Times New Roman" pitchFamily="18" charset="0"/>
                <a:cs typeface="Times New Roman" pitchFamily="18" charset="0"/>
              </a:rPr>
              <a:t>        - stamina  </a:t>
            </a:r>
          </a:p>
          <a:p>
            <a:pPr>
              <a:buNone/>
            </a:pPr>
            <a:r>
              <a:rPr lang="en-US" sz="2400" dirty="0" smtClean="0">
                <a:latin typeface="Times New Roman" pitchFamily="18" charset="0"/>
                <a:cs typeface="Times New Roman" pitchFamily="18" charset="0"/>
              </a:rPr>
              <a:t>         - energy</a:t>
            </a:r>
          </a:p>
          <a:p>
            <a:pPr>
              <a:buNone/>
            </a:pPr>
            <a:r>
              <a:rPr lang="en-US" sz="2400" dirty="0" smtClean="0">
                <a:latin typeface="Times New Roman" pitchFamily="18" charset="0"/>
                <a:cs typeface="Times New Roman" pitchFamily="18" charset="0"/>
              </a:rPr>
              <a:t>          -cognitive process and increase risk of injury</a:t>
            </a:r>
          </a:p>
          <a:p>
            <a:r>
              <a:rPr lang="en-US" sz="2400" dirty="0" smtClean="0">
                <a:latin typeface="Times New Roman" pitchFamily="18" charset="0"/>
                <a:cs typeface="Times New Roman" pitchFamily="18" charset="0"/>
              </a:rPr>
              <a:t>95 % of muscle cramps are due to dehydration. </a:t>
            </a:r>
          </a:p>
          <a:p>
            <a:pPr lvl="1">
              <a:buNone/>
              <a:defRPr/>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r>
              <a:rPr lang="en-US" sz="3400" b="1" dirty="0" smtClean="0">
                <a:latin typeface="Times New Roman" pitchFamily="18" charset="0"/>
                <a:cs typeface="Times New Roman" pitchFamily="18" charset="0"/>
              </a:rPr>
              <a:t>Alcohol’s Impact on Athletic Performance </a:t>
            </a:r>
          </a:p>
          <a:p>
            <a:pPr>
              <a:buNone/>
            </a:pPr>
            <a:r>
              <a:rPr lang="en-US" dirty="0" smtClean="0">
                <a:latin typeface="Times New Roman" pitchFamily="18" charset="0"/>
                <a:cs typeface="Times New Roman" pitchFamily="18" charset="0"/>
              </a:rPr>
              <a:t>         Short-Term Effects: </a:t>
            </a:r>
          </a:p>
          <a:p>
            <a:pPr>
              <a:buNone/>
            </a:pPr>
            <a:r>
              <a:rPr lang="en-US" dirty="0" smtClean="0">
                <a:latin typeface="Times New Roman" pitchFamily="18" charset="0"/>
                <a:cs typeface="Times New Roman" pitchFamily="18" charset="0"/>
              </a:rPr>
              <a:t>---Acts as a diuretic, increasing urine fluid loss and impacting hydration.</a:t>
            </a:r>
          </a:p>
          <a:p>
            <a:pPr>
              <a:buNone/>
            </a:pPr>
            <a:r>
              <a:rPr lang="en-US" dirty="0" smtClean="0">
                <a:latin typeface="Times New Roman" pitchFamily="18" charset="0"/>
                <a:cs typeface="Times New Roman" pitchFamily="18" charset="0"/>
              </a:rPr>
              <a:t>---Interferes with post-exercise recovery by reducing muscle glycogen repletion and impairing muscle protein synthesis </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Long-Term Effects of Over-Consumption: </a:t>
            </a:r>
          </a:p>
          <a:p>
            <a:r>
              <a:rPr lang="en-US" dirty="0" smtClean="0">
                <a:latin typeface="Times New Roman" pitchFamily="18" charset="0"/>
                <a:cs typeface="Times New Roman" pitchFamily="18" charset="0"/>
              </a:rPr>
              <a:t> May increase oxidative stress impacting immune system function  </a:t>
            </a:r>
          </a:p>
          <a:p>
            <a:r>
              <a:rPr lang="en-US" dirty="0" smtClean="0">
                <a:latin typeface="Times New Roman" pitchFamily="18" charset="0"/>
                <a:cs typeface="Times New Roman" pitchFamily="18" charset="0"/>
              </a:rPr>
              <a:t>Increases the risk for nutrient deficiencies by interfering with vitamin and mineral absorption </a:t>
            </a:r>
          </a:p>
          <a:p>
            <a:r>
              <a:rPr lang="en-US" dirty="0" smtClean="0">
                <a:latin typeface="Times New Roman" pitchFamily="18" charset="0"/>
                <a:cs typeface="Times New Roman" pitchFamily="18" charset="0"/>
              </a:rPr>
              <a:t> Provides 7 kcal/g, which can result in increased caloric intake and unwanted weight gain over time </a:t>
            </a:r>
          </a:p>
          <a:p>
            <a:r>
              <a:rPr lang="en-US" dirty="0" smtClean="0">
                <a:latin typeface="Times New Roman" pitchFamily="18" charset="0"/>
                <a:cs typeface="Times New Roman" pitchFamily="18" charset="0"/>
              </a:rPr>
              <a:t> Interferes with sleep patterns by reducing time spent in deep, restful sleep </a:t>
            </a:r>
          </a:p>
          <a:p>
            <a:r>
              <a:rPr lang="en-US" dirty="0" smtClean="0">
                <a:latin typeface="Times New Roman" pitchFamily="18" charset="0"/>
                <a:cs typeface="Times New Roman" pitchFamily="18" charset="0"/>
              </a:rPr>
              <a:t> May increase the odds of addiction</a:t>
            </a:r>
            <a:endParaRPr lang="en-US"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09600" y="228600"/>
            <a:ext cx="8229600" cy="6278563"/>
          </a:xfrm>
        </p:spPr>
        <p:txBody>
          <a:bodyPr/>
          <a:lstStyle/>
          <a:p>
            <a:endParaRPr lang="en-US" dirty="0"/>
          </a:p>
        </p:txBody>
      </p:sp>
      <p:sp>
        <p:nvSpPr>
          <p:cNvPr id="5" name="Title 1"/>
          <p:cNvSpPr>
            <a:spLocks noGrp="1"/>
          </p:cNvSpPr>
          <p:nvPr>
            <p:ph type="title"/>
          </p:nvPr>
        </p:nvSpPr>
        <p:spPr>
          <a:xfrm>
            <a:off x="838200" y="365125"/>
            <a:ext cx="10515600" cy="459123"/>
          </a:xfrm>
        </p:spPr>
        <p:txBody>
          <a:bodyPr>
            <a:normAutofit fontScale="90000"/>
          </a:bodyPr>
          <a:lstStyle/>
          <a:p>
            <a:endParaRPr lang="en-US" dirty="0"/>
          </a:p>
        </p:txBody>
      </p:sp>
      <p:sp>
        <p:nvSpPr>
          <p:cNvPr id="6" name="Content Placeholder 2"/>
          <p:cNvSpPr txBox="1">
            <a:spLocks/>
          </p:cNvSpPr>
          <p:nvPr/>
        </p:nvSpPr>
        <p:spPr>
          <a:xfrm>
            <a:off x="838200" y="953037"/>
            <a:ext cx="10515600" cy="522392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6"/>
          <p:cNvPicPr>
            <a:picLocks noChangeAspect="1"/>
          </p:cNvPicPr>
          <p:nvPr/>
        </p:nvPicPr>
        <p:blipFill>
          <a:blip r:embed="rId2"/>
          <a:stretch>
            <a:fillRect/>
          </a:stretch>
        </p:blipFill>
        <p:spPr>
          <a:xfrm>
            <a:off x="381000" y="335074"/>
            <a:ext cx="8458199" cy="6370526"/>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2800" b="1" dirty="0" smtClean="0">
                <a:latin typeface="Times New Roman" pitchFamily="18" charset="0"/>
                <a:cs typeface="Times New Roman" pitchFamily="18" charset="0"/>
              </a:rPr>
              <a:t>Micronutrient Requirements for Exercise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763000" cy="5867400"/>
          </a:xfrm>
        </p:spPr>
        <p:txBody>
          <a:bodyPr>
            <a:noAutofit/>
          </a:bodyPr>
          <a:lstStyle/>
          <a:p>
            <a:pPr algn="just"/>
            <a:r>
              <a:rPr lang="en-US" sz="2400" dirty="0" smtClean="0">
                <a:latin typeface="Times New Roman" pitchFamily="18" charset="0"/>
                <a:cs typeface="Times New Roman" pitchFamily="18" charset="0"/>
              </a:rPr>
              <a:t>Micronutrients, such as vitamins and minerals, are involved in energy production, synthesis of hemoglobin for the production of red blood cells, maintenance of bone health, adequate immune function, building and repair of muscle tissue, and the protection of body tissues from oxidative damage.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There are a number of ways that exercise is hypothesized to alter the need for vitamins and minerals.</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example, exercise stresses many of the metabolic pathways in which these micronutrients are required, while exercise training may cause muscle biochemical adaptations that increase micronutrient needs.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smtClean="0">
                <a:latin typeface="Times New Roman" pitchFamily="18" charset="0"/>
                <a:cs typeface="Times New Roman" pitchFamily="18" charset="0"/>
              </a:rPr>
              <a:t>Cont….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715000"/>
          </a:xfrm>
        </p:spPr>
        <p:txBody>
          <a:bodyPr>
            <a:normAutofit/>
          </a:bodyPr>
          <a:lstStyle/>
          <a:p>
            <a:pPr algn="just"/>
            <a:r>
              <a:rPr lang="en-US" sz="2400" dirty="0" smtClean="0">
                <a:latin typeface="Times New Roman" pitchFamily="18" charset="0"/>
                <a:cs typeface="Times New Roman" pitchFamily="18" charset="0"/>
              </a:rPr>
              <a:t>Exercise may also increase the turnover and loss of micronutrients from the body, and the need for these micronutrients to repair and maintain the higher lean tissue mass of the active individual.</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Individuals who restrict energy intake or use severe weight loss practices, or who restrict or eliminate one or more food groups from their diet are at the greatest risk of poor micronutrient status.</a:t>
            </a:r>
            <a:endParaRPr lang="en-US" sz="24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1. Antioxidant nutrients</a:t>
            </a:r>
            <a:endParaRPr lang="en-US" sz="3200" dirty="0"/>
          </a:p>
        </p:txBody>
      </p:sp>
      <p:sp>
        <p:nvSpPr>
          <p:cNvPr id="3" name="Content Placeholder 2"/>
          <p:cNvSpPr>
            <a:spLocks noGrp="1"/>
          </p:cNvSpPr>
          <p:nvPr>
            <p:ph idx="1"/>
          </p:nvPr>
        </p:nvSpPr>
        <p:spPr/>
        <p:txBody>
          <a:bodyPr>
            <a:normAutofit fontScale="25000" lnSpcReduction="20000"/>
          </a:bodyPr>
          <a:lstStyle/>
          <a:p>
            <a:r>
              <a:rPr lang="en-US" sz="7400" dirty="0" smtClean="0">
                <a:latin typeface="Times New Roman" panose="02020603050405020304" pitchFamily="18" charset="0"/>
                <a:cs typeface="Times New Roman" panose="02020603050405020304" pitchFamily="18" charset="0"/>
              </a:rPr>
              <a:t>Free oxygen radicals are produced during normal metabolism.</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Our body develops antioxidant defense systems to neutralize these chemicals.</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Exercise causes an increased production of these radicals.</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Vitamins C and E supplements have been popularly used for this purpose</a:t>
            </a:r>
          </a:p>
          <a:p>
            <a:r>
              <a:rPr lang="en-US" sz="7400" dirty="0" smtClean="0">
                <a:latin typeface="Times New Roman" panose="02020603050405020304" pitchFamily="18" charset="0"/>
                <a:cs typeface="Times New Roman" panose="02020603050405020304" pitchFamily="18" charset="0"/>
              </a:rPr>
              <a:t>Recently there is a thinking that the use of antioxidant supplement is counter productive.</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Supplementation may unbalance our body </a:t>
            </a:r>
            <a:r>
              <a:rPr lang="en-US" sz="7400" dirty="0" err="1" smtClean="0">
                <a:latin typeface="Times New Roman" panose="02020603050405020304" pitchFamily="18" charset="0"/>
                <a:cs typeface="Times New Roman" panose="02020603050405020304" pitchFamily="18" charset="0"/>
              </a:rPr>
              <a:t>defence</a:t>
            </a:r>
            <a:r>
              <a:rPr lang="en-US" sz="7400" dirty="0" smtClean="0">
                <a:latin typeface="Times New Roman" panose="02020603050405020304" pitchFamily="18" charset="0"/>
                <a:cs typeface="Times New Roman" panose="02020603050405020304" pitchFamily="18" charset="0"/>
              </a:rPr>
              <a:t> system and cause more harm than good.</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Some benefits associated with the production of free oxygen radicals</a:t>
            </a:r>
          </a:p>
          <a:p>
            <a:endParaRPr lang="en-US" sz="7400" dirty="0" smtClean="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Evidence shows that they function as signals to promote important adaptations to training.</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fontScale="92500" lnSpcReduction="10000"/>
          </a:bodyPr>
          <a:lstStyle/>
          <a:p>
            <a:r>
              <a:rPr lang="en-US" sz="2400" dirty="0" smtClean="0">
                <a:latin typeface="Times New Roman" panose="02020603050405020304" pitchFamily="18" charset="0"/>
                <a:cs typeface="Times New Roman" panose="02020603050405020304" pitchFamily="18" charset="0"/>
              </a:rPr>
              <a:t>Antioxidant supplements may neutralize some of the signaling that strengthens recovery and adaptation to a workout.</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Which means that antioxidant supplementation could reduce the effectiveness of a training program.</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Foods contain a large variety of health promoting chemicals in addition to vitamins and minerals. </a:t>
            </a:r>
          </a:p>
          <a:p>
            <a:endParaRPr lang="en-US"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Phytochemicals</a:t>
            </a:r>
            <a:r>
              <a:rPr lang="en-US" sz="2400" dirty="0" smtClean="0">
                <a:latin typeface="Times New Roman" panose="02020603050405020304" pitchFamily="18" charset="0"/>
                <a:cs typeface="Times New Roman" panose="02020603050405020304" pitchFamily="18" charset="0"/>
              </a:rPr>
              <a:t> or </a:t>
            </a:r>
            <a:r>
              <a:rPr lang="en-US" sz="2400" dirty="0" err="1" smtClean="0">
                <a:latin typeface="Times New Roman" panose="02020603050405020304" pitchFamily="18" charset="0"/>
                <a:cs typeface="Times New Roman" panose="02020603050405020304" pitchFamily="18" charset="0"/>
              </a:rPr>
              <a:t>phytonutrients</a:t>
            </a:r>
            <a:r>
              <a:rPr lang="en-US" sz="2400" dirty="0" smtClean="0">
                <a:latin typeface="Times New Roman" panose="02020603050405020304" pitchFamily="18" charset="0"/>
                <a:cs typeface="Times New Roman" panose="02020603050405020304" pitchFamily="18" charset="0"/>
              </a:rPr>
              <a:t> – promote function and health in our body as antioxidants, anti-cancer agents, and many other roles.</a:t>
            </a:r>
          </a:p>
          <a:p>
            <a:r>
              <a:rPr lang="en-US" sz="2400" dirty="0" smtClean="0">
                <a:latin typeface="Times New Roman" panose="02020603050405020304" pitchFamily="18" charset="0"/>
                <a:cs typeface="Times New Roman" panose="02020603050405020304" pitchFamily="18" charset="0"/>
              </a:rPr>
              <a:t>Studies tried to investigate importance of these chemicals on the basis of supplementation but with no important findings.</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Currently the most effective way to approach adequate intake of these chemicals is though eating them in plentiful amounts in food</a:t>
            </a:r>
          </a:p>
          <a:p>
            <a:endParaRPr lang="en-US" sz="24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2. Vitamin D</a:t>
            </a:r>
            <a:endParaRPr lang="en-US" sz="3200" dirty="0"/>
          </a:p>
        </p:txBody>
      </p:sp>
      <p:sp>
        <p:nvSpPr>
          <p:cNvPr id="3" name="Content Placeholder 2"/>
          <p:cNvSpPr>
            <a:spLocks noGrp="1"/>
          </p:cNvSpPr>
          <p:nvPr>
            <p:ph idx="1"/>
          </p:nvPr>
        </p:nvSpPr>
        <p:spPr>
          <a:xfrm>
            <a:off x="457200" y="1600200"/>
            <a:ext cx="8229600" cy="5105400"/>
          </a:xfrm>
        </p:spPr>
        <p:txBody>
          <a:bodyPr>
            <a:normAutofit fontScale="55000" lnSpcReduction="20000"/>
          </a:bodyPr>
          <a:lstStyle/>
          <a:p>
            <a:r>
              <a:rPr lang="en-US" dirty="0" smtClean="0">
                <a:latin typeface="Times New Roman" pitchFamily="18" charset="0"/>
                <a:cs typeface="Times New Roman" pitchFamily="18" charset="0"/>
              </a:rPr>
              <a:t>Vitamin D is classified as a fat-soluble vitamin.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acts as a hormone.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Involved in maintenance of good bone health, muscle function and immunity.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Vitamin D is found in some foods.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Major source comes from sunshine exposure.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many people have deficient or sub-optimal vitamin D status.</a:t>
            </a:r>
          </a:p>
          <a:p>
            <a:r>
              <a:rPr lang="en-US" dirty="0" smtClean="0">
                <a:latin typeface="Times New Roman" pitchFamily="18" charset="0"/>
                <a:cs typeface="Times New Roman" pitchFamily="18" charset="0"/>
              </a:rPr>
              <a:t> Vitamin D deficiency can lead to several health issues including </a:t>
            </a:r>
          </a:p>
          <a:p>
            <a:pPr lvl="1"/>
            <a:r>
              <a:rPr lang="en-US" sz="3200" dirty="0" smtClean="0">
                <a:latin typeface="Times New Roman" pitchFamily="18" charset="0"/>
                <a:cs typeface="Times New Roman" pitchFamily="18" charset="0"/>
              </a:rPr>
              <a:t>increased risk of bone injuries, </a:t>
            </a:r>
          </a:p>
          <a:p>
            <a:pPr lvl="1"/>
            <a:r>
              <a:rPr lang="en-US" sz="3200" dirty="0" smtClean="0">
                <a:latin typeface="Times New Roman" pitchFamily="18" charset="0"/>
                <a:cs typeface="Times New Roman" pitchFamily="18" charset="0"/>
              </a:rPr>
              <a:t>chronic musculoskeletal pain and </a:t>
            </a:r>
          </a:p>
          <a:p>
            <a:pPr lvl="1"/>
            <a:r>
              <a:rPr lang="en-US" sz="3200" dirty="0" smtClean="0">
                <a:latin typeface="Times New Roman" pitchFamily="18" charset="0"/>
                <a:cs typeface="Times New Roman" pitchFamily="18" charset="0"/>
              </a:rPr>
              <a:t>viral respiratory tract infections. </a:t>
            </a:r>
          </a:p>
          <a:p>
            <a:pPr lvl="1"/>
            <a:endParaRPr lang="en-US" sz="3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Reversal of sub-optimal vitamin D status in athletes may have beneficial effects on athletic performance and health</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3. Iron</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Iron plays an important role in the transport of oxygen in the blood muscle.</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Inadequate iron status can obviously impair performance and recovery.</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Iron requirements may be elevated due to increased levels of loss due to their training load.</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athletes become iron deficient or </a:t>
            </a:r>
            <a:r>
              <a:rPr lang="en-US" dirty="0" err="1" smtClean="0">
                <a:latin typeface="Times New Roman" panose="02020603050405020304" pitchFamily="18" charset="0"/>
                <a:cs typeface="Times New Roman" panose="02020603050405020304" pitchFamily="18" charset="0"/>
              </a:rPr>
              <a:t>anaemic</a:t>
            </a:r>
            <a:r>
              <a:rPr lang="en-US" dirty="0" smtClean="0">
                <a:latin typeface="Times New Roman" panose="02020603050405020304" pitchFamily="18" charset="0"/>
                <a:cs typeface="Times New Roman" panose="02020603050405020304" pitchFamily="18" charset="0"/>
              </a:rPr>
              <a:t> due to poor iron intake.</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Athletes who are at high risk are those who restrict energy intake and dietary variety.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Benefits of sport nutrition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Enables you to train longer and harder.</a:t>
            </a:r>
          </a:p>
          <a:p>
            <a:r>
              <a:rPr lang="en-US" sz="2400" dirty="0" smtClean="0">
                <a:latin typeface="Times New Roman" pitchFamily="18" charset="0"/>
                <a:cs typeface="Times New Roman" pitchFamily="18" charset="0"/>
              </a:rPr>
              <a:t>Delays the onset of fatigue.</a:t>
            </a:r>
          </a:p>
          <a:p>
            <a:r>
              <a:rPr lang="en-US" sz="2400" dirty="0" smtClean="0">
                <a:latin typeface="Times New Roman" pitchFamily="18" charset="0"/>
                <a:cs typeface="Times New Roman" pitchFamily="18" charset="0"/>
              </a:rPr>
              <a:t>Enhances performance.</a:t>
            </a:r>
          </a:p>
          <a:p>
            <a:r>
              <a:rPr lang="en-US" sz="2400" dirty="0" smtClean="0">
                <a:latin typeface="Times New Roman" pitchFamily="18" charset="0"/>
                <a:cs typeface="Times New Roman" pitchFamily="18" charset="0"/>
              </a:rPr>
              <a:t>Promotes optimal recovery and adaptation to your workouts.</a:t>
            </a:r>
          </a:p>
          <a:p>
            <a:r>
              <a:rPr lang="en-US" sz="2400" dirty="0" smtClean="0">
                <a:latin typeface="Times New Roman" pitchFamily="18" charset="0"/>
                <a:cs typeface="Times New Roman" pitchFamily="18" charset="0"/>
              </a:rPr>
              <a:t>Improves body composition and strength.</a:t>
            </a:r>
          </a:p>
          <a:p>
            <a:r>
              <a:rPr lang="en-US" sz="2400" dirty="0" smtClean="0">
                <a:latin typeface="Times New Roman" pitchFamily="18" charset="0"/>
                <a:cs typeface="Times New Roman" pitchFamily="18" charset="0"/>
              </a:rPr>
              <a:t>Enhances concentration.</a:t>
            </a:r>
          </a:p>
          <a:p>
            <a:r>
              <a:rPr lang="en-US" sz="2400" dirty="0" smtClean="0">
                <a:latin typeface="Times New Roman" pitchFamily="18" charset="0"/>
                <a:cs typeface="Times New Roman" pitchFamily="18" charset="0"/>
              </a:rPr>
              <a:t>Helps maintain healthy immune function.</a:t>
            </a:r>
          </a:p>
          <a:p>
            <a:r>
              <a:rPr lang="en-US" sz="2400" dirty="0" smtClean="0">
                <a:latin typeface="Times New Roman" pitchFamily="18" charset="0"/>
                <a:cs typeface="Times New Roman" pitchFamily="18" charset="0"/>
              </a:rPr>
              <a:t>Reduce the potential for injury.</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762000"/>
            <a:ext cx="8229600" cy="6096000"/>
          </a:xfrm>
        </p:spPr>
        <p:txBody>
          <a:bodyPr>
            <a:normAutofit/>
          </a:bodyPr>
          <a:lstStyle/>
          <a:p>
            <a:pPr>
              <a:lnSpc>
                <a:spcPct val="150000"/>
              </a:lnSpc>
            </a:pPr>
            <a:r>
              <a:rPr lang="en-US" sz="2200" dirty="0" smtClean="0">
                <a:latin typeface="Times New Roman" panose="02020603050405020304" pitchFamily="18" charset="0"/>
                <a:cs typeface="Times New Roman" panose="02020603050405020304" pitchFamily="18" charset="0"/>
              </a:rPr>
              <a:t>Iron from animal source has high bioavailability(hem iron)</a:t>
            </a:r>
          </a:p>
          <a:p>
            <a:pPr>
              <a:lnSpc>
                <a:spcPct val="150000"/>
              </a:lnSpc>
            </a:pPr>
            <a:r>
              <a:rPr lang="en-US" sz="2200" dirty="0" smtClean="0">
                <a:latin typeface="Times New Roman" panose="02020603050405020304" pitchFamily="18" charset="0"/>
                <a:cs typeface="Times New Roman" panose="02020603050405020304" pitchFamily="18" charset="0"/>
              </a:rPr>
              <a:t>Vegetarian athletes need to adjust their food intake to avoid iron deficiency.</a:t>
            </a:r>
          </a:p>
          <a:p>
            <a:pPr>
              <a:lnSpc>
                <a:spcPct val="150000"/>
              </a:lnSpc>
            </a:pPr>
            <a:r>
              <a:rPr lang="en-US" sz="2200" dirty="0" smtClean="0">
                <a:latin typeface="Times New Roman" panose="02020603050405020304" pitchFamily="18" charset="0"/>
                <a:cs typeface="Times New Roman" panose="02020603050405020304" pitchFamily="18" charset="0"/>
              </a:rPr>
              <a:t>Due to menstrual blood lose, females are at increased risk of iron deficiency.</a:t>
            </a:r>
          </a:p>
          <a:p>
            <a:pPr>
              <a:lnSpc>
                <a:spcPct val="150000"/>
              </a:lnSpc>
            </a:pPr>
            <a:r>
              <a:rPr lang="en-US" sz="2200" dirty="0" smtClean="0">
                <a:latin typeface="Times New Roman" panose="02020603050405020304" pitchFamily="18" charset="0"/>
                <a:cs typeface="Times New Roman" panose="02020603050405020304" pitchFamily="18" charset="0"/>
              </a:rPr>
              <a:t>Iron-rich eating will help to reduce this risk.</a:t>
            </a:r>
          </a:p>
          <a:p>
            <a:pPr>
              <a:lnSpc>
                <a:spcPct val="150000"/>
              </a:lnSpc>
            </a:pPr>
            <a:r>
              <a:rPr lang="en-US" sz="2200" dirty="0" smtClean="0">
                <a:latin typeface="Times New Roman" panose="02020603050405020304" pitchFamily="18" charset="0"/>
                <a:cs typeface="Times New Roman" panose="02020603050405020304" pitchFamily="18" charset="0"/>
              </a:rPr>
              <a:t> Athletes who are at risk of poor iron status should be monitored periodically</a:t>
            </a:r>
            <a:r>
              <a:rPr lang="en-US" dirty="0" smtClean="0">
                <a:latin typeface="Times New Roman" panose="02020603050405020304" pitchFamily="18" charset="0"/>
                <a:cs typeface="Times New Roman" panose="02020603050405020304" pitchFamily="18" charset="0"/>
              </a:rPr>
              <a:t>. </a:t>
            </a:r>
          </a:p>
          <a:p>
            <a:r>
              <a:rPr lang="en-US" sz="2200" dirty="0" smtClean="0">
                <a:latin typeface="Times New Roman" panose="02020603050405020304" pitchFamily="18" charset="0"/>
                <a:cs typeface="Times New Roman" panose="02020603050405020304" pitchFamily="18" charset="0"/>
              </a:rPr>
              <a:t>Athletes who are undertaking altitude training also need to have iron status monitored.</a:t>
            </a:r>
          </a:p>
          <a:p>
            <a:r>
              <a:rPr lang="en-US" sz="2200" dirty="0" smtClean="0">
                <a:latin typeface="Times New Roman" panose="02020603050405020304" pitchFamily="18" charset="0"/>
                <a:cs typeface="Times New Roman" panose="02020603050405020304" pitchFamily="18" charset="0"/>
              </a:rPr>
              <a:t>Routine use of iron supplements is not recommended</a:t>
            </a:r>
          </a:p>
          <a:p>
            <a:pPr>
              <a:lnSpc>
                <a:spcPct val="150000"/>
              </a:lnSpc>
            </a:pPr>
            <a:endParaRPr lang="en-US" dirty="0" smtClean="0">
              <a:latin typeface="Times New Roman" panose="02020603050405020304" pitchFamily="18" charset="0"/>
              <a:cs typeface="Times New Roman" panose="02020603050405020304" pitchFamily="18" charset="0"/>
            </a:endParaRPr>
          </a:p>
          <a:p>
            <a:pPr>
              <a:lnSpc>
                <a:spcPct val="150000"/>
              </a:lnSpc>
            </a:pPr>
            <a:endParaRPr lang="en-US"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Iron rich eating strategies</a:t>
            </a:r>
            <a:endParaRPr lang="en-US" sz="3200"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sz="2600" dirty="0" smtClean="0">
                <a:latin typeface="Times New Roman" panose="02020603050405020304" pitchFamily="18" charset="0"/>
                <a:cs typeface="Times New Roman" panose="02020603050405020304" pitchFamily="18" charset="0"/>
              </a:rPr>
              <a:t>Consume moderate servings of red meats (well-absorbed iron) in 3-5 meals per week.</a:t>
            </a:r>
          </a:p>
          <a:p>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Choose iron-fortified cereal products such as breakfast cereals.</a:t>
            </a:r>
          </a:p>
          <a:p>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Combine plant and non-meat sources of iron with food factors that enhance iron absorption.</a:t>
            </a:r>
          </a:p>
          <a:p>
            <a:pPr lvl="1"/>
            <a:r>
              <a:rPr lang="en-US" sz="2600" dirty="0" smtClean="0">
                <a:latin typeface="Times New Roman" panose="02020603050405020304" pitchFamily="18" charset="0"/>
                <a:cs typeface="Times New Roman" panose="02020603050405020304" pitchFamily="18" charset="0"/>
              </a:rPr>
              <a:t>Vitamin C</a:t>
            </a:r>
          </a:p>
          <a:p>
            <a:pPr lvl="1"/>
            <a:r>
              <a:rPr lang="en-US" sz="2600" dirty="0" smtClean="0">
                <a:latin typeface="Times New Roman" panose="02020603050405020304" pitchFamily="18" charset="0"/>
                <a:cs typeface="Times New Roman" panose="02020603050405020304" pitchFamily="18" charset="0"/>
              </a:rPr>
              <a:t>Iron enhancing factor</a:t>
            </a:r>
          </a:p>
          <a:p>
            <a:pPr lvl="1">
              <a:buNone/>
            </a:pPr>
            <a:r>
              <a:rPr lang="en-US" sz="2600" dirty="0" smtClean="0">
                <a:latin typeface="Times New Roman" panose="02020603050405020304" pitchFamily="18" charset="0"/>
                <a:cs typeface="Times New Roman" panose="02020603050405020304" pitchFamily="18" charset="0"/>
              </a:rPr>
              <a:t>  </a:t>
            </a:r>
          </a:p>
          <a:p>
            <a:pPr lvl="1">
              <a:buNone/>
            </a:pPr>
            <a:r>
              <a:rPr lang="en-US" sz="2600" dirty="0" smtClean="0">
                <a:latin typeface="Times New Roman" panose="02020603050405020304" pitchFamily="18" charset="0"/>
                <a:cs typeface="Times New Roman" panose="02020603050405020304" pitchFamily="18" charset="0"/>
              </a:rPr>
              <a:t>   4. Calcium</a:t>
            </a:r>
          </a:p>
          <a:p>
            <a:pPr>
              <a:lnSpc>
                <a:spcPct val="150000"/>
              </a:lnSpc>
            </a:pPr>
            <a:r>
              <a:rPr lang="en-US" sz="2600" dirty="0" smtClean="0">
                <a:latin typeface="Times New Roman" panose="02020603050405020304" pitchFamily="18" charset="0"/>
                <a:cs typeface="Times New Roman" panose="02020603050405020304" pitchFamily="18" charset="0"/>
              </a:rPr>
              <a:t>Calcium is important for healthy bones,</a:t>
            </a:r>
          </a:p>
          <a:p>
            <a:pPr>
              <a:lnSpc>
                <a:spcPct val="150000"/>
              </a:lnSpc>
            </a:pPr>
            <a:r>
              <a:rPr lang="en-US" sz="2600" dirty="0" smtClean="0">
                <a:latin typeface="Times New Roman" panose="02020603050405020304" pitchFamily="18" charset="0"/>
                <a:cs typeface="Times New Roman" panose="02020603050405020304" pitchFamily="18" charset="0"/>
              </a:rPr>
              <a:t>it is important to ensure adequate calcium intake. </a:t>
            </a:r>
          </a:p>
          <a:p>
            <a:pPr>
              <a:lnSpc>
                <a:spcPct val="150000"/>
              </a:lnSpc>
            </a:pPr>
            <a:r>
              <a:rPr lang="en-US" sz="2600" dirty="0" smtClean="0">
                <a:latin typeface="Times New Roman" panose="02020603050405020304" pitchFamily="18" charset="0"/>
                <a:cs typeface="Times New Roman" panose="02020603050405020304" pitchFamily="18" charset="0"/>
              </a:rPr>
              <a:t>The best sources of calcium are dairy foods, including low fat varieties.</a:t>
            </a:r>
          </a:p>
          <a:p>
            <a:pPr lvl="1">
              <a:buNone/>
            </a:pPr>
            <a:endParaRPr lang="en-US" sz="2200" dirty="0" smtClean="0">
              <a:latin typeface="Times New Roman" panose="02020603050405020304" pitchFamily="18" charset="0"/>
              <a:cs typeface="Times New Roman" panose="02020603050405020304" pitchFamily="18" charset="0"/>
            </a:endParaRPr>
          </a:p>
          <a:p>
            <a:pPr lvl="1"/>
            <a:endParaRPr lang="en-US" dirty="0" smtClean="0">
              <a:latin typeface="Times New Roman" panose="02020603050405020304" pitchFamily="18" charset="0"/>
              <a:cs typeface="Times New Roman" panose="02020603050405020304" pitchFamily="18" charset="0"/>
            </a:endParaRPr>
          </a:p>
          <a:p>
            <a:pPr lvl="1"/>
            <a:endParaRPr lang="en-US"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Calcium rich eating strategies.</a:t>
            </a:r>
            <a:endParaRPr lang="en-US" sz="3200" dirty="0"/>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Each athlete should aim to include at least 3 servings of these foods in their daily eating plans:</a:t>
            </a:r>
          </a:p>
          <a:p>
            <a:pPr lvl="1"/>
            <a:r>
              <a:rPr lang="en-US" sz="2000" dirty="0" smtClean="0">
                <a:latin typeface="Times New Roman" panose="02020603050405020304" pitchFamily="18" charset="0"/>
                <a:cs typeface="Times New Roman" panose="02020603050405020304" pitchFamily="18" charset="0"/>
              </a:rPr>
              <a:t>l glass of milk</a:t>
            </a:r>
          </a:p>
          <a:p>
            <a:pPr lvl="1"/>
            <a:r>
              <a:rPr lang="en-US" sz="2000" dirty="0" smtClean="0">
                <a:latin typeface="Times New Roman" panose="02020603050405020304" pitchFamily="18" charset="0"/>
                <a:cs typeface="Times New Roman" panose="02020603050405020304" pitchFamily="18" charset="0"/>
              </a:rPr>
              <a:t>l slice of cheese</a:t>
            </a:r>
          </a:p>
          <a:p>
            <a:pPr lvl="1"/>
            <a:r>
              <a:rPr lang="en-US" sz="2000" dirty="0" smtClean="0">
                <a:latin typeface="Times New Roman" panose="02020603050405020304" pitchFamily="18" charset="0"/>
                <a:cs typeface="Times New Roman" panose="02020603050405020304" pitchFamily="18" charset="0"/>
              </a:rPr>
              <a:t>l carton of yoghurt.</a:t>
            </a:r>
          </a:p>
          <a:p>
            <a:pPr marL="457200" lvl="1" indent="0">
              <a:buNone/>
            </a:pP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Additional daily servings are required during growth spurts in childhood and adolescence, and for pregnancy and lactation</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Calcium fortified soy foods may provide a useful substitute when an athlete cannot consume dairy foods.</a:t>
            </a:r>
            <a:endParaRPr lang="en-US" sz="2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68963"/>
          </a:xfrm>
        </p:spPr>
        <p:txBody>
          <a:bodyPr>
            <a:normAutofit/>
          </a:bodyPr>
          <a:lstStyle/>
          <a:p>
            <a:pPr>
              <a:buNone/>
            </a:pPr>
            <a:r>
              <a:rPr lang="en-US" b="1" dirty="0" smtClean="0"/>
              <a:t>        </a:t>
            </a:r>
            <a:r>
              <a:rPr lang="en-US" sz="2800" b="1" dirty="0" smtClean="0">
                <a:latin typeface="Times New Roman" pitchFamily="18" charset="0"/>
                <a:cs typeface="Times New Roman" pitchFamily="18" charset="0"/>
              </a:rPr>
              <a:t>Should I take vitamin or mineral supplements?</a:t>
            </a:r>
            <a:endParaRPr lang="en-US" sz="28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Consumption of a healthy, varied, nutrient-rich diet, which contains plenty of fruits, vegetables, starchy foods, some lean protein foods and some low fat dairy foods, should provide all the vitamins and minerals that most physically active individuals require.</a:t>
            </a:r>
          </a:p>
          <a:p>
            <a:pPr>
              <a:lnSpc>
                <a:spcPct val="150000"/>
              </a:lnSpc>
            </a:pPr>
            <a:r>
              <a:rPr lang="en-US" sz="2000" dirty="0" smtClean="0">
                <a:latin typeface="Times New Roman" pitchFamily="18" charset="0"/>
                <a:cs typeface="Times New Roman" pitchFamily="18" charset="0"/>
              </a:rPr>
              <a:t>There is little evidence to suggest that vitamin and mineral supplements, if you are consuming a healthy, balanced diet, can improve performance.</a:t>
            </a:r>
          </a:p>
          <a:p>
            <a:pPr>
              <a:lnSpc>
                <a:spcPct val="150000"/>
              </a:lnSpc>
            </a:pPr>
            <a:r>
              <a:rPr lang="en-US" sz="2000" dirty="0" smtClean="0">
                <a:latin typeface="Times New Roman" pitchFamily="18" charset="0"/>
                <a:cs typeface="Times New Roman" pitchFamily="18" charset="0"/>
              </a:rPr>
              <a:t>Similarly, poor food choices cannot be compensated for by taking supplements. Supplements can be expensive and in very high doses can actually be harmful.</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lstStyle/>
          <a:p>
            <a:pPr>
              <a:lnSpc>
                <a:spcPct val="150000"/>
              </a:lnSpc>
              <a:buNone/>
            </a:pPr>
            <a:r>
              <a:rPr lang="en-US" sz="2000" dirty="0" smtClean="0">
                <a:latin typeface="Times New Roman" pitchFamily="18" charset="0"/>
                <a:cs typeface="Times New Roman" pitchFamily="18" charset="0"/>
              </a:rPr>
              <a:t>    Cont….</a:t>
            </a:r>
          </a:p>
          <a:p>
            <a:pPr>
              <a:lnSpc>
                <a:spcPct val="150000"/>
              </a:lnSpc>
            </a:pPr>
            <a:r>
              <a:rPr lang="en-US" sz="2000" dirty="0" smtClean="0">
                <a:latin typeface="Times New Roman" pitchFamily="18" charset="0"/>
                <a:cs typeface="Times New Roman" pitchFamily="18" charset="0"/>
              </a:rPr>
              <a:t>However, supplements may be necessary for certain population groups. For example, vitamin D is mostly obtained through action of sunlight on our skin in the summer months, and there are few rich food sources, so some at risk groups such as children under five years, pregnant and breastfeeding women and adults over the age of 65 are recommended to take a supplement.</a:t>
            </a:r>
          </a:p>
          <a:p>
            <a:pPr>
              <a:lnSpc>
                <a:spcPct val="150000"/>
              </a:lnSpc>
            </a:pPr>
            <a:r>
              <a:rPr lang="en-US" sz="2000" dirty="0" smtClean="0">
                <a:latin typeface="Times New Roman" pitchFamily="18" charset="0"/>
                <a:cs typeface="Times New Roman" pitchFamily="18" charset="0"/>
              </a:rPr>
              <a:t>Always consult your GP or a dietitian if you are concerned about a nutrient deficiency.</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en-US" sz="2800" b="1" dirty="0" smtClean="0">
                <a:latin typeface="Times New Roman" pitchFamily="18" charset="0"/>
                <a:cs typeface="Times New Roman" pitchFamily="18" charset="0"/>
              </a:rPr>
              <a:t>Impact of Physical Activity on Health</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839200" cy="5410200"/>
          </a:xfrm>
        </p:spPr>
        <p:txBody>
          <a:bodyPr numCol="2">
            <a:noAutofit/>
          </a:bodyPr>
          <a:lstStyle/>
          <a:p>
            <a:pPr lvl="1">
              <a:buBlip>
                <a:blip r:embed="rId2"/>
              </a:buBlip>
            </a:pPr>
            <a:r>
              <a:rPr lang="en-US" sz="2400" dirty="0" smtClean="0">
                <a:latin typeface="Times New Roman" pitchFamily="18" charset="0"/>
                <a:cs typeface="Times New Roman" pitchFamily="18" charset="0"/>
              </a:rPr>
              <a:t>Prevent chronic diseases such as heart disease, cancer, and stroke</a:t>
            </a:r>
          </a:p>
          <a:p>
            <a:pPr lvl="1">
              <a:buBlip>
                <a:blip r:embed="rId2"/>
              </a:buBlip>
            </a:pPr>
            <a:r>
              <a:rPr lang="en-US" sz="2400" dirty="0" smtClean="0">
                <a:latin typeface="Times New Roman" pitchFamily="18" charset="0"/>
                <a:cs typeface="Times New Roman" pitchFamily="18" charset="0"/>
              </a:rPr>
              <a:t>Control weight</a:t>
            </a:r>
          </a:p>
          <a:p>
            <a:pPr lvl="1">
              <a:buBlip>
                <a:blip r:embed="rId2"/>
              </a:buBlip>
            </a:pPr>
            <a:r>
              <a:rPr lang="en-US" sz="2400" dirty="0" smtClean="0">
                <a:latin typeface="Times New Roman" pitchFamily="18" charset="0"/>
                <a:cs typeface="Times New Roman" pitchFamily="18" charset="0"/>
              </a:rPr>
              <a:t> Reduce fat</a:t>
            </a:r>
          </a:p>
          <a:p>
            <a:pPr lvl="1">
              <a:buBlip>
                <a:blip r:embed="rId2"/>
              </a:buBlip>
            </a:pPr>
            <a:r>
              <a:rPr lang="en-US" sz="2400" dirty="0" smtClean="0">
                <a:latin typeface="Times New Roman" pitchFamily="18" charset="0"/>
                <a:cs typeface="Times New Roman" pitchFamily="18" charset="0"/>
              </a:rPr>
              <a:t> Make your muscles stronger</a:t>
            </a:r>
          </a:p>
          <a:p>
            <a:pPr lvl="1">
              <a:buBlip>
                <a:blip r:embed="rId2"/>
              </a:buBlip>
            </a:pPr>
            <a:r>
              <a:rPr lang="en-US" sz="2400" dirty="0" smtClean="0">
                <a:latin typeface="Times New Roman" pitchFamily="18" charset="0"/>
                <a:cs typeface="Times New Roman" pitchFamily="18" charset="0"/>
              </a:rPr>
              <a:t>Promote strong bone, muscle, and joint development</a:t>
            </a:r>
          </a:p>
          <a:p>
            <a:pPr lvl="1">
              <a:buBlip>
                <a:blip r:embed="rId2"/>
              </a:buBlip>
            </a:pPr>
            <a:r>
              <a:rPr lang="en-US" sz="2400" dirty="0" smtClean="0">
                <a:latin typeface="Times New Roman" pitchFamily="18" charset="0"/>
                <a:cs typeface="Times New Roman" pitchFamily="18" charset="0"/>
              </a:rPr>
              <a:t> Condition heart and lungs</a:t>
            </a:r>
          </a:p>
          <a:p>
            <a:pPr lvl="1">
              <a:buBlip>
                <a:blip r:embed="rId2"/>
              </a:buBlip>
            </a:pPr>
            <a:endParaRPr lang="en-US" sz="2400" dirty="0" smtClean="0">
              <a:latin typeface="Times New Roman" pitchFamily="18" charset="0"/>
              <a:cs typeface="Times New Roman" pitchFamily="18" charset="0"/>
            </a:endParaRPr>
          </a:p>
          <a:p>
            <a:pPr lvl="1">
              <a:buNone/>
            </a:pPr>
            <a:endParaRPr lang="en-US" sz="2800" dirty="0" smtClean="0">
              <a:latin typeface="Times New Roman" pitchFamily="18" charset="0"/>
              <a:cs typeface="Times New Roman" pitchFamily="18" charset="0"/>
            </a:endParaRPr>
          </a:p>
          <a:p>
            <a:pPr lvl="1">
              <a:buBlip>
                <a:blip r:embed="rId2"/>
              </a:buBlip>
            </a:pPr>
            <a:r>
              <a:rPr lang="en-US" sz="2400" dirty="0" smtClean="0">
                <a:latin typeface="Times New Roman" pitchFamily="18" charset="0"/>
                <a:cs typeface="Times New Roman" pitchFamily="18" charset="0"/>
              </a:rPr>
              <a:t>Build overall strength and endurance</a:t>
            </a:r>
          </a:p>
          <a:p>
            <a:pPr lvl="1">
              <a:buBlip>
                <a:blip r:embed="rId2"/>
              </a:buBlip>
            </a:pPr>
            <a:r>
              <a:rPr lang="en-US" sz="2400" dirty="0" smtClean="0">
                <a:latin typeface="Times New Roman" pitchFamily="18" charset="0"/>
                <a:cs typeface="Times New Roman" pitchFamily="18" charset="0"/>
              </a:rPr>
              <a:t>Improve sleep</a:t>
            </a:r>
          </a:p>
          <a:p>
            <a:pPr lvl="1">
              <a:buBlip>
                <a:blip r:embed="rId2"/>
              </a:buBlip>
            </a:pPr>
            <a:r>
              <a:rPr lang="en-US" sz="2400" dirty="0" smtClean="0">
                <a:latin typeface="Times New Roman" pitchFamily="18" charset="0"/>
                <a:cs typeface="Times New Roman" pitchFamily="18" charset="0"/>
              </a:rPr>
              <a:t> Decrease potential of becoming depressed &amp; stressed</a:t>
            </a:r>
          </a:p>
          <a:p>
            <a:pPr lvl="1">
              <a:buBlip>
                <a:blip r:embed="rId2"/>
              </a:buBlip>
            </a:pPr>
            <a:r>
              <a:rPr lang="en-US" sz="2400" dirty="0" smtClean="0">
                <a:latin typeface="Times New Roman" pitchFamily="18" charset="0"/>
                <a:cs typeface="Times New Roman" pitchFamily="18" charset="0"/>
              </a:rPr>
              <a:t> Increase your energy and self-esteem</a:t>
            </a:r>
          </a:p>
          <a:p>
            <a:pPr lvl="1">
              <a:buBlip>
                <a:blip r:embed="rId2"/>
              </a:buBlip>
            </a:pPr>
            <a:r>
              <a:rPr lang="en-US" sz="2400" dirty="0" smtClean="0">
                <a:latin typeface="Times New Roman" pitchFamily="18" charset="0"/>
                <a:cs typeface="Times New Roman" pitchFamily="18" charset="0"/>
              </a:rPr>
              <a:t> Increase chances of living longer</a:t>
            </a:r>
            <a:endParaRPr lang="en-US" sz="24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       When people are not physically active, they are more at risk for</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839200" cy="5410200"/>
          </a:xfrm>
        </p:spPr>
        <p:txBody>
          <a:bodyPr numCol="1">
            <a:noAutofit/>
          </a:bodyPr>
          <a:lstStyle/>
          <a:p>
            <a:pPr lvl="2" algn="just">
              <a:buFont typeface="Wingdings" pitchFamily="2" charset="2"/>
              <a:buChar char="Ø"/>
            </a:pPr>
            <a:r>
              <a:rPr lang="en-US" sz="2800" dirty="0" smtClean="0">
                <a:latin typeface="Times New Roman" pitchFamily="18" charset="0"/>
                <a:cs typeface="Times New Roman" pitchFamily="18" charset="0"/>
              </a:rPr>
              <a:t>High blood pressure</a:t>
            </a:r>
          </a:p>
          <a:p>
            <a:pPr lvl="2" algn="just">
              <a:lnSpc>
                <a:spcPct val="150000"/>
              </a:lnSpc>
              <a:buFont typeface="Wingdings" pitchFamily="2" charset="2"/>
              <a:buChar char="Ø"/>
            </a:pPr>
            <a:r>
              <a:rPr lang="en-US" sz="2800" dirty="0" smtClean="0">
                <a:latin typeface="Times New Roman" pitchFamily="18" charset="0"/>
                <a:cs typeface="Times New Roman" pitchFamily="18" charset="0"/>
              </a:rPr>
              <a:t>  High blood cholesterol</a:t>
            </a:r>
          </a:p>
          <a:p>
            <a:pPr lvl="2" algn="just">
              <a:lnSpc>
                <a:spcPct val="150000"/>
              </a:lnSpc>
              <a:buFont typeface="Wingdings" pitchFamily="2" charset="2"/>
              <a:buChar char="Ø"/>
            </a:pPr>
            <a:r>
              <a:rPr lang="en-US" sz="2800" dirty="0" smtClean="0">
                <a:latin typeface="Times New Roman" pitchFamily="18" charset="0"/>
                <a:cs typeface="Times New Roman" pitchFamily="18" charset="0"/>
              </a:rPr>
              <a:t> Stroke</a:t>
            </a:r>
          </a:p>
          <a:p>
            <a:pPr lvl="2" algn="just">
              <a:lnSpc>
                <a:spcPct val="150000"/>
              </a:lnSpc>
              <a:buFont typeface="Wingdings" pitchFamily="2" charset="2"/>
              <a:buChar char="Ø"/>
            </a:pPr>
            <a:r>
              <a:rPr lang="en-US" sz="2800" dirty="0" smtClean="0">
                <a:latin typeface="Times New Roman" pitchFamily="18" charset="0"/>
                <a:cs typeface="Times New Roman" pitchFamily="18" charset="0"/>
              </a:rPr>
              <a:t> Type 2 diabetes</a:t>
            </a:r>
          </a:p>
          <a:p>
            <a:pPr lvl="2" algn="just">
              <a:lnSpc>
                <a:spcPct val="150000"/>
              </a:lnSpc>
              <a:buFont typeface="Wingdings" pitchFamily="2" charset="2"/>
              <a:buChar char="Ø"/>
            </a:pPr>
            <a:r>
              <a:rPr lang="en-US" sz="2800" dirty="0" smtClean="0">
                <a:latin typeface="Times New Roman" pitchFamily="18" charset="0"/>
                <a:cs typeface="Times New Roman" pitchFamily="18" charset="0"/>
              </a:rPr>
              <a:t> Heart disease</a:t>
            </a:r>
          </a:p>
          <a:p>
            <a:pPr lvl="2" algn="just">
              <a:lnSpc>
                <a:spcPct val="150000"/>
              </a:lnSpc>
              <a:buFont typeface="Wingdings" pitchFamily="2" charset="2"/>
              <a:buChar char="Ø"/>
            </a:pPr>
            <a:r>
              <a:rPr lang="en-US" sz="2800" dirty="0" smtClean="0">
                <a:latin typeface="Times New Roman" pitchFamily="18" charset="0"/>
                <a:cs typeface="Times New Roman" pitchFamily="18" charset="0"/>
              </a:rPr>
              <a:t> Cancer</a:t>
            </a:r>
            <a:endParaRPr lang="en-US" dirty="0" smtClean="0">
              <a:latin typeface="Times New Roman" pitchFamily="18" charset="0"/>
              <a:cs typeface="Times New Roman" pitchFamily="18" charset="0"/>
            </a:endParaRPr>
          </a:p>
          <a:p>
            <a:pPr lvl="1" algn="just"/>
            <a:endParaRPr lang="en-US"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2400" b="1" dirty="0" smtClean="0">
                <a:latin typeface="Times New Roman" pitchFamily="18" charset="0"/>
                <a:cs typeface="Times New Roman" pitchFamily="18" charset="0"/>
              </a:rPr>
              <a:t>General Dietary Recommendations for Active Individuals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86800" cy="5638800"/>
          </a:xfrm>
        </p:spPr>
        <p:txBody>
          <a:bodyPr>
            <a:normAutofit/>
          </a:bodyPr>
          <a:lstStyle/>
          <a:p>
            <a:pPr algn="just"/>
            <a:r>
              <a:rPr lang="en-US" sz="2400" dirty="0" smtClean="0">
                <a:latin typeface="Times New Roman" pitchFamily="18" charset="0"/>
                <a:cs typeface="Times New Roman" pitchFamily="18" charset="0"/>
              </a:rPr>
              <a:t>Because proper nutrition plays an important role in performance, it is important that athletes regularly consume a well balanced and varied diet to enhance not only their training, but also their exercise and competition capacity.</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Specifically, what athletes consume prior to, during, and immediately after competition or exercise can influence their performance and recovery. </a:t>
            </a:r>
          </a:p>
          <a:p>
            <a:pPr algn="just"/>
            <a:r>
              <a:rPr lang="en-US" sz="2400" dirty="0" smtClean="0">
                <a:latin typeface="Times New Roman" pitchFamily="18" charset="0"/>
                <a:cs typeface="Times New Roman" pitchFamily="18" charset="0"/>
              </a:rPr>
              <a:t>Pre-exercise or pre-competition meals (4 hours prior to event), should include adequate amounts carbohydrates (complex) and fluids. </a:t>
            </a:r>
          </a:p>
          <a:p>
            <a:pPr algn="just"/>
            <a:r>
              <a:rPr lang="en-US" sz="2400" dirty="0" smtClean="0">
                <a:latin typeface="Times New Roman" pitchFamily="18" charset="0"/>
                <a:cs typeface="Times New Roman" pitchFamily="18" charset="0"/>
              </a:rPr>
              <a:t>Athletes should consume familiar foods and those that will not cause gastrointestinal distress (GI). </a:t>
            </a:r>
            <a:endParaRPr lang="en-US" sz="24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pPr algn="just"/>
            <a:r>
              <a:rPr lang="en-US" sz="2800" b="1" dirty="0" smtClean="0">
                <a:latin typeface="Times New Roman" pitchFamily="18" charset="0"/>
                <a:cs typeface="Times New Roman" pitchFamily="18" charset="0"/>
              </a:rPr>
              <a:t>Cont…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686800" cy="5943600"/>
          </a:xfrm>
        </p:spPr>
        <p:txBody>
          <a:bodyPr>
            <a:noAutofit/>
          </a:bodyPr>
          <a:lstStyle/>
          <a:p>
            <a:pPr algn="just"/>
            <a:r>
              <a:rPr lang="en-US" sz="2400" dirty="0" smtClean="0">
                <a:latin typeface="Times New Roman" pitchFamily="18" charset="0"/>
                <a:cs typeface="Times New Roman" pitchFamily="18" charset="0"/>
              </a:rPr>
              <a:t>In general, all individuals involved in physical activity should be encouraged to:</a:t>
            </a:r>
          </a:p>
          <a:p>
            <a:pPr lvl="1" algn="just">
              <a:buFont typeface="Wingdings" pitchFamily="2" charset="2"/>
              <a:buChar char="Ø"/>
            </a:pPr>
            <a:r>
              <a:rPr lang="en-US" sz="2400" dirty="0" smtClean="0">
                <a:latin typeface="Times New Roman" pitchFamily="18" charset="0"/>
                <a:cs typeface="Times New Roman" pitchFamily="18" charset="0"/>
              </a:rPr>
              <a:t>Include a wide variety of foods.</a:t>
            </a:r>
          </a:p>
          <a:p>
            <a:pPr lvl="1" algn="just">
              <a:buFont typeface="Wingdings" pitchFamily="2" charset="2"/>
              <a:buChar char="Ø"/>
            </a:pPr>
            <a:r>
              <a:rPr lang="en-US" sz="2400" dirty="0" smtClean="0">
                <a:latin typeface="Times New Roman" pitchFamily="18" charset="0"/>
                <a:cs typeface="Times New Roman" pitchFamily="18" charset="0"/>
              </a:rPr>
              <a:t>Increase carbohydrate intake to at least 60% of energy.</a:t>
            </a:r>
          </a:p>
          <a:p>
            <a:pPr lvl="1" algn="just">
              <a:buFont typeface="Wingdings" pitchFamily="2" charset="2"/>
              <a:buChar char="Ø"/>
            </a:pPr>
            <a:r>
              <a:rPr lang="en-US" sz="2400" dirty="0" smtClean="0">
                <a:latin typeface="Times New Roman" pitchFamily="18" charset="0"/>
                <a:cs typeface="Times New Roman" pitchFamily="18" charset="0"/>
              </a:rPr>
              <a:t>Increase number of smaller meals and snacks.</a:t>
            </a:r>
          </a:p>
          <a:p>
            <a:pPr lvl="1" algn="just">
              <a:buFont typeface="Wingdings" pitchFamily="2" charset="2"/>
              <a:buChar char="Ø"/>
            </a:pPr>
            <a:r>
              <a:rPr lang="en-US" sz="2400" dirty="0" smtClean="0">
                <a:latin typeface="Times New Roman" pitchFamily="18" charset="0"/>
                <a:cs typeface="Times New Roman" pitchFamily="18" charset="0"/>
              </a:rPr>
              <a:t> Achieve body fat mass to optimize health, nutritional status and performance.</a:t>
            </a:r>
          </a:p>
          <a:p>
            <a:pPr lvl="1" algn="just">
              <a:buFont typeface="Wingdings" pitchFamily="2" charset="2"/>
              <a:buChar char="Ø"/>
            </a:pPr>
            <a:r>
              <a:rPr lang="en-US" sz="2400" dirty="0" smtClean="0">
                <a:latin typeface="Times New Roman" pitchFamily="18" charset="0"/>
                <a:cs typeface="Times New Roman" pitchFamily="18" charset="0"/>
              </a:rPr>
              <a:t>Achieve adequate intakes of micronutrients, especially iron and calcium.</a:t>
            </a:r>
          </a:p>
          <a:p>
            <a:pPr lvl="1" algn="just">
              <a:buFont typeface="Wingdings" pitchFamily="2" charset="2"/>
              <a:buChar char="Ø"/>
            </a:pPr>
            <a:r>
              <a:rPr lang="en-US" sz="2400" dirty="0" smtClean="0">
                <a:latin typeface="Times New Roman" pitchFamily="18" charset="0"/>
                <a:cs typeface="Times New Roman" pitchFamily="18" charset="0"/>
              </a:rPr>
              <a:t>Consume adequate amount of fluids before, during, and after activity.</a:t>
            </a:r>
          </a:p>
          <a:p>
            <a:pPr lvl="1" algn="just">
              <a:buFont typeface="Wingdings" pitchFamily="2" charset="2"/>
              <a:buChar char="Ø"/>
            </a:pPr>
            <a:r>
              <a:rPr lang="en-US" sz="2400" dirty="0" smtClean="0">
                <a:latin typeface="Times New Roman" pitchFamily="18" charset="0"/>
                <a:cs typeface="Times New Roman" pitchFamily="18" charset="0"/>
              </a:rPr>
              <a:t>Eat well when traveling or when training in specialized circumstances such as high altitudes.</a:t>
            </a:r>
            <a:endParaRPr lang="en-US" sz="2400" dirty="0">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2800" b="1" dirty="0" smtClean="0">
                <a:latin typeface="Times New Roman" pitchFamily="18" charset="0"/>
                <a:cs typeface="Times New Roman" pitchFamily="18" charset="0"/>
              </a:rPr>
              <a:t>FLUID RECOMMENDATIONS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686800" cy="5943600"/>
          </a:xfrm>
        </p:spPr>
        <p:txBody>
          <a:bodyPr>
            <a:normAutofit/>
          </a:bodyPr>
          <a:lstStyle/>
          <a:p>
            <a:pPr algn="just"/>
            <a:r>
              <a:rPr lang="en-US" sz="2400" dirty="0" smtClean="0">
                <a:latin typeface="Times New Roman" pitchFamily="18" charset="0"/>
                <a:cs typeface="Times New Roman" pitchFamily="18" charset="0"/>
              </a:rPr>
              <a:t>In addition to adequate dietary and nutrient intake, fluid intake plays an important role in physical performance.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Dehydration by itself or along with hypothermia, which can occur as a result of dehydration, can result in decreased performance.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 increase in body temperature has been shown to result in fatigue and decreased performance despite adequate glycogen stores.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Sweat loss during training and competition needs to be replaced with adequate amount of fluids.</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943600"/>
          </a:xfrm>
        </p:spPr>
        <p:txBody>
          <a:bodyPr>
            <a:normAutofit/>
          </a:bodyPr>
          <a:lstStyle/>
          <a:p>
            <a:pPr algn="just"/>
            <a:r>
              <a:rPr lang="en-US" sz="2400" b="1" dirty="0" smtClean="0">
                <a:latin typeface="Times New Roman" pitchFamily="18" charset="0"/>
                <a:cs typeface="Times New Roman" pitchFamily="18" charset="0"/>
              </a:rPr>
              <a:t>Sport </a:t>
            </a:r>
            <a:r>
              <a:rPr lang="en-US" sz="2400" b="1" dirty="0">
                <a:latin typeface="Times New Roman" pitchFamily="18" charset="0"/>
                <a:cs typeface="Times New Roman" pitchFamily="18" charset="0"/>
              </a:rPr>
              <a:t>nutrition practices by an athlete are typically compromised due to several factors such as:</a:t>
            </a:r>
          </a:p>
          <a:p>
            <a:pPr lvl="1" algn="just">
              <a:buFont typeface="Wingdings" pitchFamily="2" charset="2"/>
              <a:buChar char="Ø"/>
            </a:pPr>
            <a:r>
              <a:rPr lang="en-US" sz="2400" dirty="0" smtClean="0">
                <a:latin typeface="Times New Roman" pitchFamily="18" charset="0"/>
                <a:cs typeface="Times New Roman" pitchFamily="18" charset="0"/>
              </a:rPr>
              <a:t>Poor </a:t>
            </a:r>
            <a:r>
              <a:rPr lang="en-US" sz="2400" dirty="0">
                <a:latin typeface="Times New Roman" pitchFamily="18" charset="0"/>
                <a:cs typeface="Times New Roman" pitchFamily="18" charset="0"/>
              </a:rPr>
              <a:t>understanding of good nutrition principles and </a:t>
            </a:r>
            <a:r>
              <a:rPr lang="en-US" sz="2400" dirty="0" smtClean="0">
                <a:latin typeface="Times New Roman" pitchFamily="18" charset="0"/>
                <a:cs typeface="Times New Roman" pitchFamily="18" charset="0"/>
              </a:rPr>
              <a:t>practices</a:t>
            </a:r>
          </a:p>
          <a:p>
            <a:pPr lvl="1"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Nutrition myths and </a:t>
            </a:r>
            <a:r>
              <a:rPr lang="en-US" sz="2400" dirty="0" smtClean="0">
                <a:latin typeface="Times New Roman" pitchFamily="18" charset="0"/>
                <a:cs typeface="Times New Roman" pitchFamily="18" charset="0"/>
              </a:rPr>
              <a:t>misconceptions</a:t>
            </a:r>
          </a:p>
          <a:p>
            <a:pPr lvl="1"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Lack of practical nutrition knowledge and </a:t>
            </a:r>
            <a:r>
              <a:rPr lang="en-US" sz="2400" dirty="0" smtClean="0">
                <a:latin typeface="Times New Roman" pitchFamily="18" charset="0"/>
                <a:cs typeface="Times New Roman" pitchFamily="18" charset="0"/>
              </a:rPr>
              <a:t>skills</a:t>
            </a:r>
          </a:p>
          <a:p>
            <a:pPr lvl="1"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Lack of understanding of individual nutrition </a:t>
            </a:r>
            <a:r>
              <a:rPr lang="en-US" sz="2400" dirty="0" smtClean="0">
                <a:latin typeface="Times New Roman" pitchFamily="18" charset="0"/>
                <a:cs typeface="Times New Roman" pitchFamily="18" charset="0"/>
              </a:rPr>
              <a:t>requirements</a:t>
            </a:r>
          </a:p>
          <a:p>
            <a:pPr lvl="1"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Heavy workload that compromises </a:t>
            </a:r>
            <a:r>
              <a:rPr lang="en-US" sz="2400" dirty="0" smtClean="0">
                <a:latin typeface="Times New Roman" pitchFamily="18" charset="0"/>
                <a:cs typeface="Times New Roman" pitchFamily="18" charset="0"/>
              </a:rPr>
              <a:t>intake</a:t>
            </a:r>
          </a:p>
          <a:p>
            <a:pPr lvl="1"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Inadequate </a:t>
            </a:r>
            <a:r>
              <a:rPr lang="en-US" sz="2400" dirty="0" smtClean="0">
                <a:latin typeface="Times New Roman" pitchFamily="18" charset="0"/>
                <a:cs typeface="Times New Roman" pitchFamily="18" charset="0"/>
              </a:rPr>
              <a:t>finances, </a:t>
            </a:r>
            <a:r>
              <a:rPr lang="en-US" sz="2400" dirty="0">
                <a:latin typeface="Times New Roman" pitchFamily="18" charset="0"/>
                <a:cs typeface="Times New Roman" pitchFamily="18" charset="0"/>
              </a:rPr>
              <a:t>f</a:t>
            </a:r>
            <a:r>
              <a:rPr lang="en-US" sz="2400" dirty="0" smtClean="0">
                <a:latin typeface="Times New Roman" pitchFamily="18" charset="0"/>
                <a:cs typeface="Times New Roman" pitchFamily="18" charset="0"/>
              </a:rPr>
              <a:t>requent travel.</a:t>
            </a:r>
          </a:p>
          <a:p>
            <a:pPr lvl="1" algn="just">
              <a:buNone/>
            </a:pP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Therefore, </a:t>
            </a:r>
            <a:endParaRPr lang="en-US" sz="2400" b="1" dirty="0" smtClean="0">
              <a:latin typeface="Times New Roman" pitchFamily="18" charset="0"/>
              <a:cs typeface="Times New Roman" pitchFamily="18" charset="0"/>
            </a:endParaRPr>
          </a:p>
          <a:p>
            <a:pPr lvl="1" algn="just">
              <a:buFont typeface="Wingdings" pitchFamily="2" charset="2"/>
              <a:buChar char="ü"/>
            </a:pPr>
            <a:r>
              <a:rPr lang="en-US" sz="2400" dirty="0" smtClean="0">
                <a:latin typeface="Times New Roman" pitchFamily="18" charset="0"/>
                <a:cs typeface="Times New Roman" pitchFamily="18" charset="0"/>
              </a:rPr>
              <a:t>The sport </a:t>
            </a:r>
            <a:r>
              <a:rPr lang="en-US" sz="2400" dirty="0">
                <a:latin typeface="Times New Roman" pitchFamily="18" charset="0"/>
                <a:cs typeface="Times New Roman" pitchFamily="18" charset="0"/>
              </a:rPr>
              <a:t>nutritionist needs to develop a well-rounded program to address these various aspects of nutrition and provide some practical guidelines to the </a:t>
            </a:r>
            <a:r>
              <a:rPr lang="en-US" sz="2400" dirty="0" smtClean="0">
                <a:latin typeface="Times New Roman" pitchFamily="18" charset="0"/>
                <a:cs typeface="Times New Roman" pitchFamily="18" charset="0"/>
              </a:rPr>
              <a:t>athlete.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554162"/>
          </a:xfrm>
        </p:spPr>
        <p:txBody>
          <a:bodyPr>
            <a:noAutofit/>
          </a:bodyPr>
          <a:lstStyle/>
          <a:p>
            <a:r>
              <a:rPr lang="en-US" sz="2800" b="1" dirty="0" smtClean="0">
                <a:latin typeface="Times New Roman" pitchFamily="18" charset="0"/>
                <a:cs typeface="Times New Roman" pitchFamily="18" charset="0"/>
              </a:rPr>
              <a:t>CHAPTER  3 </a:t>
            </a:r>
            <a:br>
              <a:rPr lang="en-US" sz="28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PRE-WORKOUT - PREPARING THE BODY NUTRITIONALLY FOR EXERCISE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752600"/>
            <a:ext cx="8839200" cy="4953000"/>
          </a:xfrm>
        </p:spPr>
        <p:txBody>
          <a:bodyPr>
            <a:noAutofit/>
          </a:bodyPr>
          <a:lstStyle/>
          <a:p>
            <a:pPr algn="just"/>
            <a:r>
              <a:rPr lang="en-US" sz="2400" dirty="0" smtClean="0">
                <a:latin typeface="Times New Roman" pitchFamily="18" charset="0"/>
                <a:cs typeface="Times New Roman" pitchFamily="18" charset="0"/>
              </a:rPr>
              <a:t>Exercise performance can be affected by diet.</a:t>
            </a:r>
          </a:p>
          <a:p>
            <a:pPr algn="just"/>
            <a:r>
              <a:rPr lang="en-US" sz="2400" dirty="0" smtClean="0">
                <a:latin typeface="Times New Roman" pitchFamily="18" charset="0"/>
                <a:cs typeface="Times New Roman" pitchFamily="18" charset="0"/>
              </a:rPr>
              <a:t>In order to maintain optimal training, the body must be properly refueled with appropriate nutrients.</a:t>
            </a:r>
          </a:p>
          <a:p>
            <a:pPr algn="just"/>
            <a:r>
              <a:rPr lang="en-US" sz="2400" dirty="0" smtClean="0">
                <a:latin typeface="Times New Roman" pitchFamily="18" charset="0"/>
                <a:cs typeface="Times New Roman" pitchFamily="18" charset="0"/>
              </a:rPr>
              <a:t>The pre-event meal is an integral part of the complete training plan.</a:t>
            </a:r>
          </a:p>
          <a:p>
            <a:pPr algn="just"/>
            <a:r>
              <a:rPr lang="en-US" sz="2400" b="1" dirty="0" smtClean="0">
                <a:latin typeface="Times New Roman" pitchFamily="18" charset="0"/>
                <a:cs typeface="Times New Roman" pitchFamily="18" charset="0"/>
              </a:rPr>
              <a:t>The basic goals of the pre-event meal are:</a:t>
            </a:r>
          </a:p>
          <a:p>
            <a:pPr lvl="1" algn="just">
              <a:buNone/>
            </a:pPr>
            <a:r>
              <a:rPr lang="en-US" sz="2400" dirty="0" smtClean="0">
                <a:latin typeface="Times New Roman" pitchFamily="18" charset="0"/>
                <a:cs typeface="Times New Roman" pitchFamily="18" charset="0"/>
              </a:rPr>
              <a:t>(1) prevent weakness and fatigue, whether due to low blood sugar levels or inadequate muscle glycogen stores, during the event,</a:t>
            </a:r>
          </a:p>
          <a:p>
            <a:pPr lvl="1" algn="just">
              <a:buNone/>
            </a:pPr>
            <a:r>
              <a:rPr lang="en-US" sz="2400" dirty="0" smtClean="0">
                <a:latin typeface="Times New Roman" pitchFamily="18" charset="0"/>
                <a:cs typeface="Times New Roman" pitchFamily="18" charset="0"/>
              </a:rPr>
              <a:t>(2) ward off feelings of hunger yet minimize gastrointestinal distress from eating, and </a:t>
            </a:r>
          </a:p>
          <a:p>
            <a:pPr lvl="1" algn="just">
              <a:buNone/>
            </a:pPr>
            <a:r>
              <a:rPr lang="en-US" sz="2400" dirty="0" smtClean="0">
                <a:latin typeface="Times New Roman" pitchFamily="18" charset="0"/>
                <a:cs typeface="Times New Roman" pitchFamily="18" charset="0"/>
              </a:rPr>
              <a:t>(3) guarantee optimal hydration.</a:t>
            </a:r>
            <a:endParaRPr lang="en-US" sz="2400"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a:buNone/>
              <a:defRPr/>
            </a:pPr>
            <a:r>
              <a:rPr lang="en-US" sz="2000" u="sng" dirty="0" smtClean="0">
                <a:latin typeface="Times New Roman" pitchFamily="18" charset="0"/>
                <a:cs typeface="Times New Roman" pitchFamily="18" charset="0"/>
              </a:rPr>
              <a:t>Pre-exercise fuel should:</a:t>
            </a:r>
          </a:p>
          <a:p>
            <a:pPr>
              <a:buNone/>
              <a:defRPr/>
            </a:pPr>
            <a:endParaRPr lang="en-US" sz="2000" u="sng" dirty="0" smtClean="0">
              <a:latin typeface="Times New Roman" pitchFamily="18" charset="0"/>
              <a:cs typeface="Times New Roman" pitchFamily="18" charset="0"/>
            </a:endParaRPr>
          </a:p>
          <a:p>
            <a:pPr>
              <a:defRPr/>
            </a:pPr>
            <a:r>
              <a:rPr lang="en-US" sz="2000" dirty="0" smtClean="0">
                <a:latin typeface="Times New Roman" pitchFamily="18" charset="0"/>
                <a:cs typeface="Times New Roman" pitchFamily="18" charset="0"/>
              </a:rPr>
              <a:t>Provide energy to working muscles</a:t>
            </a:r>
          </a:p>
          <a:p>
            <a:pPr>
              <a:defRPr/>
            </a:pPr>
            <a:r>
              <a:rPr lang="en-US" sz="2000" dirty="0" smtClean="0">
                <a:latin typeface="Times New Roman" pitchFamily="18" charset="0"/>
                <a:cs typeface="Times New Roman" pitchFamily="18" charset="0"/>
              </a:rPr>
              <a:t>Maximize blood sugar and glycogen stores</a:t>
            </a:r>
          </a:p>
          <a:p>
            <a:pPr>
              <a:defRPr/>
            </a:pPr>
            <a:r>
              <a:rPr lang="en-US" sz="2000" dirty="0" smtClean="0">
                <a:latin typeface="Times New Roman" pitchFamily="18" charset="0"/>
                <a:cs typeface="Times New Roman" pitchFamily="18" charset="0"/>
              </a:rPr>
              <a:t>Provide a psychological edge</a:t>
            </a:r>
          </a:p>
          <a:p>
            <a:pPr>
              <a:defRPr/>
            </a:pPr>
            <a:r>
              <a:rPr lang="en-US" sz="2000" dirty="0" smtClean="0">
                <a:latin typeface="Times New Roman" pitchFamily="18" charset="0"/>
                <a:cs typeface="Times New Roman" pitchFamily="18" charset="0"/>
              </a:rPr>
              <a:t>Minimize hunger during play</a:t>
            </a:r>
          </a:p>
          <a:p>
            <a:pPr>
              <a:defRPr/>
            </a:pPr>
            <a:r>
              <a:rPr lang="en-US" sz="2000" dirty="0" smtClean="0">
                <a:latin typeface="Times New Roman" pitchFamily="18" charset="0"/>
                <a:cs typeface="Times New Roman" pitchFamily="18" charset="0"/>
              </a:rPr>
              <a:t>Maximize hydration</a:t>
            </a:r>
          </a:p>
          <a:p>
            <a:pPr>
              <a:defRPr/>
            </a:pPr>
            <a:r>
              <a:rPr lang="en-US" sz="2000" dirty="0" smtClean="0">
                <a:latin typeface="Times New Roman" pitchFamily="18" charset="0"/>
                <a:cs typeface="Times New Roman" pitchFamily="18" charset="0"/>
              </a:rPr>
              <a:t>Be individualized	</a:t>
            </a:r>
          </a:p>
          <a:p>
            <a:pPr algn="just">
              <a:lnSpc>
                <a:spcPct val="150000"/>
              </a:lnSpc>
              <a:buFont typeface="Wingdings" pitchFamily="2" charset="2"/>
              <a:buChar char="§"/>
            </a:pPr>
            <a:r>
              <a:rPr lang="en-US" sz="2000" dirty="0" smtClean="0">
                <a:latin typeface="Times New Roman" pitchFamily="18" charset="0"/>
                <a:cs typeface="Times New Roman" pitchFamily="18" charset="0"/>
              </a:rPr>
              <a:t>When you eat the right foods in the right amount, these nutrients can offer a number of benefits, including:</a:t>
            </a:r>
          </a:p>
          <a:p>
            <a:pPr lvl="1">
              <a:lnSpc>
                <a:spcPct val="150000"/>
              </a:lnSpc>
              <a:buFont typeface="Wingdings" pitchFamily="2" charset="2"/>
              <a:buChar char="Ø"/>
            </a:pPr>
            <a:r>
              <a:rPr lang="en-US" sz="2000" dirty="0" smtClean="0">
                <a:latin typeface="Times New Roman" pitchFamily="18" charset="0"/>
                <a:cs typeface="Times New Roman" pitchFamily="18" charset="0"/>
              </a:rPr>
              <a:t>More energy during workouts </a:t>
            </a:r>
          </a:p>
          <a:p>
            <a:pPr lvl="1">
              <a:lnSpc>
                <a:spcPct val="150000"/>
              </a:lnSpc>
              <a:buFont typeface="Wingdings" pitchFamily="2" charset="2"/>
              <a:buChar char="Ø"/>
            </a:pPr>
            <a:r>
              <a:rPr lang="en-US" sz="2000" dirty="0" smtClean="0">
                <a:latin typeface="Times New Roman" pitchFamily="18" charset="0"/>
                <a:cs typeface="Times New Roman" pitchFamily="18" charset="0"/>
              </a:rPr>
              <a:t>Protect your hard earned muscle</a:t>
            </a:r>
          </a:p>
          <a:p>
            <a:pPr lvl="1">
              <a:lnSpc>
                <a:spcPct val="150000"/>
              </a:lnSpc>
              <a:buFont typeface="Wingdings" pitchFamily="2" charset="2"/>
              <a:buChar char="Ø"/>
            </a:pPr>
            <a:r>
              <a:rPr lang="en-US" sz="2000" dirty="0" smtClean="0">
                <a:latin typeface="Times New Roman" pitchFamily="18" charset="0"/>
                <a:cs typeface="Times New Roman" pitchFamily="18" charset="0"/>
              </a:rPr>
              <a:t>Increased muscle growth</a:t>
            </a:r>
          </a:p>
          <a:p>
            <a:pPr>
              <a:defRPr/>
            </a:pPr>
            <a:endParaRPr lang="en-US" sz="2000" dirty="0" smtClean="0">
              <a:latin typeface="Times New Roman" pitchFamily="18" charset="0"/>
              <a:cs typeface="Times New Roman" pitchFamily="18" charset="0"/>
            </a:endParaRPr>
          </a:p>
          <a:p>
            <a:pPr>
              <a:buNone/>
              <a:defRPr/>
            </a:pPr>
            <a:r>
              <a:rPr lang="en-US" sz="2000" dirty="0" smtClean="0">
                <a:latin typeface="Times New Roman" pitchFamily="18" charset="0"/>
                <a:cs typeface="Times New Roman" pitchFamily="18" charset="0"/>
              </a:rPr>
              <a:t>   </a:t>
            </a:r>
          </a:p>
          <a:p>
            <a:pPr>
              <a:buNone/>
              <a:defRPr/>
            </a:pPr>
            <a:endParaRPr lang="en-US" sz="2000" dirty="0" smtClean="0">
              <a:latin typeface="Times New Roman" pitchFamily="18" charset="0"/>
              <a:cs typeface="Times New Roman" pitchFamily="18" charset="0"/>
            </a:endParaRPr>
          </a:p>
          <a:p>
            <a:pPr>
              <a:defRPr/>
            </a:pP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Pre Workout Meals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5943600"/>
          </a:xfrm>
        </p:spPr>
        <p:txBody>
          <a:bodyPr>
            <a:noAutofit/>
          </a:bodyPr>
          <a:lstStyle/>
          <a:p>
            <a:pPr algn="just">
              <a:lnSpc>
                <a:spcPct val="150000"/>
              </a:lnSpc>
            </a:pPr>
            <a:r>
              <a:rPr lang="en-US" sz="2000" dirty="0" smtClean="0">
                <a:latin typeface="Times New Roman" pitchFamily="18" charset="0"/>
                <a:cs typeface="Times New Roman" pitchFamily="18" charset="0"/>
              </a:rPr>
              <a:t>A pre-workout meal is a whole foods meal that falls within 3 hours of your workout. </a:t>
            </a:r>
          </a:p>
          <a:p>
            <a:pPr algn="just">
              <a:lnSpc>
                <a:spcPct val="150000"/>
              </a:lnSpc>
            </a:pPr>
            <a:r>
              <a:rPr lang="en-US" sz="2000" dirty="0" smtClean="0">
                <a:latin typeface="Times New Roman" pitchFamily="18" charset="0"/>
                <a:cs typeface="Times New Roman" pitchFamily="18" charset="0"/>
              </a:rPr>
              <a:t>The pre workout meals are an essential ingredient to obtain optimal muscle growth. </a:t>
            </a:r>
          </a:p>
          <a:p>
            <a:pPr algn="just">
              <a:lnSpc>
                <a:spcPct val="150000"/>
              </a:lnSpc>
            </a:pPr>
            <a:r>
              <a:rPr lang="en-US" sz="2000" dirty="0" smtClean="0">
                <a:latin typeface="Times New Roman" pitchFamily="18" charset="0"/>
                <a:cs typeface="Times New Roman" pitchFamily="18" charset="0"/>
              </a:rPr>
              <a:t>They are usually consumed 3-4 hours prior to training.</a:t>
            </a:r>
          </a:p>
          <a:p>
            <a:pPr algn="just">
              <a:lnSpc>
                <a:spcPct val="150000"/>
              </a:lnSpc>
            </a:pPr>
            <a:r>
              <a:rPr lang="en-US" sz="2000" dirty="0" smtClean="0">
                <a:latin typeface="Times New Roman" pitchFamily="18" charset="0"/>
                <a:cs typeface="Times New Roman" pitchFamily="18" charset="0"/>
              </a:rPr>
              <a:t>But if it is snack 1-2 hours before competition.</a:t>
            </a:r>
          </a:p>
          <a:p>
            <a:pPr algn="just">
              <a:lnSpc>
                <a:spcPct val="150000"/>
              </a:lnSpc>
            </a:pPr>
            <a:r>
              <a:rPr lang="en-US" sz="2000" dirty="0" smtClean="0">
                <a:latin typeface="Times New Roman" pitchFamily="18" charset="0"/>
                <a:cs typeface="Times New Roman" pitchFamily="18" charset="0"/>
              </a:rPr>
              <a:t>The closer they are to competition, rely more on liquids and small snacks</a:t>
            </a:r>
          </a:p>
          <a:p>
            <a:pPr algn="just">
              <a:lnSpc>
                <a:spcPct val="150000"/>
              </a:lnSpc>
            </a:pPr>
            <a:r>
              <a:rPr lang="en-US" sz="2000" dirty="0" smtClean="0">
                <a:latin typeface="Times New Roman" pitchFamily="18" charset="0"/>
                <a:cs typeface="Times New Roman" pitchFamily="18" charset="0"/>
              </a:rPr>
              <a:t>Intense training on an empty stomach can lead to early onset of fatigue, reducing the quality of the training session.</a:t>
            </a:r>
          </a:p>
          <a:p>
            <a:pPr lvl="1" algn="just">
              <a:lnSpc>
                <a:spcPct val="150000"/>
              </a:lnSpc>
              <a:buFont typeface="Wingdings" pitchFamily="2" charset="2"/>
              <a:buChar char="Ø"/>
            </a:pPr>
            <a:r>
              <a:rPr lang="en-US" sz="2000" dirty="0" smtClean="0">
                <a:latin typeface="Times New Roman" pitchFamily="18" charset="0"/>
                <a:cs typeface="Times New Roman" pitchFamily="18" charset="0"/>
              </a:rPr>
              <a:t> It can also lead to muscle breakdown as body searches for an energy source to fuel the workout. </a:t>
            </a:r>
          </a:p>
          <a:p>
            <a:pPr lvl="1" algn="just">
              <a:buNone/>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lgn="just"/>
            <a:r>
              <a:rPr lang="en-US" dirty="0" smtClean="0">
                <a:latin typeface="Times New Roman" panose="02020603050405020304" pitchFamily="18" charset="0"/>
                <a:cs typeface="Times New Roman" panose="02020603050405020304" pitchFamily="18" charset="0"/>
              </a:rPr>
              <a:t>Athletes sometimes find a set of favorite foods to eat in the hours prior to competition that not only provide extra energy during the event, but also feel ‘right’ in terms of curbing hunger, quieting their stomach and being convenient as well as practical.</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events involving exercise of longer than 60 minutes, athletes are advised to use the pre-event meal to top up carbohydrate stores.</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effect of eating carbohydrate in the hours before exercise is to increase the muscle’s rate of carbohydrate use.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Therefore, the pre-event meal should contain enough carbohydrate to compensate for this “priming” of greater carbohydrate reliance.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 carbohydrate intake greater than 1 g/kg body mass should achieve this goal, and pre-event meals which enhance performance in longer events generally provide carbohydrate in the range of 1-4 g/kg.</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hlink"/>
                </a:solidFill>
              </a:rPr>
              <a:t>Carbohydrate guidelines</a:t>
            </a:r>
            <a:endParaRPr lang="en-US" dirty="0"/>
          </a:p>
        </p:txBody>
      </p:sp>
      <p:sp>
        <p:nvSpPr>
          <p:cNvPr id="3" name="Content Placeholder 2"/>
          <p:cNvSpPr>
            <a:spLocks noGrp="1"/>
          </p:cNvSpPr>
          <p:nvPr>
            <p:ph idx="1"/>
          </p:nvPr>
        </p:nvSpPr>
        <p:spPr/>
        <p:txBody>
          <a:bodyPr/>
          <a:lstStyle/>
          <a:p>
            <a:pPr>
              <a:lnSpc>
                <a:spcPct val="105000"/>
              </a:lnSpc>
              <a:defRPr/>
            </a:pPr>
            <a:r>
              <a:rPr lang="en-US" sz="2400" i="1" dirty="0" smtClean="0">
                <a:solidFill>
                  <a:srgbClr val="FF33CC"/>
                </a:solidFill>
                <a:latin typeface="Times New Roman" pitchFamily="18" charset="0"/>
                <a:cs typeface="Times New Roman" pitchFamily="18" charset="0"/>
              </a:rPr>
              <a:t>Pre-event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sym typeface="Wingdings" pitchFamily="2" charset="2"/>
              </a:rPr>
              <a:t> 1-2 g/kg 1-2 hrs prior or 4-</a:t>
            </a:r>
            <a:br>
              <a:rPr lang="en-US" sz="2400" dirty="0" smtClean="0">
                <a:latin typeface="Times New Roman" pitchFamily="18" charset="0"/>
                <a:cs typeface="Times New Roman" pitchFamily="18" charset="0"/>
                <a:sym typeface="Wingdings" pitchFamily="2" charset="2"/>
              </a:rPr>
            </a:br>
            <a:r>
              <a:rPr lang="en-US" sz="2400" dirty="0" smtClean="0">
                <a:latin typeface="Times New Roman" pitchFamily="18" charset="0"/>
                <a:cs typeface="Times New Roman" pitchFamily="18" charset="0"/>
                <a:sym typeface="Wingdings" pitchFamily="2" charset="2"/>
              </a:rPr>
              <a:t>                    5 g/kg 3-4 hrs prior</a:t>
            </a:r>
            <a:endParaRPr lang="en-US" sz="2400" dirty="0" smtClean="0">
              <a:latin typeface="Times New Roman" pitchFamily="18" charset="0"/>
              <a:cs typeface="Times New Roman" pitchFamily="18" charset="0"/>
            </a:endParaRPr>
          </a:p>
          <a:p>
            <a:pPr>
              <a:lnSpc>
                <a:spcPct val="105000"/>
              </a:lnSpc>
              <a:defRPr/>
            </a:pPr>
            <a:r>
              <a:rPr lang="en-US" sz="2400" i="1" dirty="0" smtClean="0">
                <a:solidFill>
                  <a:srgbClr val="9900FF"/>
                </a:solidFill>
                <a:latin typeface="Times New Roman" pitchFamily="18" charset="0"/>
                <a:cs typeface="Times New Roman" pitchFamily="18" charset="0"/>
              </a:rPr>
              <a:t>During </a:t>
            </a:r>
            <a:r>
              <a:rPr lang="en-US" sz="2400" dirty="0" smtClean="0">
                <a:latin typeface="Times New Roman" pitchFamily="18" charset="0"/>
                <a:cs typeface="Times New Roman" pitchFamily="18" charset="0"/>
                <a:sym typeface="Wingdings" pitchFamily="2" charset="2"/>
              </a:rPr>
              <a:t></a:t>
            </a:r>
            <a:r>
              <a:rPr lang="en-US" sz="2400" dirty="0" smtClean="0">
                <a:latin typeface="Times New Roman" pitchFamily="18" charset="0"/>
                <a:cs typeface="Times New Roman" pitchFamily="18" charset="0"/>
              </a:rPr>
              <a:t>1 g/min later in exercise or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40-65 g/hr</a:t>
            </a:r>
            <a:r>
              <a:rPr lang="en-US" sz="2400" dirty="0" smtClean="0">
                <a:latin typeface="Times New Roman" pitchFamily="18" charset="0"/>
                <a:cs typeface="Times New Roman" pitchFamily="18" charset="0"/>
              </a:rPr>
              <a:t> or .5-1.0 g/kg/hr</a:t>
            </a:r>
          </a:p>
          <a:p>
            <a:pPr lvl="1">
              <a:lnSpc>
                <a:spcPct val="105000"/>
              </a:lnSpc>
              <a:defRPr/>
            </a:pPr>
            <a:r>
              <a:rPr lang="en-US" sz="2400" dirty="0" smtClean="0">
                <a:latin typeface="Times New Roman" pitchFamily="18" charset="0"/>
                <a:cs typeface="Times New Roman" pitchFamily="18" charset="0"/>
              </a:rPr>
              <a:t>Sport drink </a:t>
            </a:r>
          </a:p>
          <a:p>
            <a:pPr>
              <a:lnSpc>
                <a:spcPct val="105000"/>
              </a:lnSpc>
              <a:defRPr/>
            </a:pPr>
            <a:r>
              <a:rPr lang="en-US" sz="2400" i="1" dirty="0" smtClean="0">
                <a:solidFill>
                  <a:srgbClr val="0099CC"/>
                </a:solidFill>
                <a:latin typeface="Times New Roman" pitchFamily="18" charset="0"/>
                <a:cs typeface="Times New Roman" pitchFamily="18" charset="0"/>
              </a:rPr>
              <a:t>After </a:t>
            </a:r>
            <a:r>
              <a:rPr lang="en-US" sz="2400" dirty="0" smtClean="0">
                <a:latin typeface="Times New Roman" pitchFamily="18" charset="0"/>
                <a:cs typeface="Times New Roman" pitchFamily="18" charset="0"/>
                <a:sym typeface="Wingdings" pitchFamily="2" charset="2"/>
              </a:rPr>
              <a:t> .75-1.6 g/kg/hr</a:t>
            </a:r>
          </a:p>
          <a:p>
            <a:pPr>
              <a:buNone/>
              <a:defRPr/>
            </a:pPr>
            <a:r>
              <a:rPr lang="en-US" sz="2000" u="sng" dirty="0" smtClean="0">
                <a:solidFill>
                  <a:srgbClr val="FF9900"/>
                </a:solidFill>
                <a:latin typeface="Times New Roman" pitchFamily="18" charset="0"/>
                <a:cs typeface="Times New Roman" pitchFamily="18" charset="0"/>
              </a:rPr>
              <a:t>CHO AMOUNT RECOMMENDED</a:t>
            </a:r>
          </a:p>
          <a:p>
            <a:pPr lvl="1">
              <a:defRPr/>
            </a:pPr>
            <a:r>
              <a:rPr lang="en-US" sz="2000" dirty="0" smtClean="0">
                <a:latin typeface="Times New Roman" pitchFamily="18" charset="0"/>
                <a:cs typeface="Times New Roman" pitchFamily="18" charset="0"/>
              </a:rPr>
              <a:t>1 hour before 0.5 gm CHO/#</a:t>
            </a:r>
          </a:p>
          <a:p>
            <a:pPr lvl="1">
              <a:defRPr/>
            </a:pPr>
            <a:r>
              <a:rPr lang="en-US" sz="2000" dirty="0" smtClean="0">
                <a:latin typeface="Times New Roman" pitchFamily="18" charset="0"/>
                <a:cs typeface="Times New Roman" pitchFamily="18" charset="0"/>
              </a:rPr>
              <a:t>2 hours before 0.5-1.0gm CHO/#</a:t>
            </a:r>
          </a:p>
          <a:p>
            <a:pPr lvl="1">
              <a:defRPr/>
            </a:pPr>
            <a:r>
              <a:rPr lang="en-US" sz="2000" dirty="0" smtClean="0">
                <a:latin typeface="Times New Roman" pitchFamily="18" charset="0"/>
                <a:cs typeface="Times New Roman" pitchFamily="18" charset="0"/>
              </a:rPr>
              <a:t>3-4 hours before 1.0-1.5gm CHO/#	</a:t>
            </a:r>
          </a:p>
          <a:p>
            <a:pPr>
              <a:lnSpc>
                <a:spcPct val="105000"/>
              </a:lnSpc>
              <a:defRPr/>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55000" lnSpcReduction="20000"/>
          </a:bodyPr>
          <a:lstStyle/>
          <a:p>
            <a:pPr lvl="1" algn="just">
              <a:buBlip>
                <a:blip r:embed="rId2"/>
              </a:buBlip>
            </a:pPr>
            <a:endParaRPr lang="en-US" sz="2000" b="1" dirty="0" smtClean="0">
              <a:latin typeface="Times New Roman" pitchFamily="18" charset="0"/>
              <a:cs typeface="Times New Roman" pitchFamily="18" charset="0"/>
            </a:endParaRPr>
          </a:p>
          <a:p>
            <a:pPr lvl="1" algn="just">
              <a:buNone/>
            </a:pPr>
            <a:r>
              <a:rPr lang="en-US" sz="3800" b="1" dirty="0" smtClean="0">
                <a:latin typeface="Times New Roman" pitchFamily="18" charset="0"/>
                <a:cs typeface="Times New Roman" pitchFamily="18" charset="0"/>
              </a:rPr>
              <a:t>           Pre-workout meal Tips</a:t>
            </a:r>
            <a:endParaRPr lang="en-US" sz="3800" dirty="0" smtClean="0">
              <a:latin typeface="Times New Roman" pitchFamily="18" charset="0"/>
              <a:cs typeface="Times New Roman" pitchFamily="18" charset="0"/>
            </a:endParaRPr>
          </a:p>
          <a:p>
            <a:pPr lvl="1" algn="just">
              <a:buBlip>
                <a:blip r:embed="rId2"/>
              </a:buBlip>
            </a:pPr>
            <a:endParaRPr lang="en-US" sz="2000" dirty="0" smtClean="0">
              <a:latin typeface="Times New Roman" pitchFamily="18" charset="0"/>
              <a:cs typeface="Times New Roman" pitchFamily="18" charset="0"/>
            </a:endParaRPr>
          </a:p>
          <a:p>
            <a:pPr lvl="1" algn="just">
              <a:buBlip>
                <a:blip r:embed="rId2"/>
              </a:buBlip>
            </a:pPr>
            <a:endParaRPr lang="en-US" sz="2000" dirty="0" smtClean="0">
              <a:latin typeface="Times New Roman" pitchFamily="18" charset="0"/>
              <a:cs typeface="Times New Roman" pitchFamily="18" charset="0"/>
            </a:endParaRPr>
          </a:p>
          <a:p>
            <a:pPr lvl="1" algn="just">
              <a:buFont typeface="Arial" pitchFamily="34" charset="0"/>
              <a:buChar char="•"/>
            </a:pPr>
            <a:r>
              <a:rPr lang="en-US" sz="2900" dirty="0" smtClean="0">
                <a:latin typeface="Times New Roman" pitchFamily="18" charset="0"/>
                <a:cs typeface="Times New Roman" pitchFamily="18" charset="0"/>
              </a:rPr>
              <a:t>Choose high-carbohydrate, low-fat foods - </a:t>
            </a:r>
          </a:p>
          <a:p>
            <a:pPr lvl="1" algn="just">
              <a:buFont typeface="Arial" pitchFamily="34" charset="0"/>
              <a:buChar char="•"/>
            </a:pPr>
            <a:r>
              <a:rPr lang="en-US" sz="2900" dirty="0" smtClean="0">
                <a:solidFill>
                  <a:schemeClr val="accent2"/>
                </a:solidFill>
                <a:latin typeface="Times New Roman" pitchFamily="18" charset="0"/>
                <a:cs typeface="Times New Roman" pitchFamily="18" charset="0"/>
              </a:rPr>
              <a:t>Best choice for pre-game meals is something high in </a:t>
            </a:r>
            <a:r>
              <a:rPr lang="en-US" sz="2900" u="sng" dirty="0" err="1" smtClean="0">
                <a:solidFill>
                  <a:schemeClr val="accent2"/>
                </a:solidFill>
                <a:latin typeface="Times New Roman" pitchFamily="18" charset="0"/>
                <a:cs typeface="Times New Roman" pitchFamily="18" charset="0"/>
              </a:rPr>
              <a:t>Carbs</a:t>
            </a:r>
            <a:r>
              <a:rPr lang="en-US" sz="2900" dirty="0" smtClean="0">
                <a:solidFill>
                  <a:schemeClr val="accent2"/>
                </a:solidFill>
                <a:latin typeface="Times New Roman" pitchFamily="18" charset="0"/>
                <a:cs typeface="Times New Roman" pitchFamily="18" charset="0"/>
              </a:rPr>
              <a:t> - easy to digest and becomes quick energy !</a:t>
            </a:r>
            <a:endParaRPr lang="en-US" sz="2900" dirty="0" smtClean="0">
              <a:latin typeface="Times New Roman" pitchFamily="18" charset="0"/>
              <a:cs typeface="Times New Roman" pitchFamily="18" charset="0"/>
            </a:endParaRPr>
          </a:p>
          <a:p>
            <a:pPr lvl="1"/>
            <a:r>
              <a:rPr lang="en-US" sz="2900" dirty="0" smtClean="0">
                <a:latin typeface="Times New Roman" pitchFamily="18" charset="0"/>
                <a:cs typeface="Times New Roman" pitchFamily="18" charset="0"/>
              </a:rPr>
              <a:t>Emphasize complex carbohydrates (starches)</a:t>
            </a:r>
          </a:p>
          <a:p>
            <a:pPr lvl="2"/>
            <a:r>
              <a:rPr lang="en-US" sz="2900" dirty="0" smtClean="0">
                <a:latin typeface="Times New Roman" pitchFamily="18" charset="0"/>
                <a:cs typeface="Times New Roman" pitchFamily="18" charset="0"/>
              </a:rPr>
              <a:t>1 to 4 gm/kg about 1 to 4 hours prior to event</a:t>
            </a:r>
          </a:p>
          <a:p>
            <a:pPr lvl="2"/>
            <a:r>
              <a:rPr lang="en-US" sz="2900" dirty="0" smtClean="0">
                <a:latin typeface="Times New Roman" pitchFamily="18" charset="0"/>
                <a:cs typeface="Times New Roman" pitchFamily="18" charset="0"/>
              </a:rPr>
              <a:t>Consume less closer to event</a:t>
            </a:r>
          </a:p>
          <a:p>
            <a:pPr lvl="2"/>
            <a:r>
              <a:rPr lang="en-US" sz="3300" dirty="0" smtClean="0">
                <a:latin typeface="Times New Roman" pitchFamily="18" charset="0"/>
                <a:cs typeface="Times New Roman" pitchFamily="18" charset="0"/>
              </a:rPr>
              <a:t>Moderate in protein </a:t>
            </a:r>
          </a:p>
          <a:p>
            <a:pPr lvl="2"/>
            <a:endParaRPr lang="en-US" sz="2900" dirty="0" smtClean="0">
              <a:latin typeface="Times New Roman" pitchFamily="18" charset="0"/>
              <a:cs typeface="Times New Roman" pitchFamily="18" charset="0"/>
            </a:endParaRPr>
          </a:p>
          <a:p>
            <a:pPr lvl="1" algn="just">
              <a:buNone/>
            </a:pPr>
            <a:endParaRPr lang="en-US" sz="2900" dirty="0" smtClean="0">
              <a:latin typeface="Times New Roman" pitchFamily="18" charset="0"/>
              <a:cs typeface="Times New Roman" pitchFamily="18" charset="0"/>
            </a:endParaRPr>
          </a:p>
          <a:p>
            <a:pPr lvl="1"/>
            <a:r>
              <a:rPr lang="en-US" sz="2900" dirty="0" smtClean="0">
                <a:latin typeface="Times New Roman" pitchFamily="18" charset="0"/>
                <a:cs typeface="Times New Roman" pitchFamily="18" charset="0"/>
              </a:rPr>
              <a:t>Avoid high fiber or gas forming foods</a:t>
            </a:r>
          </a:p>
          <a:p>
            <a:pPr lvl="2"/>
            <a:r>
              <a:rPr lang="en-US" sz="2900" dirty="0" smtClean="0">
                <a:latin typeface="Times New Roman" pitchFamily="18" charset="0"/>
                <a:cs typeface="Times New Roman" pitchFamily="18" charset="0"/>
              </a:rPr>
              <a:t>Can lead to </a:t>
            </a:r>
            <a:r>
              <a:rPr lang="en-US" sz="2900" dirty="0" err="1" smtClean="0">
                <a:latin typeface="Times New Roman" pitchFamily="18" charset="0"/>
                <a:cs typeface="Times New Roman" pitchFamily="18" charset="0"/>
              </a:rPr>
              <a:t>crampy</a:t>
            </a:r>
            <a:r>
              <a:rPr lang="en-US" sz="2900" dirty="0" smtClean="0">
                <a:latin typeface="Times New Roman" pitchFamily="18" charset="0"/>
                <a:cs typeface="Times New Roman" pitchFamily="18" charset="0"/>
              </a:rPr>
              <a:t> abdominal pain</a:t>
            </a:r>
          </a:p>
          <a:p>
            <a:pPr lvl="1" algn="just">
              <a:buFont typeface="Arial" pitchFamily="34" charset="0"/>
              <a:buChar char="•"/>
            </a:pPr>
            <a:r>
              <a:rPr lang="en-US" sz="2900" dirty="0" smtClean="0">
                <a:latin typeface="Times New Roman" pitchFamily="18" charset="0"/>
                <a:cs typeface="Times New Roman" pitchFamily="18" charset="0"/>
              </a:rPr>
              <a:t> Avoid high-fat protein sources, such as fried meats, cheese, and hamburgers, because they take longer to empty from the stomach and contribute to nauseated feeling.</a:t>
            </a:r>
          </a:p>
          <a:p>
            <a:pPr lvl="1" algn="just">
              <a:buFont typeface="Arial" pitchFamily="34" charset="0"/>
              <a:buChar char="•"/>
            </a:pPr>
            <a:r>
              <a:rPr lang="en-US" sz="2900" dirty="0" smtClean="0">
                <a:solidFill>
                  <a:schemeClr val="accent2"/>
                </a:solidFill>
                <a:latin typeface="Times New Roman" pitchFamily="18" charset="0"/>
                <a:cs typeface="Times New Roman" pitchFamily="18" charset="0"/>
              </a:rPr>
              <a:t>Foods high in Fat can stay in your stomach for more than 4 hours</a:t>
            </a:r>
          </a:p>
          <a:p>
            <a:pPr lvl="1" algn="just">
              <a:buBlip>
                <a:blip r:embed="rId2"/>
              </a:buBlip>
            </a:pPr>
            <a:endParaRPr lang="en-US" sz="2900" dirty="0" smtClean="0">
              <a:latin typeface="Times New Roman" pitchFamily="18" charset="0"/>
              <a:cs typeface="Times New Roman" pitchFamily="18" charset="0"/>
            </a:endParaRPr>
          </a:p>
          <a:p>
            <a:pPr lvl="1" algn="just">
              <a:buFont typeface="Arial" pitchFamily="34" charset="0"/>
              <a:buChar char="•"/>
            </a:pPr>
            <a:r>
              <a:rPr lang="en-US" sz="2900" dirty="0" smtClean="0">
                <a:latin typeface="Times New Roman" pitchFamily="18" charset="0"/>
                <a:cs typeface="Times New Roman" pitchFamily="18" charset="0"/>
              </a:rPr>
              <a:t> Take time to digest your pre-workout meal.</a:t>
            </a:r>
          </a:p>
          <a:p>
            <a:pPr lvl="1" algn="just">
              <a:buFont typeface="Arial" pitchFamily="34" charset="0"/>
              <a:buChar char="•"/>
            </a:pPr>
            <a:r>
              <a:rPr lang="en-US" sz="2900" dirty="0" smtClean="0">
                <a:latin typeface="Times New Roman" pitchFamily="18" charset="0"/>
                <a:cs typeface="Times New Roman" pitchFamily="18" charset="0"/>
              </a:rPr>
              <a:t> Eat familiar foods prior to competitions and intense practices.</a:t>
            </a:r>
          </a:p>
          <a:p>
            <a:pPr lvl="1" algn="just">
              <a:buFont typeface="Arial" pitchFamily="34" charset="0"/>
              <a:buChar char="•"/>
            </a:pPr>
            <a:r>
              <a:rPr lang="en-US" sz="2900" dirty="0" smtClean="0">
                <a:latin typeface="Times New Roman" pitchFamily="18" charset="0"/>
                <a:cs typeface="Times New Roman" pitchFamily="18" charset="0"/>
              </a:rPr>
              <a:t> Take adequate water for complete digestion.</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What should I be eating for my pre-exercise meal? </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46237"/>
            <a:ext cx="8229600" cy="4525963"/>
          </a:xfrm>
        </p:spPr>
        <p:txBody>
          <a:bodyPr>
            <a:normAutofit fontScale="62500" lnSpcReduction="20000"/>
          </a:bodyPr>
          <a:lstStyle/>
          <a:p>
            <a:pPr>
              <a:buNone/>
            </a:pPr>
            <a:r>
              <a:rPr lang="en-US" sz="20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There is no one “best” pre-exercise meal or snack option! It will depend on individual goals and requirements but here is a few ideas to get you started: </a:t>
            </a:r>
          </a:p>
          <a:p>
            <a:r>
              <a:rPr lang="en-US" sz="3400" dirty="0" smtClean="0">
                <a:latin typeface="Times New Roman" pitchFamily="18" charset="0"/>
                <a:cs typeface="Times New Roman" pitchFamily="18" charset="0"/>
              </a:rPr>
              <a:t>     Small bowl cereal with chopped fruit and yoghurt</a:t>
            </a:r>
          </a:p>
          <a:p>
            <a:r>
              <a:rPr lang="en-US" sz="3400" dirty="0" smtClean="0">
                <a:latin typeface="Times New Roman" pitchFamily="18" charset="0"/>
                <a:cs typeface="Times New Roman" pitchFamily="18" charset="0"/>
              </a:rPr>
              <a:t>     Crumpets with jam</a:t>
            </a:r>
          </a:p>
          <a:p>
            <a:r>
              <a:rPr lang="en-US" sz="3400" dirty="0" smtClean="0">
                <a:latin typeface="Times New Roman" pitchFamily="18" charset="0"/>
                <a:cs typeface="Times New Roman" pitchFamily="18" charset="0"/>
              </a:rPr>
              <a:t>     Small bowl pasta with tomato based sauce</a:t>
            </a:r>
          </a:p>
          <a:p>
            <a:r>
              <a:rPr lang="en-US" sz="3400" dirty="0" smtClean="0">
                <a:latin typeface="Times New Roman" pitchFamily="18" charset="0"/>
                <a:cs typeface="Times New Roman" pitchFamily="18" charset="0"/>
              </a:rPr>
              <a:t>     Blueberry smoothie</a:t>
            </a:r>
          </a:p>
          <a:p>
            <a:r>
              <a:rPr lang="en-US" sz="3400" dirty="0" smtClean="0">
                <a:latin typeface="Times New Roman" pitchFamily="18" charset="0"/>
                <a:cs typeface="Times New Roman" pitchFamily="18" charset="0"/>
              </a:rPr>
              <a:t>    Toast with eggs and cheese</a:t>
            </a:r>
          </a:p>
          <a:p>
            <a:r>
              <a:rPr lang="en-US" sz="3400" dirty="0" smtClean="0">
                <a:latin typeface="Times New Roman" pitchFamily="18" charset="0"/>
                <a:cs typeface="Times New Roman" pitchFamily="18" charset="0"/>
              </a:rPr>
              <a:t>     Tub of creamed rice with canned fruit</a:t>
            </a:r>
          </a:p>
          <a:p>
            <a:pPr>
              <a:buNone/>
            </a:pPr>
            <a:endParaRPr lang="en-US" sz="3400" dirty="0" smtClean="0">
              <a:latin typeface="Times New Roman" pitchFamily="18" charset="0"/>
              <a:cs typeface="Times New Roman" pitchFamily="18" charset="0"/>
            </a:endParaRPr>
          </a:p>
          <a:p>
            <a:endParaRPr lang="en-US" sz="3400" dirty="0" smtClean="0">
              <a:latin typeface="Times New Roman" pitchFamily="18" charset="0"/>
              <a:cs typeface="Times New Roman" pitchFamily="18" charset="0"/>
            </a:endParaRPr>
          </a:p>
          <a:p>
            <a:pPr>
              <a:buNone/>
            </a:pPr>
            <a:endParaRPr lang="en-US" sz="3400" dirty="0" smtClean="0">
              <a:latin typeface="Times New Roman" pitchFamily="18" charset="0"/>
              <a:cs typeface="Times New Roman" pitchFamily="18" charset="0"/>
            </a:endParaRPr>
          </a:p>
          <a:p>
            <a:pPr>
              <a:buNone/>
            </a:pPr>
            <a:endParaRPr lang="en-US" sz="3400" dirty="0" smtClean="0">
              <a:latin typeface="Times New Roman" pitchFamily="18" charset="0"/>
              <a:cs typeface="Times New Roman" pitchFamily="18" charset="0"/>
            </a:endParaRPr>
          </a:p>
          <a:p>
            <a:pPr>
              <a:buNone/>
            </a:pPr>
            <a:r>
              <a:rPr lang="en-US" sz="34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000" dirty="0" smtClean="0">
                <a:latin typeface="Times New Roman" pitchFamily="18" charset="0"/>
                <a:cs typeface="Times New Roman" pitchFamily="18" charset="0"/>
              </a:rPr>
              <a:t> Porridge/</a:t>
            </a:r>
            <a:r>
              <a:rPr lang="en-US" sz="2000" dirty="0" err="1" smtClean="0">
                <a:latin typeface="Times New Roman" pitchFamily="18" charset="0"/>
                <a:cs typeface="Times New Roman" pitchFamily="18" charset="0"/>
              </a:rPr>
              <a:t>Weeta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bix</a:t>
            </a:r>
            <a:r>
              <a:rPr lang="en-US" sz="2000" dirty="0" smtClean="0">
                <a:latin typeface="Times New Roman" pitchFamily="18" charset="0"/>
                <a:cs typeface="Times New Roman" pitchFamily="18" charset="0"/>
              </a:rPr>
              <a:t> with low fat milk and fruit juice or a piece of fruit </a:t>
            </a:r>
          </a:p>
          <a:p>
            <a:r>
              <a:rPr lang="en-US" sz="2000" dirty="0" smtClean="0">
                <a:latin typeface="Times New Roman" pitchFamily="18" charset="0"/>
                <a:cs typeface="Times New Roman" pitchFamily="18" charset="0"/>
              </a:rPr>
              <a:t> Pasta, chicken and veg </a:t>
            </a:r>
          </a:p>
          <a:p>
            <a:r>
              <a:rPr lang="en-US" sz="2000" dirty="0" smtClean="0">
                <a:latin typeface="Times New Roman" pitchFamily="18" charset="0"/>
                <a:cs typeface="Times New Roman" pitchFamily="18" charset="0"/>
              </a:rPr>
              <a:t> Granary/wholegrain bread with baked beans </a:t>
            </a:r>
          </a:p>
          <a:p>
            <a:r>
              <a:rPr lang="en-US" sz="2000" dirty="0" smtClean="0">
                <a:latin typeface="Times New Roman" pitchFamily="18" charset="0"/>
                <a:cs typeface="Times New Roman" pitchFamily="18" charset="0"/>
              </a:rPr>
              <a:t> Bagel with cream cheese/ pancake with honey and banana </a:t>
            </a:r>
          </a:p>
          <a:p>
            <a:r>
              <a:rPr lang="en-US" sz="2000" dirty="0" smtClean="0">
                <a:latin typeface="Times New Roman" pitchFamily="18" charset="0"/>
                <a:cs typeface="Times New Roman" pitchFamily="18" charset="0"/>
              </a:rPr>
              <a:t>Basmati rice and chicken </a:t>
            </a:r>
          </a:p>
          <a:p>
            <a:r>
              <a:rPr lang="en-US" sz="2000" dirty="0" smtClean="0">
                <a:latin typeface="Times New Roman" pitchFamily="18" charset="0"/>
                <a:cs typeface="Times New Roman" pitchFamily="18" charset="0"/>
              </a:rPr>
              <a:t>Fruit salads or a piece of fruit e.g. apple, banana with milk/yoghurt</a:t>
            </a:r>
          </a:p>
          <a:p>
            <a:r>
              <a:rPr lang="en-US" sz="2000" dirty="0" smtClean="0">
                <a:latin typeface="Times New Roman" pitchFamily="18" charset="0"/>
                <a:cs typeface="Times New Roman" pitchFamily="18" charset="0"/>
              </a:rPr>
              <a:t>Examples: Cereal bar, whole meal bread/pitta and banana Yogurt and berries/ 2 small oranges Dried fruit Whole meal pitta, low fat cheese stick and small piece of fruit Isotonic carbohydrate drink .</a:t>
            </a:r>
          </a:p>
          <a:p>
            <a:r>
              <a:rPr lang="en-US" sz="2000" dirty="0" smtClean="0">
                <a:latin typeface="Times New Roman" pitchFamily="18" charset="0"/>
                <a:cs typeface="Times New Roman" pitchFamily="18" charset="0"/>
              </a:rPr>
              <a:t>Be sure to include water with snacks</a:t>
            </a:r>
            <a:endParaRPr lang="en-US" sz="20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2800" b="1" dirty="0" smtClean="0">
                <a:latin typeface="Times New Roman" pitchFamily="18" charset="0"/>
                <a:cs typeface="Times New Roman" pitchFamily="18" charset="0"/>
              </a:rPr>
              <a:t>Pre-Workout Snack</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763000" cy="5943600"/>
          </a:xfrm>
        </p:spPr>
        <p:txBody>
          <a:bodyPr>
            <a:normAutofit/>
          </a:bodyPr>
          <a:lstStyle/>
          <a:p>
            <a:pPr algn="just"/>
            <a:r>
              <a:rPr lang="en-US" sz="2000" dirty="0" smtClean="0">
                <a:latin typeface="Times New Roman" pitchFamily="18" charset="0"/>
                <a:cs typeface="Times New Roman" pitchFamily="18" charset="0"/>
              </a:rPr>
              <a:t>A pre-workout snack is recommended prior to engaging in competitive sporting events and intense training sessions.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Depending on the chosen snack, the ideal time to consume it can vary, but generally there is a window of 15-30mins prior to exercise for optimal performance.</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ideal pre-workout snack is one that is quickly digested and predominately consists of water and carbohydrates</a:t>
            </a:r>
            <a:r>
              <a:rPr lang="en-US" sz="28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You could eat a small snack between your pre-exercise meal and exercise to top up energy levels. If you do, it is best to wait 30-60 minutes before taking part in any vigorous sports or exercise</a:t>
            </a:r>
            <a:endParaRPr lang="en-US" sz="2000" dirty="0">
              <a:latin typeface="Times New Roman" pitchFamily="18" charset="0"/>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800" b="1" dirty="0" smtClean="0">
                <a:latin typeface="Times New Roman" pitchFamily="18" charset="0"/>
                <a:cs typeface="Times New Roman" pitchFamily="18" charset="0"/>
              </a:rPr>
              <a:t>What to Eat and Drink during Exercise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799"/>
          </a:xfrm>
        </p:spPr>
        <p:txBody>
          <a:bodyPr>
            <a:normAutofit/>
          </a:bodyPr>
          <a:lstStyle/>
          <a:p>
            <a:r>
              <a:rPr lang="en-US" sz="2000" dirty="0" smtClean="0">
                <a:latin typeface="Times New Roman" pitchFamily="18" charset="0"/>
                <a:cs typeface="Times New Roman" pitchFamily="18" charset="0"/>
              </a:rPr>
              <a:t>performance is enhanced when carbohydrate is consumed during exercise. </a:t>
            </a:r>
          </a:p>
          <a:p>
            <a:r>
              <a:rPr lang="en-US" sz="2000" dirty="0" smtClean="0">
                <a:latin typeface="Times New Roman" pitchFamily="18" charset="0"/>
                <a:cs typeface="Times New Roman" pitchFamily="18" charset="0"/>
              </a:rPr>
              <a:t>Benefits include a sustaining of optimum pace, greater time spent at high intensities, and maintenance of skills and concentration.</a:t>
            </a:r>
          </a:p>
          <a:p>
            <a:r>
              <a:rPr lang="en-US" sz="2000" dirty="0" smtClean="0">
                <a:latin typeface="Times New Roman" pitchFamily="18" charset="0"/>
                <a:cs typeface="Times New Roman" pitchFamily="18" charset="0"/>
              </a:rPr>
              <a:t>there is now good evidence that exercise of different duration and intensities requires a different carbohydrate feeding approach</a:t>
            </a:r>
          </a:p>
          <a:p>
            <a:pPr algn="just"/>
            <a:r>
              <a:rPr lang="en-US" sz="2000" dirty="0" smtClean="0">
                <a:latin typeface="Times New Roman" pitchFamily="18" charset="0"/>
                <a:cs typeface="Times New Roman" pitchFamily="18" charset="0"/>
              </a:rPr>
              <a:t>If a good pre training meal was consumed at an appropriate time, the body will require replenishment of carbohydrates and electrolytes stores after 60-90 minutes of steady exercise.</a:t>
            </a:r>
          </a:p>
          <a:p>
            <a:pPr algn="just"/>
            <a:r>
              <a:rPr lang="en-US" sz="2000" dirty="0" smtClean="0">
                <a:latin typeface="Times New Roman" pitchFamily="18" charset="0"/>
                <a:cs typeface="Times New Roman" pitchFamily="18" charset="0"/>
              </a:rPr>
              <a:t>This rule usually applies to athletes who are training / competing for a number of hours at a time.</a:t>
            </a:r>
          </a:p>
          <a:p>
            <a:pPr algn="just"/>
            <a:r>
              <a:rPr lang="en-US" sz="2000" dirty="0" smtClean="0">
                <a:latin typeface="Times New Roman" pitchFamily="18" charset="0"/>
                <a:cs typeface="Times New Roman" pitchFamily="18" charset="0"/>
              </a:rPr>
              <a:t>As a general rule water should be the main replenishment during the first hour of training. </a:t>
            </a:r>
          </a:p>
          <a:p>
            <a:pPr algn="just"/>
            <a:r>
              <a:rPr lang="en-US" sz="2000" dirty="0" smtClean="0">
                <a:latin typeface="Times New Roman" pitchFamily="18" charset="0"/>
                <a:cs typeface="Times New Roman" pitchFamily="18" charset="0"/>
              </a:rPr>
              <a:t>A diluted sport drink, juice, orange slice or gel would be a good choice after the first 60 – 90 minutes depending on the intensity of the exercise.</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867400"/>
          </a:xfrm>
        </p:spPr>
        <p:txBody>
          <a:bodyPr>
            <a:normAutofit/>
          </a:bodyPr>
          <a:lstStyle/>
          <a:p>
            <a:pPr algn="just"/>
            <a:r>
              <a:rPr lang="en-US" sz="2400" dirty="0">
                <a:latin typeface="Times New Roman" pitchFamily="18" charset="0"/>
                <a:cs typeface="Times New Roman" pitchFamily="18" charset="0"/>
              </a:rPr>
              <a:t>Sports nutrition has recently emerged as a recognized specialty area within the field of nutrition.</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Athletes </a:t>
            </a:r>
            <a:r>
              <a:rPr lang="en-US" sz="2400" dirty="0">
                <a:latin typeface="Times New Roman" pitchFamily="18" charset="0"/>
                <a:cs typeface="Times New Roman" pitchFamily="18" charset="0"/>
              </a:rPr>
              <a:t>challenge their bodies on a regular basis through physical training and </a:t>
            </a:r>
            <a:r>
              <a:rPr lang="en-US" sz="2400" dirty="0" smtClean="0">
                <a:latin typeface="Times New Roman" pitchFamily="18" charset="0"/>
                <a:cs typeface="Times New Roman" pitchFamily="18" charset="0"/>
              </a:rPr>
              <a:t>competitions. athletes need to adequately fuel their bodies on a daily basis to keep the demands of their activity or sport.</a:t>
            </a:r>
            <a:endParaRPr lang="en-US" sz="2400" dirty="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fueling process requires a specialized approach; therefore, athletes who want to make dietary changes should seek out professionals who are experts in sports </a:t>
            </a:r>
            <a:r>
              <a:rPr lang="en-US" sz="2400" dirty="0" smtClean="0">
                <a:latin typeface="Times New Roman" pitchFamily="18" charset="0"/>
                <a:cs typeface="Times New Roman" pitchFamily="18" charset="0"/>
              </a:rPr>
              <a:t>nutrition.</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2400" b="1" dirty="0" smtClean="0">
                <a:latin typeface="Times New Roman" pitchFamily="18" charset="0"/>
                <a:cs typeface="Times New Roman" pitchFamily="18" charset="0"/>
              </a:rPr>
              <a:t>     chapter 4                                                                                                  </a:t>
            </a:r>
            <a:r>
              <a:rPr lang="en-US" sz="1800" b="1" dirty="0" smtClean="0">
                <a:latin typeface="Times New Roman" pitchFamily="18" charset="0"/>
                <a:cs typeface="Times New Roman" pitchFamily="18" charset="0"/>
              </a:rPr>
              <a:t>INJURY &amp; RECOVERY - WHAT HAPPENS TO THE BODY DURING EXERCISE AND HOW TO FEED IT FOR RECOVERY</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sz="2800" dirty="0" smtClean="0"/>
              <a:t> Recovery often referred to as restoration and regeneration</a:t>
            </a:r>
          </a:p>
          <a:p>
            <a:endParaRPr lang="en-US" sz="2800" dirty="0" smtClean="0"/>
          </a:p>
          <a:p>
            <a:r>
              <a:rPr lang="en-US" sz="2800" dirty="0" smtClean="0"/>
              <a:t> the process the athlete goes through to return to a state of performance readiness .</a:t>
            </a:r>
          </a:p>
          <a:p>
            <a:r>
              <a:rPr lang="en-US" sz="2800" dirty="0" smtClean="0"/>
              <a:t>Involves physical and mental restoration .</a:t>
            </a:r>
          </a:p>
          <a:p>
            <a:pPr>
              <a:defRPr/>
            </a:pPr>
            <a:r>
              <a:rPr lang="en-US" sz="2800" dirty="0" smtClean="0"/>
              <a:t>Defined:  Helping athletes </a:t>
            </a:r>
            <a:r>
              <a:rPr lang="en-US" sz="2800" i="1" dirty="0" smtClean="0"/>
              <a:t>bounce</a:t>
            </a:r>
            <a:r>
              <a:rPr lang="en-US" sz="2800" dirty="0" smtClean="0"/>
              <a:t> back for future exercise bouts</a:t>
            </a:r>
          </a:p>
          <a:p>
            <a:pPr lvl="1">
              <a:defRPr/>
            </a:pPr>
            <a:r>
              <a:rPr lang="en-US" sz="2400" dirty="0" smtClean="0"/>
              <a:t>Considerations</a:t>
            </a:r>
          </a:p>
          <a:p>
            <a:pPr lvl="2">
              <a:defRPr/>
            </a:pPr>
            <a:r>
              <a:rPr lang="en-US" dirty="0" smtClean="0"/>
              <a:t>Intensity of exercise</a:t>
            </a:r>
          </a:p>
          <a:p>
            <a:pPr lvl="2">
              <a:defRPr/>
            </a:pPr>
            <a:r>
              <a:rPr lang="en-US" dirty="0" smtClean="0"/>
              <a:t>When will athlete exercise again?</a:t>
            </a:r>
          </a:p>
          <a:p>
            <a:r>
              <a:rPr lang="en-US" sz="2800" dirty="0" smtClean="0"/>
              <a:t>Allows athletes to reach their full potential in relation to their training loads</a:t>
            </a:r>
          </a:p>
          <a:p>
            <a:r>
              <a:rPr lang="en-US" sz="2800" dirty="0" smtClean="0"/>
              <a:t>Makes athletes Less likely to suffer from overtraining or burnout</a:t>
            </a:r>
          </a:p>
          <a:p>
            <a:pPr lvl="2">
              <a:defRPr/>
            </a:pPr>
            <a:endParaRPr lang="en-US" dirty="0" smtClean="0"/>
          </a:p>
          <a:p>
            <a:pPr lvl="1">
              <a:buNone/>
              <a:defRPr/>
            </a:pPr>
            <a:r>
              <a:rPr lang="en-US" dirty="0" smtClean="0"/>
              <a:t>   </a:t>
            </a:r>
            <a:r>
              <a:rPr lang="en-US" u="sng" dirty="0" smtClean="0">
                <a:solidFill>
                  <a:srgbClr val="FF6600"/>
                </a:solidFill>
              </a:rPr>
              <a:t>Nutrition Recovery Goals:</a:t>
            </a:r>
          </a:p>
          <a:p>
            <a:pPr lvl="2">
              <a:defRPr/>
            </a:pPr>
            <a:r>
              <a:rPr lang="en-US" dirty="0" smtClean="0"/>
              <a:t>Glycogen restoration</a:t>
            </a:r>
          </a:p>
          <a:p>
            <a:pPr lvl="2">
              <a:defRPr/>
            </a:pPr>
            <a:r>
              <a:rPr lang="en-US" dirty="0" smtClean="0"/>
              <a:t>Fluid &amp; electrolyte replacement</a:t>
            </a:r>
          </a:p>
          <a:p>
            <a:pPr lvl="2">
              <a:defRPr/>
            </a:pPr>
            <a:r>
              <a:rPr lang="en-US" dirty="0" smtClean="0"/>
              <a:t>Muscle repair and adaptation</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buNone/>
            </a:pPr>
            <a:r>
              <a:rPr lang="en-US" sz="2400" dirty="0" smtClean="0"/>
              <a:t>    When do we use Recovery Strategies for Sports Performance?</a:t>
            </a:r>
            <a:endParaRPr lang="en-US" sz="24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Usually to assist with rehabilitation or recuperation?</a:t>
            </a:r>
          </a:p>
          <a:p>
            <a:pPr>
              <a:buNone/>
            </a:pPr>
            <a:r>
              <a:rPr lang="en-US" sz="2000" dirty="0" smtClean="0">
                <a:latin typeface="Times New Roman" pitchFamily="18" charset="0"/>
                <a:cs typeface="Times New Roman" pitchFamily="18" charset="0"/>
              </a:rPr>
              <a:t>        -  We need to use recovery strategies constantly</a:t>
            </a:r>
          </a:p>
          <a:p>
            <a:pPr lvl="1">
              <a:buNone/>
            </a:pPr>
            <a:r>
              <a:rPr lang="en-US" sz="2000" dirty="0" smtClean="0">
                <a:latin typeface="Times New Roman" pitchFamily="18" charset="0"/>
                <a:cs typeface="Times New Roman" pitchFamily="18" charset="0"/>
              </a:rPr>
              <a:t> -  Before, during, after every training session and every game.</a:t>
            </a:r>
          </a:p>
          <a:p>
            <a:pPr lvl="1">
              <a:buNone/>
            </a:pPr>
            <a:r>
              <a:rPr lang="en-US" sz="2000" b="1" dirty="0" smtClean="0">
                <a:solidFill>
                  <a:srgbClr val="FF0000"/>
                </a:solidFill>
              </a:rPr>
              <a:t>What are the benefits of a good RECOVERY program?</a:t>
            </a:r>
            <a:endParaRPr lang="en-US" sz="2000" dirty="0" smtClean="0">
              <a:latin typeface="Times New Roman" pitchFamily="18" charset="0"/>
              <a:cs typeface="Times New Roman" pitchFamily="18" charset="0"/>
            </a:endParaRPr>
          </a:p>
          <a:p>
            <a:pPr lvl="1">
              <a:buNone/>
            </a:pPr>
            <a:endParaRPr lang="en-US" sz="2000" dirty="0" smtClean="0">
              <a:latin typeface="Times New Roman" pitchFamily="18" charset="0"/>
              <a:cs typeface="Times New Roman" pitchFamily="18" charset="0"/>
            </a:endParaRPr>
          </a:p>
          <a:p>
            <a:pPr lvl="1">
              <a:buNone/>
            </a:pPr>
            <a:endParaRPr lang="en-US" sz="20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Accelerated adaptation and maximal performance</a:t>
            </a:r>
          </a:p>
          <a:p>
            <a:r>
              <a:rPr lang="en-US" sz="2600" dirty="0" smtClean="0">
                <a:latin typeface="Times New Roman" pitchFamily="18" charset="0"/>
                <a:cs typeface="Times New Roman" pitchFamily="18" charset="0"/>
              </a:rPr>
              <a:t>Reduction of fatigue late in the game with the use of Training, nutritional, and tactical strategies</a:t>
            </a:r>
          </a:p>
          <a:p>
            <a:endParaRPr lang="en-US" sz="2600" dirty="0" smtClean="0">
              <a:latin typeface="Times New Roman" pitchFamily="18" charset="0"/>
              <a:cs typeface="Times New Roman" pitchFamily="18" charset="0"/>
            </a:endParaRPr>
          </a:p>
          <a:p>
            <a:r>
              <a:rPr lang="en-US" sz="2600" b="1" dirty="0" smtClean="0">
                <a:solidFill>
                  <a:srgbClr val="FF0000"/>
                </a:solidFill>
                <a:latin typeface="Times New Roman" pitchFamily="18" charset="0"/>
                <a:cs typeface="Times New Roman" pitchFamily="18" charset="0"/>
              </a:rPr>
              <a:t>What are the roles of Recovery Strategies for Sports Performance?</a:t>
            </a:r>
          </a:p>
          <a:p>
            <a:r>
              <a:rPr lang="en-US" sz="2600" dirty="0" smtClean="0">
                <a:latin typeface="Times New Roman" pitchFamily="18" charset="0"/>
                <a:cs typeface="Times New Roman" pitchFamily="18" charset="0"/>
              </a:rPr>
              <a:t>Two Primary Roles:</a:t>
            </a:r>
          </a:p>
          <a:p>
            <a:pPr lvl="1"/>
            <a:r>
              <a:rPr lang="en-US" sz="2600" dirty="0" smtClean="0">
                <a:latin typeface="Times New Roman" pitchFamily="18" charset="0"/>
                <a:cs typeface="Times New Roman" pitchFamily="18" charset="0"/>
              </a:rPr>
              <a:t>Monitoring the athletes adaptation to training and stress so that appropriate recovery strategies can be determined</a:t>
            </a:r>
          </a:p>
          <a:p>
            <a:pPr lvl="1"/>
            <a:r>
              <a:rPr lang="en-US" sz="2600" dirty="0" smtClean="0">
                <a:latin typeface="Times New Roman" pitchFamily="18" charset="0"/>
                <a:cs typeface="Times New Roman" pitchFamily="18" charset="0"/>
              </a:rPr>
              <a:t>Selection of specific recovery techniques and strategies to minimize any residual fatigue from training and competing</a:t>
            </a:r>
          </a:p>
          <a:p>
            <a:pPr lvl="1">
              <a:buNone/>
            </a:pPr>
            <a:endParaRPr lang="en-US" sz="2000" dirty="0" smtClean="0">
              <a:latin typeface="Times New Roman" pitchFamily="18" charset="0"/>
              <a:cs typeface="Times New Roman" pitchFamily="18" charset="0"/>
            </a:endParaRP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52400"/>
            <a:ext cx="8229600" cy="6477000"/>
          </a:xfrm>
        </p:spPr>
        <p:txBody>
          <a:bodyPr>
            <a:noAutofit/>
          </a:bodyPr>
          <a:lstStyle/>
          <a:p>
            <a:pPr>
              <a:buNone/>
            </a:pP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What are the different types of RECOVERY tools?</a:t>
            </a:r>
          </a:p>
          <a:p>
            <a:r>
              <a:rPr lang="en-US" sz="2000" dirty="0" smtClean="0">
                <a:latin typeface="Times New Roman" pitchFamily="18" charset="0"/>
                <a:cs typeface="Times New Roman" pitchFamily="18" charset="0"/>
              </a:rPr>
              <a:t>Active rest: stretching</a:t>
            </a:r>
          </a:p>
          <a:p>
            <a:r>
              <a:rPr lang="en-US" sz="2000" dirty="0" smtClean="0">
                <a:latin typeface="Times New Roman" pitchFamily="18" charset="0"/>
                <a:cs typeface="Times New Roman" pitchFamily="18" charset="0"/>
              </a:rPr>
              <a:t> Passive rest: 7-9 hours sleep (too much rest can slow down Central Nervous System)</a:t>
            </a:r>
          </a:p>
          <a:p>
            <a:r>
              <a:rPr lang="en-US" sz="2000" dirty="0" smtClean="0">
                <a:latin typeface="Times New Roman" pitchFamily="18" charset="0"/>
                <a:cs typeface="Times New Roman" pitchFamily="18" charset="0"/>
              </a:rPr>
              <a:t>Psychological strategies(Relaxation)</a:t>
            </a:r>
          </a:p>
          <a:p>
            <a:r>
              <a:rPr lang="en-US" sz="2000" dirty="0" smtClean="0">
                <a:latin typeface="Times New Roman" pitchFamily="18" charset="0"/>
                <a:cs typeface="Times New Roman" pitchFamily="18" charset="0"/>
              </a:rPr>
              <a:t>Nutrition</a:t>
            </a:r>
          </a:p>
          <a:p>
            <a:r>
              <a:rPr lang="en-US" sz="2000" dirty="0" smtClean="0">
                <a:latin typeface="Times New Roman" pitchFamily="18" charset="0"/>
                <a:cs typeface="Times New Roman" pitchFamily="18" charset="0"/>
              </a:rPr>
              <a:t>Massage (Increasing blood flow without muscle activity)</a:t>
            </a:r>
          </a:p>
          <a:p>
            <a:r>
              <a:rPr lang="en-US" sz="2000" dirty="0" smtClean="0">
                <a:latin typeface="Times New Roman" pitchFamily="18" charset="0"/>
                <a:cs typeface="Times New Roman" pitchFamily="18" charset="0"/>
              </a:rPr>
              <a:t>Increase oxygen to fatigued muscle cells</a:t>
            </a:r>
          </a:p>
          <a:p>
            <a:r>
              <a:rPr lang="en-US" sz="2000" dirty="0" smtClean="0">
                <a:latin typeface="Times New Roman" pitchFamily="18" charset="0"/>
                <a:cs typeface="Times New Roman" pitchFamily="18" charset="0"/>
              </a:rPr>
              <a:t>Contrast shower (Blood vessel pumping)</a:t>
            </a:r>
          </a:p>
          <a:p>
            <a:r>
              <a:rPr lang="en-US" sz="2000" dirty="0" smtClean="0">
                <a:latin typeface="Times New Roman" pitchFamily="18" charset="0"/>
                <a:cs typeface="Times New Roman" pitchFamily="18" charset="0"/>
              </a:rPr>
              <a:t>Increase motivation (mental recovery)</a:t>
            </a:r>
          </a:p>
          <a:p>
            <a:r>
              <a:rPr lang="en-US" sz="2000" dirty="0" smtClean="0">
                <a:latin typeface="Times New Roman" pitchFamily="18" charset="0"/>
                <a:cs typeface="Times New Roman" pitchFamily="18" charset="0"/>
              </a:rPr>
              <a:t>Hydrotherapy</a:t>
            </a:r>
          </a:p>
          <a:p>
            <a:pPr lvl="1"/>
            <a:r>
              <a:rPr lang="en-US" sz="2000" dirty="0" smtClean="0">
                <a:latin typeface="Times New Roman" pitchFamily="18" charset="0"/>
                <a:cs typeface="Times New Roman" pitchFamily="18" charset="0"/>
              </a:rPr>
              <a:t>Ice baths (Ischemic response)</a:t>
            </a:r>
          </a:p>
          <a:p>
            <a:pPr lvl="1"/>
            <a:r>
              <a:rPr lang="en-US" sz="2000" dirty="0" smtClean="0">
                <a:latin typeface="Times New Roman" pitchFamily="18" charset="0"/>
                <a:cs typeface="Times New Roman" pitchFamily="18" charset="0"/>
              </a:rPr>
              <a:t> Hot and Cold Contrast baths</a:t>
            </a:r>
          </a:p>
          <a:p>
            <a:pPr lvl="1"/>
            <a:r>
              <a:rPr lang="en-US" sz="2000" dirty="0" smtClean="0">
                <a:latin typeface="Times New Roman" pitchFamily="18" charset="0"/>
                <a:cs typeface="Times New Roman" pitchFamily="18" charset="0"/>
              </a:rPr>
              <a:t>(Blood vessel pumping)</a:t>
            </a:r>
          </a:p>
          <a:p>
            <a:endParaRPr lang="en-US" sz="2000" dirty="0">
              <a:latin typeface="Times New Roman" pitchFamily="18" charset="0"/>
              <a:cs typeface="Times New Roman"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nSpc>
                <a:spcPct val="150000"/>
              </a:lnSpc>
              <a:buNone/>
            </a:pPr>
            <a:r>
              <a:rPr lang="en-US" sz="20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When are recovery strategies needed the most?</a:t>
            </a:r>
          </a:p>
          <a:p>
            <a:pPr>
              <a:lnSpc>
                <a:spcPct val="150000"/>
              </a:lnSpc>
            </a:pPr>
            <a:r>
              <a:rPr lang="en-US" sz="2000" dirty="0" smtClean="0">
                <a:latin typeface="Times New Roman" panose="02020603050405020304" pitchFamily="18" charset="0"/>
                <a:cs typeface="Times New Roman" panose="02020603050405020304" pitchFamily="18" charset="0"/>
              </a:rPr>
              <a:t>When there is excessive , usually physical, overload on an athlete without adequate physical rest </a:t>
            </a:r>
          </a:p>
          <a:p>
            <a:pPr>
              <a:lnSpc>
                <a:spcPct val="150000"/>
              </a:lnSpc>
            </a:pPr>
            <a:r>
              <a:rPr lang="en-US" sz="2000" dirty="0" smtClean="0">
                <a:latin typeface="Times New Roman" panose="02020603050405020304" pitchFamily="18" charset="0"/>
                <a:cs typeface="Times New Roman" panose="02020603050405020304" pitchFamily="18" charset="0"/>
              </a:rPr>
              <a:t>High frequency of Competition</a:t>
            </a:r>
          </a:p>
          <a:p>
            <a:pPr>
              <a:lnSpc>
                <a:spcPct val="150000"/>
              </a:lnSpc>
            </a:pPr>
            <a:r>
              <a:rPr lang="en-US" sz="2000" dirty="0" smtClean="0">
                <a:latin typeface="Times New Roman" panose="02020603050405020304" pitchFamily="18" charset="0"/>
                <a:cs typeface="Times New Roman" panose="02020603050405020304" pitchFamily="18" charset="0"/>
              </a:rPr>
              <a:t>Monotonous training</a:t>
            </a:r>
          </a:p>
          <a:p>
            <a:pPr>
              <a:lnSpc>
                <a:spcPct val="150000"/>
              </a:lnSpc>
            </a:pPr>
            <a:r>
              <a:rPr lang="en-US" sz="2000" dirty="0" smtClean="0">
                <a:latin typeface="Times New Roman" panose="02020603050405020304" pitchFamily="18" charset="0"/>
                <a:cs typeface="Times New Roman" panose="02020603050405020304" pitchFamily="18" charset="0"/>
              </a:rPr>
              <a:t>&gt; 3 hours of training per day</a:t>
            </a:r>
          </a:p>
          <a:p>
            <a:pPr>
              <a:lnSpc>
                <a:spcPct val="150000"/>
              </a:lnSpc>
            </a:pPr>
            <a:r>
              <a:rPr lang="en-US" sz="2000" dirty="0" smtClean="0">
                <a:latin typeface="Times New Roman" panose="02020603050405020304" pitchFamily="18" charset="0"/>
                <a:cs typeface="Times New Roman" panose="02020603050405020304" pitchFamily="18" charset="0"/>
              </a:rPr>
              <a:t>&gt; 30% increase in training load each week</a:t>
            </a:r>
          </a:p>
          <a:p>
            <a:pPr>
              <a:lnSpc>
                <a:spcPct val="150000"/>
              </a:lnSpc>
            </a:pPr>
            <a:r>
              <a:rPr lang="en-US" sz="2000" dirty="0" smtClean="0">
                <a:latin typeface="Times New Roman" panose="02020603050405020304" pitchFamily="18" charset="0"/>
                <a:cs typeface="Times New Roman" panose="02020603050405020304" pitchFamily="18" charset="0"/>
              </a:rPr>
              <a:t>&gt; 2 hard training days in succession</a:t>
            </a:r>
          </a:p>
          <a:p>
            <a:pPr>
              <a:lnSpc>
                <a:spcPct val="150000"/>
              </a:lnSpc>
            </a:pPr>
            <a:r>
              <a:rPr lang="en-US" sz="2000" dirty="0" smtClean="0">
                <a:latin typeface="Times New Roman" panose="02020603050405020304" pitchFamily="18" charset="0"/>
                <a:cs typeface="Times New Roman" panose="02020603050405020304" pitchFamily="18" charset="0"/>
              </a:rPr>
              <a:t>&gt; More than 1 game in less than 72 hours</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lumMod val="95000"/>
                    <a:lumOff val="5000"/>
                  </a:schemeClr>
                </a:solidFill>
                <a:latin typeface="Times New Roman" pitchFamily="18" charset="0"/>
                <a:cs typeface="Times New Roman" pitchFamily="18" charset="0"/>
              </a:rPr>
              <a:t>What habits can inhibit Recovery?</a:t>
            </a:r>
            <a:endParaRPr lang="en-US" sz="36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Delay in intake of carbohydrates after exercise</a:t>
            </a:r>
          </a:p>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Inadequate amount of carbohydrates</a:t>
            </a:r>
          </a:p>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High Intensity exercise during recovery</a:t>
            </a:r>
          </a:p>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Caffeine (Coffee, tea, coke, chocolate) – might decrease sleep</a:t>
            </a:r>
          </a:p>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Nicotine - decrease oxygen uptake, sleep disturbance</a:t>
            </a:r>
          </a:p>
          <a:p>
            <a:pPr>
              <a:lnSpc>
                <a:spcPct val="150000"/>
              </a:lnSpc>
              <a:buFont typeface="Wingdings" panose="05000000000000000000" pitchFamily="2" charset="2"/>
              <a:buChar char="Ø"/>
            </a:pPr>
            <a:r>
              <a:rPr lang="en-US" sz="2200" dirty="0" smtClean="0">
                <a:latin typeface="Times New Roman" pitchFamily="18" charset="0"/>
                <a:cs typeface="Times New Roman" pitchFamily="18" charset="0"/>
              </a:rPr>
              <a:t>Alcohol - effects sleep, increased fatigue, dehydration</a:t>
            </a:r>
          </a:p>
          <a:p>
            <a:pPr>
              <a:lnSpc>
                <a:spcPct val="150000"/>
              </a:lnSpc>
              <a:buNone/>
            </a:pPr>
            <a:endParaRPr lang="en-US" sz="2200" dirty="0" smtClean="0">
              <a:latin typeface="Times New Roman" pitchFamily="18" charset="0"/>
              <a:cs typeface="Times New Roman" pitchFamily="18" charset="0"/>
            </a:endParaRPr>
          </a:p>
          <a:p>
            <a:pPr>
              <a:lnSpc>
                <a:spcPct val="150000"/>
              </a:lnSpc>
              <a:buNone/>
            </a:pPr>
            <a:endParaRPr lang="en-US" sz="2200" dirty="0" smtClean="0">
              <a:latin typeface="Times New Roman" pitchFamily="18" charset="0"/>
              <a:cs typeface="Times New Roman" pitchFamily="18" charset="0"/>
            </a:endParaRPr>
          </a:p>
          <a:p>
            <a:pPr>
              <a:lnSpc>
                <a:spcPct val="150000"/>
              </a:lnSpc>
              <a:buFont typeface="Wingdings" panose="05000000000000000000" pitchFamily="2" charset="2"/>
              <a:buChar char="Ø"/>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tx1">
                    <a:lumMod val="95000"/>
                    <a:lumOff val="5000"/>
                  </a:schemeClr>
                </a:solidFill>
                <a:latin typeface="Times New Roman" pitchFamily="18" charset="0"/>
                <a:cs typeface="Times New Roman" pitchFamily="18" charset="0"/>
              </a:rPr>
              <a:t>What happens if you miss the Nutritional window?</a:t>
            </a:r>
            <a:endParaRPr lang="en-US" sz="28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Low energy</a:t>
            </a:r>
          </a:p>
          <a:p>
            <a:pPr>
              <a:lnSpc>
                <a:spcPct val="150000"/>
              </a:lnSpc>
            </a:pPr>
            <a:r>
              <a:rPr lang="en-US" sz="2400" dirty="0" smtClean="0">
                <a:latin typeface="Times New Roman" pitchFamily="18" charset="0"/>
                <a:cs typeface="Times New Roman" pitchFamily="18" charset="0"/>
              </a:rPr>
              <a:t>Poorly repaired muscles</a:t>
            </a:r>
          </a:p>
          <a:p>
            <a:pPr>
              <a:lnSpc>
                <a:spcPct val="150000"/>
              </a:lnSpc>
            </a:pPr>
            <a:r>
              <a:rPr lang="en-US" sz="2400" dirty="0" smtClean="0">
                <a:latin typeface="Times New Roman" pitchFamily="18" charset="0"/>
                <a:cs typeface="Times New Roman" pitchFamily="18" charset="0"/>
              </a:rPr>
              <a:t>Dehydration</a:t>
            </a:r>
          </a:p>
          <a:p>
            <a:pPr>
              <a:lnSpc>
                <a:spcPct val="150000"/>
              </a:lnSpc>
            </a:pPr>
            <a:r>
              <a:rPr lang="en-US" sz="2400" dirty="0" smtClean="0">
                <a:latin typeface="Times New Roman" pitchFamily="18" charset="0"/>
                <a:cs typeface="Times New Roman" pitchFamily="18" charset="0"/>
              </a:rPr>
              <a:t>Decreased Performance</a:t>
            </a:r>
          </a:p>
          <a:p>
            <a:pPr>
              <a:lnSpc>
                <a:spcPct val="150000"/>
              </a:lnSpc>
            </a:pPr>
            <a:r>
              <a:rPr lang="en-US" sz="2400" dirty="0" smtClean="0">
                <a:latin typeface="Times New Roman" pitchFamily="18" charset="0"/>
                <a:cs typeface="Times New Roman" pitchFamily="18" charset="0"/>
              </a:rPr>
              <a:t>Poor mental clarity</a:t>
            </a:r>
          </a:p>
          <a:p>
            <a:pPr>
              <a:lnSpc>
                <a:spcPct val="150000"/>
              </a:lnSpc>
            </a:pPr>
            <a:r>
              <a:rPr lang="en-US" sz="2400" dirty="0" smtClean="0">
                <a:latin typeface="Times New Roman" pitchFamily="18" charset="0"/>
                <a:cs typeface="Times New Roman" pitchFamily="18" charset="0"/>
              </a:rPr>
              <a:t>Increased risk of injury</a:t>
            </a:r>
          </a:p>
          <a:p>
            <a:endParaRPr lang="en-US" sz="2400" dirty="0">
              <a:latin typeface="Times New Roman" pitchFamily="18" charset="0"/>
              <a:cs typeface="Times New Roman"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lumMod val="95000"/>
                    <a:lumOff val="5000"/>
                  </a:schemeClr>
                </a:solidFill>
                <a:latin typeface="Times New Roman" pitchFamily="18" charset="0"/>
                <a:cs typeface="Times New Roman" pitchFamily="18" charset="0"/>
              </a:rPr>
              <a:t>What are some Recovery Strategies?</a:t>
            </a:r>
            <a:endParaRPr lang="en-US" sz="32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150000"/>
              </a:lnSpc>
            </a:pPr>
            <a:r>
              <a:rPr lang="en-US" sz="2400" dirty="0" smtClean="0">
                <a:latin typeface="Times New Roman" pitchFamily="18" charset="0"/>
                <a:cs typeface="Times New Roman" pitchFamily="18" charset="0"/>
              </a:rPr>
              <a:t>Have proper fluids and foods available/ Post game Snacks</a:t>
            </a:r>
          </a:p>
          <a:p>
            <a:pPr>
              <a:lnSpc>
                <a:spcPct val="150000"/>
              </a:lnSpc>
            </a:pPr>
            <a:r>
              <a:rPr lang="en-US" sz="2400" dirty="0" smtClean="0">
                <a:latin typeface="Times New Roman" pitchFamily="18" charset="0"/>
                <a:cs typeface="Times New Roman" pitchFamily="18" charset="0"/>
              </a:rPr>
              <a:t>Build refueling into your teams daily routine (32 ounce Gatorade while stretching)</a:t>
            </a:r>
          </a:p>
          <a:p>
            <a:pPr>
              <a:lnSpc>
                <a:spcPct val="150000"/>
              </a:lnSpc>
            </a:pPr>
            <a:r>
              <a:rPr lang="en-US" sz="2400" dirty="0" smtClean="0">
                <a:latin typeface="Times New Roman" pitchFamily="18" charset="0"/>
                <a:cs typeface="Times New Roman" pitchFamily="18" charset="0"/>
              </a:rPr>
              <a:t>Weight intake and weigh outputs</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lumMod val="95000"/>
                    <a:lumOff val="5000"/>
                  </a:schemeClr>
                </a:solidFill>
                <a:latin typeface="Times New Roman" pitchFamily="18" charset="0"/>
                <a:cs typeface="Times New Roman" pitchFamily="18" charset="0"/>
              </a:rPr>
              <a:t>What does massaging claim to do?</a:t>
            </a:r>
            <a:endParaRPr lang="en-US" sz="36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nSpc>
                <a:spcPct val="150000"/>
              </a:lnSpc>
            </a:pPr>
            <a:r>
              <a:rPr lang="en-US" sz="3100" dirty="0" smtClean="0">
                <a:latin typeface="Times New Roman" pitchFamily="18" charset="0"/>
                <a:cs typeface="Times New Roman" pitchFamily="18" charset="0"/>
              </a:rPr>
              <a:t>Increase blood flow and lymphatic circulation to the muscles.</a:t>
            </a:r>
          </a:p>
          <a:p>
            <a:pPr>
              <a:lnSpc>
                <a:spcPct val="150000"/>
              </a:lnSpc>
            </a:pPr>
            <a:r>
              <a:rPr lang="en-US" sz="3100" dirty="0" smtClean="0">
                <a:latin typeface="Times New Roman" pitchFamily="18" charset="0"/>
                <a:cs typeface="Times New Roman" pitchFamily="18" charset="0"/>
              </a:rPr>
              <a:t>Assists the muscles to relax by affecting the nerve-muscle activity levels</a:t>
            </a:r>
          </a:p>
          <a:p>
            <a:pPr>
              <a:lnSpc>
                <a:spcPct val="150000"/>
              </a:lnSpc>
            </a:pPr>
            <a:r>
              <a:rPr lang="en-US" sz="3100" dirty="0" smtClean="0">
                <a:latin typeface="Times New Roman" pitchFamily="18" charset="0"/>
                <a:cs typeface="Times New Roman" pitchFamily="18" charset="0"/>
              </a:rPr>
              <a:t>Reduces muscle soreness</a:t>
            </a:r>
          </a:p>
          <a:p>
            <a:pPr>
              <a:lnSpc>
                <a:spcPct val="150000"/>
              </a:lnSpc>
            </a:pPr>
            <a:r>
              <a:rPr lang="en-US" sz="3100" dirty="0" smtClean="0">
                <a:latin typeface="Times New Roman" pitchFamily="18" charset="0"/>
                <a:cs typeface="Times New Roman" pitchFamily="18" charset="0"/>
              </a:rPr>
              <a:t>Improves flexibility</a:t>
            </a:r>
          </a:p>
          <a:p>
            <a:pPr>
              <a:lnSpc>
                <a:spcPct val="150000"/>
              </a:lnSpc>
            </a:pPr>
            <a:r>
              <a:rPr lang="en-US" sz="3100" dirty="0" smtClean="0">
                <a:latin typeface="Times New Roman" pitchFamily="18" charset="0"/>
                <a:cs typeface="Times New Roman" pitchFamily="18" charset="0"/>
              </a:rPr>
              <a:t>Realigns scar tissue, maximizing its strength and flexibility</a:t>
            </a:r>
          </a:p>
          <a:p>
            <a:pPr>
              <a:lnSpc>
                <a:spcPct val="150000"/>
              </a:lnSpc>
            </a:pPr>
            <a:r>
              <a:rPr lang="en-US" sz="3100" dirty="0" smtClean="0">
                <a:latin typeface="Times New Roman" pitchFamily="18" charset="0"/>
                <a:cs typeface="Times New Roman" pitchFamily="18" charset="0"/>
              </a:rPr>
              <a:t>Loosens up spasms, knots etc in the muscle</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Post-competition Massage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r>
              <a:rPr lang="en-US" dirty="0" smtClean="0"/>
              <a:t>• </a:t>
            </a:r>
            <a:r>
              <a:rPr lang="en-US" sz="2400" dirty="0" smtClean="0">
                <a:latin typeface="Times New Roman" pitchFamily="18" charset="0"/>
                <a:cs typeface="Times New Roman" pitchFamily="18" charset="0"/>
              </a:rPr>
              <a:t>Possibly the best time for a massage for recovery</a:t>
            </a:r>
          </a:p>
          <a:p>
            <a:pPr marL="0" indent="0">
              <a:lnSpc>
                <a:spcPct val="150000"/>
              </a:lnSpc>
              <a:buNone/>
            </a:pPr>
            <a:r>
              <a:rPr lang="en-US" sz="2400" dirty="0" smtClean="0">
                <a:latin typeface="Times New Roman" pitchFamily="18" charset="0"/>
                <a:cs typeface="Times New Roman" pitchFamily="18" charset="0"/>
              </a:rPr>
              <a:t>• Helps maintain flexibility and relieving any muscle spasms</a:t>
            </a:r>
          </a:p>
          <a:p>
            <a:pPr marL="0" indent="0">
              <a:lnSpc>
                <a:spcPct val="150000"/>
              </a:lnSpc>
              <a:buNone/>
            </a:pPr>
            <a:r>
              <a:rPr lang="en-US" sz="2400" dirty="0" smtClean="0">
                <a:latin typeface="Times New Roman" pitchFamily="18" charset="0"/>
                <a:cs typeface="Times New Roman" pitchFamily="18" charset="0"/>
              </a:rPr>
              <a:t>• Firm but slow movements</a:t>
            </a:r>
          </a:p>
          <a:p>
            <a:pPr marL="0" indent="0">
              <a:lnSpc>
                <a:spcPct val="150000"/>
              </a:lnSpc>
              <a:buNone/>
            </a:pPr>
            <a:r>
              <a:rPr lang="en-US" sz="2400" dirty="0" smtClean="0">
                <a:latin typeface="Times New Roman" pitchFamily="18" charset="0"/>
                <a:cs typeface="Times New Roman" pitchFamily="18" charset="0"/>
              </a:rPr>
              <a:t>• No scientific evidence that this assists recovery</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What does Hydrotherapy claim to do?</a:t>
            </a:r>
            <a:endParaRPr lang="en-US" sz="3200" dirty="0"/>
          </a:p>
        </p:txBody>
      </p:sp>
      <p:sp>
        <p:nvSpPr>
          <p:cNvPr id="3" name="Content Placeholder 2"/>
          <p:cNvSpPr>
            <a:spLocks noGrp="1"/>
          </p:cNvSpPr>
          <p:nvPr>
            <p:ph idx="1"/>
          </p:nvPr>
        </p:nvSpPr>
        <p:spPr/>
        <p:txBody>
          <a:bodyPr>
            <a:normAutofit/>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Improves nutrition to muscle cells</a:t>
            </a:r>
          </a:p>
          <a:p>
            <a:pPr marL="0" indent="0">
              <a:lnSpc>
                <a:spcPct val="150000"/>
              </a:lnSpc>
              <a:buNone/>
            </a:pPr>
            <a:r>
              <a:rPr lang="en-US" sz="2600" dirty="0" smtClean="0">
                <a:latin typeface="Times New Roman" panose="02020603050405020304" pitchFamily="18" charset="0"/>
                <a:cs typeface="Times New Roman" panose="02020603050405020304" pitchFamily="18" charset="0"/>
              </a:rPr>
              <a:t>• Helps eliminate metabolic wastes</a:t>
            </a:r>
          </a:p>
          <a:p>
            <a:pPr marL="0" indent="0">
              <a:lnSpc>
                <a:spcPct val="150000"/>
              </a:lnSpc>
              <a:buNone/>
            </a:pPr>
            <a:r>
              <a:rPr lang="en-US" sz="2600" dirty="0" smtClean="0">
                <a:latin typeface="Times New Roman" panose="02020603050405020304" pitchFamily="18" charset="0"/>
                <a:cs typeface="Times New Roman" panose="02020603050405020304" pitchFamily="18" charset="0"/>
              </a:rPr>
              <a:t>• Decreases blood pressure</a:t>
            </a:r>
          </a:p>
          <a:p>
            <a:pPr marL="0" indent="0">
              <a:lnSpc>
                <a:spcPct val="150000"/>
              </a:lnSpc>
              <a:buNone/>
            </a:pPr>
            <a:r>
              <a:rPr lang="en-US" sz="2600" dirty="0" smtClean="0">
                <a:latin typeface="Times New Roman" panose="02020603050405020304" pitchFamily="18" charset="0"/>
                <a:cs typeface="Times New Roman" panose="02020603050405020304" pitchFamily="18" charset="0"/>
              </a:rPr>
              <a:t>• Decreased tension</a:t>
            </a:r>
          </a:p>
          <a:p>
            <a:pPr marL="0" indent="0">
              <a:lnSpc>
                <a:spcPct val="150000"/>
              </a:lnSpc>
              <a:buNone/>
            </a:pPr>
            <a:r>
              <a:rPr lang="en-US" sz="2600" dirty="0" smtClean="0">
                <a:latin typeface="Times New Roman" panose="02020603050405020304" pitchFamily="18" charset="0"/>
                <a:cs typeface="Times New Roman" panose="02020603050405020304" pitchFamily="18" charset="0"/>
              </a:rPr>
              <a:t>• Decreases soreness</a:t>
            </a:r>
          </a:p>
          <a:p>
            <a:pPr marL="0" indent="0">
              <a:lnSpc>
                <a:spcPct val="150000"/>
              </a:lnSpc>
              <a:buNone/>
            </a:pPr>
            <a:endParaRPr lang="en-US" sz="26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Autofit/>
          </a:bodyPr>
          <a:lstStyle/>
          <a:p>
            <a:r>
              <a:rPr lang="en-US" sz="2800" b="1" dirty="0" smtClean="0">
                <a:latin typeface="Times New Roman" pitchFamily="18" charset="0"/>
                <a:cs typeface="Times New Roman" pitchFamily="18" charset="0"/>
              </a:rPr>
              <a:t>Role of Nutrition in Exercise and Performance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a:bodyPr>
          <a:lstStyle/>
          <a:p>
            <a:pPr algn="just"/>
            <a:r>
              <a:rPr lang="en-US" sz="2400" dirty="0">
                <a:latin typeface="Times New Roman" pitchFamily="18" charset="0"/>
                <a:cs typeface="Times New Roman" pitchFamily="18" charset="0"/>
              </a:rPr>
              <a:t>Athletic and exercise performance is not only influenced by the training schedule of the athlete </a:t>
            </a:r>
            <a:r>
              <a:rPr lang="en-US" sz="2400" dirty="0" smtClean="0">
                <a:latin typeface="Times New Roman" pitchFamily="18" charset="0"/>
                <a:cs typeface="Times New Roman" pitchFamily="18" charset="0"/>
              </a:rPr>
              <a:t>but also </a:t>
            </a:r>
            <a:r>
              <a:rPr lang="en-US" sz="2400" dirty="0">
                <a:latin typeface="Times New Roman" pitchFamily="18" charset="0"/>
                <a:cs typeface="Times New Roman" pitchFamily="18" charset="0"/>
              </a:rPr>
              <a:t>by the nutritional status of the individual</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Total </a:t>
            </a:r>
            <a:r>
              <a:rPr lang="en-US" sz="2400" dirty="0">
                <a:latin typeface="Times New Roman" pitchFamily="18" charset="0"/>
                <a:cs typeface="Times New Roman" pitchFamily="18" charset="0"/>
              </a:rPr>
              <a:t>dietary intake not only influences training and performance, but also the strength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endurance of the individual.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composition of dietary intake can significantly impact the metabolic responses to exercise,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turn, </a:t>
            </a:r>
            <a:r>
              <a:rPr lang="en-US" sz="2400" dirty="0">
                <a:latin typeface="Times New Roman" pitchFamily="18" charset="0"/>
                <a:cs typeface="Times New Roman" pitchFamily="18" charset="0"/>
              </a:rPr>
              <a:t>can impact performance.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therefore important to pay </a:t>
            </a:r>
            <a:r>
              <a:rPr lang="en-US" sz="2400" dirty="0" smtClean="0">
                <a:latin typeface="Times New Roman" pitchFamily="18" charset="0"/>
                <a:cs typeface="Times New Roman" pitchFamily="18" charset="0"/>
              </a:rPr>
              <a:t>attention </a:t>
            </a:r>
            <a:r>
              <a:rPr lang="en-US" sz="2400" dirty="0">
                <a:latin typeface="Times New Roman" pitchFamily="18" charset="0"/>
                <a:cs typeface="Times New Roman" pitchFamily="18" charset="0"/>
              </a:rPr>
              <a:t>to the dietary </a:t>
            </a:r>
            <a:r>
              <a:rPr lang="en-US" sz="2400" dirty="0" smtClean="0">
                <a:latin typeface="Times New Roman" pitchFamily="18" charset="0"/>
                <a:cs typeface="Times New Roman" pitchFamily="18" charset="0"/>
              </a:rPr>
              <a:t>&amp; </a:t>
            </a:r>
            <a:r>
              <a:rPr lang="en-US" sz="2400" dirty="0">
                <a:latin typeface="Times New Roman" pitchFamily="18" charset="0"/>
                <a:cs typeface="Times New Roman" pitchFamily="18" charset="0"/>
              </a:rPr>
              <a:t>nutrient intakes of these active individuals to enhance performance and exercise capacity.</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What does Cold Water Immersion claim to do?</a:t>
            </a:r>
            <a:endParaRPr lang="en-US" sz="2800" dirty="0">
              <a:solidFill>
                <a:schemeClr val="tx1">
                  <a:lumMod val="95000"/>
                  <a:lumOff val="5000"/>
                </a:schemeClr>
              </a:solidFill>
            </a:endParaRPr>
          </a:p>
        </p:txBody>
      </p:sp>
      <p:sp>
        <p:nvSpPr>
          <p:cNvPr id="3" name="Content Placeholder 2"/>
          <p:cNvSpPr>
            <a:spLocks noGrp="1"/>
          </p:cNvSpPr>
          <p:nvPr>
            <p:ph idx="1"/>
          </p:nvPr>
        </p:nvSpPr>
        <p:spPr/>
        <p:txBody>
          <a:bodyPr>
            <a:normAutofit fontScale="70000" lnSpcReduction="20000"/>
          </a:bodyPr>
          <a:lstStyle/>
          <a:p>
            <a:pPr>
              <a:lnSpc>
                <a:spcPct val="150000"/>
              </a:lnSpc>
            </a:pPr>
            <a:r>
              <a:rPr lang="en-US" dirty="0" smtClean="0">
                <a:latin typeface="Times New Roman" panose="02020603050405020304" pitchFamily="18" charset="0"/>
                <a:cs typeface="Times New Roman" panose="02020603050405020304" pitchFamily="18" charset="0"/>
              </a:rPr>
              <a:t>Shorten time of recovery – no evidence</a:t>
            </a:r>
          </a:p>
          <a:p>
            <a:pPr>
              <a:lnSpc>
                <a:spcPct val="150000"/>
              </a:lnSpc>
            </a:pPr>
            <a:r>
              <a:rPr lang="en-US" dirty="0" smtClean="0">
                <a:latin typeface="Times New Roman" panose="02020603050405020304" pitchFamily="18" charset="0"/>
                <a:cs typeface="Times New Roman" panose="02020603050405020304" pitchFamily="18" charset="0"/>
              </a:rPr>
              <a:t>If too close to next competition may decrease performance</a:t>
            </a:r>
          </a:p>
          <a:p>
            <a:pPr>
              <a:lnSpc>
                <a:spcPct val="150000"/>
              </a:lnSpc>
            </a:pPr>
            <a:r>
              <a:rPr lang="en-US" dirty="0" smtClean="0">
                <a:latin typeface="Times New Roman" panose="02020603050405020304" pitchFamily="18" charset="0"/>
                <a:cs typeface="Times New Roman" panose="02020603050405020304" pitchFamily="18" charset="0"/>
              </a:rPr>
              <a:t>Popular because they feel less pain</a:t>
            </a:r>
          </a:p>
          <a:p>
            <a:pPr>
              <a:lnSpc>
                <a:spcPct val="150000"/>
              </a:lnSpc>
            </a:pPr>
            <a:r>
              <a:rPr lang="en-US" dirty="0" smtClean="0">
                <a:latin typeface="Times New Roman" panose="02020603050405020304" pitchFamily="18" charset="0"/>
                <a:cs typeface="Times New Roman" panose="02020603050405020304" pitchFamily="18" charset="0"/>
              </a:rPr>
              <a:t>Treatment time is typically 3-15 minutes</a:t>
            </a:r>
          </a:p>
          <a:p>
            <a:pPr>
              <a:lnSpc>
                <a:spcPct val="150000"/>
              </a:lnSpc>
            </a:pPr>
            <a:r>
              <a:rPr lang="en-US" dirty="0" smtClean="0">
                <a:latin typeface="Times New Roman" panose="02020603050405020304" pitchFamily="18" charset="0"/>
                <a:cs typeface="Times New Roman" panose="02020603050405020304" pitchFamily="18" charset="0"/>
              </a:rPr>
              <a:t>Decreases – tissue temperature, activity of muscle spindles, muscle spasm, and pain</a:t>
            </a:r>
          </a:p>
          <a:p>
            <a:pPr>
              <a:lnSpc>
                <a:spcPct val="150000"/>
              </a:lnSpc>
            </a:pPr>
            <a:r>
              <a:rPr lang="en-US" dirty="0" smtClean="0">
                <a:latin typeface="Times New Roman" panose="02020603050405020304" pitchFamily="18" charset="0"/>
                <a:cs typeface="Times New Roman" panose="02020603050405020304" pitchFamily="18" charset="0"/>
              </a:rPr>
              <a:t>May be counterproductive.</a:t>
            </a:r>
          </a:p>
          <a:p>
            <a:pPr>
              <a:lnSpc>
                <a:spcPct val="150000"/>
              </a:lnSpc>
            </a:pPr>
            <a:r>
              <a:rPr lang="en-US" dirty="0" smtClean="0">
                <a:latin typeface="Times New Roman" panose="02020603050405020304" pitchFamily="18" charset="0"/>
                <a:cs typeface="Times New Roman" panose="02020603050405020304" pitchFamily="18" charset="0"/>
              </a:rPr>
              <a:t>Athletes have not recovered but feel better so may push more beyond their readiness.</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rPr>
              <a:t>Sleep</a:t>
            </a:r>
            <a:endParaRPr lang="en-US" sz="3600" dirty="0">
              <a:solidFill>
                <a:schemeClr val="tx1">
                  <a:lumMod val="95000"/>
                  <a:lumOff val="5000"/>
                </a:schemeClr>
              </a:solidFill>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Sleep is probably the most important form of recovery an athlete can have</a:t>
            </a:r>
          </a:p>
          <a:p>
            <a:r>
              <a:rPr lang="en-US" sz="2400" dirty="0" smtClean="0">
                <a:latin typeface="Times New Roman" panose="02020603050405020304" pitchFamily="18" charset="0"/>
                <a:cs typeface="Times New Roman" panose="02020603050405020304" pitchFamily="18" charset="0"/>
              </a:rPr>
              <a:t>A good night’s sleep of seven to nine hours provides invaluable adaptation time for adult individuals to adjust to the </a:t>
            </a:r>
          </a:p>
          <a:p>
            <a:pPr lvl="1">
              <a:lnSpc>
                <a:spcPct val="150000"/>
              </a:lnSpc>
            </a:pPr>
            <a:r>
              <a:rPr lang="en-US" sz="2400" dirty="0" smtClean="0">
                <a:latin typeface="Times New Roman" panose="02020603050405020304" pitchFamily="18" charset="0"/>
                <a:cs typeface="Times New Roman" panose="02020603050405020304" pitchFamily="18" charset="0"/>
              </a:rPr>
              <a:t>Physical,</a:t>
            </a:r>
          </a:p>
          <a:p>
            <a:pPr lvl="1">
              <a:lnSpc>
                <a:spcPct val="150000"/>
              </a:lnSpc>
            </a:pPr>
            <a:r>
              <a:rPr lang="en-US" sz="2400" dirty="0" smtClean="0">
                <a:latin typeface="Times New Roman" panose="02020603050405020304" pitchFamily="18" charset="0"/>
                <a:cs typeface="Times New Roman" panose="02020603050405020304" pitchFamily="18" charset="0"/>
              </a:rPr>
              <a:t>Neurological, </a:t>
            </a:r>
          </a:p>
          <a:p>
            <a:pPr lvl="1">
              <a:lnSpc>
                <a:spcPct val="150000"/>
              </a:lnSpc>
            </a:pPr>
            <a:r>
              <a:rPr lang="en-US" sz="2400" dirty="0" smtClean="0">
                <a:latin typeface="Times New Roman" panose="02020603050405020304" pitchFamily="18" charset="0"/>
                <a:cs typeface="Times New Roman" panose="02020603050405020304" pitchFamily="18" charset="0"/>
              </a:rPr>
              <a:t>Immunological and </a:t>
            </a:r>
          </a:p>
          <a:p>
            <a:pPr lvl="1">
              <a:lnSpc>
                <a:spcPct val="150000"/>
              </a:lnSpc>
            </a:pPr>
            <a:r>
              <a:rPr lang="en-US" sz="2400" dirty="0" smtClean="0">
                <a:latin typeface="Times New Roman" panose="02020603050405020304" pitchFamily="18" charset="0"/>
                <a:cs typeface="Times New Roman" panose="02020603050405020304" pitchFamily="18" charset="0"/>
              </a:rPr>
              <a:t>Emotional stressors that they experience during the day</a:t>
            </a:r>
          </a:p>
          <a:p>
            <a:endParaRPr lang="en-US" sz="24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nSpc>
                <a:spcPct val="150000"/>
              </a:lnSpc>
            </a:pPr>
            <a:r>
              <a:rPr lang="en-US" sz="2400" dirty="0" smtClean="0">
                <a:latin typeface="Times New Roman" panose="02020603050405020304" pitchFamily="18" charset="0"/>
                <a:cs typeface="Times New Roman" panose="02020603050405020304" pitchFamily="18" charset="0"/>
              </a:rPr>
              <a:t>An adolescent experiencing heavy training and a growth spurt may </a:t>
            </a:r>
          </a:p>
          <a:p>
            <a:pPr lvl="1">
              <a:lnSpc>
                <a:spcPct val="150000"/>
              </a:lnSpc>
            </a:pPr>
            <a:r>
              <a:rPr lang="en-US" sz="2400" dirty="0" smtClean="0">
                <a:latin typeface="Times New Roman" panose="02020603050405020304" pitchFamily="18" charset="0"/>
                <a:cs typeface="Times New Roman" panose="02020603050405020304" pitchFamily="18" charset="0"/>
              </a:rPr>
              <a:t>need up to ten hours a night and </a:t>
            </a:r>
          </a:p>
          <a:p>
            <a:pPr lvl="1">
              <a:lnSpc>
                <a:spcPct val="150000"/>
              </a:lnSpc>
            </a:pPr>
            <a:r>
              <a:rPr lang="en-US" sz="2400" dirty="0" smtClean="0">
                <a:latin typeface="Times New Roman" panose="02020603050405020304" pitchFamily="18" charset="0"/>
                <a:cs typeface="Times New Roman" panose="02020603050405020304" pitchFamily="18" charset="0"/>
              </a:rPr>
              <a:t>athletes who are sick often need more sleep as a part of recuperation.</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Too much sleep can be detrimental to performance as it can slow down the central nervous system</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Sleeping tips</a:t>
            </a:r>
            <a:endParaRPr lang="en-US" sz="3600" dirty="0"/>
          </a:p>
        </p:txBody>
      </p:sp>
      <p:sp>
        <p:nvSpPr>
          <p:cNvPr id="3" name="Content Placeholder 2"/>
          <p:cNvSpPr>
            <a:spLocks noGrp="1"/>
          </p:cNvSpPr>
          <p:nvPr>
            <p:ph idx="1"/>
          </p:nvPr>
        </p:nvSpPr>
        <p:spPr/>
        <p:txBody>
          <a:bodyPr>
            <a:normAutofit fontScale="62500" lnSpcReduction="20000"/>
          </a:bodyPr>
          <a:lstStyle/>
          <a:p>
            <a:pPr marL="514350" indent="-514350">
              <a:lnSpc>
                <a:spcPct val="150000"/>
              </a:lnSpc>
              <a:buAutoNum type="arabicPeriod"/>
            </a:pPr>
            <a:r>
              <a:rPr lang="en-US" sz="3400" dirty="0" smtClean="0">
                <a:latin typeface="Times New Roman" panose="02020603050405020304" pitchFamily="18" charset="0"/>
                <a:cs typeface="Times New Roman" panose="02020603050405020304" pitchFamily="18" charset="0"/>
              </a:rPr>
              <a:t>Practice relaxation techniques before going to bed (relaxing music,   muscle relaxation, breathing exercises, visualization)</a:t>
            </a:r>
          </a:p>
          <a:p>
            <a:pPr marL="0" indent="0">
              <a:lnSpc>
                <a:spcPct val="150000"/>
              </a:lnSpc>
              <a:buNone/>
            </a:pPr>
            <a:r>
              <a:rPr lang="en-US" sz="3400" dirty="0" smtClean="0">
                <a:latin typeface="Times New Roman" panose="02020603050405020304" pitchFamily="18" charset="0"/>
                <a:cs typeface="Times New Roman" panose="02020603050405020304" pitchFamily="18" charset="0"/>
              </a:rPr>
              <a:t>2. Lie down to sleep only when you are sleepy</a:t>
            </a:r>
          </a:p>
          <a:p>
            <a:pPr marL="0" indent="0">
              <a:lnSpc>
                <a:spcPct val="150000"/>
              </a:lnSpc>
              <a:buNone/>
            </a:pPr>
            <a:r>
              <a:rPr lang="en-US" sz="3400" dirty="0" smtClean="0">
                <a:latin typeface="Times New Roman" panose="02020603050405020304" pitchFamily="18" charset="0"/>
                <a:cs typeface="Times New Roman" panose="02020603050405020304" pitchFamily="18" charset="0"/>
              </a:rPr>
              <a:t>3. If you don’t fall asleep within 30 minutes after turning out the lights  </a:t>
            </a:r>
          </a:p>
          <a:p>
            <a:pPr marL="0" indent="0">
              <a:lnSpc>
                <a:spcPct val="150000"/>
              </a:lnSpc>
              <a:buNone/>
            </a:pPr>
            <a:r>
              <a:rPr lang="en-US" sz="3400" dirty="0" smtClean="0">
                <a:latin typeface="Times New Roman" panose="02020603050405020304" pitchFamily="18" charset="0"/>
                <a:cs typeface="Times New Roman" panose="02020603050405020304" pitchFamily="18" charset="0"/>
              </a:rPr>
              <a:t>     get up and do some relaxation work (see point 1)</a:t>
            </a:r>
          </a:p>
          <a:p>
            <a:pPr marL="0" indent="0">
              <a:lnSpc>
                <a:spcPct val="150000"/>
              </a:lnSpc>
              <a:buNone/>
            </a:pPr>
            <a:r>
              <a:rPr lang="en-US" sz="3400" dirty="0" smtClean="0">
                <a:latin typeface="Times New Roman" panose="02020603050405020304" pitchFamily="18" charset="0"/>
                <a:cs typeface="Times New Roman" panose="02020603050405020304" pitchFamily="18" charset="0"/>
              </a:rPr>
              <a:t>4. If you wake up in the night and can’t go back to sleep follow point 3</a:t>
            </a:r>
          </a:p>
          <a:p>
            <a:pPr marL="0" indent="0">
              <a:lnSpc>
                <a:spcPct val="150000"/>
              </a:lnSpc>
              <a:buNone/>
            </a:pPr>
            <a:r>
              <a:rPr lang="en-US" sz="3400" dirty="0" smtClean="0">
                <a:latin typeface="Times New Roman" panose="02020603050405020304" pitchFamily="18" charset="0"/>
                <a:cs typeface="Times New Roman" panose="02020603050405020304" pitchFamily="18" charset="0"/>
              </a:rPr>
              <a:t>5. Get up at the same each day</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Mental Recovery</a:t>
            </a:r>
            <a:endParaRPr lang="en-US" sz="3600" dirty="0"/>
          </a:p>
        </p:txBody>
      </p:sp>
      <p:sp>
        <p:nvSpPr>
          <p:cNvPr id="3" name="Content Placeholder 2"/>
          <p:cNvSpPr>
            <a:spLocks noGrp="1"/>
          </p:cNvSpPr>
          <p:nvPr>
            <p:ph idx="1"/>
          </p:nvPr>
        </p:nvSpPr>
        <p:spPr>
          <a:xfrm>
            <a:off x="533400" y="1600200"/>
            <a:ext cx="8229600" cy="4525963"/>
          </a:xfrm>
        </p:spPr>
        <p:txBody>
          <a:bodyPr>
            <a:noAutofit/>
          </a:bodyPr>
          <a:lstStyle/>
          <a:p>
            <a:r>
              <a:rPr lang="en-US" sz="2000" dirty="0" smtClean="0">
                <a:latin typeface="Times New Roman" pitchFamily="18" charset="0"/>
                <a:cs typeface="Times New Roman" pitchFamily="18" charset="0"/>
              </a:rPr>
              <a:t>Four main psychological strategies that are used to enhance recovery: </a:t>
            </a:r>
          </a:p>
          <a:p>
            <a:pPr lvl="1">
              <a:buNone/>
            </a:pPr>
            <a:r>
              <a:rPr lang="en-US" sz="2000" b="1" dirty="0" smtClean="0">
                <a:latin typeface="Times New Roman" pitchFamily="18" charset="0"/>
                <a:cs typeface="Times New Roman" pitchFamily="18" charset="0"/>
              </a:rPr>
              <a:t>Debriefing,</a:t>
            </a:r>
          </a:p>
          <a:p>
            <a:pPr>
              <a:buNone/>
            </a:pPr>
            <a:r>
              <a:rPr lang="en-US" sz="2000" dirty="0" smtClean="0">
                <a:latin typeface="Times New Roman" pitchFamily="18" charset="0"/>
                <a:cs typeface="Times New Roman" pitchFamily="18" charset="0"/>
              </a:rPr>
              <a:t>        Involves evaluation of performance </a:t>
            </a:r>
          </a:p>
          <a:p>
            <a:pPr>
              <a:buNone/>
            </a:pPr>
            <a:r>
              <a:rPr lang="en-US" sz="2000" dirty="0" smtClean="0">
                <a:latin typeface="Times New Roman" pitchFamily="18" charset="0"/>
                <a:cs typeface="Times New Roman" pitchFamily="18" charset="0"/>
              </a:rPr>
              <a:t>     Provides emotional and psychological recovery post training or post match.</a:t>
            </a:r>
          </a:p>
          <a:p>
            <a:pPr lvl="1"/>
            <a:endParaRPr lang="en-US" sz="2000" dirty="0" smtClean="0">
              <a:latin typeface="Times New Roman" pitchFamily="18" charset="0"/>
              <a:cs typeface="Times New Roman" pitchFamily="18" charset="0"/>
            </a:endParaRPr>
          </a:p>
          <a:p>
            <a:pPr lvl="1">
              <a:buNone/>
            </a:pPr>
            <a:r>
              <a:rPr lang="en-US" sz="2000" b="1" dirty="0" smtClean="0">
                <a:latin typeface="Times New Roman" pitchFamily="18" charset="0"/>
                <a:cs typeface="Times New Roman" pitchFamily="18" charset="0"/>
              </a:rPr>
              <a:t>Emotional recovery, </a:t>
            </a:r>
          </a:p>
          <a:p>
            <a:r>
              <a:rPr lang="en-US" sz="2000" dirty="0" smtClean="0">
                <a:latin typeface="Times New Roman" pitchFamily="18" charset="0"/>
                <a:cs typeface="Times New Roman" pitchFamily="18" charset="0"/>
              </a:rPr>
              <a:t>Engage in mood lifting activities</a:t>
            </a:r>
          </a:p>
          <a:p>
            <a:pPr lvl="1"/>
            <a:r>
              <a:rPr lang="en-US" sz="2000" dirty="0" smtClean="0">
                <a:latin typeface="Times New Roman" pitchFamily="18" charset="0"/>
                <a:cs typeface="Times New Roman" pitchFamily="18" charset="0"/>
              </a:rPr>
              <a:t>Watch videos </a:t>
            </a:r>
          </a:p>
          <a:p>
            <a:pPr lvl="1"/>
            <a:r>
              <a:rPr lang="en-US" sz="2000" dirty="0" smtClean="0">
                <a:latin typeface="Times New Roman" pitchFamily="18" charset="0"/>
                <a:cs typeface="Times New Roman" pitchFamily="18" charset="0"/>
              </a:rPr>
              <a:t>Visit parks</a:t>
            </a:r>
          </a:p>
          <a:p>
            <a:pPr lvl="1"/>
            <a:r>
              <a:rPr lang="en-US" sz="2000" dirty="0" smtClean="0">
                <a:latin typeface="Times New Roman" pitchFamily="18" charset="0"/>
                <a:cs typeface="Times New Roman" pitchFamily="18" charset="0"/>
              </a:rPr>
              <a:t>Team support</a:t>
            </a:r>
          </a:p>
          <a:p>
            <a:pPr lvl="1"/>
            <a:r>
              <a:rPr lang="en-US" sz="2000" dirty="0" smtClean="0">
                <a:latin typeface="Times New Roman" pitchFamily="18" charset="0"/>
                <a:cs typeface="Times New Roman" pitchFamily="18" charset="0"/>
              </a:rPr>
              <a:t>Entertainment centers</a:t>
            </a:r>
          </a:p>
          <a:p>
            <a:pPr lvl="1"/>
            <a:endParaRPr lang="en-US" sz="2000" dirty="0" smtClean="0">
              <a:latin typeface="Times New Roman" pitchFamily="18" charset="0"/>
              <a:cs typeface="Times New Roman" pitchFamily="18"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lvl="1">
              <a:buNone/>
            </a:pPr>
            <a:r>
              <a:rPr lang="en-US" sz="2000" b="1" dirty="0" smtClean="0">
                <a:latin typeface="Times New Roman" pitchFamily="18" charset="0"/>
                <a:cs typeface="Times New Roman" pitchFamily="18" charset="0"/>
              </a:rPr>
              <a:t>Mental toughness skills</a:t>
            </a:r>
          </a:p>
          <a:p>
            <a:pPr lvl="1"/>
            <a:r>
              <a:rPr lang="en-US" sz="2000" dirty="0" smtClean="0">
                <a:latin typeface="Times New Roman" pitchFamily="18" charset="0"/>
                <a:cs typeface="Times New Roman" pitchFamily="18" charset="0"/>
              </a:rPr>
              <a:t>Positive self-talk and developing positive body language</a:t>
            </a:r>
          </a:p>
          <a:p>
            <a:pPr lvl="1"/>
            <a:r>
              <a:rPr lang="en-US" sz="2000" dirty="0" smtClean="0">
                <a:latin typeface="Times New Roman" pitchFamily="18" charset="0"/>
                <a:cs typeface="Times New Roman" pitchFamily="18" charset="0"/>
              </a:rPr>
              <a:t>can be used within training and match situations as well as afterwards</a:t>
            </a:r>
          </a:p>
          <a:p>
            <a:pPr lvl="1"/>
            <a:endParaRPr lang="en-US" sz="2000" dirty="0" smtClean="0">
              <a:latin typeface="Times New Roman" pitchFamily="18" charset="0"/>
              <a:cs typeface="Times New Roman" pitchFamily="18" charset="0"/>
            </a:endParaRPr>
          </a:p>
          <a:p>
            <a:pPr lvl="1">
              <a:buNone/>
            </a:pPr>
            <a:r>
              <a:rPr lang="en-US" sz="2000" b="1" dirty="0" smtClean="0">
                <a:latin typeface="Times New Roman" pitchFamily="18" charset="0"/>
                <a:cs typeface="Times New Roman" pitchFamily="18" charset="0"/>
              </a:rPr>
              <a:t>Relaxation techniques</a:t>
            </a:r>
          </a:p>
          <a:p>
            <a:r>
              <a:rPr lang="en-US" sz="2000" dirty="0" smtClean="0">
                <a:latin typeface="Times New Roman" pitchFamily="18" charset="0"/>
                <a:cs typeface="Times New Roman" pitchFamily="18" charset="0"/>
              </a:rPr>
              <a:t>Practice only one or two techniques on a regular basis</a:t>
            </a:r>
          </a:p>
          <a:p>
            <a:pPr lvl="1"/>
            <a:r>
              <a:rPr lang="en-US" sz="2000" dirty="0" smtClean="0">
                <a:latin typeface="Times New Roman" pitchFamily="18" charset="0"/>
                <a:cs typeface="Times New Roman" pitchFamily="18" charset="0"/>
              </a:rPr>
              <a:t>Meditation, </a:t>
            </a:r>
          </a:p>
          <a:p>
            <a:pPr lvl="1"/>
            <a:r>
              <a:rPr lang="en-US" sz="2000" dirty="0" smtClean="0">
                <a:latin typeface="Times New Roman" pitchFamily="18" charset="0"/>
                <a:cs typeface="Times New Roman" pitchFamily="18" charset="0"/>
              </a:rPr>
              <a:t>Progressive muscle relaxation, </a:t>
            </a:r>
          </a:p>
          <a:p>
            <a:pPr lvl="1"/>
            <a:r>
              <a:rPr lang="en-US" sz="2000" dirty="0" smtClean="0">
                <a:latin typeface="Times New Roman" pitchFamily="18" charset="0"/>
                <a:cs typeface="Times New Roman" pitchFamily="18" charset="0"/>
              </a:rPr>
              <a:t>Breathing exercises, </a:t>
            </a:r>
          </a:p>
          <a:p>
            <a:pPr lvl="1"/>
            <a:r>
              <a:rPr lang="en-US" sz="2000" dirty="0" smtClean="0">
                <a:latin typeface="Times New Roman" pitchFamily="18" charset="0"/>
                <a:cs typeface="Times New Roman" pitchFamily="18" charset="0"/>
              </a:rPr>
              <a:t>Music</a:t>
            </a:r>
          </a:p>
          <a:p>
            <a:pPr lvl="1"/>
            <a:r>
              <a:rPr lang="en-US" sz="2000" dirty="0" smtClean="0">
                <a:latin typeface="Times New Roman" pitchFamily="18" charset="0"/>
                <a:cs typeface="Times New Roman" pitchFamily="18" charset="0"/>
              </a:rPr>
              <a:t>Floatation.</a:t>
            </a:r>
          </a:p>
          <a:p>
            <a:pPr lvl="1"/>
            <a:endParaRPr lang="en-US" sz="2000" dirty="0" smtClean="0">
              <a:latin typeface="Times New Roman" pitchFamily="18" charset="0"/>
              <a:cs typeface="Times New Roman" pitchFamily="18" charset="0"/>
            </a:endParaRPr>
          </a:p>
          <a:p>
            <a:endParaRPr lang="en-US" sz="20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rPr>
              <a:t>What and When should I eat after I workout ? </a:t>
            </a:r>
            <a:br>
              <a:rPr lang="en-US" sz="2800" b="1" dirty="0" smtClean="0">
                <a:latin typeface="Times New Roman" pitchFamily="18" charset="0"/>
              </a:rPr>
            </a:br>
            <a:endParaRPr lang="en-US" sz="2800" b="1" dirty="0"/>
          </a:p>
        </p:txBody>
      </p:sp>
      <p:sp>
        <p:nvSpPr>
          <p:cNvPr id="3" name="Content Placeholder 2"/>
          <p:cNvSpPr>
            <a:spLocks noGrp="1"/>
          </p:cNvSpPr>
          <p:nvPr>
            <p:ph idx="1"/>
          </p:nvPr>
        </p:nvSpPr>
        <p:spPr/>
        <p:txBody>
          <a:bodyPr>
            <a:normAutofit/>
          </a:bodyPr>
          <a:lstStyle/>
          <a:p>
            <a:pPr>
              <a:lnSpc>
                <a:spcPct val="90000"/>
              </a:lnSpc>
              <a:defRPr/>
            </a:pPr>
            <a:r>
              <a:rPr lang="en-US" sz="2600" dirty="0" smtClean="0">
                <a:solidFill>
                  <a:srgbClr val="FF9900"/>
                </a:solidFill>
                <a:latin typeface="Times New Roman" pitchFamily="18" charset="0"/>
                <a:cs typeface="Times New Roman" pitchFamily="18" charset="0"/>
              </a:rPr>
              <a:t>VERY</a:t>
            </a:r>
            <a:r>
              <a:rPr lang="en-US" sz="2600" dirty="0" smtClean="0">
                <a:latin typeface="Times New Roman" pitchFamily="18" charset="0"/>
                <a:cs typeface="Times New Roman" pitchFamily="18" charset="0"/>
              </a:rPr>
              <a:t> Important for Athletes</a:t>
            </a:r>
          </a:p>
          <a:p>
            <a:pPr lvl="1">
              <a:lnSpc>
                <a:spcPct val="90000"/>
              </a:lnSpc>
              <a:defRPr/>
            </a:pPr>
            <a:r>
              <a:rPr lang="en-US" sz="2600" dirty="0" smtClean="0">
                <a:latin typeface="Times New Roman" pitchFamily="18" charset="0"/>
                <a:cs typeface="Times New Roman" pitchFamily="18" charset="0"/>
              </a:rPr>
              <a:t>For those in multiple events in one day</a:t>
            </a:r>
          </a:p>
          <a:p>
            <a:pPr lvl="1">
              <a:lnSpc>
                <a:spcPct val="90000"/>
              </a:lnSpc>
              <a:defRPr/>
            </a:pPr>
            <a:r>
              <a:rPr lang="en-US" sz="2600" i="1" dirty="0" smtClean="0">
                <a:latin typeface="Times New Roman" pitchFamily="18" charset="0"/>
                <a:cs typeface="Times New Roman" pitchFamily="18" charset="0"/>
              </a:rPr>
              <a:t>For those training daily</a:t>
            </a:r>
          </a:p>
          <a:p>
            <a:pPr lvl="1">
              <a:lnSpc>
                <a:spcPct val="90000"/>
              </a:lnSpc>
              <a:defRPr/>
            </a:pPr>
            <a:endParaRPr lang="en-US" sz="2600" i="1" dirty="0" smtClean="0">
              <a:latin typeface="Times New Roman" pitchFamily="18" charset="0"/>
              <a:cs typeface="Times New Roman" pitchFamily="18" charset="0"/>
            </a:endParaRPr>
          </a:p>
          <a:p>
            <a:pPr>
              <a:lnSpc>
                <a:spcPct val="90000"/>
              </a:lnSpc>
              <a:defRPr/>
            </a:pPr>
            <a:r>
              <a:rPr lang="en-US" sz="2600" dirty="0" smtClean="0">
                <a:latin typeface="Times New Roman" pitchFamily="18" charset="0"/>
                <a:cs typeface="Times New Roman" pitchFamily="18" charset="0"/>
              </a:rPr>
              <a:t>“</a:t>
            </a:r>
            <a:r>
              <a:rPr lang="en-US" sz="2600" dirty="0" smtClean="0">
                <a:solidFill>
                  <a:srgbClr val="FF9900"/>
                </a:solidFill>
                <a:latin typeface="Times New Roman" pitchFamily="18" charset="0"/>
                <a:cs typeface="Times New Roman" pitchFamily="18" charset="0"/>
              </a:rPr>
              <a:t>Window”</a:t>
            </a:r>
            <a:r>
              <a:rPr lang="en-US" sz="2600" dirty="0" smtClean="0">
                <a:latin typeface="Times New Roman" pitchFamily="18" charset="0"/>
                <a:cs typeface="Times New Roman" pitchFamily="18" charset="0"/>
              </a:rPr>
              <a:t> for Refueling</a:t>
            </a:r>
          </a:p>
          <a:p>
            <a:pPr lvl="1">
              <a:lnSpc>
                <a:spcPct val="90000"/>
              </a:lnSpc>
              <a:defRPr/>
            </a:pPr>
            <a:r>
              <a:rPr lang="en-US" sz="2600" dirty="0" smtClean="0">
                <a:latin typeface="Times New Roman" pitchFamily="18" charset="0"/>
                <a:cs typeface="Times New Roman" pitchFamily="18" charset="0"/>
              </a:rPr>
              <a:t>First 30 minutes after exercise is critical</a:t>
            </a:r>
          </a:p>
          <a:p>
            <a:pPr lvl="1">
              <a:lnSpc>
                <a:spcPct val="90000"/>
              </a:lnSpc>
              <a:defRPr/>
            </a:pPr>
            <a:r>
              <a:rPr lang="en-US" sz="2600" dirty="0" smtClean="0">
                <a:latin typeface="Times New Roman" pitchFamily="18" charset="0"/>
                <a:cs typeface="Times New Roman" pitchFamily="18" charset="0"/>
              </a:rPr>
              <a:t>Glycogen repletion occurs faster after exercise</a:t>
            </a:r>
          </a:p>
          <a:p>
            <a:pPr lvl="2">
              <a:lnSpc>
                <a:spcPct val="90000"/>
              </a:lnSpc>
              <a:defRPr/>
            </a:pPr>
            <a:r>
              <a:rPr lang="en-US" sz="2600" dirty="0" smtClean="0">
                <a:latin typeface="Times New Roman" pitchFamily="18" charset="0"/>
                <a:cs typeface="Times New Roman" pitchFamily="18" charset="0"/>
              </a:rPr>
              <a:t> Increased blood flow to the muscle</a:t>
            </a:r>
          </a:p>
          <a:p>
            <a:pPr lvl="2">
              <a:lnSpc>
                <a:spcPct val="90000"/>
              </a:lnSpc>
              <a:defRPr/>
            </a:pPr>
            <a:r>
              <a:rPr lang="en-US" sz="2600" dirty="0" smtClean="0">
                <a:latin typeface="Times New Roman" pitchFamily="18" charset="0"/>
                <a:cs typeface="Times New Roman" pitchFamily="18" charset="0"/>
              </a:rPr>
              <a:t>Enzymes that produce glycogen are most active</a:t>
            </a:r>
            <a:endParaRPr lang="en-US" sz="2900" dirty="0" smtClean="0">
              <a:latin typeface="Times New Roman" pitchFamily="18" charset="0"/>
              <a:cs typeface="Times New Roman" pitchFamily="18" charset="0"/>
            </a:endParaRPr>
          </a:p>
          <a:p>
            <a:endParaRPr lang="en-US" sz="2900" dirty="0" smtClean="0">
              <a:latin typeface="Times New Roman" pitchFamily="18" charset="0"/>
              <a:cs typeface="Times New Roman" pitchFamily="18" charset="0"/>
            </a:endParaRPr>
          </a:p>
          <a:p>
            <a:endParaRPr lang="en-US" sz="29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fontAlgn="t"/>
            <a:r>
              <a:rPr lang="en-US" sz="2400" dirty="0" smtClean="0">
                <a:latin typeface="Times New Roman" pitchFamily="18" charset="0"/>
                <a:cs typeface="Times New Roman" pitchFamily="18" charset="0"/>
              </a:rPr>
              <a:t>Food and fluid intake is  important for optimum recovery after exercise.</a:t>
            </a:r>
          </a:p>
          <a:p>
            <a:pPr fontAlgn="t"/>
            <a:r>
              <a:rPr lang="en-US" sz="2400" dirty="0" smtClean="0">
                <a:latin typeface="Times New Roman" pitchFamily="18" charset="0"/>
                <a:cs typeface="Times New Roman" pitchFamily="18" charset="0"/>
              </a:rPr>
              <a:t>After a long run or exercise class, your carbohydrate stores will be lower, so it is important to replenish them, especially if you are doing more exercise later on that day or the following day.</a:t>
            </a:r>
          </a:p>
          <a:p>
            <a:pPr fontAlgn="t"/>
            <a:r>
              <a:rPr lang="en-US" sz="2400" dirty="0" smtClean="0">
                <a:latin typeface="Times New Roman" pitchFamily="18" charset="0"/>
                <a:cs typeface="Times New Roman" pitchFamily="18" charset="0"/>
              </a:rPr>
              <a:t>The post-exercise meal should be based on starchy foods (preferably wholegrain) and include some high quality, lean protein. Consuming this as soon as possible after exercise will be most beneficial for recovery, restoring glycogen levels and muscle protein.</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fontAlgn="t"/>
            <a:r>
              <a:rPr lang="en-US" sz="2400" dirty="0" smtClean="0">
                <a:latin typeface="Times New Roman" pitchFamily="18" charset="0"/>
                <a:cs typeface="Times New Roman" pitchFamily="18" charset="0"/>
              </a:rPr>
              <a:t>If you are unable to have a meal soon after exercise, try to have a small snack that contains carbohydrate and protein, such as a banana and a glass of low fat milk, within the first 30-60 minutes following exercise to begin the recovery process, especially if you have exercise within the next eight hours.</a:t>
            </a:r>
          </a:p>
          <a:p>
            <a:pPr fontAlgn="t"/>
            <a:r>
              <a:rPr lang="en-US" sz="2400" dirty="0" smtClean="0">
                <a:latin typeface="Times New Roman" pitchFamily="18" charset="0"/>
                <a:cs typeface="Times New Roman" pitchFamily="18" charset="0"/>
              </a:rPr>
              <a:t>Don’t forget your meals should always be balanced so make sure you include fruit and vegetables to provide other important nutrients.</a:t>
            </a:r>
          </a:p>
          <a:p>
            <a:pPr fontAlgn="t"/>
            <a:r>
              <a:rPr lang="en-US" sz="2400" dirty="0" smtClean="0">
                <a:latin typeface="Times New Roman" pitchFamily="18" charset="0"/>
                <a:cs typeface="Times New Roman" pitchFamily="18" charset="0"/>
              </a:rPr>
              <a:t>To replace the fluid lost from sweating, it is vital to restore hydration levels as part of recovery, so remember to drink plenty of fluids after exercising.</a:t>
            </a:r>
          </a:p>
          <a:p>
            <a:pPr fontAlgn="t">
              <a:buNone/>
            </a:pPr>
            <a:r>
              <a:rPr lang="en-US" sz="2400" dirty="0" smtClean="0">
                <a:latin typeface="Times New Roman" pitchFamily="18" charset="0"/>
                <a:cs typeface="Times New Roman" pitchFamily="18" charset="0"/>
              </a:rPr>
              <a:t> </a:t>
            </a:r>
          </a:p>
          <a:p>
            <a:endParaRPr lang="en-US" sz="24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68963"/>
          </a:xfrm>
        </p:spPr>
        <p:txBody>
          <a:bodyPr>
            <a:normAutofit lnSpcReduction="10000"/>
          </a:bodyPr>
          <a:lstStyle/>
          <a:p>
            <a:r>
              <a:rPr lang="en-US" sz="2400" dirty="0" smtClean="0">
                <a:latin typeface="Times New Roman" pitchFamily="18" charset="0"/>
                <a:cs typeface="Times New Roman" pitchFamily="18" charset="0"/>
              </a:rPr>
              <a:t>In the first 30 minutes:</a:t>
            </a:r>
          </a:p>
          <a:p>
            <a:pPr lvl="1"/>
            <a:r>
              <a:rPr lang="en-US" sz="2400" dirty="0" smtClean="0">
                <a:latin typeface="Times New Roman" pitchFamily="18" charset="0"/>
                <a:cs typeface="Times New Roman" pitchFamily="18" charset="0"/>
              </a:rPr>
              <a:t>Replace fluids and electrolytes</a:t>
            </a:r>
          </a:p>
          <a:p>
            <a:pPr lvl="1"/>
            <a:r>
              <a:rPr lang="en-US" sz="2400" dirty="0" smtClean="0">
                <a:latin typeface="Times New Roman" pitchFamily="18" charset="0"/>
                <a:cs typeface="Times New Roman" pitchFamily="18" charset="0"/>
              </a:rPr>
              <a:t>Eat high-carbohydrate foods</a:t>
            </a:r>
          </a:p>
          <a:p>
            <a:pPr lvl="2"/>
            <a:r>
              <a:rPr lang="en-US" dirty="0" smtClean="0">
                <a:latin typeface="Times New Roman" pitchFamily="18" charset="0"/>
                <a:cs typeface="Times New Roman" pitchFamily="18" charset="0"/>
              </a:rPr>
              <a:t>Examples: Banana, Yogurt, Granola Bar</a:t>
            </a:r>
          </a:p>
          <a:p>
            <a:r>
              <a:rPr lang="en-US" sz="2400" dirty="0" smtClean="0">
                <a:latin typeface="Times New Roman" pitchFamily="18" charset="0"/>
                <a:cs typeface="Times New Roman" pitchFamily="18" charset="0"/>
              </a:rPr>
              <a:t>Within 2 hours:</a:t>
            </a:r>
          </a:p>
          <a:p>
            <a:pPr lvl="1"/>
            <a:r>
              <a:rPr lang="en-US" sz="2400" dirty="0" smtClean="0">
                <a:latin typeface="Times New Roman" pitchFamily="18" charset="0"/>
                <a:cs typeface="Times New Roman" pitchFamily="18" charset="0"/>
              </a:rPr>
              <a:t>Drink 2-3 cups of fluid for every pound lost</a:t>
            </a:r>
          </a:p>
          <a:p>
            <a:pPr lvl="1"/>
            <a:r>
              <a:rPr lang="en-US" sz="2400" dirty="0" smtClean="0">
                <a:latin typeface="Times New Roman" pitchFamily="18" charset="0"/>
                <a:cs typeface="Times New Roman" pitchFamily="18" charset="0"/>
              </a:rPr>
              <a:t>Eat a high-carbohydrate meal with some protein</a:t>
            </a:r>
          </a:p>
          <a:p>
            <a:pPr lvl="2"/>
            <a:r>
              <a:rPr lang="en-US" dirty="0" smtClean="0">
                <a:latin typeface="Times New Roman" pitchFamily="18" charset="0"/>
                <a:cs typeface="Times New Roman" pitchFamily="18" charset="0"/>
              </a:rPr>
              <a:t>Example: Ham Sandwich, Rice and Beans</a:t>
            </a:r>
          </a:p>
          <a:p>
            <a:pPr marL="0" indent="0">
              <a:buFontTx/>
              <a:buNone/>
            </a:pPr>
            <a:r>
              <a:rPr lang="en-US" sz="2400" dirty="0" smtClean="0">
                <a:latin typeface="Times New Roman" pitchFamily="18" charset="0"/>
                <a:ea typeface="ヒラギノ角ゴ Pro W3"/>
                <a:cs typeface="Times New Roman" pitchFamily="18" charset="0"/>
              </a:rPr>
              <a:t>In order to promote rapid recovery, as soon as possible after training or competing (within 30–60 minutes), consume:</a:t>
            </a:r>
          </a:p>
          <a:p>
            <a:pPr marL="0" indent="0">
              <a:buFontTx/>
              <a:buNone/>
            </a:pPr>
            <a:endParaRPr lang="en-US" sz="2400" dirty="0" smtClean="0">
              <a:latin typeface="Times New Roman" pitchFamily="18" charset="0"/>
              <a:ea typeface="ヒラギノ角ゴ Pro W3"/>
              <a:cs typeface="Times New Roman" pitchFamily="18" charset="0"/>
            </a:endParaRPr>
          </a:p>
          <a:p>
            <a:pPr lvl="1">
              <a:buFont typeface="Wingdings" pitchFamily="2" charset="2"/>
              <a:buChar char="§"/>
            </a:pPr>
            <a:r>
              <a:rPr lang="en-US" sz="2400" dirty="0" smtClean="0">
                <a:latin typeface="Times New Roman" pitchFamily="18" charset="0"/>
                <a:ea typeface="ヒラギノ角ゴ Pro W3"/>
                <a:cs typeface="Times New Roman" pitchFamily="18" charset="0"/>
              </a:rPr>
              <a:t>Carbohydrates for glycogen restoration</a:t>
            </a:r>
          </a:p>
          <a:p>
            <a:pPr lvl="1">
              <a:buFont typeface="Wingdings" pitchFamily="2" charset="2"/>
              <a:buChar char="§"/>
            </a:pPr>
            <a:r>
              <a:rPr lang="cs-CZ" sz="2400" dirty="0" smtClean="0">
                <a:latin typeface="Times New Roman" pitchFamily="18" charset="0"/>
                <a:ea typeface="ヒラギノ角ゴ Pro W3"/>
                <a:cs typeface="Times New Roman" pitchFamily="18" charset="0"/>
              </a:rPr>
              <a:t>Amino acids</a:t>
            </a:r>
            <a:r>
              <a:rPr lang="en-US" sz="2400" dirty="0" smtClean="0">
                <a:latin typeface="Times New Roman" pitchFamily="18" charset="0"/>
                <a:ea typeface="ヒラギノ角ゴ Pro W3"/>
                <a:cs typeface="Times New Roman" pitchFamily="18" charset="0"/>
              </a:rPr>
              <a:t> for repairing and building new muscle tissue</a:t>
            </a:r>
          </a:p>
          <a:p>
            <a:pPr lvl="1">
              <a:buFont typeface="Wingdings" pitchFamily="2" charset="2"/>
              <a:buChar char="§"/>
            </a:pPr>
            <a:r>
              <a:rPr lang="en-US" sz="2400" dirty="0" smtClean="0">
                <a:latin typeface="Times New Roman" pitchFamily="18" charset="0"/>
                <a:ea typeface="ヒラギノ角ゴ Pro W3"/>
                <a:cs typeface="Times New Roman" pitchFamily="18" charset="0"/>
              </a:rPr>
              <a:t>Fluids and sodium for rehydration</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8167</TotalTime>
  <Words>11429</Words>
  <Application>Microsoft Office PowerPoint</Application>
  <PresentationFormat>On-screen Show (4:3)</PresentationFormat>
  <Paragraphs>1140</Paragraphs>
  <Slides>143</Slides>
  <Notes>0</Notes>
  <HiddenSlides>0</HiddenSlides>
  <MMClips>0</MMClips>
  <ScaleCrop>false</ScaleCrop>
  <HeadingPairs>
    <vt:vector size="4" baseType="variant">
      <vt:variant>
        <vt:lpstr>Theme</vt:lpstr>
      </vt:variant>
      <vt:variant>
        <vt:i4>1</vt:i4>
      </vt:variant>
      <vt:variant>
        <vt:lpstr>Slide Titles</vt:lpstr>
      </vt:variant>
      <vt:variant>
        <vt:i4>143</vt:i4>
      </vt:variant>
    </vt:vector>
  </HeadingPairs>
  <TitlesOfParts>
    <vt:vector size="144" baseType="lpstr">
      <vt:lpstr>Office Theme</vt:lpstr>
      <vt:lpstr>Debre markos university Health science college Department of HNFS  Sport Nutrition (HNFS 3124)</vt:lpstr>
      <vt:lpstr>Chapter 1  Basic Concepts of Sport Nutrition </vt:lpstr>
      <vt:lpstr>Slide 3</vt:lpstr>
      <vt:lpstr>Slide 4</vt:lpstr>
      <vt:lpstr>Cont…</vt:lpstr>
      <vt:lpstr>Benefits of sport nutrition</vt:lpstr>
      <vt:lpstr>Slide 7</vt:lpstr>
      <vt:lpstr>Slide 8</vt:lpstr>
      <vt:lpstr>Role of Nutrition in Exercise and Performance</vt:lpstr>
      <vt:lpstr>Slide 10</vt:lpstr>
      <vt:lpstr>The three principles of sport nutrition</vt:lpstr>
      <vt:lpstr>Performance influencing factors</vt:lpstr>
      <vt:lpstr>Some Terms</vt:lpstr>
      <vt:lpstr>Slide 14</vt:lpstr>
      <vt:lpstr>Slide 15</vt:lpstr>
      <vt:lpstr> Chapter Two      Basic Nutrition Essentials for the Physically Active Individuals  </vt:lpstr>
      <vt:lpstr>Cont…</vt:lpstr>
      <vt:lpstr>Energy Needs</vt:lpstr>
      <vt:lpstr>Slide 19</vt:lpstr>
      <vt:lpstr>Slide 20</vt:lpstr>
      <vt:lpstr>Determining the athlete’s individual energy and nutrient needs</vt:lpstr>
      <vt:lpstr>How to estimate an athlete’s daily energy needs using prediction equations</vt:lpstr>
      <vt:lpstr>Slide 23</vt:lpstr>
      <vt:lpstr>Slide 24</vt:lpstr>
      <vt:lpstr>Slide 25</vt:lpstr>
      <vt:lpstr>Tips for maintaining adequate energy availability</vt:lpstr>
      <vt:lpstr>Cont…</vt:lpstr>
      <vt:lpstr> Macronutrient Requirements for Exercise </vt:lpstr>
      <vt:lpstr>Slide 29</vt:lpstr>
      <vt:lpstr>Carbohydrates</vt:lpstr>
      <vt:lpstr>Slide 31</vt:lpstr>
      <vt:lpstr>Slide 32</vt:lpstr>
      <vt:lpstr>Slide 33</vt:lpstr>
      <vt:lpstr> Protein  </vt:lpstr>
      <vt:lpstr>Slide 35</vt:lpstr>
      <vt:lpstr>  Fat  </vt:lpstr>
      <vt:lpstr> Hydration </vt:lpstr>
      <vt:lpstr>Slide 38</vt:lpstr>
      <vt:lpstr>Slide 39</vt:lpstr>
      <vt:lpstr>Slide 40</vt:lpstr>
      <vt:lpstr>Slide 41</vt:lpstr>
      <vt:lpstr>Cont…</vt:lpstr>
      <vt:lpstr>Slide 43</vt:lpstr>
      <vt:lpstr>Slide 44</vt:lpstr>
      <vt:lpstr>Slide 45</vt:lpstr>
      <vt:lpstr>Slide 46</vt:lpstr>
      <vt:lpstr>Slide 47</vt:lpstr>
      <vt:lpstr>Slide 48</vt:lpstr>
      <vt:lpstr>Slide 49</vt:lpstr>
      <vt:lpstr>Physiological effects of dehydration</vt:lpstr>
      <vt:lpstr>Impaired performance</vt:lpstr>
      <vt:lpstr>Slide 52</vt:lpstr>
      <vt:lpstr>Slide 53</vt:lpstr>
      <vt:lpstr>Micronutrient Requirements for Exercise</vt:lpstr>
      <vt:lpstr>Cont….</vt:lpstr>
      <vt:lpstr>1. Antioxidant nutrients</vt:lpstr>
      <vt:lpstr>Slide 57</vt:lpstr>
      <vt:lpstr>2. Vitamin D</vt:lpstr>
      <vt:lpstr>3. Iron</vt:lpstr>
      <vt:lpstr>Slide 60</vt:lpstr>
      <vt:lpstr>Iron rich eating strategies</vt:lpstr>
      <vt:lpstr>Calcium rich eating strategies.</vt:lpstr>
      <vt:lpstr>Slide 63</vt:lpstr>
      <vt:lpstr>Slide 64</vt:lpstr>
      <vt:lpstr>Impact of Physical Activity on Health</vt:lpstr>
      <vt:lpstr>       When people are not physically active, they are more at risk for:</vt:lpstr>
      <vt:lpstr>General Dietary Recommendations for Active Individuals</vt:lpstr>
      <vt:lpstr>Cont…</vt:lpstr>
      <vt:lpstr>FLUID RECOMMENDATIONS</vt:lpstr>
      <vt:lpstr>CHAPTER  3  PRE-WORKOUT - PREPARING THE BODY NUTRITIONALLY FOR EXERCISE</vt:lpstr>
      <vt:lpstr>Slide 71</vt:lpstr>
      <vt:lpstr> Pre Workout Meals </vt:lpstr>
      <vt:lpstr>cont…</vt:lpstr>
      <vt:lpstr>Carbohydrate guidelines</vt:lpstr>
      <vt:lpstr>Slide 75</vt:lpstr>
      <vt:lpstr>What should I be eating for my pre-exercise meal? </vt:lpstr>
      <vt:lpstr>Slide 77</vt:lpstr>
      <vt:lpstr>Pre-Workout Snack</vt:lpstr>
      <vt:lpstr>What to Eat and Drink during Exercise</vt:lpstr>
      <vt:lpstr>     chapter 4                                                                                                  INJURY &amp; RECOVERY - WHAT HAPPENS TO THE BODY DURING EXERCISE AND HOW TO FEED IT FOR RECOVERY</vt:lpstr>
      <vt:lpstr>Slide 81</vt:lpstr>
      <vt:lpstr>Slide 82</vt:lpstr>
      <vt:lpstr>Slide 83</vt:lpstr>
      <vt:lpstr>What habits can inhibit Recovery?</vt:lpstr>
      <vt:lpstr>What happens if you miss the Nutritional window?</vt:lpstr>
      <vt:lpstr>What are some Recovery Strategies?</vt:lpstr>
      <vt:lpstr>What does massaging claim to do?</vt:lpstr>
      <vt:lpstr>Post-competition Massage</vt:lpstr>
      <vt:lpstr>What does Hydrotherapy claim to do?</vt:lpstr>
      <vt:lpstr>What does Cold Water Immersion claim to do?</vt:lpstr>
      <vt:lpstr>Sleep</vt:lpstr>
      <vt:lpstr>Slide 92</vt:lpstr>
      <vt:lpstr>Sleeping tips</vt:lpstr>
      <vt:lpstr>Mental Recovery</vt:lpstr>
      <vt:lpstr>Slide 95</vt:lpstr>
      <vt:lpstr>What and When should I eat after I workout ?  </vt:lpstr>
      <vt:lpstr>Slide 97</vt:lpstr>
      <vt:lpstr>Slide 98</vt:lpstr>
      <vt:lpstr>Slide 99</vt:lpstr>
      <vt:lpstr>Carbohydrates</vt:lpstr>
      <vt:lpstr>Protein</vt:lpstr>
      <vt:lpstr>Slide 102</vt:lpstr>
      <vt:lpstr>Slide 103</vt:lpstr>
      <vt:lpstr>Nutrition for the injured athlete</vt:lpstr>
      <vt:lpstr>Nutrition recommendations for the injury and immobilization phase</vt:lpstr>
      <vt:lpstr>Slide 106</vt:lpstr>
      <vt:lpstr>Slide 107</vt:lpstr>
      <vt:lpstr>Slide 108</vt:lpstr>
      <vt:lpstr>5. Vitamins and minerals:</vt:lpstr>
      <vt:lpstr>Slide 110</vt:lpstr>
      <vt:lpstr>Slide 111</vt:lpstr>
      <vt:lpstr>Nutrition recommendations for the rehabilitation phase</vt:lpstr>
      <vt:lpstr>Slide 113</vt:lpstr>
      <vt:lpstr>Foods/beverages that can interfere with healing optimally</vt:lpstr>
      <vt:lpstr>Slide 115</vt:lpstr>
      <vt:lpstr>Cont…</vt:lpstr>
      <vt:lpstr>Cont…</vt:lpstr>
      <vt:lpstr>Cont…</vt:lpstr>
      <vt:lpstr>Energy system</vt:lpstr>
      <vt:lpstr>Slide 120</vt:lpstr>
      <vt:lpstr>Slide 121</vt:lpstr>
      <vt:lpstr>Slide 122</vt:lpstr>
      <vt:lpstr>Lactate production</vt:lpstr>
      <vt:lpstr>Glycogen utilization with respect to exercise intensity</vt:lpstr>
      <vt:lpstr>Sub-maximal Exercise</vt:lpstr>
      <vt:lpstr>                   Fatigue mechanisms related to carbohydrate metabolism</vt:lpstr>
      <vt:lpstr>Chapter five Weight Management - Maintaining a healthy body</vt:lpstr>
      <vt:lpstr>Assessing Weight and Health Risk</vt:lpstr>
      <vt:lpstr>Cont…</vt:lpstr>
      <vt:lpstr>How to maintain healthy weight </vt:lpstr>
      <vt:lpstr>To Increase Calorie Expenditure by Physical Activity </vt:lpstr>
      <vt:lpstr>Problems with excessive thinness </vt:lpstr>
      <vt:lpstr>Cont…</vt:lpstr>
      <vt:lpstr>Weight regulation in children </vt:lpstr>
      <vt:lpstr>Healthy Eating for a Healthy Weight</vt:lpstr>
      <vt:lpstr>FOR A DIET WITH PLENTY OF GRAIN PRODUCTS, VEGETABLES, AND FRUITS, EAT DAILY</vt:lpstr>
      <vt:lpstr>What counts as a serving?</vt:lpstr>
      <vt:lpstr>Meat and Beans Group (meat, poultry, fish, dry beans, eggs, and nuts)</vt:lpstr>
      <vt:lpstr>3. Choose a diet low in fat, saturated fat, and cholesterol </vt:lpstr>
      <vt:lpstr>4. Meat, Poultry, Fish, Eggs, Beans and Nuts </vt:lpstr>
      <vt:lpstr>5. Milk and Milk Products </vt:lpstr>
      <vt:lpstr>How can peoples know if they are at a healthy weight?</vt:lpstr>
      <vt:lpstr>Slide 143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NUTRITION (AHuN 3084 ) For distance students</dc:title>
  <dc:creator>HP</dc:creator>
  <cp:lastModifiedBy>user</cp:lastModifiedBy>
  <cp:revision>579</cp:revision>
  <dcterms:created xsi:type="dcterms:W3CDTF">2015-11-01T07:50:38Z</dcterms:created>
  <dcterms:modified xsi:type="dcterms:W3CDTF">2019-08-16T06:25:33Z</dcterms:modified>
</cp:coreProperties>
</file>