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5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6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7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8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9.xml" ContentType="application/vnd.openxmlformats-officedocument.theme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10.xml" ContentType="application/vnd.openxmlformats-officedocument.theme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11.xml" ContentType="application/vnd.openxmlformats-officedocument.theme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  <p:sldMasterId id="2147483768" r:id="rId2"/>
    <p:sldMasterId id="2147483775" r:id="rId3"/>
    <p:sldMasterId id="2147483788" r:id="rId4"/>
    <p:sldMasterId id="2147483804" r:id="rId5"/>
    <p:sldMasterId id="2147483811" r:id="rId6"/>
    <p:sldMasterId id="2147483818" r:id="rId7"/>
    <p:sldMasterId id="2147483825" r:id="rId8"/>
    <p:sldMasterId id="2147483839" r:id="rId9"/>
    <p:sldMasterId id="2147483852" r:id="rId10"/>
    <p:sldMasterId id="2147483868" r:id="rId11"/>
    <p:sldMasterId id="2147483900" r:id="rId12"/>
  </p:sldMasterIdLst>
  <p:notesMasterIdLst>
    <p:notesMasterId r:id="rId94"/>
  </p:notesMasterIdLst>
  <p:sldIdLst>
    <p:sldId id="259" r:id="rId13"/>
    <p:sldId id="257" r:id="rId14"/>
    <p:sldId id="258" r:id="rId15"/>
    <p:sldId id="260" r:id="rId16"/>
    <p:sldId id="261" r:id="rId17"/>
    <p:sldId id="265" r:id="rId18"/>
    <p:sldId id="263" r:id="rId19"/>
    <p:sldId id="267" r:id="rId20"/>
    <p:sldId id="269" r:id="rId21"/>
    <p:sldId id="270" r:id="rId22"/>
    <p:sldId id="283" r:id="rId23"/>
    <p:sldId id="284" r:id="rId24"/>
    <p:sldId id="272" r:id="rId25"/>
    <p:sldId id="273" r:id="rId26"/>
    <p:sldId id="278" r:id="rId27"/>
    <p:sldId id="271" r:id="rId28"/>
    <p:sldId id="279" r:id="rId29"/>
    <p:sldId id="280" r:id="rId30"/>
    <p:sldId id="274" r:id="rId31"/>
    <p:sldId id="281" r:id="rId32"/>
    <p:sldId id="285" r:id="rId33"/>
    <p:sldId id="276" r:id="rId34"/>
    <p:sldId id="277" r:id="rId35"/>
    <p:sldId id="286" r:id="rId36"/>
    <p:sldId id="289" r:id="rId37"/>
    <p:sldId id="290" r:id="rId38"/>
    <p:sldId id="291" r:id="rId39"/>
    <p:sldId id="293" r:id="rId40"/>
    <p:sldId id="287" r:id="rId41"/>
    <p:sldId id="294" r:id="rId42"/>
    <p:sldId id="295" r:id="rId43"/>
    <p:sldId id="288" r:id="rId44"/>
    <p:sldId id="296" r:id="rId45"/>
    <p:sldId id="297" r:id="rId46"/>
    <p:sldId id="299" r:id="rId47"/>
    <p:sldId id="298" r:id="rId48"/>
    <p:sldId id="310" r:id="rId49"/>
    <p:sldId id="311" r:id="rId50"/>
    <p:sldId id="312" r:id="rId51"/>
    <p:sldId id="313" r:id="rId52"/>
    <p:sldId id="314" r:id="rId53"/>
    <p:sldId id="315" r:id="rId54"/>
    <p:sldId id="316" r:id="rId55"/>
    <p:sldId id="317" r:id="rId56"/>
    <p:sldId id="322" r:id="rId57"/>
    <p:sldId id="323" r:id="rId58"/>
    <p:sldId id="321" r:id="rId59"/>
    <p:sldId id="319" r:id="rId60"/>
    <p:sldId id="335" r:id="rId61"/>
    <p:sldId id="336" r:id="rId62"/>
    <p:sldId id="337" r:id="rId63"/>
    <p:sldId id="320" r:id="rId64"/>
    <p:sldId id="318" r:id="rId65"/>
    <p:sldId id="324" r:id="rId66"/>
    <p:sldId id="325" r:id="rId67"/>
    <p:sldId id="328" r:id="rId68"/>
    <p:sldId id="329" r:id="rId69"/>
    <p:sldId id="334" r:id="rId70"/>
    <p:sldId id="333" r:id="rId71"/>
    <p:sldId id="327" r:id="rId72"/>
    <p:sldId id="330" r:id="rId73"/>
    <p:sldId id="338" r:id="rId74"/>
    <p:sldId id="331" r:id="rId75"/>
    <p:sldId id="342" r:id="rId76"/>
    <p:sldId id="341" r:id="rId77"/>
    <p:sldId id="340" r:id="rId78"/>
    <p:sldId id="339" r:id="rId79"/>
    <p:sldId id="344" r:id="rId80"/>
    <p:sldId id="300" r:id="rId81"/>
    <p:sldId id="301" r:id="rId82"/>
    <p:sldId id="302" r:id="rId83"/>
    <p:sldId id="303" r:id="rId84"/>
    <p:sldId id="304" r:id="rId85"/>
    <p:sldId id="305" r:id="rId86"/>
    <p:sldId id="307" r:id="rId87"/>
    <p:sldId id="306" r:id="rId88"/>
    <p:sldId id="308" r:id="rId89"/>
    <p:sldId id="309" r:id="rId90"/>
    <p:sldId id="345" r:id="rId91"/>
    <p:sldId id="346" r:id="rId92"/>
    <p:sldId id="347" r:id="rId9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0093"/>
    <a:srgbClr val="FF3399"/>
    <a:srgbClr val="B107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24" autoAdjust="0"/>
    <p:restoredTop sz="98932" autoAdjust="0"/>
  </p:normalViewPr>
  <p:slideViewPr>
    <p:cSldViewPr>
      <p:cViewPr>
        <p:scale>
          <a:sx n="80" d="100"/>
          <a:sy n="80" d="100"/>
        </p:scale>
        <p:origin x="-105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4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slide" Target="slides/slide30.xml"/><Relationship Id="rId47" Type="http://schemas.openxmlformats.org/officeDocument/2006/relationships/slide" Target="slides/slide35.xml"/><Relationship Id="rId50" Type="http://schemas.openxmlformats.org/officeDocument/2006/relationships/slide" Target="slides/slide38.xml"/><Relationship Id="rId55" Type="http://schemas.openxmlformats.org/officeDocument/2006/relationships/slide" Target="slides/slide43.xml"/><Relationship Id="rId63" Type="http://schemas.openxmlformats.org/officeDocument/2006/relationships/slide" Target="slides/slide51.xml"/><Relationship Id="rId68" Type="http://schemas.openxmlformats.org/officeDocument/2006/relationships/slide" Target="slides/slide56.xml"/><Relationship Id="rId76" Type="http://schemas.openxmlformats.org/officeDocument/2006/relationships/slide" Target="slides/slide64.xml"/><Relationship Id="rId84" Type="http://schemas.openxmlformats.org/officeDocument/2006/relationships/slide" Target="slides/slide72.xml"/><Relationship Id="rId89" Type="http://schemas.openxmlformats.org/officeDocument/2006/relationships/slide" Target="slides/slide77.xml"/><Relationship Id="rId97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59.xml"/><Relationship Id="rId92" Type="http://schemas.openxmlformats.org/officeDocument/2006/relationships/slide" Target="slides/slide8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9" Type="http://schemas.openxmlformats.org/officeDocument/2006/relationships/slide" Target="slides/slide17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slide" Target="slides/slide28.xml"/><Relationship Id="rId45" Type="http://schemas.openxmlformats.org/officeDocument/2006/relationships/slide" Target="slides/slide33.xml"/><Relationship Id="rId53" Type="http://schemas.openxmlformats.org/officeDocument/2006/relationships/slide" Target="slides/slide41.xml"/><Relationship Id="rId58" Type="http://schemas.openxmlformats.org/officeDocument/2006/relationships/slide" Target="slides/slide46.xml"/><Relationship Id="rId66" Type="http://schemas.openxmlformats.org/officeDocument/2006/relationships/slide" Target="slides/slide54.xml"/><Relationship Id="rId74" Type="http://schemas.openxmlformats.org/officeDocument/2006/relationships/slide" Target="slides/slide62.xml"/><Relationship Id="rId79" Type="http://schemas.openxmlformats.org/officeDocument/2006/relationships/slide" Target="slides/slide67.xml"/><Relationship Id="rId87" Type="http://schemas.openxmlformats.org/officeDocument/2006/relationships/slide" Target="slides/slide75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49.xml"/><Relationship Id="rId82" Type="http://schemas.openxmlformats.org/officeDocument/2006/relationships/slide" Target="slides/slide70.xml"/><Relationship Id="rId90" Type="http://schemas.openxmlformats.org/officeDocument/2006/relationships/slide" Target="slides/slide78.xml"/><Relationship Id="rId95" Type="http://schemas.openxmlformats.org/officeDocument/2006/relationships/presProps" Target="presProps.xml"/><Relationship Id="rId19" Type="http://schemas.openxmlformats.org/officeDocument/2006/relationships/slide" Target="slides/slide7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slide" Target="slides/slide31.xml"/><Relationship Id="rId48" Type="http://schemas.openxmlformats.org/officeDocument/2006/relationships/slide" Target="slides/slide36.xml"/><Relationship Id="rId56" Type="http://schemas.openxmlformats.org/officeDocument/2006/relationships/slide" Target="slides/slide44.xml"/><Relationship Id="rId64" Type="http://schemas.openxmlformats.org/officeDocument/2006/relationships/slide" Target="slides/slide52.xml"/><Relationship Id="rId69" Type="http://schemas.openxmlformats.org/officeDocument/2006/relationships/slide" Target="slides/slide57.xml"/><Relationship Id="rId77" Type="http://schemas.openxmlformats.org/officeDocument/2006/relationships/slide" Target="slides/slide65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9.xml"/><Relationship Id="rId72" Type="http://schemas.openxmlformats.org/officeDocument/2006/relationships/slide" Target="slides/slide60.xml"/><Relationship Id="rId80" Type="http://schemas.openxmlformats.org/officeDocument/2006/relationships/slide" Target="slides/slide68.xml"/><Relationship Id="rId85" Type="http://schemas.openxmlformats.org/officeDocument/2006/relationships/slide" Target="slides/slide73.xml"/><Relationship Id="rId93" Type="http://schemas.openxmlformats.org/officeDocument/2006/relationships/slide" Target="slides/slide81.xml"/><Relationship Id="rId9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slide" Target="slides/slide26.xml"/><Relationship Id="rId46" Type="http://schemas.openxmlformats.org/officeDocument/2006/relationships/slide" Target="slides/slide34.xml"/><Relationship Id="rId59" Type="http://schemas.openxmlformats.org/officeDocument/2006/relationships/slide" Target="slides/slide47.xml"/><Relationship Id="rId67" Type="http://schemas.openxmlformats.org/officeDocument/2006/relationships/slide" Target="slides/slide55.xml"/><Relationship Id="rId20" Type="http://schemas.openxmlformats.org/officeDocument/2006/relationships/slide" Target="slides/slide8.xml"/><Relationship Id="rId41" Type="http://schemas.openxmlformats.org/officeDocument/2006/relationships/slide" Target="slides/slide29.xml"/><Relationship Id="rId54" Type="http://schemas.openxmlformats.org/officeDocument/2006/relationships/slide" Target="slides/slide42.xml"/><Relationship Id="rId62" Type="http://schemas.openxmlformats.org/officeDocument/2006/relationships/slide" Target="slides/slide50.xml"/><Relationship Id="rId70" Type="http://schemas.openxmlformats.org/officeDocument/2006/relationships/slide" Target="slides/slide58.xml"/><Relationship Id="rId75" Type="http://schemas.openxmlformats.org/officeDocument/2006/relationships/slide" Target="slides/slide63.xml"/><Relationship Id="rId83" Type="http://schemas.openxmlformats.org/officeDocument/2006/relationships/slide" Target="slides/slide71.xml"/><Relationship Id="rId88" Type="http://schemas.openxmlformats.org/officeDocument/2006/relationships/slide" Target="slides/slide76.xml"/><Relationship Id="rId91" Type="http://schemas.openxmlformats.org/officeDocument/2006/relationships/slide" Target="slides/slide79.xml"/><Relationship Id="rId9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49" Type="http://schemas.openxmlformats.org/officeDocument/2006/relationships/slide" Target="slides/slide37.xml"/><Relationship Id="rId57" Type="http://schemas.openxmlformats.org/officeDocument/2006/relationships/slide" Target="slides/slide45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9.xml"/><Relationship Id="rId44" Type="http://schemas.openxmlformats.org/officeDocument/2006/relationships/slide" Target="slides/slide32.xml"/><Relationship Id="rId52" Type="http://schemas.openxmlformats.org/officeDocument/2006/relationships/slide" Target="slides/slide40.xml"/><Relationship Id="rId60" Type="http://schemas.openxmlformats.org/officeDocument/2006/relationships/slide" Target="slides/slide48.xml"/><Relationship Id="rId65" Type="http://schemas.openxmlformats.org/officeDocument/2006/relationships/slide" Target="slides/slide53.xml"/><Relationship Id="rId73" Type="http://schemas.openxmlformats.org/officeDocument/2006/relationships/slide" Target="slides/slide61.xml"/><Relationship Id="rId78" Type="http://schemas.openxmlformats.org/officeDocument/2006/relationships/slide" Target="slides/slide66.xml"/><Relationship Id="rId81" Type="http://schemas.openxmlformats.org/officeDocument/2006/relationships/slide" Target="slides/slide69.xml"/><Relationship Id="rId86" Type="http://schemas.openxmlformats.org/officeDocument/2006/relationships/slide" Target="slides/slide74.xml"/><Relationship Id="rId94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39" Type="http://schemas.openxmlformats.org/officeDocument/2006/relationships/slide" Target="slides/slide2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069D8C-1188-47C3-AC56-B030F264FC22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E0F8A6-7167-4705-B5A5-C0AB98D504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22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8D2A75-8A3D-4401-95DE-E9147609A5B3}" type="slidenum">
              <a:rPr lang="en-US"/>
              <a:pPr/>
              <a:t>6</a:t>
            </a:fld>
            <a:endParaRPr lang="en-US"/>
          </a:p>
        </p:txBody>
      </p:sp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3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prstGeom prst="rect">
            <a:avLst/>
          </a:prstGeom>
          <a:solidFill>
            <a:srgbClr val="FFFFFF"/>
          </a:solidFill>
          <a:ln w="12700" cap="flat"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24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3276600"/>
            <a:ext cx="5029200" cy="51816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E0F8A6-7167-4705-B5A5-C0AB98D5046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2563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39908A-6412-491B-B2FB-9C419DD9A7BC}" type="slidenum">
              <a:rPr lang="en-US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2291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prstGeom prst="rect">
            <a:avLst/>
          </a:prstGeom>
          <a:solidFill>
            <a:srgbClr val="FFFFFF"/>
          </a:solidFill>
          <a:ln w="12700" cap="flat"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29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3276600"/>
            <a:ext cx="5029200" cy="51816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E0F8A6-7167-4705-B5A5-C0AB98D5046D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2563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1D6A45-BBC1-4B56-80FB-478C49149B53}" type="slidenum">
              <a:rPr lang="en-US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4339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prstGeom prst="rect">
            <a:avLst/>
          </a:prstGeom>
          <a:solidFill>
            <a:srgbClr val="FFFFFF"/>
          </a:solidFill>
          <a:ln w="12700" cap="flat"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34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3276600"/>
            <a:ext cx="5029200" cy="51816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1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0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3703D-B8AC-432B-9C51-FC48B370C981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E2415-8903-4AD0-BC15-990F13936E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204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3703D-B8AC-432B-9C51-FC48B370C981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E2415-8903-4AD0-BC15-990F13936E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188750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04800"/>
            <a:ext cx="7086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371600" y="1447800"/>
            <a:ext cx="7086600" cy="46482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18EDCE-2D46-4F82-81FF-B617E6E5A82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379023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04800"/>
            <a:ext cx="7086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371600" y="1447800"/>
            <a:ext cx="34671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91100" y="1447800"/>
            <a:ext cx="34671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2A6B66-6D7D-46C3-9800-87FF770F2D2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015446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04800"/>
            <a:ext cx="7086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371600" y="1447800"/>
            <a:ext cx="34671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991100" y="1447800"/>
            <a:ext cx="3467100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991100" y="3848100"/>
            <a:ext cx="3467100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96AB8F-79B3-432E-B019-656ADFD2BE3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560735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7651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08A89E-652B-49E0-A8BC-AB4EB85D956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91102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1A98B7-D5D0-48B7-9FCD-1CEB375A511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66921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830F86-7D47-4201-9B67-3AF1CD739D2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53224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1447800"/>
            <a:ext cx="34671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91100" y="1447800"/>
            <a:ext cx="34671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7AACD0-C9C1-4FA9-9175-1C531C8FF02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24145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CAEE9A-4278-475D-A56A-3CB3CACF646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88335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436814-8561-4DDF-8BF2-232F41F5855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217630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28EDA5-354B-4B54-9F7A-05218252319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383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3703D-B8AC-432B-9C51-FC48B370C981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E2415-8903-4AD0-BC15-990F13936E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42944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CC90B5-48F0-4E3D-88AF-58865444B45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35825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52A0AB-C3C3-47EB-B5A9-A140A6BE3E9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078933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0F9D1B-A8BB-439B-ADDE-DB8822B44DF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288648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304800"/>
            <a:ext cx="177165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304800"/>
            <a:ext cx="516255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8ABDCD-4111-41EF-8FCD-6CD51C90E4D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011584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04800"/>
            <a:ext cx="7086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1371600" y="1447800"/>
            <a:ext cx="7086600" cy="46482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0C4BC2-E495-4F12-8426-1A736BE7845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301854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04800"/>
            <a:ext cx="7086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371600" y="1447800"/>
            <a:ext cx="7086600" cy="46482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18EDCE-2D46-4F82-81FF-B617E6E5A82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435450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04800"/>
            <a:ext cx="7086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371600" y="1447800"/>
            <a:ext cx="34671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91100" y="1447800"/>
            <a:ext cx="34671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2A6B66-6D7D-46C3-9800-87FF770F2D2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785727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04800"/>
            <a:ext cx="7086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371600" y="1447800"/>
            <a:ext cx="34671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991100" y="1447800"/>
            <a:ext cx="3467100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991100" y="3848100"/>
            <a:ext cx="3467100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96AB8F-79B3-432E-B019-656ADFD2BE3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471552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7651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08A89E-652B-49E0-A8BC-AB4EB85D956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350715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1A98B7-D5D0-48B7-9FCD-1CEB375A511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3622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srgbClr val="004988"/>
                </a:solidFill>
              </a:rPr>
              <a:t>Larson/Farber 5th ed.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A1D4FF0C-3E6D-4C6C-A4B8-BD80F4C69A12}" type="slidenum">
              <a:rPr lang="en-US">
                <a:solidFill>
                  <a:srgbClr val="004988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49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702364"/>
      </p:ext>
    </p:extLst>
  </p:cSld>
  <p:clrMapOvr>
    <a:masterClrMapping/>
  </p:clrMapOvr>
  <p:transition>
    <p:wipe dir="r"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830F86-7D47-4201-9B67-3AF1CD739D2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26171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1447800"/>
            <a:ext cx="34671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91100" y="1447800"/>
            <a:ext cx="34671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7AACD0-C9C1-4FA9-9175-1C531C8FF02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382758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CAEE9A-4278-475D-A56A-3CB3CACF646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229809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436814-8561-4DDF-8BF2-232F41F5855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9112853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28EDA5-354B-4B54-9F7A-05218252319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0523779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CC90B5-48F0-4E3D-88AF-58865444B45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52525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52A0AB-C3C3-47EB-B5A9-A140A6BE3E9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0043925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0F9D1B-A8BB-439B-ADDE-DB8822B44DF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597278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304800"/>
            <a:ext cx="177165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304800"/>
            <a:ext cx="516255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8ABDCD-4111-41EF-8FCD-6CD51C90E4D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4579770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04800"/>
            <a:ext cx="7086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1371600" y="1447800"/>
            <a:ext cx="7086600" cy="46482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0C4BC2-E495-4F12-8426-1A736BE7845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5945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srgbClr val="004988"/>
                </a:solidFill>
              </a:rPr>
              <a:t>Larson/Farber 5th ed.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B03B8BEF-7A3C-462A-BBF6-9F3FCD5A47F0}" type="slidenum">
              <a:rPr lang="en-US">
                <a:solidFill>
                  <a:srgbClr val="004988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49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804044"/>
      </p:ext>
    </p:extLst>
  </p:cSld>
  <p:clrMapOvr>
    <a:masterClrMapping/>
  </p:clrMapOvr>
  <p:transition>
    <p:wipe dir="r"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04800"/>
            <a:ext cx="7086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371600" y="1447800"/>
            <a:ext cx="7086600" cy="46482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18EDCE-2D46-4F82-81FF-B617E6E5A82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079195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04800"/>
            <a:ext cx="7086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371600" y="1447800"/>
            <a:ext cx="34671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91100" y="1447800"/>
            <a:ext cx="34671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2A6B66-6D7D-46C3-9800-87FF770F2D2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6268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04800"/>
            <a:ext cx="7086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371600" y="1447800"/>
            <a:ext cx="34671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991100" y="1447800"/>
            <a:ext cx="3467100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991100" y="3848100"/>
            <a:ext cx="3467100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96AB8F-79B3-432E-B019-656ADFD2BE3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3423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srgbClr val="004988"/>
                </a:solidFill>
              </a:rPr>
              <a:t>Larson/Farber 5th 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8DDB7FDA-10D5-451B-B52E-7D36763AD36D}" type="slidenum">
              <a:rPr lang="en-US">
                <a:solidFill>
                  <a:srgbClr val="004988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49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626823"/>
      </p:ext>
    </p:extLst>
  </p:cSld>
  <p:clrMapOvr>
    <a:masterClrMapping/>
  </p:clrMapOvr>
  <p:transition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srgbClr val="004988"/>
                </a:solidFill>
              </a:rPr>
              <a:t>Larson/Farber 5th ed.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3EBB06EC-5896-4684-B769-CFF9424B10DD}" type="slidenum">
              <a:rPr lang="en-US">
                <a:solidFill>
                  <a:srgbClr val="004988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49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697372"/>
      </p:ext>
    </p:extLst>
  </p:cSld>
  <p:clrMapOvr>
    <a:masterClrMapping/>
  </p:clrMapOvr>
  <p:transition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srgbClr val="004988"/>
                </a:solidFill>
              </a:rPr>
              <a:t>Larson/Farber 5th ed.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922E3AD5-838D-420F-BA62-B898B83C5813}" type="slidenum">
              <a:rPr lang="en-US">
                <a:solidFill>
                  <a:srgbClr val="004988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49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3829578"/>
      </p:ext>
    </p:extLst>
  </p:cSld>
  <p:clrMapOvr>
    <a:masterClrMapping/>
  </p:clrMapOvr>
  <p:transition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609600" y="457200"/>
            <a:ext cx="8077200" cy="1066800"/>
          </a:xfrm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srgbClr val="004988"/>
                </a:solidFill>
              </a:rPr>
              <a:t>Larson/Farber 5th ed.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C44982AC-C625-4D9E-90A1-5DAE43B3CC9B}" type="slidenum">
              <a:rPr lang="en-US">
                <a:solidFill>
                  <a:srgbClr val="004988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49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179460"/>
      </p:ext>
    </p:extLst>
  </p:cSld>
  <p:clrMapOvr>
    <a:masterClrMapping/>
  </p:clrMapOvr>
  <p:transition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ACCBA6-9354-47A0-B971-F66DB8A3FE5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4204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A23A1E-1A01-4337-A6E5-4238D25D62C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453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3703D-B8AC-432B-9C51-FC48B370C981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E2415-8903-4AD0-BC15-990F13936E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7570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D34CAF-8724-4962-BFDA-15A8FB6C46C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1209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902E0E-99AA-4E78-8331-4C2EAB3CAEA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2731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EBAA56-E8B1-49E8-97BE-52EC07A66E4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1852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DADDF6-1746-485A-8193-B6948EB3972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96850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9FE6E6-DF76-4D91-9218-71704949960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8086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3B25BE-E297-4E7E-BBAA-703FB598501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91189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563B9F-45A1-402E-B79A-13560C173F4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586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AD463B-8327-44BE-8634-BA702952940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45525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A6D1F0-E335-4280-ADD0-AC4E821947B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02147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EFB4E920-3468-42BD-979E-C504E2EB305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606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3703D-B8AC-432B-9C51-FC48B370C981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E2415-8903-4AD0-BC15-990F13936E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22009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7651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EB8AD9-6672-48CA-B0FC-F085FFE4523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608710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D7B12B-FD42-4405-9EF7-4A75825D5C2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53099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8FC5C3-9EE4-43B8-BE3D-FBD20D66F9E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15597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1447800"/>
            <a:ext cx="34671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91100" y="1447800"/>
            <a:ext cx="34671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244132-99A3-4185-963B-DC26D0A2C49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482084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CDF05F-0C14-465B-87AB-687014A5D1C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99020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3C9889-653E-449F-B370-E0F518E6586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03085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1EFA6F-C18A-46D1-8106-AD6019FAC1D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883080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5839FB-9273-46A8-893A-F3B5BCE8427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1915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8C04FF-77A9-444C-B13B-A4D23CCBD57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5495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36F778-C637-4E74-85A8-4E671311464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315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3703D-B8AC-432B-9C51-FC48B370C981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E2415-8903-4AD0-BC15-990F13936E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67648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304800"/>
            <a:ext cx="177165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304800"/>
            <a:ext cx="516255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7405E7-3E26-4270-8175-05F0E1F06CD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82747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04800"/>
            <a:ext cx="7086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1371600" y="1447800"/>
            <a:ext cx="7086600" cy="46482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906C47-867A-43F3-81F0-51AED695EBF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56643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04800"/>
            <a:ext cx="7086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371600" y="1447800"/>
            <a:ext cx="7086600" cy="46482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D40ACC-6EBD-4963-8FD7-36CC1347A37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9365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04800"/>
            <a:ext cx="7086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371600" y="1447800"/>
            <a:ext cx="34671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91100" y="1447800"/>
            <a:ext cx="34671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F8CAE4-B6F1-4415-AFD3-5562C7CE89C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66231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04800"/>
            <a:ext cx="7086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371600" y="1447800"/>
            <a:ext cx="34671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991100" y="1447800"/>
            <a:ext cx="3467100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991100" y="3848100"/>
            <a:ext cx="3467100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E781AD-0955-490B-A688-F9EB5A4E3D7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86394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srgbClr val="004988"/>
                </a:solidFill>
              </a:rPr>
              <a:t>Larson/Farber 5th ed.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F9B5CF81-F339-4BDA-AB26-FDACAB0DDF7B}" type="slidenum">
              <a:rPr lang="en-US">
                <a:solidFill>
                  <a:srgbClr val="004988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49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921311"/>
      </p:ext>
    </p:extLst>
  </p:cSld>
  <p:clrMapOvr>
    <a:masterClrMapping/>
  </p:clrMapOvr>
  <p:transition>
    <p:wipe dir="r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srgbClr val="004988"/>
                </a:solidFill>
              </a:rPr>
              <a:t>Larson/Farber 5th ed.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FD978D7A-4B4C-463B-99D3-375239BB23BE}" type="slidenum">
              <a:rPr lang="en-US">
                <a:solidFill>
                  <a:srgbClr val="004988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49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713927"/>
      </p:ext>
    </p:extLst>
  </p:cSld>
  <p:clrMapOvr>
    <a:masterClrMapping/>
  </p:clrMapOvr>
  <p:transition>
    <p:wipe dir="r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srgbClr val="004988"/>
                </a:solidFill>
              </a:rPr>
              <a:t>Larson/Farber 5th 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DD92CEE-0107-4BF5-B0EF-88EB9EABA9AD}" type="slidenum">
              <a:rPr lang="en-US">
                <a:solidFill>
                  <a:srgbClr val="004988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49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1624254"/>
      </p:ext>
    </p:extLst>
  </p:cSld>
  <p:clrMapOvr>
    <a:masterClrMapping/>
  </p:clrMapOvr>
  <p:transition>
    <p:wipe dir="r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srgbClr val="004988"/>
                </a:solidFill>
              </a:rPr>
              <a:t>Larson/Farber 5th ed.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C5B4FD6-B3F4-4F55-917D-4448B2149ADB}" type="slidenum">
              <a:rPr lang="en-US">
                <a:solidFill>
                  <a:srgbClr val="004988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49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074664"/>
      </p:ext>
    </p:extLst>
  </p:cSld>
  <p:clrMapOvr>
    <a:masterClrMapping/>
  </p:clrMapOvr>
  <p:transition>
    <p:wipe dir="r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srgbClr val="004988"/>
                </a:solidFill>
              </a:rPr>
              <a:t>Larson/Farber 5th ed.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3510DBE6-37F6-4114-89FA-0DB32994896D}" type="slidenum">
              <a:rPr lang="en-US">
                <a:solidFill>
                  <a:srgbClr val="004988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49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726468"/>
      </p:ext>
    </p:extLst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3703D-B8AC-432B-9C51-FC48B370C981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E2415-8903-4AD0-BC15-990F13936E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43223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609600" y="457200"/>
            <a:ext cx="8077200" cy="1066800"/>
          </a:xfrm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srgbClr val="004988"/>
                </a:solidFill>
              </a:rPr>
              <a:t>Larson/Farber 5th ed.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8D04CA43-1168-4BC0-9D9C-7622F77CA309}" type="slidenum">
              <a:rPr lang="en-US">
                <a:solidFill>
                  <a:srgbClr val="004988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49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094367"/>
      </p:ext>
    </p:extLst>
  </p:cSld>
  <p:clrMapOvr>
    <a:masterClrMapping/>
  </p:clrMapOvr>
  <p:transition>
    <p:wipe dir="r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srgbClr val="004988"/>
                </a:solidFill>
              </a:rPr>
              <a:t>Larson/Farber 5th ed.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F9B5CF81-F339-4BDA-AB26-FDACAB0DDF7B}" type="slidenum">
              <a:rPr lang="en-US">
                <a:solidFill>
                  <a:srgbClr val="004988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49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298625"/>
      </p:ext>
    </p:extLst>
  </p:cSld>
  <p:clrMapOvr>
    <a:masterClrMapping/>
  </p:clrMapOvr>
  <p:transition>
    <p:wipe dir="r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srgbClr val="004988"/>
                </a:solidFill>
              </a:rPr>
              <a:t>Larson/Farber 5th ed.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FD978D7A-4B4C-463B-99D3-375239BB23BE}" type="slidenum">
              <a:rPr lang="en-US">
                <a:solidFill>
                  <a:srgbClr val="004988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49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4669807"/>
      </p:ext>
    </p:extLst>
  </p:cSld>
  <p:clrMapOvr>
    <a:masterClrMapping/>
  </p:clrMapOvr>
  <p:transition>
    <p:wipe dir="r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srgbClr val="004988"/>
                </a:solidFill>
              </a:rPr>
              <a:t>Larson/Farber 5th 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DD92CEE-0107-4BF5-B0EF-88EB9EABA9AD}" type="slidenum">
              <a:rPr lang="en-US">
                <a:solidFill>
                  <a:srgbClr val="004988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49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759305"/>
      </p:ext>
    </p:extLst>
  </p:cSld>
  <p:clrMapOvr>
    <a:masterClrMapping/>
  </p:clrMapOvr>
  <p:transition>
    <p:wipe dir="r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srgbClr val="004988"/>
                </a:solidFill>
              </a:rPr>
              <a:t>Larson/Farber 5th ed.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C5B4FD6-B3F4-4F55-917D-4448B2149ADB}" type="slidenum">
              <a:rPr lang="en-US">
                <a:solidFill>
                  <a:srgbClr val="004988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49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32038"/>
      </p:ext>
    </p:extLst>
  </p:cSld>
  <p:clrMapOvr>
    <a:masterClrMapping/>
  </p:clrMapOvr>
  <p:transition>
    <p:wipe dir="r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srgbClr val="004988"/>
                </a:solidFill>
              </a:rPr>
              <a:t>Larson/Farber 5th ed.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3510DBE6-37F6-4114-89FA-0DB32994896D}" type="slidenum">
              <a:rPr lang="en-US">
                <a:solidFill>
                  <a:srgbClr val="004988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49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1945898"/>
      </p:ext>
    </p:extLst>
  </p:cSld>
  <p:clrMapOvr>
    <a:masterClrMapping/>
  </p:clrMapOvr>
  <p:transition>
    <p:wipe dir="r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609600" y="457200"/>
            <a:ext cx="8077200" cy="1066800"/>
          </a:xfrm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srgbClr val="004988"/>
                </a:solidFill>
              </a:rPr>
              <a:t>Larson/Farber 5th ed.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8D04CA43-1168-4BC0-9D9C-7622F77CA309}" type="slidenum">
              <a:rPr lang="en-US">
                <a:solidFill>
                  <a:srgbClr val="004988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49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719839"/>
      </p:ext>
    </p:extLst>
  </p:cSld>
  <p:clrMapOvr>
    <a:masterClrMapping/>
  </p:clrMapOvr>
  <p:transition>
    <p:wipe dir="r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srgbClr val="004988"/>
                </a:solidFill>
              </a:rPr>
              <a:t>Larson/Farber 5th ed.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F9B5CF81-F339-4BDA-AB26-FDACAB0DDF7B}" type="slidenum">
              <a:rPr lang="en-US">
                <a:solidFill>
                  <a:srgbClr val="004988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49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158074"/>
      </p:ext>
    </p:extLst>
  </p:cSld>
  <p:clrMapOvr>
    <a:masterClrMapping/>
  </p:clrMapOvr>
  <p:transition>
    <p:wipe dir="r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srgbClr val="004988"/>
                </a:solidFill>
              </a:rPr>
              <a:t>Larson/Farber 5th ed.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FD978D7A-4B4C-463B-99D3-375239BB23BE}" type="slidenum">
              <a:rPr lang="en-US">
                <a:solidFill>
                  <a:srgbClr val="004988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49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425653"/>
      </p:ext>
    </p:extLst>
  </p:cSld>
  <p:clrMapOvr>
    <a:masterClrMapping/>
  </p:clrMapOvr>
  <p:transition>
    <p:wipe dir="r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srgbClr val="004988"/>
                </a:solidFill>
              </a:rPr>
              <a:t>Larson/Farber 5th 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DD92CEE-0107-4BF5-B0EF-88EB9EABA9AD}" type="slidenum">
              <a:rPr lang="en-US">
                <a:solidFill>
                  <a:srgbClr val="004988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49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123814"/>
      </p:ext>
    </p:extLst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3703D-B8AC-432B-9C51-FC48B370C981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E2415-8903-4AD0-BC15-990F13936E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65538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srgbClr val="004988"/>
                </a:solidFill>
              </a:rPr>
              <a:t>Larson/Farber 5th ed.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C5B4FD6-B3F4-4F55-917D-4448B2149ADB}" type="slidenum">
              <a:rPr lang="en-US">
                <a:solidFill>
                  <a:srgbClr val="004988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49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347163"/>
      </p:ext>
    </p:extLst>
  </p:cSld>
  <p:clrMapOvr>
    <a:masterClrMapping/>
  </p:clrMapOvr>
  <p:transition>
    <p:wipe dir="r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srgbClr val="004988"/>
                </a:solidFill>
              </a:rPr>
              <a:t>Larson/Farber 5th ed.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3510DBE6-37F6-4114-89FA-0DB32994896D}" type="slidenum">
              <a:rPr lang="en-US">
                <a:solidFill>
                  <a:srgbClr val="004988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49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97765"/>
      </p:ext>
    </p:extLst>
  </p:cSld>
  <p:clrMapOvr>
    <a:masterClrMapping/>
  </p:clrMapOvr>
  <p:transition>
    <p:wipe dir="r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609600" y="457200"/>
            <a:ext cx="8077200" cy="1066800"/>
          </a:xfrm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srgbClr val="004988"/>
                </a:solidFill>
              </a:rPr>
              <a:t>Larson/Farber 5th ed.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8D04CA43-1168-4BC0-9D9C-7622F77CA309}" type="slidenum">
              <a:rPr lang="en-US">
                <a:solidFill>
                  <a:srgbClr val="004988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49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60048"/>
      </p:ext>
    </p:extLst>
  </p:cSld>
  <p:clrMapOvr>
    <a:masterClrMapping/>
  </p:clrMapOvr>
  <p:transition>
    <p:wipe dir="r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347" name="Group 75"/>
          <p:cNvGrpSpPr>
            <a:grpSpLocks/>
          </p:cNvGrpSpPr>
          <p:nvPr/>
        </p:nvGrpSpPr>
        <p:grpSpPr bwMode="auto">
          <a:xfrm>
            <a:off x="-3175" y="0"/>
            <a:ext cx="9147175" cy="6867525"/>
            <a:chOff x="-2" y="0"/>
            <a:chExt cx="5762" cy="4326"/>
          </a:xfrm>
        </p:grpSpPr>
        <p:grpSp>
          <p:nvGrpSpPr>
            <p:cNvPr id="54343" name="Group 71"/>
            <p:cNvGrpSpPr>
              <a:grpSpLocks/>
            </p:cNvGrpSpPr>
            <p:nvPr userDrawn="1"/>
          </p:nvGrpSpPr>
          <p:grpSpPr bwMode="auto">
            <a:xfrm>
              <a:off x="-2" y="0"/>
              <a:ext cx="5712" cy="4326"/>
              <a:chOff x="-2" y="0"/>
              <a:chExt cx="5712" cy="4326"/>
            </a:xfrm>
          </p:grpSpPr>
          <p:sp>
            <p:nvSpPr>
              <p:cNvPr id="54275" name="Rectangle 3"/>
              <p:cNvSpPr>
                <a:spLocks noChangeArrowheads="1"/>
              </p:cNvSpPr>
              <p:nvPr/>
            </p:nvSpPr>
            <p:spPr bwMode="auto">
              <a:xfrm>
                <a:off x="-2" y="0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4276" name="Rectangle 4"/>
              <p:cNvSpPr>
                <a:spLocks noChangeArrowheads="1"/>
              </p:cNvSpPr>
              <p:nvPr/>
            </p:nvSpPr>
            <p:spPr bwMode="auto">
              <a:xfrm>
                <a:off x="9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4277" name="Rectangle 5"/>
              <p:cNvSpPr>
                <a:spLocks noChangeArrowheads="1"/>
              </p:cNvSpPr>
              <p:nvPr/>
            </p:nvSpPr>
            <p:spPr bwMode="auto">
              <a:xfrm>
                <a:off x="19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4278" name="Rectangle 6"/>
              <p:cNvSpPr>
                <a:spLocks noChangeArrowheads="1"/>
              </p:cNvSpPr>
              <p:nvPr/>
            </p:nvSpPr>
            <p:spPr bwMode="auto">
              <a:xfrm>
                <a:off x="28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4279" name="Rectangle 7"/>
              <p:cNvSpPr>
                <a:spLocks noChangeArrowheads="1"/>
              </p:cNvSpPr>
              <p:nvPr/>
            </p:nvSpPr>
            <p:spPr bwMode="auto">
              <a:xfrm>
                <a:off x="38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4280" name="Rectangle 8"/>
              <p:cNvSpPr>
                <a:spLocks noChangeArrowheads="1"/>
              </p:cNvSpPr>
              <p:nvPr/>
            </p:nvSpPr>
            <p:spPr bwMode="auto">
              <a:xfrm>
                <a:off x="47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4281" name="Rectangle 9"/>
              <p:cNvSpPr>
                <a:spLocks noChangeArrowheads="1"/>
              </p:cNvSpPr>
              <p:nvPr/>
            </p:nvSpPr>
            <p:spPr bwMode="auto">
              <a:xfrm>
                <a:off x="57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4282" name="Rectangle 10"/>
              <p:cNvSpPr>
                <a:spLocks noChangeArrowheads="1"/>
              </p:cNvSpPr>
              <p:nvPr/>
            </p:nvSpPr>
            <p:spPr bwMode="auto">
              <a:xfrm>
                <a:off x="67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4283" name="Rectangle 11"/>
              <p:cNvSpPr>
                <a:spLocks noChangeArrowheads="1"/>
              </p:cNvSpPr>
              <p:nvPr/>
            </p:nvSpPr>
            <p:spPr bwMode="auto">
              <a:xfrm>
                <a:off x="76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4284" name="Rectangle 12"/>
              <p:cNvSpPr>
                <a:spLocks noChangeArrowheads="1"/>
              </p:cNvSpPr>
              <p:nvPr/>
            </p:nvSpPr>
            <p:spPr bwMode="auto">
              <a:xfrm>
                <a:off x="86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4285" name="Rectangle 13"/>
              <p:cNvSpPr>
                <a:spLocks noChangeArrowheads="1"/>
              </p:cNvSpPr>
              <p:nvPr/>
            </p:nvSpPr>
            <p:spPr bwMode="auto">
              <a:xfrm>
                <a:off x="95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4286" name="Rectangle 14"/>
              <p:cNvSpPr>
                <a:spLocks noChangeArrowheads="1"/>
              </p:cNvSpPr>
              <p:nvPr/>
            </p:nvSpPr>
            <p:spPr bwMode="auto">
              <a:xfrm>
                <a:off x="105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4287" name="Rectangle 15"/>
              <p:cNvSpPr>
                <a:spLocks noChangeArrowheads="1"/>
              </p:cNvSpPr>
              <p:nvPr/>
            </p:nvSpPr>
            <p:spPr bwMode="auto">
              <a:xfrm>
                <a:off x="115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4288" name="Rectangle 16"/>
              <p:cNvSpPr>
                <a:spLocks noChangeArrowheads="1"/>
              </p:cNvSpPr>
              <p:nvPr/>
            </p:nvSpPr>
            <p:spPr bwMode="auto">
              <a:xfrm>
                <a:off x="124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4289" name="Rectangle 17"/>
              <p:cNvSpPr>
                <a:spLocks noChangeArrowheads="1"/>
              </p:cNvSpPr>
              <p:nvPr/>
            </p:nvSpPr>
            <p:spPr bwMode="auto">
              <a:xfrm>
                <a:off x="134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4290" name="Rectangle 18"/>
              <p:cNvSpPr>
                <a:spLocks noChangeArrowheads="1"/>
              </p:cNvSpPr>
              <p:nvPr/>
            </p:nvSpPr>
            <p:spPr bwMode="auto">
              <a:xfrm>
                <a:off x="143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4291" name="Rectangle 19"/>
              <p:cNvSpPr>
                <a:spLocks noChangeArrowheads="1"/>
              </p:cNvSpPr>
              <p:nvPr/>
            </p:nvSpPr>
            <p:spPr bwMode="auto">
              <a:xfrm>
                <a:off x="153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4292" name="Rectangle 20"/>
              <p:cNvSpPr>
                <a:spLocks noChangeArrowheads="1"/>
              </p:cNvSpPr>
              <p:nvPr/>
            </p:nvSpPr>
            <p:spPr bwMode="auto">
              <a:xfrm>
                <a:off x="163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4293" name="Rectangle 21"/>
              <p:cNvSpPr>
                <a:spLocks noChangeArrowheads="1"/>
              </p:cNvSpPr>
              <p:nvPr/>
            </p:nvSpPr>
            <p:spPr bwMode="auto">
              <a:xfrm>
                <a:off x="172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4294" name="Rectangle 22"/>
              <p:cNvSpPr>
                <a:spLocks noChangeArrowheads="1"/>
              </p:cNvSpPr>
              <p:nvPr/>
            </p:nvSpPr>
            <p:spPr bwMode="auto">
              <a:xfrm>
                <a:off x="182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4295" name="Rectangle 23"/>
              <p:cNvSpPr>
                <a:spLocks noChangeArrowheads="1"/>
              </p:cNvSpPr>
              <p:nvPr/>
            </p:nvSpPr>
            <p:spPr bwMode="auto">
              <a:xfrm>
                <a:off x="191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4296" name="Rectangle 24"/>
              <p:cNvSpPr>
                <a:spLocks noChangeArrowheads="1"/>
              </p:cNvSpPr>
              <p:nvPr/>
            </p:nvSpPr>
            <p:spPr bwMode="auto">
              <a:xfrm>
                <a:off x="201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4297" name="Rectangle 25"/>
              <p:cNvSpPr>
                <a:spLocks noChangeArrowheads="1"/>
              </p:cNvSpPr>
              <p:nvPr/>
            </p:nvSpPr>
            <p:spPr bwMode="auto">
              <a:xfrm>
                <a:off x="211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4298" name="Rectangle 26"/>
              <p:cNvSpPr>
                <a:spLocks noChangeArrowheads="1"/>
              </p:cNvSpPr>
              <p:nvPr/>
            </p:nvSpPr>
            <p:spPr bwMode="auto">
              <a:xfrm>
                <a:off x="220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4299" name="Rectangle 27"/>
              <p:cNvSpPr>
                <a:spLocks noChangeArrowheads="1"/>
              </p:cNvSpPr>
              <p:nvPr/>
            </p:nvSpPr>
            <p:spPr bwMode="auto">
              <a:xfrm>
                <a:off x="230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4300" name="Rectangle 28"/>
              <p:cNvSpPr>
                <a:spLocks noChangeArrowheads="1"/>
              </p:cNvSpPr>
              <p:nvPr/>
            </p:nvSpPr>
            <p:spPr bwMode="auto">
              <a:xfrm>
                <a:off x="239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4301" name="Rectangle 29"/>
              <p:cNvSpPr>
                <a:spLocks noChangeArrowheads="1"/>
              </p:cNvSpPr>
              <p:nvPr/>
            </p:nvSpPr>
            <p:spPr bwMode="auto">
              <a:xfrm>
                <a:off x="249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4302" name="Rectangle 30"/>
              <p:cNvSpPr>
                <a:spLocks noChangeArrowheads="1"/>
              </p:cNvSpPr>
              <p:nvPr/>
            </p:nvSpPr>
            <p:spPr bwMode="auto">
              <a:xfrm>
                <a:off x="259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4303" name="Rectangle 31"/>
              <p:cNvSpPr>
                <a:spLocks noChangeArrowheads="1"/>
              </p:cNvSpPr>
              <p:nvPr/>
            </p:nvSpPr>
            <p:spPr bwMode="auto">
              <a:xfrm>
                <a:off x="268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4304" name="Rectangle 32"/>
              <p:cNvSpPr>
                <a:spLocks noChangeArrowheads="1"/>
              </p:cNvSpPr>
              <p:nvPr/>
            </p:nvSpPr>
            <p:spPr bwMode="auto">
              <a:xfrm>
                <a:off x="278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4305" name="Rectangle 33"/>
              <p:cNvSpPr>
                <a:spLocks noChangeArrowheads="1"/>
              </p:cNvSpPr>
              <p:nvPr/>
            </p:nvSpPr>
            <p:spPr bwMode="auto">
              <a:xfrm>
                <a:off x="287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4306" name="Rectangle 34"/>
              <p:cNvSpPr>
                <a:spLocks noChangeArrowheads="1"/>
              </p:cNvSpPr>
              <p:nvPr/>
            </p:nvSpPr>
            <p:spPr bwMode="auto">
              <a:xfrm>
                <a:off x="297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4307" name="Rectangle 35"/>
              <p:cNvSpPr>
                <a:spLocks noChangeArrowheads="1"/>
              </p:cNvSpPr>
              <p:nvPr/>
            </p:nvSpPr>
            <p:spPr bwMode="auto">
              <a:xfrm>
                <a:off x="307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4308" name="Rectangle 36"/>
              <p:cNvSpPr>
                <a:spLocks noChangeArrowheads="1"/>
              </p:cNvSpPr>
              <p:nvPr/>
            </p:nvSpPr>
            <p:spPr bwMode="auto">
              <a:xfrm>
                <a:off x="316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4309" name="Rectangle 37"/>
              <p:cNvSpPr>
                <a:spLocks noChangeArrowheads="1"/>
              </p:cNvSpPr>
              <p:nvPr/>
            </p:nvSpPr>
            <p:spPr bwMode="auto">
              <a:xfrm>
                <a:off x="326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4310" name="Rectangle 38"/>
              <p:cNvSpPr>
                <a:spLocks noChangeArrowheads="1"/>
              </p:cNvSpPr>
              <p:nvPr/>
            </p:nvSpPr>
            <p:spPr bwMode="auto">
              <a:xfrm>
                <a:off x="335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4311" name="Rectangle 39"/>
              <p:cNvSpPr>
                <a:spLocks noChangeArrowheads="1"/>
              </p:cNvSpPr>
              <p:nvPr/>
            </p:nvSpPr>
            <p:spPr bwMode="auto">
              <a:xfrm>
                <a:off x="345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4312" name="Rectangle 40"/>
              <p:cNvSpPr>
                <a:spLocks noChangeArrowheads="1"/>
              </p:cNvSpPr>
              <p:nvPr/>
            </p:nvSpPr>
            <p:spPr bwMode="auto">
              <a:xfrm>
                <a:off x="355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4313" name="Rectangle 41"/>
              <p:cNvSpPr>
                <a:spLocks noChangeArrowheads="1"/>
              </p:cNvSpPr>
              <p:nvPr/>
            </p:nvSpPr>
            <p:spPr bwMode="auto">
              <a:xfrm>
                <a:off x="364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4314" name="Rectangle 42"/>
              <p:cNvSpPr>
                <a:spLocks noChangeArrowheads="1"/>
              </p:cNvSpPr>
              <p:nvPr/>
            </p:nvSpPr>
            <p:spPr bwMode="auto">
              <a:xfrm>
                <a:off x="374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4315" name="Rectangle 43"/>
              <p:cNvSpPr>
                <a:spLocks noChangeArrowheads="1"/>
              </p:cNvSpPr>
              <p:nvPr/>
            </p:nvSpPr>
            <p:spPr bwMode="auto">
              <a:xfrm>
                <a:off x="383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4316" name="Rectangle 44"/>
              <p:cNvSpPr>
                <a:spLocks noChangeArrowheads="1"/>
              </p:cNvSpPr>
              <p:nvPr/>
            </p:nvSpPr>
            <p:spPr bwMode="auto">
              <a:xfrm>
                <a:off x="393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4317" name="Rectangle 45"/>
              <p:cNvSpPr>
                <a:spLocks noChangeArrowheads="1"/>
              </p:cNvSpPr>
              <p:nvPr/>
            </p:nvSpPr>
            <p:spPr bwMode="auto">
              <a:xfrm>
                <a:off x="403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4318" name="Rectangle 46"/>
              <p:cNvSpPr>
                <a:spLocks noChangeArrowheads="1"/>
              </p:cNvSpPr>
              <p:nvPr/>
            </p:nvSpPr>
            <p:spPr bwMode="auto">
              <a:xfrm>
                <a:off x="412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4319" name="Rectangle 47"/>
              <p:cNvSpPr>
                <a:spLocks noChangeArrowheads="1"/>
              </p:cNvSpPr>
              <p:nvPr/>
            </p:nvSpPr>
            <p:spPr bwMode="auto">
              <a:xfrm>
                <a:off x="422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4320" name="Rectangle 48"/>
              <p:cNvSpPr>
                <a:spLocks noChangeArrowheads="1"/>
              </p:cNvSpPr>
              <p:nvPr/>
            </p:nvSpPr>
            <p:spPr bwMode="auto">
              <a:xfrm>
                <a:off x="431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4321" name="Rectangle 49"/>
              <p:cNvSpPr>
                <a:spLocks noChangeArrowheads="1"/>
              </p:cNvSpPr>
              <p:nvPr/>
            </p:nvSpPr>
            <p:spPr bwMode="auto">
              <a:xfrm>
                <a:off x="441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4322" name="Rectangle 50"/>
              <p:cNvSpPr>
                <a:spLocks noChangeArrowheads="1"/>
              </p:cNvSpPr>
              <p:nvPr/>
            </p:nvSpPr>
            <p:spPr bwMode="auto">
              <a:xfrm>
                <a:off x="451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4323" name="Rectangle 51"/>
              <p:cNvSpPr>
                <a:spLocks noChangeArrowheads="1"/>
              </p:cNvSpPr>
              <p:nvPr/>
            </p:nvSpPr>
            <p:spPr bwMode="auto">
              <a:xfrm>
                <a:off x="460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4324" name="Rectangle 52"/>
              <p:cNvSpPr>
                <a:spLocks noChangeArrowheads="1"/>
              </p:cNvSpPr>
              <p:nvPr/>
            </p:nvSpPr>
            <p:spPr bwMode="auto">
              <a:xfrm>
                <a:off x="470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4325" name="Rectangle 53"/>
              <p:cNvSpPr>
                <a:spLocks noChangeArrowheads="1"/>
              </p:cNvSpPr>
              <p:nvPr/>
            </p:nvSpPr>
            <p:spPr bwMode="auto">
              <a:xfrm>
                <a:off x="479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4326" name="Rectangle 54"/>
              <p:cNvSpPr>
                <a:spLocks noChangeArrowheads="1"/>
              </p:cNvSpPr>
              <p:nvPr/>
            </p:nvSpPr>
            <p:spPr bwMode="auto">
              <a:xfrm>
                <a:off x="489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4327" name="Rectangle 55"/>
              <p:cNvSpPr>
                <a:spLocks noChangeArrowheads="1"/>
              </p:cNvSpPr>
              <p:nvPr/>
            </p:nvSpPr>
            <p:spPr bwMode="auto">
              <a:xfrm>
                <a:off x="499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4328" name="Rectangle 56"/>
              <p:cNvSpPr>
                <a:spLocks noChangeArrowheads="1"/>
              </p:cNvSpPr>
              <p:nvPr/>
            </p:nvSpPr>
            <p:spPr bwMode="auto">
              <a:xfrm>
                <a:off x="508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4329" name="Rectangle 57"/>
              <p:cNvSpPr>
                <a:spLocks noChangeArrowheads="1"/>
              </p:cNvSpPr>
              <p:nvPr/>
            </p:nvSpPr>
            <p:spPr bwMode="auto">
              <a:xfrm>
                <a:off x="518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4330" name="Rectangle 58"/>
              <p:cNvSpPr>
                <a:spLocks noChangeArrowheads="1"/>
              </p:cNvSpPr>
              <p:nvPr/>
            </p:nvSpPr>
            <p:spPr bwMode="auto">
              <a:xfrm>
                <a:off x="527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4331" name="Rectangle 59"/>
              <p:cNvSpPr>
                <a:spLocks noChangeArrowheads="1"/>
              </p:cNvSpPr>
              <p:nvPr/>
            </p:nvSpPr>
            <p:spPr bwMode="auto">
              <a:xfrm>
                <a:off x="537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4332" name="Rectangle 60"/>
              <p:cNvSpPr>
                <a:spLocks noChangeArrowheads="1"/>
              </p:cNvSpPr>
              <p:nvPr/>
            </p:nvSpPr>
            <p:spPr bwMode="auto">
              <a:xfrm>
                <a:off x="547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4333" name="Rectangle 61"/>
              <p:cNvSpPr>
                <a:spLocks noChangeArrowheads="1"/>
              </p:cNvSpPr>
              <p:nvPr/>
            </p:nvSpPr>
            <p:spPr bwMode="auto">
              <a:xfrm>
                <a:off x="556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4334" name="Rectangle 62"/>
              <p:cNvSpPr>
                <a:spLocks noChangeArrowheads="1"/>
              </p:cNvSpPr>
              <p:nvPr/>
            </p:nvSpPr>
            <p:spPr bwMode="auto">
              <a:xfrm>
                <a:off x="566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54335" name="Rectangle 63"/>
            <p:cNvSpPr>
              <a:spLocks noChangeArrowheads="1"/>
            </p:cNvSpPr>
            <p:nvPr userDrawn="1"/>
          </p:nvSpPr>
          <p:spPr bwMode="auto">
            <a:xfrm>
              <a:off x="429" y="0"/>
              <a:ext cx="5331" cy="432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54336" name="Rectangle 64"/>
            <p:cNvSpPr>
              <a:spLocks noChangeArrowheads="1"/>
            </p:cNvSpPr>
            <p:nvPr userDrawn="1"/>
          </p:nvSpPr>
          <p:spPr bwMode="auto">
            <a:xfrm>
              <a:off x="0" y="0"/>
              <a:ext cx="5760" cy="321"/>
            </a:xfrm>
            <a:prstGeom prst="rect">
              <a:avLst/>
            </a:prstGeom>
            <a:solidFill>
              <a:schemeClr val="hlink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54337" name="Rectangle 65"/>
          <p:cNvSpPr>
            <a:spLocks noChangeArrowheads="1"/>
          </p:cNvSpPr>
          <p:nvPr/>
        </p:nvSpPr>
        <p:spPr bwMode="auto">
          <a:xfrm>
            <a:off x="3505200" y="2590800"/>
            <a:ext cx="4892675" cy="76200"/>
          </a:xfrm>
          <a:prstGeom prst="rect">
            <a:avLst/>
          </a:prstGeom>
          <a:solidFill>
            <a:schemeClr val="hlink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 sz="2400" smtClean="0">
              <a:solidFill>
                <a:srgbClr val="000000"/>
              </a:solidFill>
            </a:endParaRPr>
          </a:p>
        </p:txBody>
      </p:sp>
      <p:sp>
        <p:nvSpPr>
          <p:cNvPr id="54338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779463" y="1887538"/>
            <a:ext cx="7678737" cy="641350"/>
          </a:xfrm>
        </p:spPr>
        <p:txBody>
          <a:bodyPr/>
          <a:lstStyle>
            <a:lvl1pPr algn="r"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54339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021138" y="2860675"/>
            <a:ext cx="4437062" cy="3114675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54340" name="Rectangle 68"/>
          <p:cNvSpPr>
            <a:spLocks noGrp="1" noChangeArrowheads="1"/>
          </p:cNvSpPr>
          <p:nvPr>
            <p:ph type="dt" sz="quarter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4341" name="Rectangle 69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4342" name="Rectangle 70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96A27B1F-1411-4146-803F-47BAA391615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72173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14AD2F-1235-4167-8416-28F8D9A1DDA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21320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412F38-CB4A-4234-B477-64AB405B1E2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356805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2813" y="1905000"/>
            <a:ext cx="39782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3488" y="1905000"/>
            <a:ext cx="3979862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DA259A-8DC3-4E25-80F9-6FDCB6FE695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24884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1CF0F5-9CDA-4C9B-BDE4-1CDE2E82523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7485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2BFF33-3E55-4792-8075-7A3AFFBF645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47016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95FD6C-E78F-4A4F-B1EE-46A95B08105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53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3703D-B8AC-432B-9C51-FC48B370C981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E2415-8903-4AD0-BC15-990F13936E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53025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1E6211-FED8-4BB6-BA5D-49F2C1F3F07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56765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DF7468-15A2-47AF-BE86-3E3D1EE65E6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99016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A25266-E18E-450D-B4C7-2181176D0C6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84785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94525" y="982663"/>
            <a:ext cx="2039938" cy="51133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71538" y="982663"/>
            <a:ext cx="5970587" cy="51133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05ADBD-0083-476F-A021-2A6B89E979D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96191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1538" y="982663"/>
            <a:ext cx="8162925" cy="6413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12813" y="1905000"/>
            <a:ext cx="8110537" cy="41910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52525" y="62865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90925" y="62865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9925" y="62865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EEA36685-D294-45BF-A3F3-77A5C0F50AC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8105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1538" y="982663"/>
            <a:ext cx="8162925" cy="6413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2813" y="1905000"/>
            <a:ext cx="3978275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3488" y="1905000"/>
            <a:ext cx="3979862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52525" y="62865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90925" y="62865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19925" y="62865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C4D3D7BD-9D10-46A3-AB90-099918BFE70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9474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A144FC-5D3C-4E0E-AD4E-200BB32FFCA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75208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01546B-AE1A-4B16-9F0B-9E0BD1D735B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30615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4D07AC-2659-42D3-8F1D-6B478F229C0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47788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8C9918-99B5-4D02-8629-D8D0E8349C2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968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3703D-B8AC-432B-9C51-FC48B370C981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E2415-8903-4AD0-BC15-990F13936E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65459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47DF44-6D5F-4A24-B7AF-3998389080A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50805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CBD52B-A06C-4162-8504-F7AAC020833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163426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F4F1D5-14D7-4D49-95EC-E70B862569B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21264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DCB186-2CC5-4949-BDBA-B06B4FD0A11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52975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4D5E5C-9F4D-478E-8175-BAF87C2D143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75849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02DF37-7ED1-420C-B6D0-CE0F4AD6092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896325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742019-E7FA-4B74-A96D-4045C2832D3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10448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0B623FAB-6204-4A33-AC32-70CB8EF3AF1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54958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7651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08A89E-652B-49E0-A8BC-AB4EB85D956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49703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1A98B7-D5D0-48B7-9FCD-1CEB375A511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09784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3703D-B8AC-432B-9C51-FC48B370C981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E2415-8903-4AD0-BC15-990F13936E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60580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830F86-7D47-4201-9B67-3AF1CD739D2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30135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1447800"/>
            <a:ext cx="34671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91100" y="1447800"/>
            <a:ext cx="34671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7AACD0-C9C1-4FA9-9175-1C531C8FF02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00761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CAEE9A-4278-475D-A56A-3CB3CACF646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00298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436814-8561-4DDF-8BF2-232F41F5855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0097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28EDA5-354B-4B54-9F7A-05218252319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97718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CC90B5-48F0-4E3D-88AF-58865444B45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73902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52A0AB-C3C3-47EB-B5A9-A140A6BE3E9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83667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0F9D1B-A8BB-439B-ADDE-DB8822B44DF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91179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304800"/>
            <a:ext cx="177165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304800"/>
            <a:ext cx="516255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8ABDCD-4111-41EF-8FCD-6CD51C90E4D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26250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04800"/>
            <a:ext cx="7086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1371600" y="1447800"/>
            <a:ext cx="7086600" cy="46482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0C4BC2-E495-4F12-8426-1A736BE7845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69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5.xml"/><Relationship Id="rId13" Type="http://schemas.openxmlformats.org/officeDocument/2006/relationships/slideLayout" Target="../slideLayouts/slideLayout100.xml"/><Relationship Id="rId3" Type="http://schemas.openxmlformats.org/officeDocument/2006/relationships/slideLayout" Target="../slideLayouts/slideLayout90.xml"/><Relationship Id="rId7" Type="http://schemas.openxmlformats.org/officeDocument/2006/relationships/slideLayout" Target="../slideLayouts/slideLayout94.xml"/><Relationship Id="rId12" Type="http://schemas.openxmlformats.org/officeDocument/2006/relationships/slideLayout" Target="../slideLayouts/slideLayout99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89.xml"/><Relationship Id="rId16" Type="http://schemas.openxmlformats.org/officeDocument/2006/relationships/theme" Target="../theme/theme10.xml"/><Relationship Id="rId1" Type="http://schemas.openxmlformats.org/officeDocument/2006/relationships/slideLayout" Target="../slideLayouts/slideLayout88.xml"/><Relationship Id="rId6" Type="http://schemas.openxmlformats.org/officeDocument/2006/relationships/slideLayout" Target="../slideLayouts/slideLayout93.xml"/><Relationship Id="rId11" Type="http://schemas.openxmlformats.org/officeDocument/2006/relationships/slideLayout" Target="../slideLayouts/slideLayout98.xml"/><Relationship Id="rId5" Type="http://schemas.openxmlformats.org/officeDocument/2006/relationships/slideLayout" Target="../slideLayouts/slideLayout92.xml"/><Relationship Id="rId15" Type="http://schemas.openxmlformats.org/officeDocument/2006/relationships/slideLayout" Target="../slideLayouts/slideLayout102.xml"/><Relationship Id="rId10" Type="http://schemas.openxmlformats.org/officeDocument/2006/relationships/slideLayout" Target="../slideLayouts/slideLayout97.xml"/><Relationship Id="rId4" Type="http://schemas.openxmlformats.org/officeDocument/2006/relationships/slideLayout" Target="../slideLayouts/slideLayout91.xml"/><Relationship Id="rId9" Type="http://schemas.openxmlformats.org/officeDocument/2006/relationships/slideLayout" Target="../slideLayouts/slideLayout96.xml"/><Relationship Id="rId14" Type="http://schemas.openxmlformats.org/officeDocument/2006/relationships/slideLayout" Target="../slideLayouts/slideLayout101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0.xml"/><Relationship Id="rId13" Type="http://schemas.openxmlformats.org/officeDocument/2006/relationships/slideLayout" Target="../slideLayouts/slideLayout115.xml"/><Relationship Id="rId3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9.xml"/><Relationship Id="rId12" Type="http://schemas.openxmlformats.org/officeDocument/2006/relationships/slideLayout" Target="../slideLayouts/slideLayout114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104.xml"/><Relationship Id="rId16" Type="http://schemas.openxmlformats.org/officeDocument/2006/relationships/theme" Target="../theme/theme11.xml"/><Relationship Id="rId1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8.xml"/><Relationship Id="rId11" Type="http://schemas.openxmlformats.org/officeDocument/2006/relationships/slideLayout" Target="../slideLayouts/slideLayout113.xml"/><Relationship Id="rId5" Type="http://schemas.openxmlformats.org/officeDocument/2006/relationships/slideLayout" Target="../slideLayouts/slideLayout107.xml"/><Relationship Id="rId15" Type="http://schemas.openxmlformats.org/officeDocument/2006/relationships/slideLayout" Target="../slideLayouts/slideLayout117.xml"/><Relationship Id="rId10" Type="http://schemas.openxmlformats.org/officeDocument/2006/relationships/slideLayout" Target="../slideLayouts/slideLayout112.xml"/><Relationship Id="rId4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11.xml"/><Relationship Id="rId14" Type="http://schemas.openxmlformats.org/officeDocument/2006/relationships/slideLayout" Target="../slideLayouts/slideLayout116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5.xml"/><Relationship Id="rId13" Type="http://schemas.openxmlformats.org/officeDocument/2006/relationships/slideLayout" Target="../slideLayouts/slideLayout130.xml"/><Relationship Id="rId3" Type="http://schemas.openxmlformats.org/officeDocument/2006/relationships/slideLayout" Target="../slideLayouts/slideLayout120.xml"/><Relationship Id="rId7" Type="http://schemas.openxmlformats.org/officeDocument/2006/relationships/slideLayout" Target="../slideLayouts/slideLayout124.xml"/><Relationship Id="rId12" Type="http://schemas.openxmlformats.org/officeDocument/2006/relationships/slideLayout" Target="../slideLayouts/slideLayout129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119.xml"/><Relationship Id="rId16" Type="http://schemas.openxmlformats.org/officeDocument/2006/relationships/theme" Target="../theme/theme12.xml"/><Relationship Id="rId1" Type="http://schemas.openxmlformats.org/officeDocument/2006/relationships/slideLayout" Target="../slideLayouts/slideLayout118.xml"/><Relationship Id="rId6" Type="http://schemas.openxmlformats.org/officeDocument/2006/relationships/slideLayout" Target="../slideLayouts/slideLayout123.xml"/><Relationship Id="rId11" Type="http://schemas.openxmlformats.org/officeDocument/2006/relationships/slideLayout" Target="../slideLayouts/slideLayout128.xml"/><Relationship Id="rId5" Type="http://schemas.openxmlformats.org/officeDocument/2006/relationships/slideLayout" Target="../slideLayouts/slideLayout122.xml"/><Relationship Id="rId15" Type="http://schemas.openxmlformats.org/officeDocument/2006/relationships/slideLayout" Target="../slideLayouts/slideLayout132.xml"/><Relationship Id="rId10" Type="http://schemas.openxmlformats.org/officeDocument/2006/relationships/slideLayout" Target="../slideLayouts/slideLayout127.xml"/><Relationship Id="rId4" Type="http://schemas.openxmlformats.org/officeDocument/2006/relationships/slideLayout" Target="../slideLayouts/slideLayout121.xml"/><Relationship Id="rId9" Type="http://schemas.openxmlformats.org/officeDocument/2006/relationships/slideLayout" Target="../slideLayouts/slideLayout126.xml"/><Relationship Id="rId14" Type="http://schemas.openxmlformats.org/officeDocument/2006/relationships/slideLayout" Target="../slideLayouts/slideLayout13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31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7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8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3.xml"/><Relationship Id="rId7" Type="http://schemas.openxmlformats.org/officeDocument/2006/relationships/theme" Target="../theme/theme6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5.xml"/><Relationship Id="rId4" Type="http://schemas.openxmlformats.org/officeDocument/2006/relationships/slideLayout" Target="../slideLayouts/slideLayout54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9.xml"/><Relationship Id="rId7" Type="http://schemas.openxmlformats.org/officeDocument/2006/relationships/theme" Target="../theme/theme7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5" Type="http://schemas.openxmlformats.org/officeDocument/2006/relationships/slideLayout" Target="../slideLayouts/slideLayout61.xml"/><Relationship Id="rId4" Type="http://schemas.openxmlformats.org/officeDocument/2006/relationships/slideLayout" Target="../slideLayouts/slideLayout60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13" Type="http://schemas.openxmlformats.org/officeDocument/2006/relationships/slideLayout" Target="../slideLayouts/slideLayout75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4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Relationship Id="rId1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78.xml"/><Relationship Id="rId7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87.xml"/><Relationship Id="rId2" Type="http://schemas.openxmlformats.org/officeDocument/2006/relationships/slideLayout" Target="../slideLayouts/slideLayout77.xml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85.xml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73703D-B8AC-432B-9C51-FC48B370C981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3E2415-8903-4AD0-BC15-990F13936E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125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304800"/>
            <a:ext cx="7086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291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1600" y="1447800"/>
            <a:ext cx="70866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6628" name="Rectangle 10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6629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05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6630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0E30E33-D447-4DD0-933D-E65BBCB06F90}" type="slidenum">
              <a:rPr lang="en-US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495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  <p:sldLayoutId id="2147483864" r:id="rId12"/>
    <p:sldLayoutId id="2147483865" r:id="rId13"/>
    <p:sldLayoutId id="2147483866" r:id="rId14"/>
    <p:sldLayoutId id="2147483867" r:id="rId15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304800"/>
            <a:ext cx="7086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291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1600" y="1447800"/>
            <a:ext cx="70866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6628" name="Rectangle 10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6629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05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6630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0E30E33-D447-4DD0-933D-E65BBCB06F90}" type="slidenum">
              <a:rPr lang="en-US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31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9" r:id="rId1"/>
    <p:sldLayoutId id="2147483870" r:id="rId2"/>
    <p:sldLayoutId id="2147483871" r:id="rId3"/>
    <p:sldLayoutId id="2147483872" r:id="rId4"/>
    <p:sldLayoutId id="2147483873" r:id="rId5"/>
    <p:sldLayoutId id="2147483874" r:id="rId6"/>
    <p:sldLayoutId id="2147483875" r:id="rId7"/>
    <p:sldLayoutId id="2147483876" r:id="rId8"/>
    <p:sldLayoutId id="2147483877" r:id="rId9"/>
    <p:sldLayoutId id="2147483878" r:id="rId10"/>
    <p:sldLayoutId id="2147483879" r:id="rId11"/>
    <p:sldLayoutId id="2147483880" r:id="rId12"/>
    <p:sldLayoutId id="2147483881" r:id="rId13"/>
    <p:sldLayoutId id="2147483882" r:id="rId14"/>
    <p:sldLayoutId id="2147483883" r:id="rId15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304800"/>
            <a:ext cx="7086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291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1600" y="1447800"/>
            <a:ext cx="70866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6628" name="Rectangle 10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6629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05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6630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0E30E33-D447-4DD0-933D-E65BBCB06F90}" type="slidenum">
              <a:rPr lang="en-US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303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  <p:sldLayoutId id="2147483912" r:id="rId12"/>
    <p:sldLayoutId id="2147483913" r:id="rId13"/>
    <p:sldLayoutId id="2147483914" r:id="rId14"/>
    <p:sldLayoutId id="2147483915" r:id="rId15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4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" y="6416675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i="1">
                <a:latin typeface="Times New Roman" charset="0"/>
                <a:ea typeface="Arial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US">
                <a:solidFill>
                  <a:prstClr val="black"/>
                </a:solidFill>
                <a:cs typeface="Arial" charset="0"/>
              </a:rPr>
              <a:t>Larson/Farber 5th ed.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41667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800" smtClean="0"/>
            </a:lvl1pPr>
          </a:lstStyle>
          <a:p>
            <a:pPr fontAlgn="base">
              <a:spcAft>
                <a:spcPct val="0"/>
              </a:spcAft>
              <a:defRPr/>
            </a:pPr>
            <a:fld id="{6B773ADF-3366-478F-A198-69CC70D4552D}" type="slidenum">
              <a:rPr lang="en-US">
                <a:solidFill>
                  <a:prstClr val="black"/>
                </a:solidFill>
                <a:cs typeface="Arial" charset="0"/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4505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</p:sldLayoutIdLst>
  <p:transition>
    <p:wipe dir="r"/>
  </p:transition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800" kern="1200">
          <a:solidFill>
            <a:schemeClr val="tx1"/>
          </a:solidFill>
          <a:latin typeface="Times New Roman" pitchFamily="18" charset="0"/>
          <a:ea typeface="Times New Roman" charset="0"/>
          <a:cs typeface="Times New Roman" pitchFamily="18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 kern="1200">
          <a:solidFill>
            <a:schemeClr val="tx1"/>
          </a:solidFill>
          <a:latin typeface="Times New Roman" pitchFamily="18" charset="0"/>
          <a:ea typeface="Times New Roman" charset="0"/>
          <a:cs typeface="Times New Roman" pitchFamily="18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800" kern="1200">
          <a:solidFill>
            <a:schemeClr val="tx1"/>
          </a:solidFill>
          <a:latin typeface="Times New Roman" pitchFamily="18" charset="0"/>
          <a:ea typeface="Times New Roman" charset="0"/>
          <a:cs typeface="Times New Roman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–"/>
        <a:defRPr sz="2800" kern="1200">
          <a:solidFill>
            <a:schemeClr val="tx1"/>
          </a:solidFill>
          <a:latin typeface="Times New Roman" pitchFamily="18" charset="0"/>
          <a:ea typeface="Times New Roman" charset="0"/>
          <a:cs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»"/>
        <a:defRPr sz="2800" kern="1200">
          <a:solidFill>
            <a:schemeClr val="tx1"/>
          </a:solidFill>
          <a:latin typeface="Times New Roman" pitchFamily="18" charset="0"/>
          <a:ea typeface="Times New Roman" charset="0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B8DAC7E-1B22-4074-A78B-51EB7BE28A4D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705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  <p:sldLayoutId id="2147483787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304800"/>
            <a:ext cx="7086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291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1600" y="1447800"/>
            <a:ext cx="70866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6628" name="Rectangle 10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6629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05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6630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C36CA2AE-790D-4B4E-817D-ED3E09439C5C}" type="slidenum">
              <a:rPr lang="en-US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0512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  <p:sldLayoutId id="2147483800" r:id="rId12"/>
    <p:sldLayoutId id="2147483801" r:id="rId13"/>
    <p:sldLayoutId id="2147483802" r:id="rId14"/>
    <p:sldLayoutId id="2147483803" r:id="rId15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4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" y="6416675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i="1">
                <a:latin typeface="Times New Roman" charset="0"/>
                <a:ea typeface="Arial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US">
                <a:solidFill>
                  <a:prstClr val="black"/>
                </a:solidFill>
                <a:cs typeface="Arial" charset="0"/>
              </a:rPr>
              <a:t>Larson/Farber 5th ed.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41667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800" smtClean="0"/>
            </a:lvl1pPr>
          </a:lstStyle>
          <a:p>
            <a:pPr fontAlgn="base">
              <a:spcAft>
                <a:spcPct val="0"/>
              </a:spcAft>
              <a:defRPr/>
            </a:pPr>
            <a:fld id="{14FC90BC-BE0B-4948-9B76-11785AFAE921}" type="slidenum">
              <a:rPr lang="en-US">
                <a:solidFill>
                  <a:prstClr val="black"/>
                </a:solidFill>
                <a:cs typeface="Arial" charset="0"/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2374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</p:sldLayoutIdLst>
  <p:transition>
    <p:wipe dir="r"/>
  </p:transition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800" kern="1200">
          <a:solidFill>
            <a:schemeClr val="tx1"/>
          </a:solidFill>
          <a:latin typeface="Times New Roman" pitchFamily="18" charset="0"/>
          <a:ea typeface="Times New Roman" charset="0"/>
          <a:cs typeface="Times New Roman" pitchFamily="18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 kern="1200">
          <a:solidFill>
            <a:schemeClr val="tx1"/>
          </a:solidFill>
          <a:latin typeface="Times New Roman" pitchFamily="18" charset="0"/>
          <a:ea typeface="Times New Roman" charset="0"/>
          <a:cs typeface="Times New Roman" pitchFamily="18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800" kern="1200">
          <a:solidFill>
            <a:schemeClr val="tx1"/>
          </a:solidFill>
          <a:latin typeface="Times New Roman" pitchFamily="18" charset="0"/>
          <a:ea typeface="Times New Roman" charset="0"/>
          <a:cs typeface="Times New Roman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–"/>
        <a:defRPr sz="2800" kern="1200">
          <a:solidFill>
            <a:schemeClr val="tx1"/>
          </a:solidFill>
          <a:latin typeface="Times New Roman" pitchFamily="18" charset="0"/>
          <a:ea typeface="Times New Roman" charset="0"/>
          <a:cs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»"/>
        <a:defRPr sz="2800" kern="1200">
          <a:solidFill>
            <a:schemeClr val="tx1"/>
          </a:solidFill>
          <a:latin typeface="Times New Roman" pitchFamily="18" charset="0"/>
          <a:ea typeface="Times New Roman" charset="0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4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" y="6416675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i="1">
                <a:latin typeface="Times New Roman" charset="0"/>
                <a:ea typeface="Arial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US">
                <a:solidFill>
                  <a:prstClr val="black"/>
                </a:solidFill>
                <a:cs typeface="Arial" charset="0"/>
              </a:rPr>
              <a:t>Larson/Farber 5th ed.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41667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800" smtClean="0"/>
            </a:lvl1pPr>
          </a:lstStyle>
          <a:p>
            <a:pPr fontAlgn="base">
              <a:spcAft>
                <a:spcPct val="0"/>
              </a:spcAft>
              <a:defRPr/>
            </a:pPr>
            <a:fld id="{14FC90BC-BE0B-4948-9B76-11785AFAE921}" type="slidenum">
              <a:rPr lang="en-US">
                <a:solidFill>
                  <a:prstClr val="black"/>
                </a:solidFill>
                <a:cs typeface="Arial" charset="0"/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2892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813" r:id="rId2"/>
    <p:sldLayoutId id="2147483814" r:id="rId3"/>
    <p:sldLayoutId id="2147483815" r:id="rId4"/>
    <p:sldLayoutId id="2147483816" r:id="rId5"/>
    <p:sldLayoutId id="2147483817" r:id="rId6"/>
  </p:sldLayoutIdLst>
  <p:transition>
    <p:wipe dir="r"/>
  </p:transition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800" kern="1200">
          <a:solidFill>
            <a:schemeClr val="tx1"/>
          </a:solidFill>
          <a:latin typeface="Times New Roman" pitchFamily="18" charset="0"/>
          <a:ea typeface="Times New Roman" charset="0"/>
          <a:cs typeface="Times New Roman" pitchFamily="18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 kern="1200">
          <a:solidFill>
            <a:schemeClr val="tx1"/>
          </a:solidFill>
          <a:latin typeface="Times New Roman" pitchFamily="18" charset="0"/>
          <a:ea typeface="Times New Roman" charset="0"/>
          <a:cs typeface="Times New Roman" pitchFamily="18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800" kern="1200">
          <a:solidFill>
            <a:schemeClr val="tx1"/>
          </a:solidFill>
          <a:latin typeface="Times New Roman" pitchFamily="18" charset="0"/>
          <a:ea typeface="Times New Roman" charset="0"/>
          <a:cs typeface="Times New Roman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–"/>
        <a:defRPr sz="2800" kern="1200">
          <a:solidFill>
            <a:schemeClr val="tx1"/>
          </a:solidFill>
          <a:latin typeface="Times New Roman" pitchFamily="18" charset="0"/>
          <a:ea typeface="Times New Roman" charset="0"/>
          <a:cs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»"/>
        <a:defRPr sz="2800" kern="1200">
          <a:solidFill>
            <a:schemeClr val="tx1"/>
          </a:solidFill>
          <a:latin typeface="Times New Roman" pitchFamily="18" charset="0"/>
          <a:ea typeface="Times New Roman" charset="0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4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" y="6416675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i="1">
                <a:latin typeface="Times New Roman" charset="0"/>
                <a:ea typeface="Arial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US">
                <a:solidFill>
                  <a:prstClr val="black"/>
                </a:solidFill>
                <a:cs typeface="Arial" charset="0"/>
              </a:rPr>
              <a:t>Larson/Farber 5th ed.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41667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800" smtClean="0"/>
            </a:lvl1pPr>
          </a:lstStyle>
          <a:p>
            <a:pPr fontAlgn="base">
              <a:spcAft>
                <a:spcPct val="0"/>
              </a:spcAft>
              <a:defRPr/>
            </a:pPr>
            <a:fld id="{14FC90BC-BE0B-4948-9B76-11785AFAE921}" type="slidenum">
              <a:rPr lang="en-US">
                <a:solidFill>
                  <a:prstClr val="black"/>
                </a:solidFill>
                <a:cs typeface="Arial" charset="0"/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9233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</p:sldLayoutIdLst>
  <p:transition>
    <p:wipe dir="r"/>
  </p:transition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800" kern="1200">
          <a:solidFill>
            <a:schemeClr val="tx1"/>
          </a:solidFill>
          <a:latin typeface="Times New Roman" pitchFamily="18" charset="0"/>
          <a:ea typeface="Times New Roman" charset="0"/>
          <a:cs typeface="Times New Roman" pitchFamily="18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 kern="1200">
          <a:solidFill>
            <a:schemeClr val="tx1"/>
          </a:solidFill>
          <a:latin typeface="Times New Roman" pitchFamily="18" charset="0"/>
          <a:ea typeface="Times New Roman" charset="0"/>
          <a:cs typeface="Times New Roman" pitchFamily="18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800" kern="1200">
          <a:solidFill>
            <a:schemeClr val="tx1"/>
          </a:solidFill>
          <a:latin typeface="Times New Roman" pitchFamily="18" charset="0"/>
          <a:ea typeface="Times New Roman" charset="0"/>
          <a:cs typeface="Times New Roman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–"/>
        <a:defRPr sz="2800" kern="1200">
          <a:solidFill>
            <a:schemeClr val="tx1"/>
          </a:solidFill>
          <a:latin typeface="Times New Roman" pitchFamily="18" charset="0"/>
          <a:ea typeface="Times New Roman" charset="0"/>
          <a:cs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»"/>
        <a:defRPr sz="2800" kern="1200">
          <a:solidFill>
            <a:schemeClr val="tx1"/>
          </a:solidFill>
          <a:latin typeface="Times New Roman" pitchFamily="18" charset="0"/>
          <a:ea typeface="Times New Roman" charset="0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319" name="Group 71"/>
          <p:cNvGrpSpPr>
            <a:grpSpLocks/>
          </p:cNvGrpSpPr>
          <p:nvPr/>
        </p:nvGrpSpPr>
        <p:grpSpPr bwMode="auto">
          <a:xfrm>
            <a:off x="0" y="0"/>
            <a:ext cx="9147175" cy="6867525"/>
            <a:chOff x="0" y="0"/>
            <a:chExt cx="5762" cy="4326"/>
          </a:xfrm>
        </p:grpSpPr>
        <p:sp>
          <p:nvSpPr>
            <p:cNvPr id="53251" name="Rectangle 3"/>
            <p:cNvSpPr>
              <a:spLocks noChangeArrowheads="1"/>
            </p:cNvSpPr>
            <p:nvPr userDrawn="1"/>
          </p:nvSpPr>
          <p:spPr bwMode="hidden">
            <a:xfrm>
              <a:off x="0" y="0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53252" name="Rectangle 4"/>
            <p:cNvSpPr>
              <a:spLocks noChangeArrowheads="1"/>
            </p:cNvSpPr>
            <p:nvPr userDrawn="1"/>
          </p:nvSpPr>
          <p:spPr bwMode="hidden">
            <a:xfrm>
              <a:off x="9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53253" name="Rectangle 5"/>
            <p:cNvSpPr>
              <a:spLocks noChangeArrowheads="1"/>
            </p:cNvSpPr>
            <p:nvPr userDrawn="1"/>
          </p:nvSpPr>
          <p:spPr bwMode="hidden">
            <a:xfrm>
              <a:off x="19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53254" name="Rectangle 6"/>
            <p:cNvSpPr>
              <a:spLocks noChangeArrowheads="1"/>
            </p:cNvSpPr>
            <p:nvPr userDrawn="1"/>
          </p:nvSpPr>
          <p:spPr bwMode="hidden">
            <a:xfrm>
              <a:off x="28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53255" name="Rectangle 7"/>
            <p:cNvSpPr>
              <a:spLocks noChangeArrowheads="1"/>
            </p:cNvSpPr>
            <p:nvPr userDrawn="1"/>
          </p:nvSpPr>
          <p:spPr bwMode="hidden">
            <a:xfrm>
              <a:off x="38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53256" name="Rectangle 8"/>
            <p:cNvSpPr>
              <a:spLocks noChangeArrowheads="1"/>
            </p:cNvSpPr>
            <p:nvPr userDrawn="1"/>
          </p:nvSpPr>
          <p:spPr bwMode="hidden">
            <a:xfrm>
              <a:off x="48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53257" name="Rectangle 9"/>
            <p:cNvSpPr>
              <a:spLocks noChangeArrowheads="1"/>
            </p:cNvSpPr>
            <p:nvPr userDrawn="1"/>
          </p:nvSpPr>
          <p:spPr bwMode="hidden">
            <a:xfrm>
              <a:off x="57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53258" name="Rectangle 10"/>
            <p:cNvSpPr>
              <a:spLocks noChangeArrowheads="1"/>
            </p:cNvSpPr>
            <p:nvPr userDrawn="1"/>
          </p:nvSpPr>
          <p:spPr bwMode="hidden">
            <a:xfrm>
              <a:off x="67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53259" name="Rectangle 11"/>
            <p:cNvSpPr>
              <a:spLocks noChangeArrowheads="1"/>
            </p:cNvSpPr>
            <p:nvPr userDrawn="1"/>
          </p:nvSpPr>
          <p:spPr bwMode="hidden">
            <a:xfrm>
              <a:off x="76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53260" name="Rectangle 12"/>
            <p:cNvSpPr>
              <a:spLocks noChangeArrowheads="1"/>
            </p:cNvSpPr>
            <p:nvPr userDrawn="1"/>
          </p:nvSpPr>
          <p:spPr bwMode="hidden">
            <a:xfrm>
              <a:off x="86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53261" name="Rectangle 13"/>
            <p:cNvSpPr>
              <a:spLocks noChangeArrowheads="1"/>
            </p:cNvSpPr>
            <p:nvPr userDrawn="1"/>
          </p:nvSpPr>
          <p:spPr bwMode="hidden">
            <a:xfrm>
              <a:off x="96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53262" name="Rectangle 14"/>
            <p:cNvSpPr>
              <a:spLocks noChangeArrowheads="1"/>
            </p:cNvSpPr>
            <p:nvPr userDrawn="1"/>
          </p:nvSpPr>
          <p:spPr bwMode="hidden">
            <a:xfrm>
              <a:off x="105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53263" name="Rectangle 15"/>
            <p:cNvSpPr>
              <a:spLocks noChangeArrowheads="1"/>
            </p:cNvSpPr>
            <p:nvPr userDrawn="1"/>
          </p:nvSpPr>
          <p:spPr bwMode="hidden">
            <a:xfrm>
              <a:off x="115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53264" name="Rectangle 16"/>
            <p:cNvSpPr>
              <a:spLocks noChangeArrowheads="1"/>
            </p:cNvSpPr>
            <p:nvPr userDrawn="1"/>
          </p:nvSpPr>
          <p:spPr bwMode="hidden">
            <a:xfrm>
              <a:off x="124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53265" name="Rectangle 17"/>
            <p:cNvSpPr>
              <a:spLocks noChangeArrowheads="1"/>
            </p:cNvSpPr>
            <p:nvPr userDrawn="1"/>
          </p:nvSpPr>
          <p:spPr bwMode="hidden">
            <a:xfrm>
              <a:off x="134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53266" name="Rectangle 18"/>
            <p:cNvSpPr>
              <a:spLocks noChangeArrowheads="1"/>
            </p:cNvSpPr>
            <p:nvPr userDrawn="1"/>
          </p:nvSpPr>
          <p:spPr bwMode="hidden">
            <a:xfrm>
              <a:off x="144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53267" name="Rectangle 19"/>
            <p:cNvSpPr>
              <a:spLocks noChangeArrowheads="1"/>
            </p:cNvSpPr>
            <p:nvPr userDrawn="1"/>
          </p:nvSpPr>
          <p:spPr bwMode="hidden">
            <a:xfrm>
              <a:off x="153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53268" name="Rectangle 20"/>
            <p:cNvSpPr>
              <a:spLocks noChangeArrowheads="1"/>
            </p:cNvSpPr>
            <p:nvPr userDrawn="1"/>
          </p:nvSpPr>
          <p:spPr bwMode="hidden">
            <a:xfrm>
              <a:off x="163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53269" name="Rectangle 21"/>
            <p:cNvSpPr>
              <a:spLocks noChangeArrowheads="1"/>
            </p:cNvSpPr>
            <p:nvPr userDrawn="1"/>
          </p:nvSpPr>
          <p:spPr bwMode="hidden">
            <a:xfrm>
              <a:off x="172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53270" name="Rectangle 22"/>
            <p:cNvSpPr>
              <a:spLocks noChangeArrowheads="1"/>
            </p:cNvSpPr>
            <p:nvPr userDrawn="1"/>
          </p:nvSpPr>
          <p:spPr bwMode="hidden">
            <a:xfrm>
              <a:off x="182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53271" name="Rectangle 23"/>
            <p:cNvSpPr>
              <a:spLocks noChangeArrowheads="1"/>
            </p:cNvSpPr>
            <p:nvPr userDrawn="1"/>
          </p:nvSpPr>
          <p:spPr bwMode="hidden">
            <a:xfrm>
              <a:off x="192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53272" name="Rectangle 24"/>
            <p:cNvSpPr>
              <a:spLocks noChangeArrowheads="1"/>
            </p:cNvSpPr>
            <p:nvPr userDrawn="1"/>
          </p:nvSpPr>
          <p:spPr bwMode="hidden">
            <a:xfrm>
              <a:off x="201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53273" name="Rectangle 25"/>
            <p:cNvSpPr>
              <a:spLocks noChangeArrowheads="1"/>
            </p:cNvSpPr>
            <p:nvPr userDrawn="1"/>
          </p:nvSpPr>
          <p:spPr bwMode="hidden">
            <a:xfrm>
              <a:off x="211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53274" name="Rectangle 26"/>
            <p:cNvSpPr>
              <a:spLocks noChangeArrowheads="1"/>
            </p:cNvSpPr>
            <p:nvPr userDrawn="1"/>
          </p:nvSpPr>
          <p:spPr bwMode="hidden">
            <a:xfrm>
              <a:off x="220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53275" name="Rectangle 27"/>
            <p:cNvSpPr>
              <a:spLocks noChangeArrowheads="1"/>
            </p:cNvSpPr>
            <p:nvPr userDrawn="1"/>
          </p:nvSpPr>
          <p:spPr bwMode="hidden">
            <a:xfrm>
              <a:off x="230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53276" name="Rectangle 28"/>
            <p:cNvSpPr>
              <a:spLocks noChangeArrowheads="1"/>
            </p:cNvSpPr>
            <p:nvPr userDrawn="1"/>
          </p:nvSpPr>
          <p:spPr bwMode="hidden">
            <a:xfrm>
              <a:off x="240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53277" name="Rectangle 29"/>
            <p:cNvSpPr>
              <a:spLocks noChangeArrowheads="1"/>
            </p:cNvSpPr>
            <p:nvPr userDrawn="1"/>
          </p:nvSpPr>
          <p:spPr bwMode="hidden">
            <a:xfrm>
              <a:off x="249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53278" name="Rectangle 30"/>
            <p:cNvSpPr>
              <a:spLocks noChangeArrowheads="1"/>
            </p:cNvSpPr>
            <p:nvPr userDrawn="1"/>
          </p:nvSpPr>
          <p:spPr bwMode="hidden">
            <a:xfrm>
              <a:off x="259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53279" name="Rectangle 31"/>
            <p:cNvSpPr>
              <a:spLocks noChangeArrowheads="1"/>
            </p:cNvSpPr>
            <p:nvPr userDrawn="1"/>
          </p:nvSpPr>
          <p:spPr bwMode="hidden">
            <a:xfrm>
              <a:off x="268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53280" name="Rectangle 32"/>
            <p:cNvSpPr>
              <a:spLocks noChangeArrowheads="1"/>
            </p:cNvSpPr>
            <p:nvPr userDrawn="1"/>
          </p:nvSpPr>
          <p:spPr bwMode="hidden">
            <a:xfrm>
              <a:off x="278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53281" name="Rectangle 33"/>
            <p:cNvSpPr>
              <a:spLocks noChangeArrowheads="1"/>
            </p:cNvSpPr>
            <p:nvPr userDrawn="1"/>
          </p:nvSpPr>
          <p:spPr bwMode="hidden">
            <a:xfrm>
              <a:off x="288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53282" name="Rectangle 34"/>
            <p:cNvSpPr>
              <a:spLocks noChangeArrowheads="1"/>
            </p:cNvSpPr>
            <p:nvPr userDrawn="1"/>
          </p:nvSpPr>
          <p:spPr bwMode="hidden">
            <a:xfrm>
              <a:off x="297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53283" name="Rectangle 35"/>
            <p:cNvSpPr>
              <a:spLocks noChangeArrowheads="1"/>
            </p:cNvSpPr>
            <p:nvPr userDrawn="1"/>
          </p:nvSpPr>
          <p:spPr bwMode="hidden">
            <a:xfrm>
              <a:off x="307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53284" name="Rectangle 36"/>
            <p:cNvSpPr>
              <a:spLocks noChangeArrowheads="1"/>
            </p:cNvSpPr>
            <p:nvPr userDrawn="1"/>
          </p:nvSpPr>
          <p:spPr bwMode="hidden">
            <a:xfrm>
              <a:off x="316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53285" name="Rectangle 37"/>
            <p:cNvSpPr>
              <a:spLocks noChangeArrowheads="1"/>
            </p:cNvSpPr>
            <p:nvPr userDrawn="1"/>
          </p:nvSpPr>
          <p:spPr bwMode="hidden">
            <a:xfrm>
              <a:off x="326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53286" name="Rectangle 38"/>
            <p:cNvSpPr>
              <a:spLocks noChangeArrowheads="1"/>
            </p:cNvSpPr>
            <p:nvPr userDrawn="1"/>
          </p:nvSpPr>
          <p:spPr bwMode="hidden">
            <a:xfrm>
              <a:off x="336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53287" name="Rectangle 39"/>
            <p:cNvSpPr>
              <a:spLocks noChangeArrowheads="1"/>
            </p:cNvSpPr>
            <p:nvPr userDrawn="1"/>
          </p:nvSpPr>
          <p:spPr bwMode="hidden">
            <a:xfrm>
              <a:off x="345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53288" name="Rectangle 40"/>
            <p:cNvSpPr>
              <a:spLocks noChangeArrowheads="1"/>
            </p:cNvSpPr>
            <p:nvPr userDrawn="1"/>
          </p:nvSpPr>
          <p:spPr bwMode="hidden">
            <a:xfrm>
              <a:off x="355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53289" name="Rectangle 41"/>
            <p:cNvSpPr>
              <a:spLocks noChangeArrowheads="1"/>
            </p:cNvSpPr>
            <p:nvPr userDrawn="1"/>
          </p:nvSpPr>
          <p:spPr bwMode="hidden">
            <a:xfrm>
              <a:off x="364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53290" name="Rectangle 42"/>
            <p:cNvSpPr>
              <a:spLocks noChangeArrowheads="1"/>
            </p:cNvSpPr>
            <p:nvPr userDrawn="1"/>
          </p:nvSpPr>
          <p:spPr bwMode="hidden">
            <a:xfrm>
              <a:off x="374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53291" name="Rectangle 43"/>
            <p:cNvSpPr>
              <a:spLocks noChangeArrowheads="1"/>
            </p:cNvSpPr>
            <p:nvPr userDrawn="1"/>
          </p:nvSpPr>
          <p:spPr bwMode="hidden">
            <a:xfrm>
              <a:off x="384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53292" name="Rectangle 44"/>
            <p:cNvSpPr>
              <a:spLocks noChangeArrowheads="1"/>
            </p:cNvSpPr>
            <p:nvPr userDrawn="1"/>
          </p:nvSpPr>
          <p:spPr bwMode="hidden">
            <a:xfrm>
              <a:off x="393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53293" name="Rectangle 45"/>
            <p:cNvSpPr>
              <a:spLocks noChangeArrowheads="1"/>
            </p:cNvSpPr>
            <p:nvPr userDrawn="1"/>
          </p:nvSpPr>
          <p:spPr bwMode="hidden">
            <a:xfrm>
              <a:off x="403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53294" name="Rectangle 46"/>
            <p:cNvSpPr>
              <a:spLocks noChangeArrowheads="1"/>
            </p:cNvSpPr>
            <p:nvPr userDrawn="1"/>
          </p:nvSpPr>
          <p:spPr bwMode="hidden">
            <a:xfrm>
              <a:off x="412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53295" name="Rectangle 47"/>
            <p:cNvSpPr>
              <a:spLocks noChangeArrowheads="1"/>
            </p:cNvSpPr>
            <p:nvPr userDrawn="1"/>
          </p:nvSpPr>
          <p:spPr bwMode="hidden">
            <a:xfrm>
              <a:off x="422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53296" name="Rectangle 48"/>
            <p:cNvSpPr>
              <a:spLocks noChangeArrowheads="1"/>
            </p:cNvSpPr>
            <p:nvPr userDrawn="1"/>
          </p:nvSpPr>
          <p:spPr bwMode="hidden">
            <a:xfrm>
              <a:off x="432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53297" name="Rectangle 49"/>
            <p:cNvSpPr>
              <a:spLocks noChangeArrowheads="1"/>
            </p:cNvSpPr>
            <p:nvPr userDrawn="1"/>
          </p:nvSpPr>
          <p:spPr bwMode="hidden">
            <a:xfrm>
              <a:off x="441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53298" name="Rectangle 50"/>
            <p:cNvSpPr>
              <a:spLocks noChangeArrowheads="1"/>
            </p:cNvSpPr>
            <p:nvPr userDrawn="1"/>
          </p:nvSpPr>
          <p:spPr bwMode="hidden">
            <a:xfrm>
              <a:off x="451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53299" name="Rectangle 51"/>
            <p:cNvSpPr>
              <a:spLocks noChangeArrowheads="1"/>
            </p:cNvSpPr>
            <p:nvPr userDrawn="1"/>
          </p:nvSpPr>
          <p:spPr bwMode="hidden">
            <a:xfrm>
              <a:off x="460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53300" name="Rectangle 52"/>
            <p:cNvSpPr>
              <a:spLocks noChangeArrowheads="1"/>
            </p:cNvSpPr>
            <p:nvPr userDrawn="1"/>
          </p:nvSpPr>
          <p:spPr bwMode="hidden">
            <a:xfrm>
              <a:off x="470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53301" name="Rectangle 53"/>
            <p:cNvSpPr>
              <a:spLocks noChangeArrowheads="1"/>
            </p:cNvSpPr>
            <p:nvPr userDrawn="1"/>
          </p:nvSpPr>
          <p:spPr bwMode="hidden">
            <a:xfrm>
              <a:off x="480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53302" name="Rectangle 54"/>
            <p:cNvSpPr>
              <a:spLocks noChangeArrowheads="1"/>
            </p:cNvSpPr>
            <p:nvPr userDrawn="1"/>
          </p:nvSpPr>
          <p:spPr bwMode="hidden">
            <a:xfrm>
              <a:off x="489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53303" name="Rectangle 55"/>
            <p:cNvSpPr>
              <a:spLocks noChangeArrowheads="1"/>
            </p:cNvSpPr>
            <p:nvPr userDrawn="1"/>
          </p:nvSpPr>
          <p:spPr bwMode="hidden">
            <a:xfrm>
              <a:off x="499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53304" name="Rectangle 56"/>
            <p:cNvSpPr>
              <a:spLocks noChangeArrowheads="1"/>
            </p:cNvSpPr>
            <p:nvPr userDrawn="1"/>
          </p:nvSpPr>
          <p:spPr bwMode="hidden">
            <a:xfrm>
              <a:off x="508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53305" name="Rectangle 57"/>
            <p:cNvSpPr>
              <a:spLocks noChangeArrowheads="1"/>
            </p:cNvSpPr>
            <p:nvPr userDrawn="1"/>
          </p:nvSpPr>
          <p:spPr bwMode="hidden">
            <a:xfrm>
              <a:off x="518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53306" name="Rectangle 58"/>
            <p:cNvSpPr>
              <a:spLocks noChangeArrowheads="1"/>
            </p:cNvSpPr>
            <p:nvPr userDrawn="1"/>
          </p:nvSpPr>
          <p:spPr bwMode="hidden">
            <a:xfrm>
              <a:off x="528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53307" name="Rectangle 59"/>
            <p:cNvSpPr>
              <a:spLocks noChangeArrowheads="1"/>
            </p:cNvSpPr>
            <p:nvPr userDrawn="1"/>
          </p:nvSpPr>
          <p:spPr bwMode="hidden">
            <a:xfrm>
              <a:off x="537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53308" name="Rectangle 60"/>
            <p:cNvSpPr>
              <a:spLocks noChangeArrowheads="1"/>
            </p:cNvSpPr>
            <p:nvPr userDrawn="1"/>
          </p:nvSpPr>
          <p:spPr bwMode="hidden">
            <a:xfrm>
              <a:off x="547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53309" name="Rectangle 61"/>
            <p:cNvSpPr>
              <a:spLocks noChangeArrowheads="1"/>
            </p:cNvSpPr>
            <p:nvPr userDrawn="1"/>
          </p:nvSpPr>
          <p:spPr bwMode="hidden">
            <a:xfrm>
              <a:off x="556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53310" name="Rectangle 62"/>
            <p:cNvSpPr>
              <a:spLocks noChangeArrowheads="1"/>
            </p:cNvSpPr>
            <p:nvPr userDrawn="1"/>
          </p:nvSpPr>
          <p:spPr bwMode="hidden">
            <a:xfrm>
              <a:off x="566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53311" name="Rectangle 63"/>
            <p:cNvSpPr>
              <a:spLocks noChangeArrowheads="1"/>
            </p:cNvSpPr>
            <p:nvPr userDrawn="1"/>
          </p:nvSpPr>
          <p:spPr bwMode="hidden">
            <a:xfrm>
              <a:off x="431" y="0"/>
              <a:ext cx="5331" cy="432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53312" name="Rectangle 64"/>
            <p:cNvSpPr>
              <a:spLocks noChangeArrowheads="1"/>
            </p:cNvSpPr>
            <p:nvPr userDrawn="1"/>
          </p:nvSpPr>
          <p:spPr bwMode="blackGray">
            <a:xfrm>
              <a:off x="0" y="1081"/>
              <a:ext cx="4378" cy="47"/>
            </a:xfrm>
            <a:prstGeom prst="rect">
              <a:avLst/>
            </a:prstGeom>
            <a:solidFill>
              <a:schemeClr val="hlink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53313" name="Rectangle 65"/>
          <p:cNvSpPr>
            <a:spLocks noGrp="1" noChangeArrowheads="1"/>
          </p:cNvSpPr>
          <p:nvPr>
            <p:ph type="title"/>
          </p:nvPr>
        </p:nvSpPr>
        <p:spPr bwMode="auto">
          <a:xfrm>
            <a:off x="871538" y="982663"/>
            <a:ext cx="81629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3314" name="Rectangle 66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2813" y="1905000"/>
            <a:ext cx="8110537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3315" name="Rectangle 6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52525" y="62865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3316" name="Rectangle 6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90925" y="62865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3317" name="Rectangle 6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9925" y="62865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1883F08-CA3B-41B8-9731-5AE83FFE23A2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7529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827" r:id="rId2"/>
    <p:sldLayoutId id="2147483828" r:id="rId3"/>
    <p:sldLayoutId id="2147483829" r:id="rId4"/>
    <p:sldLayoutId id="2147483830" r:id="rId5"/>
    <p:sldLayoutId id="2147483831" r:id="rId6"/>
    <p:sldLayoutId id="2147483832" r:id="rId7"/>
    <p:sldLayoutId id="2147483833" r:id="rId8"/>
    <p:sldLayoutId id="2147483834" r:id="rId9"/>
    <p:sldLayoutId id="2147483835" r:id="rId10"/>
    <p:sldLayoutId id="2147483836" r:id="rId11"/>
    <p:sldLayoutId id="2147483837" r:id="rId12"/>
    <p:sldLayoutId id="2147483838" r:id="rId13"/>
  </p:sldLayoutIdLst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AA5D506-ED09-4B6C-8507-5BEF43EF8B7E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23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  <p:sldLayoutId id="2147483841" r:id="rId2"/>
    <p:sldLayoutId id="2147483842" r:id="rId3"/>
    <p:sldLayoutId id="2147483843" r:id="rId4"/>
    <p:sldLayoutId id="2147483844" r:id="rId5"/>
    <p:sldLayoutId id="2147483845" r:id="rId6"/>
    <p:sldLayoutId id="2147483846" r:id="rId7"/>
    <p:sldLayoutId id="2147483847" r:id="rId8"/>
    <p:sldLayoutId id="2147483848" r:id="rId9"/>
    <p:sldLayoutId id="2147483849" r:id="rId10"/>
    <p:sldLayoutId id="2147483850" r:id="rId11"/>
    <p:sldLayoutId id="2147483851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64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0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4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1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4.xml"/><Relationship Id="rId1" Type="http://schemas.openxmlformats.org/officeDocument/2006/relationships/themeOverride" Target="../theme/themeOverride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82.xml"/><Relationship Id="rId1" Type="http://schemas.openxmlformats.org/officeDocument/2006/relationships/themeOverride" Target="../theme/themeOverride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Function_(mathematics)" TargetMode="External"/><Relationship Id="rId2" Type="http://schemas.openxmlformats.org/officeDocument/2006/relationships/hyperlink" Target="https://en.wikipedia.org/wiki/Curve" TargetMode="Externa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5.w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7.wmf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3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3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3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3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3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3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3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3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3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8.wmf"/><Relationship Id="rId4" Type="http://schemas.openxmlformats.org/officeDocument/2006/relationships/oleObject" Target="../embeddings/oleObject5.bin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21336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FOOD ANALYSIS AND ANALYTICAL TECHNIQUES 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2057400"/>
            <a:ext cx="9067800" cy="4191000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                             </a:t>
            </a:r>
            <a:r>
              <a:rPr lang="en-US" b="1" dirty="0"/>
              <a:t> </a:t>
            </a:r>
            <a:endParaRPr lang="en-US" b="1" dirty="0" smtClean="0"/>
          </a:p>
          <a:p>
            <a:pPr>
              <a:buNone/>
            </a:pPr>
            <a:r>
              <a:rPr lang="en-US" b="1" dirty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                                       By</a:t>
            </a:r>
            <a:r>
              <a:rPr lang="en-US" b="1" dirty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>
              <a:buNone/>
            </a:pPr>
            <a:r>
              <a:rPr lang="en-US" b="1" dirty="0">
                <a:solidFill>
                  <a:srgbClr val="FF0000"/>
                </a:solidFill>
              </a:rPr>
              <a:t>                                </a:t>
            </a:r>
            <a:r>
              <a:rPr lang="en-US" b="1" dirty="0">
                <a:solidFill>
                  <a:srgbClr val="D60093"/>
                </a:solidFill>
                <a:latin typeface="Times" pitchFamily="18" charset="0"/>
              </a:rPr>
              <a:t>Yonas Tsega</a:t>
            </a:r>
            <a:endParaRPr lang="en-US" b="1" dirty="0" smtClean="0">
              <a:solidFill>
                <a:srgbClr val="D60093"/>
              </a:solidFill>
            </a:endParaRPr>
          </a:p>
          <a:p>
            <a:pPr>
              <a:buNone/>
            </a:pPr>
            <a:endParaRPr lang="en-US" b="1" dirty="0">
              <a:solidFill>
                <a:srgbClr val="FF0000"/>
              </a:solidFill>
              <a:latin typeface="Times" pitchFamily="18" charset="0"/>
            </a:endParaRPr>
          </a:p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  <a:latin typeface="Times" pitchFamily="18" charset="0"/>
              </a:rPr>
              <a:t>            </a:t>
            </a:r>
            <a:r>
              <a:rPr lang="en-US" dirty="0" smtClean="0"/>
              <a:t>          </a:t>
            </a:r>
            <a:br>
              <a:rPr lang="en-US" dirty="0" smtClean="0"/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9509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                                    </a:t>
            </a:r>
            <a:r>
              <a:rPr lang="en-US" b="0" i="1" dirty="0" smtClean="0">
                <a:solidFill>
                  <a:srgbClr val="B107A9"/>
                </a:solidFill>
                <a:latin typeface="Times New Roman" pitchFamily="18" charset="0"/>
                <a:cs typeface="Times New Roman" pitchFamily="18" charset="0"/>
              </a:rPr>
              <a:t>SOLUTION….</a:t>
            </a:r>
            <a:endParaRPr lang="en-US" b="0" i="1" dirty="0">
              <a:solidFill>
                <a:srgbClr val="B107A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229600" cy="5638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Result    Frequency                  Result × Frequency</a:t>
            </a:r>
          </a:p>
          <a:p>
            <a:pPr marL="0" indent="0">
              <a:buNone/>
            </a:pPr>
            <a:r>
              <a:rPr lang="en-US" dirty="0" smtClean="0"/>
              <a:t>0                 8                                   0 × 8 = 0</a:t>
            </a:r>
          </a:p>
          <a:p>
            <a:pPr marL="0" indent="0">
              <a:buNone/>
            </a:pPr>
            <a:r>
              <a:rPr lang="en-US" dirty="0" smtClean="0"/>
              <a:t>1                10                                 1 × 10 = 10</a:t>
            </a:r>
          </a:p>
          <a:p>
            <a:pPr marL="0" indent="0">
              <a:buNone/>
            </a:pPr>
            <a:r>
              <a:rPr lang="en-US" dirty="0" smtClean="0"/>
              <a:t>2                12                                 2 × 12 = 24</a:t>
            </a:r>
          </a:p>
          <a:p>
            <a:pPr marL="0" indent="0">
              <a:buNone/>
            </a:pPr>
            <a:r>
              <a:rPr lang="en-US" dirty="0" smtClean="0"/>
              <a:t>3                3                                   3 × 3 = 9</a:t>
            </a:r>
          </a:p>
          <a:p>
            <a:pPr marL="0" indent="0">
              <a:buNone/>
            </a:pPr>
            <a:r>
              <a:rPr lang="en-US" dirty="0" smtClean="0"/>
              <a:t>4                5                                   4 × 5 = 20</a:t>
            </a:r>
          </a:p>
          <a:p>
            <a:pPr marL="0" indent="0">
              <a:buNone/>
            </a:pPr>
            <a:r>
              <a:rPr lang="en-US" dirty="0" smtClean="0"/>
              <a:t>5                2                                   5 × 2 = 10</a:t>
            </a:r>
          </a:p>
          <a:p>
            <a:pPr marL="0" indent="0">
              <a:buNone/>
            </a:pPr>
            <a:r>
              <a:rPr lang="en-US" dirty="0" smtClean="0"/>
              <a:t>Totals    40 (total expt.)            73 (total Result)</a:t>
            </a:r>
          </a:p>
          <a:p>
            <a:pPr marL="0" indent="0">
              <a:buNone/>
            </a:pPr>
            <a:r>
              <a:rPr lang="en-US" dirty="0" smtClean="0"/>
              <a:t>                Mean =        = 73</a:t>
            </a:r>
          </a:p>
          <a:p>
            <a:pPr marL="0" indent="0">
              <a:buNone/>
            </a:pPr>
            <a:r>
              <a:rPr lang="en-US" dirty="0" smtClean="0"/>
              <a:t>                                        40</a:t>
            </a:r>
          </a:p>
          <a:p>
            <a:pPr marL="0" indent="0">
              <a:buNone/>
            </a:pPr>
            <a:r>
              <a:rPr lang="en-US" dirty="0" smtClean="0"/>
              <a:t>                                  </a:t>
            </a:r>
            <a:r>
              <a:rPr lang="en-US" dirty="0" smtClean="0">
                <a:solidFill>
                  <a:srgbClr val="B107A9"/>
                </a:solidFill>
              </a:rPr>
              <a:t>= 1.825</a:t>
            </a:r>
            <a:endParaRPr lang="en-US" dirty="0">
              <a:solidFill>
                <a:srgbClr val="B107A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03B8BEF-7A3C-462A-BBF6-9F3FCD5A47F0}" type="slidenum">
              <a:rPr lang="en-US" smtClean="0">
                <a:solidFill>
                  <a:srgbClr val="004988"/>
                </a:solidFill>
              </a:rPr>
              <a:pPr>
                <a:defRPr/>
              </a:pPr>
              <a:t>10</a:t>
            </a:fld>
            <a:endParaRPr lang="en-US">
              <a:solidFill>
                <a:srgbClr val="004988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228600" y="4724400"/>
            <a:ext cx="79248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6105" y="5440680"/>
            <a:ext cx="28575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3924300" y="5631180"/>
            <a:ext cx="5334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531275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Mean - Grouped Data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When data already grouped in frequency distribution</a:t>
            </a:r>
          </a:p>
          <a:p>
            <a:endParaRPr lang="en-US"/>
          </a:p>
          <a:p>
            <a:endParaRPr lang="en-US"/>
          </a:p>
          <a:p>
            <a:pPr>
              <a:buFont typeface="Wingdings" pitchFamily="2" charset="2"/>
              <a:buNone/>
            </a:pPr>
            <a:r>
              <a:rPr lang="en-US"/>
              <a:t>	</a:t>
            </a:r>
            <a:r>
              <a:rPr lang="en-US" sz="2400">
                <a:sym typeface="Symbol" pitchFamily="18" charset="2"/>
              </a:rPr>
              <a:t>f</a:t>
            </a:r>
            <a:r>
              <a:rPr lang="en-US" sz="2400" baseline="-25000">
                <a:sym typeface="Symbol" pitchFamily="18" charset="2"/>
              </a:rPr>
              <a:t>i</a:t>
            </a:r>
            <a:r>
              <a:rPr lang="en-US" sz="2400">
                <a:sym typeface="Symbol" pitchFamily="18" charset="2"/>
              </a:rPr>
              <a:t> (</a:t>
            </a:r>
            <a:r>
              <a:rPr lang="en-US" sz="2400"/>
              <a:t>n)= sum. of freq.</a:t>
            </a:r>
          </a:p>
          <a:p>
            <a:pPr>
              <a:buFont typeface="Wingdings" pitchFamily="2" charset="2"/>
              <a:buNone/>
            </a:pPr>
            <a:r>
              <a:rPr lang="en-US" sz="2400"/>
              <a:t>	f</a:t>
            </a:r>
            <a:r>
              <a:rPr lang="en-US" sz="2400" baseline="-25000"/>
              <a:t>i</a:t>
            </a:r>
            <a:r>
              <a:rPr lang="en-US" sz="2400"/>
              <a:t>	= freq in the i</a:t>
            </a:r>
            <a:r>
              <a:rPr lang="en-US" sz="2400" baseline="30000"/>
              <a:t>th</a:t>
            </a:r>
            <a:r>
              <a:rPr lang="en-US" sz="2400"/>
              <a:t> cell</a:t>
            </a:r>
          </a:p>
          <a:p>
            <a:pPr>
              <a:buFont typeface="Wingdings" pitchFamily="2" charset="2"/>
              <a:buNone/>
            </a:pPr>
            <a:r>
              <a:rPr lang="en-US" sz="2400"/>
              <a:t>	n	= no. of cells/class</a:t>
            </a:r>
          </a:p>
          <a:p>
            <a:pPr>
              <a:buFont typeface="Wingdings" pitchFamily="2" charset="2"/>
              <a:buNone/>
            </a:pPr>
            <a:r>
              <a:rPr lang="en-US" sz="2400"/>
              <a:t>	x</a:t>
            </a:r>
            <a:r>
              <a:rPr lang="en-US" sz="2400" baseline="-25000"/>
              <a:t>i</a:t>
            </a:r>
            <a:r>
              <a:rPr lang="en-US" sz="2400"/>
              <a:t>	= mid point in i</a:t>
            </a:r>
            <a:r>
              <a:rPr lang="en-US" sz="2400" baseline="30000"/>
              <a:t>th</a:t>
            </a:r>
            <a:r>
              <a:rPr lang="en-US" sz="2400"/>
              <a:t> cell</a:t>
            </a:r>
          </a:p>
        </p:txBody>
      </p:sp>
      <p:sp>
        <p:nvSpPr>
          <p:cNvPr id="9830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</a:endParaRPr>
          </a:p>
        </p:txBody>
      </p:sp>
      <p:graphicFrame>
        <p:nvGraphicFramePr>
          <p:cNvPr id="98308" name="Object 4"/>
          <p:cNvGraphicFramePr>
            <a:graphicFrameLocks noChangeAspect="1"/>
          </p:cNvGraphicFramePr>
          <p:nvPr/>
        </p:nvGraphicFramePr>
        <p:xfrm>
          <a:off x="1295400" y="2819400"/>
          <a:ext cx="1676400" cy="1055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7" name="Equation" r:id="rId3" imgW="1028520" imgH="647640" progId="Equation.3">
                  <p:embed/>
                </p:oleObj>
              </mc:Choice>
              <mc:Fallback>
                <p:oleObj name="Equation" r:id="rId3" imgW="1028520" imgH="647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2819400"/>
                        <a:ext cx="1676400" cy="1055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71789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79" name="Rectangle 7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Mean - Grouped Data</a:t>
            </a:r>
          </a:p>
        </p:txBody>
      </p:sp>
      <p:graphicFrame>
        <p:nvGraphicFramePr>
          <p:cNvPr id="119903" name="Group 95"/>
          <p:cNvGraphicFramePr>
            <a:graphicFrameLocks noGrp="1"/>
          </p:cNvGraphicFramePr>
          <p:nvPr>
            <p:ph idx="1"/>
          </p:nvPr>
        </p:nvGraphicFramePr>
        <p:xfrm>
          <a:off x="838200" y="1905000"/>
          <a:ext cx="7500938" cy="2834640"/>
        </p:xfrm>
        <a:graphic>
          <a:graphicData uri="http://schemas.openxmlformats.org/drawingml/2006/table">
            <a:tbl>
              <a:tblPr/>
              <a:tblGrid>
                <a:gridCol w="1295400"/>
                <a:gridCol w="1665288"/>
                <a:gridCol w="908050"/>
                <a:gridCol w="906462"/>
                <a:gridCol w="908050"/>
                <a:gridCol w="909638"/>
                <a:gridCol w="908050"/>
              </a:tblGrid>
              <a:tr h="514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Cell (i)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Class boundary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Mid Point (xi)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Freq (fi)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Fixi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sym typeface="Symbol" pitchFamily="18" charset="2"/>
                        </a:rPr>
                        <a:t>fi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sym typeface="Symbol" pitchFamily="18" charset="2"/>
                        </a:rPr>
                        <a:t>fixi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 – 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21 – 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1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41 - 60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7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61 – 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840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81 -100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540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Totals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2700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9900" name="Rectangle 92"/>
          <p:cNvSpPr>
            <a:spLocks noChangeArrowheads="1"/>
          </p:cNvSpPr>
          <p:nvPr/>
        </p:nvSpPr>
        <p:spPr bwMode="auto">
          <a:xfrm>
            <a:off x="0" y="3124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</a:endParaRPr>
          </a:p>
        </p:txBody>
      </p:sp>
      <p:graphicFrame>
        <p:nvGraphicFramePr>
          <p:cNvPr id="119899" name="Object 91"/>
          <p:cNvGraphicFramePr>
            <a:graphicFrameLocks noChangeAspect="1"/>
          </p:cNvGraphicFramePr>
          <p:nvPr/>
        </p:nvGraphicFramePr>
        <p:xfrm>
          <a:off x="1676400" y="5029200"/>
          <a:ext cx="14859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21" name="Equation" r:id="rId3" imgW="1485900" imgH="609600" progId="Equation.3">
                  <p:embed/>
                </p:oleObj>
              </mc:Choice>
              <mc:Fallback>
                <p:oleObj name="Equation" r:id="rId3" imgW="1485900" imgH="609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5029200"/>
                        <a:ext cx="1485900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9904" name="Text Box 96"/>
          <p:cNvSpPr txBox="1">
            <a:spLocks noChangeArrowheads="1"/>
          </p:cNvSpPr>
          <p:nvPr/>
        </p:nvSpPr>
        <p:spPr bwMode="auto">
          <a:xfrm>
            <a:off x="3505200" y="5105400"/>
            <a:ext cx="3657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= 2700/50 = 54</a:t>
            </a:r>
          </a:p>
        </p:txBody>
      </p:sp>
    </p:spTree>
    <p:extLst>
      <p:ext uri="{BB962C8B-B14F-4D97-AF65-F5344CB8AC3E}">
        <p14:creationId xmlns:p14="http://schemas.microsoft.com/office/powerpoint/2010/main" val="1237554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69804"/>
                <a:invGamma/>
              </a:schemeClr>
            </a:gs>
            <a:gs pos="50000">
              <a:schemeClr val="bg1"/>
            </a:gs>
            <a:gs pos="100000">
              <a:schemeClr val="bg1">
                <a:gamma/>
                <a:shade val="69804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/>
          <p:cNvSpPr>
            <a:spLocks noChangeArrowheads="1"/>
          </p:cNvSpPr>
          <p:nvPr/>
        </p:nvSpPr>
        <p:spPr bwMode="auto">
          <a:xfrm rot="16200000">
            <a:off x="5876925" y="5715000"/>
            <a:ext cx="533400" cy="304800"/>
          </a:xfrm>
          <a:prstGeom prst="rightArrow">
            <a:avLst>
              <a:gd name="adj1" fmla="val 50000"/>
              <a:gd name="adj2" fmla="val 44058"/>
            </a:avLst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457200" y="533400"/>
            <a:ext cx="82486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592138" y="439738"/>
            <a:ext cx="8112125" cy="91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5400" b="1" smtClean="0">
                <a:solidFill>
                  <a:srgbClr val="FFFFFF"/>
                </a:solidFill>
              </a:rPr>
              <a:t>The Median</a:t>
            </a:r>
          </a:p>
        </p:txBody>
      </p:sp>
      <p:sp>
        <p:nvSpPr>
          <p:cNvPr id="11269" name="Line 5"/>
          <p:cNvSpPr>
            <a:spLocks noChangeShapeType="1"/>
          </p:cNvSpPr>
          <p:nvPr/>
        </p:nvSpPr>
        <p:spPr bwMode="auto">
          <a:xfrm>
            <a:off x="771525" y="5410200"/>
            <a:ext cx="3368675" cy="0"/>
          </a:xfrm>
          <a:prstGeom prst="line">
            <a:avLst/>
          </a:prstGeom>
          <a:noFill/>
          <a:ln w="12700">
            <a:solidFill>
              <a:srgbClr val="FFFF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1270" name="Line 6"/>
          <p:cNvSpPr>
            <a:spLocks noChangeShapeType="1"/>
          </p:cNvSpPr>
          <p:nvPr/>
        </p:nvSpPr>
        <p:spPr bwMode="auto">
          <a:xfrm>
            <a:off x="4733925" y="5410200"/>
            <a:ext cx="3825875" cy="0"/>
          </a:xfrm>
          <a:prstGeom prst="line">
            <a:avLst/>
          </a:prstGeom>
          <a:noFill/>
          <a:ln w="12700">
            <a:solidFill>
              <a:srgbClr val="FFFF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609600" y="5334000"/>
            <a:ext cx="3971925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mtClean="0">
                <a:solidFill>
                  <a:srgbClr val="FFFFCC"/>
                </a:solidFill>
              </a:rPr>
              <a:t>0   1   2   3   4   5   6   7   8   9   10</a:t>
            </a:r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4572000" y="5334000"/>
            <a:ext cx="4276725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mtClean="0">
                <a:solidFill>
                  <a:srgbClr val="FFFFCC"/>
                </a:solidFill>
              </a:rPr>
              <a:t>0   1   2   3   4   5   6   7   8   9   10   12   14      </a:t>
            </a:r>
          </a:p>
        </p:txBody>
      </p:sp>
      <p:sp>
        <p:nvSpPr>
          <p:cNvPr id="11273" name="Rectangle 9"/>
          <p:cNvSpPr>
            <a:spLocks noChangeArrowheads="1"/>
          </p:cNvSpPr>
          <p:nvPr/>
        </p:nvSpPr>
        <p:spPr bwMode="auto">
          <a:xfrm>
            <a:off x="685800" y="5181600"/>
            <a:ext cx="31432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1274" name="Oval 10"/>
          <p:cNvSpPr>
            <a:spLocks noChangeArrowheads="1"/>
          </p:cNvSpPr>
          <p:nvPr/>
        </p:nvSpPr>
        <p:spPr bwMode="auto">
          <a:xfrm>
            <a:off x="914400" y="5181600"/>
            <a:ext cx="228600" cy="228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1275" name="Oval 11"/>
          <p:cNvSpPr>
            <a:spLocks noChangeArrowheads="1"/>
          </p:cNvSpPr>
          <p:nvPr/>
        </p:nvSpPr>
        <p:spPr bwMode="auto">
          <a:xfrm>
            <a:off x="1524000" y="5181600"/>
            <a:ext cx="228600" cy="228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1276" name="Oval 12"/>
          <p:cNvSpPr>
            <a:spLocks noChangeArrowheads="1"/>
          </p:cNvSpPr>
          <p:nvPr/>
        </p:nvSpPr>
        <p:spPr bwMode="auto">
          <a:xfrm>
            <a:off x="2057400" y="5181600"/>
            <a:ext cx="228600" cy="228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1277" name="Oval 13"/>
          <p:cNvSpPr>
            <a:spLocks noChangeArrowheads="1"/>
          </p:cNvSpPr>
          <p:nvPr/>
        </p:nvSpPr>
        <p:spPr bwMode="auto">
          <a:xfrm>
            <a:off x="2667000" y="5181600"/>
            <a:ext cx="228600" cy="228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1278" name="Oval 14"/>
          <p:cNvSpPr>
            <a:spLocks noChangeArrowheads="1"/>
          </p:cNvSpPr>
          <p:nvPr/>
        </p:nvSpPr>
        <p:spPr bwMode="auto">
          <a:xfrm>
            <a:off x="3200400" y="5181600"/>
            <a:ext cx="228600" cy="228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1279" name="Oval 15"/>
          <p:cNvSpPr>
            <a:spLocks noChangeArrowheads="1"/>
          </p:cNvSpPr>
          <p:nvPr/>
        </p:nvSpPr>
        <p:spPr bwMode="auto">
          <a:xfrm>
            <a:off x="4876800" y="5181600"/>
            <a:ext cx="228600" cy="228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1280" name="Oval 16"/>
          <p:cNvSpPr>
            <a:spLocks noChangeArrowheads="1"/>
          </p:cNvSpPr>
          <p:nvPr/>
        </p:nvSpPr>
        <p:spPr bwMode="auto">
          <a:xfrm>
            <a:off x="5410200" y="5181600"/>
            <a:ext cx="228600" cy="228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1281" name="Oval 17"/>
          <p:cNvSpPr>
            <a:spLocks noChangeArrowheads="1"/>
          </p:cNvSpPr>
          <p:nvPr/>
        </p:nvSpPr>
        <p:spPr bwMode="auto">
          <a:xfrm>
            <a:off x="6019800" y="5181600"/>
            <a:ext cx="228600" cy="228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1282" name="Oval 18"/>
          <p:cNvSpPr>
            <a:spLocks noChangeArrowheads="1"/>
          </p:cNvSpPr>
          <p:nvPr/>
        </p:nvSpPr>
        <p:spPr bwMode="auto">
          <a:xfrm>
            <a:off x="6553200" y="5181600"/>
            <a:ext cx="228600" cy="228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1283" name="Oval 19"/>
          <p:cNvSpPr>
            <a:spLocks noChangeArrowheads="1"/>
          </p:cNvSpPr>
          <p:nvPr/>
        </p:nvSpPr>
        <p:spPr bwMode="auto">
          <a:xfrm>
            <a:off x="8305800" y="5181600"/>
            <a:ext cx="228600" cy="228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1284" name="AutoShape 20"/>
          <p:cNvSpPr>
            <a:spLocks noChangeArrowheads="1"/>
          </p:cNvSpPr>
          <p:nvPr/>
        </p:nvSpPr>
        <p:spPr bwMode="auto">
          <a:xfrm rot="16200000">
            <a:off x="1943100" y="5676900"/>
            <a:ext cx="533400" cy="304800"/>
          </a:xfrm>
          <a:prstGeom prst="rightArrow">
            <a:avLst>
              <a:gd name="adj1" fmla="val 50000"/>
              <a:gd name="adj2" fmla="val 44058"/>
            </a:avLst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1285" name="Rectangle 21"/>
          <p:cNvSpPr>
            <a:spLocks noChangeArrowheads="1"/>
          </p:cNvSpPr>
          <p:nvPr/>
        </p:nvSpPr>
        <p:spPr bwMode="auto">
          <a:xfrm>
            <a:off x="2509838" y="5938838"/>
            <a:ext cx="16859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 smtClean="0">
                <a:solidFill>
                  <a:srgbClr val="FF0000"/>
                </a:solidFill>
              </a:rPr>
              <a:t>Median = 5</a:t>
            </a:r>
          </a:p>
        </p:txBody>
      </p:sp>
      <p:sp>
        <p:nvSpPr>
          <p:cNvPr id="11286" name="Rectangle 22"/>
          <p:cNvSpPr>
            <a:spLocks noChangeArrowheads="1"/>
          </p:cNvSpPr>
          <p:nvPr/>
        </p:nvSpPr>
        <p:spPr bwMode="auto">
          <a:xfrm>
            <a:off x="6548438" y="5862638"/>
            <a:ext cx="18383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 smtClean="0">
                <a:solidFill>
                  <a:srgbClr val="FF0000"/>
                </a:solidFill>
              </a:rPr>
              <a:t>Median = 5</a:t>
            </a:r>
          </a:p>
        </p:txBody>
      </p:sp>
      <p:sp>
        <p:nvSpPr>
          <p:cNvPr id="11287" name="Rectangle 23"/>
          <p:cNvSpPr>
            <a:spLocks noChangeArrowheads="1"/>
          </p:cNvSpPr>
          <p:nvPr/>
        </p:nvSpPr>
        <p:spPr bwMode="auto">
          <a:xfrm>
            <a:off x="681038" y="1519238"/>
            <a:ext cx="8162925" cy="343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SzPct val="100000"/>
              <a:buFontTx/>
              <a:buChar char="•"/>
            </a:pPr>
            <a:r>
              <a:rPr lang="en-US" sz="3200" b="1" smtClean="0">
                <a:solidFill>
                  <a:srgbClr val="FFFFFF"/>
                </a:solidFill>
              </a:rPr>
              <a:t>Important Measure of Central Tendency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SzPct val="100000"/>
              <a:buFontTx/>
              <a:buChar char="•"/>
            </a:pPr>
            <a:r>
              <a:rPr lang="en-US" sz="3200" b="1" smtClean="0">
                <a:solidFill>
                  <a:srgbClr val="FFFFFF"/>
                </a:solidFill>
              </a:rPr>
              <a:t>In an ordered array, the median is the </a:t>
            </a:r>
          </a:p>
          <a:p>
            <a:pPr eaLnBrk="0" fontAlgn="base" hangingPunct="0">
              <a:lnSpc>
                <a:spcPct val="3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3200" b="1" smtClean="0">
                <a:solidFill>
                  <a:srgbClr val="FFFFFF"/>
                </a:solidFill>
              </a:rPr>
              <a:t>	“middle” number.</a:t>
            </a:r>
          </a:p>
          <a:p>
            <a:pPr lvl="1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buSzPct val="100000"/>
              <a:buFontTx/>
              <a:buChar char="•"/>
            </a:pPr>
            <a:r>
              <a:rPr lang="en-US" sz="2800" b="1" smtClean="0">
                <a:solidFill>
                  <a:srgbClr val="FFFFFF"/>
                </a:solidFill>
              </a:rPr>
              <a:t>If n is</a:t>
            </a:r>
            <a:r>
              <a:rPr lang="en-US" sz="2800" b="1" smtClean="0">
                <a:solidFill>
                  <a:srgbClr val="99FF66"/>
                </a:solidFill>
              </a:rPr>
              <a:t> odd</a:t>
            </a:r>
            <a:r>
              <a:rPr lang="en-US" sz="2800" b="1" smtClean="0">
                <a:solidFill>
                  <a:srgbClr val="FFFFFF"/>
                </a:solidFill>
              </a:rPr>
              <a:t>, the median is the </a:t>
            </a:r>
            <a:r>
              <a:rPr lang="en-US" sz="2800" b="1" smtClean="0">
                <a:solidFill>
                  <a:srgbClr val="99FF66"/>
                </a:solidFill>
              </a:rPr>
              <a:t>middle number</a:t>
            </a:r>
            <a:r>
              <a:rPr lang="en-US" sz="2800" b="1" smtClean="0">
                <a:solidFill>
                  <a:srgbClr val="FFFFFF"/>
                </a:solidFill>
              </a:rPr>
              <a:t>.</a:t>
            </a:r>
          </a:p>
          <a:p>
            <a:pPr lvl="1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buSzPct val="100000"/>
              <a:buFontTx/>
              <a:buChar char="•"/>
            </a:pPr>
            <a:r>
              <a:rPr lang="en-US" sz="2800" b="1" smtClean="0">
                <a:solidFill>
                  <a:srgbClr val="FFFFFF"/>
                </a:solidFill>
              </a:rPr>
              <a:t>If n is</a:t>
            </a:r>
            <a:r>
              <a:rPr lang="en-US" sz="2800" b="1" smtClean="0">
                <a:solidFill>
                  <a:srgbClr val="99FF66"/>
                </a:solidFill>
              </a:rPr>
              <a:t> even</a:t>
            </a:r>
            <a:r>
              <a:rPr lang="en-US" sz="2800" b="1" smtClean="0">
                <a:solidFill>
                  <a:srgbClr val="FFFFFF"/>
                </a:solidFill>
              </a:rPr>
              <a:t>, the median is the </a:t>
            </a:r>
            <a:r>
              <a:rPr lang="en-US" sz="2800" b="1" smtClean="0">
                <a:solidFill>
                  <a:srgbClr val="99FF66"/>
                </a:solidFill>
              </a:rPr>
              <a:t>average of the 2 </a:t>
            </a:r>
          </a:p>
          <a:p>
            <a:pPr lvl="1" eaLnBrk="0" fontAlgn="base" hangingPunct="0">
              <a:lnSpc>
                <a:spcPct val="3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3200" b="1" smtClean="0">
                <a:solidFill>
                  <a:srgbClr val="99FF66"/>
                </a:solidFill>
              </a:rPr>
              <a:t>	</a:t>
            </a:r>
            <a:r>
              <a:rPr lang="en-US" sz="2800" b="1" smtClean="0">
                <a:solidFill>
                  <a:srgbClr val="99FF66"/>
                </a:solidFill>
              </a:rPr>
              <a:t>middle numbers.</a:t>
            </a:r>
          </a:p>
          <a:p>
            <a:pPr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buSzPct val="100000"/>
              <a:buFontTx/>
              <a:buChar char="•"/>
            </a:pPr>
            <a:r>
              <a:rPr lang="en-US" sz="3200" b="1" smtClean="0">
                <a:solidFill>
                  <a:srgbClr val="FFFFFF"/>
                </a:solidFill>
              </a:rPr>
              <a:t>Not Affected by Extreme Values	</a:t>
            </a:r>
          </a:p>
        </p:txBody>
      </p:sp>
    </p:spTree>
    <p:extLst>
      <p:ext uri="{BB962C8B-B14F-4D97-AF65-F5344CB8AC3E}">
        <p14:creationId xmlns:p14="http://schemas.microsoft.com/office/powerpoint/2010/main" val="33586872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Median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Score that separates top 50% from bottom 50%</a:t>
            </a:r>
          </a:p>
          <a:p>
            <a:r>
              <a:rPr lang="en-US" smtClean="0"/>
              <a:t>Even number of scores, median is half way between two middle scores.</a:t>
            </a:r>
          </a:p>
          <a:p>
            <a:pPr lvl="1"/>
            <a:r>
              <a:rPr lang="en-US" smtClean="0"/>
              <a:t>1 2 3 4 | 5 6 7 8 – Median is 4.5</a:t>
            </a:r>
          </a:p>
          <a:p>
            <a:r>
              <a:rPr lang="en-US" smtClean="0"/>
              <a:t>Odd number of scores, median is the middle number</a:t>
            </a:r>
          </a:p>
          <a:p>
            <a:pPr lvl="1"/>
            <a:r>
              <a:rPr lang="en-US" smtClean="0"/>
              <a:t>1 2 3 </a:t>
            </a:r>
            <a:r>
              <a:rPr lang="en-US" b="1" smtClean="0"/>
              <a:t>4</a:t>
            </a:r>
            <a:r>
              <a:rPr lang="en-US" smtClean="0"/>
              <a:t> 5 6 7 – Median is 4</a:t>
            </a:r>
          </a:p>
        </p:txBody>
      </p:sp>
    </p:spTree>
    <p:extLst>
      <p:ext uri="{BB962C8B-B14F-4D97-AF65-F5344CB8AC3E}">
        <p14:creationId xmlns:p14="http://schemas.microsoft.com/office/powerpoint/2010/main" val="2110895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1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0292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b="1" dirty="0" smtClean="0">
                <a:solidFill>
                  <a:schemeClr val="accent2"/>
                </a:solidFill>
              </a:rPr>
              <a:t>Median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The value that lies in the middle of the data when the data set is </a:t>
            </a:r>
            <a:r>
              <a:rPr lang="en-US" b="1" dirty="0" smtClean="0"/>
              <a:t>ordered</a:t>
            </a:r>
            <a:r>
              <a:rPr lang="en-US" dirty="0" smtClean="0"/>
              <a:t>.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Measures the center of an ordered data set by dividing it into two equal parts.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If the data set has an</a:t>
            </a:r>
          </a:p>
          <a:p>
            <a:pPr lvl="1"/>
            <a:r>
              <a:rPr lang="en-US" b="1" dirty="0" smtClean="0">
                <a:solidFill>
                  <a:srgbClr val="000000"/>
                </a:solidFill>
              </a:rPr>
              <a:t>odd number of entries</a:t>
            </a:r>
            <a:r>
              <a:rPr lang="en-US" dirty="0" smtClean="0">
                <a:solidFill>
                  <a:srgbClr val="000000"/>
                </a:solidFill>
              </a:rPr>
              <a:t>: median is the middle data entry.</a:t>
            </a:r>
          </a:p>
          <a:p>
            <a:pPr lvl="1"/>
            <a:r>
              <a:rPr lang="en-US" b="1" dirty="0" smtClean="0">
                <a:solidFill>
                  <a:srgbClr val="000000"/>
                </a:solidFill>
              </a:rPr>
              <a:t>even number of entries</a:t>
            </a:r>
            <a:r>
              <a:rPr lang="en-US" dirty="0" smtClean="0">
                <a:solidFill>
                  <a:srgbClr val="000000"/>
                </a:solidFill>
              </a:rPr>
              <a:t>: median is the mean of the two middle data entries.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9783619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1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                 Example….1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      </a:t>
            </a:r>
            <a:r>
              <a:rPr lang="en-US" b="1" i="1" dirty="0" smtClean="0">
                <a:solidFill>
                  <a:srgbClr val="FF0000"/>
                </a:solidFill>
              </a:rPr>
              <a:t>Find the Median</a:t>
            </a:r>
            <a:r>
              <a:rPr lang="en-US" dirty="0" smtClean="0">
                <a:solidFill>
                  <a:srgbClr val="FF0000"/>
                </a:solidFill>
              </a:rPr>
              <a:t>..?</a:t>
            </a:r>
          </a:p>
          <a:p>
            <a:pPr marL="0" indent="0">
              <a:buNone/>
            </a:pPr>
            <a:r>
              <a:rPr lang="en-US" dirty="0" smtClean="0"/>
              <a:t>   </a:t>
            </a:r>
            <a:r>
              <a:rPr lang="en-US" dirty="0" smtClean="0">
                <a:solidFill>
                  <a:srgbClr val="B107A9"/>
                </a:solidFill>
              </a:rPr>
              <a:t> </a:t>
            </a:r>
            <a:r>
              <a:rPr lang="en-US" b="1" dirty="0" smtClean="0">
                <a:solidFill>
                  <a:srgbClr val="B107A9"/>
                </a:solidFill>
              </a:rPr>
              <a:t>Let</a:t>
            </a:r>
            <a:r>
              <a:rPr lang="en-US" dirty="0" smtClean="0"/>
              <a:t>, </a:t>
            </a:r>
            <a:r>
              <a:rPr lang="en-US" dirty="0"/>
              <a:t>65 55 89 56 35 14 56 55 87 45 92</a:t>
            </a:r>
            <a:r>
              <a:rPr lang="en-US" dirty="0" smtClean="0"/>
              <a:t> </a:t>
            </a:r>
            <a:br>
              <a:rPr lang="en-US" dirty="0" smtClean="0"/>
            </a:b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       Solution:</a:t>
            </a:r>
          </a:p>
          <a:p>
            <a:pPr marL="0" indent="0">
              <a:buNone/>
            </a:pPr>
            <a:r>
              <a:rPr lang="en-US" b="1" dirty="0" smtClean="0"/>
              <a:t>  </a:t>
            </a:r>
            <a:r>
              <a:rPr lang="en-US" dirty="0"/>
              <a:t>We first need to rearrange that data into order of </a:t>
            </a:r>
            <a:r>
              <a:rPr lang="en-US" dirty="0" smtClean="0"/>
              <a:t>magnitude (smallest </a:t>
            </a:r>
            <a:r>
              <a:rPr lang="en-US" dirty="0"/>
              <a:t>first):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   </a:t>
            </a:r>
            <a:r>
              <a:rPr lang="en-US" dirty="0"/>
              <a:t>14 35 45 55 55 </a:t>
            </a:r>
            <a:r>
              <a:rPr lang="en-US" b="1" dirty="0">
                <a:solidFill>
                  <a:srgbClr val="FF0000"/>
                </a:solidFill>
              </a:rPr>
              <a:t>56</a:t>
            </a:r>
            <a:r>
              <a:rPr lang="en-US" b="1" dirty="0"/>
              <a:t> </a:t>
            </a:r>
            <a:r>
              <a:rPr lang="en-US" dirty="0"/>
              <a:t>56 65 87 89 92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 smtClean="0"/>
              <a:t>  It </a:t>
            </a:r>
            <a:r>
              <a:rPr lang="en-US" dirty="0"/>
              <a:t>is </a:t>
            </a:r>
            <a:r>
              <a:rPr lang="en-US" dirty="0" smtClean="0"/>
              <a:t>the middle </a:t>
            </a:r>
            <a:r>
              <a:rPr lang="en-US" dirty="0"/>
              <a:t>mark because there are 5 scores before it and 5 scores </a:t>
            </a:r>
            <a:r>
              <a:rPr lang="en-US" dirty="0" smtClean="0"/>
              <a:t>after</a:t>
            </a:r>
            <a:r>
              <a:rPr lang="en-US" dirty="0"/>
              <a:t> </a:t>
            </a:r>
            <a:r>
              <a:rPr lang="en-US" dirty="0" smtClean="0"/>
              <a:t>it.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03B8BEF-7A3C-462A-BBF6-9F3FCD5A47F0}" type="slidenum">
              <a:rPr lang="en-US" smtClean="0">
                <a:solidFill>
                  <a:srgbClr val="004988"/>
                </a:solidFill>
              </a:rPr>
              <a:pPr>
                <a:defRPr/>
              </a:pPr>
              <a:t>16</a:t>
            </a:fld>
            <a:endParaRPr lang="en-US">
              <a:solidFill>
                <a:srgbClr val="0049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78404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Practice…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find the 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Median</a:t>
            </a:r>
            <a:r>
              <a:rPr lang="en-US" dirty="0" smtClean="0">
                <a:solidFill>
                  <a:srgbClr val="B107A9"/>
                </a:solidFill>
                <a:latin typeface="Times New Roman" pitchFamily="18" charset="0"/>
                <a:cs typeface="Times New Roman" pitchFamily="18" charset="0"/>
              </a:rPr>
              <a:t>????</a:t>
            </a:r>
            <a:endParaRPr lang="en-US" dirty="0">
              <a:solidFill>
                <a:srgbClr val="B107A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6018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/>
              <a:t>Example 2</a:t>
            </a:r>
            <a:br>
              <a:rPr lang="en-US" dirty="0"/>
            </a:br>
            <a:r>
              <a:rPr lang="en-US" dirty="0" smtClean="0"/>
              <a:t> The Analyst recorded the values of the experiment with </a:t>
            </a:r>
            <a:r>
              <a:rPr lang="en-US" dirty="0" smtClean="0">
                <a:solidFill>
                  <a:srgbClr val="00B050"/>
                </a:solidFill>
              </a:rPr>
              <a:t>repeated</a:t>
            </a:r>
            <a:r>
              <a:rPr lang="en-US" dirty="0" smtClean="0"/>
              <a:t> measures. </a:t>
            </a:r>
          </a:p>
          <a:p>
            <a:pPr marL="0" indent="0">
              <a:buNone/>
            </a:pPr>
            <a:r>
              <a:rPr lang="en-US" dirty="0" smtClean="0"/>
              <a:t>  Result                                           Frequency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    0                                                      8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    1                                                     10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    2                                                     12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    3                                                      3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    4                                                      5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    5                                                      2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03B8BEF-7A3C-462A-BBF6-9F3FCD5A47F0}" type="slidenum">
              <a:rPr lang="en-US">
                <a:solidFill>
                  <a:srgbClr val="004988"/>
                </a:solidFill>
              </a:rPr>
              <a:pPr>
                <a:defRPr/>
              </a:pPr>
              <a:t>17</a:t>
            </a:fld>
            <a:endParaRPr lang="en-US">
              <a:solidFill>
                <a:srgbClr val="004988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3733800" y="3048000"/>
            <a:ext cx="0" cy="251460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09600" y="3429000"/>
            <a:ext cx="7467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691905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030A0"/>
                </a:solidFill>
              </a:rPr>
              <a:t>Solution: Finding the Median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457200" y="1460500"/>
            <a:ext cx="8229600" cy="631825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en-US" smtClean="0"/>
              <a:t>	872   432   397   427   388   782   397</a:t>
            </a:r>
            <a:br>
              <a:rPr lang="en-US" smtClean="0"/>
            </a:br>
            <a:endParaRPr lang="en-US" smtClean="0"/>
          </a:p>
        </p:txBody>
      </p:sp>
      <p:sp>
        <p:nvSpPr>
          <p:cNvPr id="101382" name="TextBox 6"/>
          <p:cNvSpPr txBox="1">
            <a:spLocks noChangeArrowheads="1"/>
          </p:cNvSpPr>
          <p:nvPr/>
        </p:nvSpPr>
        <p:spPr bwMode="auto">
          <a:xfrm>
            <a:off x="433388" y="2433638"/>
            <a:ext cx="8121650" cy="239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800100" indent="-3429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D17230"/>
              </a:buClr>
              <a:buFont typeface="Arial" charset="0"/>
              <a:buChar char="•"/>
            </a:pPr>
            <a:r>
              <a:rPr lang="en-US" dirty="0" smtClean="0">
                <a:solidFill>
                  <a:srgbClr val="000000"/>
                </a:solidFill>
                <a:cs typeface="Times New Roman" pitchFamily="18" charset="0"/>
              </a:rPr>
              <a:t>First order the data.</a:t>
            </a:r>
          </a:p>
          <a:p>
            <a:pPr lvl="1" fontAlgn="base">
              <a:spcBef>
                <a:spcPct val="20000"/>
              </a:spcBef>
              <a:spcAft>
                <a:spcPct val="0"/>
              </a:spcAft>
              <a:buClr>
                <a:srgbClr val="D17230"/>
              </a:buClr>
            </a:pPr>
            <a:r>
              <a:rPr lang="en-US" dirty="0" smtClean="0">
                <a:solidFill>
                  <a:srgbClr val="000000"/>
                </a:solidFill>
                <a:cs typeface="Times New Roman" pitchFamily="18" charset="0"/>
              </a:rPr>
              <a:t>	388   397   397   427   432   782   872</a:t>
            </a:r>
            <a:br>
              <a:rPr lang="en-US" dirty="0" smtClean="0">
                <a:solidFill>
                  <a:srgbClr val="000000"/>
                </a:solidFill>
                <a:cs typeface="Times New Roman" pitchFamily="18" charset="0"/>
              </a:rPr>
            </a:br>
            <a:endParaRPr lang="en-US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D17230"/>
              </a:buClr>
              <a:buFont typeface="Arial" charset="0"/>
              <a:buChar char="•"/>
            </a:pPr>
            <a:r>
              <a:rPr lang="en-US" dirty="0" smtClean="0">
                <a:solidFill>
                  <a:srgbClr val="000000"/>
                </a:solidFill>
                <a:cs typeface="Times New Roman" pitchFamily="18" charset="0"/>
              </a:rPr>
              <a:t>There are seven entries (an odd number), the median is the middle, or fourth, data entry.</a:t>
            </a:r>
            <a:endParaRPr lang="en-US" sz="2400" dirty="0" smtClean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2788" y="5408613"/>
            <a:ext cx="7734300" cy="519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dirty="0">
                <a:solidFill>
                  <a:prstClr val="black"/>
                </a:solidFill>
                <a:cs typeface="Arial" charset="0"/>
              </a:rPr>
              <a:t>The median price of the flights is </a:t>
            </a:r>
            <a:r>
              <a:rPr lang="en-US" sz="2800" dirty="0" smtClean="0">
                <a:solidFill>
                  <a:srgbClr val="B107A9"/>
                </a:solidFill>
                <a:cs typeface="Arial" charset="0"/>
              </a:rPr>
              <a:t>427 Birr</a:t>
            </a:r>
            <a:r>
              <a:rPr lang="en-US" sz="2800" dirty="0" smtClean="0">
                <a:solidFill>
                  <a:prstClr val="black"/>
                </a:solidFill>
                <a:cs typeface="Arial" charset="0"/>
              </a:rPr>
              <a:t>.</a:t>
            </a:r>
            <a:endParaRPr lang="en-US" sz="2800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1" name="Up Arrow 10"/>
          <p:cNvSpPr/>
          <p:nvPr/>
        </p:nvSpPr>
        <p:spPr>
          <a:xfrm>
            <a:off x="3875088" y="3425825"/>
            <a:ext cx="247650" cy="433388"/>
          </a:xfrm>
          <a:prstGeom prst="up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869936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82" grpId="0" build="p"/>
      <p:bldP spid="9" grpId="0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en-US" dirty="0" smtClean="0">
                <a:solidFill>
                  <a:srgbClr val="B107A9"/>
                </a:solidFill>
              </a:rPr>
              <a:t>Practice</a:t>
            </a:r>
            <a:r>
              <a:rPr lang="en-US" dirty="0" smtClean="0"/>
              <a:t>…Example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/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/>
              <a:t> Twelve Students in a class take a test, </a:t>
            </a:r>
            <a:r>
              <a:rPr lang="en-US" dirty="0"/>
              <a:t>some </a:t>
            </a:r>
            <a:r>
              <a:rPr lang="en-US" dirty="0" smtClean="0"/>
              <a:t>scored good result</a:t>
            </a:r>
            <a:r>
              <a:rPr lang="en-US" dirty="0"/>
              <a:t> </a:t>
            </a:r>
            <a:r>
              <a:rPr lang="en-US" dirty="0" smtClean="0"/>
              <a:t>and </a:t>
            </a:r>
            <a:r>
              <a:rPr lang="en-US" dirty="0"/>
              <a:t>some in </a:t>
            </a:r>
            <a:r>
              <a:rPr lang="en-US" dirty="0" smtClean="0"/>
              <a:t>not scored so good result.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 smtClean="0"/>
              <a:t> </a:t>
            </a:r>
            <a:r>
              <a:rPr lang="en-US" dirty="0">
                <a:solidFill>
                  <a:srgbClr val="0070C0"/>
                </a:solidFill>
              </a:rPr>
              <a:t>Here are their scores.</a:t>
            </a:r>
            <a:br>
              <a:rPr lang="en-US" dirty="0">
                <a:solidFill>
                  <a:srgbClr val="0070C0"/>
                </a:solidFill>
              </a:rPr>
            </a:br>
            <a:r>
              <a:rPr lang="en-US" dirty="0" smtClean="0">
                <a:solidFill>
                  <a:srgbClr val="0070C0"/>
                </a:solidFill>
              </a:rPr>
              <a:t>     </a:t>
            </a:r>
            <a:r>
              <a:rPr lang="en-US" dirty="0" smtClean="0"/>
              <a:t>2 </a:t>
            </a:r>
            <a:r>
              <a:rPr lang="en-US" dirty="0"/>
              <a:t>3 6 10 12 12 14 15 15 15 24 25</a:t>
            </a:r>
            <a:br>
              <a:rPr lang="en-US" dirty="0"/>
            </a:br>
            <a:r>
              <a:rPr lang="en-US" dirty="0" smtClean="0"/>
              <a:t>  </a:t>
            </a:r>
            <a:r>
              <a:rPr lang="en-US" dirty="0" smtClean="0">
                <a:solidFill>
                  <a:srgbClr val="FF0000"/>
                </a:solidFill>
              </a:rPr>
              <a:t>What </a:t>
            </a:r>
            <a:r>
              <a:rPr lang="en-US" dirty="0">
                <a:solidFill>
                  <a:srgbClr val="FF0000"/>
                </a:solidFill>
              </a:rPr>
              <a:t>is the median number of </a:t>
            </a:r>
            <a:r>
              <a:rPr lang="en-US" dirty="0" smtClean="0">
                <a:solidFill>
                  <a:srgbClr val="FF0000"/>
                </a:solidFill>
              </a:rPr>
              <a:t>scores???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0070C0"/>
                </a:solidFill>
              </a:rPr>
              <a:t>ANSWER:-----------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03B8BEF-7A3C-462A-BBF6-9F3FCD5A47F0}" type="slidenum">
              <a:rPr lang="en-US" smtClean="0">
                <a:solidFill>
                  <a:srgbClr val="004988"/>
                </a:solidFill>
              </a:rPr>
              <a:pPr>
                <a:defRPr/>
              </a:pPr>
              <a:t>19</a:t>
            </a:fld>
            <a:endParaRPr lang="en-US">
              <a:solidFill>
                <a:srgbClr val="0049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28802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77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Chapter 4.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Evaluating Analytical Data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05000"/>
            <a:ext cx="8382000" cy="42211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/>
              <a:t> </a:t>
            </a: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Analytical data-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 collection of data used to support decision making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Often contrasted with operational data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…how??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is historical data stored in read-only database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i.e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optimized for </a:t>
            </a:r>
            <a:r>
              <a:rPr lang="en-US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data analysis;…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types?</a:t>
            </a:r>
          </a:p>
          <a:p>
            <a:pPr marL="0" indent="0">
              <a:lnSpc>
                <a:spcPct val="150000"/>
              </a:lnSpc>
              <a:buNone/>
            </a:pPr>
            <a:endParaRPr lang="en-US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68307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 of Central Tendency: Mode</a:t>
            </a:r>
          </a:p>
        </p:txBody>
      </p:sp>
      <p:sp>
        <p:nvSpPr>
          <p:cNvPr id="103427" name="Content Placeholder 2"/>
          <p:cNvSpPr>
            <a:spLocks noGrp="1"/>
          </p:cNvSpPr>
          <p:nvPr>
            <p:ph idx="1"/>
          </p:nvPr>
        </p:nvSpPr>
        <p:spPr>
          <a:xfrm>
            <a:off x="457200" y="1538288"/>
            <a:ext cx="8229600" cy="4525962"/>
          </a:xfrm>
          <a:solidFill>
            <a:schemeClr val="bg1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>
              <a:buFont typeface="Arial" charset="0"/>
              <a:buNone/>
            </a:pPr>
            <a:r>
              <a:rPr lang="en-US" b="1" dirty="0" smtClean="0">
                <a:solidFill>
                  <a:schemeClr val="accent2"/>
                </a:solidFill>
              </a:rPr>
              <a:t>Mode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The data entry that occurs with the greatest frequency.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A data set can have one mode, more than one mode, or no mode.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If no entry is repeated the data set has no mode.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If two entries occur with the same greatest frequency, each entry is a mode (</a:t>
            </a:r>
            <a:r>
              <a:rPr lang="en-US" b="1" dirty="0" smtClean="0">
                <a:solidFill>
                  <a:srgbClr val="000000"/>
                </a:solidFill>
              </a:rPr>
              <a:t>bimodal</a:t>
            </a:r>
            <a:r>
              <a:rPr lang="en-US" dirty="0" smtClean="0">
                <a:solidFill>
                  <a:srgbClr val="000000"/>
                </a:solidFill>
              </a:rPr>
              <a:t>).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6021494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69804"/>
                <a:invGamma/>
              </a:schemeClr>
            </a:gs>
            <a:gs pos="50000">
              <a:schemeClr val="bg1"/>
            </a:gs>
            <a:gs pos="100000">
              <a:schemeClr val="bg1">
                <a:gamma/>
                <a:shade val="69804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457200" y="533400"/>
            <a:ext cx="82486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592138" y="439738"/>
            <a:ext cx="8112125" cy="91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5400" b="1" smtClean="0">
                <a:solidFill>
                  <a:srgbClr val="FFFFFF"/>
                </a:solidFill>
              </a:rPr>
              <a:t>The Mode</a:t>
            </a: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304800" y="1752600"/>
            <a:ext cx="88392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3317" name="Line 5"/>
          <p:cNvSpPr>
            <a:spLocks noChangeShapeType="1"/>
          </p:cNvSpPr>
          <p:nvPr/>
        </p:nvSpPr>
        <p:spPr bwMode="auto">
          <a:xfrm>
            <a:off x="771525" y="5410200"/>
            <a:ext cx="3368675" cy="0"/>
          </a:xfrm>
          <a:prstGeom prst="line">
            <a:avLst/>
          </a:prstGeom>
          <a:noFill/>
          <a:ln w="12700">
            <a:solidFill>
              <a:srgbClr val="FFFF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609600" y="5410200"/>
            <a:ext cx="5495925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mtClean="0">
                <a:solidFill>
                  <a:srgbClr val="FFFFCC"/>
                </a:solidFill>
              </a:rPr>
              <a:t>0   1   2   3   4   5   6   7   8   9   10   11   12   13   14   </a:t>
            </a:r>
          </a:p>
        </p:txBody>
      </p:sp>
      <p:sp>
        <p:nvSpPr>
          <p:cNvPr id="13319" name="Oval 7"/>
          <p:cNvSpPr>
            <a:spLocks noChangeArrowheads="1"/>
          </p:cNvSpPr>
          <p:nvPr/>
        </p:nvSpPr>
        <p:spPr bwMode="auto">
          <a:xfrm>
            <a:off x="914400" y="5181600"/>
            <a:ext cx="228600" cy="228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3320" name="Oval 8"/>
          <p:cNvSpPr>
            <a:spLocks noChangeArrowheads="1"/>
          </p:cNvSpPr>
          <p:nvPr/>
        </p:nvSpPr>
        <p:spPr bwMode="auto">
          <a:xfrm>
            <a:off x="1524000" y="5181600"/>
            <a:ext cx="228600" cy="228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3321" name="Oval 9"/>
          <p:cNvSpPr>
            <a:spLocks noChangeArrowheads="1"/>
          </p:cNvSpPr>
          <p:nvPr/>
        </p:nvSpPr>
        <p:spPr bwMode="auto">
          <a:xfrm>
            <a:off x="2057400" y="5181600"/>
            <a:ext cx="228600" cy="228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3322" name="Oval 10"/>
          <p:cNvSpPr>
            <a:spLocks noChangeArrowheads="1"/>
          </p:cNvSpPr>
          <p:nvPr/>
        </p:nvSpPr>
        <p:spPr bwMode="auto">
          <a:xfrm>
            <a:off x="2667000" y="5181600"/>
            <a:ext cx="228600" cy="228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3323" name="Oval 11"/>
          <p:cNvSpPr>
            <a:spLocks noChangeArrowheads="1"/>
          </p:cNvSpPr>
          <p:nvPr/>
        </p:nvSpPr>
        <p:spPr bwMode="auto">
          <a:xfrm>
            <a:off x="2057400" y="4953000"/>
            <a:ext cx="228600" cy="228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3324" name="Oval 12"/>
          <p:cNvSpPr>
            <a:spLocks noChangeArrowheads="1"/>
          </p:cNvSpPr>
          <p:nvPr/>
        </p:nvSpPr>
        <p:spPr bwMode="auto">
          <a:xfrm>
            <a:off x="3200400" y="5181600"/>
            <a:ext cx="228600" cy="228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3325" name="Oval 13"/>
          <p:cNvSpPr>
            <a:spLocks noChangeArrowheads="1"/>
          </p:cNvSpPr>
          <p:nvPr/>
        </p:nvSpPr>
        <p:spPr bwMode="auto">
          <a:xfrm>
            <a:off x="3200400" y="4953000"/>
            <a:ext cx="228600" cy="228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3326" name="Oval 14"/>
          <p:cNvSpPr>
            <a:spLocks noChangeArrowheads="1"/>
          </p:cNvSpPr>
          <p:nvPr/>
        </p:nvSpPr>
        <p:spPr bwMode="auto">
          <a:xfrm>
            <a:off x="3200400" y="4724400"/>
            <a:ext cx="228600" cy="228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3327" name="Rectangle 15"/>
          <p:cNvSpPr>
            <a:spLocks noChangeArrowheads="1"/>
          </p:cNvSpPr>
          <p:nvPr/>
        </p:nvSpPr>
        <p:spPr bwMode="auto">
          <a:xfrm>
            <a:off x="3500438" y="6015038"/>
            <a:ext cx="16859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 smtClean="0">
                <a:solidFill>
                  <a:srgbClr val="FF0000"/>
                </a:solidFill>
              </a:rPr>
              <a:t>Mode = 9</a:t>
            </a:r>
          </a:p>
        </p:txBody>
      </p:sp>
      <p:sp>
        <p:nvSpPr>
          <p:cNvPr id="13328" name="Rectangle 16"/>
          <p:cNvSpPr>
            <a:spLocks noChangeArrowheads="1"/>
          </p:cNvSpPr>
          <p:nvPr/>
        </p:nvSpPr>
        <p:spPr bwMode="auto">
          <a:xfrm>
            <a:off x="981075" y="1752600"/>
            <a:ext cx="8162925" cy="265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SzPct val="100000"/>
              <a:buFontTx/>
              <a:buChar char="•"/>
            </a:pPr>
            <a:r>
              <a:rPr lang="en-US" sz="2800" b="1" dirty="0" smtClean="0">
                <a:solidFill>
                  <a:srgbClr val="FFFFFF"/>
                </a:solidFill>
              </a:rPr>
              <a:t>A Measure of Central Tendency</a:t>
            </a:r>
          </a:p>
          <a:p>
            <a:pPr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buSzPct val="100000"/>
              <a:buFontTx/>
              <a:buChar char="•"/>
            </a:pPr>
            <a:r>
              <a:rPr lang="en-US" sz="2800" b="1" dirty="0" smtClean="0">
                <a:solidFill>
                  <a:srgbClr val="99FF66"/>
                </a:solidFill>
              </a:rPr>
              <a:t>Value that Occurs Most Often</a:t>
            </a:r>
            <a:r>
              <a:rPr lang="en-US" sz="2800" b="1" dirty="0" smtClean="0">
                <a:solidFill>
                  <a:srgbClr val="000066"/>
                </a:solidFill>
              </a:rPr>
              <a:t>	</a:t>
            </a:r>
            <a:endParaRPr lang="en-US" sz="2800" b="1" dirty="0" smtClean="0">
              <a:solidFill>
                <a:srgbClr val="FFFFFF"/>
              </a:solidFill>
            </a:endParaRPr>
          </a:p>
          <a:p>
            <a:pPr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buSzPct val="100000"/>
              <a:buFontTx/>
              <a:buChar char="•"/>
            </a:pPr>
            <a:r>
              <a:rPr lang="en-US" sz="2800" b="1" dirty="0" smtClean="0">
                <a:solidFill>
                  <a:srgbClr val="FFFFFF"/>
                </a:solidFill>
              </a:rPr>
              <a:t>Not Affected by Extreme Values</a:t>
            </a:r>
          </a:p>
          <a:p>
            <a:pPr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buSzPct val="100000"/>
              <a:buFontTx/>
              <a:buChar char="•"/>
            </a:pPr>
            <a:r>
              <a:rPr lang="en-US" sz="2800" b="1" dirty="0" smtClean="0">
                <a:solidFill>
                  <a:srgbClr val="FFFFFF"/>
                </a:solidFill>
              </a:rPr>
              <a:t>There May Not be a Mode</a:t>
            </a:r>
          </a:p>
          <a:p>
            <a:pPr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buSzPct val="100000"/>
              <a:buFontTx/>
              <a:buChar char="•"/>
            </a:pPr>
            <a:r>
              <a:rPr lang="en-US" sz="2800" b="1" dirty="0" smtClean="0">
                <a:solidFill>
                  <a:srgbClr val="FFFFFF"/>
                </a:solidFill>
              </a:rPr>
              <a:t>There May be Several Modes</a:t>
            </a:r>
          </a:p>
          <a:p>
            <a:pPr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buSzPct val="100000"/>
              <a:buFontTx/>
              <a:buChar char="•"/>
            </a:pPr>
            <a:r>
              <a:rPr lang="en-US" sz="2800" b="1" dirty="0" smtClean="0">
                <a:solidFill>
                  <a:srgbClr val="FFFFFF"/>
                </a:solidFill>
              </a:rPr>
              <a:t>Used for Either Numerical or Categorical Data</a:t>
            </a:r>
          </a:p>
        </p:txBody>
      </p:sp>
      <p:sp>
        <p:nvSpPr>
          <p:cNvPr id="13329" name="Oval 17"/>
          <p:cNvSpPr>
            <a:spLocks noChangeArrowheads="1"/>
          </p:cNvSpPr>
          <p:nvPr/>
        </p:nvSpPr>
        <p:spPr bwMode="auto">
          <a:xfrm>
            <a:off x="3581400" y="5181600"/>
            <a:ext cx="228600" cy="228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3330" name="AutoShape 18"/>
          <p:cNvSpPr>
            <a:spLocks noChangeArrowheads="1"/>
          </p:cNvSpPr>
          <p:nvPr/>
        </p:nvSpPr>
        <p:spPr bwMode="auto">
          <a:xfrm rot="16200000">
            <a:off x="2986088" y="5700712"/>
            <a:ext cx="609600" cy="485775"/>
          </a:xfrm>
          <a:prstGeom prst="rightArrow">
            <a:avLst>
              <a:gd name="adj1" fmla="val 50000"/>
              <a:gd name="adj2" fmla="val 31593"/>
            </a:avLst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3331" name="Line 19"/>
          <p:cNvSpPr>
            <a:spLocks noChangeShapeType="1"/>
          </p:cNvSpPr>
          <p:nvPr/>
        </p:nvSpPr>
        <p:spPr bwMode="auto">
          <a:xfrm>
            <a:off x="3971925" y="5410200"/>
            <a:ext cx="1311275" cy="0"/>
          </a:xfrm>
          <a:prstGeom prst="line">
            <a:avLst/>
          </a:prstGeom>
          <a:noFill/>
          <a:ln w="12700">
            <a:solidFill>
              <a:srgbClr val="FFFF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3332" name="Oval 20"/>
          <p:cNvSpPr>
            <a:spLocks noChangeArrowheads="1"/>
          </p:cNvSpPr>
          <p:nvPr/>
        </p:nvSpPr>
        <p:spPr bwMode="auto">
          <a:xfrm>
            <a:off x="4343400" y="5181600"/>
            <a:ext cx="228600" cy="228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3333" name="Oval 21"/>
          <p:cNvSpPr>
            <a:spLocks noChangeArrowheads="1"/>
          </p:cNvSpPr>
          <p:nvPr/>
        </p:nvSpPr>
        <p:spPr bwMode="auto">
          <a:xfrm>
            <a:off x="4343400" y="4953000"/>
            <a:ext cx="228600" cy="228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3334" name="Oval 22"/>
          <p:cNvSpPr>
            <a:spLocks noChangeArrowheads="1"/>
          </p:cNvSpPr>
          <p:nvPr/>
        </p:nvSpPr>
        <p:spPr bwMode="auto">
          <a:xfrm>
            <a:off x="4800600" y="5181600"/>
            <a:ext cx="228600" cy="228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3335" name="Oval 23"/>
          <p:cNvSpPr>
            <a:spLocks noChangeArrowheads="1"/>
          </p:cNvSpPr>
          <p:nvPr/>
        </p:nvSpPr>
        <p:spPr bwMode="auto">
          <a:xfrm>
            <a:off x="5181600" y="5181600"/>
            <a:ext cx="228600" cy="228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3336" name="Line 24"/>
          <p:cNvSpPr>
            <a:spLocks noChangeShapeType="1"/>
          </p:cNvSpPr>
          <p:nvPr/>
        </p:nvSpPr>
        <p:spPr bwMode="auto">
          <a:xfrm>
            <a:off x="6791325" y="5334000"/>
            <a:ext cx="1844675" cy="0"/>
          </a:xfrm>
          <a:prstGeom prst="line">
            <a:avLst/>
          </a:prstGeom>
          <a:noFill/>
          <a:ln w="12700">
            <a:solidFill>
              <a:srgbClr val="FFFF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3337" name="Rectangle 25"/>
          <p:cNvSpPr>
            <a:spLocks noChangeArrowheads="1"/>
          </p:cNvSpPr>
          <p:nvPr/>
        </p:nvSpPr>
        <p:spPr bwMode="auto">
          <a:xfrm>
            <a:off x="6624638" y="5253038"/>
            <a:ext cx="2524125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mtClean="0">
                <a:solidFill>
                  <a:srgbClr val="FFFFCC"/>
                </a:solidFill>
              </a:rPr>
              <a:t>0   1   2   3   4   5   6</a:t>
            </a:r>
          </a:p>
        </p:txBody>
      </p:sp>
      <p:sp>
        <p:nvSpPr>
          <p:cNvPr id="13338" name="Oval 26"/>
          <p:cNvSpPr>
            <a:spLocks noChangeArrowheads="1"/>
          </p:cNvSpPr>
          <p:nvPr/>
        </p:nvSpPr>
        <p:spPr bwMode="auto">
          <a:xfrm>
            <a:off x="6629400" y="5105400"/>
            <a:ext cx="228600" cy="228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3339" name="Oval 27"/>
          <p:cNvSpPr>
            <a:spLocks noChangeArrowheads="1"/>
          </p:cNvSpPr>
          <p:nvPr/>
        </p:nvSpPr>
        <p:spPr bwMode="auto">
          <a:xfrm>
            <a:off x="6934200" y="5105400"/>
            <a:ext cx="228600" cy="228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3340" name="Oval 28"/>
          <p:cNvSpPr>
            <a:spLocks noChangeArrowheads="1"/>
          </p:cNvSpPr>
          <p:nvPr/>
        </p:nvSpPr>
        <p:spPr bwMode="auto">
          <a:xfrm>
            <a:off x="7239000" y="5105400"/>
            <a:ext cx="228600" cy="228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3341" name="Oval 29"/>
          <p:cNvSpPr>
            <a:spLocks noChangeArrowheads="1"/>
          </p:cNvSpPr>
          <p:nvPr/>
        </p:nvSpPr>
        <p:spPr bwMode="auto">
          <a:xfrm>
            <a:off x="7467600" y="5105400"/>
            <a:ext cx="228600" cy="228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3342" name="Oval 30"/>
          <p:cNvSpPr>
            <a:spLocks noChangeArrowheads="1"/>
          </p:cNvSpPr>
          <p:nvPr/>
        </p:nvSpPr>
        <p:spPr bwMode="auto">
          <a:xfrm>
            <a:off x="7772400" y="5105400"/>
            <a:ext cx="228600" cy="228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3343" name="Oval 31"/>
          <p:cNvSpPr>
            <a:spLocks noChangeArrowheads="1"/>
          </p:cNvSpPr>
          <p:nvPr/>
        </p:nvSpPr>
        <p:spPr bwMode="auto">
          <a:xfrm>
            <a:off x="8077200" y="5105400"/>
            <a:ext cx="228600" cy="228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3344" name="Oval 32"/>
          <p:cNvSpPr>
            <a:spLocks noChangeArrowheads="1"/>
          </p:cNvSpPr>
          <p:nvPr/>
        </p:nvSpPr>
        <p:spPr bwMode="auto">
          <a:xfrm>
            <a:off x="8382000" y="5105400"/>
            <a:ext cx="228600" cy="228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3345" name="Rectangle 33"/>
          <p:cNvSpPr>
            <a:spLocks noChangeArrowheads="1"/>
          </p:cNvSpPr>
          <p:nvPr/>
        </p:nvSpPr>
        <p:spPr bwMode="auto">
          <a:xfrm>
            <a:off x="7005638" y="5862638"/>
            <a:ext cx="16097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 smtClean="0">
                <a:solidFill>
                  <a:srgbClr val="FF0000"/>
                </a:solidFill>
              </a:rPr>
              <a:t>No Mode</a:t>
            </a:r>
          </a:p>
        </p:txBody>
      </p:sp>
    </p:spTree>
    <p:extLst>
      <p:ext uri="{BB962C8B-B14F-4D97-AF65-F5344CB8AC3E}">
        <p14:creationId xmlns:p14="http://schemas.microsoft.com/office/powerpoint/2010/main" val="7884615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10200"/>
          </a:xfrm>
        </p:spPr>
        <p:txBody>
          <a:bodyPr/>
          <a:lstStyle/>
          <a:p>
            <a:r>
              <a:rPr lang="en-US" dirty="0"/>
              <a:t>On </a:t>
            </a:r>
            <a:r>
              <a:rPr lang="en-US" dirty="0" smtClean="0"/>
              <a:t>a histogram </a:t>
            </a:r>
            <a:r>
              <a:rPr lang="en-US" dirty="0"/>
              <a:t>it represents the highest bar in a bar chart or histogram.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03B8BEF-7A3C-462A-BBF6-9F3FCD5A47F0}" type="slidenum">
              <a:rPr lang="en-US" smtClean="0">
                <a:solidFill>
                  <a:srgbClr val="004988"/>
                </a:solidFill>
              </a:rPr>
              <a:pPr>
                <a:defRPr/>
              </a:pPr>
              <a:t>22</a:t>
            </a:fld>
            <a:endParaRPr lang="en-US">
              <a:solidFill>
                <a:srgbClr val="004988"/>
              </a:solidFill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676400"/>
            <a:ext cx="60960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524000"/>
            <a:ext cx="6400799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625837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/>
          <a:lstStyle/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03B8BEF-7A3C-462A-BBF6-9F3FCD5A47F0}" type="slidenum">
              <a:rPr lang="en-US" smtClean="0">
                <a:solidFill>
                  <a:srgbClr val="004988"/>
                </a:solidFill>
              </a:rPr>
              <a:pPr>
                <a:defRPr/>
              </a:pPr>
              <a:t>23</a:t>
            </a:fld>
            <a:endParaRPr lang="en-US">
              <a:solidFill>
                <a:srgbClr val="004988"/>
              </a:solidFill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"/>
            <a:ext cx="8382000" cy="632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106957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364163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/>
              <a:t>Some data sets may have more than one mode:</a:t>
            </a:r>
            <a:br>
              <a:rPr lang="en-US" dirty="0"/>
            </a:br>
            <a:r>
              <a:rPr lang="en-US" dirty="0"/>
              <a:t>1</a:t>
            </a:r>
            <a:r>
              <a:rPr lang="en-US" i="1" dirty="0"/>
              <a:t>, </a:t>
            </a:r>
            <a:r>
              <a:rPr lang="en-US" dirty="0"/>
              <a:t>3</a:t>
            </a:r>
            <a:r>
              <a:rPr lang="en-US" i="1" dirty="0"/>
              <a:t>, </a:t>
            </a:r>
            <a:r>
              <a:rPr lang="en-US" dirty="0"/>
              <a:t>3</a:t>
            </a:r>
            <a:r>
              <a:rPr lang="en-US" i="1" dirty="0"/>
              <a:t>, </a:t>
            </a:r>
            <a:r>
              <a:rPr lang="en-US" dirty="0"/>
              <a:t>4</a:t>
            </a:r>
            <a:r>
              <a:rPr lang="en-US" i="1" dirty="0"/>
              <a:t>, </a:t>
            </a:r>
            <a:r>
              <a:rPr lang="en-US" dirty="0"/>
              <a:t>4</a:t>
            </a:r>
            <a:r>
              <a:rPr lang="en-US" i="1" dirty="0"/>
              <a:t>, </a:t>
            </a:r>
            <a:r>
              <a:rPr lang="en-US" dirty="0"/>
              <a:t>5 for example, has two most frequently </a:t>
            </a:r>
            <a:r>
              <a:rPr lang="en-US" dirty="0" smtClean="0"/>
              <a:t>occurring numbers </a:t>
            </a:r>
            <a:r>
              <a:rPr lang="en-US" dirty="0"/>
              <a:t>(3 and 4) this is known as a </a:t>
            </a:r>
            <a:r>
              <a:rPr lang="en-US" i="1" dirty="0"/>
              <a:t>bimodal set</a:t>
            </a:r>
            <a:r>
              <a:rPr lang="en-US" dirty="0"/>
              <a:t>. </a:t>
            </a: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 Some </a:t>
            </a:r>
            <a:r>
              <a:rPr lang="en-US" dirty="0"/>
              <a:t>data sets may have more than one mode:</a:t>
            </a:r>
            <a:br>
              <a:rPr lang="en-US" dirty="0"/>
            </a:br>
            <a:r>
              <a:rPr lang="en-US" dirty="0"/>
              <a:t>1</a:t>
            </a:r>
            <a:r>
              <a:rPr lang="en-US" i="1" dirty="0"/>
              <a:t>, </a:t>
            </a:r>
            <a:r>
              <a:rPr lang="en-US" dirty="0"/>
              <a:t>3</a:t>
            </a:r>
            <a:r>
              <a:rPr lang="en-US" i="1" dirty="0"/>
              <a:t>, </a:t>
            </a:r>
            <a:r>
              <a:rPr lang="en-US" dirty="0"/>
              <a:t>3</a:t>
            </a:r>
            <a:r>
              <a:rPr lang="en-US" i="1" dirty="0"/>
              <a:t>, </a:t>
            </a:r>
            <a:r>
              <a:rPr lang="en-US" dirty="0"/>
              <a:t>4</a:t>
            </a:r>
            <a:r>
              <a:rPr lang="en-US" i="1" dirty="0"/>
              <a:t>, </a:t>
            </a:r>
            <a:r>
              <a:rPr lang="en-US" dirty="0"/>
              <a:t>4</a:t>
            </a:r>
            <a:r>
              <a:rPr lang="en-US" i="1" dirty="0"/>
              <a:t>, </a:t>
            </a:r>
            <a:r>
              <a:rPr lang="en-US" dirty="0"/>
              <a:t>5 for example, has two most frequently </a:t>
            </a:r>
            <a:r>
              <a:rPr lang="en-US" dirty="0" smtClean="0"/>
              <a:t>occurring numbers </a:t>
            </a:r>
            <a:r>
              <a:rPr lang="en-US" dirty="0"/>
              <a:t>(3 and 4) this is known as a </a:t>
            </a:r>
            <a:r>
              <a:rPr lang="en-US" i="1" dirty="0"/>
              <a:t>bimodal set</a:t>
            </a:r>
            <a:r>
              <a:rPr lang="en-US" dirty="0"/>
              <a:t>. Data sets </a:t>
            </a:r>
            <a:r>
              <a:rPr lang="en-US" dirty="0" smtClean="0"/>
              <a:t>with </a:t>
            </a:r>
            <a:r>
              <a:rPr lang="en-US" dirty="0" smtClean="0">
                <a:solidFill>
                  <a:srgbClr val="B107A9"/>
                </a:solidFill>
              </a:rPr>
              <a:t>more </a:t>
            </a:r>
            <a:r>
              <a:rPr lang="en-US" dirty="0">
                <a:solidFill>
                  <a:srgbClr val="B107A9"/>
                </a:solidFill>
              </a:rPr>
              <a:t>than two modes </a:t>
            </a:r>
            <a:r>
              <a:rPr lang="en-US" dirty="0"/>
              <a:t>are referred to as </a:t>
            </a:r>
            <a:r>
              <a:rPr lang="en-US" i="1" dirty="0">
                <a:solidFill>
                  <a:srgbClr val="0070C0"/>
                </a:solidFill>
              </a:rPr>
              <a:t>multimodal data sets</a:t>
            </a:r>
            <a:r>
              <a:rPr lang="en-US" dirty="0">
                <a:solidFill>
                  <a:srgbClr val="0070C0"/>
                </a:solidFill>
              </a:rPr>
              <a:t>. </a:t>
            </a:r>
            <a:r>
              <a:rPr lang="en-US" dirty="0" smtClean="0">
                <a:solidFill>
                  <a:srgbClr val="FF0000"/>
                </a:solidFill>
              </a:rPr>
              <a:t>???</a:t>
            </a:r>
            <a:r>
              <a:rPr lang="en-US" dirty="0">
                <a:solidFill>
                  <a:srgbClr val="0070C0"/>
                </a:solidFill>
              </a:rPr>
              <a:t/>
            </a:r>
            <a:br>
              <a:rPr lang="en-US" dirty="0">
                <a:solidFill>
                  <a:srgbClr val="0070C0"/>
                </a:solidFill>
              </a:rPr>
            </a:b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03B8BEF-7A3C-462A-BBF6-9F3FCD5A47F0}" type="slidenum">
              <a:rPr lang="en-US" smtClean="0">
                <a:solidFill>
                  <a:srgbClr val="004988"/>
                </a:solidFill>
              </a:rPr>
              <a:pPr>
                <a:defRPr/>
              </a:pPr>
              <a:t>24</a:t>
            </a:fld>
            <a:endParaRPr lang="en-US">
              <a:solidFill>
                <a:srgbClr val="0049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68174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Comparison of mean, median and mode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Mode</a:t>
            </a:r>
          </a:p>
          <a:p>
            <a:pPr lvl="1"/>
            <a:r>
              <a:rPr lang="en-US" dirty="0" smtClean="0"/>
              <a:t>Good for nominal variables</a:t>
            </a:r>
          </a:p>
          <a:p>
            <a:pPr lvl="1"/>
            <a:r>
              <a:rPr lang="en-US" dirty="0" smtClean="0"/>
              <a:t>Good if you need to know most frequent observation</a:t>
            </a:r>
          </a:p>
          <a:p>
            <a:pPr lvl="1"/>
            <a:r>
              <a:rPr lang="en-US" dirty="0" smtClean="0"/>
              <a:t>Quick and easy</a:t>
            </a:r>
          </a:p>
          <a:p>
            <a:r>
              <a:rPr lang="en-US" dirty="0" smtClean="0"/>
              <a:t>Median</a:t>
            </a:r>
          </a:p>
          <a:p>
            <a:pPr lvl="1"/>
            <a:r>
              <a:rPr lang="en-US" dirty="0" smtClean="0"/>
              <a:t>Good for “bad” distributions</a:t>
            </a:r>
          </a:p>
          <a:p>
            <a:pPr lvl="1"/>
            <a:r>
              <a:rPr lang="en-US" dirty="0" smtClean="0"/>
              <a:t>Good for distributions with arbitrary ceiling or floor</a:t>
            </a:r>
          </a:p>
        </p:txBody>
      </p:sp>
    </p:spTree>
    <p:extLst>
      <p:ext uri="{BB962C8B-B14F-4D97-AF65-F5344CB8AC3E}">
        <p14:creationId xmlns:p14="http://schemas.microsoft.com/office/powerpoint/2010/main" val="256579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Comparison of mean, median &amp; mode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Mean</a:t>
            </a:r>
          </a:p>
          <a:p>
            <a:pPr lvl="1"/>
            <a:r>
              <a:rPr lang="en-US" smtClean="0"/>
              <a:t>Used for inference as well as description; best estimator of the parameter</a:t>
            </a:r>
          </a:p>
          <a:p>
            <a:pPr lvl="1"/>
            <a:r>
              <a:rPr lang="en-US" smtClean="0"/>
              <a:t>Based on all data in the distribution</a:t>
            </a:r>
          </a:p>
          <a:p>
            <a:pPr lvl="1"/>
            <a:r>
              <a:rPr lang="en-US" smtClean="0"/>
              <a:t>Generally preferred except for “bad” distribution.  Most commonly used statistic for central tendency.</a:t>
            </a:r>
          </a:p>
        </p:txBody>
      </p:sp>
    </p:spTree>
    <p:extLst>
      <p:ext uri="{BB962C8B-B14F-4D97-AF65-F5344CB8AC3E}">
        <p14:creationId xmlns:p14="http://schemas.microsoft.com/office/powerpoint/2010/main" val="171986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Best Guess interpretations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Mean – average of signed error will be zero. </a:t>
            </a:r>
          </a:p>
          <a:p>
            <a:r>
              <a:rPr lang="en-US" smtClean="0"/>
              <a:t>Mode – will be absolutely right with greatest frequency</a:t>
            </a:r>
          </a:p>
          <a:p>
            <a:r>
              <a:rPr lang="en-US" smtClean="0"/>
              <a:t>Median – smallest absolute error</a:t>
            </a:r>
          </a:p>
        </p:txBody>
      </p:sp>
    </p:spTree>
    <p:extLst>
      <p:ext uri="{BB962C8B-B14F-4D97-AF65-F5344CB8AC3E}">
        <p14:creationId xmlns:p14="http://schemas.microsoft.com/office/powerpoint/2010/main" val="3144184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 smtClean="0"/>
              <a:t>              </a:t>
            </a:r>
            <a:r>
              <a:rPr lang="en-US" sz="4000" b="1" i="1" dirty="0" smtClean="0">
                <a:solidFill>
                  <a:srgbClr val="FF0000"/>
                </a:solidFill>
              </a:rPr>
              <a:t>Check yourself …???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47800"/>
            <a:ext cx="7924800" cy="4648200"/>
          </a:xfrm>
        </p:spPr>
        <p:txBody>
          <a:bodyPr/>
          <a:lstStyle/>
          <a:p>
            <a:r>
              <a:rPr lang="en-US" dirty="0" smtClean="0"/>
              <a:t>What is central tendency?</a:t>
            </a:r>
          </a:p>
          <a:p>
            <a:r>
              <a:rPr lang="en-US" dirty="0" smtClean="0"/>
              <a:t>Mode</a:t>
            </a:r>
          </a:p>
          <a:p>
            <a:r>
              <a:rPr lang="en-US" dirty="0" smtClean="0"/>
              <a:t>Median</a:t>
            </a:r>
          </a:p>
          <a:p>
            <a:r>
              <a:rPr lang="en-US" dirty="0" smtClean="0"/>
              <a:t>Mean</a:t>
            </a:r>
          </a:p>
        </p:txBody>
      </p:sp>
    </p:spTree>
    <p:extLst>
      <p:ext uri="{BB962C8B-B14F-4D97-AF65-F5344CB8AC3E}">
        <p14:creationId xmlns:p14="http://schemas.microsoft.com/office/powerpoint/2010/main" val="2142595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CURVE FITTING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 The </a:t>
            </a:r>
            <a:r>
              <a:rPr lang="en-US" dirty="0"/>
              <a:t>process of constructing a </a:t>
            </a:r>
            <a:r>
              <a:rPr lang="en-US" dirty="0">
                <a:hlinkClick r:id="rId2" tooltip="Curve"/>
              </a:rPr>
              <a:t>curve</a:t>
            </a:r>
            <a:r>
              <a:rPr lang="en-US" dirty="0" smtClean="0"/>
              <a:t>,</a:t>
            </a:r>
            <a:r>
              <a:rPr lang="en-US" dirty="0"/>
              <a:t> </a:t>
            </a:r>
            <a:r>
              <a:rPr lang="en-US" dirty="0" smtClean="0"/>
              <a:t>or </a:t>
            </a:r>
            <a:r>
              <a:rPr lang="en-US" dirty="0">
                <a:hlinkClick r:id="rId3" tooltip="Function (mathematics)"/>
              </a:rPr>
              <a:t>mathematical function</a:t>
            </a:r>
            <a:r>
              <a:rPr lang="en-US" dirty="0"/>
              <a:t>, </a:t>
            </a:r>
            <a:r>
              <a:rPr lang="en-US" dirty="0" smtClean="0"/>
              <a:t> 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B107A9"/>
                </a:solidFill>
              </a:rPr>
              <a:t> best </a:t>
            </a:r>
            <a:r>
              <a:rPr lang="en-US" dirty="0" smtClean="0">
                <a:solidFill>
                  <a:srgbClr val="B107A9"/>
                </a:solidFill>
              </a:rPr>
              <a:t>fit </a:t>
            </a:r>
            <a:r>
              <a:rPr lang="en-US" dirty="0" smtClean="0"/>
              <a:t>to </a:t>
            </a:r>
            <a:r>
              <a:rPr lang="en-US" dirty="0"/>
              <a:t>a series of </a:t>
            </a:r>
            <a:r>
              <a:rPr lang="en-US" dirty="0" smtClean="0">
                <a:solidFill>
                  <a:srgbClr val="00B0F0"/>
                </a:solidFill>
              </a:rPr>
              <a:t>data points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examines </a:t>
            </a:r>
            <a:r>
              <a:rPr lang="en-US" dirty="0"/>
              <a:t>the relationship between </a:t>
            </a:r>
            <a:r>
              <a:rPr lang="en-US" dirty="0" smtClean="0"/>
              <a:t>predictors and </a:t>
            </a:r>
            <a:r>
              <a:rPr lang="en-US" dirty="0"/>
              <a:t>a response </a:t>
            </a:r>
            <a:r>
              <a:rPr lang="en-US" dirty="0" smtClean="0"/>
              <a:t>variable, with </a:t>
            </a:r>
            <a:r>
              <a:rPr lang="en-US" dirty="0"/>
              <a:t>the goal of defining a </a:t>
            </a:r>
            <a:r>
              <a:rPr lang="en-US" dirty="0">
                <a:solidFill>
                  <a:srgbClr val="00B050"/>
                </a:solidFill>
              </a:rPr>
              <a:t>"best fit" </a:t>
            </a:r>
            <a:r>
              <a:rPr lang="en-US" dirty="0"/>
              <a:t>model of the relationship. </a:t>
            </a:r>
          </a:p>
          <a:p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03B8BEF-7A3C-462A-BBF6-9F3FCD5A47F0}" type="slidenum">
              <a:rPr lang="en-US" smtClean="0">
                <a:solidFill>
                  <a:srgbClr val="004988"/>
                </a:solidFill>
              </a:rPr>
              <a:pPr>
                <a:defRPr/>
              </a:pPr>
              <a:t>29</a:t>
            </a:fld>
            <a:endParaRPr lang="en-US">
              <a:solidFill>
                <a:srgbClr val="0049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567149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           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Quantitative Analytical Methods</a:t>
            </a:r>
          </a:p>
          <a:p>
            <a:pPr marL="0" indent="0">
              <a:buNone/>
            </a:pP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Gravimetric methods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determine the mass of the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analyte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or some compound chemically related to it. 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Volumetric method: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volume of a solution containing sufficient reagent to re­act completely with the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analyte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is measured. 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Electro-analytical methods: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measurement of such electrical properties as voltage, current, resistance, and quantity of electrical charge.</a:t>
            </a:r>
          </a:p>
          <a:p>
            <a:pPr marL="0" indent="0"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3357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 </a:t>
            </a:r>
            <a:r>
              <a:rPr lang="en-US" dirty="0" smtClean="0"/>
              <a:t>                           </a:t>
            </a:r>
            <a:r>
              <a:rPr lang="en-US" dirty="0" smtClean="0">
                <a:solidFill>
                  <a:srgbClr val="B107A9"/>
                </a:solidFill>
                <a:latin typeface="+mn-lt"/>
              </a:rPr>
              <a:t>Steps:</a:t>
            </a:r>
            <a:r>
              <a:rPr lang="en-US" dirty="0">
                <a:latin typeface="+mn-lt"/>
              </a:rPr>
              <a:t/>
            </a:r>
            <a:br>
              <a:rPr lang="en-US" dirty="0">
                <a:latin typeface="+mn-lt"/>
              </a:rPr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534400" cy="5638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03B8BEF-7A3C-462A-BBF6-9F3FCD5A47F0}" type="slidenum">
              <a:rPr lang="en-US" smtClean="0">
                <a:solidFill>
                  <a:srgbClr val="004988"/>
                </a:solidFill>
              </a:rPr>
              <a:pPr>
                <a:defRPr/>
              </a:pPr>
              <a:t>30</a:t>
            </a:fld>
            <a:endParaRPr lang="en-US">
              <a:solidFill>
                <a:srgbClr val="004988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14400"/>
            <a:ext cx="9144000" cy="5841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830355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en-US" dirty="0" smtClean="0"/>
              <a:t>                                                </a:t>
            </a:r>
            <a:br>
              <a:rPr lang="en-US" dirty="0" smtClean="0"/>
            </a:br>
            <a:r>
              <a:rPr lang="en-US" dirty="0"/>
              <a:t> </a:t>
            </a:r>
            <a:r>
              <a:rPr lang="en-US" dirty="0" smtClean="0"/>
              <a:t>                                               Example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03B8BEF-7A3C-462A-BBF6-9F3FCD5A47F0}" type="slidenum">
              <a:rPr lang="en-US" smtClean="0">
                <a:solidFill>
                  <a:srgbClr val="004988"/>
                </a:solidFill>
              </a:rPr>
              <a:pPr>
                <a:defRPr/>
              </a:pPr>
              <a:t>31</a:t>
            </a:fld>
            <a:endParaRPr lang="en-US">
              <a:solidFill>
                <a:srgbClr val="004988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8987982"/>
              </p:ext>
            </p:extLst>
          </p:nvPr>
        </p:nvGraphicFramePr>
        <p:xfrm>
          <a:off x="1219200" y="1219200"/>
          <a:ext cx="5943601" cy="2613581"/>
        </p:xfrm>
        <a:graphic>
          <a:graphicData uri="http://schemas.openxmlformats.org/drawingml/2006/table">
            <a:tbl>
              <a:tblPr firstRow="1" firstCol="1" bandRow="1">
                <a:tableStyleId>{35758FB7-9AC5-4552-8A53-C91805E547FA}</a:tableStyleId>
              </a:tblPr>
              <a:tblGrid>
                <a:gridCol w="1423988"/>
                <a:gridCol w="4519613"/>
              </a:tblGrid>
              <a:tr h="95867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 smtClean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</a:rPr>
                        <a:t>"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x"</a:t>
                      </a:r>
                      <a:b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Hours of Sunshine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                                                 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</a:rPr>
                        <a:t>                                           "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y"</a:t>
                      </a:r>
                      <a:b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</a:rPr>
                        <a:t>                                         Ice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Creams Sold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6425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</a:t>
                      </a:r>
                      <a:endParaRPr lang="en-US" sz="110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4</a:t>
                      </a:r>
                      <a:endParaRPr lang="en-US" sz="1100" dirty="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6425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</a:t>
                      </a:r>
                      <a:endParaRPr lang="en-US" sz="110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5</a:t>
                      </a:r>
                      <a:endParaRPr lang="en-US" sz="1100" dirty="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6425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</a:t>
                      </a:r>
                      <a:endParaRPr lang="en-US" sz="110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7</a:t>
                      </a:r>
                      <a:endParaRPr lang="en-US" sz="110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6425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7</a:t>
                      </a:r>
                      <a:endParaRPr lang="en-US" sz="110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10</a:t>
                      </a:r>
                      <a:endParaRPr lang="en-US" sz="110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6425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9</a:t>
                      </a:r>
                      <a:endParaRPr lang="en-US" sz="110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15</a:t>
                      </a:r>
                      <a:endParaRPr lang="en-US" sz="1100" dirty="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1295400" y="4572000"/>
            <a:ext cx="5486400" cy="1176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dirty="0">
                <a:ea typeface="Times New Roman"/>
                <a:cs typeface="Times New Roman"/>
              </a:rPr>
              <a:t>Let us find the best </a:t>
            </a:r>
            <a:r>
              <a:rPr lang="en-US" b="1" dirty="0">
                <a:ea typeface="Times New Roman"/>
                <a:cs typeface="Times New Roman"/>
              </a:rPr>
              <a:t>m</a:t>
            </a:r>
            <a:r>
              <a:rPr lang="en-US" dirty="0">
                <a:ea typeface="Times New Roman"/>
                <a:cs typeface="Times New Roman"/>
              </a:rPr>
              <a:t> (slope) and </a:t>
            </a:r>
            <a:r>
              <a:rPr lang="en-US" b="1" dirty="0">
                <a:ea typeface="Times New Roman"/>
                <a:cs typeface="Times New Roman"/>
              </a:rPr>
              <a:t>b</a:t>
            </a:r>
            <a:r>
              <a:rPr lang="en-US" dirty="0">
                <a:ea typeface="Times New Roman"/>
                <a:cs typeface="Times New Roman"/>
              </a:rPr>
              <a:t> (y-intercept) that suits that data</a:t>
            </a:r>
            <a:endParaRPr lang="en-US" sz="16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dirty="0">
                <a:ea typeface="Times New Roman"/>
                <a:cs typeface="Times New Roman"/>
              </a:rPr>
              <a:t>y = mx + b</a:t>
            </a:r>
            <a:endParaRPr lang="en-US" sz="16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4535684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7912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Step 1: For each (x,y) calculate x2 and xy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03B8BEF-7A3C-462A-BBF6-9F3FCD5A47F0}" type="slidenum">
              <a:rPr lang="en-US" smtClean="0">
                <a:solidFill>
                  <a:srgbClr val="004988"/>
                </a:solidFill>
              </a:rPr>
              <a:pPr>
                <a:defRPr/>
              </a:pPr>
              <a:t>32</a:t>
            </a:fld>
            <a:endParaRPr lang="en-US">
              <a:solidFill>
                <a:srgbClr val="004988"/>
              </a:solidFill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447800"/>
            <a:ext cx="60198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471639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sz="2800" dirty="0"/>
              <a:t>Step 2: Sum x, y, x2 and xy (gives us </a:t>
            </a:r>
            <a:r>
              <a:rPr lang="en-US" sz="2800" dirty="0" err="1"/>
              <a:t>Σx</a:t>
            </a:r>
            <a:r>
              <a:rPr lang="en-US" sz="2800" dirty="0"/>
              <a:t>, </a:t>
            </a:r>
            <a:r>
              <a:rPr lang="en-US" sz="2800" dirty="0" err="1"/>
              <a:t>Σy</a:t>
            </a:r>
            <a:r>
              <a:rPr lang="en-US" sz="2800" dirty="0"/>
              <a:t>, Σx2 and </a:t>
            </a:r>
            <a:r>
              <a:rPr lang="en-US" sz="2800" dirty="0" err="1"/>
              <a:t>Σxy</a:t>
            </a:r>
            <a:r>
              <a:rPr lang="en-US" sz="2800" dirty="0"/>
              <a:t>):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03B8BEF-7A3C-462A-BBF6-9F3FCD5A47F0}" type="slidenum">
              <a:rPr lang="en-US" smtClean="0">
                <a:solidFill>
                  <a:srgbClr val="004988"/>
                </a:solidFill>
              </a:rPr>
              <a:pPr>
                <a:defRPr/>
              </a:pPr>
              <a:t>33</a:t>
            </a:fld>
            <a:endParaRPr lang="en-US">
              <a:solidFill>
                <a:srgbClr val="004988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28800"/>
            <a:ext cx="7315199" cy="3733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26577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  <a:r>
              <a:rPr lang="en-US" dirty="0">
                <a:solidFill>
                  <a:srgbClr val="B107A9"/>
                </a:solidFill>
              </a:rPr>
              <a:t>Step 3: </a:t>
            </a:r>
            <a:r>
              <a:rPr lang="en-US" dirty="0"/>
              <a:t>Calculate Slope m:</a:t>
            </a:r>
          </a:p>
          <a:p>
            <a:pPr marL="0" indent="0">
              <a:buNone/>
            </a:pPr>
            <a:r>
              <a:rPr lang="en-US" dirty="0"/>
              <a:t>m = N </a:t>
            </a:r>
            <a:r>
              <a:rPr lang="el-GR" dirty="0"/>
              <a:t>Σ(</a:t>
            </a:r>
            <a:r>
              <a:rPr lang="en-US" dirty="0"/>
              <a:t>xy) − </a:t>
            </a:r>
            <a:r>
              <a:rPr lang="el-GR" dirty="0"/>
              <a:t>Σ</a:t>
            </a:r>
            <a:r>
              <a:rPr lang="en-US" dirty="0"/>
              <a:t>x </a:t>
            </a:r>
            <a:r>
              <a:rPr lang="el-GR" dirty="0"/>
              <a:t>Σ</a:t>
            </a:r>
            <a:r>
              <a:rPr lang="en-US" dirty="0"/>
              <a:t>y N </a:t>
            </a:r>
            <a:r>
              <a:rPr lang="el-GR" dirty="0"/>
              <a:t>Σ(</a:t>
            </a:r>
            <a:r>
              <a:rPr lang="en-US" dirty="0"/>
              <a:t>x2) − (</a:t>
            </a:r>
            <a:r>
              <a:rPr lang="el-GR" dirty="0"/>
              <a:t>Σ</a:t>
            </a:r>
            <a:r>
              <a:rPr lang="en-US" dirty="0"/>
              <a:t>x)2</a:t>
            </a:r>
          </a:p>
          <a:p>
            <a:pPr marL="0" indent="0">
              <a:buNone/>
            </a:pPr>
            <a:r>
              <a:rPr lang="en-US" dirty="0"/>
              <a:t>= 5 x 263 − 26 x 41 5 x 168 − 262</a:t>
            </a:r>
          </a:p>
          <a:p>
            <a:pPr marL="0" indent="0">
              <a:buNone/>
            </a:pPr>
            <a:r>
              <a:rPr lang="en-US" dirty="0"/>
              <a:t>= 1315 − 1066 840 − 676</a:t>
            </a:r>
          </a:p>
          <a:p>
            <a:pPr marL="0" indent="0">
              <a:buNone/>
            </a:pPr>
            <a:r>
              <a:rPr lang="en-US" dirty="0"/>
              <a:t>= 249 164 = 1.5183...</a:t>
            </a:r>
          </a:p>
          <a:p>
            <a:pPr marL="0" indent="0">
              <a:buNone/>
            </a:pPr>
            <a:r>
              <a:rPr lang="en-US" dirty="0">
                <a:solidFill>
                  <a:srgbClr val="00B0F0"/>
                </a:solidFill>
              </a:rPr>
              <a:t>Step 4:</a:t>
            </a:r>
            <a:r>
              <a:rPr lang="en-US" dirty="0"/>
              <a:t> Calculate Intercept b:</a:t>
            </a:r>
          </a:p>
          <a:p>
            <a:pPr marL="0" indent="0">
              <a:buNone/>
            </a:pPr>
            <a:r>
              <a:rPr lang="en-US" dirty="0"/>
              <a:t>b = </a:t>
            </a:r>
            <a:r>
              <a:rPr lang="el-GR" dirty="0"/>
              <a:t>Σ</a:t>
            </a:r>
            <a:r>
              <a:rPr lang="en-US" dirty="0"/>
              <a:t>y − m </a:t>
            </a:r>
            <a:r>
              <a:rPr lang="el-GR" dirty="0"/>
              <a:t>Σ</a:t>
            </a:r>
            <a:r>
              <a:rPr lang="en-US" dirty="0"/>
              <a:t>x N </a:t>
            </a:r>
          </a:p>
          <a:p>
            <a:pPr marL="0" indent="0">
              <a:buNone/>
            </a:pPr>
            <a:r>
              <a:rPr lang="en-US" dirty="0"/>
              <a:t>= 41 − 1.5183 x 26 5 </a:t>
            </a:r>
          </a:p>
          <a:p>
            <a:pPr marL="0" indent="0">
              <a:buNone/>
            </a:pPr>
            <a:r>
              <a:rPr lang="en-US" dirty="0"/>
              <a:t>= 0.3049...</a:t>
            </a:r>
          </a:p>
          <a:p>
            <a:pPr marL="0" indent="0">
              <a:buNone/>
            </a:pPr>
            <a:r>
              <a:rPr lang="en-US" dirty="0" smtClean="0"/>
              <a:t>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03B8BEF-7A3C-462A-BBF6-9F3FCD5A47F0}" type="slidenum">
              <a:rPr lang="en-US" smtClean="0">
                <a:solidFill>
                  <a:srgbClr val="004988"/>
                </a:solidFill>
              </a:rPr>
              <a:pPr>
                <a:defRPr/>
              </a:pPr>
              <a:t>34</a:t>
            </a:fld>
            <a:endParaRPr lang="en-US">
              <a:solidFill>
                <a:srgbClr val="0049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52765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Step 5: Assemble the equation of a line:</a:t>
            </a:r>
          </a:p>
          <a:p>
            <a:pPr marL="0" indent="0">
              <a:buNone/>
            </a:pPr>
            <a:r>
              <a:rPr lang="en-US" dirty="0"/>
              <a:t>y = mx + b</a:t>
            </a:r>
          </a:p>
          <a:p>
            <a:pPr marL="0" indent="0">
              <a:buNone/>
            </a:pPr>
            <a:r>
              <a:rPr lang="en-US" dirty="0"/>
              <a:t>y = 1.518x + 0.305</a:t>
            </a:r>
          </a:p>
          <a:p>
            <a:pPr marL="0" indent="0">
              <a:buNone/>
            </a:pPr>
            <a:r>
              <a:rPr lang="en-US" dirty="0">
                <a:solidFill>
                  <a:srgbClr val="B107A9"/>
                </a:solidFill>
              </a:rPr>
              <a:t>Let's see how it works out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03B8BEF-7A3C-462A-BBF6-9F3FCD5A47F0}" type="slidenum">
              <a:rPr lang="en-US" smtClean="0">
                <a:solidFill>
                  <a:srgbClr val="004988"/>
                </a:solidFill>
              </a:rPr>
              <a:pPr>
                <a:defRPr/>
              </a:pPr>
              <a:t>35</a:t>
            </a:fld>
            <a:endParaRPr lang="en-US">
              <a:solidFill>
                <a:srgbClr val="004988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1" y="3124200"/>
            <a:ext cx="6491288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002710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/>
          <a:lstStyle/>
          <a:p>
            <a:r>
              <a:rPr lang="en-US" sz="2400" dirty="0" smtClean="0">
                <a:latin typeface="+mn-lt"/>
              </a:rPr>
              <a:t>Here </a:t>
            </a:r>
            <a:r>
              <a:rPr lang="en-US" sz="2400" dirty="0">
                <a:latin typeface="+mn-lt"/>
              </a:rPr>
              <a:t>are the (x,y) points and the </a:t>
            </a:r>
            <a:r>
              <a:rPr lang="en-US" sz="2400" dirty="0" smtClean="0">
                <a:latin typeface="+mn-lt"/>
              </a:rPr>
              <a:t>line</a:t>
            </a:r>
            <a:br>
              <a:rPr lang="en-US" sz="2400" dirty="0" smtClean="0">
                <a:latin typeface="+mn-lt"/>
              </a:rPr>
            </a:br>
            <a:r>
              <a:rPr lang="en-US" sz="2400" dirty="0" smtClean="0">
                <a:latin typeface="+mn-lt"/>
              </a:rPr>
              <a:t> </a:t>
            </a:r>
            <a:r>
              <a:rPr lang="en-US" sz="2400" dirty="0">
                <a:latin typeface="+mn-lt"/>
              </a:rPr>
              <a:t>y = 1.518x + 0.305 on a graph: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03B8BEF-7A3C-462A-BBF6-9F3FCD5A47F0}" type="slidenum">
              <a:rPr lang="en-US" smtClean="0">
                <a:solidFill>
                  <a:srgbClr val="004988"/>
                </a:solidFill>
              </a:rPr>
              <a:pPr>
                <a:defRPr/>
              </a:pPr>
              <a:t>36</a:t>
            </a:fld>
            <a:endParaRPr lang="en-US">
              <a:solidFill>
                <a:srgbClr val="004988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2159" y="879566"/>
            <a:ext cx="4511041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914400" y="4397829"/>
            <a:ext cx="70866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B107A9"/>
                </a:solidFill>
              </a:rPr>
              <a:t>Nice fit!</a:t>
            </a:r>
          </a:p>
          <a:p>
            <a:r>
              <a:rPr lang="en-US" dirty="0" smtClean="0"/>
              <a:t>The </a:t>
            </a:r>
            <a:r>
              <a:rPr lang="en-US" dirty="0"/>
              <a:t>weather forecast which says "we expect 8 hours of sun tomorrow", so </a:t>
            </a:r>
            <a:r>
              <a:rPr lang="en-US" dirty="0" smtClean="0"/>
              <a:t> use </a:t>
            </a:r>
            <a:r>
              <a:rPr lang="en-US" dirty="0"/>
              <a:t>the above equation to estimate </a:t>
            </a:r>
            <a:r>
              <a:rPr lang="en-US" dirty="0" smtClean="0"/>
              <a:t>that </a:t>
            </a:r>
            <a:r>
              <a:rPr lang="en-US" dirty="0"/>
              <a:t>will sell</a:t>
            </a:r>
          </a:p>
          <a:p>
            <a:r>
              <a:rPr lang="en-US" dirty="0"/>
              <a:t>y = 1.518 x 8 + 0.305 = 12.45 Ice Creams</a:t>
            </a:r>
          </a:p>
          <a:p>
            <a:r>
              <a:rPr lang="en-US" dirty="0" smtClean="0"/>
              <a:t>Make </a:t>
            </a:r>
            <a:r>
              <a:rPr lang="en-US" dirty="0"/>
              <a:t>fresh waffle cone mixture for 14 ice creams just in case. </a:t>
            </a:r>
          </a:p>
        </p:txBody>
      </p:sp>
    </p:spTree>
    <p:extLst>
      <p:ext uri="{BB962C8B-B14F-4D97-AF65-F5344CB8AC3E}">
        <p14:creationId xmlns:p14="http://schemas.microsoft.com/office/powerpoint/2010/main" val="168620155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87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03B8BEF-7A3C-462A-BBF6-9F3FCD5A47F0}" type="slidenum">
              <a:rPr lang="en-US" smtClean="0">
                <a:solidFill>
                  <a:srgbClr val="004988"/>
                </a:solidFill>
              </a:rPr>
              <a:pPr>
                <a:defRPr/>
              </a:pPr>
              <a:t>37</a:t>
            </a:fld>
            <a:endParaRPr lang="en-US">
              <a:solidFill>
                <a:srgbClr val="004988"/>
              </a:solidFill>
            </a:endParaRPr>
          </a:p>
        </p:txBody>
      </p:sp>
      <p:pic>
        <p:nvPicPr>
          <p:cNvPr id="7170" name="Picture 2" descr="C:\Users\DMU\Desktop\CONCN-\concentration-units-2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166" y="381000"/>
            <a:ext cx="77724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157172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626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03B8BEF-7A3C-462A-BBF6-9F3FCD5A47F0}" type="slidenum">
              <a:rPr lang="en-US" smtClean="0">
                <a:solidFill>
                  <a:srgbClr val="004988"/>
                </a:solidFill>
              </a:rPr>
              <a:pPr>
                <a:defRPr/>
              </a:pPr>
              <a:t>38</a:t>
            </a:fld>
            <a:endParaRPr lang="en-US">
              <a:solidFill>
                <a:srgbClr val="004988"/>
              </a:solidFill>
            </a:endParaRPr>
          </a:p>
        </p:txBody>
      </p:sp>
      <p:pic>
        <p:nvPicPr>
          <p:cNvPr id="8194" name="Picture 2" descr="C:\Users\DMU\Desktop\CONCN-\concentration-units-3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172799"/>
            <a:ext cx="6076950" cy="341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704998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87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4988"/>
                </a:solidFill>
              </a:rPr>
              <a:t>Larson/Farber 5th ed.</a:t>
            </a:r>
            <a:endParaRPr lang="en-US">
              <a:solidFill>
                <a:srgbClr val="004988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03B8BEF-7A3C-462A-BBF6-9F3FCD5A47F0}" type="slidenum">
              <a:rPr lang="en-US" smtClean="0">
                <a:solidFill>
                  <a:srgbClr val="004988"/>
                </a:solidFill>
              </a:rPr>
              <a:pPr>
                <a:defRPr/>
              </a:pPr>
              <a:t>39</a:t>
            </a:fld>
            <a:endParaRPr lang="en-US">
              <a:solidFill>
                <a:srgbClr val="004988"/>
              </a:solidFill>
            </a:endParaRPr>
          </a:p>
        </p:txBody>
      </p:sp>
      <p:pic>
        <p:nvPicPr>
          <p:cNvPr id="9218" name="Picture 2" descr="C:\Users\DMU\Desktop\CONCN-\concentration-units-5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990600"/>
            <a:ext cx="7315200" cy="4724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678231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Measures of Central Tendency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>
              <a:lnSpc>
                <a:spcPct val="170000"/>
              </a:lnSpc>
            </a:pPr>
            <a:r>
              <a:rPr lang="en-US" sz="7000" dirty="0" smtClean="0">
                <a:latin typeface="Times New Roman" pitchFamily="18" charset="0"/>
                <a:cs typeface="Times New Roman" pitchFamily="18" charset="0"/>
              </a:rPr>
              <a:t>  A </a:t>
            </a:r>
            <a:r>
              <a:rPr lang="en-US" sz="7000" dirty="0">
                <a:latin typeface="Times New Roman" pitchFamily="18" charset="0"/>
                <a:cs typeface="Times New Roman" pitchFamily="18" charset="0"/>
              </a:rPr>
              <a:t>single </a:t>
            </a:r>
            <a:r>
              <a:rPr lang="en-US" sz="7000" dirty="0" smtClean="0">
                <a:latin typeface="Times New Roman" pitchFamily="18" charset="0"/>
                <a:cs typeface="Times New Roman" pitchFamily="18" charset="0"/>
              </a:rPr>
              <a:t>value describes </a:t>
            </a:r>
            <a:r>
              <a:rPr lang="en-US" sz="7000" dirty="0">
                <a:latin typeface="Times New Roman" pitchFamily="18" charset="0"/>
                <a:cs typeface="Times New Roman" pitchFamily="18" charset="0"/>
              </a:rPr>
              <a:t>a set of data by identifying the central position within </a:t>
            </a:r>
            <a:r>
              <a:rPr lang="en-US" sz="7000" dirty="0" smtClean="0">
                <a:latin typeface="Times New Roman" pitchFamily="18" charset="0"/>
                <a:cs typeface="Times New Roman" pitchFamily="18" charset="0"/>
              </a:rPr>
              <a:t>that set </a:t>
            </a:r>
            <a:r>
              <a:rPr lang="en-US" sz="7000" dirty="0">
                <a:latin typeface="Times New Roman" pitchFamily="18" charset="0"/>
                <a:cs typeface="Times New Roman" pitchFamily="18" charset="0"/>
              </a:rPr>
              <a:t>of data.</a:t>
            </a:r>
            <a:r>
              <a:rPr lang="en-US" sz="7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170000"/>
              </a:lnSpc>
            </a:pPr>
            <a:r>
              <a:rPr lang="en-US" sz="7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000" dirty="0" smtClean="0">
                <a:latin typeface="Times New Roman" pitchFamily="18" charset="0"/>
                <a:cs typeface="Times New Roman" pitchFamily="18" charset="0"/>
              </a:rPr>
              <a:t>sometimes called </a:t>
            </a:r>
            <a:r>
              <a:rPr lang="en-US" sz="7000" dirty="0">
                <a:latin typeface="Times New Roman" pitchFamily="18" charset="0"/>
                <a:cs typeface="Times New Roman" pitchFamily="18" charset="0"/>
              </a:rPr>
              <a:t>measures of </a:t>
            </a:r>
            <a:r>
              <a:rPr lang="en-US" sz="7000" i="1" dirty="0">
                <a:latin typeface="Times New Roman" pitchFamily="18" charset="0"/>
                <a:cs typeface="Times New Roman" pitchFamily="18" charset="0"/>
              </a:rPr>
              <a:t>central location</a:t>
            </a:r>
            <a:r>
              <a:rPr lang="en-US" sz="70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7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70000"/>
              </a:lnSpc>
            </a:pPr>
            <a:r>
              <a:rPr lang="en-US" sz="7000" dirty="0">
                <a:latin typeface="Times New Roman" pitchFamily="18" charset="0"/>
                <a:cs typeface="Times New Roman" pitchFamily="18" charset="0"/>
              </a:rPr>
              <a:t>classed </a:t>
            </a:r>
            <a:r>
              <a:rPr lang="en-US" sz="7000" dirty="0" smtClean="0">
                <a:latin typeface="Times New Roman" pitchFamily="18" charset="0"/>
                <a:cs typeface="Times New Roman" pitchFamily="18" charset="0"/>
              </a:rPr>
              <a:t>as summary </a:t>
            </a:r>
            <a:r>
              <a:rPr lang="en-US" sz="7000" dirty="0">
                <a:latin typeface="Times New Roman" pitchFamily="18" charset="0"/>
                <a:cs typeface="Times New Roman" pitchFamily="18" charset="0"/>
              </a:rPr>
              <a:t>statistics </a:t>
            </a:r>
            <a:endParaRPr lang="en-US" sz="7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70000"/>
              </a:lnSpc>
            </a:pPr>
            <a:r>
              <a:rPr lang="en-US" sz="7000" i="1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7000" i="1" dirty="0" smtClean="0">
                <a:latin typeface="Times New Roman" pitchFamily="18" charset="0"/>
                <a:cs typeface="Times New Roman" pitchFamily="18" charset="0"/>
              </a:rPr>
              <a:t>ean</a:t>
            </a:r>
            <a:r>
              <a:rPr lang="en-US" sz="7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7000" i="1" dirty="0">
                <a:latin typeface="Times New Roman" pitchFamily="18" charset="0"/>
                <a:cs typeface="Times New Roman" pitchFamily="18" charset="0"/>
              </a:rPr>
              <a:t>median </a:t>
            </a:r>
            <a:r>
              <a:rPr lang="en-US" sz="7000" dirty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7000" i="1" dirty="0" smtClean="0">
                <a:latin typeface="Times New Roman" pitchFamily="18" charset="0"/>
                <a:cs typeface="Times New Roman" pitchFamily="18" charset="0"/>
              </a:rPr>
              <a:t>mode</a:t>
            </a:r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53564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4988"/>
                </a:solidFill>
              </a:rPr>
              <a:t>Larson/Farber 5th ed.</a:t>
            </a:r>
            <a:endParaRPr lang="en-US">
              <a:solidFill>
                <a:srgbClr val="004988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03B8BEF-7A3C-462A-BBF6-9F3FCD5A47F0}" type="slidenum">
              <a:rPr lang="en-US" smtClean="0">
                <a:solidFill>
                  <a:srgbClr val="004988"/>
                </a:solidFill>
              </a:rPr>
              <a:pPr>
                <a:defRPr/>
              </a:pPr>
              <a:t>40</a:t>
            </a:fld>
            <a:endParaRPr lang="en-US">
              <a:solidFill>
                <a:srgbClr val="004988"/>
              </a:solidFill>
            </a:endParaRPr>
          </a:p>
        </p:txBody>
      </p:sp>
      <p:pic>
        <p:nvPicPr>
          <p:cNvPr id="10242" name="Picture 2" descr="C:\Users\DMU\Desktop\CONCN-\concentration-units-6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914399"/>
            <a:ext cx="7543800" cy="5181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770309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4988"/>
                </a:solidFill>
              </a:rPr>
              <a:t>Larson/Farber 5th ed.</a:t>
            </a:r>
            <a:endParaRPr lang="en-US">
              <a:solidFill>
                <a:srgbClr val="004988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03B8BEF-7A3C-462A-BBF6-9F3FCD5A47F0}" type="slidenum">
              <a:rPr lang="en-US" smtClean="0">
                <a:solidFill>
                  <a:srgbClr val="004988"/>
                </a:solidFill>
              </a:rPr>
              <a:pPr>
                <a:defRPr/>
              </a:pPr>
              <a:t>41</a:t>
            </a:fld>
            <a:endParaRPr lang="en-US">
              <a:solidFill>
                <a:srgbClr val="004988"/>
              </a:solidFill>
            </a:endParaRPr>
          </a:p>
        </p:txBody>
      </p:sp>
      <p:pic>
        <p:nvPicPr>
          <p:cNvPr id="11266" name="Picture 2" descr="C:\Users\DMU\Desktop\CONCN-\concentration-units-8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838200"/>
            <a:ext cx="7315200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010791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03B8BEF-7A3C-462A-BBF6-9F3FCD5A47F0}" type="slidenum">
              <a:rPr lang="en-US" smtClean="0">
                <a:solidFill>
                  <a:srgbClr val="004988"/>
                </a:solidFill>
              </a:rPr>
              <a:pPr>
                <a:defRPr/>
              </a:pPr>
              <a:t>42</a:t>
            </a:fld>
            <a:endParaRPr lang="en-US">
              <a:solidFill>
                <a:srgbClr val="004988"/>
              </a:solidFill>
            </a:endParaRPr>
          </a:p>
        </p:txBody>
      </p:sp>
      <p:pic>
        <p:nvPicPr>
          <p:cNvPr id="12290" name="Picture 2" descr="C:\Users\DMU\Desktop\CONCN-\concentration-units-10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43" y="533400"/>
            <a:ext cx="76200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032696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03B8BEF-7A3C-462A-BBF6-9F3FCD5A47F0}" type="slidenum">
              <a:rPr lang="en-US" smtClean="0">
                <a:solidFill>
                  <a:srgbClr val="004988"/>
                </a:solidFill>
              </a:rPr>
              <a:pPr>
                <a:defRPr/>
              </a:pPr>
              <a:t>43</a:t>
            </a:fld>
            <a:endParaRPr lang="en-US">
              <a:solidFill>
                <a:srgbClr val="004988"/>
              </a:solidFill>
            </a:endParaRPr>
          </a:p>
        </p:txBody>
      </p:sp>
      <p:pic>
        <p:nvPicPr>
          <p:cNvPr id="13314" name="Picture 2" descr="C:\Users\DMU\Desktop\CONCN-\concentration-units-12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762000"/>
            <a:ext cx="685800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366869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03B8BEF-7A3C-462A-BBF6-9F3FCD5A47F0}" type="slidenum">
              <a:rPr lang="en-US" smtClean="0">
                <a:solidFill>
                  <a:srgbClr val="004988"/>
                </a:solidFill>
              </a:rPr>
              <a:pPr>
                <a:defRPr/>
              </a:pPr>
              <a:t>44</a:t>
            </a:fld>
            <a:endParaRPr lang="en-US">
              <a:solidFill>
                <a:srgbClr val="004988"/>
              </a:solidFill>
            </a:endParaRPr>
          </a:p>
        </p:txBody>
      </p:sp>
      <p:pic>
        <p:nvPicPr>
          <p:cNvPr id="14338" name="Picture 2" descr="C:\Users\DMU\Desktop\CONCN-\concentration-units-14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57200"/>
            <a:ext cx="7848599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02450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03B8BEF-7A3C-462A-BBF6-9F3FCD5A47F0}" type="slidenum">
              <a:rPr lang="en-US" smtClean="0">
                <a:solidFill>
                  <a:srgbClr val="004988"/>
                </a:solidFill>
              </a:rPr>
              <a:pPr>
                <a:defRPr/>
              </a:pPr>
              <a:t>45</a:t>
            </a:fld>
            <a:endParaRPr lang="en-US">
              <a:solidFill>
                <a:srgbClr val="004988"/>
              </a:solidFill>
            </a:endParaRPr>
          </a:p>
        </p:txBody>
      </p:sp>
      <p:pic>
        <p:nvPicPr>
          <p:cNvPr id="15362" name="Picture 2" descr="C:\Users\DMU\Desktop\CONCN-\molarity-and-dilution-2-7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85800"/>
            <a:ext cx="7924800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226267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03B8BEF-7A3C-462A-BBF6-9F3FCD5A47F0}" type="slidenum">
              <a:rPr lang="en-US" smtClean="0">
                <a:solidFill>
                  <a:srgbClr val="004988"/>
                </a:solidFill>
              </a:rPr>
              <a:pPr>
                <a:defRPr/>
              </a:pPr>
              <a:t>46</a:t>
            </a:fld>
            <a:endParaRPr lang="en-US">
              <a:solidFill>
                <a:srgbClr val="004988"/>
              </a:solidFill>
            </a:endParaRPr>
          </a:p>
        </p:txBody>
      </p:sp>
      <p:pic>
        <p:nvPicPr>
          <p:cNvPr id="16386" name="Picture 2" descr="C:\Users\DMU\Desktop\CONCN-\molarity-and-dilution-3-7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828675"/>
            <a:ext cx="7353300" cy="520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408491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03B8BEF-7A3C-462A-BBF6-9F3FCD5A47F0}" type="slidenum">
              <a:rPr lang="en-US" smtClean="0">
                <a:solidFill>
                  <a:srgbClr val="004988"/>
                </a:solidFill>
              </a:rPr>
              <a:pPr>
                <a:defRPr/>
              </a:pPr>
              <a:t>47</a:t>
            </a:fld>
            <a:endParaRPr lang="en-US">
              <a:solidFill>
                <a:srgbClr val="004988"/>
              </a:solidFill>
            </a:endParaRPr>
          </a:p>
        </p:txBody>
      </p:sp>
      <p:pic>
        <p:nvPicPr>
          <p:cNvPr id="18434" name="Picture 2" descr="C:\Users\DMU\Desktop\CONCN-\molarity-and-dilution-4-7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8534400" cy="586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056755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03B8BEF-7A3C-462A-BBF6-9F3FCD5A47F0}" type="slidenum">
              <a:rPr lang="en-US" smtClean="0">
                <a:solidFill>
                  <a:srgbClr val="004988"/>
                </a:solidFill>
              </a:rPr>
              <a:pPr>
                <a:defRPr/>
              </a:pPr>
              <a:t>48</a:t>
            </a:fld>
            <a:endParaRPr lang="en-US">
              <a:solidFill>
                <a:srgbClr val="004988"/>
              </a:solidFill>
            </a:endParaRPr>
          </a:p>
        </p:txBody>
      </p:sp>
      <p:pic>
        <p:nvPicPr>
          <p:cNvPr id="19458" name="Picture 2" descr="C:\Users\DMU\Desktop\CONCN-\molarity-and-dilution-5-7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81000"/>
            <a:ext cx="7848600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66531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03B8BEF-7A3C-462A-BBF6-9F3FCD5A47F0}" type="slidenum">
              <a:rPr lang="en-US" smtClean="0">
                <a:solidFill>
                  <a:srgbClr val="004988"/>
                </a:solidFill>
              </a:rPr>
              <a:pPr>
                <a:defRPr/>
              </a:pPr>
              <a:t>49</a:t>
            </a:fld>
            <a:endParaRPr lang="en-US">
              <a:solidFill>
                <a:srgbClr val="004988"/>
              </a:solidFill>
            </a:endParaRPr>
          </a:p>
        </p:txBody>
      </p:sp>
      <p:pic>
        <p:nvPicPr>
          <p:cNvPr id="30722" name="Picture 2" descr="C:\Users\DMU\Desktop\CONCN-\concentration-units-37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914400"/>
            <a:ext cx="723900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969275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Mean (Arithmetic)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53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 </a:t>
            </a:r>
            <a:r>
              <a:rPr lang="en-US" i="1" dirty="0"/>
              <a:t>M</a:t>
            </a:r>
            <a:r>
              <a:rPr lang="en-US" i="1" dirty="0" smtClean="0"/>
              <a:t>ean </a:t>
            </a:r>
            <a:r>
              <a:rPr lang="en-US" dirty="0"/>
              <a:t>(or </a:t>
            </a:r>
            <a:r>
              <a:rPr lang="en-US" i="1" dirty="0"/>
              <a:t>average</a:t>
            </a:r>
            <a:r>
              <a:rPr lang="en-US" dirty="0"/>
              <a:t>) </a:t>
            </a:r>
            <a:r>
              <a:rPr lang="en-US" dirty="0" smtClean="0"/>
              <a:t>-- </a:t>
            </a:r>
            <a:r>
              <a:rPr lang="en-US" dirty="0"/>
              <a:t>the most popular and well </a:t>
            </a:r>
            <a:r>
              <a:rPr lang="en-US" dirty="0" smtClean="0"/>
              <a:t>known measure </a:t>
            </a:r>
            <a:r>
              <a:rPr lang="en-US" dirty="0"/>
              <a:t>of central tendency </a:t>
            </a:r>
            <a:endParaRPr lang="en-US" dirty="0" smtClean="0"/>
          </a:p>
          <a:p>
            <a:r>
              <a:rPr lang="en-US" dirty="0"/>
              <a:t>U</a:t>
            </a:r>
            <a:r>
              <a:rPr lang="en-US" dirty="0" smtClean="0"/>
              <a:t>sed </a:t>
            </a:r>
            <a:r>
              <a:rPr lang="en-US" dirty="0"/>
              <a:t>with both discrete </a:t>
            </a:r>
            <a:r>
              <a:rPr lang="en-US" dirty="0" smtClean="0"/>
              <a:t>and continuous </a:t>
            </a:r>
            <a:r>
              <a:rPr lang="en-US" dirty="0"/>
              <a:t>data </a:t>
            </a:r>
            <a:endParaRPr lang="en-US" dirty="0" smtClean="0"/>
          </a:p>
          <a:p>
            <a:r>
              <a:rPr lang="en-US" dirty="0" smtClean="0"/>
              <a:t>Sum of scores divided by the number of people. </a:t>
            </a:r>
          </a:p>
          <a:p>
            <a:r>
              <a:rPr lang="en-US" dirty="0" smtClean="0"/>
              <a:t> Population mean is (mu) and sample mean is (X-bar).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                                              …...……. (1)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                                            ………………(2)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6937" y="5334000"/>
            <a:ext cx="1257300" cy="707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6865634"/>
              </p:ext>
            </p:extLst>
          </p:nvPr>
        </p:nvGraphicFramePr>
        <p:xfrm>
          <a:off x="2362200" y="4038600"/>
          <a:ext cx="1519237" cy="98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" name="Equation" r:id="rId4" imgW="482600" imgH="406400" progId="Equation.DSMT4">
                  <p:embed/>
                </p:oleObj>
              </mc:Choice>
              <mc:Fallback>
                <p:oleObj name="Equation" r:id="rId4" imgW="482600" imgH="4064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4038600"/>
                        <a:ext cx="1519237" cy="987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27492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03B8BEF-7A3C-462A-BBF6-9F3FCD5A47F0}" type="slidenum">
              <a:rPr lang="en-US" smtClean="0">
                <a:solidFill>
                  <a:srgbClr val="004988"/>
                </a:solidFill>
              </a:rPr>
              <a:pPr>
                <a:defRPr/>
              </a:pPr>
              <a:t>50</a:t>
            </a:fld>
            <a:endParaRPr lang="en-US">
              <a:solidFill>
                <a:srgbClr val="004988"/>
              </a:solidFill>
            </a:endParaRPr>
          </a:p>
        </p:txBody>
      </p:sp>
      <p:pic>
        <p:nvPicPr>
          <p:cNvPr id="31746" name="Picture 2" descr="C:\Users\DMU\Desktop\CONCN-\concentration-units-38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38200"/>
            <a:ext cx="6858000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3424184"/>
      </p:ext>
    </p:extLst>
  </p:cSld>
  <p:clrMapOvr>
    <a:masterClrMapping/>
  </p:clrMapOvr>
  <p:transition>
    <p:wipe dir="r"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03B8BEF-7A3C-462A-BBF6-9F3FCD5A47F0}" type="slidenum">
              <a:rPr lang="en-US" smtClean="0">
                <a:solidFill>
                  <a:srgbClr val="004988"/>
                </a:solidFill>
              </a:rPr>
              <a:pPr>
                <a:defRPr/>
              </a:pPr>
              <a:t>51</a:t>
            </a:fld>
            <a:endParaRPr lang="en-US">
              <a:solidFill>
                <a:srgbClr val="004988"/>
              </a:solidFill>
            </a:endParaRPr>
          </a:p>
        </p:txBody>
      </p:sp>
      <p:pic>
        <p:nvPicPr>
          <p:cNvPr id="32770" name="Picture 2" descr="C:\Users\DMU\Desktop\CONCN-\concentration-units-39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09600"/>
            <a:ext cx="7467599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234605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03B8BEF-7A3C-462A-BBF6-9F3FCD5A47F0}" type="slidenum">
              <a:rPr lang="en-US" smtClean="0">
                <a:solidFill>
                  <a:srgbClr val="004988"/>
                </a:solidFill>
              </a:rPr>
              <a:pPr>
                <a:defRPr/>
              </a:pPr>
              <a:t>52</a:t>
            </a:fld>
            <a:endParaRPr lang="en-US">
              <a:solidFill>
                <a:srgbClr val="004988"/>
              </a:solidFill>
            </a:endParaRPr>
          </a:p>
        </p:txBody>
      </p:sp>
      <p:pic>
        <p:nvPicPr>
          <p:cNvPr id="17410" name="Picture 2" descr="C:\Users\DMU\Desktop\CONCN-\concentration-units-15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28600"/>
            <a:ext cx="7620000" cy="533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02386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03B8BEF-7A3C-462A-BBF6-9F3FCD5A47F0}" type="slidenum">
              <a:rPr lang="en-US" smtClean="0">
                <a:solidFill>
                  <a:srgbClr val="004988"/>
                </a:solidFill>
              </a:rPr>
              <a:pPr>
                <a:defRPr/>
              </a:pPr>
              <a:t>53</a:t>
            </a:fld>
            <a:endParaRPr lang="en-US">
              <a:solidFill>
                <a:srgbClr val="004988"/>
              </a:solidFill>
            </a:endParaRPr>
          </a:p>
        </p:txBody>
      </p:sp>
      <p:pic>
        <p:nvPicPr>
          <p:cNvPr id="20482" name="Picture 2" descr="C:\Users\DMU\Desktop\CONCN-\molarity-and-dilution-6-7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04800"/>
            <a:ext cx="76962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177418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03B8BEF-7A3C-462A-BBF6-9F3FCD5A47F0}" type="slidenum">
              <a:rPr lang="en-US" smtClean="0">
                <a:solidFill>
                  <a:srgbClr val="004988"/>
                </a:solidFill>
              </a:rPr>
              <a:pPr>
                <a:defRPr/>
              </a:pPr>
              <a:t>54</a:t>
            </a:fld>
            <a:endParaRPr lang="en-US">
              <a:solidFill>
                <a:srgbClr val="004988"/>
              </a:solidFill>
            </a:endParaRPr>
          </a:p>
        </p:txBody>
      </p:sp>
      <p:pic>
        <p:nvPicPr>
          <p:cNvPr id="21506" name="Picture 2" descr="C:\Users\DMU\Desktop\CONCN-\molarity-and-dilution-7-7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09600"/>
            <a:ext cx="7696200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7458911"/>
      </p:ext>
    </p:extLst>
  </p:cSld>
  <p:clrMapOvr>
    <a:masterClrMapping/>
  </p:clrMapOvr>
  <p:transition>
    <p:wipe dir="r"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03B8BEF-7A3C-462A-BBF6-9F3FCD5A47F0}" type="slidenum">
              <a:rPr lang="en-US" smtClean="0">
                <a:solidFill>
                  <a:srgbClr val="004988"/>
                </a:solidFill>
              </a:rPr>
              <a:pPr>
                <a:defRPr/>
              </a:pPr>
              <a:t>55</a:t>
            </a:fld>
            <a:endParaRPr lang="en-US">
              <a:solidFill>
                <a:srgbClr val="004988"/>
              </a:solidFill>
            </a:endParaRPr>
          </a:p>
        </p:txBody>
      </p:sp>
      <p:pic>
        <p:nvPicPr>
          <p:cNvPr id="22530" name="Picture 2" descr="C:\Users\DMU\Desktop\CONCN-\molarity-and-dilution-8-7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33400"/>
            <a:ext cx="7467600" cy="5638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9707039"/>
      </p:ext>
    </p:extLst>
  </p:cSld>
  <p:clrMapOvr>
    <a:masterClrMapping/>
  </p:clrMapOvr>
  <p:transition>
    <p:wipe dir="r"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03B8BEF-7A3C-462A-BBF6-9F3FCD5A47F0}" type="slidenum">
              <a:rPr lang="en-US" smtClean="0">
                <a:solidFill>
                  <a:srgbClr val="004988"/>
                </a:solidFill>
              </a:rPr>
              <a:pPr>
                <a:defRPr/>
              </a:pPr>
              <a:t>56</a:t>
            </a:fld>
            <a:endParaRPr lang="en-US">
              <a:solidFill>
                <a:srgbClr val="004988"/>
              </a:solidFill>
            </a:endParaRPr>
          </a:p>
        </p:txBody>
      </p:sp>
      <p:pic>
        <p:nvPicPr>
          <p:cNvPr id="23554" name="Picture 2" descr="C:\Users\DMU\Desktop\CONCN-\molarity-and-dilution-9-7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09600"/>
            <a:ext cx="7620000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6821349"/>
      </p:ext>
    </p:extLst>
  </p:cSld>
  <p:clrMapOvr>
    <a:masterClrMapping/>
  </p:clrMapOvr>
  <p:transition>
    <p:wipe dir="r"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03B8BEF-7A3C-462A-BBF6-9F3FCD5A47F0}" type="slidenum">
              <a:rPr lang="en-US" smtClean="0">
                <a:solidFill>
                  <a:srgbClr val="004988"/>
                </a:solidFill>
              </a:rPr>
              <a:pPr>
                <a:defRPr/>
              </a:pPr>
              <a:t>57</a:t>
            </a:fld>
            <a:endParaRPr lang="en-US">
              <a:solidFill>
                <a:srgbClr val="004988"/>
              </a:solidFill>
            </a:endParaRPr>
          </a:p>
        </p:txBody>
      </p:sp>
      <p:pic>
        <p:nvPicPr>
          <p:cNvPr id="25603" name="Picture 3" descr="C:\Users\DMU\Desktop\CONCN-\concentration-units-17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81000"/>
            <a:ext cx="7239000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790186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03B8BEF-7A3C-462A-BBF6-9F3FCD5A47F0}" type="slidenum">
              <a:rPr lang="en-US" smtClean="0">
                <a:solidFill>
                  <a:srgbClr val="004988"/>
                </a:solidFill>
              </a:rPr>
              <a:pPr>
                <a:defRPr/>
              </a:pPr>
              <a:t>58</a:t>
            </a:fld>
            <a:endParaRPr lang="en-US">
              <a:solidFill>
                <a:srgbClr val="004988"/>
              </a:solidFill>
            </a:endParaRPr>
          </a:p>
        </p:txBody>
      </p:sp>
      <p:pic>
        <p:nvPicPr>
          <p:cNvPr id="26626" name="Picture 2" descr="C:\Users\DMU\Desktop\CONCN-\concentration-units-18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914401"/>
            <a:ext cx="7467599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417357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03B8BEF-7A3C-462A-BBF6-9F3FCD5A47F0}" type="slidenum">
              <a:rPr lang="en-US" smtClean="0">
                <a:solidFill>
                  <a:srgbClr val="004988"/>
                </a:solidFill>
              </a:rPr>
              <a:pPr>
                <a:defRPr/>
              </a:pPr>
              <a:t>59</a:t>
            </a:fld>
            <a:endParaRPr lang="en-US">
              <a:solidFill>
                <a:srgbClr val="004988"/>
              </a:solidFill>
            </a:endParaRPr>
          </a:p>
        </p:txBody>
      </p:sp>
      <p:pic>
        <p:nvPicPr>
          <p:cNvPr id="27650" name="Picture 2" descr="C:\Users\DMU\Desktop\CONCN-\concentration-units-19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990600"/>
            <a:ext cx="7086600" cy="5029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26686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2"/>
          <p:cNvSpPr>
            <a:spLocks noChangeArrowheads="1"/>
          </p:cNvSpPr>
          <p:nvPr/>
        </p:nvSpPr>
        <p:spPr bwMode="auto">
          <a:xfrm rot="16200000">
            <a:off x="6134100" y="5829300"/>
            <a:ext cx="609600" cy="228600"/>
          </a:xfrm>
          <a:prstGeom prst="rightArrow">
            <a:avLst>
              <a:gd name="adj1" fmla="val 50000"/>
              <a:gd name="adj2" fmla="val 67136"/>
            </a:avLst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457200" y="533400"/>
            <a:ext cx="82486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592138" y="439738"/>
            <a:ext cx="8112125" cy="920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5400" b="1" dirty="0">
                <a:solidFill>
                  <a:srgbClr val="B107A9"/>
                </a:solidFill>
              </a:rPr>
              <a:t>The Mean </a:t>
            </a:r>
            <a:r>
              <a:rPr lang="en-US" sz="3600" b="1" dirty="0">
                <a:solidFill>
                  <a:srgbClr val="B107A9"/>
                </a:solidFill>
              </a:rPr>
              <a:t>(Arithmetic Average</a:t>
            </a:r>
            <a:r>
              <a:rPr lang="en-US" sz="3600" b="1" dirty="0">
                <a:solidFill>
                  <a:srgbClr val="FFFFFF"/>
                </a:solidFill>
              </a:rPr>
              <a:t>)</a:t>
            </a:r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452438" y="1824038"/>
            <a:ext cx="8696325" cy="3081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  <a:buSzPct val="100000"/>
              <a:buFontTx/>
              <a:buChar char="•"/>
            </a:pPr>
            <a:r>
              <a:rPr lang="en-US" sz="2800" b="1" dirty="0">
                <a:solidFill>
                  <a:srgbClr val="B107A9"/>
                </a:solidFill>
              </a:rPr>
              <a:t>It is the Arithmetic Average of data values:</a:t>
            </a:r>
          </a:p>
          <a:p>
            <a:pPr eaLnBrk="0" hangingPunct="0">
              <a:spcBef>
                <a:spcPct val="50000"/>
              </a:spcBef>
            </a:pPr>
            <a:endParaRPr lang="en-US" sz="2800" b="1" dirty="0">
              <a:solidFill>
                <a:srgbClr val="B107A9"/>
              </a:solidFill>
            </a:endParaRPr>
          </a:p>
          <a:p>
            <a:pPr eaLnBrk="0" hangingPunct="0">
              <a:spcBef>
                <a:spcPct val="50000"/>
              </a:spcBef>
            </a:pPr>
            <a:endParaRPr lang="en-US" sz="2800" b="1" dirty="0">
              <a:solidFill>
                <a:srgbClr val="B107A9"/>
              </a:solidFill>
            </a:endParaRPr>
          </a:p>
          <a:p>
            <a:pPr eaLnBrk="0" hangingPunct="0">
              <a:spcBef>
                <a:spcPct val="50000"/>
              </a:spcBef>
              <a:buSzPct val="100000"/>
              <a:buFontTx/>
              <a:buChar char="•"/>
            </a:pPr>
            <a:r>
              <a:rPr lang="en-US" sz="2800" b="1" dirty="0">
                <a:solidFill>
                  <a:srgbClr val="B107A9"/>
                </a:solidFill>
              </a:rPr>
              <a:t>The Most Common Measure of Central Tendency</a:t>
            </a:r>
          </a:p>
          <a:p>
            <a:pPr eaLnBrk="0" hangingPunct="0">
              <a:spcBef>
                <a:spcPct val="50000"/>
              </a:spcBef>
              <a:buSzPct val="100000"/>
              <a:buFontTx/>
              <a:buChar char="•"/>
            </a:pPr>
            <a:r>
              <a:rPr lang="en-US" sz="2800" b="1" dirty="0">
                <a:solidFill>
                  <a:srgbClr val="B107A9"/>
                </a:solidFill>
              </a:rPr>
              <a:t>Affected by Extreme Values (Outliers)</a:t>
            </a:r>
          </a:p>
        </p:txBody>
      </p:sp>
      <p:graphicFrame>
        <p:nvGraphicFramePr>
          <p:cNvPr id="9222" name="Object 6">
            <a:hlinkClick r:id="" action="ppaction://ole?verb=0"/>
          </p:cNvPr>
          <p:cNvGraphicFramePr>
            <a:graphicFrameLocks/>
          </p:cNvGraphicFramePr>
          <p:nvPr/>
        </p:nvGraphicFramePr>
        <p:xfrm>
          <a:off x="2667000" y="2438400"/>
          <a:ext cx="1574800" cy="1444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" name="Equation" r:id="rId4" imgW="1573200" imgH="1442880" progId="Equation.3">
                  <p:embed/>
                </p:oleObj>
              </mc:Choice>
              <mc:Fallback>
                <p:oleObj name="Equation" r:id="rId4" imgW="1573200" imgH="1442880" progId="Equation.3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2438400"/>
                        <a:ext cx="1574800" cy="1444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3" name="Object 7">
            <a:hlinkClick r:id="" action="ppaction://ole?verb=0"/>
          </p:cNvPr>
          <p:cNvGraphicFramePr>
            <a:graphicFrameLocks/>
          </p:cNvGraphicFramePr>
          <p:nvPr/>
        </p:nvGraphicFramePr>
        <p:xfrm>
          <a:off x="3962400" y="2438400"/>
          <a:ext cx="4394200" cy="1404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2" name="Equation" r:id="rId6" imgW="4392360" imgH="1403280" progId="Equation.3">
                  <p:embed/>
                </p:oleObj>
              </mc:Choice>
              <mc:Fallback>
                <p:oleObj name="Equation" r:id="rId6" imgW="4392360" imgH="1403280" progId="Equation.3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2438400"/>
                        <a:ext cx="4394200" cy="1404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4" name="Line 8"/>
          <p:cNvSpPr>
            <a:spLocks noChangeShapeType="1"/>
          </p:cNvSpPr>
          <p:nvPr/>
        </p:nvSpPr>
        <p:spPr bwMode="auto">
          <a:xfrm>
            <a:off x="771525" y="5410200"/>
            <a:ext cx="3368675" cy="0"/>
          </a:xfrm>
          <a:prstGeom prst="line">
            <a:avLst/>
          </a:prstGeom>
          <a:noFill/>
          <a:ln w="12700">
            <a:solidFill>
              <a:srgbClr val="FFFF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5" name="Line 9"/>
          <p:cNvSpPr>
            <a:spLocks noChangeShapeType="1"/>
          </p:cNvSpPr>
          <p:nvPr/>
        </p:nvSpPr>
        <p:spPr bwMode="auto">
          <a:xfrm>
            <a:off x="4733925" y="5410200"/>
            <a:ext cx="3851275" cy="0"/>
          </a:xfrm>
          <a:prstGeom prst="line">
            <a:avLst/>
          </a:prstGeom>
          <a:noFill/>
          <a:ln w="12700">
            <a:solidFill>
              <a:srgbClr val="FFFF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6" name="Rectangle 10"/>
          <p:cNvSpPr>
            <a:spLocks noChangeArrowheads="1"/>
          </p:cNvSpPr>
          <p:nvPr/>
        </p:nvSpPr>
        <p:spPr bwMode="auto">
          <a:xfrm>
            <a:off x="604838" y="5329238"/>
            <a:ext cx="3971925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800" dirty="0">
                <a:solidFill>
                  <a:srgbClr val="0070C0"/>
                </a:solidFill>
              </a:rPr>
              <a:t>0   1   2   3   4   5   6   7   8   9   10</a:t>
            </a:r>
          </a:p>
        </p:txBody>
      </p:sp>
      <p:sp>
        <p:nvSpPr>
          <p:cNvPr id="9227" name="Rectangle 11"/>
          <p:cNvSpPr>
            <a:spLocks noChangeArrowheads="1"/>
          </p:cNvSpPr>
          <p:nvPr/>
        </p:nvSpPr>
        <p:spPr bwMode="auto">
          <a:xfrm>
            <a:off x="4567238" y="5329238"/>
            <a:ext cx="4276725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800" dirty="0">
                <a:solidFill>
                  <a:srgbClr val="0070C0"/>
                </a:solidFill>
              </a:rPr>
              <a:t>0   1   2   3   4   5   6   7   8   9   10   12   14   </a:t>
            </a:r>
            <a:r>
              <a:rPr lang="en-US" sz="1800" dirty="0">
                <a:solidFill>
                  <a:srgbClr val="FFFFCC"/>
                </a:solidFill>
              </a:rPr>
              <a:t>   </a:t>
            </a:r>
          </a:p>
        </p:txBody>
      </p:sp>
      <p:sp>
        <p:nvSpPr>
          <p:cNvPr id="9228" name="Rectangle 12"/>
          <p:cNvSpPr>
            <a:spLocks noChangeArrowheads="1"/>
          </p:cNvSpPr>
          <p:nvPr/>
        </p:nvSpPr>
        <p:spPr bwMode="auto">
          <a:xfrm>
            <a:off x="685800" y="5181600"/>
            <a:ext cx="31432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9" name="Oval 13"/>
          <p:cNvSpPr>
            <a:spLocks noChangeArrowheads="1"/>
          </p:cNvSpPr>
          <p:nvPr/>
        </p:nvSpPr>
        <p:spPr bwMode="auto">
          <a:xfrm>
            <a:off x="914400" y="5181600"/>
            <a:ext cx="228600" cy="228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30" name="Oval 14"/>
          <p:cNvSpPr>
            <a:spLocks noChangeArrowheads="1"/>
          </p:cNvSpPr>
          <p:nvPr/>
        </p:nvSpPr>
        <p:spPr bwMode="auto">
          <a:xfrm>
            <a:off x="1524000" y="5181600"/>
            <a:ext cx="228600" cy="228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31" name="Oval 15"/>
          <p:cNvSpPr>
            <a:spLocks noChangeArrowheads="1"/>
          </p:cNvSpPr>
          <p:nvPr/>
        </p:nvSpPr>
        <p:spPr bwMode="auto">
          <a:xfrm>
            <a:off x="2057400" y="5181600"/>
            <a:ext cx="228600" cy="228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32" name="Oval 16"/>
          <p:cNvSpPr>
            <a:spLocks noChangeArrowheads="1"/>
          </p:cNvSpPr>
          <p:nvPr/>
        </p:nvSpPr>
        <p:spPr bwMode="auto">
          <a:xfrm>
            <a:off x="2667000" y="5181600"/>
            <a:ext cx="228600" cy="228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33" name="Oval 17"/>
          <p:cNvSpPr>
            <a:spLocks noChangeArrowheads="1"/>
          </p:cNvSpPr>
          <p:nvPr/>
        </p:nvSpPr>
        <p:spPr bwMode="auto">
          <a:xfrm>
            <a:off x="3200400" y="5181600"/>
            <a:ext cx="228600" cy="228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34" name="Oval 18"/>
          <p:cNvSpPr>
            <a:spLocks noChangeArrowheads="1"/>
          </p:cNvSpPr>
          <p:nvPr/>
        </p:nvSpPr>
        <p:spPr bwMode="auto">
          <a:xfrm>
            <a:off x="4876800" y="5181600"/>
            <a:ext cx="228600" cy="228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35" name="Oval 19"/>
          <p:cNvSpPr>
            <a:spLocks noChangeArrowheads="1"/>
          </p:cNvSpPr>
          <p:nvPr/>
        </p:nvSpPr>
        <p:spPr bwMode="auto">
          <a:xfrm>
            <a:off x="5410200" y="5181600"/>
            <a:ext cx="228600" cy="228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36" name="Oval 20"/>
          <p:cNvSpPr>
            <a:spLocks noChangeArrowheads="1"/>
          </p:cNvSpPr>
          <p:nvPr/>
        </p:nvSpPr>
        <p:spPr bwMode="auto">
          <a:xfrm>
            <a:off x="6019800" y="5181600"/>
            <a:ext cx="228600" cy="228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37" name="Oval 21"/>
          <p:cNvSpPr>
            <a:spLocks noChangeArrowheads="1"/>
          </p:cNvSpPr>
          <p:nvPr/>
        </p:nvSpPr>
        <p:spPr bwMode="auto">
          <a:xfrm>
            <a:off x="6553200" y="5181600"/>
            <a:ext cx="228600" cy="228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38" name="Oval 22"/>
          <p:cNvSpPr>
            <a:spLocks noChangeArrowheads="1"/>
          </p:cNvSpPr>
          <p:nvPr/>
        </p:nvSpPr>
        <p:spPr bwMode="auto">
          <a:xfrm>
            <a:off x="8305800" y="5181600"/>
            <a:ext cx="228600" cy="228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39" name="AutoShape 23"/>
          <p:cNvSpPr>
            <a:spLocks noChangeArrowheads="1"/>
          </p:cNvSpPr>
          <p:nvPr/>
        </p:nvSpPr>
        <p:spPr bwMode="auto">
          <a:xfrm rot="16200000">
            <a:off x="1866900" y="5829300"/>
            <a:ext cx="609600" cy="228600"/>
          </a:xfrm>
          <a:prstGeom prst="rightArrow">
            <a:avLst>
              <a:gd name="adj1" fmla="val 50000"/>
              <a:gd name="adj2" fmla="val 67136"/>
            </a:avLst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40" name="Rectangle 24"/>
          <p:cNvSpPr>
            <a:spLocks noChangeArrowheads="1"/>
          </p:cNvSpPr>
          <p:nvPr/>
        </p:nvSpPr>
        <p:spPr bwMode="auto">
          <a:xfrm>
            <a:off x="2433638" y="5938838"/>
            <a:ext cx="16859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Mean = 5</a:t>
            </a:r>
          </a:p>
        </p:txBody>
      </p:sp>
      <p:sp>
        <p:nvSpPr>
          <p:cNvPr id="9241" name="Rectangle 25"/>
          <p:cNvSpPr>
            <a:spLocks noChangeArrowheads="1"/>
          </p:cNvSpPr>
          <p:nvPr/>
        </p:nvSpPr>
        <p:spPr bwMode="auto">
          <a:xfrm>
            <a:off x="6700838" y="5938838"/>
            <a:ext cx="15335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Mean = 6</a:t>
            </a:r>
          </a:p>
        </p:txBody>
      </p:sp>
      <p:graphicFrame>
        <p:nvGraphicFramePr>
          <p:cNvPr id="9242" name="Object 26">
            <a:hlinkClick r:id="" action="ppaction://ole?verb=0"/>
          </p:cNvPr>
          <p:cNvGraphicFramePr>
            <a:graphicFrameLocks/>
          </p:cNvGraphicFramePr>
          <p:nvPr/>
        </p:nvGraphicFramePr>
        <p:xfrm>
          <a:off x="1219200" y="2667000"/>
          <a:ext cx="1117600" cy="747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3" name="Equation" r:id="rId8" imgW="1116000" imgH="745920" progId="Equation.3">
                  <p:embed/>
                </p:oleObj>
              </mc:Choice>
              <mc:Fallback>
                <p:oleObj name="Equation" r:id="rId8" imgW="1116000" imgH="745920" progId="Equation.3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2667000"/>
                        <a:ext cx="1117600" cy="747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43" name="Rectangle 27"/>
          <p:cNvSpPr>
            <a:spLocks noChangeArrowheads="1"/>
          </p:cNvSpPr>
          <p:nvPr/>
        </p:nvSpPr>
        <p:spPr bwMode="auto">
          <a:xfrm>
            <a:off x="7391400" y="2514600"/>
            <a:ext cx="11620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44" name="Rectangle 28"/>
          <p:cNvSpPr>
            <a:spLocks noChangeArrowheads="1"/>
          </p:cNvSpPr>
          <p:nvPr/>
        </p:nvSpPr>
        <p:spPr bwMode="auto">
          <a:xfrm>
            <a:off x="685800" y="3048000"/>
            <a:ext cx="1685925" cy="705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1" dirty="0">
                <a:solidFill>
                  <a:srgbClr val="00B0F0"/>
                </a:solidFill>
              </a:rPr>
              <a:t>Sample Mean</a:t>
            </a:r>
          </a:p>
        </p:txBody>
      </p:sp>
    </p:spTree>
    <p:extLst>
      <p:ext uri="{BB962C8B-B14F-4D97-AF65-F5344CB8AC3E}">
        <p14:creationId xmlns:p14="http://schemas.microsoft.com/office/powerpoint/2010/main" val="4085917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03B8BEF-7A3C-462A-BBF6-9F3FCD5A47F0}" type="slidenum">
              <a:rPr lang="en-US" smtClean="0">
                <a:solidFill>
                  <a:srgbClr val="004988"/>
                </a:solidFill>
              </a:rPr>
              <a:pPr>
                <a:defRPr/>
              </a:pPr>
              <a:t>60</a:t>
            </a:fld>
            <a:endParaRPr lang="en-US">
              <a:solidFill>
                <a:srgbClr val="004988"/>
              </a:solidFill>
            </a:endParaRPr>
          </a:p>
        </p:txBody>
      </p:sp>
      <p:pic>
        <p:nvPicPr>
          <p:cNvPr id="28674" name="Picture 2" descr="C:\Users\DMU\Desktop\CONCN-\concentration-units-20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838200"/>
            <a:ext cx="6705600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854836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03B8BEF-7A3C-462A-BBF6-9F3FCD5A47F0}" type="slidenum">
              <a:rPr lang="en-US" smtClean="0">
                <a:solidFill>
                  <a:srgbClr val="004988"/>
                </a:solidFill>
              </a:rPr>
              <a:pPr>
                <a:defRPr/>
              </a:pPr>
              <a:t>61</a:t>
            </a:fld>
            <a:endParaRPr lang="en-US">
              <a:solidFill>
                <a:srgbClr val="004988"/>
              </a:solidFill>
            </a:endParaRPr>
          </a:p>
        </p:txBody>
      </p:sp>
      <p:pic>
        <p:nvPicPr>
          <p:cNvPr id="8194" name="Picture 2" descr="C:\Users\DMU\Desktop\CONCN-\molarity-and-dilution-17-7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0960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5675201"/>
      </p:ext>
    </p:extLst>
  </p:cSld>
  <p:clrMapOvr>
    <a:masterClrMapping/>
  </p:clrMapOvr>
  <p:transition>
    <p:wipe dir="r"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03B8BEF-7A3C-462A-BBF6-9F3FCD5A47F0}" type="slidenum">
              <a:rPr lang="en-US" smtClean="0">
                <a:solidFill>
                  <a:srgbClr val="004988"/>
                </a:solidFill>
              </a:rPr>
              <a:pPr>
                <a:defRPr/>
              </a:pPr>
              <a:t>62</a:t>
            </a:fld>
            <a:endParaRPr lang="en-US">
              <a:solidFill>
                <a:srgbClr val="004988"/>
              </a:solidFill>
            </a:endParaRPr>
          </a:p>
        </p:txBody>
      </p:sp>
      <p:pic>
        <p:nvPicPr>
          <p:cNvPr id="9218" name="Picture 2" descr="C:\Users\DMU\Desktop\CONCN-\molarity-and-dilution-18-7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85800"/>
            <a:ext cx="7239000" cy="534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9302"/>
      </p:ext>
    </p:extLst>
  </p:cSld>
  <p:clrMapOvr>
    <a:masterClrMapping/>
  </p:clrMapOvr>
  <p:transition>
    <p:wipe dir="r"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03B8BEF-7A3C-462A-BBF6-9F3FCD5A47F0}" type="slidenum">
              <a:rPr lang="en-US" smtClean="0">
                <a:solidFill>
                  <a:srgbClr val="004988"/>
                </a:solidFill>
              </a:rPr>
              <a:pPr>
                <a:defRPr/>
              </a:pPr>
              <a:t>63</a:t>
            </a:fld>
            <a:endParaRPr lang="en-US">
              <a:solidFill>
                <a:srgbClr val="004988"/>
              </a:solidFill>
            </a:endParaRPr>
          </a:p>
        </p:txBody>
      </p:sp>
      <p:pic>
        <p:nvPicPr>
          <p:cNvPr id="10242" name="Picture 2" descr="C:\Users\DMU\Desktop\CONCN-\molarity-and-dilution-19-7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685800"/>
            <a:ext cx="7239000" cy="534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3108231"/>
      </p:ext>
    </p:extLst>
  </p:cSld>
  <p:clrMapOvr>
    <a:masterClrMapping/>
  </p:clrMapOvr>
  <p:transition>
    <p:wipe dir="r"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03B8BEF-7A3C-462A-BBF6-9F3FCD5A47F0}" type="slidenum">
              <a:rPr lang="en-US" smtClean="0">
                <a:solidFill>
                  <a:srgbClr val="004988"/>
                </a:solidFill>
              </a:rPr>
              <a:pPr>
                <a:defRPr/>
              </a:pPr>
              <a:t>64</a:t>
            </a:fld>
            <a:endParaRPr lang="en-US">
              <a:solidFill>
                <a:srgbClr val="004988"/>
              </a:solidFill>
            </a:endParaRPr>
          </a:p>
        </p:txBody>
      </p:sp>
      <p:pic>
        <p:nvPicPr>
          <p:cNvPr id="11266" name="Picture 2" descr="C:\Users\DMU\Desktop\CONCN-\molarity-and-dilution-20-7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85800"/>
            <a:ext cx="7391400" cy="5486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1566966"/>
      </p:ext>
    </p:extLst>
  </p:cSld>
  <p:clrMapOvr>
    <a:masterClrMapping/>
  </p:clrMapOvr>
  <p:transition>
    <p:wipe dir="r"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03B8BEF-7A3C-462A-BBF6-9F3FCD5A47F0}" type="slidenum">
              <a:rPr lang="en-US" smtClean="0">
                <a:solidFill>
                  <a:srgbClr val="004988"/>
                </a:solidFill>
              </a:rPr>
              <a:pPr>
                <a:defRPr/>
              </a:pPr>
              <a:t>65</a:t>
            </a:fld>
            <a:endParaRPr lang="en-US">
              <a:solidFill>
                <a:srgbClr val="004988"/>
              </a:solidFill>
            </a:endParaRPr>
          </a:p>
        </p:txBody>
      </p:sp>
      <p:pic>
        <p:nvPicPr>
          <p:cNvPr id="12290" name="Picture 2" descr="C:\Users\DMU\Desktop\CONCN-\molarity-and-dilution-21-7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09600"/>
            <a:ext cx="7315200" cy="541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9200336"/>
      </p:ext>
    </p:extLst>
  </p:cSld>
  <p:clrMapOvr>
    <a:masterClrMapping/>
  </p:clrMapOvr>
  <p:transition>
    <p:wipe dir="r"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03B8BEF-7A3C-462A-BBF6-9F3FCD5A47F0}" type="slidenum">
              <a:rPr lang="en-US" smtClean="0">
                <a:solidFill>
                  <a:srgbClr val="004988"/>
                </a:solidFill>
              </a:rPr>
              <a:pPr>
                <a:defRPr/>
              </a:pPr>
              <a:t>66</a:t>
            </a:fld>
            <a:endParaRPr lang="en-US">
              <a:solidFill>
                <a:srgbClr val="004988"/>
              </a:solidFill>
            </a:endParaRPr>
          </a:p>
        </p:txBody>
      </p:sp>
      <p:pic>
        <p:nvPicPr>
          <p:cNvPr id="13314" name="Picture 2" descr="C:\Users\DMU\Desktop\CONCN-\molarity-and-dilution-22-7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828674"/>
            <a:ext cx="6934200" cy="526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3678070"/>
      </p:ext>
    </p:extLst>
  </p:cSld>
  <p:clrMapOvr>
    <a:masterClrMapping/>
  </p:clrMapOvr>
  <p:transition>
    <p:wipe dir="r"/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03B8BEF-7A3C-462A-BBF6-9F3FCD5A47F0}" type="slidenum">
              <a:rPr lang="en-US" smtClean="0">
                <a:solidFill>
                  <a:srgbClr val="004988"/>
                </a:solidFill>
              </a:rPr>
              <a:pPr>
                <a:defRPr/>
              </a:pPr>
              <a:t>67</a:t>
            </a:fld>
            <a:endParaRPr lang="en-US">
              <a:solidFill>
                <a:srgbClr val="004988"/>
              </a:solidFill>
            </a:endParaRPr>
          </a:p>
        </p:txBody>
      </p:sp>
      <p:pic>
        <p:nvPicPr>
          <p:cNvPr id="14338" name="Picture 2" descr="C:\Users\DMU\Desktop\CONCN-\molarity-and-dilution-23-7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85800"/>
            <a:ext cx="7124700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7350234"/>
      </p:ext>
    </p:extLst>
  </p:cSld>
  <p:clrMapOvr>
    <a:masterClrMapping/>
  </p:clrMapOvr>
  <p:transition>
    <p:wipe dir="r"/>
  </p:transition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03B8BEF-7A3C-462A-BBF6-9F3FCD5A47F0}" type="slidenum">
              <a:rPr lang="en-US" smtClean="0">
                <a:solidFill>
                  <a:srgbClr val="004988"/>
                </a:solidFill>
              </a:rPr>
              <a:pPr>
                <a:defRPr/>
              </a:pPr>
              <a:t>68</a:t>
            </a:fld>
            <a:endParaRPr lang="en-US">
              <a:solidFill>
                <a:srgbClr val="004988"/>
              </a:solidFill>
            </a:endParaRPr>
          </a:p>
        </p:txBody>
      </p:sp>
      <p:pic>
        <p:nvPicPr>
          <p:cNvPr id="15362" name="Picture 2" descr="C:\Users\DMU\Desktop\CONCN-\molarity-and-dilution-24-7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85800"/>
            <a:ext cx="7124700" cy="5486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5389626"/>
      </p:ext>
    </p:extLst>
  </p:cSld>
  <p:clrMapOvr>
    <a:masterClrMapping/>
  </p:clrMapOvr>
  <p:transition>
    <p:wipe dir="r"/>
  </p:transition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algn="l"/>
            <a:r>
              <a:rPr lang="en-US" dirty="0" smtClean="0">
                <a:latin typeface="+mn-lt"/>
                <a:ea typeface="Calibri"/>
                <a:cs typeface="Times New Roman"/>
              </a:rPr>
              <a:t>                                    </a:t>
            </a:r>
            <a:r>
              <a:rPr lang="en-US" dirty="0" smtClean="0">
                <a:solidFill>
                  <a:srgbClr val="B107A9"/>
                </a:solidFill>
                <a:latin typeface="+mn-lt"/>
                <a:ea typeface="Calibri"/>
                <a:cs typeface="Times New Roman"/>
              </a:rPr>
              <a:t>Chapter.5</a:t>
            </a:r>
            <a:r>
              <a:rPr lang="en-US" dirty="0" smtClean="0">
                <a:latin typeface="+mn-lt"/>
                <a:ea typeface="Calibri"/>
                <a:cs typeface="Times New Roman"/>
              </a:rPr>
              <a:t/>
            </a:r>
            <a:br>
              <a:rPr lang="en-US" dirty="0" smtClean="0">
                <a:latin typeface="+mn-lt"/>
                <a:ea typeface="Calibri"/>
                <a:cs typeface="Times New Roman"/>
              </a:rPr>
            </a:br>
            <a:r>
              <a:rPr lang="en-US" dirty="0" smtClean="0">
                <a:latin typeface="+mn-lt"/>
                <a:ea typeface="Calibri"/>
                <a:cs typeface="Times New Roman"/>
              </a:rPr>
              <a:t>                        Food Composition </a:t>
            </a:r>
            <a:r>
              <a:rPr lang="en-US" dirty="0">
                <a:latin typeface="+mn-lt"/>
                <a:ea typeface="Calibri"/>
                <a:cs typeface="Times New Roman"/>
              </a:rPr>
              <a:t>database 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dirty="0" smtClean="0">
                <a:solidFill>
                  <a:srgbClr val="333333"/>
                </a:solidFill>
                <a:latin typeface="+mn-lt"/>
              </a:rPr>
              <a:t>FCDB sometimes - </a:t>
            </a:r>
            <a:r>
              <a:rPr lang="en-US" dirty="0">
                <a:solidFill>
                  <a:srgbClr val="333333"/>
                </a:solidFill>
                <a:latin typeface="+mn-lt"/>
              </a:rPr>
              <a:t>Food Composition Tables </a:t>
            </a:r>
            <a:r>
              <a:rPr lang="en-US" dirty="0" smtClean="0">
                <a:solidFill>
                  <a:srgbClr val="333333"/>
                </a:solidFill>
                <a:latin typeface="+mn-lt"/>
              </a:rPr>
              <a:t>FCT</a:t>
            </a:r>
            <a:r>
              <a:rPr lang="en-US" dirty="0" smtClean="0"/>
              <a:t> 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dirty="0"/>
              <a:t> C</a:t>
            </a:r>
            <a:r>
              <a:rPr lang="en-US" dirty="0" smtClean="0"/>
              <a:t>ollections </a:t>
            </a:r>
            <a:r>
              <a:rPr lang="en-US" dirty="0"/>
              <a:t>of data on the nutritional content of foods. </a:t>
            </a:r>
            <a:endParaRPr lang="en-US" dirty="0" smtClean="0"/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dirty="0"/>
              <a:t>quantitative </a:t>
            </a:r>
            <a:r>
              <a:rPr lang="en-US" dirty="0" smtClean="0"/>
              <a:t>analyses</a:t>
            </a:r>
            <a:r>
              <a:rPr lang="en-US" dirty="0" smtClean="0">
                <a:solidFill>
                  <a:srgbClr val="FF0000"/>
                </a:solidFill>
              </a:rPr>
              <a:t>…???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dirty="0"/>
              <a:t>multiple </a:t>
            </a:r>
            <a:r>
              <a:rPr lang="en-US" dirty="0" smtClean="0"/>
              <a:t>uses 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dirty="0"/>
              <a:t>sometimes available </a:t>
            </a:r>
            <a:r>
              <a:rPr lang="en-US" dirty="0" smtClean="0"/>
              <a:t>online…..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03B8BEF-7A3C-462A-BBF6-9F3FCD5A47F0}" type="slidenum">
              <a:rPr lang="en-US" smtClean="0">
                <a:solidFill>
                  <a:srgbClr val="004988"/>
                </a:solidFill>
              </a:rPr>
              <a:pPr>
                <a:defRPr/>
              </a:pPr>
              <a:t>69</a:t>
            </a:fld>
            <a:endParaRPr lang="en-US">
              <a:solidFill>
                <a:srgbClr val="0049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210859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B107A9"/>
                </a:solidFill>
                <a:latin typeface="Times New Roman" pitchFamily="18" charset="0"/>
                <a:cs typeface="Times New Roman" pitchFamily="18" charset="0"/>
              </a:rPr>
              <a:t>Practice: </a:t>
            </a:r>
            <a:r>
              <a:rPr lang="en-US" sz="3200" dirty="0">
                <a:solidFill>
                  <a:srgbClr val="B107A9"/>
                </a:solidFill>
                <a:latin typeface="Times New Roman" pitchFamily="18" charset="0"/>
                <a:cs typeface="Times New Roman" pitchFamily="18" charset="0"/>
              </a:rPr>
              <a:t>Finding a Sample Mean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r>
              <a:rPr lang="en-US" dirty="0"/>
              <a:t> The t</a:t>
            </a:r>
            <a:r>
              <a:rPr lang="en-US" dirty="0" smtClean="0"/>
              <a:t>ransport prices </a:t>
            </a:r>
            <a:r>
              <a:rPr lang="en-US" dirty="0"/>
              <a:t>(in </a:t>
            </a:r>
            <a:r>
              <a:rPr lang="en-US" dirty="0" smtClean="0"/>
              <a:t>Birr) </a:t>
            </a:r>
            <a:r>
              <a:rPr lang="en-US" dirty="0"/>
              <a:t>for a </a:t>
            </a:r>
            <a:r>
              <a:rPr lang="en-US" dirty="0" smtClean="0"/>
              <a:t>sample of round-trip </a:t>
            </a:r>
            <a:r>
              <a:rPr lang="en-US" dirty="0"/>
              <a:t>from </a:t>
            </a:r>
            <a:r>
              <a:rPr lang="en-US" dirty="0" smtClean="0"/>
              <a:t>D/</a:t>
            </a:r>
            <a:r>
              <a:rPr lang="en-US" dirty="0" err="1" smtClean="0"/>
              <a:t>Markos</a:t>
            </a:r>
            <a:r>
              <a:rPr lang="en-US" dirty="0" smtClean="0"/>
              <a:t>, </a:t>
            </a:r>
            <a:r>
              <a:rPr lang="en-US" dirty="0" err="1" smtClean="0"/>
              <a:t>Bahir</a:t>
            </a:r>
            <a:r>
              <a:rPr lang="en-US" dirty="0" smtClean="0"/>
              <a:t> </a:t>
            </a:r>
            <a:r>
              <a:rPr lang="en-US" dirty="0" err="1" smtClean="0"/>
              <a:t>dar</a:t>
            </a:r>
            <a:r>
              <a:rPr lang="en-US" dirty="0" smtClean="0"/>
              <a:t> </a:t>
            </a:r>
            <a:r>
              <a:rPr lang="en-US" dirty="0"/>
              <a:t>to </a:t>
            </a:r>
            <a:r>
              <a:rPr lang="en-US" dirty="0" smtClean="0"/>
              <a:t>Gondar, Addis Ababa </a:t>
            </a:r>
            <a:r>
              <a:rPr lang="en-US" dirty="0"/>
              <a:t>are listed. What is the mean price of the </a:t>
            </a:r>
            <a:r>
              <a:rPr lang="en-US" dirty="0" smtClean="0"/>
              <a:t>trip?</a:t>
            </a:r>
            <a:endParaRPr lang="en-US" dirty="0"/>
          </a:p>
          <a:p>
            <a:pPr marL="0" indent="0">
              <a:buFont typeface="Arial" charset="0"/>
              <a:buNone/>
            </a:pPr>
            <a:r>
              <a:rPr lang="en-US" dirty="0" smtClean="0"/>
              <a:t>        872   </a:t>
            </a:r>
            <a:r>
              <a:rPr lang="en-US" dirty="0"/>
              <a:t>432   397   427   388   782   397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289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03B8BEF-7A3C-462A-BBF6-9F3FCD5A47F0}" type="slidenum">
              <a:rPr lang="en-US" smtClean="0">
                <a:solidFill>
                  <a:srgbClr val="004988"/>
                </a:solidFill>
              </a:rPr>
              <a:pPr>
                <a:defRPr/>
              </a:pPr>
              <a:t>70</a:t>
            </a:fld>
            <a:endParaRPr lang="en-US">
              <a:solidFill>
                <a:srgbClr val="004988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9600"/>
            <a:ext cx="80772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204920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                                         uses  </a:t>
            </a:r>
            <a:r>
              <a:rPr lang="en-US" sz="2800" dirty="0" smtClean="0">
                <a:latin typeface="+mn-lt"/>
              </a:rPr>
              <a:t>FCDBs</a:t>
            </a:r>
            <a:endParaRPr lang="en-US" sz="28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dirty="0"/>
              <a:t> assessment of energy </a:t>
            </a:r>
            <a:r>
              <a:rPr lang="en-US" dirty="0" smtClean="0"/>
              <a:t>and nutrient intake 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dirty="0"/>
              <a:t> effect of diet on health and disease </a:t>
            </a:r>
            <a:r>
              <a:rPr lang="en-US" dirty="0" smtClean="0"/>
              <a:t>outcomes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dirty="0"/>
              <a:t> development of dietary </a:t>
            </a:r>
            <a:r>
              <a:rPr lang="en-US" dirty="0" smtClean="0"/>
              <a:t>guidelines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dirty="0" smtClean="0"/>
              <a:t> </a:t>
            </a:r>
            <a:r>
              <a:rPr lang="en-US" dirty="0"/>
              <a:t>plan the food ration requirements </a:t>
            </a:r>
            <a:endParaRPr lang="en-US" dirty="0" smtClean="0"/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dirty="0"/>
              <a:t>f</a:t>
            </a:r>
            <a:r>
              <a:rPr lang="en-US" dirty="0" smtClean="0"/>
              <a:t>ood </a:t>
            </a:r>
            <a:r>
              <a:rPr lang="en-US" dirty="0"/>
              <a:t>industry </a:t>
            </a:r>
            <a:endParaRPr lang="en-US" dirty="0" smtClean="0"/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dirty="0"/>
              <a:t>c</a:t>
            </a:r>
            <a:r>
              <a:rPr lang="en-US" dirty="0" smtClean="0"/>
              <a:t>omparison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  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03B8BEF-7A3C-462A-BBF6-9F3FCD5A47F0}" type="slidenum">
              <a:rPr lang="en-US" smtClean="0">
                <a:solidFill>
                  <a:srgbClr val="004988"/>
                </a:solidFill>
              </a:rPr>
              <a:pPr>
                <a:defRPr/>
              </a:pPr>
              <a:t>71</a:t>
            </a:fld>
            <a:endParaRPr lang="en-US">
              <a:solidFill>
                <a:srgbClr val="0049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31069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dirty="0" smtClean="0"/>
              <a:t>                        Clinical </a:t>
            </a:r>
            <a:r>
              <a:rPr lang="en-US" dirty="0"/>
              <a:t>practice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dirty="0" smtClean="0"/>
              <a:t> </a:t>
            </a:r>
            <a:r>
              <a:rPr lang="en-US" dirty="0"/>
              <a:t>to assess overall dietary balance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dirty="0" smtClean="0"/>
              <a:t> </a:t>
            </a:r>
            <a:r>
              <a:rPr lang="en-US" dirty="0"/>
              <a:t>to obtain a quantitative estimate of energy and/or specific </a:t>
            </a:r>
            <a:r>
              <a:rPr lang="en-US" dirty="0" smtClean="0"/>
              <a:t>nutrient intakes</a:t>
            </a:r>
            <a:endParaRPr lang="en-US" dirty="0"/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dirty="0" smtClean="0"/>
              <a:t> </a:t>
            </a:r>
            <a:r>
              <a:rPr lang="en-US" dirty="0"/>
              <a:t>to identify nutritional deficiencies or excesses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dirty="0" smtClean="0"/>
              <a:t>to </a:t>
            </a:r>
            <a:r>
              <a:rPr lang="en-US" dirty="0"/>
              <a:t>assess the risk of malnutrition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dirty="0" smtClean="0"/>
              <a:t>to </a:t>
            </a:r>
            <a:r>
              <a:rPr lang="en-US" dirty="0"/>
              <a:t>monitor compliance with dietary advice.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03B8BEF-7A3C-462A-BBF6-9F3FCD5A47F0}" type="slidenum">
              <a:rPr lang="en-US" smtClean="0">
                <a:solidFill>
                  <a:srgbClr val="004988"/>
                </a:solidFill>
              </a:rPr>
              <a:pPr>
                <a:defRPr/>
              </a:pPr>
              <a:t>72</a:t>
            </a:fld>
            <a:endParaRPr lang="en-US">
              <a:solidFill>
                <a:srgbClr val="0049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9120245"/>
      </p:ext>
    </p:extLst>
  </p:cSld>
  <p:clrMapOvr>
    <a:masterClrMapping/>
  </p:clrMapOvr>
  <p:transition>
    <p:wipe dir="r"/>
  </p:transition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/>
              <a:t>                                     </a:t>
            </a:r>
            <a:r>
              <a:rPr lang="en-US" dirty="0" err="1" smtClean="0"/>
              <a:t>cont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03B8BEF-7A3C-462A-BBF6-9F3FCD5A47F0}" type="slidenum">
              <a:rPr lang="en-US" smtClean="0">
                <a:solidFill>
                  <a:srgbClr val="004988"/>
                </a:solidFill>
              </a:rPr>
              <a:pPr>
                <a:defRPr/>
              </a:pPr>
              <a:t>73</a:t>
            </a:fld>
            <a:endParaRPr lang="en-US">
              <a:solidFill>
                <a:srgbClr val="004988"/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99" y="1671638"/>
            <a:ext cx="8399841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2138318"/>
      </p:ext>
    </p:extLst>
  </p:cSld>
  <p:clrMapOvr>
    <a:masterClrMapping/>
  </p:clrMapOvr>
  <p:transition>
    <p:wipe dir="r"/>
  </p:transition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/>
              <a:t>Fortification with folic acid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/>
              <a:t> development </a:t>
            </a:r>
            <a:r>
              <a:rPr lang="en-US" dirty="0" smtClean="0"/>
              <a:t>of public </a:t>
            </a:r>
            <a:r>
              <a:rPr lang="en-US" dirty="0"/>
              <a:t>health policy </a:t>
            </a: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/>
              <a:t> </a:t>
            </a:r>
            <a:r>
              <a:rPr lang="en-US" dirty="0" err="1" smtClean="0"/>
              <a:t>recognised</a:t>
            </a:r>
            <a:r>
              <a:rPr lang="en-US" dirty="0" smtClean="0"/>
              <a:t>--pregnant </a:t>
            </a:r>
            <a:r>
              <a:rPr lang="en-US" dirty="0"/>
              <a:t>women </a:t>
            </a: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  (</a:t>
            </a:r>
            <a:r>
              <a:rPr lang="en-US" dirty="0"/>
              <a:t>NTDs) , such as </a:t>
            </a:r>
            <a:r>
              <a:rPr lang="en-US" dirty="0" err="1"/>
              <a:t>spina</a:t>
            </a:r>
            <a:r>
              <a:rPr lang="en-US" dirty="0"/>
              <a:t> </a:t>
            </a:r>
            <a:r>
              <a:rPr lang="en-US" dirty="0" smtClean="0"/>
              <a:t>bifida</a:t>
            </a:r>
          </a:p>
          <a:p>
            <a:pPr marL="0" indent="0">
              <a:buNone/>
            </a:pPr>
            <a:r>
              <a:rPr lang="en-US" dirty="0" smtClean="0"/>
              <a:t>      </a:t>
            </a:r>
            <a:r>
              <a:rPr lang="en-US" dirty="0" smtClean="0">
                <a:solidFill>
                  <a:srgbClr val="0070C0"/>
                </a:solidFill>
              </a:rPr>
              <a:t>PLANNING OF INSTITUTIONAL DIETS 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 </a:t>
            </a:r>
            <a:r>
              <a:rPr lang="en-US" dirty="0"/>
              <a:t>links between diet and health </a:t>
            </a: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/>
              <a:t> </a:t>
            </a:r>
            <a:r>
              <a:rPr lang="en-US" dirty="0" smtClean="0"/>
              <a:t>Provided with the way in: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Hospitals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Military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Day-care centers…</a:t>
            </a:r>
            <a:r>
              <a:rPr lang="en-US" dirty="0" err="1" smtClean="0">
                <a:solidFill>
                  <a:srgbClr val="FF0000"/>
                </a:solidFill>
              </a:rPr>
              <a:t>etc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03B8BEF-7A3C-462A-BBF6-9F3FCD5A47F0}" type="slidenum">
              <a:rPr lang="en-US" smtClean="0">
                <a:solidFill>
                  <a:srgbClr val="004988"/>
                </a:solidFill>
              </a:rPr>
              <a:pPr>
                <a:defRPr/>
              </a:pPr>
              <a:t>74</a:t>
            </a:fld>
            <a:endParaRPr lang="en-US">
              <a:solidFill>
                <a:srgbClr val="004988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914400" y="2438400"/>
            <a:ext cx="0" cy="381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8580930"/>
      </p:ext>
    </p:extLst>
  </p:cSld>
  <p:clrMapOvr>
    <a:masterClrMapping/>
  </p:clrMapOvr>
  <p:transition>
    <p:wipe dir="r"/>
  </p:transition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Strength Vs. weakness –</a:t>
            </a:r>
            <a:r>
              <a:rPr lang="en-US" dirty="0" smtClean="0">
                <a:solidFill>
                  <a:srgbClr val="B107A9"/>
                </a:solidFill>
              </a:rPr>
              <a:t>FCDBs.</a:t>
            </a:r>
            <a:endParaRPr lang="en-US" dirty="0">
              <a:solidFill>
                <a:srgbClr val="B107A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/>
              <a:t> nutrition labeling, policy </a:t>
            </a:r>
            <a:r>
              <a:rPr lang="en-US" dirty="0" smtClean="0"/>
              <a:t>making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/>
              <a:t> types of food available and consumed </a:t>
            </a:r>
            <a:endParaRPr lang="en-US" dirty="0" smtClean="0"/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/>
              <a:t>paired with dietary consumption data </a:t>
            </a:r>
            <a:endParaRPr lang="en-US" dirty="0" smtClean="0"/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dirty="0"/>
              <a:t> </a:t>
            </a:r>
            <a:r>
              <a:rPr lang="en-US" dirty="0">
                <a:solidFill>
                  <a:srgbClr val="C00000"/>
                </a:solidFill>
              </a:rPr>
              <a:t>Adequate training </a:t>
            </a:r>
            <a:r>
              <a:rPr lang="en-US" dirty="0" smtClean="0">
                <a:solidFill>
                  <a:srgbClr val="C00000"/>
                </a:solidFill>
              </a:rPr>
              <a:t>on FCD use – comprehend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dirty="0">
                <a:solidFill>
                  <a:srgbClr val="C00000"/>
                </a:solidFill>
              </a:rPr>
              <a:t>Differences in the development of FCDBs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 smtClean="0"/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03B8BEF-7A3C-462A-BBF6-9F3FCD5A47F0}" type="slidenum">
              <a:rPr lang="en-US" smtClean="0">
                <a:solidFill>
                  <a:srgbClr val="004988"/>
                </a:solidFill>
              </a:rPr>
              <a:pPr>
                <a:defRPr/>
              </a:pPr>
              <a:t>75</a:t>
            </a:fld>
            <a:endParaRPr lang="en-US">
              <a:solidFill>
                <a:srgbClr val="0049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6675435"/>
      </p:ext>
    </p:extLst>
  </p:cSld>
  <p:clrMapOvr>
    <a:masterClrMapping/>
  </p:clrMapOvr>
  <p:transition>
    <p:wipe dir="r"/>
  </p:transition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 Limitations- FCDBs.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 poorly understood by users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 </a:t>
            </a:r>
            <a:r>
              <a:rPr lang="en-US" dirty="0"/>
              <a:t>variability in their </a:t>
            </a:r>
            <a:r>
              <a:rPr lang="en-US" dirty="0" smtClean="0"/>
              <a:t>composition</a:t>
            </a:r>
            <a:r>
              <a:rPr lang="en-US" dirty="0" smtClean="0">
                <a:solidFill>
                  <a:srgbClr val="B107A9"/>
                </a:solidFill>
              </a:rPr>
              <a:t>…???</a:t>
            </a:r>
          </a:p>
          <a:p>
            <a:pPr>
              <a:lnSpc>
                <a:spcPct val="150000"/>
              </a:lnSpc>
            </a:pPr>
            <a:r>
              <a:rPr lang="en-US" dirty="0"/>
              <a:t> </a:t>
            </a:r>
            <a:r>
              <a:rPr lang="en-US" dirty="0" smtClean="0"/>
              <a:t> product formulations </a:t>
            </a:r>
            <a:r>
              <a:rPr lang="en-US" dirty="0"/>
              <a:t>are constantly changing 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03B8BEF-7A3C-462A-BBF6-9F3FCD5A47F0}" type="slidenum">
              <a:rPr lang="en-US" smtClean="0">
                <a:solidFill>
                  <a:srgbClr val="004988"/>
                </a:solidFill>
              </a:rPr>
              <a:pPr>
                <a:defRPr/>
              </a:pPr>
              <a:t>76</a:t>
            </a:fld>
            <a:endParaRPr lang="en-US">
              <a:solidFill>
                <a:srgbClr val="0049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975420"/>
      </p:ext>
    </p:extLst>
  </p:cSld>
  <p:clrMapOvr>
    <a:masterClrMapping/>
  </p:clrMapOvr>
  <p:transition>
    <p:wipe dir="r"/>
  </p:transition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dirty="0" smtClean="0"/>
              <a:t>                 </a:t>
            </a:r>
            <a:br>
              <a:rPr lang="en-US" dirty="0" smtClean="0"/>
            </a:br>
            <a:r>
              <a:rPr lang="en-US" dirty="0" smtClean="0"/>
              <a:t>                      Sources </a:t>
            </a:r>
            <a:r>
              <a:rPr lang="en-US" dirty="0"/>
              <a:t>of </a:t>
            </a:r>
            <a:r>
              <a:rPr lang="en-US" dirty="0" smtClean="0"/>
              <a:t>FCD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 </a:t>
            </a:r>
            <a:r>
              <a:rPr lang="en-US" dirty="0"/>
              <a:t>Scientific literature, </a:t>
            </a:r>
            <a:br>
              <a:rPr lang="en-US" dirty="0"/>
            </a:br>
            <a:r>
              <a:rPr lang="en-US" dirty="0"/>
              <a:t> Contract lab analysis, </a:t>
            </a:r>
            <a:br>
              <a:rPr lang="en-US" dirty="0"/>
            </a:br>
            <a:r>
              <a:rPr lang="en-US" dirty="0"/>
              <a:t> Food industry (labeling data)</a:t>
            </a:r>
            <a:br>
              <a:rPr lang="en-US" dirty="0"/>
            </a:br>
            <a:r>
              <a:rPr lang="en-US" dirty="0"/>
              <a:t> US/non-US databases</a:t>
            </a:r>
            <a:br>
              <a:rPr lang="en-US" dirty="0"/>
            </a:br>
            <a:r>
              <a:rPr lang="en-US" dirty="0"/>
              <a:t> Calculated from ingredients</a:t>
            </a:r>
            <a:br>
              <a:rPr lang="en-US" dirty="0"/>
            </a:br>
            <a:r>
              <a:rPr lang="en-US" dirty="0"/>
              <a:t> Estimated based on similar foods </a:t>
            </a:r>
            <a:br>
              <a:rPr lang="en-US" dirty="0"/>
            </a:b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03B8BEF-7A3C-462A-BBF6-9F3FCD5A47F0}" type="slidenum">
              <a:rPr lang="en-US" smtClean="0">
                <a:solidFill>
                  <a:srgbClr val="004988"/>
                </a:solidFill>
              </a:rPr>
              <a:pPr>
                <a:defRPr/>
              </a:pPr>
              <a:t>77</a:t>
            </a:fld>
            <a:endParaRPr lang="en-US">
              <a:solidFill>
                <a:srgbClr val="0049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35417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</a:t>
            </a:r>
            <a:r>
              <a:rPr lang="en-US" sz="2800" dirty="0" smtClean="0">
                <a:solidFill>
                  <a:srgbClr val="00B0F0"/>
                </a:solidFill>
                <a:latin typeface="+mn-lt"/>
              </a:rPr>
              <a:t>CHAPTER…….6. </a:t>
            </a:r>
            <a:r>
              <a:rPr lang="en-US" sz="2800" dirty="0" smtClean="0">
                <a:latin typeface="+mn-lt"/>
              </a:rPr>
              <a:t/>
            </a:r>
            <a:br>
              <a:rPr lang="en-US" sz="2800" dirty="0" smtClean="0">
                <a:latin typeface="+mn-lt"/>
              </a:rPr>
            </a:br>
            <a:r>
              <a:rPr lang="en-US" sz="2800" dirty="0" smtClean="0">
                <a:latin typeface="+mn-lt"/>
              </a:rPr>
              <a:t>Nutrient </a:t>
            </a:r>
            <a:r>
              <a:rPr lang="en-US" sz="2800" dirty="0">
                <a:latin typeface="+mn-lt"/>
              </a:rPr>
              <a:t>bioavailability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b="1" dirty="0" smtClean="0">
                <a:solidFill>
                  <a:srgbClr val="FF3399"/>
                </a:solidFill>
                <a:latin typeface="Times New Roman"/>
                <a:ea typeface="ＭＳ Ｐゴシック" charset="-128"/>
              </a:rPr>
              <a:t>Bioavailability</a:t>
            </a:r>
            <a:r>
              <a:rPr lang="en-US" dirty="0" smtClean="0">
                <a:solidFill>
                  <a:srgbClr val="FF3399"/>
                </a:solidFill>
                <a:ea typeface="ＭＳ Ｐゴシック" charset="-128"/>
              </a:rPr>
              <a:t>??</a:t>
            </a:r>
          </a:p>
          <a:p>
            <a:pPr marL="0" indent="0">
              <a:buNone/>
            </a:pPr>
            <a:r>
              <a:rPr lang="en-US" dirty="0">
                <a:solidFill>
                  <a:srgbClr val="FF3399"/>
                </a:solidFill>
                <a:ea typeface="ＭＳ Ｐゴシック" charset="-128"/>
              </a:rPr>
              <a:t> </a:t>
            </a:r>
            <a:r>
              <a:rPr lang="en-US" dirty="0" smtClean="0">
                <a:solidFill>
                  <a:srgbClr val="FF3399"/>
                </a:solidFill>
                <a:ea typeface="ＭＳ Ｐゴシック" charset="-128"/>
              </a:rPr>
              <a:t>  - </a:t>
            </a:r>
            <a:r>
              <a:rPr lang="en-US" dirty="0" smtClean="0"/>
              <a:t>the </a:t>
            </a:r>
            <a:r>
              <a:rPr lang="en-US" dirty="0"/>
              <a:t>proportion of the </a:t>
            </a:r>
            <a:r>
              <a:rPr lang="en-US" b="1" dirty="0" smtClean="0"/>
              <a:t>nutrient</a:t>
            </a:r>
            <a:r>
              <a:rPr lang="en-US" dirty="0" smtClean="0"/>
              <a:t>- digested</a:t>
            </a:r>
            <a:r>
              <a:rPr lang="en-US" dirty="0"/>
              <a:t>, absorbed and metabolized through normal </a:t>
            </a:r>
            <a:r>
              <a:rPr lang="en-US" dirty="0" smtClean="0"/>
              <a:t>pathways- </a:t>
            </a:r>
            <a:r>
              <a:rPr lang="en-US" dirty="0" smtClean="0">
                <a:solidFill>
                  <a:srgbClr val="00B050"/>
                </a:solidFill>
              </a:rPr>
              <a:t>body function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Understanding </a:t>
            </a:r>
            <a:r>
              <a:rPr lang="en-US" dirty="0"/>
              <a:t>nutrient </a:t>
            </a:r>
            <a:r>
              <a:rPr lang="en-US" dirty="0" smtClean="0"/>
              <a:t>bioavailability: 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     optimize </a:t>
            </a:r>
            <a:r>
              <a:rPr lang="en-US" dirty="0"/>
              <a:t>diets </a:t>
            </a:r>
            <a:r>
              <a:rPr lang="en-US" dirty="0" smtClean="0"/>
              <a:t>and; 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     set </a:t>
            </a:r>
            <a:r>
              <a:rPr lang="en-US" dirty="0"/>
              <a:t>appropriate nutrient recommendations.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>
              <a:solidFill>
                <a:srgbClr val="FF3399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4988"/>
                </a:solidFill>
              </a:rPr>
              <a:t>Larson/Farber 5th ed.</a:t>
            </a:r>
            <a:endParaRPr lang="en-US">
              <a:solidFill>
                <a:srgbClr val="004988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03B8BEF-7A3C-462A-BBF6-9F3FCD5A47F0}" type="slidenum">
              <a:rPr lang="en-US" smtClean="0">
                <a:solidFill>
                  <a:srgbClr val="004988"/>
                </a:solidFill>
              </a:rPr>
              <a:pPr>
                <a:defRPr/>
              </a:pPr>
              <a:t>78</a:t>
            </a:fld>
            <a:endParaRPr lang="en-US">
              <a:solidFill>
                <a:srgbClr val="0049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89579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Factors: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dirty="0" smtClean="0">
                <a:solidFill>
                  <a:srgbClr val="B107A9"/>
                </a:solidFill>
              </a:rPr>
              <a:t>External: </a:t>
            </a:r>
          </a:p>
          <a:p>
            <a:pPr>
              <a:buFont typeface="Wingdings" pitchFamily="2" charset="2"/>
              <a:buChar char="ü"/>
            </a:pPr>
            <a:r>
              <a:rPr lang="en-US" dirty="0">
                <a:solidFill>
                  <a:srgbClr val="B107A9"/>
                </a:solidFill>
              </a:rPr>
              <a:t> </a:t>
            </a:r>
            <a:r>
              <a:rPr lang="en-US" dirty="0"/>
              <a:t>food </a:t>
            </a:r>
            <a:r>
              <a:rPr lang="en-US" dirty="0" smtClean="0"/>
              <a:t>matrix</a:t>
            </a:r>
          </a:p>
          <a:p>
            <a:pPr>
              <a:buFont typeface="Wingdings" pitchFamily="2" charset="2"/>
              <a:buChar char="ü"/>
            </a:pPr>
            <a:r>
              <a:rPr lang="en-US" dirty="0">
                <a:solidFill>
                  <a:srgbClr val="B107A9"/>
                </a:solidFill>
              </a:rPr>
              <a:t> </a:t>
            </a:r>
            <a:r>
              <a:rPr lang="en-US" dirty="0"/>
              <a:t>chemical form of the </a:t>
            </a:r>
            <a:r>
              <a:rPr lang="en-US" dirty="0" smtClean="0"/>
              <a:t>nutrient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 </a:t>
            </a:r>
            <a:r>
              <a:rPr lang="en-US" dirty="0">
                <a:solidFill>
                  <a:srgbClr val="FF3399"/>
                </a:solidFill>
              </a:rPr>
              <a:t>Internal </a:t>
            </a:r>
            <a:r>
              <a:rPr lang="en-US" dirty="0" smtClean="0">
                <a:solidFill>
                  <a:srgbClr val="FF3399"/>
                </a:solidFill>
              </a:rPr>
              <a:t>factors:</a:t>
            </a:r>
          </a:p>
          <a:p>
            <a:pPr>
              <a:buFont typeface="Courier New" pitchFamily="49" charset="0"/>
              <a:buChar char="o"/>
            </a:pPr>
            <a:r>
              <a:rPr lang="en-US" dirty="0" smtClean="0"/>
              <a:t>    age</a:t>
            </a:r>
            <a:r>
              <a:rPr lang="en-US" dirty="0"/>
              <a:t>, nutrient status </a:t>
            </a:r>
            <a:r>
              <a:rPr lang="en-US" dirty="0" smtClean="0"/>
              <a:t>and</a:t>
            </a:r>
          </a:p>
          <a:p>
            <a:pPr>
              <a:buFont typeface="Courier New" pitchFamily="49" charset="0"/>
              <a:buChar char="o"/>
            </a:pPr>
            <a:r>
              <a:rPr lang="en-US" dirty="0" smtClean="0"/>
              <a:t> </a:t>
            </a:r>
            <a:r>
              <a:rPr lang="en-US" dirty="0"/>
              <a:t>life stage (e.g. pregnancy</a:t>
            </a:r>
            <a:r>
              <a:rPr lang="en-US" dirty="0" smtClean="0"/>
              <a:t>)</a:t>
            </a:r>
            <a:endParaRPr lang="en-US" dirty="0" smtClean="0">
              <a:solidFill>
                <a:srgbClr val="B107A9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4988"/>
                </a:solidFill>
              </a:rPr>
              <a:t>Larson/Farber 5th ed.</a:t>
            </a:r>
            <a:endParaRPr lang="en-US">
              <a:solidFill>
                <a:srgbClr val="004988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03B8BEF-7A3C-462A-BBF6-9F3FCD5A47F0}" type="slidenum">
              <a:rPr lang="en-US" smtClean="0">
                <a:solidFill>
                  <a:srgbClr val="004988"/>
                </a:solidFill>
              </a:rPr>
              <a:pPr>
                <a:defRPr/>
              </a:pPr>
              <a:t>79</a:t>
            </a:fld>
            <a:endParaRPr lang="en-US">
              <a:solidFill>
                <a:srgbClr val="0049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28058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030A0"/>
                </a:solidFill>
              </a:rPr>
              <a:t>Solution: Finding a Sample Mean</a:t>
            </a:r>
          </a:p>
        </p:txBody>
      </p:sp>
      <p:sp>
        <p:nvSpPr>
          <p:cNvPr id="2052" name="Content Placeholder 2"/>
          <p:cNvSpPr>
            <a:spLocks noGrp="1"/>
          </p:cNvSpPr>
          <p:nvPr>
            <p:ph idx="1"/>
          </p:nvPr>
        </p:nvSpPr>
        <p:spPr>
          <a:xfrm>
            <a:off x="457200" y="1460500"/>
            <a:ext cx="8229600" cy="631825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en-US" dirty="0" smtClean="0"/>
              <a:t>	872   432   397   427   388   782   397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33388" y="2185988"/>
            <a:ext cx="8121650" cy="233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D17230"/>
              </a:buClr>
              <a:buFont typeface="Arial" charset="0"/>
              <a:buChar char="•"/>
            </a:pPr>
            <a:r>
              <a:rPr lang="en-US" dirty="0" smtClean="0">
                <a:solidFill>
                  <a:srgbClr val="000000"/>
                </a:solidFill>
                <a:cs typeface="Times New Roman" pitchFamily="18" charset="0"/>
              </a:rPr>
              <a:t>The sum of the trip prices is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D17230"/>
              </a:buClr>
            </a:pPr>
            <a:r>
              <a:rPr lang="en-US" dirty="0" smtClean="0">
                <a:solidFill>
                  <a:srgbClr val="000000"/>
                </a:solidFill>
                <a:cs typeface="Times New Roman" pitchFamily="18" charset="0"/>
              </a:rPr>
              <a:t>	</a:t>
            </a:r>
            <a:r>
              <a:rPr lang="el-GR" dirty="0" smtClean="0">
                <a:solidFill>
                  <a:srgbClr val="AE0337"/>
                </a:solidFill>
                <a:cs typeface="Times New Roman" pitchFamily="18" charset="0"/>
              </a:rPr>
              <a:t>Σ</a:t>
            </a:r>
            <a:r>
              <a:rPr lang="en-US" i="1" dirty="0" smtClean="0">
                <a:solidFill>
                  <a:srgbClr val="AE0337"/>
                </a:solidFill>
                <a:cs typeface="Times New Roman" pitchFamily="18" charset="0"/>
              </a:rPr>
              <a:t>x</a:t>
            </a:r>
            <a:r>
              <a:rPr lang="en-US" dirty="0" smtClean="0">
                <a:solidFill>
                  <a:srgbClr val="AE0337"/>
                </a:solidFill>
                <a:cs typeface="Times New Roman" pitchFamily="18" charset="0"/>
              </a:rPr>
              <a:t> = </a:t>
            </a:r>
            <a:r>
              <a:rPr lang="en-US" sz="2400" dirty="0" smtClean="0">
                <a:solidFill>
                  <a:srgbClr val="AE0337"/>
                </a:solidFill>
                <a:cs typeface="Times New Roman" pitchFamily="18" charset="0"/>
              </a:rPr>
              <a:t>872 + 432 + 397 + 427 + 388 + 782 + 397 = 3695</a:t>
            </a:r>
            <a:r>
              <a:rPr lang="en-US" sz="2400" dirty="0" smtClean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sz="2400" dirty="0" smtClean="0">
                <a:solidFill>
                  <a:srgbClr val="000000"/>
                </a:solidFill>
                <a:cs typeface="Times New Roman" pitchFamily="18" charset="0"/>
              </a:rPr>
            </a:br>
            <a:endParaRPr lang="en-US" sz="2400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D17230"/>
              </a:buClr>
              <a:buFont typeface="Arial" charset="0"/>
              <a:buChar char="•"/>
            </a:pPr>
            <a:r>
              <a:rPr lang="en-US" dirty="0" smtClean="0">
                <a:solidFill>
                  <a:srgbClr val="000000"/>
                </a:solidFill>
                <a:cs typeface="Times New Roman" pitchFamily="18" charset="0"/>
              </a:rPr>
              <a:t>To find the mean price, divide the sum of the prices by the number of prices in the sample</a:t>
            </a:r>
            <a:endParaRPr lang="en-US" dirty="0" smtClean="0">
              <a:solidFill>
                <a:prstClr val="black"/>
              </a:solidFill>
            </a:endParaRPr>
          </a:p>
        </p:txBody>
      </p:sp>
      <p:graphicFrame>
        <p:nvGraphicFramePr>
          <p:cNvPr id="14338" name="Object 2"/>
          <p:cNvGraphicFramePr>
            <a:graphicFrameLocks noChangeAspect="1"/>
          </p:cNvGraphicFramePr>
          <p:nvPr/>
        </p:nvGraphicFramePr>
        <p:xfrm>
          <a:off x="2582863" y="4522788"/>
          <a:ext cx="3286125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5" name="Equation" r:id="rId4" imgW="1460500" imgH="419100" progId="Equation.DSMT4">
                  <p:embed/>
                </p:oleObj>
              </mc:Choice>
              <mc:Fallback>
                <p:oleObj name="Equation" r:id="rId4" imgW="14605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82863" y="4522788"/>
                        <a:ext cx="3286125" cy="93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12788" y="5688013"/>
            <a:ext cx="7734300" cy="519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dirty="0">
                <a:solidFill>
                  <a:prstClr val="black"/>
                </a:solidFill>
                <a:cs typeface="Arial" charset="0"/>
              </a:rPr>
              <a:t>The mean price of the flights is about </a:t>
            </a:r>
            <a:r>
              <a:rPr lang="en-US" sz="2800" dirty="0" smtClean="0">
                <a:solidFill>
                  <a:srgbClr val="0070C0"/>
                </a:solidFill>
                <a:cs typeface="Arial" charset="0"/>
              </a:rPr>
              <a:t>527.90. birr</a:t>
            </a:r>
            <a:endParaRPr lang="en-US" sz="2800" dirty="0">
              <a:solidFill>
                <a:srgbClr val="0070C0"/>
              </a:solidFill>
              <a:cs typeface="Arial" charset="0"/>
            </a:endParaRPr>
          </a:p>
        </p:txBody>
      </p:sp>
      <p:sp>
        <p:nvSpPr>
          <p:cNvPr id="2056" name="Slide Number Placeholder 3"/>
          <p:cNvSpPr txBox="1">
            <a:spLocks noGrp="1"/>
          </p:cNvSpPr>
          <p:nvPr/>
        </p:nvSpPr>
        <p:spPr bwMode="auto">
          <a:xfrm>
            <a:off x="6854825" y="6416675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1200" dirty="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057" name="Footer Placeholder 2"/>
          <p:cNvSpPr txBox="1">
            <a:spLocks noGrp="1"/>
          </p:cNvSpPr>
          <p:nvPr/>
        </p:nvSpPr>
        <p:spPr bwMode="auto">
          <a:xfrm>
            <a:off x="228600" y="6416675"/>
            <a:ext cx="4343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1200" dirty="0" smtClean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555556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9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/>
          <a:lstStyle/>
          <a:p>
            <a:r>
              <a:rPr lang="en-US" dirty="0"/>
              <a:t> The bioavailability of </a:t>
            </a:r>
            <a:r>
              <a:rPr lang="en-US" dirty="0" smtClean="0"/>
              <a:t>macronutrients- CHO, </a:t>
            </a:r>
            <a:r>
              <a:rPr lang="en-US" dirty="0"/>
              <a:t>proteins, </a:t>
            </a:r>
            <a:r>
              <a:rPr lang="en-US" dirty="0" smtClean="0"/>
              <a:t>fats-</a:t>
            </a:r>
            <a:r>
              <a:rPr lang="en-US" dirty="0"/>
              <a:t> – is usually very high at </a:t>
            </a:r>
            <a:endParaRPr lang="en-US" dirty="0" smtClean="0"/>
          </a:p>
          <a:p>
            <a:r>
              <a:rPr lang="en-US" dirty="0"/>
              <a:t> micronutrients</a:t>
            </a:r>
            <a:r>
              <a:rPr lang="en-US" dirty="0" smtClean="0"/>
              <a:t>, </a:t>
            </a:r>
            <a:r>
              <a:rPr lang="en-US" dirty="0"/>
              <a:t>vary widely in the extent they are absorbed and </a:t>
            </a:r>
            <a:r>
              <a:rPr lang="en-US" dirty="0" smtClean="0"/>
              <a:t>utilized. 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4988"/>
                </a:solidFill>
              </a:rPr>
              <a:t>Larson/Farber 5th ed.</a:t>
            </a:r>
            <a:endParaRPr lang="en-US">
              <a:solidFill>
                <a:srgbClr val="004988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03B8BEF-7A3C-462A-BBF6-9F3FCD5A47F0}" type="slidenum">
              <a:rPr lang="en-US" smtClean="0">
                <a:solidFill>
                  <a:srgbClr val="004988"/>
                </a:solidFill>
              </a:rPr>
              <a:pPr>
                <a:defRPr/>
              </a:pPr>
              <a:t>80</a:t>
            </a:fld>
            <a:endParaRPr lang="en-US">
              <a:solidFill>
                <a:srgbClr val="0049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51424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4988"/>
                </a:solidFill>
              </a:rPr>
              <a:t>Larson/Farber 5th ed.</a:t>
            </a:r>
            <a:endParaRPr lang="en-US">
              <a:solidFill>
                <a:srgbClr val="004988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03B8BEF-7A3C-462A-BBF6-9F3FCD5A47F0}" type="slidenum">
              <a:rPr lang="en-US" smtClean="0">
                <a:solidFill>
                  <a:srgbClr val="004988"/>
                </a:solidFill>
              </a:rPr>
              <a:pPr>
                <a:defRPr/>
              </a:pPr>
              <a:t>81</a:t>
            </a:fld>
            <a:endParaRPr lang="en-US">
              <a:solidFill>
                <a:srgbClr val="0049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5666346"/>
      </p:ext>
    </p:extLst>
  </p:cSld>
  <p:clrMapOvr>
    <a:masterClrMapping/>
  </p:clrMapOvr>
  <p:transition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Practice…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find the </a:t>
            </a:r>
            <a:r>
              <a:rPr lang="en-US" dirty="0" smtClean="0">
                <a:solidFill>
                  <a:srgbClr val="B107A9"/>
                </a:solidFill>
                <a:latin typeface="Times New Roman" pitchFamily="18" charset="0"/>
                <a:cs typeface="Times New Roman" pitchFamily="18" charset="0"/>
              </a:rPr>
              <a:t>Mean????</a:t>
            </a:r>
            <a:endParaRPr lang="en-US" dirty="0">
              <a:solidFill>
                <a:srgbClr val="B107A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6018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/>
              <a:t>Example 2</a:t>
            </a:r>
            <a:br>
              <a:rPr lang="en-US" dirty="0"/>
            </a:br>
            <a:r>
              <a:rPr lang="en-US" dirty="0" smtClean="0"/>
              <a:t> The Analyst recorded the values of the experiment with </a:t>
            </a:r>
            <a:r>
              <a:rPr lang="en-US" dirty="0" smtClean="0">
                <a:solidFill>
                  <a:srgbClr val="00B050"/>
                </a:solidFill>
              </a:rPr>
              <a:t>repeated</a:t>
            </a:r>
            <a:r>
              <a:rPr lang="en-US" dirty="0" smtClean="0"/>
              <a:t> measures. </a:t>
            </a:r>
          </a:p>
          <a:p>
            <a:pPr marL="0" indent="0">
              <a:buNone/>
            </a:pPr>
            <a:r>
              <a:rPr lang="en-US" dirty="0" smtClean="0"/>
              <a:t>  Result                                           Frequency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    0                                                      8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    1                                                     10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    2                                                     12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    3                                                      3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    4                                                      5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    5                                                      2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03B8BEF-7A3C-462A-BBF6-9F3FCD5A47F0}" type="slidenum">
              <a:rPr lang="en-US" smtClean="0">
                <a:solidFill>
                  <a:srgbClr val="004988"/>
                </a:solidFill>
              </a:rPr>
              <a:pPr>
                <a:defRPr/>
              </a:pPr>
              <a:t>9</a:t>
            </a:fld>
            <a:endParaRPr lang="en-US">
              <a:solidFill>
                <a:srgbClr val="004988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3733800" y="3048000"/>
            <a:ext cx="0" cy="251460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09600" y="3429000"/>
            <a:ext cx="7467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430944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_bluegray">
  <a:themeElements>
    <a:clrScheme name="bluegra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uegray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uegra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gray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gray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gray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gray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gray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gray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2_bluegray">
  <a:themeElements>
    <a:clrScheme name="bluegra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uegray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uegra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gray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gray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gray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gray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gray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gray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4_bluegray">
  <a:themeElements>
    <a:clrScheme name="bluegra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uegray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uegra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gray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gray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gray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gray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gray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gray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f4template">
  <a:themeElements>
    <a:clrScheme name="Custom 1">
      <a:dk1>
        <a:sysClr val="windowText" lastClr="000000"/>
      </a:dk1>
      <a:lt1>
        <a:srgbClr val="FFFFFF"/>
      </a:lt1>
      <a:dk2>
        <a:srgbClr val="004988"/>
      </a:dk2>
      <a:lt2>
        <a:srgbClr val="EEECE1"/>
      </a:lt2>
      <a:accent1>
        <a:srgbClr val="D17230"/>
      </a:accent1>
      <a:accent2>
        <a:srgbClr val="AE0337"/>
      </a:accent2>
      <a:accent3>
        <a:srgbClr val="83BB35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chemeClr val="accent2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2800" dirty="0">
            <a:latin typeface="+mn-lt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bluegray">
  <a:themeElements>
    <a:clrScheme name="bluegra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uegray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uegra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gray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gray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gray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gray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gray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gray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lf4template">
  <a:themeElements>
    <a:clrScheme name="Custom 1">
      <a:dk1>
        <a:sysClr val="windowText" lastClr="000000"/>
      </a:dk1>
      <a:lt1>
        <a:srgbClr val="FFFFFF"/>
      </a:lt1>
      <a:dk2>
        <a:srgbClr val="004988"/>
      </a:dk2>
      <a:lt2>
        <a:srgbClr val="EEECE1"/>
      </a:lt2>
      <a:accent1>
        <a:srgbClr val="D17230"/>
      </a:accent1>
      <a:accent2>
        <a:srgbClr val="AE0337"/>
      </a:accent2>
      <a:accent3>
        <a:srgbClr val="83BB35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chemeClr val="accent2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2800" dirty="0">
            <a:latin typeface="+mn-lt"/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2_lf4template">
  <a:themeElements>
    <a:clrScheme name="Custom 1">
      <a:dk1>
        <a:sysClr val="windowText" lastClr="000000"/>
      </a:dk1>
      <a:lt1>
        <a:srgbClr val="FFFFFF"/>
      </a:lt1>
      <a:dk2>
        <a:srgbClr val="004988"/>
      </a:dk2>
      <a:lt2>
        <a:srgbClr val="EEECE1"/>
      </a:lt2>
      <a:accent1>
        <a:srgbClr val="D17230"/>
      </a:accent1>
      <a:accent2>
        <a:srgbClr val="AE0337"/>
      </a:accent2>
      <a:accent3>
        <a:srgbClr val="83BB35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chemeClr val="accent2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2800" dirty="0">
            <a:latin typeface="+mn-lt"/>
          </a:defRPr>
        </a:defPPr>
      </a:lstStyle>
    </a:txDef>
  </a:objectDefaults>
  <a:extraClrSchemeLst/>
</a:theme>
</file>

<file path=ppt/theme/theme7.xml><?xml version="1.0" encoding="utf-8"?>
<a:theme xmlns:a="http://schemas.openxmlformats.org/drawingml/2006/main" name="3_lf4template">
  <a:themeElements>
    <a:clrScheme name="Custom 1">
      <a:dk1>
        <a:sysClr val="windowText" lastClr="000000"/>
      </a:dk1>
      <a:lt1>
        <a:srgbClr val="FFFFFF"/>
      </a:lt1>
      <a:dk2>
        <a:srgbClr val="004988"/>
      </a:dk2>
      <a:lt2>
        <a:srgbClr val="EEECE1"/>
      </a:lt2>
      <a:accent1>
        <a:srgbClr val="D17230"/>
      </a:accent1>
      <a:accent2>
        <a:srgbClr val="AE0337"/>
      </a:accent2>
      <a:accent3>
        <a:srgbClr val="83BB35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chemeClr val="accent2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2800" dirty="0">
            <a:latin typeface="+mn-lt"/>
          </a:defRPr>
        </a:defPPr>
      </a:lstStyle>
    </a:txDef>
  </a:objectDefaults>
  <a:extraClrSchemeLst/>
</a:theme>
</file>

<file path=ppt/theme/theme8.xml><?xml version="1.0" encoding="utf-8"?>
<a:theme xmlns:a="http://schemas.openxmlformats.org/drawingml/2006/main" name="Bold Stripes">
  <a:themeElements>
    <a:clrScheme name="Bold Stripes 2">
      <a:dk1>
        <a:srgbClr val="000000"/>
      </a:dk1>
      <a:lt1>
        <a:srgbClr val="EAEAEA"/>
      </a:lt1>
      <a:dk2>
        <a:srgbClr val="003366"/>
      </a:dk2>
      <a:lt2>
        <a:srgbClr val="EAEAEA"/>
      </a:lt2>
      <a:accent1>
        <a:srgbClr val="FFFFFF"/>
      </a:accent1>
      <a:accent2>
        <a:srgbClr val="DDDDDD"/>
      </a:accent2>
      <a:accent3>
        <a:srgbClr val="F3F3F3"/>
      </a:accent3>
      <a:accent4>
        <a:srgbClr val="000000"/>
      </a:accent4>
      <a:accent5>
        <a:srgbClr val="FFFFFF"/>
      </a:accent5>
      <a:accent6>
        <a:srgbClr val="C8C8C8"/>
      </a:accent6>
      <a:hlink>
        <a:srgbClr val="336699"/>
      </a:hlink>
      <a:folHlink>
        <a:srgbClr val="9A0000"/>
      </a:folHlink>
    </a:clrScheme>
    <a:fontScheme name="Bold Stripe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Bold Stripes 1">
        <a:dk1>
          <a:srgbClr val="356677"/>
        </a:dk1>
        <a:lt1>
          <a:srgbClr val="FFFFFF"/>
        </a:lt1>
        <a:dk2>
          <a:srgbClr val="3E798E"/>
        </a:dk2>
        <a:lt2>
          <a:srgbClr val="FFFFCC"/>
        </a:lt2>
        <a:accent1>
          <a:srgbClr val="7FA0B1"/>
        </a:accent1>
        <a:accent2>
          <a:srgbClr val="3A7184"/>
        </a:accent2>
        <a:accent3>
          <a:srgbClr val="AFBEC6"/>
        </a:accent3>
        <a:accent4>
          <a:srgbClr val="DADADA"/>
        </a:accent4>
        <a:accent5>
          <a:srgbClr val="C0CDD5"/>
        </a:accent5>
        <a:accent6>
          <a:srgbClr val="346677"/>
        </a:accent6>
        <a:hlink>
          <a:srgbClr val="FFBF0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ld Stripes 2">
        <a:dk1>
          <a:srgbClr val="000000"/>
        </a:dk1>
        <a:lt1>
          <a:srgbClr val="EAEAEA"/>
        </a:lt1>
        <a:dk2>
          <a:srgbClr val="003366"/>
        </a:dk2>
        <a:lt2>
          <a:srgbClr val="EAEAEA"/>
        </a:lt2>
        <a:accent1>
          <a:srgbClr val="FFFFFF"/>
        </a:accent1>
        <a:accent2>
          <a:srgbClr val="DDDDDD"/>
        </a:accent2>
        <a:accent3>
          <a:srgbClr val="F3F3F3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336699"/>
        </a:hlink>
        <a:folHlink>
          <a:srgbClr val="9A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ld Stripes 3">
        <a:dk1>
          <a:srgbClr val="000000"/>
        </a:dk1>
        <a:lt1>
          <a:srgbClr val="EAEAEA"/>
        </a:lt1>
        <a:dk2>
          <a:srgbClr val="000000"/>
        </a:dk2>
        <a:lt2>
          <a:srgbClr val="EAEAEA"/>
        </a:lt2>
        <a:accent1>
          <a:srgbClr val="FFFFFF"/>
        </a:accent1>
        <a:accent2>
          <a:srgbClr val="DDDDDD"/>
        </a:accent2>
        <a:accent3>
          <a:srgbClr val="F3F3F3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777777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ld Stripes 4">
        <a:dk1>
          <a:srgbClr val="492417"/>
        </a:dk1>
        <a:lt1>
          <a:srgbClr val="D4D5C3"/>
        </a:lt1>
        <a:dk2>
          <a:srgbClr val="6E4900"/>
        </a:dk2>
        <a:lt2>
          <a:srgbClr val="B9BA9C"/>
        </a:lt2>
        <a:accent1>
          <a:srgbClr val="DBD8CF"/>
        </a:accent1>
        <a:accent2>
          <a:srgbClr val="C7C8B0"/>
        </a:accent2>
        <a:accent3>
          <a:srgbClr val="E6E7DE"/>
        </a:accent3>
        <a:accent4>
          <a:srgbClr val="3D1D12"/>
        </a:accent4>
        <a:accent5>
          <a:srgbClr val="EAE9E4"/>
        </a:accent5>
        <a:accent6>
          <a:srgbClr val="B4B59F"/>
        </a:accent6>
        <a:hlink>
          <a:srgbClr val="CC99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0000F8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AAAAFB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2.xml><?xml version="1.0" encoding="utf-8"?>
<a:themeOverride xmlns:a="http://schemas.openxmlformats.org/drawingml/2006/main">
  <a:clrScheme name="">
    <a:dk1>
      <a:srgbClr val="000000"/>
    </a:dk1>
    <a:lt1>
      <a:srgbClr val="0000F8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AAAAFB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1131</TotalTime>
  <Words>1715</Words>
  <Application>Microsoft Office PowerPoint</Application>
  <PresentationFormat>On-screen Show (4:3)</PresentationFormat>
  <Paragraphs>385</Paragraphs>
  <Slides>81</Slides>
  <Notes>9</Notes>
  <HiddenSlides>0</HiddenSlides>
  <MMClips>0</MMClips>
  <ScaleCrop>false</ScaleCrop>
  <HeadingPairs>
    <vt:vector size="6" baseType="variant">
      <vt:variant>
        <vt:lpstr>Theme</vt:lpstr>
      </vt:variant>
      <vt:variant>
        <vt:i4>12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81</vt:i4>
      </vt:variant>
    </vt:vector>
  </HeadingPairs>
  <TitlesOfParts>
    <vt:vector size="94" baseType="lpstr">
      <vt:lpstr>Office Theme</vt:lpstr>
      <vt:lpstr>lf4template</vt:lpstr>
      <vt:lpstr>Default Design</vt:lpstr>
      <vt:lpstr>bluegray</vt:lpstr>
      <vt:lpstr>1_lf4template</vt:lpstr>
      <vt:lpstr>2_lf4template</vt:lpstr>
      <vt:lpstr>3_lf4template</vt:lpstr>
      <vt:lpstr>Bold Stripes</vt:lpstr>
      <vt:lpstr>1_Default Design</vt:lpstr>
      <vt:lpstr>1_bluegray</vt:lpstr>
      <vt:lpstr>2_bluegray</vt:lpstr>
      <vt:lpstr>4_bluegray</vt:lpstr>
      <vt:lpstr>Equation</vt:lpstr>
      <vt:lpstr>FOOD ANALYSIS AND ANALYTICAL TECHNIQUES </vt:lpstr>
      <vt:lpstr>  Chapter 4. Evaluating Analytical Data  </vt:lpstr>
      <vt:lpstr>PowerPoint Presentation</vt:lpstr>
      <vt:lpstr>Measures of Central Tendency</vt:lpstr>
      <vt:lpstr>Mean (Arithmetic)</vt:lpstr>
      <vt:lpstr>PowerPoint Presentation</vt:lpstr>
      <vt:lpstr>Practice: Finding a Sample Mean</vt:lpstr>
      <vt:lpstr>Solution: Finding a Sample Mean</vt:lpstr>
      <vt:lpstr>Practice…find the Mean????</vt:lpstr>
      <vt:lpstr>                                     SOLUTION….</vt:lpstr>
      <vt:lpstr>Mean - Grouped Data</vt:lpstr>
      <vt:lpstr>Mean - Grouped Data</vt:lpstr>
      <vt:lpstr>PowerPoint Presentation</vt:lpstr>
      <vt:lpstr>Median</vt:lpstr>
      <vt:lpstr>PowerPoint Presentation</vt:lpstr>
      <vt:lpstr>                                   Example….1</vt:lpstr>
      <vt:lpstr>Practice…find the Median????</vt:lpstr>
      <vt:lpstr>Solution: Finding the Median</vt:lpstr>
      <vt:lpstr>Practice…Example 3</vt:lpstr>
      <vt:lpstr>Measure of Central Tendency: Mode</vt:lpstr>
      <vt:lpstr>PowerPoint Presentation</vt:lpstr>
      <vt:lpstr>PowerPoint Presentation</vt:lpstr>
      <vt:lpstr>PowerPoint Presentation</vt:lpstr>
      <vt:lpstr>PowerPoint Presentation</vt:lpstr>
      <vt:lpstr>Comparison of mean, median and mode</vt:lpstr>
      <vt:lpstr>Comparison of mean, median &amp; mode</vt:lpstr>
      <vt:lpstr>Best Guess interpretations</vt:lpstr>
      <vt:lpstr>               Check yourself …???</vt:lpstr>
      <vt:lpstr>CURVE FITTING</vt:lpstr>
      <vt:lpstr>                              Steps:  </vt:lpstr>
      <vt:lpstr>                                                                                                 Example  </vt:lpstr>
      <vt:lpstr>PowerPoint Presentation</vt:lpstr>
      <vt:lpstr>Step 2: Sum x, y, x2 and xy (gives us Σx, Σy, Σx2 and Σxy):</vt:lpstr>
      <vt:lpstr>PowerPoint Presentation</vt:lpstr>
      <vt:lpstr>PowerPoint Presentation</vt:lpstr>
      <vt:lpstr>Here are the (x,y) points and the line  y = 1.518x + 0.305 on a graph: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                           Chapter.5                         Food Composition database </vt:lpstr>
      <vt:lpstr>PowerPoint Presentation</vt:lpstr>
      <vt:lpstr>                                         uses  FCDBs</vt:lpstr>
      <vt:lpstr>                        Clinical practice</vt:lpstr>
      <vt:lpstr>                                     cont…</vt:lpstr>
      <vt:lpstr>Fortification with folic acid</vt:lpstr>
      <vt:lpstr>     Strength Vs. weakness –FCDBs.</vt:lpstr>
      <vt:lpstr>                   Limitations- FCDBs.  </vt:lpstr>
      <vt:lpstr>                                        Sources of FCD </vt:lpstr>
      <vt:lpstr>     CHAPTER…….6.  Nutrient bioavailability  </vt:lpstr>
      <vt:lpstr>Factors: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ST.M</dc:creator>
  <cp:lastModifiedBy>ST.M</cp:lastModifiedBy>
  <cp:revision>113</cp:revision>
  <dcterms:created xsi:type="dcterms:W3CDTF">2020-03-04T07:12:26Z</dcterms:created>
  <dcterms:modified xsi:type="dcterms:W3CDTF">2020-03-12T14:08:59Z</dcterms:modified>
</cp:coreProperties>
</file>