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4"/>
  </p:notesMasterIdLst>
  <p:sldIdLst>
    <p:sldId id="256" r:id="rId2"/>
    <p:sldId id="451" r:id="rId3"/>
    <p:sldId id="258" r:id="rId4"/>
    <p:sldId id="259" r:id="rId5"/>
    <p:sldId id="452" r:id="rId6"/>
    <p:sldId id="453" r:id="rId7"/>
    <p:sldId id="454" r:id="rId8"/>
    <p:sldId id="455" r:id="rId9"/>
    <p:sldId id="456" r:id="rId10"/>
    <p:sldId id="457" r:id="rId11"/>
    <p:sldId id="459" r:id="rId12"/>
    <p:sldId id="460" r:id="rId13"/>
    <p:sldId id="261" r:id="rId14"/>
    <p:sldId id="263" r:id="rId15"/>
    <p:sldId id="265" r:id="rId16"/>
    <p:sldId id="461" r:id="rId17"/>
    <p:sldId id="462" r:id="rId18"/>
    <p:sldId id="290" r:id="rId19"/>
    <p:sldId id="291" r:id="rId20"/>
    <p:sldId id="294" r:id="rId21"/>
    <p:sldId id="296" r:id="rId22"/>
    <p:sldId id="298" r:id="rId23"/>
    <p:sldId id="300" r:id="rId24"/>
    <p:sldId id="302" r:id="rId25"/>
    <p:sldId id="304" r:id="rId26"/>
    <p:sldId id="306" r:id="rId27"/>
    <p:sldId id="308" r:id="rId28"/>
    <p:sldId id="310" r:id="rId29"/>
    <p:sldId id="312" r:id="rId30"/>
    <p:sldId id="314" r:id="rId31"/>
    <p:sldId id="316" r:id="rId32"/>
    <p:sldId id="318" r:id="rId33"/>
    <p:sldId id="320" r:id="rId34"/>
    <p:sldId id="322" r:id="rId35"/>
    <p:sldId id="324" r:id="rId36"/>
    <p:sldId id="326" r:id="rId37"/>
    <p:sldId id="328" r:id="rId38"/>
    <p:sldId id="334" r:id="rId39"/>
    <p:sldId id="336" r:id="rId40"/>
    <p:sldId id="338" r:id="rId41"/>
    <p:sldId id="342" r:id="rId42"/>
    <p:sldId id="344" r:id="rId43"/>
    <p:sldId id="346" r:id="rId44"/>
    <p:sldId id="348" r:id="rId45"/>
    <p:sldId id="350" r:id="rId46"/>
    <p:sldId id="352" r:id="rId47"/>
    <p:sldId id="354" r:id="rId48"/>
    <p:sldId id="356" r:id="rId49"/>
    <p:sldId id="358" r:id="rId50"/>
    <p:sldId id="360" r:id="rId51"/>
    <p:sldId id="362" r:id="rId52"/>
    <p:sldId id="364" r:id="rId53"/>
    <p:sldId id="366" r:id="rId54"/>
    <p:sldId id="368" r:id="rId55"/>
    <p:sldId id="370" r:id="rId56"/>
    <p:sldId id="372" r:id="rId57"/>
    <p:sldId id="374" r:id="rId58"/>
    <p:sldId id="376" r:id="rId59"/>
    <p:sldId id="378" r:id="rId60"/>
    <p:sldId id="380" r:id="rId61"/>
    <p:sldId id="382" r:id="rId62"/>
    <p:sldId id="384" r:id="rId63"/>
    <p:sldId id="388" r:id="rId64"/>
    <p:sldId id="463" r:id="rId65"/>
    <p:sldId id="390" r:id="rId66"/>
    <p:sldId id="392" r:id="rId67"/>
    <p:sldId id="394" r:id="rId68"/>
    <p:sldId id="396" r:id="rId69"/>
    <p:sldId id="398" r:id="rId70"/>
    <p:sldId id="400" r:id="rId71"/>
    <p:sldId id="402" r:id="rId72"/>
    <p:sldId id="404" r:id="rId73"/>
    <p:sldId id="406" r:id="rId74"/>
    <p:sldId id="408" r:id="rId75"/>
    <p:sldId id="410" r:id="rId76"/>
    <p:sldId id="412" r:id="rId77"/>
    <p:sldId id="414" r:id="rId78"/>
    <p:sldId id="464" r:id="rId79"/>
    <p:sldId id="465" r:id="rId80"/>
    <p:sldId id="466" r:id="rId81"/>
    <p:sldId id="467" r:id="rId82"/>
    <p:sldId id="468" r:id="rId83"/>
    <p:sldId id="486" r:id="rId84"/>
    <p:sldId id="469" r:id="rId85"/>
    <p:sldId id="470" r:id="rId86"/>
    <p:sldId id="471" r:id="rId87"/>
    <p:sldId id="472" r:id="rId88"/>
    <p:sldId id="474" r:id="rId89"/>
    <p:sldId id="475" r:id="rId90"/>
    <p:sldId id="476" r:id="rId91"/>
    <p:sldId id="477" r:id="rId92"/>
    <p:sldId id="478" r:id="rId93"/>
    <p:sldId id="479" r:id="rId94"/>
    <p:sldId id="480" r:id="rId95"/>
    <p:sldId id="488" r:id="rId96"/>
    <p:sldId id="489" r:id="rId97"/>
    <p:sldId id="490" r:id="rId98"/>
    <p:sldId id="491" r:id="rId99"/>
    <p:sldId id="492" r:id="rId100"/>
    <p:sldId id="493" r:id="rId101"/>
    <p:sldId id="494" r:id="rId102"/>
    <p:sldId id="495" r:id="rId103"/>
    <p:sldId id="496" r:id="rId104"/>
    <p:sldId id="497" r:id="rId105"/>
    <p:sldId id="498" r:id="rId106"/>
    <p:sldId id="499" r:id="rId107"/>
    <p:sldId id="500" r:id="rId108"/>
    <p:sldId id="501" r:id="rId109"/>
    <p:sldId id="502" r:id="rId110"/>
    <p:sldId id="503" r:id="rId111"/>
    <p:sldId id="504" r:id="rId112"/>
    <p:sldId id="505" r:id="rId113"/>
    <p:sldId id="506" r:id="rId114"/>
    <p:sldId id="507" r:id="rId115"/>
    <p:sldId id="508" r:id="rId116"/>
    <p:sldId id="509" r:id="rId117"/>
    <p:sldId id="510" r:id="rId118"/>
    <p:sldId id="511" r:id="rId119"/>
    <p:sldId id="512" r:id="rId120"/>
    <p:sldId id="513" r:id="rId121"/>
    <p:sldId id="514" r:id="rId122"/>
    <p:sldId id="515" r:id="rId123"/>
    <p:sldId id="516" r:id="rId124"/>
    <p:sldId id="517" r:id="rId125"/>
    <p:sldId id="518" r:id="rId126"/>
    <p:sldId id="519" r:id="rId127"/>
    <p:sldId id="520" r:id="rId128"/>
    <p:sldId id="523" r:id="rId129"/>
    <p:sldId id="524" r:id="rId130"/>
    <p:sldId id="525" r:id="rId131"/>
    <p:sldId id="526" r:id="rId132"/>
    <p:sldId id="527" r:id="rId133"/>
    <p:sldId id="528" r:id="rId134"/>
    <p:sldId id="529" r:id="rId135"/>
    <p:sldId id="530" r:id="rId136"/>
    <p:sldId id="531" r:id="rId137"/>
    <p:sldId id="532" r:id="rId138"/>
    <p:sldId id="533" r:id="rId139"/>
    <p:sldId id="534" r:id="rId140"/>
    <p:sldId id="535" r:id="rId141"/>
    <p:sldId id="536" r:id="rId142"/>
    <p:sldId id="537" r:id="rId143"/>
    <p:sldId id="538" r:id="rId144"/>
    <p:sldId id="539" r:id="rId145"/>
    <p:sldId id="540" r:id="rId146"/>
    <p:sldId id="541" r:id="rId147"/>
    <p:sldId id="542" r:id="rId148"/>
    <p:sldId id="543" r:id="rId149"/>
    <p:sldId id="544" r:id="rId150"/>
    <p:sldId id="545" r:id="rId151"/>
    <p:sldId id="546" r:id="rId152"/>
    <p:sldId id="547" r:id="rId153"/>
    <p:sldId id="548" r:id="rId154"/>
    <p:sldId id="549" r:id="rId155"/>
    <p:sldId id="550" r:id="rId156"/>
    <p:sldId id="551" r:id="rId157"/>
    <p:sldId id="552" r:id="rId158"/>
    <p:sldId id="553" r:id="rId159"/>
    <p:sldId id="554" r:id="rId160"/>
    <p:sldId id="555" r:id="rId161"/>
    <p:sldId id="556" r:id="rId162"/>
    <p:sldId id="557" r:id="rId163"/>
    <p:sldId id="558" r:id="rId164"/>
    <p:sldId id="559" r:id="rId165"/>
    <p:sldId id="560" r:id="rId166"/>
    <p:sldId id="561" r:id="rId167"/>
    <p:sldId id="562" r:id="rId168"/>
    <p:sldId id="563" r:id="rId169"/>
    <p:sldId id="564" r:id="rId170"/>
    <p:sldId id="565" r:id="rId171"/>
    <p:sldId id="566" r:id="rId172"/>
    <p:sldId id="567" r:id="rId173"/>
    <p:sldId id="568" r:id="rId174"/>
    <p:sldId id="569" r:id="rId175"/>
    <p:sldId id="570" r:id="rId176"/>
    <p:sldId id="571" r:id="rId177"/>
    <p:sldId id="572" r:id="rId178"/>
    <p:sldId id="573" r:id="rId179"/>
    <p:sldId id="574" r:id="rId180"/>
    <p:sldId id="575" r:id="rId181"/>
    <p:sldId id="576" r:id="rId182"/>
    <p:sldId id="577" r:id="rId183"/>
    <p:sldId id="578" r:id="rId184"/>
    <p:sldId id="579" r:id="rId185"/>
    <p:sldId id="580" r:id="rId186"/>
    <p:sldId id="581" r:id="rId187"/>
    <p:sldId id="582" r:id="rId188"/>
    <p:sldId id="583" r:id="rId189"/>
    <p:sldId id="584" r:id="rId190"/>
    <p:sldId id="585" r:id="rId191"/>
    <p:sldId id="586" r:id="rId192"/>
    <p:sldId id="587" r:id="rId193"/>
    <p:sldId id="588" r:id="rId194"/>
    <p:sldId id="589" r:id="rId195"/>
    <p:sldId id="590" r:id="rId196"/>
    <p:sldId id="591" r:id="rId197"/>
    <p:sldId id="592" r:id="rId198"/>
    <p:sldId id="593" r:id="rId199"/>
    <p:sldId id="594" r:id="rId200"/>
    <p:sldId id="595" r:id="rId201"/>
    <p:sldId id="596" r:id="rId202"/>
    <p:sldId id="597" r:id="rId203"/>
    <p:sldId id="598" r:id="rId204"/>
    <p:sldId id="600" r:id="rId205"/>
    <p:sldId id="601" r:id="rId206"/>
    <p:sldId id="602" r:id="rId207"/>
    <p:sldId id="603" r:id="rId208"/>
    <p:sldId id="604" r:id="rId209"/>
    <p:sldId id="605" r:id="rId210"/>
    <p:sldId id="606" r:id="rId211"/>
    <p:sldId id="607" r:id="rId212"/>
    <p:sldId id="608" r:id="rId213"/>
    <p:sldId id="609" r:id="rId214"/>
    <p:sldId id="610" r:id="rId215"/>
    <p:sldId id="611" r:id="rId216"/>
    <p:sldId id="612" r:id="rId217"/>
    <p:sldId id="613" r:id="rId218"/>
    <p:sldId id="614" r:id="rId219"/>
    <p:sldId id="615" r:id="rId220"/>
    <p:sldId id="616" r:id="rId221"/>
    <p:sldId id="617" r:id="rId222"/>
    <p:sldId id="618" r:id="rId223"/>
    <p:sldId id="619" r:id="rId224"/>
    <p:sldId id="620" r:id="rId225"/>
    <p:sldId id="621" r:id="rId226"/>
    <p:sldId id="622" r:id="rId227"/>
    <p:sldId id="623" r:id="rId228"/>
    <p:sldId id="624" r:id="rId229"/>
    <p:sldId id="625" r:id="rId230"/>
    <p:sldId id="626" r:id="rId231"/>
    <p:sldId id="628" r:id="rId232"/>
    <p:sldId id="627" r:id="rId2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52A05-FAF7-4649-AC7E-462AE3CFF0C1}" type="doc">
      <dgm:prSet loTypeId="urn:microsoft.com/office/officeart/2005/8/layout/list1" loCatId="list" qsTypeId="urn:microsoft.com/office/officeart/2005/8/quickstyle/simple4" qsCatId="simple" csTypeId="urn:microsoft.com/office/officeart/2005/8/colors/accent3_3" csCatId="accent3" phldr="1"/>
      <dgm:spPr/>
      <dgm:t>
        <a:bodyPr/>
        <a:lstStyle/>
        <a:p>
          <a:endParaRPr lang="en-US"/>
        </a:p>
      </dgm:t>
    </dgm:pt>
    <dgm:pt modelId="{229C35D7-5137-4F24-A353-481F9AE08DC0}">
      <dgm:prSet phldrT="[Text]" custT="1"/>
      <dgm:spPr/>
      <dgm:t>
        <a:bodyPr/>
        <a:lstStyle/>
        <a:p>
          <a:r>
            <a:rPr lang="en-US" sz="2000" b="1" dirty="0" smtClean="0">
              <a:solidFill>
                <a:schemeClr val="bg1"/>
              </a:solidFill>
              <a:latin typeface="Arial" panose="020B0604020202020204" pitchFamily="34" charset="0"/>
              <a:cs typeface="Arial" panose="020B0604020202020204" pitchFamily="34" charset="0"/>
            </a:rPr>
            <a:t>Not Cost Effective</a:t>
          </a:r>
          <a:endParaRPr lang="en-US" sz="2000" b="1" dirty="0">
            <a:solidFill>
              <a:schemeClr val="bg1"/>
            </a:solidFill>
            <a:latin typeface="Arial" panose="020B0604020202020204" pitchFamily="34" charset="0"/>
            <a:cs typeface="Arial" panose="020B0604020202020204" pitchFamily="34" charset="0"/>
          </a:endParaRPr>
        </a:p>
      </dgm:t>
    </dgm:pt>
    <dgm:pt modelId="{35FB5511-15AD-4F2C-9670-08ACC4CFB7D7}" type="parTrans" cxnId="{7CFEAF62-A816-4B46-85B0-56C9B00488EA}">
      <dgm:prSet/>
      <dgm:spPr/>
      <dgm:t>
        <a:bodyPr/>
        <a:lstStyle/>
        <a:p>
          <a:endParaRPr lang="en-US"/>
        </a:p>
      </dgm:t>
    </dgm:pt>
    <dgm:pt modelId="{18693157-E8A1-4759-A0A6-AA1B5F2C059C}" type="sibTrans" cxnId="{7CFEAF62-A816-4B46-85B0-56C9B00488EA}">
      <dgm:prSet/>
      <dgm:spPr/>
      <dgm:t>
        <a:bodyPr/>
        <a:lstStyle/>
        <a:p>
          <a:endParaRPr lang="en-US"/>
        </a:p>
      </dgm:t>
    </dgm:pt>
    <dgm:pt modelId="{E8612376-7837-4FA7-8FC6-45A2F1F145F0}">
      <dgm:prSet phldrT="[Text]" custT="1"/>
      <dgm:spPr/>
      <dgm:t>
        <a:bodyPr/>
        <a:lstStyle/>
        <a:p>
          <a:endParaRPr lang="en-US" sz="2000" b="1" dirty="0">
            <a:solidFill>
              <a:schemeClr val="bg1"/>
            </a:solidFill>
            <a:latin typeface="Arial" panose="020B0604020202020204" pitchFamily="34" charset="0"/>
            <a:cs typeface="Arial" panose="020B0604020202020204" pitchFamily="34" charset="0"/>
          </a:endParaRPr>
        </a:p>
      </dgm:t>
    </dgm:pt>
    <dgm:pt modelId="{EDD06205-6F3B-44DD-970B-FD77A84EA665}" type="parTrans" cxnId="{F76BA76F-C14E-40FE-B625-7B8D58DC4836}">
      <dgm:prSet/>
      <dgm:spPr/>
      <dgm:t>
        <a:bodyPr/>
        <a:lstStyle/>
        <a:p>
          <a:endParaRPr lang="en-US"/>
        </a:p>
      </dgm:t>
    </dgm:pt>
    <dgm:pt modelId="{269C340D-AB52-4BAC-B9C0-5294EEDEFF3A}" type="sibTrans" cxnId="{F76BA76F-C14E-40FE-B625-7B8D58DC4836}">
      <dgm:prSet/>
      <dgm:spPr/>
      <dgm:t>
        <a:bodyPr/>
        <a:lstStyle/>
        <a:p>
          <a:endParaRPr lang="en-US"/>
        </a:p>
      </dgm:t>
    </dgm:pt>
    <dgm:pt modelId="{5842ACF5-2963-4747-BD2D-C39D6FC508E4}">
      <dgm:prSet phldrT="[Text]" custT="1"/>
      <dgm:spPr/>
      <dgm:t>
        <a:bodyPr/>
        <a:lstStyle/>
        <a:p>
          <a:r>
            <a:rPr lang="en-US" sz="2000" b="1" dirty="0" smtClean="0">
              <a:solidFill>
                <a:schemeClr val="bg1"/>
              </a:solidFill>
              <a:latin typeface="Arial" panose="020B0604020202020204" pitchFamily="34" charset="0"/>
              <a:cs typeface="Arial" panose="020B0604020202020204" pitchFamily="34" charset="0"/>
            </a:rPr>
            <a:t>Potential To Alter The Root Cause Of Disease </a:t>
          </a:r>
          <a:endParaRPr lang="en-US" sz="2000" b="1" dirty="0">
            <a:solidFill>
              <a:schemeClr val="bg1"/>
            </a:solidFill>
            <a:latin typeface="Arial" panose="020B0604020202020204" pitchFamily="34" charset="0"/>
            <a:cs typeface="Arial" panose="020B0604020202020204" pitchFamily="34" charset="0"/>
          </a:endParaRPr>
        </a:p>
      </dgm:t>
    </dgm:pt>
    <dgm:pt modelId="{729B9641-79BE-4F69-B671-8D5440B575D8}" type="parTrans" cxnId="{45243F7E-A4A9-4950-8A74-C1320CDB01F4}">
      <dgm:prSet/>
      <dgm:spPr/>
      <dgm:t>
        <a:bodyPr/>
        <a:lstStyle/>
        <a:p>
          <a:endParaRPr lang="en-US"/>
        </a:p>
      </dgm:t>
    </dgm:pt>
    <dgm:pt modelId="{181E34CB-FA89-4A4D-8DFD-6FC91265D4F7}" type="sibTrans" cxnId="{45243F7E-A4A9-4950-8A74-C1320CDB01F4}">
      <dgm:prSet/>
      <dgm:spPr>
        <a:noFill/>
      </dgm:spPr>
      <dgm:t>
        <a:bodyPr/>
        <a:lstStyle/>
        <a:p>
          <a:endParaRPr lang="en-US"/>
        </a:p>
      </dgm:t>
    </dgm:pt>
    <dgm:pt modelId="{6B0F811A-57D8-4169-839C-3032983F6A51}">
      <dgm:prSet phldrT="[Text]" custT="1"/>
      <dgm:spPr/>
      <dgm:t>
        <a:bodyPr/>
        <a:lstStyle/>
        <a:p>
          <a:endParaRPr lang="en-US" sz="2000" b="1" dirty="0">
            <a:solidFill>
              <a:schemeClr val="bg1"/>
            </a:solidFill>
            <a:latin typeface="Arial" panose="020B0604020202020204" pitchFamily="34" charset="0"/>
            <a:cs typeface="Arial" panose="020B0604020202020204" pitchFamily="34" charset="0"/>
          </a:endParaRPr>
        </a:p>
      </dgm:t>
    </dgm:pt>
    <dgm:pt modelId="{FE121E5F-631B-4BB4-B7B4-1E2081CBD0E3}" type="parTrans" cxnId="{4FB425A2-EBD1-4674-98C1-B936CC8AB053}">
      <dgm:prSet/>
      <dgm:spPr/>
      <dgm:t>
        <a:bodyPr/>
        <a:lstStyle/>
        <a:p>
          <a:endParaRPr lang="en-US"/>
        </a:p>
      </dgm:t>
    </dgm:pt>
    <dgm:pt modelId="{B800B42D-8110-4088-AF23-43F8348786BB}" type="sibTrans" cxnId="{4FB425A2-EBD1-4674-98C1-B936CC8AB053}">
      <dgm:prSet/>
      <dgm:spPr/>
      <dgm:t>
        <a:bodyPr/>
        <a:lstStyle/>
        <a:p>
          <a:endParaRPr lang="en-US"/>
        </a:p>
      </dgm:t>
    </dgm:pt>
    <dgm:pt modelId="{1AE4BB89-B3AC-40AC-A06D-12C7A0EBC3A2}">
      <dgm:prSet phldrT="[Text]" custT="1"/>
      <dgm:spPr/>
      <dgm:t>
        <a:bodyPr/>
        <a:lstStyle/>
        <a:p>
          <a:r>
            <a:rPr lang="en-US" sz="2000" b="1" dirty="0" smtClean="0">
              <a:solidFill>
                <a:schemeClr val="bg1"/>
              </a:solidFill>
              <a:latin typeface="Arial" panose="020B0604020202020204" pitchFamily="34" charset="0"/>
              <a:cs typeface="Arial" panose="020B0604020202020204" pitchFamily="34" charset="0"/>
            </a:rPr>
            <a:t>Large Chance To Reduce Disease Incidence</a:t>
          </a:r>
          <a:endParaRPr lang="en-US" sz="2000" b="1" dirty="0">
            <a:solidFill>
              <a:schemeClr val="bg1"/>
            </a:solidFill>
            <a:latin typeface="Arial" panose="020B0604020202020204" pitchFamily="34" charset="0"/>
            <a:cs typeface="Arial" panose="020B0604020202020204" pitchFamily="34" charset="0"/>
          </a:endParaRPr>
        </a:p>
      </dgm:t>
    </dgm:pt>
    <dgm:pt modelId="{6CDECBD2-56B6-45EF-BF3C-AD7DB4AEC080}" type="parTrans" cxnId="{978EA4DA-A3C5-44E0-A196-0211EAB6C9CD}">
      <dgm:prSet/>
      <dgm:spPr/>
      <dgm:t>
        <a:bodyPr/>
        <a:lstStyle/>
        <a:p>
          <a:endParaRPr lang="en-US"/>
        </a:p>
      </dgm:t>
    </dgm:pt>
    <dgm:pt modelId="{9FE61560-F797-4A88-84F7-1A5ECF1852DE}" type="sibTrans" cxnId="{978EA4DA-A3C5-44E0-A196-0211EAB6C9CD}">
      <dgm:prSet/>
      <dgm:spPr>
        <a:noFill/>
      </dgm:spPr>
      <dgm:t>
        <a:bodyPr/>
        <a:lstStyle/>
        <a:p>
          <a:pPr defTabSz="1600200">
            <a:lnSpc>
              <a:spcPct val="90000"/>
            </a:lnSpc>
            <a:spcBef>
              <a:spcPct val="0"/>
            </a:spcBef>
            <a:spcAft>
              <a:spcPct val="35000"/>
            </a:spcAft>
          </a:pPr>
          <a:endParaRPr lang="en-US" dirty="0"/>
        </a:p>
      </dgm:t>
    </dgm:pt>
    <dgm:pt modelId="{2243885E-B8C8-4881-A015-86BA5D05E698}">
      <dgm:prSet phldrT="[Text]" custT="1"/>
      <dgm:spPr/>
      <dgm:t>
        <a:bodyPr/>
        <a:lstStyle/>
        <a:p>
          <a:endParaRPr lang="en-US" sz="2000" b="1" dirty="0">
            <a:solidFill>
              <a:schemeClr val="bg1"/>
            </a:solidFill>
            <a:latin typeface="Arial" panose="020B0604020202020204" pitchFamily="34" charset="0"/>
            <a:cs typeface="Arial" panose="020B0604020202020204" pitchFamily="34" charset="0"/>
          </a:endParaRPr>
        </a:p>
      </dgm:t>
    </dgm:pt>
    <dgm:pt modelId="{95C834CE-4EE4-4704-82DC-CF1EA33866FC}" type="parTrans" cxnId="{8D7BBCA5-53E4-4798-B8A9-7A2EA6067203}">
      <dgm:prSet/>
      <dgm:spPr/>
      <dgm:t>
        <a:bodyPr/>
        <a:lstStyle/>
        <a:p>
          <a:endParaRPr lang="en-US"/>
        </a:p>
      </dgm:t>
    </dgm:pt>
    <dgm:pt modelId="{310871DE-6B1C-48A2-A9C0-4D41ACEC5A79}" type="sibTrans" cxnId="{8D7BBCA5-53E4-4798-B8A9-7A2EA6067203}">
      <dgm:prSet/>
      <dgm:spPr/>
      <dgm:t>
        <a:bodyPr/>
        <a:lstStyle/>
        <a:p>
          <a:endParaRPr lang="en-US"/>
        </a:p>
      </dgm:t>
    </dgm:pt>
    <dgm:pt modelId="{3AD5EDCF-3046-46F3-BA0C-3A335A4BD0C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Arial" panose="020B0604020202020204" pitchFamily="34" charset="0"/>
              <a:cs typeface="Arial" panose="020B0604020202020204" pitchFamily="34" charset="0"/>
            </a:rPr>
            <a:t>Small Benefit To The Individual</a:t>
          </a:r>
          <a:endParaRPr lang="en-US" sz="1100" dirty="0">
            <a:solidFill>
              <a:schemeClr val="bg1"/>
            </a:solidFill>
          </a:endParaRPr>
        </a:p>
      </dgm:t>
    </dgm:pt>
    <dgm:pt modelId="{7513FA2F-F6C7-4479-9D97-08E98164ACB1}" type="parTrans" cxnId="{ADD72F9C-6CB0-4174-AABF-B55B0167B54A}">
      <dgm:prSet/>
      <dgm:spPr/>
      <dgm:t>
        <a:bodyPr/>
        <a:lstStyle/>
        <a:p>
          <a:endParaRPr lang="en-US"/>
        </a:p>
      </dgm:t>
    </dgm:pt>
    <dgm:pt modelId="{D87B5817-F576-4D7D-A007-D1D3B59759E5}" type="sibTrans" cxnId="{ADD72F9C-6CB0-4174-AABF-B55B0167B54A}">
      <dgm:prSet/>
      <dgm:spPr/>
      <dgm:t>
        <a:bodyPr/>
        <a:lstStyle/>
        <a:p>
          <a:endParaRPr lang="en-US"/>
        </a:p>
      </dgm:t>
    </dgm:pt>
    <dgm:pt modelId="{78601FAC-E2BD-4ADA-A684-91F9ED73A1B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Arial" panose="020B0604020202020204" pitchFamily="34" charset="0"/>
              <a:cs typeface="Arial" panose="020B0604020202020204" pitchFamily="34" charset="0"/>
            </a:rPr>
            <a:t>Poor Subject Motivation</a:t>
          </a:r>
          <a:endParaRPr lang="en-US" sz="1100" dirty="0">
            <a:solidFill>
              <a:schemeClr val="bg1"/>
            </a:solidFill>
          </a:endParaRPr>
        </a:p>
      </dgm:t>
    </dgm:pt>
    <dgm:pt modelId="{EE5AD1ED-4D80-44F0-8173-375BC1511648}" type="parTrans" cxnId="{FFDBC742-2D13-4990-A296-20D15239DC5A}">
      <dgm:prSet/>
      <dgm:spPr/>
      <dgm:t>
        <a:bodyPr/>
        <a:lstStyle/>
        <a:p>
          <a:endParaRPr lang="en-US"/>
        </a:p>
      </dgm:t>
    </dgm:pt>
    <dgm:pt modelId="{C224C1A7-840B-4690-8251-3A240DA4C08D}" type="sibTrans" cxnId="{FFDBC742-2D13-4990-A296-20D15239DC5A}">
      <dgm:prSet/>
      <dgm:spPr/>
      <dgm:t>
        <a:bodyPr/>
        <a:lstStyle/>
        <a:p>
          <a:endParaRPr lang="en-US"/>
        </a:p>
      </dgm:t>
    </dgm:pt>
    <dgm:pt modelId="{0EFCB390-D8D5-4EA6-91B0-E5D99A685568}" type="pres">
      <dgm:prSet presAssocID="{91952A05-FAF7-4649-AC7E-462AE3CFF0C1}" presName="linear" presStyleCnt="0">
        <dgm:presLayoutVars>
          <dgm:dir/>
          <dgm:animLvl val="lvl"/>
          <dgm:resizeHandles val="exact"/>
        </dgm:presLayoutVars>
      </dgm:prSet>
      <dgm:spPr/>
      <dgm:t>
        <a:bodyPr/>
        <a:lstStyle/>
        <a:p>
          <a:endParaRPr lang="en-US"/>
        </a:p>
      </dgm:t>
    </dgm:pt>
    <dgm:pt modelId="{BA068757-164E-4DFB-B0C2-CC6CFB2B19D6}" type="pres">
      <dgm:prSet presAssocID="{229C35D7-5137-4F24-A353-481F9AE08DC0}" presName="parentLin" presStyleCnt="0"/>
      <dgm:spPr/>
    </dgm:pt>
    <dgm:pt modelId="{2F4945B4-8688-4ADF-B337-A75A5FC43D78}" type="pres">
      <dgm:prSet presAssocID="{229C35D7-5137-4F24-A353-481F9AE08DC0}" presName="parentLeftMargin" presStyleLbl="node1" presStyleIdx="0" presStyleCnt="5"/>
      <dgm:spPr/>
      <dgm:t>
        <a:bodyPr/>
        <a:lstStyle/>
        <a:p>
          <a:endParaRPr lang="en-US"/>
        </a:p>
      </dgm:t>
    </dgm:pt>
    <dgm:pt modelId="{ABD7417A-9B35-423B-9827-BD9E62474B41}" type="pres">
      <dgm:prSet presAssocID="{229C35D7-5137-4F24-A353-481F9AE08DC0}" presName="parentText" presStyleLbl="node1" presStyleIdx="0" presStyleCnt="5">
        <dgm:presLayoutVars>
          <dgm:chMax val="0"/>
          <dgm:bulletEnabled val="1"/>
        </dgm:presLayoutVars>
      </dgm:prSet>
      <dgm:spPr/>
      <dgm:t>
        <a:bodyPr/>
        <a:lstStyle/>
        <a:p>
          <a:endParaRPr lang="en-US"/>
        </a:p>
      </dgm:t>
    </dgm:pt>
    <dgm:pt modelId="{45E207A5-7AB6-479F-9F70-D102F12BE0DD}" type="pres">
      <dgm:prSet presAssocID="{229C35D7-5137-4F24-A353-481F9AE08DC0}" presName="negativeSpace" presStyleCnt="0"/>
      <dgm:spPr/>
    </dgm:pt>
    <dgm:pt modelId="{86539AAC-8A5D-4D0C-8A69-89A42FC3EA83}" type="pres">
      <dgm:prSet presAssocID="{229C35D7-5137-4F24-A353-481F9AE08DC0}" presName="childText" presStyleLbl="conFgAcc1" presStyleIdx="0" presStyleCnt="5">
        <dgm:presLayoutVars>
          <dgm:bulletEnabled val="1"/>
        </dgm:presLayoutVars>
      </dgm:prSet>
      <dgm:spPr/>
      <dgm:t>
        <a:bodyPr/>
        <a:lstStyle/>
        <a:p>
          <a:endParaRPr lang="en-US"/>
        </a:p>
      </dgm:t>
    </dgm:pt>
    <dgm:pt modelId="{E849474C-6AEF-4140-BC9A-F9DD6B94F6A3}" type="pres">
      <dgm:prSet presAssocID="{18693157-E8A1-4759-A0A6-AA1B5F2C059C}" presName="spaceBetweenRectangles" presStyleCnt="0"/>
      <dgm:spPr/>
    </dgm:pt>
    <dgm:pt modelId="{A93D6771-5F8D-456F-A5BB-1F17C0B58474}" type="pres">
      <dgm:prSet presAssocID="{5842ACF5-2963-4747-BD2D-C39D6FC508E4}" presName="parentLin" presStyleCnt="0"/>
      <dgm:spPr/>
    </dgm:pt>
    <dgm:pt modelId="{896E1744-F156-489A-90A8-B374B87E7A85}" type="pres">
      <dgm:prSet presAssocID="{5842ACF5-2963-4747-BD2D-C39D6FC508E4}" presName="parentLeftMargin" presStyleLbl="node1" presStyleIdx="0" presStyleCnt="5"/>
      <dgm:spPr/>
      <dgm:t>
        <a:bodyPr/>
        <a:lstStyle/>
        <a:p>
          <a:endParaRPr lang="en-US"/>
        </a:p>
      </dgm:t>
    </dgm:pt>
    <dgm:pt modelId="{A1B5B8D9-00A5-49F8-9876-1FAF1C1F16FF}" type="pres">
      <dgm:prSet presAssocID="{5842ACF5-2963-4747-BD2D-C39D6FC508E4}" presName="parentText" presStyleLbl="node1" presStyleIdx="1" presStyleCnt="5">
        <dgm:presLayoutVars>
          <dgm:chMax val="0"/>
          <dgm:bulletEnabled val="1"/>
        </dgm:presLayoutVars>
      </dgm:prSet>
      <dgm:spPr/>
      <dgm:t>
        <a:bodyPr/>
        <a:lstStyle/>
        <a:p>
          <a:endParaRPr lang="en-US"/>
        </a:p>
      </dgm:t>
    </dgm:pt>
    <dgm:pt modelId="{AAF1441F-7130-430B-9F57-DC58FD234C9F}" type="pres">
      <dgm:prSet presAssocID="{5842ACF5-2963-4747-BD2D-C39D6FC508E4}" presName="negativeSpace" presStyleCnt="0"/>
      <dgm:spPr/>
    </dgm:pt>
    <dgm:pt modelId="{DA84AA02-E17A-4028-8FCC-77B669520426}" type="pres">
      <dgm:prSet presAssocID="{5842ACF5-2963-4747-BD2D-C39D6FC508E4}" presName="childText" presStyleLbl="conFgAcc1" presStyleIdx="1" presStyleCnt="5">
        <dgm:presLayoutVars>
          <dgm:bulletEnabled val="1"/>
        </dgm:presLayoutVars>
      </dgm:prSet>
      <dgm:spPr/>
      <dgm:t>
        <a:bodyPr/>
        <a:lstStyle/>
        <a:p>
          <a:endParaRPr lang="en-US"/>
        </a:p>
      </dgm:t>
    </dgm:pt>
    <dgm:pt modelId="{DB4C7547-A6C7-4B17-9239-D69011809C1C}" type="pres">
      <dgm:prSet presAssocID="{181E34CB-FA89-4A4D-8DFD-6FC91265D4F7}" presName="spaceBetweenRectangles" presStyleCnt="0"/>
      <dgm:spPr/>
    </dgm:pt>
    <dgm:pt modelId="{B18599C5-DDE3-4E5C-9F26-9AFF6DECA27E}" type="pres">
      <dgm:prSet presAssocID="{1AE4BB89-B3AC-40AC-A06D-12C7A0EBC3A2}" presName="parentLin" presStyleCnt="0"/>
      <dgm:spPr/>
    </dgm:pt>
    <dgm:pt modelId="{6377FDAB-216A-401D-851B-A13199BEF10B}" type="pres">
      <dgm:prSet presAssocID="{1AE4BB89-B3AC-40AC-A06D-12C7A0EBC3A2}" presName="parentLeftMargin" presStyleLbl="node1" presStyleIdx="1" presStyleCnt="5"/>
      <dgm:spPr/>
      <dgm:t>
        <a:bodyPr/>
        <a:lstStyle/>
        <a:p>
          <a:endParaRPr lang="en-US"/>
        </a:p>
      </dgm:t>
    </dgm:pt>
    <dgm:pt modelId="{EC656006-5833-4A17-A825-319EF0D4BA65}" type="pres">
      <dgm:prSet presAssocID="{1AE4BB89-B3AC-40AC-A06D-12C7A0EBC3A2}" presName="parentText" presStyleLbl="node1" presStyleIdx="2" presStyleCnt="5">
        <dgm:presLayoutVars>
          <dgm:chMax val="0"/>
          <dgm:bulletEnabled val="1"/>
        </dgm:presLayoutVars>
      </dgm:prSet>
      <dgm:spPr/>
      <dgm:t>
        <a:bodyPr/>
        <a:lstStyle/>
        <a:p>
          <a:endParaRPr lang="en-US"/>
        </a:p>
      </dgm:t>
    </dgm:pt>
    <dgm:pt modelId="{F0D6EB24-9F05-4A6F-A503-2DC5F6DAFE79}" type="pres">
      <dgm:prSet presAssocID="{1AE4BB89-B3AC-40AC-A06D-12C7A0EBC3A2}" presName="negativeSpace" presStyleCnt="0"/>
      <dgm:spPr/>
    </dgm:pt>
    <dgm:pt modelId="{F531EC69-C396-4C03-8F5C-896D89D25BFF}" type="pres">
      <dgm:prSet presAssocID="{1AE4BB89-B3AC-40AC-A06D-12C7A0EBC3A2}" presName="childText" presStyleLbl="conFgAcc1" presStyleIdx="2" presStyleCnt="5">
        <dgm:presLayoutVars>
          <dgm:bulletEnabled val="1"/>
        </dgm:presLayoutVars>
      </dgm:prSet>
      <dgm:spPr/>
      <dgm:t>
        <a:bodyPr/>
        <a:lstStyle/>
        <a:p>
          <a:endParaRPr lang="en-US"/>
        </a:p>
      </dgm:t>
    </dgm:pt>
    <dgm:pt modelId="{87D4C6EF-D45A-407B-A4ED-52C99F2073FA}" type="pres">
      <dgm:prSet presAssocID="{9FE61560-F797-4A88-84F7-1A5ECF1852DE}" presName="spaceBetweenRectangles" presStyleCnt="0"/>
      <dgm:spPr/>
    </dgm:pt>
    <dgm:pt modelId="{3B5CB1E4-50B6-4884-92FF-F80F16482649}" type="pres">
      <dgm:prSet presAssocID="{3AD5EDCF-3046-46F3-BA0C-3A335A4BD0CA}" presName="parentLin" presStyleCnt="0"/>
      <dgm:spPr/>
    </dgm:pt>
    <dgm:pt modelId="{A67DD32E-48C6-424E-8AF4-D522226C192F}" type="pres">
      <dgm:prSet presAssocID="{3AD5EDCF-3046-46F3-BA0C-3A335A4BD0CA}" presName="parentLeftMargin" presStyleLbl="node1" presStyleIdx="2" presStyleCnt="5"/>
      <dgm:spPr/>
      <dgm:t>
        <a:bodyPr/>
        <a:lstStyle/>
        <a:p>
          <a:endParaRPr lang="en-US"/>
        </a:p>
      </dgm:t>
    </dgm:pt>
    <dgm:pt modelId="{A0285ADB-D9F8-4847-B4B6-93B2774CE137}" type="pres">
      <dgm:prSet presAssocID="{3AD5EDCF-3046-46F3-BA0C-3A335A4BD0CA}" presName="parentText" presStyleLbl="node1" presStyleIdx="3" presStyleCnt="5">
        <dgm:presLayoutVars>
          <dgm:chMax val="0"/>
          <dgm:bulletEnabled val="1"/>
        </dgm:presLayoutVars>
      </dgm:prSet>
      <dgm:spPr/>
      <dgm:t>
        <a:bodyPr/>
        <a:lstStyle/>
        <a:p>
          <a:endParaRPr lang="en-US"/>
        </a:p>
      </dgm:t>
    </dgm:pt>
    <dgm:pt modelId="{CB87B2E9-B3CF-44F7-A672-0AC70C8EB2A5}" type="pres">
      <dgm:prSet presAssocID="{3AD5EDCF-3046-46F3-BA0C-3A335A4BD0CA}" presName="negativeSpace" presStyleCnt="0"/>
      <dgm:spPr/>
    </dgm:pt>
    <dgm:pt modelId="{F37BF725-BC5F-4767-A370-1A79359721E1}" type="pres">
      <dgm:prSet presAssocID="{3AD5EDCF-3046-46F3-BA0C-3A335A4BD0CA}" presName="childText" presStyleLbl="conFgAcc1" presStyleIdx="3" presStyleCnt="5">
        <dgm:presLayoutVars>
          <dgm:bulletEnabled val="1"/>
        </dgm:presLayoutVars>
      </dgm:prSet>
      <dgm:spPr/>
    </dgm:pt>
    <dgm:pt modelId="{FDA92A40-612F-4228-B98E-C1226A9148D3}" type="pres">
      <dgm:prSet presAssocID="{D87B5817-F576-4D7D-A007-D1D3B59759E5}" presName="spaceBetweenRectangles" presStyleCnt="0"/>
      <dgm:spPr/>
    </dgm:pt>
    <dgm:pt modelId="{62B43FC8-E7C2-44BF-B1FE-9053A5734457}" type="pres">
      <dgm:prSet presAssocID="{78601FAC-E2BD-4ADA-A684-91F9ED73A1B7}" presName="parentLin" presStyleCnt="0"/>
      <dgm:spPr/>
    </dgm:pt>
    <dgm:pt modelId="{42C1CFE3-235F-47AC-A5E7-9452ABED5337}" type="pres">
      <dgm:prSet presAssocID="{78601FAC-E2BD-4ADA-A684-91F9ED73A1B7}" presName="parentLeftMargin" presStyleLbl="node1" presStyleIdx="3" presStyleCnt="5"/>
      <dgm:spPr/>
      <dgm:t>
        <a:bodyPr/>
        <a:lstStyle/>
        <a:p>
          <a:endParaRPr lang="en-US"/>
        </a:p>
      </dgm:t>
    </dgm:pt>
    <dgm:pt modelId="{CB1BDA11-3C2A-4414-AC86-E659F5AA97F6}" type="pres">
      <dgm:prSet presAssocID="{78601FAC-E2BD-4ADA-A684-91F9ED73A1B7}" presName="parentText" presStyleLbl="node1" presStyleIdx="4" presStyleCnt="5">
        <dgm:presLayoutVars>
          <dgm:chMax val="0"/>
          <dgm:bulletEnabled val="1"/>
        </dgm:presLayoutVars>
      </dgm:prSet>
      <dgm:spPr/>
      <dgm:t>
        <a:bodyPr/>
        <a:lstStyle/>
        <a:p>
          <a:endParaRPr lang="en-US"/>
        </a:p>
      </dgm:t>
    </dgm:pt>
    <dgm:pt modelId="{B58B2941-1771-49C7-8A05-10E86399E016}" type="pres">
      <dgm:prSet presAssocID="{78601FAC-E2BD-4ADA-A684-91F9ED73A1B7}" presName="negativeSpace" presStyleCnt="0"/>
      <dgm:spPr/>
    </dgm:pt>
    <dgm:pt modelId="{6E21E9E0-CFDA-4832-B377-E020A9EA5C87}" type="pres">
      <dgm:prSet presAssocID="{78601FAC-E2BD-4ADA-A684-91F9ED73A1B7}" presName="childText" presStyleLbl="conFgAcc1" presStyleIdx="4" presStyleCnt="5">
        <dgm:presLayoutVars>
          <dgm:bulletEnabled val="1"/>
        </dgm:presLayoutVars>
      </dgm:prSet>
      <dgm:spPr/>
    </dgm:pt>
  </dgm:ptLst>
  <dgm:cxnLst>
    <dgm:cxn modelId="{F76BA76F-C14E-40FE-B625-7B8D58DC4836}" srcId="{229C35D7-5137-4F24-A353-481F9AE08DC0}" destId="{E8612376-7837-4FA7-8FC6-45A2F1F145F0}" srcOrd="0" destOrd="0" parTransId="{EDD06205-6F3B-44DD-970B-FD77A84EA665}" sibTransId="{269C340D-AB52-4BAC-B9C0-5294EEDEFF3A}"/>
    <dgm:cxn modelId="{FFDBC742-2D13-4990-A296-20D15239DC5A}" srcId="{91952A05-FAF7-4649-AC7E-462AE3CFF0C1}" destId="{78601FAC-E2BD-4ADA-A684-91F9ED73A1B7}" srcOrd="4" destOrd="0" parTransId="{EE5AD1ED-4D80-44F0-8173-375BC1511648}" sibTransId="{C224C1A7-840B-4690-8251-3A240DA4C08D}"/>
    <dgm:cxn modelId="{ADD72F9C-6CB0-4174-AABF-B55B0167B54A}" srcId="{91952A05-FAF7-4649-AC7E-462AE3CFF0C1}" destId="{3AD5EDCF-3046-46F3-BA0C-3A335A4BD0CA}" srcOrd="3" destOrd="0" parTransId="{7513FA2F-F6C7-4479-9D97-08E98164ACB1}" sibTransId="{D87B5817-F576-4D7D-A007-D1D3B59759E5}"/>
    <dgm:cxn modelId="{73DE9D76-5E9D-4C17-A054-44064F343ECB}" type="presOf" srcId="{5842ACF5-2963-4747-BD2D-C39D6FC508E4}" destId="{896E1744-F156-489A-90A8-B374B87E7A85}" srcOrd="0" destOrd="0" presId="urn:microsoft.com/office/officeart/2005/8/layout/list1"/>
    <dgm:cxn modelId="{D66E4D0D-F867-4F6D-9564-F6049F3AE9CD}" type="presOf" srcId="{5842ACF5-2963-4747-BD2D-C39D6FC508E4}" destId="{A1B5B8D9-00A5-49F8-9876-1FAF1C1F16FF}" srcOrd="1" destOrd="0" presId="urn:microsoft.com/office/officeart/2005/8/layout/list1"/>
    <dgm:cxn modelId="{E5168347-038F-4E75-BFE5-59C2C3A41210}" type="presOf" srcId="{91952A05-FAF7-4649-AC7E-462AE3CFF0C1}" destId="{0EFCB390-D8D5-4EA6-91B0-E5D99A685568}" srcOrd="0" destOrd="0" presId="urn:microsoft.com/office/officeart/2005/8/layout/list1"/>
    <dgm:cxn modelId="{1D691188-C436-44A3-88CA-6139ED0E35F6}" type="presOf" srcId="{78601FAC-E2BD-4ADA-A684-91F9ED73A1B7}" destId="{CB1BDA11-3C2A-4414-AC86-E659F5AA97F6}" srcOrd="1" destOrd="0" presId="urn:microsoft.com/office/officeart/2005/8/layout/list1"/>
    <dgm:cxn modelId="{7CFEAF62-A816-4B46-85B0-56C9B00488EA}" srcId="{91952A05-FAF7-4649-AC7E-462AE3CFF0C1}" destId="{229C35D7-5137-4F24-A353-481F9AE08DC0}" srcOrd="0" destOrd="0" parTransId="{35FB5511-15AD-4F2C-9670-08ACC4CFB7D7}" sibTransId="{18693157-E8A1-4759-A0A6-AA1B5F2C059C}"/>
    <dgm:cxn modelId="{A92E02E4-4BB2-4A94-B070-1467520FDEE2}" type="presOf" srcId="{1AE4BB89-B3AC-40AC-A06D-12C7A0EBC3A2}" destId="{6377FDAB-216A-401D-851B-A13199BEF10B}" srcOrd="0" destOrd="0" presId="urn:microsoft.com/office/officeart/2005/8/layout/list1"/>
    <dgm:cxn modelId="{CC6D6812-68E9-4CCE-9677-85241988B195}" type="presOf" srcId="{3AD5EDCF-3046-46F3-BA0C-3A335A4BD0CA}" destId="{A0285ADB-D9F8-4847-B4B6-93B2774CE137}" srcOrd="1" destOrd="0" presId="urn:microsoft.com/office/officeart/2005/8/layout/list1"/>
    <dgm:cxn modelId="{33AD228B-3023-4F6E-A75D-A284B11E24B5}" type="presOf" srcId="{1AE4BB89-B3AC-40AC-A06D-12C7A0EBC3A2}" destId="{EC656006-5833-4A17-A825-319EF0D4BA65}" srcOrd="1" destOrd="0" presId="urn:microsoft.com/office/officeart/2005/8/layout/list1"/>
    <dgm:cxn modelId="{8D7BBCA5-53E4-4798-B8A9-7A2EA6067203}" srcId="{1AE4BB89-B3AC-40AC-A06D-12C7A0EBC3A2}" destId="{2243885E-B8C8-4881-A015-86BA5D05E698}" srcOrd="0" destOrd="0" parTransId="{95C834CE-4EE4-4704-82DC-CF1EA33866FC}" sibTransId="{310871DE-6B1C-48A2-A9C0-4D41ACEC5A79}"/>
    <dgm:cxn modelId="{B66369A2-0B44-4F53-9317-5D0AF59C7DD2}" type="presOf" srcId="{2243885E-B8C8-4881-A015-86BA5D05E698}" destId="{F531EC69-C396-4C03-8F5C-896D89D25BFF}" srcOrd="0" destOrd="0" presId="urn:microsoft.com/office/officeart/2005/8/layout/list1"/>
    <dgm:cxn modelId="{978EA4DA-A3C5-44E0-A196-0211EAB6C9CD}" srcId="{91952A05-FAF7-4649-AC7E-462AE3CFF0C1}" destId="{1AE4BB89-B3AC-40AC-A06D-12C7A0EBC3A2}" srcOrd="2" destOrd="0" parTransId="{6CDECBD2-56B6-45EF-BF3C-AD7DB4AEC080}" sibTransId="{9FE61560-F797-4A88-84F7-1A5ECF1852DE}"/>
    <dgm:cxn modelId="{A53B89B4-1350-48AC-A6A9-530B461E4BEE}" type="presOf" srcId="{3AD5EDCF-3046-46F3-BA0C-3A335A4BD0CA}" destId="{A67DD32E-48C6-424E-8AF4-D522226C192F}" srcOrd="0" destOrd="0" presId="urn:microsoft.com/office/officeart/2005/8/layout/list1"/>
    <dgm:cxn modelId="{7BD1301E-26D8-49C5-AE11-DD2E0489929F}" type="presOf" srcId="{229C35D7-5137-4F24-A353-481F9AE08DC0}" destId="{2F4945B4-8688-4ADF-B337-A75A5FC43D78}" srcOrd="0" destOrd="0" presId="urn:microsoft.com/office/officeart/2005/8/layout/list1"/>
    <dgm:cxn modelId="{8B77A0ED-4829-44A5-B0D6-45462A6A1366}" type="presOf" srcId="{E8612376-7837-4FA7-8FC6-45A2F1F145F0}" destId="{86539AAC-8A5D-4D0C-8A69-89A42FC3EA83}" srcOrd="0" destOrd="0" presId="urn:microsoft.com/office/officeart/2005/8/layout/list1"/>
    <dgm:cxn modelId="{45243F7E-A4A9-4950-8A74-C1320CDB01F4}" srcId="{91952A05-FAF7-4649-AC7E-462AE3CFF0C1}" destId="{5842ACF5-2963-4747-BD2D-C39D6FC508E4}" srcOrd="1" destOrd="0" parTransId="{729B9641-79BE-4F69-B671-8D5440B575D8}" sibTransId="{181E34CB-FA89-4A4D-8DFD-6FC91265D4F7}"/>
    <dgm:cxn modelId="{2462D7D9-C61C-4DBB-B057-9526F3E35271}" type="presOf" srcId="{229C35D7-5137-4F24-A353-481F9AE08DC0}" destId="{ABD7417A-9B35-423B-9827-BD9E62474B41}" srcOrd="1" destOrd="0" presId="urn:microsoft.com/office/officeart/2005/8/layout/list1"/>
    <dgm:cxn modelId="{4FB425A2-EBD1-4674-98C1-B936CC8AB053}" srcId="{5842ACF5-2963-4747-BD2D-C39D6FC508E4}" destId="{6B0F811A-57D8-4169-839C-3032983F6A51}" srcOrd="0" destOrd="0" parTransId="{FE121E5F-631B-4BB4-B7B4-1E2081CBD0E3}" sibTransId="{B800B42D-8110-4088-AF23-43F8348786BB}"/>
    <dgm:cxn modelId="{5075E086-A52B-4B08-A0B6-DC99E27371AB}" type="presOf" srcId="{6B0F811A-57D8-4169-839C-3032983F6A51}" destId="{DA84AA02-E17A-4028-8FCC-77B669520426}" srcOrd="0" destOrd="0" presId="urn:microsoft.com/office/officeart/2005/8/layout/list1"/>
    <dgm:cxn modelId="{8048149A-F78B-4DC8-86FE-6F08F26ED4EB}" type="presOf" srcId="{78601FAC-E2BD-4ADA-A684-91F9ED73A1B7}" destId="{42C1CFE3-235F-47AC-A5E7-9452ABED5337}" srcOrd="0" destOrd="0" presId="urn:microsoft.com/office/officeart/2005/8/layout/list1"/>
    <dgm:cxn modelId="{FB75D27C-0E2D-4B1B-90BE-D5C73A54360F}" type="presParOf" srcId="{0EFCB390-D8D5-4EA6-91B0-E5D99A685568}" destId="{BA068757-164E-4DFB-B0C2-CC6CFB2B19D6}" srcOrd="0" destOrd="0" presId="urn:microsoft.com/office/officeart/2005/8/layout/list1"/>
    <dgm:cxn modelId="{CB1D6E26-CD38-4EF0-A5BA-2AF81F10F33E}" type="presParOf" srcId="{BA068757-164E-4DFB-B0C2-CC6CFB2B19D6}" destId="{2F4945B4-8688-4ADF-B337-A75A5FC43D78}" srcOrd="0" destOrd="0" presId="urn:microsoft.com/office/officeart/2005/8/layout/list1"/>
    <dgm:cxn modelId="{3AB3140A-2449-421B-889F-DA0F0056BC04}" type="presParOf" srcId="{BA068757-164E-4DFB-B0C2-CC6CFB2B19D6}" destId="{ABD7417A-9B35-423B-9827-BD9E62474B41}" srcOrd="1" destOrd="0" presId="urn:microsoft.com/office/officeart/2005/8/layout/list1"/>
    <dgm:cxn modelId="{F4A378C2-DBF4-4EF3-8A44-A6E4CA7A98AC}" type="presParOf" srcId="{0EFCB390-D8D5-4EA6-91B0-E5D99A685568}" destId="{45E207A5-7AB6-479F-9F70-D102F12BE0DD}" srcOrd="1" destOrd="0" presId="urn:microsoft.com/office/officeart/2005/8/layout/list1"/>
    <dgm:cxn modelId="{7BAA0008-61A7-4C7D-A0EB-98DE956739E2}" type="presParOf" srcId="{0EFCB390-D8D5-4EA6-91B0-E5D99A685568}" destId="{86539AAC-8A5D-4D0C-8A69-89A42FC3EA83}" srcOrd="2" destOrd="0" presId="urn:microsoft.com/office/officeart/2005/8/layout/list1"/>
    <dgm:cxn modelId="{FEE26174-EAAD-44C8-9343-AFA06E1FAFD9}" type="presParOf" srcId="{0EFCB390-D8D5-4EA6-91B0-E5D99A685568}" destId="{E849474C-6AEF-4140-BC9A-F9DD6B94F6A3}" srcOrd="3" destOrd="0" presId="urn:microsoft.com/office/officeart/2005/8/layout/list1"/>
    <dgm:cxn modelId="{8B68EC6E-52D6-48C8-9E08-335D7B7004C0}" type="presParOf" srcId="{0EFCB390-D8D5-4EA6-91B0-E5D99A685568}" destId="{A93D6771-5F8D-456F-A5BB-1F17C0B58474}" srcOrd="4" destOrd="0" presId="urn:microsoft.com/office/officeart/2005/8/layout/list1"/>
    <dgm:cxn modelId="{35E229E2-30E6-4B61-B2AC-494C57D77B12}" type="presParOf" srcId="{A93D6771-5F8D-456F-A5BB-1F17C0B58474}" destId="{896E1744-F156-489A-90A8-B374B87E7A85}" srcOrd="0" destOrd="0" presId="urn:microsoft.com/office/officeart/2005/8/layout/list1"/>
    <dgm:cxn modelId="{D8E070AD-1CD0-44D6-849B-77E502B83384}" type="presParOf" srcId="{A93D6771-5F8D-456F-A5BB-1F17C0B58474}" destId="{A1B5B8D9-00A5-49F8-9876-1FAF1C1F16FF}" srcOrd="1" destOrd="0" presId="urn:microsoft.com/office/officeart/2005/8/layout/list1"/>
    <dgm:cxn modelId="{EC9345C1-2900-461F-8088-1DAD54F25CC5}" type="presParOf" srcId="{0EFCB390-D8D5-4EA6-91B0-E5D99A685568}" destId="{AAF1441F-7130-430B-9F57-DC58FD234C9F}" srcOrd="5" destOrd="0" presId="urn:microsoft.com/office/officeart/2005/8/layout/list1"/>
    <dgm:cxn modelId="{ED0A5756-2A31-441B-B00F-30760373BEF7}" type="presParOf" srcId="{0EFCB390-D8D5-4EA6-91B0-E5D99A685568}" destId="{DA84AA02-E17A-4028-8FCC-77B669520426}" srcOrd="6" destOrd="0" presId="urn:microsoft.com/office/officeart/2005/8/layout/list1"/>
    <dgm:cxn modelId="{52B231DD-1633-43DC-B113-FB265864E05B}" type="presParOf" srcId="{0EFCB390-D8D5-4EA6-91B0-E5D99A685568}" destId="{DB4C7547-A6C7-4B17-9239-D69011809C1C}" srcOrd="7" destOrd="0" presId="urn:microsoft.com/office/officeart/2005/8/layout/list1"/>
    <dgm:cxn modelId="{3C7540E3-5483-4E19-894F-1EABF30F1849}" type="presParOf" srcId="{0EFCB390-D8D5-4EA6-91B0-E5D99A685568}" destId="{B18599C5-DDE3-4E5C-9F26-9AFF6DECA27E}" srcOrd="8" destOrd="0" presId="urn:microsoft.com/office/officeart/2005/8/layout/list1"/>
    <dgm:cxn modelId="{69A52FC0-52D4-4BD7-BB4C-0AEBE04EEE47}" type="presParOf" srcId="{B18599C5-DDE3-4E5C-9F26-9AFF6DECA27E}" destId="{6377FDAB-216A-401D-851B-A13199BEF10B}" srcOrd="0" destOrd="0" presId="urn:microsoft.com/office/officeart/2005/8/layout/list1"/>
    <dgm:cxn modelId="{A68C9BEE-23D8-4AD0-BB09-78968CB026FD}" type="presParOf" srcId="{B18599C5-DDE3-4E5C-9F26-9AFF6DECA27E}" destId="{EC656006-5833-4A17-A825-319EF0D4BA65}" srcOrd="1" destOrd="0" presId="urn:microsoft.com/office/officeart/2005/8/layout/list1"/>
    <dgm:cxn modelId="{EC1A2225-703B-4A25-97D0-12428BAB6413}" type="presParOf" srcId="{0EFCB390-D8D5-4EA6-91B0-E5D99A685568}" destId="{F0D6EB24-9F05-4A6F-A503-2DC5F6DAFE79}" srcOrd="9" destOrd="0" presId="urn:microsoft.com/office/officeart/2005/8/layout/list1"/>
    <dgm:cxn modelId="{D3545F04-EDAA-4FF7-832A-C361B6514DFE}" type="presParOf" srcId="{0EFCB390-D8D5-4EA6-91B0-E5D99A685568}" destId="{F531EC69-C396-4C03-8F5C-896D89D25BFF}" srcOrd="10" destOrd="0" presId="urn:microsoft.com/office/officeart/2005/8/layout/list1"/>
    <dgm:cxn modelId="{62964CF7-E232-44DF-AF8C-4987749F9455}" type="presParOf" srcId="{0EFCB390-D8D5-4EA6-91B0-E5D99A685568}" destId="{87D4C6EF-D45A-407B-A4ED-52C99F2073FA}" srcOrd="11" destOrd="0" presId="urn:microsoft.com/office/officeart/2005/8/layout/list1"/>
    <dgm:cxn modelId="{539A57C7-A4CA-401D-9162-D69F4893B99B}" type="presParOf" srcId="{0EFCB390-D8D5-4EA6-91B0-E5D99A685568}" destId="{3B5CB1E4-50B6-4884-92FF-F80F16482649}" srcOrd="12" destOrd="0" presId="urn:microsoft.com/office/officeart/2005/8/layout/list1"/>
    <dgm:cxn modelId="{1A867178-A782-4013-A335-1422AB686CCB}" type="presParOf" srcId="{3B5CB1E4-50B6-4884-92FF-F80F16482649}" destId="{A67DD32E-48C6-424E-8AF4-D522226C192F}" srcOrd="0" destOrd="0" presId="urn:microsoft.com/office/officeart/2005/8/layout/list1"/>
    <dgm:cxn modelId="{9C9ADCD8-020F-4C8B-8A75-6A9E9CCD4127}" type="presParOf" srcId="{3B5CB1E4-50B6-4884-92FF-F80F16482649}" destId="{A0285ADB-D9F8-4847-B4B6-93B2774CE137}" srcOrd="1" destOrd="0" presId="urn:microsoft.com/office/officeart/2005/8/layout/list1"/>
    <dgm:cxn modelId="{447B655F-E3B6-40DE-A898-E6AC60F083AC}" type="presParOf" srcId="{0EFCB390-D8D5-4EA6-91B0-E5D99A685568}" destId="{CB87B2E9-B3CF-44F7-A672-0AC70C8EB2A5}" srcOrd="13" destOrd="0" presId="urn:microsoft.com/office/officeart/2005/8/layout/list1"/>
    <dgm:cxn modelId="{B6C967F8-6CC5-4721-82C9-2C4B9E1D7566}" type="presParOf" srcId="{0EFCB390-D8D5-4EA6-91B0-E5D99A685568}" destId="{F37BF725-BC5F-4767-A370-1A79359721E1}" srcOrd="14" destOrd="0" presId="urn:microsoft.com/office/officeart/2005/8/layout/list1"/>
    <dgm:cxn modelId="{9DCDDDB6-DCC5-432D-A453-29EA1BC093CE}" type="presParOf" srcId="{0EFCB390-D8D5-4EA6-91B0-E5D99A685568}" destId="{FDA92A40-612F-4228-B98E-C1226A9148D3}" srcOrd="15" destOrd="0" presId="urn:microsoft.com/office/officeart/2005/8/layout/list1"/>
    <dgm:cxn modelId="{6603FF56-1122-42B0-A0AD-B595565DF072}" type="presParOf" srcId="{0EFCB390-D8D5-4EA6-91B0-E5D99A685568}" destId="{62B43FC8-E7C2-44BF-B1FE-9053A5734457}" srcOrd="16" destOrd="0" presId="urn:microsoft.com/office/officeart/2005/8/layout/list1"/>
    <dgm:cxn modelId="{2696A9CC-EDAE-4505-ABDD-9919CB4AB2C3}" type="presParOf" srcId="{62B43FC8-E7C2-44BF-B1FE-9053A5734457}" destId="{42C1CFE3-235F-47AC-A5E7-9452ABED5337}" srcOrd="0" destOrd="0" presId="urn:microsoft.com/office/officeart/2005/8/layout/list1"/>
    <dgm:cxn modelId="{AAB1FC22-9842-4C1C-ABA5-6B8FDA7A59EB}" type="presParOf" srcId="{62B43FC8-E7C2-44BF-B1FE-9053A5734457}" destId="{CB1BDA11-3C2A-4414-AC86-E659F5AA97F6}" srcOrd="1" destOrd="0" presId="urn:microsoft.com/office/officeart/2005/8/layout/list1"/>
    <dgm:cxn modelId="{C578A263-D6C6-415F-BFB2-BB0E13F38916}" type="presParOf" srcId="{0EFCB390-D8D5-4EA6-91B0-E5D99A685568}" destId="{B58B2941-1771-49C7-8A05-10E86399E016}" srcOrd="17" destOrd="0" presId="urn:microsoft.com/office/officeart/2005/8/layout/list1"/>
    <dgm:cxn modelId="{C5A9EA2F-5F88-4CA8-96CB-2C373260E9DB}" type="presParOf" srcId="{0EFCB390-D8D5-4EA6-91B0-E5D99A685568}" destId="{6E21E9E0-CFDA-4832-B377-E020A9EA5C8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ECF36-1885-43B5-9AC2-A664202468B2}"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CF4B7326-EE39-498D-8C53-B8CFB2AB639B}">
      <dgm:prSet phldrT="[Text]" custT="1"/>
      <dgm:spPr/>
      <dgm:t>
        <a:bodyPr/>
        <a:lstStyle/>
        <a:p>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Successful Screening </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821E60D-48F2-47A4-9FAF-EE5F9F154045}" type="parTrans" cxnId="{F6D81AF9-844C-48D2-89FA-B449F33813E3}">
      <dgm:prSet/>
      <dgm:spPr/>
      <dgm:t>
        <a:bodyPr/>
        <a:lstStyle/>
        <a:p>
          <a:endParaRPr lang="en-US"/>
        </a:p>
      </dgm:t>
    </dgm:pt>
    <dgm:pt modelId="{426431A4-A65A-4153-8D4A-8B2DD1256FA3}" type="sibTrans" cxnId="{F6D81AF9-844C-48D2-89FA-B449F33813E3}">
      <dgm:prSet/>
      <dgm:spPr/>
      <dgm:t>
        <a:bodyPr/>
        <a:lstStyle/>
        <a:p>
          <a:endParaRPr lang="en-US"/>
        </a:p>
      </dgm:t>
    </dgm:pt>
    <dgm:pt modelId="{69D32599-F329-4E40-9D5B-AD0C2B8E1C0B}">
      <dgm:prSet phldrT="[Text]" custT="1"/>
      <dgm:spPr/>
      <dgm:t>
        <a:bodyPr/>
        <a:lstStyle/>
        <a:p>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Criteria for Disease</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8C89F67-8880-47C0-8C2F-F021696E9FF9}" type="parTrans" cxnId="{6ACED863-1F2A-46EA-9500-BEF792496656}">
      <dgm:prSet/>
      <dgm:spPr/>
      <dgm:t>
        <a:bodyPr/>
        <a:lstStyle/>
        <a:p>
          <a:endParaRPr lang="en-US" dirty="0"/>
        </a:p>
      </dgm:t>
    </dgm:pt>
    <dgm:pt modelId="{2E351950-3E64-4DB6-879F-C2EE0510DC8E}" type="sibTrans" cxnId="{6ACED863-1F2A-46EA-9500-BEF792496656}">
      <dgm:prSet/>
      <dgm:spPr/>
      <dgm:t>
        <a:bodyPr/>
        <a:lstStyle/>
        <a:p>
          <a:endParaRPr lang="en-US"/>
        </a:p>
      </dgm:t>
    </dgm:pt>
    <dgm:pt modelId="{2D492836-ED4A-4DCF-B226-A7CEDBBD61DE}">
      <dgm:prSet phldrT="[Text]" custT="1"/>
      <dgm:spPr/>
      <dgm:t>
        <a:bodyPr/>
        <a:lstStyle/>
        <a:p>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Criteria for Test</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911507D-0E08-40AC-A8F4-10E9446B4865}" type="parTrans" cxnId="{2592FCD4-8914-4548-AC32-636768C5F8D7}">
      <dgm:prSet/>
      <dgm:spPr/>
      <dgm:t>
        <a:bodyPr/>
        <a:lstStyle/>
        <a:p>
          <a:endParaRPr lang="en-US" dirty="0"/>
        </a:p>
      </dgm:t>
    </dgm:pt>
    <dgm:pt modelId="{9A530A01-1917-4D4E-8178-A1E1A1B0CA4E}" type="sibTrans" cxnId="{2592FCD4-8914-4548-AC32-636768C5F8D7}">
      <dgm:prSet/>
      <dgm:spPr/>
      <dgm:t>
        <a:bodyPr/>
        <a:lstStyle/>
        <a:p>
          <a:endParaRPr lang="en-US"/>
        </a:p>
      </dgm:t>
    </dgm:pt>
    <dgm:pt modelId="{0B7D6717-0E25-4028-A22E-93909C32BD58}" type="pres">
      <dgm:prSet presAssocID="{748ECF36-1885-43B5-9AC2-A664202468B2}" presName="diagram" presStyleCnt="0">
        <dgm:presLayoutVars>
          <dgm:chPref val="1"/>
          <dgm:dir/>
          <dgm:animOne val="branch"/>
          <dgm:animLvl val="lvl"/>
          <dgm:resizeHandles val="exact"/>
        </dgm:presLayoutVars>
      </dgm:prSet>
      <dgm:spPr/>
      <dgm:t>
        <a:bodyPr/>
        <a:lstStyle/>
        <a:p>
          <a:endParaRPr lang="en-US"/>
        </a:p>
      </dgm:t>
    </dgm:pt>
    <dgm:pt modelId="{68EA0620-2F22-4082-B55B-CC3A41141380}" type="pres">
      <dgm:prSet presAssocID="{CF4B7326-EE39-498D-8C53-B8CFB2AB639B}" presName="root1" presStyleCnt="0"/>
      <dgm:spPr/>
    </dgm:pt>
    <dgm:pt modelId="{B795E9F2-1850-4812-94B1-EB41CB74A104}" type="pres">
      <dgm:prSet presAssocID="{CF4B7326-EE39-498D-8C53-B8CFB2AB639B}" presName="LevelOneTextNode" presStyleLbl="node0" presStyleIdx="0" presStyleCnt="1">
        <dgm:presLayoutVars>
          <dgm:chPref val="3"/>
        </dgm:presLayoutVars>
      </dgm:prSet>
      <dgm:spPr/>
      <dgm:t>
        <a:bodyPr/>
        <a:lstStyle/>
        <a:p>
          <a:endParaRPr lang="en-US"/>
        </a:p>
      </dgm:t>
    </dgm:pt>
    <dgm:pt modelId="{12165A64-0E4F-464C-87CA-8B4FFC3AA728}" type="pres">
      <dgm:prSet presAssocID="{CF4B7326-EE39-498D-8C53-B8CFB2AB639B}" presName="level2hierChild" presStyleCnt="0"/>
      <dgm:spPr/>
    </dgm:pt>
    <dgm:pt modelId="{A1B5E647-3BA5-4377-9470-A9B9392ACE72}" type="pres">
      <dgm:prSet presAssocID="{68C89F67-8880-47C0-8C2F-F021696E9FF9}" presName="conn2-1" presStyleLbl="parChTrans1D2" presStyleIdx="0" presStyleCnt="2"/>
      <dgm:spPr/>
      <dgm:t>
        <a:bodyPr/>
        <a:lstStyle/>
        <a:p>
          <a:endParaRPr lang="en-US"/>
        </a:p>
      </dgm:t>
    </dgm:pt>
    <dgm:pt modelId="{06F7673A-DF7F-4132-8C40-A4F0A692CC55}" type="pres">
      <dgm:prSet presAssocID="{68C89F67-8880-47C0-8C2F-F021696E9FF9}" presName="connTx" presStyleLbl="parChTrans1D2" presStyleIdx="0" presStyleCnt="2"/>
      <dgm:spPr/>
      <dgm:t>
        <a:bodyPr/>
        <a:lstStyle/>
        <a:p>
          <a:endParaRPr lang="en-US"/>
        </a:p>
      </dgm:t>
    </dgm:pt>
    <dgm:pt modelId="{9E4ECFA2-BFE3-4675-AC98-E194211B8521}" type="pres">
      <dgm:prSet presAssocID="{69D32599-F329-4E40-9D5B-AD0C2B8E1C0B}" presName="root2" presStyleCnt="0"/>
      <dgm:spPr/>
    </dgm:pt>
    <dgm:pt modelId="{8751EF9F-1A6A-407C-9ECF-71AC6BFD5978}" type="pres">
      <dgm:prSet presAssocID="{69D32599-F329-4E40-9D5B-AD0C2B8E1C0B}" presName="LevelTwoTextNode" presStyleLbl="node2" presStyleIdx="0" presStyleCnt="2">
        <dgm:presLayoutVars>
          <dgm:chPref val="3"/>
        </dgm:presLayoutVars>
      </dgm:prSet>
      <dgm:spPr/>
      <dgm:t>
        <a:bodyPr/>
        <a:lstStyle/>
        <a:p>
          <a:endParaRPr lang="en-US"/>
        </a:p>
      </dgm:t>
    </dgm:pt>
    <dgm:pt modelId="{17063937-E5AC-49A0-98FA-91100FEBF765}" type="pres">
      <dgm:prSet presAssocID="{69D32599-F329-4E40-9D5B-AD0C2B8E1C0B}" presName="level3hierChild" presStyleCnt="0"/>
      <dgm:spPr/>
    </dgm:pt>
    <dgm:pt modelId="{314053B9-3782-4A87-B6DA-03105F2B7C72}" type="pres">
      <dgm:prSet presAssocID="{C911507D-0E08-40AC-A8F4-10E9446B4865}" presName="conn2-1" presStyleLbl="parChTrans1D2" presStyleIdx="1" presStyleCnt="2"/>
      <dgm:spPr/>
      <dgm:t>
        <a:bodyPr/>
        <a:lstStyle/>
        <a:p>
          <a:endParaRPr lang="en-US"/>
        </a:p>
      </dgm:t>
    </dgm:pt>
    <dgm:pt modelId="{59FC3833-0ADE-4F10-9C69-EC4344FAB41C}" type="pres">
      <dgm:prSet presAssocID="{C911507D-0E08-40AC-A8F4-10E9446B4865}" presName="connTx" presStyleLbl="parChTrans1D2" presStyleIdx="1" presStyleCnt="2"/>
      <dgm:spPr/>
      <dgm:t>
        <a:bodyPr/>
        <a:lstStyle/>
        <a:p>
          <a:endParaRPr lang="en-US"/>
        </a:p>
      </dgm:t>
    </dgm:pt>
    <dgm:pt modelId="{753514B1-CE5A-4CA9-A9CA-AF4903332C66}" type="pres">
      <dgm:prSet presAssocID="{2D492836-ED4A-4DCF-B226-A7CEDBBD61DE}" presName="root2" presStyleCnt="0"/>
      <dgm:spPr/>
    </dgm:pt>
    <dgm:pt modelId="{26631DF5-0EDC-438C-BD77-6808954C7956}" type="pres">
      <dgm:prSet presAssocID="{2D492836-ED4A-4DCF-B226-A7CEDBBD61DE}" presName="LevelTwoTextNode" presStyleLbl="node2" presStyleIdx="1" presStyleCnt="2">
        <dgm:presLayoutVars>
          <dgm:chPref val="3"/>
        </dgm:presLayoutVars>
      </dgm:prSet>
      <dgm:spPr/>
      <dgm:t>
        <a:bodyPr/>
        <a:lstStyle/>
        <a:p>
          <a:endParaRPr lang="en-US"/>
        </a:p>
      </dgm:t>
    </dgm:pt>
    <dgm:pt modelId="{E2AE56CE-288E-48EC-9324-1C1695852C5B}" type="pres">
      <dgm:prSet presAssocID="{2D492836-ED4A-4DCF-B226-A7CEDBBD61DE}" presName="level3hierChild" presStyleCnt="0"/>
      <dgm:spPr/>
    </dgm:pt>
  </dgm:ptLst>
  <dgm:cxnLst>
    <dgm:cxn modelId="{DF5327F4-1801-4E23-8A05-B1379DCFA13D}" type="presOf" srcId="{68C89F67-8880-47C0-8C2F-F021696E9FF9}" destId="{06F7673A-DF7F-4132-8C40-A4F0A692CC55}" srcOrd="1" destOrd="0" presId="urn:microsoft.com/office/officeart/2005/8/layout/hierarchy2"/>
    <dgm:cxn modelId="{7A4739A7-F234-4483-886D-34A791464D83}" type="presOf" srcId="{748ECF36-1885-43B5-9AC2-A664202468B2}" destId="{0B7D6717-0E25-4028-A22E-93909C32BD58}" srcOrd="0" destOrd="0" presId="urn:microsoft.com/office/officeart/2005/8/layout/hierarchy2"/>
    <dgm:cxn modelId="{C38620F9-94A1-413B-A727-DFD66FE77F10}" type="presOf" srcId="{C911507D-0E08-40AC-A8F4-10E9446B4865}" destId="{59FC3833-0ADE-4F10-9C69-EC4344FAB41C}" srcOrd="1" destOrd="0" presId="urn:microsoft.com/office/officeart/2005/8/layout/hierarchy2"/>
    <dgm:cxn modelId="{AA9F97EC-EF8F-480E-81D0-B91268861850}" type="presOf" srcId="{2D492836-ED4A-4DCF-B226-A7CEDBBD61DE}" destId="{26631DF5-0EDC-438C-BD77-6808954C7956}" srcOrd="0" destOrd="0" presId="urn:microsoft.com/office/officeart/2005/8/layout/hierarchy2"/>
    <dgm:cxn modelId="{870AF25A-64D3-4841-93F8-20856D2B26CE}" type="presOf" srcId="{CF4B7326-EE39-498D-8C53-B8CFB2AB639B}" destId="{B795E9F2-1850-4812-94B1-EB41CB74A104}" srcOrd="0" destOrd="0" presId="urn:microsoft.com/office/officeart/2005/8/layout/hierarchy2"/>
    <dgm:cxn modelId="{A26F46CC-74A3-4EAB-81F7-4428F1ACF7DC}" type="presOf" srcId="{69D32599-F329-4E40-9D5B-AD0C2B8E1C0B}" destId="{8751EF9F-1A6A-407C-9ECF-71AC6BFD5978}" srcOrd="0" destOrd="0" presId="urn:microsoft.com/office/officeart/2005/8/layout/hierarchy2"/>
    <dgm:cxn modelId="{6ACED863-1F2A-46EA-9500-BEF792496656}" srcId="{CF4B7326-EE39-498D-8C53-B8CFB2AB639B}" destId="{69D32599-F329-4E40-9D5B-AD0C2B8E1C0B}" srcOrd="0" destOrd="0" parTransId="{68C89F67-8880-47C0-8C2F-F021696E9FF9}" sibTransId="{2E351950-3E64-4DB6-879F-C2EE0510DC8E}"/>
    <dgm:cxn modelId="{C284B2A8-94F8-49C4-B8E5-CD36EAF97B44}" type="presOf" srcId="{C911507D-0E08-40AC-A8F4-10E9446B4865}" destId="{314053B9-3782-4A87-B6DA-03105F2B7C72}" srcOrd="0" destOrd="0" presId="urn:microsoft.com/office/officeart/2005/8/layout/hierarchy2"/>
    <dgm:cxn modelId="{2592FCD4-8914-4548-AC32-636768C5F8D7}" srcId="{CF4B7326-EE39-498D-8C53-B8CFB2AB639B}" destId="{2D492836-ED4A-4DCF-B226-A7CEDBBD61DE}" srcOrd="1" destOrd="0" parTransId="{C911507D-0E08-40AC-A8F4-10E9446B4865}" sibTransId="{9A530A01-1917-4D4E-8178-A1E1A1B0CA4E}"/>
    <dgm:cxn modelId="{F6D81AF9-844C-48D2-89FA-B449F33813E3}" srcId="{748ECF36-1885-43B5-9AC2-A664202468B2}" destId="{CF4B7326-EE39-498D-8C53-B8CFB2AB639B}" srcOrd="0" destOrd="0" parTransId="{B821E60D-48F2-47A4-9FAF-EE5F9F154045}" sibTransId="{426431A4-A65A-4153-8D4A-8B2DD1256FA3}"/>
    <dgm:cxn modelId="{99BD40F9-0D36-419A-9B17-8785DB002333}" type="presOf" srcId="{68C89F67-8880-47C0-8C2F-F021696E9FF9}" destId="{A1B5E647-3BA5-4377-9470-A9B9392ACE72}" srcOrd="0" destOrd="0" presId="urn:microsoft.com/office/officeart/2005/8/layout/hierarchy2"/>
    <dgm:cxn modelId="{DD1A3095-4000-459B-B9F5-816D43452F1B}" type="presParOf" srcId="{0B7D6717-0E25-4028-A22E-93909C32BD58}" destId="{68EA0620-2F22-4082-B55B-CC3A41141380}" srcOrd="0" destOrd="0" presId="urn:microsoft.com/office/officeart/2005/8/layout/hierarchy2"/>
    <dgm:cxn modelId="{DE66AF80-B88C-4D68-81F3-B49CAB3BDB65}" type="presParOf" srcId="{68EA0620-2F22-4082-B55B-CC3A41141380}" destId="{B795E9F2-1850-4812-94B1-EB41CB74A104}" srcOrd="0" destOrd="0" presId="urn:microsoft.com/office/officeart/2005/8/layout/hierarchy2"/>
    <dgm:cxn modelId="{97156A17-FF0C-414A-8845-CCD6F16851CE}" type="presParOf" srcId="{68EA0620-2F22-4082-B55B-CC3A41141380}" destId="{12165A64-0E4F-464C-87CA-8B4FFC3AA728}" srcOrd="1" destOrd="0" presId="urn:microsoft.com/office/officeart/2005/8/layout/hierarchy2"/>
    <dgm:cxn modelId="{A7BA02BA-6648-4F6A-8D2E-2C0C94DBDA6E}" type="presParOf" srcId="{12165A64-0E4F-464C-87CA-8B4FFC3AA728}" destId="{A1B5E647-3BA5-4377-9470-A9B9392ACE72}" srcOrd="0" destOrd="0" presId="urn:microsoft.com/office/officeart/2005/8/layout/hierarchy2"/>
    <dgm:cxn modelId="{7C257562-53FC-4EE7-9B0C-1821D438E1BB}" type="presParOf" srcId="{A1B5E647-3BA5-4377-9470-A9B9392ACE72}" destId="{06F7673A-DF7F-4132-8C40-A4F0A692CC55}" srcOrd="0" destOrd="0" presId="urn:microsoft.com/office/officeart/2005/8/layout/hierarchy2"/>
    <dgm:cxn modelId="{A9964BFA-AEC5-436B-84BF-3D52E7565E58}" type="presParOf" srcId="{12165A64-0E4F-464C-87CA-8B4FFC3AA728}" destId="{9E4ECFA2-BFE3-4675-AC98-E194211B8521}" srcOrd="1" destOrd="0" presId="urn:microsoft.com/office/officeart/2005/8/layout/hierarchy2"/>
    <dgm:cxn modelId="{D3E332F7-1BE5-4D3E-9B58-4FFBC1873AE7}" type="presParOf" srcId="{9E4ECFA2-BFE3-4675-AC98-E194211B8521}" destId="{8751EF9F-1A6A-407C-9ECF-71AC6BFD5978}" srcOrd="0" destOrd="0" presId="urn:microsoft.com/office/officeart/2005/8/layout/hierarchy2"/>
    <dgm:cxn modelId="{88D25122-37B9-4463-AF94-D39E4CED15E9}" type="presParOf" srcId="{9E4ECFA2-BFE3-4675-AC98-E194211B8521}" destId="{17063937-E5AC-49A0-98FA-91100FEBF765}" srcOrd="1" destOrd="0" presId="urn:microsoft.com/office/officeart/2005/8/layout/hierarchy2"/>
    <dgm:cxn modelId="{525001CA-E8BD-48BF-A389-DD18A08689D8}" type="presParOf" srcId="{12165A64-0E4F-464C-87CA-8B4FFC3AA728}" destId="{314053B9-3782-4A87-B6DA-03105F2B7C72}" srcOrd="2" destOrd="0" presId="urn:microsoft.com/office/officeart/2005/8/layout/hierarchy2"/>
    <dgm:cxn modelId="{EE5E8290-D688-4F9B-979B-1E31F9235638}" type="presParOf" srcId="{314053B9-3782-4A87-B6DA-03105F2B7C72}" destId="{59FC3833-0ADE-4F10-9C69-EC4344FAB41C}" srcOrd="0" destOrd="0" presId="urn:microsoft.com/office/officeart/2005/8/layout/hierarchy2"/>
    <dgm:cxn modelId="{755E0C3A-D9DB-4465-83A7-3036E67A592D}" type="presParOf" srcId="{12165A64-0E4F-464C-87CA-8B4FFC3AA728}" destId="{753514B1-CE5A-4CA9-A9CA-AF4903332C66}" srcOrd="3" destOrd="0" presId="urn:microsoft.com/office/officeart/2005/8/layout/hierarchy2"/>
    <dgm:cxn modelId="{5AECB1AB-FC76-4AF8-994D-808CC547C742}" type="presParOf" srcId="{753514B1-CE5A-4CA9-A9CA-AF4903332C66}" destId="{26631DF5-0EDC-438C-BD77-6808954C7956}" srcOrd="0" destOrd="0" presId="urn:microsoft.com/office/officeart/2005/8/layout/hierarchy2"/>
    <dgm:cxn modelId="{14C62C44-9E94-4CEA-AF1A-907E0B5AEEE4}" type="presParOf" srcId="{753514B1-CE5A-4CA9-A9CA-AF4903332C66}" destId="{E2AE56CE-288E-48EC-9324-1C1695852C5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3B67A-B67F-4892-BD83-66B761FDEE88}" type="doc">
      <dgm:prSet loTypeId="urn:microsoft.com/office/officeart/2005/8/layout/radial1" loCatId="relationship" qsTypeId="urn:microsoft.com/office/officeart/2005/8/quickstyle/3d1" qsCatId="3D" csTypeId="urn:microsoft.com/office/officeart/2005/8/colors/colorful5" csCatId="colorful" phldr="1"/>
      <dgm:spPr/>
      <dgm:t>
        <a:bodyPr/>
        <a:lstStyle/>
        <a:p>
          <a:endParaRPr lang="en-US"/>
        </a:p>
      </dgm:t>
    </dgm:pt>
    <dgm:pt modelId="{99ED8668-87E0-4402-B07E-1DA1A35882D4}">
      <dgm:prSet phldrT="[Text]" custT="1"/>
      <dgm:spPr/>
      <dgm:t>
        <a:bodyPr/>
        <a:lstStyle/>
        <a:p>
          <a:r>
            <a:rPr lang="en-US" sz="3200" dirty="0" smtClean="0">
              <a:solidFill>
                <a:schemeClr val="bg1"/>
              </a:solidFill>
              <a:latin typeface="Arial" panose="020B0604020202020204" pitchFamily="34" charset="0"/>
              <a:cs typeface="Arial" panose="020B0604020202020204" pitchFamily="34" charset="0"/>
            </a:rPr>
            <a:t>Validity</a:t>
          </a:r>
          <a:endParaRPr lang="en-US" sz="3200" dirty="0">
            <a:solidFill>
              <a:schemeClr val="bg1"/>
            </a:solidFill>
            <a:latin typeface="Arial" panose="020B0604020202020204" pitchFamily="34" charset="0"/>
            <a:cs typeface="Arial" panose="020B0604020202020204" pitchFamily="34" charset="0"/>
          </a:endParaRPr>
        </a:p>
      </dgm:t>
    </dgm:pt>
    <dgm:pt modelId="{DD051006-3EB2-40FB-9168-3E22EBF7A676}" type="parTrans" cxnId="{9EA8A214-12C5-4BBC-A992-8F70A03F8CC9}">
      <dgm:prSet/>
      <dgm:spPr/>
      <dgm:t>
        <a:bodyPr/>
        <a:lstStyle/>
        <a:p>
          <a:endParaRPr lang="en-US"/>
        </a:p>
      </dgm:t>
    </dgm:pt>
    <dgm:pt modelId="{5B7FC0BC-7952-49D9-B05E-823AD70926A8}" type="sibTrans" cxnId="{9EA8A214-12C5-4BBC-A992-8F70A03F8CC9}">
      <dgm:prSet/>
      <dgm:spPr/>
      <dgm:t>
        <a:bodyPr/>
        <a:lstStyle/>
        <a:p>
          <a:endParaRPr lang="en-US"/>
        </a:p>
      </dgm:t>
    </dgm:pt>
    <dgm:pt modelId="{256F6F1D-2F56-47CE-8259-6A7B9297C95B}">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Sensitivity </a:t>
          </a:r>
          <a:endParaRPr lang="en-US" sz="2400" dirty="0">
            <a:solidFill>
              <a:schemeClr val="tx1"/>
            </a:solidFill>
            <a:latin typeface="Arial" panose="020B0604020202020204" pitchFamily="34" charset="0"/>
            <a:cs typeface="Arial" panose="020B0604020202020204" pitchFamily="34" charset="0"/>
          </a:endParaRPr>
        </a:p>
      </dgm:t>
    </dgm:pt>
    <dgm:pt modelId="{8D487D2C-5BC9-47A6-95DA-A678C696AE1B}" type="parTrans" cxnId="{82245E60-4D5C-42ED-9D6C-EC061CAF1B72}">
      <dgm:prSet/>
      <dgm:spPr/>
      <dgm:t>
        <a:bodyPr/>
        <a:lstStyle/>
        <a:p>
          <a:endParaRPr lang="en-US"/>
        </a:p>
      </dgm:t>
    </dgm:pt>
    <dgm:pt modelId="{B3DA94F8-0A47-409C-8D0E-54DF70C83858}" type="sibTrans" cxnId="{82245E60-4D5C-42ED-9D6C-EC061CAF1B72}">
      <dgm:prSet/>
      <dgm:spPr/>
      <dgm:t>
        <a:bodyPr/>
        <a:lstStyle/>
        <a:p>
          <a:endParaRPr lang="en-US"/>
        </a:p>
      </dgm:t>
    </dgm:pt>
    <dgm:pt modelId="{6BF61E0F-DB45-49D9-B885-70A98BF99249}">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Specificity</a:t>
          </a:r>
          <a:endParaRPr lang="en-US" sz="2400" dirty="0">
            <a:solidFill>
              <a:schemeClr val="tx1"/>
            </a:solidFill>
            <a:latin typeface="Arial" panose="020B0604020202020204" pitchFamily="34" charset="0"/>
            <a:cs typeface="Arial" panose="020B0604020202020204" pitchFamily="34" charset="0"/>
          </a:endParaRPr>
        </a:p>
      </dgm:t>
    </dgm:pt>
    <dgm:pt modelId="{A6AF628E-547A-4CD6-9D34-59902450670D}" type="parTrans" cxnId="{3EA2ED06-7CEC-45A9-A9F4-34FCB6DCDB91}">
      <dgm:prSet/>
      <dgm:spPr/>
      <dgm:t>
        <a:bodyPr/>
        <a:lstStyle/>
        <a:p>
          <a:endParaRPr lang="en-US"/>
        </a:p>
      </dgm:t>
    </dgm:pt>
    <dgm:pt modelId="{1B72DDA1-14B5-4053-9A1E-CD87E749FE03}" type="sibTrans" cxnId="{3EA2ED06-7CEC-45A9-A9F4-34FCB6DCDB91}">
      <dgm:prSet/>
      <dgm:spPr/>
      <dgm:t>
        <a:bodyPr/>
        <a:lstStyle/>
        <a:p>
          <a:endParaRPr lang="en-US"/>
        </a:p>
      </dgm:t>
    </dgm:pt>
    <dgm:pt modelId="{DDA93B89-7624-43F1-9AEB-705330424829}">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Predictive Value</a:t>
          </a:r>
          <a:endParaRPr lang="en-US" sz="2400" dirty="0">
            <a:solidFill>
              <a:schemeClr val="tx1"/>
            </a:solidFill>
            <a:latin typeface="Arial" panose="020B0604020202020204" pitchFamily="34" charset="0"/>
            <a:cs typeface="Arial" panose="020B0604020202020204" pitchFamily="34" charset="0"/>
          </a:endParaRPr>
        </a:p>
      </dgm:t>
    </dgm:pt>
    <dgm:pt modelId="{09ED340F-E907-4BDA-9C7B-46997644E90C}" type="parTrans" cxnId="{EEE9F434-7303-4B9C-958B-2BE5C097F740}">
      <dgm:prSet/>
      <dgm:spPr/>
      <dgm:t>
        <a:bodyPr/>
        <a:lstStyle/>
        <a:p>
          <a:endParaRPr lang="en-US"/>
        </a:p>
      </dgm:t>
    </dgm:pt>
    <dgm:pt modelId="{C2BEE884-79A4-40A6-B374-86995EA115AF}" type="sibTrans" cxnId="{EEE9F434-7303-4B9C-958B-2BE5C097F740}">
      <dgm:prSet/>
      <dgm:spPr/>
      <dgm:t>
        <a:bodyPr/>
        <a:lstStyle/>
        <a:p>
          <a:endParaRPr lang="en-US"/>
        </a:p>
      </dgm:t>
    </dgm:pt>
    <dgm:pt modelId="{AA14B3C8-C53A-4F3A-8190-C6792CAC77B0}">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Yield </a:t>
          </a:r>
          <a:endParaRPr lang="en-US" sz="2400" dirty="0">
            <a:solidFill>
              <a:schemeClr val="tx1"/>
            </a:solidFill>
            <a:latin typeface="Arial" panose="020B0604020202020204" pitchFamily="34" charset="0"/>
            <a:cs typeface="Arial" panose="020B0604020202020204" pitchFamily="34" charset="0"/>
          </a:endParaRPr>
        </a:p>
      </dgm:t>
    </dgm:pt>
    <dgm:pt modelId="{41FCE17F-2B18-49C4-90CF-C0B15AD173CF}" type="parTrans" cxnId="{55CEA847-B39F-4727-9BBF-1E253E949B3D}">
      <dgm:prSet/>
      <dgm:spPr/>
      <dgm:t>
        <a:bodyPr/>
        <a:lstStyle/>
        <a:p>
          <a:endParaRPr lang="en-US"/>
        </a:p>
      </dgm:t>
    </dgm:pt>
    <dgm:pt modelId="{E7A50C43-7DBC-4B3F-A10C-B9D8EFA2F472}" type="sibTrans" cxnId="{55CEA847-B39F-4727-9BBF-1E253E949B3D}">
      <dgm:prSet/>
      <dgm:spPr/>
      <dgm:t>
        <a:bodyPr/>
        <a:lstStyle/>
        <a:p>
          <a:endParaRPr lang="en-US"/>
        </a:p>
      </dgm:t>
    </dgm:pt>
    <dgm:pt modelId="{960405BD-FDCE-48A9-AD43-74B5A4144C99}" type="pres">
      <dgm:prSet presAssocID="{9773B67A-B67F-4892-BD83-66B761FDEE88}" presName="cycle" presStyleCnt="0">
        <dgm:presLayoutVars>
          <dgm:chMax val="1"/>
          <dgm:dir/>
          <dgm:animLvl val="ctr"/>
          <dgm:resizeHandles val="exact"/>
        </dgm:presLayoutVars>
      </dgm:prSet>
      <dgm:spPr/>
      <dgm:t>
        <a:bodyPr/>
        <a:lstStyle/>
        <a:p>
          <a:endParaRPr lang="en-US"/>
        </a:p>
      </dgm:t>
    </dgm:pt>
    <dgm:pt modelId="{40673C5B-F95B-48E5-8788-E76948DD11AC}" type="pres">
      <dgm:prSet presAssocID="{99ED8668-87E0-4402-B07E-1DA1A35882D4}" presName="centerShape" presStyleLbl="node0" presStyleIdx="0" presStyleCnt="1" custScaleX="118833"/>
      <dgm:spPr/>
      <dgm:t>
        <a:bodyPr/>
        <a:lstStyle/>
        <a:p>
          <a:endParaRPr lang="en-US"/>
        </a:p>
      </dgm:t>
    </dgm:pt>
    <dgm:pt modelId="{5D48942E-D86D-47AE-8C81-D7D0E3FA3CBA}" type="pres">
      <dgm:prSet presAssocID="{8D487D2C-5BC9-47A6-95DA-A678C696AE1B}" presName="Name9" presStyleLbl="parChTrans1D2" presStyleIdx="0" presStyleCnt="4"/>
      <dgm:spPr/>
      <dgm:t>
        <a:bodyPr/>
        <a:lstStyle/>
        <a:p>
          <a:endParaRPr lang="en-US"/>
        </a:p>
      </dgm:t>
    </dgm:pt>
    <dgm:pt modelId="{3FF75565-45E5-4CAD-8EE9-FB0D91941FB3}" type="pres">
      <dgm:prSet presAssocID="{8D487D2C-5BC9-47A6-95DA-A678C696AE1B}" presName="connTx" presStyleLbl="parChTrans1D2" presStyleIdx="0" presStyleCnt="4"/>
      <dgm:spPr/>
      <dgm:t>
        <a:bodyPr/>
        <a:lstStyle/>
        <a:p>
          <a:endParaRPr lang="en-US"/>
        </a:p>
      </dgm:t>
    </dgm:pt>
    <dgm:pt modelId="{34F9C3ED-9F84-40A3-922A-C268839A17F2}" type="pres">
      <dgm:prSet presAssocID="{256F6F1D-2F56-47CE-8259-6A7B9297C95B}" presName="node" presStyleLbl="node1" presStyleIdx="0" presStyleCnt="4" custScaleX="118833">
        <dgm:presLayoutVars>
          <dgm:bulletEnabled val="1"/>
        </dgm:presLayoutVars>
      </dgm:prSet>
      <dgm:spPr/>
      <dgm:t>
        <a:bodyPr/>
        <a:lstStyle/>
        <a:p>
          <a:endParaRPr lang="en-US"/>
        </a:p>
      </dgm:t>
    </dgm:pt>
    <dgm:pt modelId="{B8FA6828-F600-494D-A8B6-A291CE9B8D59}" type="pres">
      <dgm:prSet presAssocID="{A6AF628E-547A-4CD6-9D34-59902450670D}" presName="Name9" presStyleLbl="parChTrans1D2" presStyleIdx="1" presStyleCnt="4"/>
      <dgm:spPr/>
      <dgm:t>
        <a:bodyPr/>
        <a:lstStyle/>
        <a:p>
          <a:endParaRPr lang="en-US"/>
        </a:p>
      </dgm:t>
    </dgm:pt>
    <dgm:pt modelId="{EFEFBA4D-3479-4C65-8DEB-B887F5EFD977}" type="pres">
      <dgm:prSet presAssocID="{A6AF628E-547A-4CD6-9D34-59902450670D}" presName="connTx" presStyleLbl="parChTrans1D2" presStyleIdx="1" presStyleCnt="4"/>
      <dgm:spPr/>
      <dgm:t>
        <a:bodyPr/>
        <a:lstStyle/>
        <a:p>
          <a:endParaRPr lang="en-US"/>
        </a:p>
      </dgm:t>
    </dgm:pt>
    <dgm:pt modelId="{11B71850-0AAB-4A59-87D7-75658083A05C}" type="pres">
      <dgm:prSet presAssocID="{6BF61E0F-DB45-49D9-B885-70A98BF99249}" presName="node" presStyleLbl="node1" presStyleIdx="1" presStyleCnt="4" custScaleX="118833">
        <dgm:presLayoutVars>
          <dgm:bulletEnabled val="1"/>
        </dgm:presLayoutVars>
      </dgm:prSet>
      <dgm:spPr/>
      <dgm:t>
        <a:bodyPr/>
        <a:lstStyle/>
        <a:p>
          <a:endParaRPr lang="en-US"/>
        </a:p>
      </dgm:t>
    </dgm:pt>
    <dgm:pt modelId="{4640E206-1C4A-4BF5-B936-88470928EEC3}" type="pres">
      <dgm:prSet presAssocID="{09ED340F-E907-4BDA-9C7B-46997644E90C}" presName="Name9" presStyleLbl="parChTrans1D2" presStyleIdx="2" presStyleCnt="4"/>
      <dgm:spPr/>
      <dgm:t>
        <a:bodyPr/>
        <a:lstStyle/>
        <a:p>
          <a:endParaRPr lang="en-US"/>
        </a:p>
      </dgm:t>
    </dgm:pt>
    <dgm:pt modelId="{84F567E7-78BD-4D62-9FB3-FD6204FAE600}" type="pres">
      <dgm:prSet presAssocID="{09ED340F-E907-4BDA-9C7B-46997644E90C}" presName="connTx" presStyleLbl="parChTrans1D2" presStyleIdx="2" presStyleCnt="4"/>
      <dgm:spPr/>
      <dgm:t>
        <a:bodyPr/>
        <a:lstStyle/>
        <a:p>
          <a:endParaRPr lang="en-US"/>
        </a:p>
      </dgm:t>
    </dgm:pt>
    <dgm:pt modelId="{7A331BE0-9009-4F7A-A283-EF2B38F2E5AF}" type="pres">
      <dgm:prSet presAssocID="{DDA93B89-7624-43F1-9AEB-705330424829}" presName="node" presStyleLbl="node1" presStyleIdx="2" presStyleCnt="4" custScaleX="118833">
        <dgm:presLayoutVars>
          <dgm:bulletEnabled val="1"/>
        </dgm:presLayoutVars>
      </dgm:prSet>
      <dgm:spPr/>
      <dgm:t>
        <a:bodyPr/>
        <a:lstStyle/>
        <a:p>
          <a:endParaRPr lang="en-US"/>
        </a:p>
      </dgm:t>
    </dgm:pt>
    <dgm:pt modelId="{845196FE-D80C-485F-94E5-7CA08B0CCA21}" type="pres">
      <dgm:prSet presAssocID="{41FCE17F-2B18-49C4-90CF-C0B15AD173CF}" presName="Name9" presStyleLbl="parChTrans1D2" presStyleIdx="3" presStyleCnt="4"/>
      <dgm:spPr/>
      <dgm:t>
        <a:bodyPr/>
        <a:lstStyle/>
        <a:p>
          <a:endParaRPr lang="en-US"/>
        </a:p>
      </dgm:t>
    </dgm:pt>
    <dgm:pt modelId="{3CB2809A-5171-467F-9E82-4909ED06FB63}" type="pres">
      <dgm:prSet presAssocID="{41FCE17F-2B18-49C4-90CF-C0B15AD173CF}" presName="connTx" presStyleLbl="parChTrans1D2" presStyleIdx="3" presStyleCnt="4"/>
      <dgm:spPr/>
      <dgm:t>
        <a:bodyPr/>
        <a:lstStyle/>
        <a:p>
          <a:endParaRPr lang="en-US"/>
        </a:p>
      </dgm:t>
    </dgm:pt>
    <dgm:pt modelId="{13437439-8AEF-4F49-A7CD-70DB247FDC09}" type="pres">
      <dgm:prSet presAssocID="{AA14B3C8-C53A-4F3A-8190-C6792CAC77B0}" presName="node" presStyleLbl="node1" presStyleIdx="3" presStyleCnt="4" custScaleX="118833">
        <dgm:presLayoutVars>
          <dgm:bulletEnabled val="1"/>
        </dgm:presLayoutVars>
      </dgm:prSet>
      <dgm:spPr/>
      <dgm:t>
        <a:bodyPr/>
        <a:lstStyle/>
        <a:p>
          <a:endParaRPr lang="en-US"/>
        </a:p>
      </dgm:t>
    </dgm:pt>
  </dgm:ptLst>
  <dgm:cxnLst>
    <dgm:cxn modelId="{EEE9F434-7303-4B9C-958B-2BE5C097F740}" srcId="{99ED8668-87E0-4402-B07E-1DA1A35882D4}" destId="{DDA93B89-7624-43F1-9AEB-705330424829}" srcOrd="2" destOrd="0" parTransId="{09ED340F-E907-4BDA-9C7B-46997644E90C}" sibTransId="{C2BEE884-79A4-40A6-B374-86995EA115AF}"/>
    <dgm:cxn modelId="{B2D9E02C-0E84-485F-8F39-16FA6A6F9770}" type="presOf" srcId="{99ED8668-87E0-4402-B07E-1DA1A35882D4}" destId="{40673C5B-F95B-48E5-8788-E76948DD11AC}" srcOrd="0" destOrd="0" presId="urn:microsoft.com/office/officeart/2005/8/layout/radial1"/>
    <dgm:cxn modelId="{1149F8BD-B908-4369-9401-E4F7F00835D5}" type="presOf" srcId="{256F6F1D-2F56-47CE-8259-6A7B9297C95B}" destId="{34F9C3ED-9F84-40A3-922A-C268839A17F2}" srcOrd="0" destOrd="0" presId="urn:microsoft.com/office/officeart/2005/8/layout/radial1"/>
    <dgm:cxn modelId="{9FF39EFD-B41C-4E37-B62F-856F984FA7DD}" type="presOf" srcId="{41FCE17F-2B18-49C4-90CF-C0B15AD173CF}" destId="{3CB2809A-5171-467F-9E82-4909ED06FB63}" srcOrd="1" destOrd="0" presId="urn:microsoft.com/office/officeart/2005/8/layout/radial1"/>
    <dgm:cxn modelId="{9EA8A214-12C5-4BBC-A992-8F70A03F8CC9}" srcId="{9773B67A-B67F-4892-BD83-66B761FDEE88}" destId="{99ED8668-87E0-4402-B07E-1DA1A35882D4}" srcOrd="0" destOrd="0" parTransId="{DD051006-3EB2-40FB-9168-3E22EBF7A676}" sibTransId="{5B7FC0BC-7952-49D9-B05E-823AD70926A8}"/>
    <dgm:cxn modelId="{CA88614F-AEFD-47AC-BA22-B5C8C8AA17D6}" type="presOf" srcId="{A6AF628E-547A-4CD6-9D34-59902450670D}" destId="{EFEFBA4D-3479-4C65-8DEB-B887F5EFD977}" srcOrd="1" destOrd="0" presId="urn:microsoft.com/office/officeart/2005/8/layout/radial1"/>
    <dgm:cxn modelId="{55CEA847-B39F-4727-9BBF-1E253E949B3D}" srcId="{99ED8668-87E0-4402-B07E-1DA1A35882D4}" destId="{AA14B3C8-C53A-4F3A-8190-C6792CAC77B0}" srcOrd="3" destOrd="0" parTransId="{41FCE17F-2B18-49C4-90CF-C0B15AD173CF}" sibTransId="{E7A50C43-7DBC-4B3F-A10C-B9D8EFA2F472}"/>
    <dgm:cxn modelId="{3C3E4592-C3C1-4432-BF55-4A6E91FE3EC7}" type="presOf" srcId="{9773B67A-B67F-4892-BD83-66B761FDEE88}" destId="{960405BD-FDCE-48A9-AD43-74B5A4144C99}" srcOrd="0" destOrd="0" presId="urn:microsoft.com/office/officeart/2005/8/layout/radial1"/>
    <dgm:cxn modelId="{B37297A1-C237-4271-91CC-251CD563B91D}" type="presOf" srcId="{A6AF628E-547A-4CD6-9D34-59902450670D}" destId="{B8FA6828-F600-494D-A8B6-A291CE9B8D59}" srcOrd="0" destOrd="0" presId="urn:microsoft.com/office/officeart/2005/8/layout/radial1"/>
    <dgm:cxn modelId="{95C40E9B-ADAE-4757-AF72-59EB2DF9E751}" type="presOf" srcId="{AA14B3C8-C53A-4F3A-8190-C6792CAC77B0}" destId="{13437439-8AEF-4F49-A7CD-70DB247FDC09}" srcOrd="0" destOrd="0" presId="urn:microsoft.com/office/officeart/2005/8/layout/radial1"/>
    <dgm:cxn modelId="{3EA2ED06-7CEC-45A9-A9F4-34FCB6DCDB91}" srcId="{99ED8668-87E0-4402-B07E-1DA1A35882D4}" destId="{6BF61E0F-DB45-49D9-B885-70A98BF99249}" srcOrd="1" destOrd="0" parTransId="{A6AF628E-547A-4CD6-9D34-59902450670D}" sibTransId="{1B72DDA1-14B5-4053-9A1E-CD87E749FE03}"/>
    <dgm:cxn modelId="{B0FBA98C-F6FD-46D4-8467-548C3BD3F3E9}" type="presOf" srcId="{8D487D2C-5BC9-47A6-95DA-A678C696AE1B}" destId="{5D48942E-D86D-47AE-8C81-D7D0E3FA3CBA}" srcOrd="0" destOrd="0" presId="urn:microsoft.com/office/officeart/2005/8/layout/radial1"/>
    <dgm:cxn modelId="{82245E60-4D5C-42ED-9D6C-EC061CAF1B72}" srcId="{99ED8668-87E0-4402-B07E-1DA1A35882D4}" destId="{256F6F1D-2F56-47CE-8259-6A7B9297C95B}" srcOrd="0" destOrd="0" parTransId="{8D487D2C-5BC9-47A6-95DA-A678C696AE1B}" sibTransId="{B3DA94F8-0A47-409C-8D0E-54DF70C83858}"/>
    <dgm:cxn modelId="{72ECB599-5A7C-4B29-8D72-8A808735BCC1}" type="presOf" srcId="{8D487D2C-5BC9-47A6-95DA-A678C696AE1B}" destId="{3FF75565-45E5-4CAD-8EE9-FB0D91941FB3}" srcOrd="1" destOrd="0" presId="urn:microsoft.com/office/officeart/2005/8/layout/radial1"/>
    <dgm:cxn modelId="{F6BBA209-45C8-4876-A4D9-026DFE990E9F}" type="presOf" srcId="{41FCE17F-2B18-49C4-90CF-C0B15AD173CF}" destId="{845196FE-D80C-485F-94E5-7CA08B0CCA21}" srcOrd="0" destOrd="0" presId="urn:microsoft.com/office/officeart/2005/8/layout/radial1"/>
    <dgm:cxn modelId="{EBE51D06-F3EE-45D0-9A76-C2E4507EC02B}" type="presOf" srcId="{09ED340F-E907-4BDA-9C7B-46997644E90C}" destId="{4640E206-1C4A-4BF5-B936-88470928EEC3}" srcOrd="0" destOrd="0" presId="urn:microsoft.com/office/officeart/2005/8/layout/radial1"/>
    <dgm:cxn modelId="{A230A69B-2ABD-482D-A39E-8901DF39E2A4}" type="presOf" srcId="{6BF61E0F-DB45-49D9-B885-70A98BF99249}" destId="{11B71850-0AAB-4A59-87D7-75658083A05C}" srcOrd="0" destOrd="0" presId="urn:microsoft.com/office/officeart/2005/8/layout/radial1"/>
    <dgm:cxn modelId="{61D8C443-4A62-41B0-A2A2-8BC2847DE2E4}" type="presOf" srcId="{09ED340F-E907-4BDA-9C7B-46997644E90C}" destId="{84F567E7-78BD-4D62-9FB3-FD6204FAE600}" srcOrd="1" destOrd="0" presId="urn:microsoft.com/office/officeart/2005/8/layout/radial1"/>
    <dgm:cxn modelId="{A5CD816D-E649-4AE4-A004-0D5269E46B55}" type="presOf" srcId="{DDA93B89-7624-43F1-9AEB-705330424829}" destId="{7A331BE0-9009-4F7A-A283-EF2B38F2E5AF}" srcOrd="0" destOrd="0" presId="urn:microsoft.com/office/officeart/2005/8/layout/radial1"/>
    <dgm:cxn modelId="{BA1FC1D8-98D9-403D-80F1-3B9E1731955B}" type="presParOf" srcId="{960405BD-FDCE-48A9-AD43-74B5A4144C99}" destId="{40673C5B-F95B-48E5-8788-E76948DD11AC}" srcOrd="0" destOrd="0" presId="urn:microsoft.com/office/officeart/2005/8/layout/radial1"/>
    <dgm:cxn modelId="{92E71011-138E-4E62-AA31-DAE9D6105D3F}" type="presParOf" srcId="{960405BD-FDCE-48A9-AD43-74B5A4144C99}" destId="{5D48942E-D86D-47AE-8C81-D7D0E3FA3CBA}" srcOrd="1" destOrd="0" presId="urn:microsoft.com/office/officeart/2005/8/layout/radial1"/>
    <dgm:cxn modelId="{B1E4DDC7-2A9E-4ABF-9F5D-5D4490547A69}" type="presParOf" srcId="{5D48942E-D86D-47AE-8C81-D7D0E3FA3CBA}" destId="{3FF75565-45E5-4CAD-8EE9-FB0D91941FB3}" srcOrd="0" destOrd="0" presId="urn:microsoft.com/office/officeart/2005/8/layout/radial1"/>
    <dgm:cxn modelId="{96C20B1E-CD4F-4266-877E-493E73801F5C}" type="presParOf" srcId="{960405BD-FDCE-48A9-AD43-74B5A4144C99}" destId="{34F9C3ED-9F84-40A3-922A-C268839A17F2}" srcOrd="2" destOrd="0" presId="urn:microsoft.com/office/officeart/2005/8/layout/radial1"/>
    <dgm:cxn modelId="{A57791D7-5028-41F4-9A74-1EB050A15F7F}" type="presParOf" srcId="{960405BD-FDCE-48A9-AD43-74B5A4144C99}" destId="{B8FA6828-F600-494D-A8B6-A291CE9B8D59}" srcOrd="3" destOrd="0" presId="urn:microsoft.com/office/officeart/2005/8/layout/radial1"/>
    <dgm:cxn modelId="{2C6C421F-6E1A-4BC5-86FB-8FF69F4B6275}" type="presParOf" srcId="{B8FA6828-F600-494D-A8B6-A291CE9B8D59}" destId="{EFEFBA4D-3479-4C65-8DEB-B887F5EFD977}" srcOrd="0" destOrd="0" presId="urn:microsoft.com/office/officeart/2005/8/layout/radial1"/>
    <dgm:cxn modelId="{0CA96BAF-BDE7-4086-9744-6935F45489C5}" type="presParOf" srcId="{960405BD-FDCE-48A9-AD43-74B5A4144C99}" destId="{11B71850-0AAB-4A59-87D7-75658083A05C}" srcOrd="4" destOrd="0" presId="urn:microsoft.com/office/officeart/2005/8/layout/radial1"/>
    <dgm:cxn modelId="{C6F5F323-803D-47C7-A553-AD6CD4AE5B69}" type="presParOf" srcId="{960405BD-FDCE-48A9-AD43-74B5A4144C99}" destId="{4640E206-1C4A-4BF5-B936-88470928EEC3}" srcOrd="5" destOrd="0" presId="urn:microsoft.com/office/officeart/2005/8/layout/radial1"/>
    <dgm:cxn modelId="{9EA010D1-990B-4164-A440-8B4100BD0983}" type="presParOf" srcId="{4640E206-1C4A-4BF5-B936-88470928EEC3}" destId="{84F567E7-78BD-4D62-9FB3-FD6204FAE600}" srcOrd="0" destOrd="0" presId="urn:microsoft.com/office/officeart/2005/8/layout/radial1"/>
    <dgm:cxn modelId="{AB47768E-CEAC-4897-98F3-7FDA527C6DB9}" type="presParOf" srcId="{960405BD-FDCE-48A9-AD43-74B5A4144C99}" destId="{7A331BE0-9009-4F7A-A283-EF2B38F2E5AF}" srcOrd="6" destOrd="0" presId="urn:microsoft.com/office/officeart/2005/8/layout/radial1"/>
    <dgm:cxn modelId="{CD5484A3-948A-473F-9A5D-3C2FB49BEA23}" type="presParOf" srcId="{960405BD-FDCE-48A9-AD43-74B5A4144C99}" destId="{845196FE-D80C-485F-94E5-7CA08B0CCA21}" srcOrd="7" destOrd="0" presId="urn:microsoft.com/office/officeart/2005/8/layout/radial1"/>
    <dgm:cxn modelId="{D92C3605-795B-454F-92E1-277A94000499}" type="presParOf" srcId="{845196FE-D80C-485F-94E5-7CA08B0CCA21}" destId="{3CB2809A-5171-467F-9E82-4909ED06FB63}" srcOrd="0" destOrd="0" presId="urn:microsoft.com/office/officeart/2005/8/layout/radial1"/>
    <dgm:cxn modelId="{9FCE200B-42D2-4700-9EE1-23B7011922FB}" type="presParOf" srcId="{960405BD-FDCE-48A9-AD43-74B5A4144C99}" destId="{13437439-8AEF-4F49-A7CD-70DB247FDC0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7D917-0751-40D7-936B-4A497797C813}"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n-US"/>
        </a:p>
      </dgm:t>
    </dgm:pt>
    <dgm:pt modelId="{B86EFB0C-AFF2-426F-B021-F13EA948E203}">
      <dgm:prSet phldrT="[Text]"/>
      <dgm:spPr/>
      <dgm:t>
        <a:bodyPr/>
        <a:lstStyle/>
        <a:p>
          <a:r>
            <a:rPr lang="en-US" dirty="0" smtClean="0">
              <a:latin typeface="Times New Roman" panose="02020603050405020304" pitchFamily="18" charset="0"/>
              <a:cs typeface="Times New Roman" panose="02020603050405020304" pitchFamily="18" charset="0"/>
            </a:rPr>
            <a:t>Ability of the </a:t>
          </a:r>
          <a:r>
            <a:rPr lang="en-US" i="1" dirty="0" smtClean="0">
              <a:solidFill>
                <a:srgbClr val="C00000"/>
              </a:solidFill>
              <a:latin typeface="Times New Roman" panose="02020603050405020304" pitchFamily="18" charset="0"/>
              <a:cs typeface="Times New Roman" panose="02020603050405020304" pitchFamily="18" charset="0"/>
            </a:rPr>
            <a:t>test</a:t>
          </a:r>
          <a:r>
            <a:rPr lang="en-US" dirty="0" smtClean="0">
              <a:latin typeface="Times New Roman" panose="02020603050405020304" pitchFamily="18" charset="0"/>
              <a:cs typeface="Times New Roman" panose="02020603050405020304" pitchFamily="18" charset="0"/>
            </a:rPr>
            <a:t> to truly identify those who have the disease</a:t>
          </a:r>
          <a:endParaRPr lang="en-US" dirty="0">
            <a:latin typeface="Times New Roman" panose="02020603050405020304" pitchFamily="18" charset="0"/>
            <a:cs typeface="Times New Roman" panose="02020603050405020304" pitchFamily="18" charset="0"/>
          </a:endParaRPr>
        </a:p>
      </dgm:t>
    </dgm:pt>
    <dgm:pt modelId="{6F914024-5C14-41B2-9642-54B43FE60F3B}" type="parTrans" cxnId="{9841F3A7-BF8B-4616-9A38-82F57FBD1F9C}">
      <dgm:prSet/>
      <dgm:spPr/>
      <dgm:t>
        <a:bodyPr/>
        <a:lstStyle/>
        <a:p>
          <a:endParaRPr lang="en-US"/>
        </a:p>
      </dgm:t>
    </dgm:pt>
    <dgm:pt modelId="{34C6136A-511D-47B5-B7D2-D512AAAB822C}" type="sibTrans" cxnId="{9841F3A7-BF8B-4616-9A38-82F57FBD1F9C}">
      <dgm:prSet/>
      <dgm:spPr/>
      <dgm:t>
        <a:bodyPr/>
        <a:lstStyle/>
        <a:p>
          <a:endParaRPr lang="en-US"/>
        </a:p>
      </dgm:t>
    </dgm:pt>
    <dgm:pt modelId="{AA5CE46E-916D-4D00-AF87-48FE32017317}">
      <dgm:prSet phldrT="[Text]"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Sensitivity= a/(</a:t>
          </a:r>
          <a:r>
            <a:rPr lang="en-US" sz="2400" dirty="0" err="1" smtClean="0">
              <a:solidFill>
                <a:schemeClr val="tx1"/>
              </a:solidFill>
              <a:latin typeface="Times New Roman" panose="02020603050405020304" pitchFamily="18" charset="0"/>
              <a:cs typeface="Times New Roman" panose="02020603050405020304" pitchFamily="18" charset="0"/>
            </a:rPr>
            <a:t>a+c</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7539B7AC-23C2-4D2D-991C-7B303463614D}" type="parTrans" cxnId="{9C780723-C1E7-4263-9E2A-9E60EB480AB1}">
      <dgm:prSet/>
      <dgm:spPr/>
      <dgm:t>
        <a:bodyPr/>
        <a:lstStyle/>
        <a:p>
          <a:endParaRPr lang="en-US"/>
        </a:p>
      </dgm:t>
    </dgm:pt>
    <dgm:pt modelId="{2E2162F9-E19E-4582-A257-0D0C9E9EDE55}" type="sibTrans" cxnId="{9C780723-C1E7-4263-9E2A-9E60EB480AB1}">
      <dgm:prSet/>
      <dgm:spPr/>
      <dgm:t>
        <a:bodyPr/>
        <a:lstStyle/>
        <a:p>
          <a:endParaRPr lang="en-US"/>
        </a:p>
      </dgm:t>
    </dgm:pt>
    <dgm:pt modelId="{21044445-FF0E-4E88-85CF-8626138C6ACD}">
      <dgm:prSet phldrT="[Text]" custT="1"/>
      <dgm:spPr/>
      <dgm:t>
        <a:bodyPr/>
        <a:lstStyle/>
        <a:p>
          <a:r>
            <a:rPr lang="en-US" sz="2400" dirty="0" smtClean="0">
              <a:latin typeface="Times New Roman" panose="02020603050405020304" pitchFamily="18" charset="0"/>
              <a:cs typeface="Times New Roman" panose="02020603050405020304" pitchFamily="18" charset="0"/>
            </a:rPr>
            <a:t>True </a:t>
          </a:r>
          <a:r>
            <a:rPr lang="en-US" sz="2400" dirty="0" smtClean="0">
              <a:solidFill>
                <a:schemeClr val="tx1"/>
              </a:solidFill>
              <a:latin typeface="Times New Roman" panose="02020603050405020304" pitchFamily="18" charset="0"/>
              <a:cs typeface="Times New Roman" panose="02020603050405020304" pitchFamily="18" charset="0"/>
            </a:rPr>
            <a:t>Positive</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132613B-4D70-4266-8176-D6557716F52E}" type="parTrans" cxnId="{EB095715-1E90-4CD6-AE69-440CCBF685D6}">
      <dgm:prSet/>
      <dgm:spPr/>
      <dgm:t>
        <a:bodyPr/>
        <a:lstStyle/>
        <a:p>
          <a:endParaRPr lang="en-US"/>
        </a:p>
      </dgm:t>
    </dgm:pt>
    <dgm:pt modelId="{4B3D567B-644E-4263-9C61-711337312A01}" type="sibTrans" cxnId="{EB095715-1E90-4CD6-AE69-440CCBF685D6}">
      <dgm:prSet/>
      <dgm:spPr/>
      <dgm:t>
        <a:bodyPr/>
        <a:lstStyle/>
        <a:p>
          <a:endParaRPr lang="en-US"/>
        </a:p>
      </dgm:t>
    </dgm:pt>
    <dgm:pt modelId="{287CEE95-A899-48EF-A953-B3FDEFA6DE7B}" type="pres">
      <dgm:prSet presAssocID="{3F87D917-0751-40D7-936B-4A497797C813}" presName="Name0" presStyleCnt="0">
        <dgm:presLayoutVars>
          <dgm:dir/>
          <dgm:resizeHandles val="exact"/>
        </dgm:presLayoutVars>
      </dgm:prSet>
      <dgm:spPr/>
      <dgm:t>
        <a:bodyPr/>
        <a:lstStyle/>
        <a:p>
          <a:endParaRPr lang="en-US"/>
        </a:p>
      </dgm:t>
    </dgm:pt>
    <dgm:pt modelId="{6A3082A9-0577-4242-A59B-73E3F079C603}" type="pres">
      <dgm:prSet presAssocID="{B86EFB0C-AFF2-426F-B021-F13EA948E203}" presName="node" presStyleLbl="node1" presStyleIdx="0" presStyleCnt="3" custScaleX="158719" custScaleY="193837" custRadScaleRad="88455" custRadScaleInc="-10969">
        <dgm:presLayoutVars>
          <dgm:bulletEnabled val="1"/>
        </dgm:presLayoutVars>
      </dgm:prSet>
      <dgm:spPr/>
      <dgm:t>
        <a:bodyPr/>
        <a:lstStyle/>
        <a:p>
          <a:endParaRPr lang="en-US"/>
        </a:p>
      </dgm:t>
    </dgm:pt>
    <dgm:pt modelId="{4716362D-5E73-4DCA-A6E0-9B5AE8806C2E}" type="pres">
      <dgm:prSet presAssocID="{34C6136A-511D-47B5-B7D2-D512AAAB822C}" presName="sibTrans" presStyleLbl="sibTrans2D1" presStyleIdx="0" presStyleCnt="3"/>
      <dgm:spPr/>
      <dgm:t>
        <a:bodyPr/>
        <a:lstStyle/>
        <a:p>
          <a:endParaRPr lang="en-US"/>
        </a:p>
      </dgm:t>
    </dgm:pt>
    <dgm:pt modelId="{CF1A3FC9-D0E5-4B3E-A672-EEF0CCE382CA}" type="pres">
      <dgm:prSet presAssocID="{34C6136A-511D-47B5-B7D2-D512AAAB822C}" presName="connectorText" presStyleLbl="sibTrans2D1" presStyleIdx="0" presStyleCnt="3"/>
      <dgm:spPr/>
      <dgm:t>
        <a:bodyPr/>
        <a:lstStyle/>
        <a:p>
          <a:endParaRPr lang="en-US"/>
        </a:p>
      </dgm:t>
    </dgm:pt>
    <dgm:pt modelId="{04F34E54-7C3B-461D-8537-B2D97B811D29}" type="pres">
      <dgm:prSet presAssocID="{AA5CE46E-916D-4D00-AF87-48FE32017317}" presName="node" presStyleLbl="node1" presStyleIdx="1" presStyleCnt="3" custRadScaleRad="106673" custRadScaleInc="-13499">
        <dgm:presLayoutVars>
          <dgm:bulletEnabled val="1"/>
        </dgm:presLayoutVars>
      </dgm:prSet>
      <dgm:spPr/>
      <dgm:t>
        <a:bodyPr/>
        <a:lstStyle/>
        <a:p>
          <a:endParaRPr lang="en-US"/>
        </a:p>
      </dgm:t>
    </dgm:pt>
    <dgm:pt modelId="{9A5F38F6-1321-44EA-A073-C5CB84A71085}" type="pres">
      <dgm:prSet presAssocID="{2E2162F9-E19E-4582-A257-0D0C9E9EDE55}" presName="sibTrans" presStyleLbl="sibTrans2D1" presStyleIdx="1" presStyleCnt="3"/>
      <dgm:spPr/>
      <dgm:t>
        <a:bodyPr/>
        <a:lstStyle/>
        <a:p>
          <a:endParaRPr lang="en-US"/>
        </a:p>
      </dgm:t>
    </dgm:pt>
    <dgm:pt modelId="{73BB7CC1-98FC-4B2F-8952-E16FB39C77E8}" type="pres">
      <dgm:prSet presAssocID="{2E2162F9-E19E-4582-A257-0D0C9E9EDE55}" presName="connectorText" presStyleLbl="sibTrans2D1" presStyleIdx="1" presStyleCnt="3"/>
      <dgm:spPr/>
      <dgm:t>
        <a:bodyPr/>
        <a:lstStyle/>
        <a:p>
          <a:endParaRPr lang="en-US"/>
        </a:p>
      </dgm:t>
    </dgm:pt>
    <dgm:pt modelId="{64E48316-0552-45E4-A6AD-A3709F408343}" type="pres">
      <dgm:prSet presAssocID="{21044445-FF0E-4E88-85CF-8626138C6ACD}" presName="node" presStyleLbl="node1" presStyleIdx="2" presStyleCnt="3" custRadScaleRad="99450" custRadScaleInc="7807">
        <dgm:presLayoutVars>
          <dgm:bulletEnabled val="1"/>
        </dgm:presLayoutVars>
      </dgm:prSet>
      <dgm:spPr/>
      <dgm:t>
        <a:bodyPr/>
        <a:lstStyle/>
        <a:p>
          <a:endParaRPr lang="en-US"/>
        </a:p>
      </dgm:t>
    </dgm:pt>
    <dgm:pt modelId="{FF8C374D-D0FB-40B9-9D5C-963995F789D9}" type="pres">
      <dgm:prSet presAssocID="{4B3D567B-644E-4263-9C61-711337312A01}" presName="sibTrans" presStyleLbl="sibTrans2D1" presStyleIdx="2" presStyleCnt="3"/>
      <dgm:spPr/>
      <dgm:t>
        <a:bodyPr/>
        <a:lstStyle/>
        <a:p>
          <a:endParaRPr lang="en-US"/>
        </a:p>
      </dgm:t>
    </dgm:pt>
    <dgm:pt modelId="{C8A57C9E-5301-4CEB-8DE1-B2D212981238}" type="pres">
      <dgm:prSet presAssocID="{4B3D567B-644E-4263-9C61-711337312A01}" presName="connectorText" presStyleLbl="sibTrans2D1" presStyleIdx="2" presStyleCnt="3"/>
      <dgm:spPr/>
      <dgm:t>
        <a:bodyPr/>
        <a:lstStyle/>
        <a:p>
          <a:endParaRPr lang="en-US"/>
        </a:p>
      </dgm:t>
    </dgm:pt>
  </dgm:ptLst>
  <dgm:cxnLst>
    <dgm:cxn modelId="{9C780723-C1E7-4263-9E2A-9E60EB480AB1}" srcId="{3F87D917-0751-40D7-936B-4A497797C813}" destId="{AA5CE46E-916D-4D00-AF87-48FE32017317}" srcOrd="1" destOrd="0" parTransId="{7539B7AC-23C2-4D2D-991C-7B303463614D}" sibTransId="{2E2162F9-E19E-4582-A257-0D0C9E9EDE55}"/>
    <dgm:cxn modelId="{5A1C4EF4-0BB6-4A6F-BD54-CBF5644CA838}" type="presOf" srcId="{AA5CE46E-916D-4D00-AF87-48FE32017317}" destId="{04F34E54-7C3B-461D-8537-B2D97B811D29}" srcOrd="0" destOrd="0" presId="urn:microsoft.com/office/officeart/2005/8/layout/cycle7"/>
    <dgm:cxn modelId="{71760CA2-4000-46D9-98A4-FC348E49312D}" type="presOf" srcId="{34C6136A-511D-47B5-B7D2-D512AAAB822C}" destId="{4716362D-5E73-4DCA-A6E0-9B5AE8806C2E}" srcOrd="0" destOrd="0" presId="urn:microsoft.com/office/officeart/2005/8/layout/cycle7"/>
    <dgm:cxn modelId="{13CCE15B-0F7A-4CA2-99E8-BEEA8263D92C}" type="presOf" srcId="{34C6136A-511D-47B5-B7D2-D512AAAB822C}" destId="{CF1A3FC9-D0E5-4B3E-A672-EEF0CCE382CA}" srcOrd="1" destOrd="0" presId="urn:microsoft.com/office/officeart/2005/8/layout/cycle7"/>
    <dgm:cxn modelId="{C3C10F78-218E-4A9A-ADE4-D864EDFA9028}" type="presOf" srcId="{4B3D567B-644E-4263-9C61-711337312A01}" destId="{C8A57C9E-5301-4CEB-8DE1-B2D212981238}" srcOrd="1" destOrd="0" presId="urn:microsoft.com/office/officeart/2005/8/layout/cycle7"/>
    <dgm:cxn modelId="{58DD5B3B-C970-45C5-837F-5336C1809C7D}" type="presOf" srcId="{2E2162F9-E19E-4582-A257-0D0C9E9EDE55}" destId="{73BB7CC1-98FC-4B2F-8952-E16FB39C77E8}" srcOrd="1" destOrd="0" presId="urn:microsoft.com/office/officeart/2005/8/layout/cycle7"/>
    <dgm:cxn modelId="{EB095715-1E90-4CD6-AE69-440CCBF685D6}" srcId="{3F87D917-0751-40D7-936B-4A497797C813}" destId="{21044445-FF0E-4E88-85CF-8626138C6ACD}" srcOrd="2" destOrd="0" parTransId="{E132613B-4D70-4266-8176-D6557716F52E}" sibTransId="{4B3D567B-644E-4263-9C61-711337312A01}"/>
    <dgm:cxn modelId="{9841F3A7-BF8B-4616-9A38-82F57FBD1F9C}" srcId="{3F87D917-0751-40D7-936B-4A497797C813}" destId="{B86EFB0C-AFF2-426F-B021-F13EA948E203}" srcOrd="0" destOrd="0" parTransId="{6F914024-5C14-41B2-9642-54B43FE60F3B}" sibTransId="{34C6136A-511D-47B5-B7D2-D512AAAB822C}"/>
    <dgm:cxn modelId="{BB106B0E-0AD0-4956-BE0D-B9CECC2998DD}" type="presOf" srcId="{2E2162F9-E19E-4582-A257-0D0C9E9EDE55}" destId="{9A5F38F6-1321-44EA-A073-C5CB84A71085}" srcOrd="0" destOrd="0" presId="urn:microsoft.com/office/officeart/2005/8/layout/cycle7"/>
    <dgm:cxn modelId="{480424E8-1CFC-4CDC-8C8E-0E12035806FA}" type="presOf" srcId="{3F87D917-0751-40D7-936B-4A497797C813}" destId="{287CEE95-A899-48EF-A953-B3FDEFA6DE7B}" srcOrd="0" destOrd="0" presId="urn:microsoft.com/office/officeart/2005/8/layout/cycle7"/>
    <dgm:cxn modelId="{CB89B17E-4FDA-4EFA-A261-50ABA169C8F7}" type="presOf" srcId="{4B3D567B-644E-4263-9C61-711337312A01}" destId="{FF8C374D-D0FB-40B9-9D5C-963995F789D9}" srcOrd="0" destOrd="0" presId="urn:microsoft.com/office/officeart/2005/8/layout/cycle7"/>
    <dgm:cxn modelId="{E10C59A8-D56C-4A59-BC7C-64689F746A49}" type="presOf" srcId="{B86EFB0C-AFF2-426F-B021-F13EA948E203}" destId="{6A3082A9-0577-4242-A59B-73E3F079C603}" srcOrd="0" destOrd="0" presId="urn:microsoft.com/office/officeart/2005/8/layout/cycle7"/>
    <dgm:cxn modelId="{7D51EB64-3625-4CD8-9BFE-75C95B038CF5}" type="presOf" srcId="{21044445-FF0E-4E88-85CF-8626138C6ACD}" destId="{64E48316-0552-45E4-A6AD-A3709F408343}" srcOrd="0" destOrd="0" presId="urn:microsoft.com/office/officeart/2005/8/layout/cycle7"/>
    <dgm:cxn modelId="{7C1DA54F-0CA3-44CD-8C5F-00B13DF9B5A2}" type="presParOf" srcId="{287CEE95-A899-48EF-A953-B3FDEFA6DE7B}" destId="{6A3082A9-0577-4242-A59B-73E3F079C603}" srcOrd="0" destOrd="0" presId="urn:microsoft.com/office/officeart/2005/8/layout/cycle7"/>
    <dgm:cxn modelId="{C3635A63-4CC5-4D52-9B69-5E64A9D4478D}" type="presParOf" srcId="{287CEE95-A899-48EF-A953-B3FDEFA6DE7B}" destId="{4716362D-5E73-4DCA-A6E0-9B5AE8806C2E}" srcOrd="1" destOrd="0" presId="urn:microsoft.com/office/officeart/2005/8/layout/cycle7"/>
    <dgm:cxn modelId="{1A24342F-B7DE-4BFE-853F-90CFF2124FDC}" type="presParOf" srcId="{4716362D-5E73-4DCA-A6E0-9B5AE8806C2E}" destId="{CF1A3FC9-D0E5-4B3E-A672-EEF0CCE382CA}" srcOrd="0" destOrd="0" presId="urn:microsoft.com/office/officeart/2005/8/layout/cycle7"/>
    <dgm:cxn modelId="{83FBE1F2-773B-4EF1-8D37-140E1AE70BE1}" type="presParOf" srcId="{287CEE95-A899-48EF-A953-B3FDEFA6DE7B}" destId="{04F34E54-7C3B-461D-8537-B2D97B811D29}" srcOrd="2" destOrd="0" presId="urn:microsoft.com/office/officeart/2005/8/layout/cycle7"/>
    <dgm:cxn modelId="{DC91399A-0E23-49AA-A8FF-18B5C39C172C}" type="presParOf" srcId="{287CEE95-A899-48EF-A953-B3FDEFA6DE7B}" destId="{9A5F38F6-1321-44EA-A073-C5CB84A71085}" srcOrd="3" destOrd="0" presId="urn:microsoft.com/office/officeart/2005/8/layout/cycle7"/>
    <dgm:cxn modelId="{C21A363F-F771-4DDF-9D6B-1B72F739C7D4}" type="presParOf" srcId="{9A5F38F6-1321-44EA-A073-C5CB84A71085}" destId="{73BB7CC1-98FC-4B2F-8952-E16FB39C77E8}" srcOrd="0" destOrd="0" presId="urn:microsoft.com/office/officeart/2005/8/layout/cycle7"/>
    <dgm:cxn modelId="{0576B1FE-6A7B-4DFD-854F-C3F3232BD37F}" type="presParOf" srcId="{287CEE95-A899-48EF-A953-B3FDEFA6DE7B}" destId="{64E48316-0552-45E4-A6AD-A3709F408343}" srcOrd="4" destOrd="0" presId="urn:microsoft.com/office/officeart/2005/8/layout/cycle7"/>
    <dgm:cxn modelId="{B110B9AE-25F0-4F01-86B6-4A3B18100436}" type="presParOf" srcId="{287CEE95-A899-48EF-A953-B3FDEFA6DE7B}" destId="{FF8C374D-D0FB-40B9-9D5C-963995F789D9}" srcOrd="5" destOrd="0" presId="urn:microsoft.com/office/officeart/2005/8/layout/cycle7"/>
    <dgm:cxn modelId="{9F914391-CD4E-4EB8-A459-7B32EB8DBF48}" type="presParOf" srcId="{FF8C374D-D0FB-40B9-9D5C-963995F789D9}" destId="{C8A57C9E-5301-4CEB-8DE1-B2D21298123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7E9DE0-9B31-4260-90E5-A11BF3791C63}" type="doc">
      <dgm:prSet loTypeId="urn:microsoft.com/office/officeart/2005/8/layout/cycle7" loCatId="cycle" qsTypeId="urn:microsoft.com/office/officeart/2005/8/quickstyle/simple1" qsCatId="simple" csTypeId="urn:microsoft.com/office/officeart/2005/8/colors/accent4_4" csCatId="accent4" phldr="1"/>
      <dgm:spPr/>
      <dgm:t>
        <a:bodyPr/>
        <a:lstStyle/>
        <a:p>
          <a:endParaRPr lang="en-US"/>
        </a:p>
      </dgm:t>
    </dgm:pt>
    <dgm:pt modelId="{D1B48613-392B-4BD3-A59F-121E9A216FB6}">
      <dgm:prSet phldrT="[Text]"/>
      <dgm:spPr/>
      <dgm:t>
        <a:bodyPr/>
        <a:lstStyle/>
        <a:p>
          <a:r>
            <a:rPr lang="en-US" dirty="0" smtClean="0">
              <a:latin typeface="Times New Roman" panose="02020603050405020304" pitchFamily="18" charset="0"/>
              <a:cs typeface="Times New Roman" panose="02020603050405020304" pitchFamily="18" charset="0"/>
            </a:rPr>
            <a:t>The ability of the </a:t>
          </a:r>
          <a:r>
            <a:rPr lang="en-US" dirty="0" smtClean="0">
              <a:solidFill>
                <a:schemeClr val="accent6"/>
              </a:solidFill>
              <a:latin typeface="Times New Roman" panose="02020603050405020304" pitchFamily="18" charset="0"/>
              <a:cs typeface="Times New Roman" panose="02020603050405020304" pitchFamily="18" charset="0"/>
            </a:rPr>
            <a:t>test </a:t>
          </a:r>
          <a:r>
            <a:rPr lang="en-US" dirty="0" smtClean="0">
              <a:latin typeface="Times New Roman" panose="02020603050405020304" pitchFamily="18" charset="0"/>
              <a:cs typeface="Times New Roman" panose="02020603050405020304" pitchFamily="18" charset="0"/>
            </a:rPr>
            <a:t>to correctly identify those who do not really have the disease</a:t>
          </a:r>
          <a:endParaRPr lang="en-US" dirty="0">
            <a:latin typeface="Times New Roman" panose="02020603050405020304" pitchFamily="18" charset="0"/>
            <a:cs typeface="Times New Roman" panose="02020603050405020304" pitchFamily="18" charset="0"/>
          </a:endParaRPr>
        </a:p>
      </dgm:t>
    </dgm:pt>
    <dgm:pt modelId="{A3DA43AB-2AB5-4040-B915-DC5F2203C253}" type="parTrans" cxnId="{692DF600-A781-4C5B-BD01-06E74E36E242}">
      <dgm:prSet/>
      <dgm:spPr/>
      <dgm:t>
        <a:bodyPr/>
        <a:lstStyle/>
        <a:p>
          <a:endParaRPr lang="en-US"/>
        </a:p>
      </dgm:t>
    </dgm:pt>
    <dgm:pt modelId="{EED4EB01-0CEE-4682-890C-0996D28B7C0B}" type="sibTrans" cxnId="{692DF600-A781-4C5B-BD01-06E74E36E242}">
      <dgm:prSet/>
      <dgm:spPr/>
      <dgm:t>
        <a:bodyPr/>
        <a:lstStyle/>
        <a:p>
          <a:endParaRPr lang="en-US"/>
        </a:p>
      </dgm:t>
    </dgm:pt>
    <dgm:pt modelId="{CDCD1DC9-33CB-4ACF-9E37-CC56881AE849}">
      <dgm:prSet phldrT="[Text]" custT="1"/>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Specificity=</a:t>
          </a:r>
        </a:p>
        <a:p>
          <a:r>
            <a:rPr lang="en-US" sz="2800" dirty="0" smtClean="0">
              <a:solidFill>
                <a:schemeClr val="tx1"/>
              </a:solidFill>
              <a:latin typeface="Times New Roman" panose="02020603050405020304" pitchFamily="18" charset="0"/>
              <a:cs typeface="Times New Roman" panose="02020603050405020304" pitchFamily="18" charset="0"/>
            </a:rPr>
            <a:t>d/(</a:t>
          </a:r>
          <a:r>
            <a:rPr lang="en-US" sz="2800" dirty="0" err="1" smtClean="0">
              <a:solidFill>
                <a:schemeClr val="tx1"/>
              </a:solidFill>
              <a:latin typeface="Times New Roman" panose="02020603050405020304" pitchFamily="18" charset="0"/>
              <a:cs typeface="Times New Roman" panose="02020603050405020304" pitchFamily="18" charset="0"/>
            </a:rPr>
            <a:t>b+d</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7289401-FB7F-44E4-AFC6-0D42DC41796F}" type="parTrans" cxnId="{DFBF9D49-0992-4C18-A219-35DF64D1FECF}">
      <dgm:prSet/>
      <dgm:spPr/>
      <dgm:t>
        <a:bodyPr/>
        <a:lstStyle/>
        <a:p>
          <a:endParaRPr lang="en-US"/>
        </a:p>
      </dgm:t>
    </dgm:pt>
    <dgm:pt modelId="{7C37BEC4-BE91-4FCB-B07F-CE85E1A39DDE}" type="sibTrans" cxnId="{DFBF9D49-0992-4C18-A219-35DF64D1FECF}">
      <dgm:prSet/>
      <dgm:spPr/>
      <dgm:t>
        <a:bodyPr/>
        <a:lstStyle/>
        <a:p>
          <a:endParaRPr lang="en-US"/>
        </a:p>
      </dgm:t>
    </dgm:pt>
    <dgm:pt modelId="{2C17D369-81F7-4F70-8AEC-D4150B5009E1}">
      <dgm:prSet phldrT="[Text]" custT="1"/>
      <dgm:spPr/>
      <dgm:t>
        <a:bodyPr/>
        <a:lstStyle/>
        <a:p>
          <a:r>
            <a:rPr lang="en-US" sz="2000" dirty="0" smtClean="0">
              <a:latin typeface="Times New Roman" panose="02020603050405020304" pitchFamily="18" charset="0"/>
              <a:cs typeface="Times New Roman" panose="02020603050405020304" pitchFamily="18" charset="0"/>
            </a:rPr>
            <a:t>True </a:t>
          </a:r>
        </a:p>
        <a:p>
          <a:r>
            <a:rPr lang="en-US" sz="2000" dirty="0" smtClean="0">
              <a:solidFill>
                <a:schemeClr val="tx1"/>
              </a:solidFill>
              <a:latin typeface="Times New Roman" panose="02020603050405020304" pitchFamily="18" charset="0"/>
              <a:cs typeface="Times New Roman" panose="02020603050405020304" pitchFamily="18" charset="0"/>
            </a:rPr>
            <a:t>Negative</a:t>
          </a:r>
          <a:endParaRPr lang="en-US" sz="2000" dirty="0">
            <a:solidFill>
              <a:schemeClr val="tx1"/>
            </a:solidFill>
            <a:latin typeface="Times New Roman" panose="02020603050405020304" pitchFamily="18" charset="0"/>
            <a:cs typeface="Times New Roman" panose="02020603050405020304" pitchFamily="18" charset="0"/>
          </a:endParaRPr>
        </a:p>
      </dgm:t>
    </dgm:pt>
    <dgm:pt modelId="{6EE07A7C-B251-4F91-A3A8-C9E05A09C3F2}" type="parTrans" cxnId="{90E593CC-0C4D-42FC-87E1-A11892AA2A91}">
      <dgm:prSet/>
      <dgm:spPr/>
      <dgm:t>
        <a:bodyPr/>
        <a:lstStyle/>
        <a:p>
          <a:endParaRPr lang="en-US"/>
        </a:p>
      </dgm:t>
    </dgm:pt>
    <dgm:pt modelId="{934E4E45-29A8-4E6C-B87D-B63F941BA7DF}" type="sibTrans" cxnId="{90E593CC-0C4D-42FC-87E1-A11892AA2A91}">
      <dgm:prSet/>
      <dgm:spPr/>
      <dgm:t>
        <a:bodyPr/>
        <a:lstStyle/>
        <a:p>
          <a:endParaRPr lang="en-US"/>
        </a:p>
      </dgm:t>
    </dgm:pt>
    <dgm:pt modelId="{C806F049-0A0B-43D0-A5A9-70AA0672F9AB}" type="pres">
      <dgm:prSet presAssocID="{B77E9DE0-9B31-4260-90E5-A11BF3791C63}" presName="Name0" presStyleCnt="0">
        <dgm:presLayoutVars>
          <dgm:dir/>
          <dgm:resizeHandles val="exact"/>
        </dgm:presLayoutVars>
      </dgm:prSet>
      <dgm:spPr/>
      <dgm:t>
        <a:bodyPr/>
        <a:lstStyle/>
        <a:p>
          <a:endParaRPr lang="en-US"/>
        </a:p>
      </dgm:t>
    </dgm:pt>
    <dgm:pt modelId="{D51B53CD-D2F8-4834-A497-801543F694AB}" type="pres">
      <dgm:prSet presAssocID="{D1B48613-392B-4BD3-A59F-121E9A216FB6}" presName="node" presStyleLbl="node1" presStyleIdx="0" presStyleCnt="3" custScaleX="182383" custScaleY="203484">
        <dgm:presLayoutVars>
          <dgm:bulletEnabled val="1"/>
        </dgm:presLayoutVars>
      </dgm:prSet>
      <dgm:spPr/>
      <dgm:t>
        <a:bodyPr/>
        <a:lstStyle/>
        <a:p>
          <a:endParaRPr lang="en-US"/>
        </a:p>
      </dgm:t>
    </dgm:pt>
    <dgm:pt modelId="{E8A6CA48-508D-4DB2-A622-3C964083963D}" type="pres">
      <dgm:prSet presAssocID="{EED4EB01-0CEE-4682-890C-0996D28B7C0B}" presName="sibTrans" presStyleLbl="sibTrans2D1" presStyleIdx="0" presStyleCnt="3"/>
      <dgm:spPr/>
      <dgm:t>
        <a:bodyPr/>
        <a:lstStyle/>
        <a:p>
          <a:endParaRPr lang="en-US"/>
        </a:p>
      </dgm:t>
    </dgm:pt>
    <dgm:pt modelId="{03FC19CF-1CF7-4877-831A-5FFF48157C83}" type="pres">
      <dgm:prSet presAssocID="{EED4EB01-0CEE-4682-890C-0996D28B7C0B}" presName="connectorText" presStyleLbl="sibTrans2D1" presStyleIdx="0" presStyleCnt="3"/>
      <dgm:spPr/>
      <dgm:t>
        <a:bodyPr/>
        <a:lstStyle/>
        <a:p>
          <a:endParaRPr lang="en-US"/>
        </a:p>
      </dgm:t>
    </dgm:pt>
    <dgm:pt modelId="{8170D037-E7D8-4EC7-B3D9-3B240892B679}" type="pres">
      <dgm:prSet presAssocID="{CDCD1DC9-33CB-4ACF-9E37-CC56881AE849}" presName="node" presStyleLbl="node1" presStyleIdx="1" presStyleCnt="3" custScaleX="125822" custScaleY="131300">
        <dgm:presLayoutVars>
          <dgm:bulletEnabled val="1"/>
        </dgm:presLayoutVars>
      </dgm:prSet>
      <dgm:spPr/>
      <dgm:t>
        <a:bodyPr/>
        <a:lstStyle/>
        <a:p>
          <a:endParaRPr lang="en-US"/>
        </a:p>
      </dgm:t>
    </dgm:pt>
    <dgm:pt modelId="{DF469FB1-038A-43F9-BC04-4F3258485DFC}" type="pres">
      <dgm:prSet presAssocID="{7C37BEC4-BE91-4FCB-B07F-CE85E1A39DDE}" presName="sibTrans" presStyleLbl="sibTrans2D1" presStyleIdx="1" presStyleCnt="3"/>
      <dgm:spPr/>
      <dgm:t>
        <a:bodyPr/>
        <a:lstStyle/>
        <a:p>
          <a:endParaRPr lang="en-US"/>
        </a:p>
      </dgm:t>
    </dgm:pt>
    <dgm:pt modelId="{41E0029E-AC26-4729-B805-A6BF070FF584}" type="pres">
      <dgm:prSet presAssocID="{7C37BEC4-BE91-4FCB-B07F-CE85E1A39DDE}" presName="connectorText" presStyleLbl="sibTrans2D1" presStyleIdx="1" presStyleCnt="3"/>
      <dgm:spPr/>
      <dgm:t>
        <a:bodyPr/>
        <a:lstStyle/>
        <a:p>
          <a:endParaRPr lang="en-US"/>
        </a:p>
      </dgm:t>
    </dgm:pt>
    <dgm:pt modelId="{3ABC771F-398D-4539-8381-A31C6E1FC805}" type="pres">
      <dgm:prSet presAssocID="{2C17D369-81F7-4F70-8AEC-D4150B5009E1}" presName="node" presStyleLbl="node1" presStyleIdx="2" presStyleCnt="3" custScaleX="101607" custScaleY="151250" custRadScaleRad="97797" custRadScaleInc="-2133">
        <dgm:presLayoutVars>
          <dgm:bulletEnabled val="1"/>
        </dgm:presLayoutVars>
      </dgm:prSet>
      <dgm:spPr/>
      <dgm:t>
        <a:bodyPr/>
        <a:lstStyle/>
        <a:p>
          <a:endParaRPr lang="en-US"/>
        </a:p>
      </dgm:t>
    </dgm:pt>
    <dgm:pt modelId="{2ED87C21-4B90-4162-8AA4-D5C3FCFD0B06}" type="pres">
      <dgm:prSet presAssocID="{934E4E45-29A8-4E6C-B87D-B63F941BA7DF}" presName="sibTrans" presStyleLbl="sibTrans2D1" presStyleIdx="2" presStyleCnt="3"/>
      <dgm:spPr/>
      <dgm:t>
        <a:bodyPr/>
        <a:lstStyle/>
        <a:p>
          <a:endParaRPr lang="en-US"/>
        </a:p>
      </dgm:t>
    </dgm:pt>
    <dgm:pt modelId="{C10FC295-E32B-4217-B2B0-86B3DDBA2864}" type="pres">
      <dgm:prSet presAssocID="{934E4E45-29A8-4E6C-B87D-B63F941BA7DF}" presName="connectorText" presStyleLbl="sibTrans2D1" presStyleIdx="2" presStyleCnt="3"/>
      <dgm:spPr/>
      <dgm:t>
        <a:bodyPr/>
        <a:lstStyle/>
        <a:p>
          <a:endParaRPr lang="en-US"/>
        </a:p>
      </dgm:t>
    </dgm:pt>
  </dgm:ptLst>
  <dgm:cxnLst>
    <dgm:cxn modelId="{D66E9E52-FC04-4F99-B610-A2F719B197DA}" type="presOf" srcId="{7C37BEC4-BE91-4FCB-B07F-CE85E1A39DDE}" destId="{41E0029E-AC26-4729-B805-A6BF070FF584}" srcOrd="1" destOrd="0" presId="urn:microsoft.com/office/officeart/2005/8/layout/cycle7"/>
    <dgm:cxn modelId="{0BE88EAB-9139-42FA-8007-95C26CA460C1}" type="presOf" srcId="{CDCD1DC9-33CB-4ACF-9E37-CC56881AE849}" destId="{8170D037-E7D8-4EC7-B3D9-3B240892B679}" srcOrd="0" destOrd="0" presId="urn:microsoft.com/office/officeart/2005/8/layout/cycle7"/>
    <dgm:cxn modelId="{83E89C85-4A3C-427C-82F1-99D761B30E08}" type="presOf" srcId="{2C17D369-81F7-4F70-8AEC-D4150B5009E1}" destId="{3ABC771F-398D-4539-8381-A31C6E1FC805}" srcOrd="0" destOrd="0" presId="urn:microsoft.com/office/officeart/2005/8/layout/cycle7"/>
    <dgm:cxn modelId="{199A6FEF-04BA-45F8-AE50-C7FE5355E60B}" type="presOf" srcId="{934E4E45-29A8-4E6C-B87D-B63F941BA7DF}" destId="{2ED87C21-4B90-4162-8AA4-D5C3FCFD0B06}" srcOrd="0" destOrd="0" presId="urn:microsoft.com/office/officeart/2005/8/layout/cycle7"/>
    <dgm:cxn modelId="{D9EECEA9-8A47-4DDD-9DCB-B96DFC271B61}" type="presOf" srcId="{B77E9DE0-9B31-4260-90E5-A11BF3791C63}" destId="{C806F049-0A0B-43D0-A5A9-70AA0672F9AB}" srcOrd="0" destOrd="0" presId="urn:microsoft.com/office/officeart/2005/8/layout/cycle7"/>
    <dgm:cxn modelId="{B6708E30-3908-4F9E-BDEB-831B38818EAF}" type="presOf" srcId="{7C37BEC4-BE91-4FCB-B07F-CE85E1A39DDE}" destId="{DF469FB1-038A-43F9-BC04-4F3258485DFC}" srcOrd="0" destOrd="0" presId="urn:microsoft.com/office/officeart/2005/8/layout/cycle7"/>
    <dgm:cxn modelId="{336FB701-485C-4C47-B713-8BBBE6936BFE}" type="presOf" srcId="{EED4EB01-0CEE-4682-890C-0996D28B7C0B}" destId="{E8A6CA48-508D-4DB2-A622-3C964083963D}" srcOrd="0" destOrd="0" presId="urn:microsoft.com/office/officeart/2005/8/layout/cycle7"/>
    <dgm:cxn modelId="{90E593CC-0C4D-42FC-87E1-A11892AA2A91}" srcId="{B77E9DE0-9B31-4260-90E5-A11BF3791C63}" destId="{2C17D369-81F7-4F70-8AEC-D4150B5009E1}" srcOrd="2" destOrd="0" parTransId="{6EE07A7C-B251-4F91-A3A8-C9E05A09C3F2}" sibTransId="{934E4E45-29A8-4E6C-B87D-B63F941BA7DF}"/>
    <dgm:cxn modelId="{DD533349-0FDF-467E-A7C4-4AF10DC81217}" type="presOf" srcId="{934E4E45-29A8-4E6C-B87D-B63F941BA7DF}" destId="{C10FC295-E32B-4217-B2B0-86B3DDBA2864}" srcOrd="1" destOrd="0" presId="urn:microsoft.com/office/officeart/2005/8/layout/cycle7"/>
    <dgm:cxn modelId="{6A40B08B-FFF7-44C2-9A73-85A741F04CC5}" type="presOf" srcId="{EED4EB01-0CEE-4682-890C-0996D28B7C0B}" destId="{03FC19CF-1CF7-4877-831A-5FFF48157C83}" srcOrd="1" destOrd="0" presId="urn:microsoft.com/office/officeart/2005/8/layout/cycle7"/>
    <dgm:cxn modelId="{692DF600-A781-4C5B-BD01-06E74E36E242}" srcId="{B77E9DE0-9B31-4260-90E5-A11BF3791C63}" destId="{D1B48613-392B-4BD3-A59F-121E9A216FB6}" srcOrd="0" destOrd="0" parTransId="{A3DA43AB-2AB5-4040-B915-DC5F2203C253}" sibTransId="{EED4EB01-0CEE-4682-890C-0996D28B7C0B}"/>
    <dgm:cxn modelId="{DFBF9D49-0992-4C18-A219-35DF64D1FECF}" srcId="{B77E9DE0-9B31-4260-90E5-A11BF3791C63}" destId="{CDCD1DC9-33CB-4ACF-9E37-CC56881AE849}" srcOrd="1" destOrd="0" parTransId="{87289401-FB7F-44E4-AFC6-0D42DC41796F}" sibTransId="{7C37BEC4-BE91-4FCB-B07F-CE85E1A39DDE}"/>
    <dgm:cxn modelId="{E99F45B1-9DB0-4E6A-8B62-C45E7D9FE3D6}" type="presOf" srcId="{D1B48613-392B-4BD3-A59F-121E9A216FB6}" destId="{D51B53CD-D2F8-4834-A497-801543F694AB}" srcOrd="0" destOrd="0" presId="urn:microsoft.com/office/officeart/2005/8/layout/cycle7"/>
    <dgm:cxn modelId="{CE3ACDE3-5213-4EE4-BA4F-1C624C9318F1}" type="presParOf" srcId="{C806F049-0A0B-43D0-A5A9-70AA0672F9AB}" destId="{D51B53CD-D2F8-4834-A497-801543F694AB}" srcOrd="0" destOrd="0" presId="urn:microsoft.com/office/officeart/2005/8/layout/cycle7"/>
    <dgm:cxn modelId="{61586924-8AC5-44A5-8972-37F1D41B886E}" type="presParOf" srcId="{C806F049-0A0B-43D0-A5A9-70AA0672F9AB}" destId="{E8A6CA48-508D-4DB2-A622-3C964083963D}" srcOrd="1" destOrd="0" presId="urn:microsoft.com/office/officeart/2005/8/layout/cycle7"/>
    <dgm:cxn modelId="{2C10A2F5-CFBF-4EBF-A9DC-D4AB8546FFA1}" type="presParOf" srcId="{E8A6CA48-508D-4DB2-A622-3C964083963D}" destId="{03FC19CF-1CF7-4877-831A-5FFF48157C83}" srcOrd="0" destOrd="0" presId="urn:microsoft.com/office/officeart/2005/8/layout/cycle7"/>
    <dgm:cxn modelId="{F16C64CC-7CCD-4FF2-8CD3-7B052E8E1748}" type="presParOf" srcId="{C806F049-0A0B-43D0-A5A9-70AA0672F9AB}" destId="{8170D037-E7D8-4EC7-B3D9-3B240892B679}" srcOrd="2" destOrd="0" presId="urn:microsoft.com/office/officeart/2005/8/layout/cycle7"/>
    <dgm:cxn modelId="{6A5B5EEB-5B32-4EAF-A14B-A4E238D31200}" type="presParOf" srcId="{C806F049-0A0B-43D0-A5A9-70AA0672F9AB}" destId="{DF469FB1-038A-43F9-BC04-4F3258485DFC}" srcOrd="3" destOrd="0" presId="urn:microsoft.com/office/officeart/2005/8/layout/cycle7"/>
    <dgm:cxn modelId="{ED8D5AD8-309E-4E2B-947D-E17520B56E20}" type="presParOf" srcId="{DF469FB1-038A-43F9-BC04-4F3258485DFC}" destId="{41E0029E-AC26-4729-B805-A6BF070FF584}" srcOrd="0" destOrd="0" presId="urn:microsoft.com/office/officeart/2005/8/layout/cycle7"/>
    <dgm:cxn modelId="{92B6E4F9-7337-4E06-9A7D-71CC1DB7356E}" type="presParOf" srcId="{C806F049-0A0B-43D0-A5A9-70AA0672F9AB}" destId="{3ABC771F-398D-4539-8381-A31C6E1FC805}" srcOrd="4" destOrd="0" presId="urn:microsoft.com/office/officeart/2005/8/layout/cycle7"/>
    <dgm:cxn modelId="{5BDCD4FB-139F-457D-89BA-FC61D28BF241}" type="presParOf" srcId="{C806F049-0A0B-43D0-A5A9-70AA0672F9AB}" destId="{2ED87C21-4B90-4162-8AA4-D5C3FCFD0B06}" srcOrd="5" destOrd="0" presId="urn:microsoft.com/office/officeart/2005/8/layout/cycle7"/>
    <dgm:cxn modelId="{A6687900-B27B-48BB-B15C-A380537E3794}" type="presParOf" srcId="{2ED87C21-4B90-4162-8AA4-D5C3FCFD0B06}" destId="{C10FC295-E32B-4217-B2B0-86B3DDBA286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A4A4C4-BD89-40D7-9D7E-EE45E117593C}" type="doc">
      <dgm:prSet loTypeId="urn:microsoft.com/office/officeart/2005/8/layout/hierarchy3" loCatId="relationship" qsTypeId="urn:microsoft.com/office/officeart/2005/8/quickstyle/simple1" qsCatId="simple" csTypeId="urn:microsoft.com/office/officeart/2005/8/colors/accent6_3" csCatId="accent6" phldr="1"/>
      <dgm:spPr/>
      <dgm:t>
        <a:bodyPr/>
        <a:lstStyle/>
        <a:p>
          <a:endParaRPr lang="en-US"/>
        </a:p>
      </dgm:t>
    </dgm:pt>
    <dgm:pt modelId="{1078B402-3FE5-4B17-91D3-575A0343ED17}">
      <dgm:prSet phldrT="[Text]"/>
      <dgm:spPr/>
      <dgm:t>
        <a:bodyPr/>
        <a:lstStyle/>
        <a:p>
          <a:r>
            <a:rPr lang="en-US" dirty="0" smtClean="0">
              <a:solidFill>
                <a:schemeClr val="tx1"/>
              </a:solidFill>
              <a:latin typeface="Times New Roman" panose="02020603050405020304" pitchFamily="18" charset="0"/>
              <a:cs typeface="Times New Roman" panose="02020603050405020304" pitchFamily="18" charset="0"/>
            </a:rPr>
            <a:t>Positive Predictive value</a:t>
          </a:r>
          <a:endParaRPr lang="en-US" dirty="0">
            <a:solidFill>
              <a:schemeClr val="tx1"/>
            </a:solidFill>
            <a:latin typeface="Times New Roman" panose="02020603050405020304" pitchFamily="18" charset="0"/>
            <a:cs typeface="Times New Roman" panose="02020603050405020304" pitchFamily="18" charset="0"/>
          </a:endParaRPr>
        </a:p>
      </dgm:t>
    </dgm:pt>
    <dgm:pt modelId="{58C8869E-9D39-4778-8CB8-F72127F6DC5B}" type="parTrans" cxnId="{69BDA890-A7C1-4674-BE62-82E774530E89}">
      <dgm:prSet/>
      <dgm:spPr/>
      <dgm:t>
        <a:bodyPr/>
        <a:lstStyle/>
        <a:p>
          <a:endParaRPr lang="en-US"/>
        </a:p>
      </dgm:t>
    </dgm:pt>
    <dgm:pt modelId="{FB476F9B-7FF8-44F1-A541-7F9FCE0E924C}" type="sibTrans" cxnId="{69BDA890-A7C1-4674-BE62-82E774530E89}">
      <dgm:prSet/>
      <dgm:spPr/>
      <dgm:t>
        <a:bodyPr/>
        <a:lstStyle/>
        <a:p>
          <a:endParaRPr lang="en-US"/>
        </a:p>
      </dgm:t>
    </dgm:pt>
    <dgm:pt modelId="{BA790505-F20F-4947-BC50-5DC19EDD2187}">
      <dgm:prSet phldrT="[Text]"/>
      <dgm:spPr/>
      <dgm:t>
        <a:bodyPr/>
        <a:lstStyle/>
        <a:p>
          <a:r>
            <a:rPr lang="en-US" dirty="0" smtClean="0"/>
            <a:t>Proportion  of Individuals with positive test really have the disease</a:t>
          </a:r>
          <a:endParaRPr lang="en-US" dirty="0"/>
        </a:p>
      </dgm:t>
    </dgm:pt>
    <dgm:pt modelId="{C02ECEF9-F722-47B4-A3DC-93048FEDDCAC}" type="parTrans" cxnId="{574DA007-F2D7-4030-9C06-73BF9E05A65B}">
      <dgm:prSet/>
      <dgm:spPr/>
      <dgm:t>
        <a:bodyPr/>
        <a:lstStyle/>
        <a:p>
          <a:endParaRPr lang="en-US"/>
        </a:p>
      </dgm:t>
    </dgm:pt>
    <dgm:pt modelId="{1293573F-BC41-4959-BF4D-4588D7FB2237}" type="sibTrans" cxnId="{574DA007-F2D7-4030-9C06-73BF9E05A65B}">
      <dgm:prSet/>
      <dgm:spPr/>
      <dgm:t>
        <a:bodyPr/>
        <a:lstStyle/>
        <a:p>
          <a:endParaRPr lang="en-US"/>
        </a:p>
      </dgm:t>
    </dgm:pt>
    <dgm:pt modelId="{B5A5C476-2206-481A-9EE4-2A5CCC64A611}">
      <dgm:prSet phldrT="[Text]"/>
      <dgm:spPr/>
      <dgm:t>
        <a:bodyPr/>
        <a:lstStyle/>
        <a:p>
          <a:r>
            <a:rPr lang="en-US" dirty="0" smtClean="0"/>
            <a:t>PPV=a/(</a:t>
          </a:r>
          <a:r>
            <a:rPr lang="en-US" dirty="0" err="1" smtClean="0"/>
            <a:t>a+b</a:t>
          </a:r>
          <a:r>
            <a:rPr lang="en-US" dirty="0" smtClean="0"/>
            <a:t>)</a:t>
          </a:r>
          <a:endParaRPr lang="en-US" dirty="0"/>
        </a:p>
      </dgm:t>
    </dgm:pt>
    <dgm:pt modelId="{FE8618F5-2DCD-485A-BF4D-1B9C16DA3595}" type="parTrans" cxnId="{B5D2672B-3325-4B0A-B98A-889432C27A72}">
      <dgm:prSet/>
      <dgm:spPr/>
      <dgm:t>
        <a:bodyPr/>
        <a:lstStyle/>
        <a:p>
          <a:endParaRPr lang="en-US"/>
        </a:p>
      </dgm:t>
    </dgm:pt>
    <dgm:pt modelId="{92BD3A25-4AB7-4618-ADE6-29F7D2D85612}" type="sibTrans" cxnId="{B5D2672B-3325-4B0A-B98A-889432C27A72}">
      <dgm:prSet/>
      <dgm:spPr/>
      <dgm:t>
        <a:bodyPr/>
        <a:lstStyle/>
        <a:p>
          <a:endParaRPr lang="en-US"/>
        </a:p>
      </dgm:t>
    </dgm:pt>
    <dgm:pt modelId="{EBD5B0BC-5660-4E63-B7E0-3BB6673BB319}">
      <dgm:prSet phldrT="[Text]"/>
      <dgm:spPr/>
      <dgm:t>
        <a:bodyPr/>
        <a:lstStyle/>
        <a:p>
          <a:r>
            <a:rPr lang="en-US" dirty="0" smtClean="0">
              <a:solidFill>
                <a:schemeClr val="tx1"/>
              </a:solidFill>
              <a:latin typeface="Times New Roman" panose="02020603050405020304" pitchFamily="18" charset="0"/>
              <a:cs typeface="Times New Roman" panose="02020603050405020304" pitchFamily="18" charset="0"/>
            </a:rPr>
            <a:t>Negative Predictive value</a:t>
          </a:r>
          <a:endParaRPr lang="en-US" dirty="0">
            <a:solidFill>
              <a:schemeClr val="tx1"/>
            </a:solidFill>
            <a:latin typeface="Times New Roman" panose="02020603050405020304" pitchFamily="18" charset="0"/>
            <a:cs typeface="Times New Roman" panose="02020603050405020304" pitchFamily="18" charset="0"/>
          </a:endParaRPr>
        </a:p>
      </dgm:t>
    </dgm:pt>
    <dgm:pt modelId="{90E8AEBB-34D8-4012-9CC1-EB64E30F074D}" type="parTrans" cxnId="{320EB6D5-3A6C-4D92-8395-852100896332}">
      <dgm:prSet/>
      <dgm:spPr/>
      <dgm:t>
        <a:bodyPr/>
        <a:lstStyle/>
        <a:p>
          <a:endParaRPr lang="en-US"/>
        </a:p>
      </dgm:t>
    </dgm:pt>
    <dgm:pt modelId="{886A24D8-B1B5-4E6D-83B4-39995DFE5836}" type="sibTrans" cxnId="{320EB6D5-3A6C-4D92-8395-852100896332}">
      <dgm:prSet/>
      <dgm:spPr/>
      <dgm:t>
        <a:bodyPr/>
        <a:lstStyle/>
        <a:p>
          <a:endParaRPr lang="en-US"/>
        </a:p>
      </dgm:t>
    </dgm:pt>
    <dgm:pt modelId="{F3C6BCE0-D3FF-4921-9504-5CF8DA302C3D}">
      <dgm:prSet phldrT="[Text]"/>
      <dgm:spPr/>
      <dgm:t>
        <a:bodyPr/>
        <a:lstStyle/>
        <a:p>
          <a:r>
            <a:rPr lang="en-US" dirty="0" smtClean="0"/>
            <a:t>Proportion  of Individuals with negative test really have no disease</a:t>
          </a:r>
          <a:endParaRPr lang="en-US" dirty="0"/>
        </a:p>
      </dgm:t>
    </dgm:pt>
    <dgm:pt modelId="{D62BB37C-A97A-4220-BCD2-5B3882530288}" type="parTrans" cxnId="{9149B92A-828E-48FC-854B-10E2F7AA44C5}">
      <dgm:prSet/>
      <dgm:spPr/>
      <dgm:t>
        <a:bodyPr/>
        <a:lstStyle/>
        <a:p>
          <a:endParaRPr lang="en-US"/>
        </a:p>
      </dgm:t>
    </dgm:pt>
    <dgm:pt modelId="{518544F5-ED75-49D7-808B-139AEFE66F10}" type="sibTrans" cxnId="{9149B92A-828E-48FC-854B-10E2F7AA44C5}">
      <dgm:prSet/>
      <dgm:spPr/>
      <dgm:t>
        <a:bodyPr/>
        <a:lstStyle/>
        <a:p>
          <a:endParaRPr lang="en-US"/>
        </a:p>
      </dgm:t>
    </dgm:pt>
    <dgm:pt modelId="{B10F8F93-85B0-4D2F-86EF-C46BD878236F}">
      <dgm:prSet phldrT="[Text]"/>
      <dgm:spPr/>
      <dgm:t>
        <a:bodyPr/>
        <a:lstStyle/>
        <a:p>
          <a:r>
            <a:rPr lang="en-US" dirty="0" smtClean="0"/>
            <a:t>NPV= d/(</a:t>
          </a:r>
          <a:r>
            <a:rPr lang="en-US" dirty="0" err="1" smtClean="0"/>
            <a:t>c+d</a:t>
          </a:r>
          <a:r>
            <a:rPr lang="en-US" dirty="0" smtClean="0"/>
            <a:t>)</a:t>
          </a:r>
          <a:endParaRPr lang="en-US" dirty="0"/>
        </a:p>
      </dgm:t>
    </dgm:pt>
    <dgm:pt modelId="{B6840FF1-D0B9-4470-86D0-53456A4658F4}" type="parTrans" cxnId="{BCF51335-7FB5-4A68-8BD4-080E7BACC5A2}">
      <dgm:prSet/>
      <dgm:spPr/>
      <dgm:t>
        <a:bodyPr/>
        <a:lstStyle/>
        <a:p>
          <a:endParaRPr lang="en-US"/>
        </a:p>
      </dgm:t>
    </dgm:pt>
    <dgm:pt modelId="{6279DFB2-CA48-4291-9552-EB0283208A47}" type="sibTrans" cxnId="{BCF51335-7FB5-4A68-8BD4-080E7BACC5A2}">
      <dgm:prSet/>
      <dgm:spPr/>
      <dgm:t>
        <a:bodyPr/>
        <a:lstStyle/>
        <a:p>
          <a:endParaRPr lang="en-US"/>
        </a:p>
      </dgm:t>
    </dgm:pt>
    <dgm:pt modelId="{3FDE2D4F-E8AC-4C32-96E7-5A14FCB6FD02}" type="pres">
      <dgm:prSet presAssocID="{B3A4A4C4-BD89-40D7-9D7E-EE45E117593C}" presName="diagram" presStyleCnt="0">
        <dgm:presLayoutVars>
          <dgm:chPref val="1"/>
          <dgm:dir/>
          <dgm:animOne val="branch"/>
          <dgm:animLvl val="lvl"/>
          <dgm:resizeHandles/>
        </dgm:presLayoutVars>
      </dgm:prSet>
      <dgm:spPr/>
      <dgm:t>
        <a:bodyPr/>
        <a:lstStyle/>
        <a:p>
          <a:endParaRPr lang="en-US"/>
        </a:p>
      </dgm:t>
    </dgm:pt>
    <dgm:pt modelId="{035EA29A-F87E-455D-B55B-6060DB1D23E4}" type="pres">
      <dgm:prSet presAssocID="{1078B402-3FE5-4B17-91D3-575A0343ED17}" presName="root" presStyleCnt="0"/>
      <dgm:spPr/>
    </dgm:pt>
    <dgm:pt modelId="{17BF66BC-A701-419D-BCED-CBFCE34217CA}" type="pres">
      <dgm:prSet presAssocID="{1078B402-3FE5-4B17-91D3-575A0343ED17}" presName="rootComposite" presStyleCnt="0"/>
      <dgm:spPr/>
    </dgm:pt>
    <dgm:pt modelId="{86960216-60A9-4013-A16D-392DF09F0B63}" type="pres">
      <dgm:prSet presAssocID="{1078B402-3FE5-4B17-91D3-575A0343ED17}" presName="rootText" presStyleLbl="node1" presStyleIdx="0" presStyleCnt="2"/>
      <dgm:spPr/>
      <dgm:t>
        <a:bodyPr/>
        <a:lstStyle/>
        <a:p>
          <a:endParaRPr lang="en-US"/>
        </a:p>
      </dgm:t>
    </dgm:pt>
    <dgm:pt modelId="{EC5E9AF2-7CB4-4243-9BEA-4938CDC08137}" type="pres">
      <dgm:prSet presAssocID="{1078B402-3FE5-4B17-91D3-575A0343ED17}" presName="rootConnector" presStyleLbl="node1" presStyleIdx="0" presStyleCnt="2"/>
      <dgm:spPr/>
      <dgm:t>
        <a:bodyPr/>
        <a:lstStyle/>
        <a:p>
          <a:endParaRPr lang="en-US"/>
        </a:p>
      </dgm:t>
    </dgm:pt>
    <dgm:pt modelId="{31BF8C76-51D7-4E46-9C2E-A4F8F4268017}" type="pres">
      <dgm:prSet presAssocID="{1078B402-3FE5-4B17-91D3-575A0343ED17}" presName="childShape" presStyleCnt="0"/>
      <dgm:spPr/>
    </dgm:pt>
    <dgm:pt modelId="{A013594E-3B1A-49E3-9087-1D87A170C2DA}" type="pres">
      <dgm:prSet presAssocID="{C02ECEF9-F722-47B4-A3DC-93048FEDDCAC}" presName="Name13" presStyleLbl="parChTrans1D2" presStyleIdx="0" presStyleCnt="4"/>
      <dgm:spPr/>
      <dgm:t>
        <a:bodyPr/>
        <a:lstStyle/>
        <a:p>
          <a:endParaRPr lang="en-US"/>
        </a:p>
      </dgm:t>
    </dgm:pt>
    <dgm:pt modelId="{69E07EC0-803B-4A91-BE73-D51E73DBADD1}" type="pres">
      <dgm:prSet presAssocID="{BA790505-F20F-4947-BC50-5DC19EDD2187}" presName="childText" presStyleLbl="bgAcc1" presStyleIdx="0" presStyleCnt="4">
        <dgm:presLayoutVars>
          <dgm:bulletEnabled val="1"/>
        </dgm:presLayoutVars>
      </dgm:prSet>
      <dgm:spPr/>
      <dgm:t>
        <a:bodyPr/>
        <a:lstStyle/>
        <a:p>
          <a:endParaRPr lang="en-US"/>
        </a:p>
      </dgm:t>
    </dgm:pt>
    <dgm:pt modelId="{5EA5EDCB-E926-4076-8A31-681A607687DB}" type="pres">
      <dgm:prSet presAssocID="{FE8618F5-2DCD-485A-BF4D-1B9C16DA3595}" presName="Name13" presStyleLbl="parChTrans1D2" presStyleIdx="1" presStyleCnt="4"/>
      <dgm:spPr/>
      <dgm:t>
        <a:bodyPr/>
        <a:lstStyle/>
        <a:p>
          <a:endParaRPr lang="en-US"/>
        </a:p>
      </dgm:t>
    </dgm:pt>
    <dgm:pt modelId="{A03A81B3-64D0-4AB8-A5A1-5831D57CAE10}" type="pres">
      <dgm:prSet presAssocID="{B5A5C476-2206-481A-9EE4-2A5CCC64A611}" presName="childText" presStyleLbl="bgAcc1" presStyleIdx="1" presStyleCnt="4">
        <dgm:presLayoutVars>
          <dgm:bulletEnabled val="1"/>
        </dgm:presLayoutVars>
      </dgm:prSet>
      <dgm:spPr/>
      <dgm:t>
        <a:bodyPr/>
        <a:lstStyle/>
        <a:p>
          <a:endParaRPr lang="en-US"/>
        </a:p>
      </dgm:t>
    </dgm:pt>
    <dgm:pt modelId="{C0CF1721-3BBC-4935-85CC-EB5B2373A785}" type="pres">
      <dgm:prSet presAssocID="{EBD5B0BC-5660-4E63-B7E0-3BB6673BB319}" presName="root" presStyleCnt="0"/>
      <dgm:spPr/>
    </dgm:pt>
    <dgm:pt modelId="{7CAC772F-B078-454B-8A73-B8805D1E16A6}" type="pres">
      <dgm:prSet presAssocID="{EBD5B0BC-5660-4E63-B7E0-3BB6673BB319}" presName="rootComposite" presStyleCnt="0"/>
      <dgm:spPr/>
    </dgm:pt>
    <dgm:pt modelId="{252F3936-C003-47B4-9CD4-251C9F40D3F7}" type="pres">
      <dgm:prSet presAssocID="{EBD5B0BC-5660-4E63-B7E0-3BB6673BB319}" presName="rootText" presStyleLbl="node1" presStyleIdx="1" presStyleCnt="2"/>
      <dgm:spPr/>
      <dgm:t>
        <a:bodyPr/>
        <a:lstStyle/>
        <a:p>
          <a:endParaRPr lang="en-US"/>
        </a:p>
      </dgm:t>
    </dgm:pt>
    <dgm:pt modelId="{E50198A5-63B1-4FFD-9E87-BC6E39589134}" type="pres">
      <dgm:prSet presAssocID="{EBD5B0BC-5660-4E63-B7E0-3BB6673BB319}" presName="rootConnector" presStyleLbl="node1" presStyleIdx="1" presStyleCnt="2"/>
      <dgm:spPr/>
      <dgm:t>
        <a:bodyPr/>
        <a:lstStyle/>
        <a:p>
          <a:endParaRPr lang="en-US"/>
        </a:p>
      </dgm:t>
    </dgm:pt>
    <dgm:pt modelId="{84C486A0-590E-4D9F-8F9D-3817D8DB8C42}" type="pres">
      <dgm:prSet presAssocID="{EBD5B0BC-5660-4E63-B7E0-3BB6673BB319}" presName="childShape" presStyleCnt="0"/>
      <dgm:spPr/>
    </dgm:pt>
    <dgm:pt modelId="{E4792F99-3002-439C-825C-DCE929685C6C}" type="pres">
      <dgm:prSet presAssocID="{D62BB37C-A97A-4220-BCD2-5B3882530288}" presName="Name13" presStyleLbl="parChTrans1D2" presStyleIdx="2" presStyleCnt="4"/>
      <dgm:spPr/>
      <dgm:t>
        <a:bodyPr/>
        <a:lstStyle/>
        <a:p>
          <a:endParaRPr lang="en-US"/>
        </a:p>
      </dgm:t>
    </dgm:pt>
    <dgm:pt modelId="{35C632F6-2EFF-4251-AADB-3E4D3D3154D0}" type="pres">
      <dgm:prSet presAssocID="{F3C6BCE0-D3FF-4921-9504-5CF8DA302C3D}" presName="childText" presStyleLbl="bgAcc1" presStyleIdx="2" presStyleCnt="4">
        <dgm:presLayoutVars>
          <dgm:bulletEnabled val="1"/>
        </dgm:presLayoutVars>
      </dgm:prSet>
      <dgm:spPr/>
      <dgm:t>
        <a:bodyPr/>
        <a:lstStyle/>
        <a:p>
          <a:endParaRPr lang="en-US"/>
        </a:p>
      </dgm:t>
    </dgm:pt>
    <dgm:pt modelId="{88A4055E-A4AA-4572-96C2-841A12A25449}" type="pres">
      <dgm:prSet presAssocID="{B6840FF1-D0B9-4470-86D0-53456A4658F4}" presName="Name13" presStyleLbl="parChTrans1D2" presStyleIdx="3" presStyleCnt="4"/>
      <dgm:spPr/>
      <dgm:t>
        <a:bodyPr/>
        <a:lstStyle/>
        <a:p>
          <a:endParaRPr lang="en-US"/>
        </a:p>
      </dgm:t>
    </dgm:pt>
    <dgm:pt modelId="{DB74EC6F-0189-49FB-8B08-E24D4E02986A}" type="pres">
      <dgm:prSet presAssocID="{B10F8F93-85B0-4D2F-86EF-C46BD878236F}" presName="childText" presStyleLbl="bgAcc1" presStyleIdx="3" presStyleCnt="4">
        <dgm:presLayoutVars>
          <dgm:bulletEnabled val="1"/>
        </dgm:presLayoutVars>
      </dgm:prSet>
      <dgm:spPr/>
      <dgm:t>
        <a:bodyPr/>
        <a:lstStyle/>
        <a:p>
          <a:endParaRPr lang="en-US"/>
        </a:p>
      </dgm:t>
    </dgm:pt>
  </dgm:ptLst>
  <dgm:cxnLst>
    <dgm:cxn modelId="{E0195902-2793-4CE9-A065-5152861938AE}" type="presOf" srcId="{1078B402-3FE5-4B17-91D3-575A0343ED17}" destId="{86960216-60A9-4013-A16D-392DF09F0B63}" srcOrd="0" destOrd="0" presId="urn:microsoft.com/office/officeart/2005/8/layout/hierarchy3"/>
    <dgm:cxn modelId="{5950363F-D822-4A97-A897-C5852EAC2111}" type="presOf" srcId="{B5A5C476-2206-481A-9EE4-2A5CCC64A611}" destId="{A03A81B3-64D0-4AB8-A5A1-5831D57CAE10}" srcOrd="0" destOrd="0" presId="urn:microsoft.com/office/officeart/2005/8/layout/hierarchy3"/>
    <dgm:cxn modelId="{D9272166-930F-4FAC-917F-CA04AFC36D6E}" type="presOf" srcId="{EBD5B0BC-5660-4E63-B7E0-3BB6673BB319}" destId="{252F3936-C003-47B4-9CD4-251C9F40D3F7}" srcOrd="0" destOrd="0" presId="urn:microsoft.com/office/officeart/2005/8/layout/hierarchy3"/>
    <dgm:cxn modelId="{D6EAAB05-5751-40E9-B5E9-98A7D943FA00}" type="presOf" srcId="{FE8618F5-2DCD-485A-BF4D-1B9C16DA3595}" destId="{5EA5EDCB-E926-4076-8A31-681A607687DB}" srcOrd="0" destOrd="0" presId="urn:microsoft.com/office/officeart/2005/8/layout/hierarchy3"/>
    <dgm:cxn modelId="{BF98F807-A7B5-4B87-A694-DA0A98EC27F4}" type="presOf" srcId="{B10F8F93-85B0-4D2F-86EF-C46BD878236F}" destId="{DB74EC6F-0189-49FB-8B08-E24D4E02986A}" srcOrd="0" destOrd="0" presId="urn:microsoft.com/office/officeart/2005/8/layout/hierarchy3"/>
    <dgm:cxn modelId="{D08BF268-5005-47BB-976A-87F8F49E6A60}" type="presOf" srcId="{F3C6BCE0-D3FF-4921-9504-5CF8DA302C3D}" destId="{35C632F6-2EFF-4251-AADB-3E4D3D3154D0}" srcOrd="0" destOrd="0" presId="urn:microsoft.com/office/officeart/2005/8/layout/hierarchy3"/>
    <dgm:cxn modelId="{BCF51335-7FB5-4A68-8BD4-080E7BACC5A2}" srcId="{EBD5B0BC-5660-4E63-B7E0-3BB6673BB319}" destId="{B10F8F93-85B0-4D2F-86EF-C46BD878236F}" srcOrd="1" destOrd="0" parTransId="{B6840FF1-D0B9-4470-86D0-53456A4658F4}" sibTransId="{6279DFB2-CA48-4291-9552-EB0283208A47}"/>
    <dgm:cxn modelId="{9E239794-61BA-484D-93D9-D663752D6AB1}" type="presOf" srcId="{B6840FF1-D0B9-4470-86D0-53456A4658F4}" destId="{88A4055E-A4AA-4572-96C2-841A12A25449}" srcOrd="0" destOrd="0" presId="urn:microsoft.com/office/officeart/2005/8/layout/hierarchy3"/>
    <dgm:cxn modelId="{A7FDAB9A-0F67-463B-B5FD-B06BFA7D3ECA}" type="presOf" srcId="{1078B402-3FE5-4B17-91D3-575A0343ED17}" destId="{EC5E9AF2-7CB4-4243-9BEA-4938CDC08137}" srcOrd="1" destOrd="0" presId="urn:microsoft.com/office/officeart/2005/8/layout/hierarchy3"/>
    <dgm:cxn modelId="{9149B92A-828E-48FC-854B-10E2F7AA44C5}" srcId="{EBD5B0BC-5660-4E63-B7E0-3BB6673BB319}" destId="{F3C6BCE0-D3FF-4921-9504-5CF8DA302C3D}" srcOrd="0" destOrd="0" parTransId="{D62BB37C-A97A-4220-BCD2-5B3882530288}" sibTransId="{518544F5-ED75-49D7-808B-139AEFE66F10}"/>
    <dgm:cxn modelId="{5261C55D-8D84-468A-B565-B7F0EE30B4C4}" type="presOf" srcId="{B3A4A4C4-BD89-40D7-9D7E-EE45E117593C}" destId="{3FDE2D4F-E8AC-4C32-96E7-5A14FCB6FD02}" srcOrd="0" destOrd="0" presId="urn:microsoft.com/office/officeart/2005/8/layout/hierarchy3"/>
    <dgm:cxn modelId="{B5D2672B-3325-4B0A-B98A-889432C27A72}" srcId="{1078B402-3FE5-4B17-91D3-575A0343ED17}" destId="{B5A5C476-2206-481A-9EE4-2A5CCC64A611}" srcOrd="1" destOrd="0" parTransId="{FE8618F5-2DCD-485A-BF4D-1B9C16DA3595}" sibTransId="{92BD3A25-4AB7-4618-ADE6-29F7D2D85612}"/>
    <dgm:cxn modelId="{B063B7AF-92BC-4A8B-A402-9155752DED8C}" type="presOf" srcId="{C02ECEF9-F722-47B4-A3DC-93048FEDDCAC}" destId="{A013594E-3B1A-49E3-9087-1D87A170C2DA}" srcOrd="0" destOrd="0" presId="urn:microsoft.com/office/officeart/2005/8/layout/hierarchy3"/>
    <dgm:cxn modelId="{320EB6D5-3A6C-4D92-8395-852100896332}" srcId="{B3A4A4C4-BD89-40D7-9D7E-EE45E117593C}" destId="{EBD5B0BC-5660-4E63-B7E0-3BB6673BB319}" srcOrd="1" destOrd="0" parTransId="{90E8AEBB-34D8-4012-9CC1-EB64E30F074D}" sibTransId="{886A24D8-B1B5-4E6D-83B4-39995DFE5836}"/>
    <dgm:cxn modelId="{69BDA890-A7C1-4674-BE62-82E774530E89}" srcId="{B3A4A4C4-BD89-40D7-9D7E-EE45E117593C}" destId="{1078B402-3FE5-4B17-91D3-575A0343ED17}" srcOrd="0" destOrd="0" parTransId="{58C8869E-9D39-4778-8CB8-F72127F6DC5B}" sibTransId="{FB476F9B-7FF8-44F1-A541-7F9FCE0E924C}"/>
    <dgm:cxn modelId="{3D7C02F9-DD6C-449E-838F-B3D3B0958DDE}" type="presOf" srcId="{D62BB37C-A97A-4220-BCD2-5B3882530288}" destId="{E4792F99-3002-439C-825C-DCE929685C6C}" srcOrd="0" destOrd="0" presId="urn:microsoft.com/office/officeart/2005/8/layout/hierarchy3"/>
    <dgm:cxn modelId="{A5C0D399-C7E9-4E74-97E0-E4C8933AFAF9}" type="presOf" srcId="{BA790505-F20F-4947-BC50-5DC19EDD2187}" destId="{69E07EC0-803B-4A91-BE73-D51E73DBADD1}" srcOrd="0" destOrd="0" presId="urn:microsoft.com/office/officeart/2005/8/layout/hierarchy3"/>
    <dgm:cxn modelId="{574DA007-F2D7-4030-9C06-73BF9E05A65B}" srcId="{1078B402-3FE5-4B17-91D3-575A0343ED17}" destId="{BA790505-F20F-4947-BC50-5DC19EDD2187}" srcOrd="0" destOrd="0" parTransId="{C02ECEF9-F722-47B4-A3DC-93048FEDDCAC}" sibTransId="{1293573F-BC41-4959-BF4D-4588D7FB2237}"/>
    <dgm:cxn modelId="{8CEE34FB-08D4-4645-A1A6-E69D6D570697}" type="presOf" srcId="{EBD5B0BC-5660-4E63-B7E0-3BB6673BB319}" destId="{E50198A5-63B1-4FFD-9E87-BC6E39589134}" srcOrd="1" destOrd="0" presId="urn:microsoft.com/office/officeart/2005/8/layout/hierarchy3"/>
    <dgm:cxn modelId="{F9A7340E-97EA-4FBA-A06B-BC409AE150E6}" type="presParOf" srcId="{3FDE2D4F-E8AC-4C32-96E7-5A14FCB6FD02}" destId="{035EA29A-F87E-455D-B55B-6060DB1D23E4}" srcOrd="0" destOrd="0" presId="urn:microsoft.com/office/officeart/2005/8/layout/hierarchy3"/>
    <dgm:cxn modelId="{5D403985-52C7-4CA4-B395-48D185A333DE}" type="presParOf" srcId="{035EA29A-F87E-455D-B55B-6060DB1D23E4}" destId="{17BF66BC-A701-419D-BCED-CBFCE34217CA}" srcOrd="0" destOrd="0" presId="urn:microsoft.com/office/officeart/2005/8/layout/hierarchy3"/>
    <dgm:cxn modelId="{B1AAE4FC-19EB-4A0D-AE36-F389F5907913}" type="presParOf" srcId="{17BF66BC-A701-419D-BCED-CBFCE34217CA}" destId="{86960216-60A9-4013-A16D-392DF09F0B63}" srcOrd="0" destOrd="0" presId="urn:microsoft.com/office/officeart/2005/8/layout/hierarchy3"/>
    <dgm:cxn modelId="{B497CB29-D849-4628-A425-C5F5834CB3DC}" type="presParOf" srcId="{17BF66BC-A701-419D-BCED-CBFCE34217CA}" destId="{EC5E9AF2-7CB4-4243-9BEA-4938CDC08137}" srcOrd="1" destOrd="0" presId="urn:microsoft.com/office/officeart/2005/8/layout/hierarchy3"/>
    <dgm:cxn modelId="{349ED1A6-7EF5-4D1C-9CCA-7E1FB84EFA90}" type="presParOf" srcId="{035EA29A-F87E-455D-B55B-6060DB1D23E4}" destId="{31BF8C76-51D7-4E46-9C2E-A4F8F4268017}" srcOrd="1" destOrd="0" presId="urn:microsoft.com/office/officeart/2005/8/layout/hierarchy3"/>
    <dgm:cxn modelId="{826B1D97-3EA9-4510-BD96-4BDB64285851}" type="presParOf" srcId="{31BF8C76-51D7-4E46-9C2E-A4F8F4268017}" destId="{A013594E-3B1A-49E3-9087-1D87A170C2DA}" srcOrd="0" destOrd="0" presId="urn:microsoft.com/office/officeart/2005/8/layout/hierarchy3"/>
    <dgm:cxn modelId="{E70082F6-B2A5-4939-94E3-FF75B6587E36}" type="presParOf" srcId="{31BF8C76-51D7-4E46-9C2E-A4F8F4268017}" destId="{69E07EC0-803B-4A91-BE73-D51E73DBADD1}" srcOrd="1" destOrd="0" presId="urn:microsoft.com/office/officeart/2005/8/layout/hierarchy3"/>
    <dgm:cxn modelId="{1C4C4CB8-8BC8-45C4-ACFE-D7473CFF2D36}" type="presParOf" srcId="{31BF8C76-51D7-4E46-9C2E-A4F8F4268017}" destId="{5EA5EDCB-E926-4076-8A31-681A607687DB}" srcOrd="2" destOrd="0" presId="urn:microsoft.com/office/officeart/2005/8/layout/hierarchy3"/>
    <dgm:cxn modelId="{0D81B50C-D5A4-4ADE-B6E8-92357D7EDFBF}" type="presParOf" srcId="{31BF8C76-51D7-4E46-9C2E-A4F8F4268017}" destId="{A03A81B3-64D0-4AB8-A5A1-5831D57CAE10}" srcOrd="3" destOrd="0" presId="urn:microsoft.com/office/officeart/2005/8/layout/hierarchy3"/>
    <dgm:cxn modelId="{BAB21649-4F36-4A78-B3DF-6DC774C17ABF}" type="presParOf" srcId="{3FDE2D4F-E8AC-4C32-96E7-5A14FCB6FD02}" destId="{C0CF1721-3BBC-4935-85CC-EB5B2373A785}" srcOrd="1" destOrd="0" presId="urn:microsoft.com/office/officeart/2005/8/layout/hierarchy3"/>
    <dgm:cxn modelId="{BB32F55D-8BA1-4D68-8E0C-25400BBAD170}" type="presParOf" srcId="{C0CF1721-3BBC-4935-85CC-EB5B2373A785}" destId="{7CAC772F-B078-454B-8A73-B8805D1E16A6}" srcOrd="0" destOrd="0" presId="urn:microsoft.com/office/officeart/2005/8/layout/hierarchy3"/>
    <dgm:cxn modelId="{75D3E0FE-29A3-4C83-A6E2-C6EB40DD57F0}" type="presParOf" srcId="{7CAC772F-B078-454B-8A73-B8805D1E16A6}" destId="{252F3936-C003-47B4-9CD4-251C9F40D3F7}" srcOrd="0" destOrd="0" presId="urn:microsoft.com/office/officeart/2005/8/layout/hierarchy3"/>
    <dgm:cxn modelId="{7161E92D-031D-4C15-8394-17546F06DD3C}" type="presParOf" srcId="{7CAC772F-B078-454B-8A73-B8805D1E16A6}" destId="{E50198A5-63B1-4FFD-9E87-BC6E39589134}" srcOrd="1" destOrd="0" presId="urn:microsoft.com/office/officeart/2005/8/layout/hierarchy3"/>
    <dgm:cxn modelId="{CBB104E1-5529-4A22-A2C9-1A0ACAF866D0}" type="presParOf" srcId="{C0CF1721-3BBC-4935-85CC-EB5B2373A785}" destId="{84C486A0-590E-4D9F-8F9D-3817D8DB8C42}" srcOrd="1" destOrd="0" presId="urn:microsoft.com/office/officeart/2005/8/layout/hierarchy3"/>
    <dgm:cxn modelId="{6C2D8EDA-B91C-475B-ABE7-2C2042A09ECF}" type="presParOf" srcId="{84C486A0-590E-4D9F-8F9D-3817D8DB8C42}" destId="{E4792F99-3002-439C-825C-DCE929685C6C}" srcOrd="0" destOrd="0" presId="urn:microsoft.com/office/officeart/2005/8/layout/hierarchy3"/>
    <dgm:cxn modelId="{927E2DDC-7AAE-4B92-8C9F-3F3279769D91}" type="presParOf" srcId="{84C486A0-590E-4D9F-8F9D-3817D8DB8C42}" destId="{35C632F6-2EFF-4251-AADB-3E4D3D3154D0}" srcOrd="1" destOrd="0" presId="urn:microsoft.com/office/officeart/2005/8/layout/hierarchy3"/>
    <dgm:cxn modelId="{F26BE0E7-1134-41AF-A98D-FF6486C577D8}" type="presParOf" srcId="{84C486A0-590E-4D9F-8F9D-3817D8DB8C42}" destId="{88A4055E-A4AA-4572-96C2-841A12A25449}" srcOrd="2" destOrd="0" presId="urn:microsoft.com/office/officeart/2005/8/layout/hierarchy3"/>
    <dgm:cxn modelId="{14A3725D-EFDA-451C-BA39-B169B74DF9D2}" type="presParOf" srcId="{84C486A0-590E-4D9F-8F9D-3817D8DB8C42}" destId="{DB74EC6F-0189-49FB-8B08-E24D4E02986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F68A68-22CC-4C14-97D9-49AB82185C8E}" type="doc">
      <dgm:prSet loTypeId="urn:microsoft.com/office/officeart/2009/3/layout/RandomtoResultProcess" loCatId="process" qsTypeId="urn:microsoft.com/office/officeart/2005/8/quickstyle/3d4" qsCatId="3D" csTypeId="urn:microsoft.com/office/officeart/2005/8/colors/colorful5" csCatId="colorful" phldr="1"/>
      <dgm:spPr/>
      <dgm:t>
        <a:bodyPr/>
        <a:lstStyle/>
        <a:p>
          <a:endParaRPr lang="en-US"/>
        </a:p>
      </dgm:t>
    </dgm:pt>
    <dgm:pt modelId="{F675552E-ACF7-41FC-96B3-4BE48E710744}">
      <dgm:prSet phldrT="[Text]" custT="1"/>
      <dgm:spPr/>
      <dgm:t>
        <a:bodyPr/>
        <a:lstStyle/>
        <a:p>
          <a:r>
            <a:rPr lang="en-US" sz="2800" b="0" dirty="0" smtClean="0">
              <a:solidFill>
                <a:schemeClr val="tx1"/>
              </a:solidFill>
              <a:latin typeface="Times New Roman" panose="02020603050405020304" pitchFamily="18" charset="0"/>
              <a:cs typeface="Times New Roman" panose="02020603050405020304" pitchFamily="18" charset="0"/>
            </a:rPr>
            <a:t>Sensitivity</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7A25A53B-2926-4135-A1D1-BE892CCF2AB4}" type="parTrans" cxnId="{18CD8C79-EF1C-4CDE-B192-495EE6E9A408}">
      <dgm:prSet/>
      <dgm:spPr/>
      <dgm:t>
        <a:bodyPr/>
        <a:lstStyle/>
        <a:p>
          <a:endParaRPr lang="en-US"/>
        </a:p>
      </dgm:t>
    </dgm:pt>
    <dgm:pt modelId="{21AB89DE-4BC2-4D24-988F-AE6A62BDB781}" type="sibTrans" cxnId="{18CD8C79-EF1C-4CDE-B192-495EE6E9A408}">
      <dgm:prSet/>
      <dgm:spPr/>
      <dgm:t>
        <a:bodyPr/>
        <a:lstStyle/>
        <a:p>
          <a:endParaRPr lang="en-US"/>
        </a:p>
      </dgm:t>
    </dgm:pt>
    <dgm:pt modelId="{7C483CCB-6A4B-420A-AE6A-50BCAC4EF8A8}">
      <dgm:prSet phldrT="[Text]" custT="1"/>
      <dgm:spPr/>
      <dgm:t>
        <a:bodyPr/>
        <a:lstStyle/>
        <a:p>
          <a:r>
            <a:rPr lang="en-US" sz="2800" b="0" dirty="0" smtClean="0">
              <a:solidFill>
                <a:schemeClr val="tx1"/>
              </a:solidFill>
              <a:latin typeface="Times New Roman" panose="02020603050405020304" pitchFamily="18" charset="0"/>
              <a:cs typeface="Times New Roman" panose="02020603050405020304" pitchFamily="18" charset="0"/>
            </a:rPr>
            <a:t>Specificity </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29F876F5-7805-4AB2-98B6-D4DD77C241D9}" type="parTrans" cxnId="{EBDBAC58-F415-4DAE-93F1-14030FB37666}">
      <dgm:prSet/>
      <dgm:spPr/>
      <dgm:t>
        <a:bodyPr/>
        <a:lstStyle/>
        <a:p>
          <a:endParaRPr lang="en-US"/>
        </a:p>
      </dgm:t>
    </dgm:pt>
    <dgm:pt modelId="{43EA571B-4107-4098-AC5F-33DA02326ADA}" type="sibTrans" cxnId="{EBDBAC58-F415-4DAE-93F1-14030FB37666}">
      <dgm:prSet/>
      <dgm:spPr/>
      <dgm:t>
        <a:bodyPr/>
        <a:lstStyle/>
        <a:p>
          <a:endParaRPr lang="en-US"/>
        </a:p>
      </dgm:t>
    </dgm:pt>
    <dgm:pt modelId="{00B6F121-A745-4777-A24B-EFBB3492361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anose="02020603050405020304" pitchFamily="18" charset="0"/>
              <a:cs typeface="Times New Roman" panose="02020603050405020304" pitchFamily="18" charset="0"/>
            </a:rPr>
            <a:t>False Positive</a:t>
          </a:r>
        </a:p>
        <a:p>
          <a:pPr defTabSz="1066800">
            <a:lnSpc>
              <a:spcPct val="90000"/>
            </a:lnSpc>
            <a:spcBef>
              <a:spcPct val="0"/>
            </a:spcBef>
            <a:spcAft>
              <a:spcPct val="35000"/>
            </a:spcAft>
          </a:pPr>
          <a:endParaRPr lang="en-US" sz="2400" dirty="0">
            <a:solidFill>
              <a:schemeClr val="tx1"/>
            </a:solidFill>
            <a:latin typeface="Times New Roman" panose="02020603050405020304" pitchFamily="18" charset="0"/>
            <a:cs typeface="Times New Roman" panose="02020603050405020304" pitchFamily="18" charset="0"/>
          </a:endParaRPr>
        </a:p>
      </dgm:t>
    </dgm:pt>
    <dgm:pt modelId="{5E890FA3-6C45-4844-9D48-92862231D926}" type="parTrans" cxnId="{E09B7FB2-A842-49B6-B868-126880B8B233}">
      <dgm:prSet/>
      <dgm:spPr/>
      <dgm:t>
        <a:bodyPr/>
        <a:lstStyle/>
        <a:p>
          <a:endParaRPr lang="en-US"/>
        </a:p>
      </dgm:t>
    </dgm:pt>
    <dgm:pt modelId="{3B512BB5-9F81-458D-9C4F-C2720F5CA127}" type="sibTrans" cxnId="{E09B7FB2-A842-49B6-B868-126880B8B233}">
      <dgm:prSet/>
      <dgm:spPr/>
      <dgm:t>
        <a:bodyPr/>
        <a:lstStyle/>
        <a:p>
          <a:endParaRPr lang="en-US"/>
        </a:p>
      </dgm:t>
    </dgm:pt>
    <dgm:pt modelId="{550FB62E-CCFD-4BA6-8B91-301F26CB08BD}" type="pres">
      <dgm:prSet presAssocID="{B8F68A68-22CC-4C14-97D9-49AB82185C8E}" presName="Name0" presStyleCnt="0">
        <dgm:presLayoutVars>
          <dgm:dir/>
          <dgm:animOne val="branch"/>
          <dgm:animLvl val="lvl"/>
        </dgm:presLayoutVars>
      </dgm:prSet>
      <dgm:spPr/>
      <dgm:t>
        <a:bodyPr/>
        <a:lstStyle/>
        <a:p>
          <a:endParaRPr lang="en-US"/>
        </a:p>
      </dgm:t>
    </dgm:pt>
    <dgm:pt modelId="{C49F6954-78DB-4E12-B2B6-23C5A389997F}" type="pres">
      <dgm:prSet presAssocID="{F675552E-ACF7-41FC-96B3-4BE48E710744}" presName="chaos" presStyleCnt="0"/>
      <dgm:spPr/>
    </dgm:pt>
    <dgm:pt modelId="{D3452C69-1789-4632-9725-AD17417B235C}" type="pres">
      <dgm:prSet presAssocID="{F675552E-ACF7-41FC-96B3-4BE48E710744}" presName="parTx1" presStyleLbl="revTx" presStyleIdx="0" presStyleCnt="2"/>
      <dgm:spPr/>
      <dgm:t>
        <a:bodyPr/>
        <a:lstStyle/>
        <a:p>
          <a:endParaRPr lang="en-US"/>
        </a:p>
      </dgm:t>
    </dgm:pt>
    <dgm:pt modelId="{302707AE-6B90-464D-AA4A-E25E66473C60}" type="pres">
      <dgm:prSet presAssocID="{F675552E-ACF7-41FC-96B3-4BE48E710744}" presName="c1" presStyleLbl="node1" presStyleIdx="0" presStyleCnt="19"/>
      <dgm:spPr/>
    </dgm:pt>
    <dgm:pt modelId="{5A81F7AE-6B76-429E-88F1-F5116D6437C0}" type="pres">
      <dgm:prSet presAssocID="{F675552E-ACF7-41FC-96B3-4BE48E710744}" presName="c2" presStyleLbl="node1" presStyleIdx="1" presStyleCnt="19"/>
      <dgm:spPr/>
    </dgm:pt>
    <dgm:pt modelId="{20548D7E-4039-4688-B19E-B17834F59DD0}" type="pres">
      <dgm:prSet presAssocID="{F675552E-ACF7-41FC-96B3-4BE48E710744}" presName="c3" presStyleLbl="node1" presStyleIdx="2" presStyleCnt="19"/>
      <dgm:spPr/>
    </dgm:pt>
    <dgm:pt modelId="{C5417421-52C8-4651-A7D9-B575C5499969}" type="pres">
      <dgm:prSet presAssocID="{F675552E-ACF7-41FC-96B3-4BE48E710744}" presName="c4" presStyleLbl="node1" presStyleIdx="3" presStyleCnt="19"/>
      <dgm:spPr/>
    </dgm:pt>
    <dgm:pt modelId="{56AAA344-51AA-40D2-9BAE-B49B6C1947D9}" type="pres">
      <dgm:prSet presAssocID="{F675552E-ACF7-41FC-96B3-4BE48E710744}" presName="c5" presStyleLbl="node1" presStyleIdx="4" presStyleCnt="19"/>
      <dgm:spPr/>
    </dgm:pt>
    <dgm:pt modelId="{BF253F65-2F18-4098-869F-70E35AA05745}" type="pres">
      <dgm:prSet presAssocID="{F675552E-ACF7-41FC-96B3-4BE48E710744}" presName="c6" presStyleLbl="node1" presStyleIdx="5" presStyleCnt="19"/>
      <dgm:spPr/>
    </dgm:pt>
    <dgm:pt modelId="{51BCD444-A4C0-4266-8D86-8EB70C01753C}" type="pres">
      <dgm:prSet presAssocID="{F675552E-ACF7-41FC-96B3-4BE48E710744}" presName="c7" presStyleLbl="node1" presStyleIdx="6" presStyleCnt="19"/>
      <dgm:spPr/>
    </dgm:pt>
    <dgm:pt modelId="{CA6775F4-9ED4-4896-BBCC-721ECEC7B689}" type="pres">
      <dgm:prSet presAssocID="{F675552E-ACF7-41FC-96B3-4BE48E710744}" presName="c8" presStyleLbl="node1" presStyleIdx="7" presStyleCnt="19"/>
      <dgm:spPr/>
    </dgm:pt>
    <dgm:pt modelId="{64A9665B-1474-4E34-8FA2-A40C443C859B}" type="pres">
      <dgm:prSet presAssocID="{F675552E-ACF7-41FC-96B3-4BE48E710744}" presName="c9" presStyleLbl="node1" presStyleIdx="8" presStyleCnt="19"/>
      <dgm:spPr/>
    </dgm:pt>
    <dgm:pt modelId="{BB9EC709-352F-48D5-9638-953B3EC832B1}" type="pres">
      <dgm:prSet presAssocID="{F675552E-ACF7-41FC-96B3-4BE48E710744}" presName="c10" presStyleLbl="node1" presStyleIdx="9" presStyleCnt="19"/>
      <dgm:spPr/>
    </dgm:pt>
    <dgm:pt modelId="{689C1E34-5996-4EE0-A037-E9D62FB008C5}" type="pres">
      <dgm:prSet presAssocID="{F675552E-ACF7-41FC-96B3-4BE48E710744}" presName="c11" presStyleLbl="node1" presStyleIdx="10" presStyleCnt="19"/>
      <dgm:spPr/>
    </dgm:pt>
    <dgm:pt modelId="{0FAF0BBE-EC0F-4634-B7C1-D5CC02D534DC}" type="pres">
      <dgm:prSet presAssocID="{F675552E-ACF7-41FC-96B3-4BE48E710744}" presName="c12" presStyleLbl="node1" presStyleIdx="11" presStyleCnt="19"/>
      <dgm:spPr/>
    </dgm:pt>
    <dgm:pt modelId="{2831D0D1-A032-455C-BBE7-4F3E40CB21E7}" type="pres">
      <dgm:prSet presAssocID="{F675552E-ACF7-41FC-96B3-4BE48E710744}" presName="c13" presStyleLbl="node1" presStyleIdx="12" presStyleCnt="19"/>
      <dgm:spPr/>
    </dgm:pt>
    <dgm:pt modelId="{A863C24C-C022-4D66-B065-CF061EC08256}" type="pres">
      <dgm:prSet presAssocID="{F675552E-ACF7-41FC-96B3-4BE48E710744}" presName="c14" presStyleLbl="node1" presStyleIdx="13" presStyleCnt="19"/>
      <dgm:spPr/>
    </dgm:pt>
    <dgm:pt modelId="{275315D1-C084-4D21-856F-A22F79FDFCED}" type="pres">
      <dgm:prSet presAssocID="{F675552E-ACF7-41FC-96B3-4BE48E710744}" presName="c15" presStyleLbl="node1" presStyleIdx="14" presStyleCnt="19"/>
      <dgm:spPr/>
    </dgm:pt>
    <dgm:pt modelId="{19AF9027-1DE6-4219-86AB-2A4A1C370374}" type="pres">
      <dgm:prSet presAssocID="{F675552E-ACF7-41FC-96B3-4BE48E710744}" presName="c16" presStyleLbl="node1" presStyleIdx="15" presStyleCnt="19"/>
      <dgm:spPr/>
    </dgm:pt>
    <dgm:pt modelId="{A6EB058B-2A11-4450-B5E5-70E49F40F578}" type="pres">
      <dgm:prSet presAssocID="{F675552E-ACF7-41FC-96B3-4BE48E710744}" presName="c17" presStyleLbl="node1" presStyleIdx="16" presStyleCnt="19"/>
      <dgm:spPr/>
    </dgm:pt>
    <dgm:pt modelId="{541C37E1-C1CE-4757-858F-0A2757C2B597}" type="pres">
      <dgm:prSet presAssocID="{F675552E-ACF7-41FC-96B3-4BE48E710744}" presName="c18" presStyleLbl="node1" presStyleIdx="17" presStyleCnt="19"/>
      <dgm:spPr/>
    </dgm:pt>
    <dgm:pt modelId="{0CCF527B-C0B6-4D66-BCBA-336AB635FF87}" type="pres">
      <dgm:prSet presAssocID="{21AB89DE-4BC2-4D24-988F-AE6A62BDB781}" presName="chevronComposite1" presStyleCnt="0"/>
      <dgm:spPr/>
    </dgm:pt>
    <dgm:pt modelId="{D1366EA3-7735-4DCC-A0D4-09FDB138EDDF}" type="pres">
      <dgm:prSet presAssocID="{21AB89DE-4BC2-4D24-988F-AE6A62BDB781}" presName="chevron1" presStyleLbl="sibTrans2D1" presStyleIdx="0" presStyleCnt="2"/>
      <dgm:spPr/>
    </dgm:pt>
    <dgm:pt modelId="{73A61BEF-3F8F-473D-92A3-39C0D7544E9D}" type="pres">
      <dgm:prSet presAssocID="{21AB89DE-4BC2-4D24-988F-AE6A62BDB781}" presName="spChevron1" presStyleCnt="0"/>
      <dgm:spPr/>
    </dgm:pt>
    <dgm:pt modelId="{FDDBB395-1A79-4F5F-9172-22A4108EEDA5}" type="pres">
      <dgm:prSet presAssocID="{7C483CCB-6A4B-420A-AE6A-50BCAC4EF8A8}" presName="middle" presStyleCnt="0"/>
      <dgm:spPr/>
    </dgm:pt>
    <dgm:pt modelId="{813A3903-09CF-4697-9B1A-D43147EC4CE0}" type="pres">
      <dgm:prSet presAssocID="{7C483CCB-6A4B-420A-AE6A-50BCAC4EF8A8}" presName="parTxMid" presStyleLbl="revTx" presStyleIdx="1" presStyleCnt="2"/>
      <dgm:spPr/>
      <dgm:t>
        <a:bodyPr/>
        <a:lstStyle/>
        <a:p>
          <a:endParaRPr lang="en-US"/>
        </a:p>
      </dgm:t>
    </dgm:pt>
    <dgm:pt modelId="{C2DB49D7-9207-47A2-8B2C-9EFF408359D2}" type="pres">
      <dgm:prSet presAssocID="{7C483CCB-6A4B-420A-AE6A-50BCAC4EF8A8}" presName="spMid" presStyleCnt="0"/>
      <dgm:spPr/>
    </dgm:pt>
    <dgm:pt modelId="{5D40B4DF-CD73-4313-9042-19925F5C5AB4}" type="pres">
      <dgm:prSet presAssocID="{43EA571B-4107-4098-AC5F-33DA02326ADA}" presName="chevronComposite1" presStyleCnt="0"/>
      <dgm:spPr/>
    </dgm:pt>
    <dgm:pt modelId="{127D3105-C01A-47E2-AE58-DC5A346D52C8}" type="pres">
      <dgm:prSet presAssocID="{43EA571B-4107-4098-AC5F-33DA02326ADA}" presName="chevron1" presStyleLbl="sibTrans2D1" presStyleIdx="1" presStyleCnt="2" custLinFactNeighborX="-53760" custLinFactNeighborY="1588"/>
      <dgm:spPr/>
    </dgm:pt>
    <dgm:pt modelId="{7CAFD7EF-DAFB-4704-B238-DBF39E395CD8}" type="pres">
      <dgm:prSet presAssocID="{43EA571B-4107-4098-AC5F-33DA02326ADA}" presName="spChevron1" presStyleCnt="0"/>
      <dgm:spPr/>
    </dgm:pt>
    <dgm:pt modelId="{DD1C491E-D4E4-4054-B072-876332A34248}" type="pres">
      <dgm:prSet presAssocID="{00B6F121-A745-4777-A24B-EFBB3492361D}" presName="last" presStyleCnt="0"/>
      <dgm:spPr/>
    </dgm:pt>
    <dgm:pt modelId="{385758A6-A038-4DF5-A66F-257859572C78}" type="pres">
      <dgm:prSet presAssocID="{00B6F121-A745-4777-A24B-EFBB3492361D}" presName="circleTx" presStyleLbl="node1" presStyleIdx="18" presStyleCnt="19" custLinFactNeighborX="4290" custLinFactNeighborY="-709"/>
      <dgm:spPr/>
      <dgm:t>
        <a:bodyPr/>
        <a:lstStyle/>
        <a:p>
          <a:endParaRPr lang="en-US"/>
        </a:p>
      </dgm:t>
    </dgm:pt>
    <dgm:pt modelId="{072F84A8-42E8-490D-8FE5-D4F539F0C835}" type="pres">
      <dgm:prSet presAssocID="{00B6F121-A745-4777-A24B-EFBB3492361D}" presName="spN" presStyleCnt="0"/>
      <dgm:spPr/>
    </dgm:pt>
  </dgm:ptLst>
  <dgm:cxnLst>
    <dgm:cxn modelId="{0E11AAAC-3E15-475C-B4FA-E1BD70BE961D}" type="presOf" srcId="{7C483CCB-6A4B-420A-AE6A-50BCAC4EF8A8}" destId="{813A3903-09CF-4697-9B1A-D43147EC4CE0}" srcOrd="0" destOrd="0" presId="urn:microsoft.com/office/officeart/2009/3/layout/RandomtoResultProcess"/>
    <dgm:cxn modelId="{EA325A96-84AD-40D6-97ED-97E54BE72F56}" type="presOf" srcId="{B8F68A68-22CC-4C14-97D9-49AB82185C8E}" destId="{550FB62E-CCFD-4BA6-8B91-301F26CB08BD}" srcOrd="0" destOrd="0" presId="urn:microsoft.com/office/officeart/2009/3/layout/RandomtoResultProcess"/>
    <dgm:cxn modelId="{E49E371F-F4C5-4D13-8356-4BE51F740A8F}" type="presOf" srcId="{F675552E-ACF7-41FC-96B3-4BE48E710744}" destId="{D3452C69-1789-4632-9725-AD17417B235C}" srcOrd="0" destOrd="0" presId="urn:microsoft.com/office/officeart/2009/3/layout/RandomtoResultProcess"/>
    <dgm:cxn modelId="{EBDBAC58-F415-4DAE-93F1-14030FB37666}" srcId="{B8F68A68-22CC-4C14-97D9-49AB82185C8E}" destId="{7C483CCB-6A4B-420A-AE6A-50BCAC4EF8A8}" srcOrd="1" destOrd="0" parTransId="{29F876F5-7805-4AB2-98B6-D4DD77C241D9}" sibTransId="{43EA571B-4107-4098-AC5F-33DA02326ADA}"/>
    <dgm:cxn modelId="{18CD8C79-EF1C-4CDE-B192-495EE6E9A408}" srcId="{B8F68A68-22CC-4C14-97D9-49AB82185C8E}" destId="{F675552E-ACF7-41FC-96B3-4BE48E710744}" srcOrd="0" destOrd="0" parTransId="{7A25A53B-2926-4135-A1D1-BE892CCF2AB4}" sibTransId="{21AB89DE-4BC2-4D24-988F-AE6A62BDB781}"/>
    <dgm:cxn modelId="{3ADEBE51-12FA-4162-AB53-3771FE87AB97}" type="presOf" srcId="{00B6F121-A745-4777-A24B-EFBB3492361D}" destId="{385758A6-A038-4DF5-A66F-257859572C78}" srcOrd="0" destOrd="0" presId="urn:microsoft.com/office/officeart/2009/3/layout/RandomtoResultProcess"/>
    <dgm:cxn modelId="{E09B7FB2-A842-49B6-B868-126880B8B233}" srcId="{B8F68A68-22CC-4C14-97D9-49AB82185C8E}" destId="{00B6F121-A745-4777-A24B-EFBB3492361D}" srcOrd="2" destOrd="0" parTransId="{5E890FA3-6C45-4844-9D48-92862231D926}" sibTransId="{3B512BB5-9F81-458D-9C4F-C2720F5CA127}"/>
    <dgm:cxn modelId="{0543E817-53B4-437F-96DA-192008322CB1}" type="presParOf" srcId="{550FB62E-CCFD-4BA6-8B91-301F26CB08BD}" destId="{C49F6954-78DB-4E12-B2B6-23C5A389997F}" srcOrd="0" destOrd="0" presId="urn:microsoft.com/office/officeart/2009/3/layout/RandomtoResultProcess"/>
    <dgm:cxn modelId="{8289EB88-3ED3-4992-B5C6-B87E48000AC8}" type="presParOf" srcId="{C49F6954-78DB-4E12-B2B6-23C5A389997F}" destId="{D3452C69-1789-4632-9725-AD17417B235C}" srcOrd="0" destOrd="0" presId="urn:microsoft.com/office/officeart/2009/3/layout/RandomtoResultProcess"/>
    <dgm:cxn modelId="{67D37E72-7821-4422-A757-F06783DCC53E}" type="presParOf" srcId="{C49F6954-78DB-4E12-B2B6-23C5A389997F}" destId="{302707AE-6B90-464D-AA4A-E25E66473C60}" srcOrd="1" destOrd="0" presId="urn:microsoft.com/office/officeart/2009/3/layout/RandomtoResultProcess"/>
    <dgm:cxn modelId="{F271BA6C-6814-4131-8C9E-6FFE139C1015}" type="presParOf" srcId="{C49F6954-78DB-4E12-B2B6-23C5A389997F}" destId="{5A81F7AE-6B76-429E-88F1-F5116D6437C0}" srcOrd="2" destOrd="0" presId="urn:microsoft.com/office/officeart/2009/3/layout/RandomtoResultProcess"/>
    <dgm:cxn modelId="{7436CA7D-EA93-4989-852C-B93121872C66}" type="presParOf" srcId="{C49F6954-78DB-4E12-B2B6-23C5A389997F}" destId="{20548D7E-4039-4688-B19E-B17834F59DD0}" srcOrd="3" destOrd="0" presId="urn:microsoft.com/office/officeart/2009/3/layout/RandomtoResultProcess"/>
    <dgm:cxn modelId="{D1E8CA53-B64E-49AF-90D5-45C9594753C8}" type="presParOf" srcId="{C49F6954-78DB-4E12-B2B6-23C5A389997F}" destId="{C5417421-52C8-4651-A7D9-B575C5499969}" srcOrd="4" destOrd="0" presId="urn:microsoft.com/office/officeart/2009/3/layout/RandomtoResultProcess"/>
    <dgm:cxn modelId="{84AD3283-8D6F-4E4C-B64F-BFDFD1109420}" type="presParOf" srcId="{C49F6954-78DB-4E12-B2B6-23C5A389997F}" destId="{56AAA344-51AA-40D2-9BAE-B49B6C1947D9}" srcOrd="5" destOrd="0" presId="urn:microsoft.com/office/officeart/2009/3/layout/RandomtoResultProcess"/>
    <dgm:cxn modelId="{A091F20B-2D20-42E3-8B9C-8659D5594598}" type="presParOf" srcId="{C49F6954-78DB-4E12-B2B6-23C5A389997F}" destId="{BF253F65-2F18-4098-869F-70E35AA05745}" srcOrd="6" destOrd="0" presId="urn:microsoft.com/office/officeart/2009/3/layout/RandomtoResultProcess"/>
    <dgm:cxn modelId="{2356E844-A52F-422C-A52E-B09F28D6EAB0}" type="presParOf" srcId="{C49F6954-78DB-4E12-B2B6-23C5A389997F}" destId="{51BCD444-A4C0-4266-8D86-8EB70C01753C}" srcOrd="7" destOrd="0" presId="urn:microsoft.com/office/officeart/2009/3/layout/RandomtoResultProcess"/>
    <dgm:cxn modelId="{8030A54C-D2DE-4C71-A96A-4BA839E5EA61}" type="presParOf" srcId="{C49F6954-78DB-4E12-B2B6-23C5A389997F}" destId="{CA6775F4-9ED4-4896-BBCC-721ECEC7B689}" srcOrd="8" destOrd="0" presId="urn:microsoft.com/office/officeart/2009/3/layout/RandomtoResultProcess"/>
    <dgm:cxn modelId="{CBAAB809-5C24-4D99-B7FE-C1B3A71751AE}" type="presParOf" srcId="{C49F6954-78DB-4E12-B2B6-23C5A389997F}" destId="{64A9665B-1474-4E34-8FA2-A40C443C859B}" srcOrd="9" destOrd="0" presId="urn:microsoft.com/office/officeart/2009/3/layout/RandomtoResultProcess"/>
    <dgm:cxn modelId="{13B49E72-9763-4050-9CD5-9B452AA1CAFA}" type="presParOf" srcId="{C49F6954-78DB-4E12-B2B6-23C5A389997F}" destId="{BB9EC709-352F-48D5-9638-953B3EC832B1}" srcOrd="10" destOrd="0" presId="urn:microsoft.com/office/officeart/2009/3/layout/RandomtoResultProcess"/>
    <dgm:cxn modelId="{C1902B1F-AC88-4DB7-9876-BDF99620E5E7}" type="presParOf" srcId="{C49F6954-78DB-4E12-B2B6-23C5A389997F}" destId="{689C1E34-5996-4EE0-A037-E9D62FB008C5}" srcOrd="11" destOrd="0" presId="urn:microsoft.com/office/officeart/2009/3/layout/RandomtoResultProcess"/>
    <dgm:cxn modelId="{7B68F6C1-B0A8-4503-A73E-6E1A1B56DE6C}" type="presParOf" srcId="{C49F6954-78DB-4E12-B2B6-23C5A389997F}" destId="{0FAF0BBE-EC0F-4634-B7C1-D5CC02D534DC}" srcOrd="12" destOrd="0" presId="urn:microsoft.com/office/officeart/2009/3/layout/RandomtoResultProcess"/>
    <dgm:cxn modelId="{3A48D0FD-F232-44BF-B259-50DF78B90896}" type="presParOf" srcId="{C49F6954-78DB-4E12-B2B6-23C5A389997F}" destId="{2831D0D1-A032-455C-BBE7-4F3E40CB21E7}" srcOrd="13" destOrd="0" presId="urn:microsoft.com/office/officeart/2009/3/layout/RandomtoResultProcess"/>
    <dgm:cxn modelId="{F838486B-74B0-494B-B164-E65BAFFFAE78}" type="presParOf" srcId="{C49F6954-78DB-4E12-B2B6-23C5A389997F}" destId="{A863C24C-C022-4D66-B065-CF061EC08256}" srcOrd="14" destOrd="0" presId="urn:microsoft.com/office/officeart/2009/3/layout/RandomtoResultProcess"/>
    <dgm:cxn modelId="{FF6A93E0-ADC4-43CA-B6F8-C50B8827FED6}" type="presParOf" srcId="{C49F6954-78DB-4E12-B2B6-23C5A389997F}" destId="{275315D1-C084-4D21-856F-A22F79FDFCED}" srcOrd="15" destOrd="0" presId="urn:microsoft.com/office/officeart/2009/3/layout/RandomtoResultProcess"/>
    <dgm:cxn modelId="{A343186A-7921-4192-B193-BDB388706E66}" type="presParOf" srcId="{C49F6954-78DB-4E12-B2B6-23C5A389997F}" destId="{19AF9027-1DE6-4219-86AB-2A4A1C370374}" srcOrd="16" destOrd="0" presId="urn:microsoft.com/office/officeart/2009/3/layout/RandomtoResultProcess"/>
    <dgm:cxn modelId="{ADC89589-611F-4584-9EE3-D030FFE78ACD}" type="presParOf" srcId="{C49F6954-78DB-4E12-B2B6-23C5A389997F}" destId="{A6EB058B-2A11-4450-B5E5-70E49F40F578}" srcOrd="17" destOrd="0" presId="urn:microsoft.com/office/officeart/2009/3/layout/RandomtoResultProcess"/>
    <dgm:cxn modelId="{E6C2C870-EED2-44D0-AF71-21E6C76EBF20}" type="presParOf" srcId="{C49F6954-78DB-4E12-B2B6-23C5A389997F}" destId="{541C37E1-C1CE-4757-858F-0A2757C2B597}" srcOrd="18" destOrd="0" presId="urn:microsoft.com/office/officeart/2009/3/layout/RandomtoResultProcess"/>
    <dgm:cxn modelId="{CF193AA6-C172-43C3-A9E1-32D4363EAA53}" type="presParOf" srcId="{550FB62E-CCFD-4BA6-8B91-301F26CB08BD}" destId="{0CCF527B-C0B6-4D66-BCBA-336AB635FF87}" srcOrd="1" destOrd="0" presId="urn:microsoft.com/office/officeart/2009/3/layout/RandomtoResultProcess"/>
    <dgm:cxn modelId="{BB0F18F6-0FCC-4043-A858-0414524CA85F}" type="presParOf" srcId="{0CCF527B-C0B6-4D66-BCBA-336AB635FF87}" destId="{D1366EA3-7735-4DCC-A0D4-09FDB138EDDF}" srcOrd="0" destOrd="0" presId="urn:microsoft.com/office/officeart/2009/3/layout/RandomtoResultProcess"/>
    <dgm:cxn modelId="{F89D0607-E478-4D87-BFB2-8A71B2F2C04E}" type="presParOf" srcId="{0CCF527B-C0B6-4D66-BCBA-336AB635FF87}" destId="{73A61BEF-3F8F-473D-92A3-39C0D7544E9D}" srcOrd="1" destOrd="0" presId="urn:microsoft.com/office/officeart/2009/3/layout/RandomtoResultProcess"/>
    <dgm:cxn modelId="{93A20C3C-7B12-4E05-BB47-A6BFF9B426D2}" type="presParOf" srcId="{550FB62E-CCFD-4BA6-8B91-301F26CB08BD}" destId="{FDDBB395-1A79-4F5F-9172-22A4108EEDA5}" srcOrd="2" destOrd="0" presId="urn:microsoft.com/office/officeart/2009/3/layout/RandomtoResultProcess"/>
    <dgm:cxn modelId="{38D3C6AB-7DD0-4D05-B255-5487DC9DBDCF}" type="presParOf" srcId="{FDDBB395-1A79-4F5F-9172-22A4108EEDA5}" destId="{813A3903-09CF-4697-9B1A-D43147EC4CE0}" srcOrd="0" destOrd="0" presId="urn:microsoft.com/office/officeart/2009/3/layout/RandomtoResultProcess"/>
    <dgm:cxn modelId="{12645ABD-0059-4DFF-892B-703213B40B04}" type="presParOf" srcId="{FDDBB395-1A79-4F5F-9172-22A4108EEDA5}" destId="{C2DB49D7-9207-47A2-8B2C-9EFF408359D2}" srcOrd="1" destOrd="0" presId="urn:microsoft.com/office/officeart/2009/3/layout/RandomtoResultProcess"/>
    <dgm:cxn modelId="{7D5DC7DB-16D7-47A6-9084-C44D8D2375B6}" type="presParOf" srcId="{550FB62E-CCFD-4BA6-8B91-301F26CB08BD}" destId="{5D40B4DF-CD73-4313-9042-19925F5C5AB4}" srcOrd="3" destOrd="0" presId="urn:microsoft.com/office/officeart/2009/3/layout/RandomtoResultProcess"/>
    <dgm:cxn modelId="{1A961AFF-2152-4B57-AA63-0F38D852B158}" type="presParOf" srcId="{5D40B4DF-CD73-4313-9042-19925F5C5AB4}" destId="{127D3105-C01A-47E2-AE58-DC5A346D52C8}" srcOrd="0" destOrd="0" presId="urn:microsoft.com/office/officeart/2009/3/layout/RandomtoResultProcess"/>
    <dgm:cxn modelId="{E47B76BD-9712-4EF4-94ED-3F80371111DE}" type="presParOf" srcId="{5D40B4DF-CD73-4313-9042-19925F5C5AB4}" destId="{7CAFD7EF-DAFB-4704-B238-DBF39E395CD8}" srcOrd="1" destOrd="0" presId="urn:microsoft.com/office/officeart/2009/3/layout/RandomtoResultProcess"/>
    <dgm:cxn modelId="{6046A2AB-1BCC-4F0A-B970-1825072A2159}" type="presParOf" srcId="{550FB62E-CCFD-4BA6-8B91-301F26CB08BD}" destId="{DD1C491E-D4E4-4054-B072-876332A34248}" srcOrd="4" destOrd="0" presId="urn:microsoft.com/office/officeart/2009/3/layout/RandomtoResultProcess"/>
    <dgm:cxn modelId="{039846CD-A87E-4D9E-AAA3-E37D46377C7C}" type="presParOf" srcId="{DD1C491E-D4E4-4054-B072-876332A34248}" destId="{385758A6-A038-4DF5-A66F-257859572C78}" srcOrd="0" destOrd="0" presId="urn:microsoft.com/office/officeart/2009/3/layout/RandomtoResultProcess"/>
    <dgm:cxn modelId="{E8D7513D-521A-44E1-AC5C-BA8B1F2C5A61}" type="presParOf" srcId="{DD1C491E-D4E4-4054-B072-876332A34248}" destId="{072F84A8-42E8-490D-8FE5-D4F539F0C835}"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F68A68-22CC-4C14-97D9-49AB82185C8E}" type="doc">
      <dgm:prSet loTypeId="urn:microsoft.com/office/officeart/2009/3/layout/RandomtoResultProcess" loCatId="process" qsTypeId="urn:microsoft.com/office/officeart/2005/8/quickstyle/3d4" qsCatId="3D" csTypeId="urn:microsoft.com/office/officeart/2005/8/colors/colorful5" csCatId="colorful" phldr="1"/>
      <dgm:spPr/>
      <dgm:t>
        <a:bodyPr/>
        <a:lstStyle/>
        <a:p>
          <a:endParaRPr lang="en-US"/>
        </a:p>
      </dgm:t>
    </dgm:pt>
    <dgm:pt modelId="{F675552E-ACF7-41FC-96B3-4BE48E710744}">
      <dgm:prSet phldrT="[Text]" custT="1"/>
      <dgm:spPr/>
      <dgm:t>
        <a:bodyPr/>
        <a:lstStyle/>
        <a:p>
          <a:r>
            <a:rPr lang="en-US" sz="2800" b="0" dirty="0" smtClean="0">
              <a:solidFill>
                <a:schemeClr val="tx1"/>
              </a:solidFill>
              <a:latin typeface="Times New Roman" panose="02020603050405020304" pitchFamily="18" charset="0"/>
              <a:cs typeface="Times New Roman" panose="02020603050405020304" pitchFamily="18" charset="0"/>
            </a:rPr>
            <a:t>Specificity</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7A25A53B-2926-4135-A1D1-BE892CCF2AB4}" type="parTrans" cxnId="{18CD8C79-EF1C-4CDE-B192-495EE6E9A408}">
      <dgm:prSet/>
      <dgm:spPr/>
      <dgm:t>
        <a:bodyPr/>
        <a:lstStyle/>
        <a:p>
          <a:endParaRPr lang="en-US"/>
        </a:p>
      </dgm:t>
    </dgm:pt>
    <dgm:pt modelId="{21AB89DE-4BC2-4D24-988F-AE6A62BDB781}" type="sibTrans" cxnId="{18CD8C79-EF1C-4CDE-B192-495EE6E9A408}">
      <dgm:prSet/>
      <dgm:spPr/>
      <dgm:t>
        <a:bodyPr/>
        <a:lstStyle/>
        <a:p>
          <a:endParaRPr lang="en-US"/>
        </a:p>
      </dgm:t>
    </dgm:pt>
    <dgm:pt modelId="{7C483CCB-6A4B-420A-AE6A-50BCAC4EF8A8}">
      <dgm:prSet phldrT="[Text]" custT="1"/>
      <dgm:spPr/>
      <dgm:t>
        <a:bodyPr/>
        <a:lstStyle/>
        <a:p>
          <a:r>
            <a:rPr lang="en-US" sz="2800" b="0" dirty="0" smtClean="0">
              <a:solidFill>
                <a:schemeClr val="tx1"/>
              </a:solidFill>
              <a:latin typeface="Times New Roman" panose="02020603050405020304" pitchFamily="18" charset="0"/>
              <a:cs typeface="Times New Roman" panose="02020603050405020304" pitchFamily="18" charset="0"/>
            </a:rPr>
            <a:t>Sensitivity</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29F876F5-7805-4AB2-98B6-D4DD77C241D9}" type="parTrans" cxnId="{EBDBAC58-F415-4DAE-93F1-14030FB37666}">
      <dgm:prSet/>
      <dgm:spPr/>
      <dgm:t>
        <a:bodyPr/>
        <a:lstStyle/>
        <a:p>
          <a:endParaRPr lang="en-US"/>
        </a:p>
      </dgm:t>
    </dgm:pt>
    <dgm:pt modelId="{43EA571B-4107-4098-AC5F-33DA02326ADA}" type="sibTrans" cxnId="{EBDBAC58-F415-4DAE-93F1-14030FB37666}">
      <dgm:prSet/>
      <dgm:spPr/>
      <dgm:t>
        <a:bodyPr/>
        <a:lstStyle/>
        <a:p>
          <a:endParaRPr lang="en-US"/>
        </a:p>
      </dgm:t>
    </dgm:pt>
    <dgm:pt modelId="{00B6F121-A745-4777-A24B-EFBB3492361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Times New Roman" panose="02020603050405020304" pitchFamily="18" charset="0"/>
              <a:cs typeface="Times New Roman" panose="02020603050405020304" pitchFamily="18" charset="0"/>
            </a:rPr>
            <a:t>False Negative</a:t>
          </a:r>
        </a:p>
        <a:p>
          <a:pPr defTabSz="1066800">
            <a:lnSpc>
              <a:spcPct val="90000"/>
            </a:lnSpc>
            <a:spcBef>
              <a:spcPct val="0"/>
            </a:spcBef>
            <a:spcAft>
              <a:spcPct val="35000"/>
            </a:spcAft>
          </a:pPr>
          <a:endParaRPr lang="en-US" sz="2400" dirty="0">
            <a:solidFill>
              <a:schemeClr val="tx1"/>
            </a:solidFill>
            <a:latin typeface="Times New Roman" panose="02020603050405020304" pitchFamily="18" charset="0"/>
            <a:cs typeface="Times New Roman" panose="02020603050405020304" pitchFamily="18" charset="0"/>
          </a:endParaRPr>
        </a:p>
      </dgm:t>
    </dgm:pt>
    <dgm:pt modelId="{5E890FA3-6C45-4844-9D48-92862231D926}" type="parTrans" cxnId="{E09B7FB2-A842-49B6-B868-126880B8B233}">
      <dgm:prSet/>
      <dgm:spPr/>
      <dgm:t>
        <a:bodyPr/>
        <a:lstStyle/>
        <a:p>
          <a:endParaRPr lang="en-US"/>
        </a:p>
      </dgm:t>
    </dgm:pt>
    <dgm:pt modelId="{3B512BB5-9F81-458D-9C4F-C2720F5CA127}" type="sibTrans" cxnId="{E09B7FB2-A842-49B6-B868-126880B8B233}">
      <dgm:prSet/>
      <dgm:spPr/>
      <dgm:t>
        <a:bodyPr/>
        <a:lstStyle/>
        <a:p>
          <a:endParaRPr lang="en-US"/>
        </a:p>
      </dgm:t>
    </dgm:pt>
    <dgm:pt modelId="{550FB62E-CCFD-4BA6-8B91-301F26CB08BD}" type="pres">
      <dgm:prSet presAssocID="{B8F68A68-22CC-4C14-97D9-49AB82185C8E}" presName="Name0" presStyleCnt="0">
        <dgm:presLayoutVars>
          <dgm:dir/>
          <dgm:animOne val="branch"/>
          <dgm:animLvl val="lvl"/>
        </dgm:presLayoutVars>
      </dgm:prSet>
      <dgm:spPr/>
      <dgm:t>
        <a:bodyPr/>
        <a:lstStyle/>
        <a:p>
          <a:endParaRPr lang="en-US"/>
        </a:p>
      </dgm:t>
    </dgm:pt>
    <dgm:pt modelId="{C49F6954-78DB-4E12-B2B6-23C5A389997F}" type="pres">
      <dgm:prSet presAssocID="{F675552E-ACF7-41FC-96B3-4BE48E710744}" presName="chaos" presStyleCnt="0"/>
      <dgm:spPr/>
    </dgm:pt>
    <dgm:pt modelId="{D3452C69-1789-4632-9725-AD17417B235C}" type="pres">
      <dgm:prSet presAssocID="{F675552E-ACF7-41FC-96B3-4BE48E710744}" presName="parTx1" presStyleLbl="revTx" presStyleIdx="0" presStyleCnt="2"/>
      <dgm:spPr/>
      <dgm:t>
        <a:bodyPr/>
        <a:lstStyle/>
        <a:p>
          <a:endParaRPr lang="en-US"/>
        </a:p>
      </dgm:t>
    </dgm:pt>
    <dgm:pt modelId="{302707AE-6B90-464D-AA4A-E25E66473C60}" type="pres">
      <dgm:prSet presAssocID="{F675552E-ACF7-41FC-96B3-4BE48E710744}" presName="c1" presStyleLbl="node1" presStyleIdx="0" presStyleCnt="19"/>
      <dgm:spPr/>
    </dgm:pt>
    <dgm:pt modelId="{5A81F7AE-6B76-429E-88F1-F5116D6437C0}" type="pres">
      <dgm:prSet presAssocID="{F675552E-ACF7-41FC-96B3-4BE48E710744}" presName="c2" presStyleLbl="node1" presStyleIdx="1" presStyleCnt="19"/>
      <dgm:spPr/>
    </dgm:pt>
    <dgm:pt modelId="{20548D7E-4039-4688-B19E-B17834F59DD0}" type="pres">
      <dgm:prSet presAssocID="{F675552E-ACF7-41FC-96B3-4BE48E710744}" presName="c3" presStyleLbl="node1" presStyleIdx="2" presStyleCnt="19"/>
      <dgm:spPr/>
    </dgm:pt>
    <dgm:pt modelId="{C5417421-52C8-4651-A7D9-B575C5499969}" type="pres">
      <dgm:prSet presAssocID="{F675552E-ACF7-41FC-96B3-4BE48E710744}" presName="c4" presStyleLbl="node1" presStyleIdx="3" presStyleCnt="19"/>
      <dgm:spPr/>
    </dgm:pt>
    <dgm:pt modelId="{56AAA344-51AA-40D2-9BAE-B49B6C1947D9}" type="pres">
      <dgm:prSet presAssocID="{F675552E-ACF7-41FC-96B3-4BE48E710744}" presName="c5" presStyleLbl="node1" presStyleIdx="4" presStyleCnt="19"/>
      <dgm:spPr/>
    </dgm:pt>
    <dgm:pt modelId="{BF253F65-2F18-4098-869F-70E35AA05745}" type="pres">
      <dgm:prSet presAssocID="{F675552E-ACF7-41FC-96B3-4BE48E710744}" presName="c6" presStyleLbl="node1" presStyleIdx="5" presStyleCnt="19"/>
      <dgm:spPr/>
    </dgm:pt>
    <dgm:pt modelId="{51BCD444-A4C0-4266-8D86-8EB70C01753C}" type="pres">
      <dgm:prSet presAssocID="{F675552E-ACF7-41FC-96B3-4BE48E710744}" presName="c7" presStyleLbl="node1" presStyleIdx="6" presStyleCnt="19"/>
      <dgm:spPr/>
    </dgm:pt>
    <dgm:pt modelId="{CA6775F4-9ED4-4896-BBCC-721ECEC7B689}" type="pres">
      <dgm:prSet presAssocID="{F675552E-ACF7-41FC-96B3-4BE48E710744}" presName="c8" presStyleLbl="node1" presStyleIdx="7" presStyleCnt="19"/>
      <dgm:spPr/>
    </dgm:pt>
    <dgm:pt modelId="{64A9665B-1474-4E34-8FA2-A40C443C859B}" type="pres">
      <dgm:prSet presAssocID="{F675552E-ACF7-41FC-96B3-4BE48E710744}" presName="c9" presStyleLbl="node1" presStyleIdx="8" presStyleCnt="19"/>
      <dgm:spPr/>
    </dgm:pt>
    <dgm:pt modelId="{BB9EC709-352F-48D5-9638-953B3EC832B1}" type="pres">
      <dgm:prSet presAssocID="{F675552E-ACF7-41FC-96B3-4BE48E710744}" presName="c10" presStyleLbl="node1" presStyleIdx="9" presStyleCnt="19"/>
      <dgm:spPr/>
    </dgm:pt>
    <dgm:pt modelId="{689C1E34-5996-4EE0-A037-E9D62FB008C5}" type="pres">
      <dgm:prSet presAssocID="{F675552E-ACF7-41FC-96B3-4BE48E710744}" presName="c11" presStyleLbl="node1" presStyleIdx="10" presStyleCnt="19"/>
      <dgm:spPr/>
    </dgm:pt>
    <dgm:pt modelId="{0FAF0BBE-EC0F-4634-B7C1-D5CC02D534DC}" type="pres">
      <dgm:prSet presAssocID="{F675552E-ACF7-41FC-96B3-4BE48E710744}" presName="c12" presStyleLbl="node1" presStyleIdx="11" presStyleCnt="19"/>
      <dgm:spPr/>
    </dgm:pt>
    <dgm:pt modelId="{2831D0D1-A032-455C-BBE7-4F3E40CB21E7}" type="pres">
      <dgm:prSet presAssocID="{F675552E-ACF7-41FC-96B3-4BE48E710744}" presName="c13" presStyleLbl="node1" presStyleIdx="12" presStyleCnt="19"/>
      <dgm:spPr/>
    </dgm:pt>
    <dgm:pt modelId="{A863C24C-C022-4D66-B065-CF061EC08256}" type="pres">
      <dgm:prSet presAssocID="{F675552E-ACF7-41FC-96B3-4BE48E710744}" presName="c14" presStyleLbl="node1" presStyleIdx="13" presStyleCnt="19"/>
      <dgm:spPr/>
    </dgm:pt>
    <dgm:pt modelId="{275315D1-C084-4D21-856F-A22F79FDFCED}" type="pres">
      <dgm:prSet presAssocID="{F675552E-ACF7-41FC-96B3-4BE48E710744}" presName="c15" presStyleLbl="node1" presStyleIdx="14" presStyleCnt="19"/>
      <dgm:spPr/>
    </dgm:pt>
    <dgm:pt modelId="{19AF9027-1DE6-4219-86AB-2A4A1C370374}" type="pres">
      <dgm:prSet presAssocID="{F675552E-ACF7-41FC-96B3-4BE48E710744}" presName="c16" presStyleLbl="node1" presStyleIdx="15" presStyleCnt="19"/>
      <dgm:spPr/>
    </dgm:pt>
    <dgm:pt modelId="{A6EB058B-2A11-4450-B5E5-70E49F40F578}" type="pres">
      <dgm:prSet presAssocID="{F675552E-ACF7-41FC-96B3-4BE48E710744}" presName="c17" presStyleLbl="node1" presStyleIdx="16" presStyleCnt="19"/>
      <dgm:spPr/>
    </dgm:pt>
    <dgm:pt modelId="{541C37E1-C1CE-4757-858F-0A2757C2B597}" type="pres">
      <dgm:prSet presAssocID="{F675552E-ACF7-41FC-96B3-4BE48E710744}" presName="c18" presStyleLbl="node1" presStyleIdx="17" presStyleCnt="19"/>
      <dgm:spPr/>
    </dgm:pt>
    <dgm:pt modelId="{0CCF527B-C0B6-4D66-BCBA-336AB635FF87}" type="pres">
      <dgm:prSet presAssocID="{21AB89DE-4BC2-4D24-988F-AE6A62BDB781}" presName="chevronComposite1" presStyleCnt="0"/>
      <dgm:spPr/>
    </dgm:pt>
    <dgm:pt modelId="{D1366EA3-7735-4DCC-A0D4-09FDB138EDDF}" type="pres">
      <dgm:prSet presAssocID="{21AB89DE-4BC2-4D24-988F-AE6A62BDB781}" presName="chevron1" presStyleLbl="sibTrans2D1" presStyleIdx="0" presStyleCnt="2"/>
      <dgm:spPr/>
    </dgm:pt>
    <dgm:pt modelId="{73A61BEF-3F8F-473D-92A3-39C0D7544E9D}" type="pres">
      <dgm:prSet presAssocID="{21AB89DE-4BC2-4D24-988F-AE6A62BDB781}" presName="spChevron1" presStyleCnt="0"/>
      <dgm:spPr/>
    </dgm:pt>
    <dgm:pt modelId="{FDDBB395-1A79-4F5F-9172-22A4108EEDA5}" type="pres">
      <dgm:prSet presAssocID="{7C483CCB-6A4B-420A-AE6A-50BCAC4EF8A8}" presName="middle" presStyleCnt="0"/>
      <dgm:spPr/>
    </dgm:pt>
    <dgm:pt modelId="{813A3903-09CF-4697-9B1A-D43147EC4CE0}" type="pres">
      <dgm:prSet presAssocID="{7C483CCB-6A4B-420A-AE6A-50BCAC4EF8A8}" presName="parTxMid" presStyleLbl="revTx" presStyleIdx="1" presStyleCnt="2"/>
      <dgm:spPr/>
      <dgm:t>
        <a:bodyPr/>
        <a:lstStyle/>
        <a:p>
          <a:endParaRPr lang="en-US"/>
        </a:p>
      </dgm:t>
    </dgm:pt>
    <dgm:pt modelId="{C2DB49D7-9207-47A2-8B2C-9EFF408359D2}" type="pres">
      <dgm:prSet presAssocID="{7C483CCB-6A4B-420A-AE6A-50BCAC4EF8A8}" presName="spMid" presStyleCnt="0"/>
      <dgm:spPr/>
    </dgm:pt>
    <dgm:pt modelId="{5D40B4DF-CD73-4313-9042-19925F5C5AB4}" type="pres">
      <dgm:prSet presAssocID="{43EA571B-4107-4098-AC5F-33DA02326ADA}" presName="chevronComposite1" presStyleCnt="0"/>
      <dgm:spPr/>
    </dgm:pt>
    <dgm:pt modelId="{127D3105-C01A-47E2-AE58-DC5A346D52C8}" type="pres">
      <dgm:prSet presAssocID="{43EA571B-4107-4098-AC5F-33DA02326ADA}" presName="chevron1" presStyleLbl="sibTrans2D1" presStyleIdx="1" presStyleCnt="2" custLinFactNeighborX="-53760" custLinFactNeighborY="1588"/>
      <dgm:spPr/>
    </dgm:pt>
    <dgm:pt modelId="{7CAFD7EF-DAFB-4704-B238-DBF39E395CD8}" type="pres">
      <dgm:prSet presAssocID="{43EA571B-4107-4098-AC5F-33DA02326ADA}" presName="spChevron1" presStyleCnt="0"/>
      <dgm:spPr/>
    </dgm:pt>
    <dgm:pt modelId="{DD1C491E-D4E4-4054-B072-876332A34248}" type="pres">
      <dgm:prSet presAssocID="{00B6F121-A745-4777-A24B-EFBB3492361D}" presName="last" presStyleCnt="0"/>
      <dgm:spPr/>
    </dgm:pt>
    <dgm:pt modelId="{385758A6-A038-4DF5-A66F-257859572C78}" type="pres">
      <dgm:prSet presAssocID="{00B6F121-A745-4777-A24B-EFBB3492361D}" presName="circleTx" presStyleLbl="node1" presStyleIdx="18" presStyleCnt="19" custLinFactNeighborX="4290" custLinFactNeighborY="-709"/>
      <dgm:spPr/>
      <dgm:t>
        <a:bodyPr/>
        <a:lstStyle/>
        <a:p>
          <a:endParaRPr lang="en-US"/>
        </a:p>
      </dgm:t>
    </dgm:pt>
    <dgm:pt modelId="{072F84A8-42E8-490D-8FE5-D4F539F0C835}" type="pres">
      <dgm:prSet presAssocID="{00B6F121-A745-4777-A24B-EFBB3492361D}" presName="spN" presStyleCnt="0"/>
      <dgm:spPr/>
    </dgm:pt>
  </dgm:ptLst>
  <dgm:cxnLst>
    <dgm:cxn modelId="{AF618EB2-1055-480F-9E11-F1C37C586599}" type="presOf" srcId="{7C483CCB-6A4B-420A-AE6A-50BCAC4EF8A8}" destId="{813A3903-09CF-4697-9B1A-D43147EC4CE0}" srcOrd="0" destOrd="0" presId="urn:microsoft.com/office/officeart/2009/3/layout/RandomtoResultProcess"/>
    <dgm:cxn modelId="{822DBACF-C76B-4DF5-A175-2CE7C6906B50}" type="presOf" srcId="{B8F68A68-22CC-4C14-97D9-49AB82185C8E}" destId="{550FB62E-CCFD-4BA6-8B91-301F26CB08BD}" srcOrd="0" destOrd="0" presId="urn:microsoft.com/office/officeart/2009/3/layout/RandomtoResultProcess"/>
    <dgm:cxn modelId="{0C680DCA-F175-4911-8D28-9CBA51A62255}" type="presOf" srcId="{00B6F121-A745-4777-A24B-EFBB3492361D}" destId="{385758A6-A038-4DF5-A66F-257859572C78}" srcOrd="0" destOrd="0" presId="urn:microsoft.com/office/officeart/2009/3/layout/RandomtoResultProcess"/>
    <dgm:cxn modelId="{8636E98D-D01E-4D93-A586-61A546BB1BFE}" type="presOf" srcId="{F675552E-ACF7-41FC-96B3-4BE48E710744}" destId="{D3452C69-1789-4632-9725-AD17417B235C}" srcOrd="0" destOrd="0" presId="urn:microsoft.com/office/officeart/2009/3/layout/RandomtoResultProcess"/>
    <dgm:cxn modelId="{EBDBAC58-F415-4DAE-93F1-14030FB37666}" srcId="{B8F68A68-22CC-4C14-97D9-49AB82185C8E}" destId="{7C483CCB-6A4B-420A-AE6A-50BCAC4EF8A8}" srcOrd="1" destOrd="0" parTransId="{29F876F5-7805-4AB2-98B6-D4DD77C241D9}" sibTransId="{43EA571B-4107-4098-AC5F-33DA02326ADA}"/>
    <dgm:cxn modelId="{18CD8C79-EF1C-4CDE-B192-495EE6E9A408}" srcId="{B8F68A68-22CC-4C14-97D9-49AB82185C8E}" destId="{F675552E-ACF7-41FC-96B3-4BE48E710744}" srcOrd="0" destOrd="0" parTransId="{7A25A53B-2926-4135-A1D1-BE892CCF2AB4}" sibTransId="{21AB89DE-4BC2-4D24-988F-AE6A62BDB781}"/>
    <dgm:cxn modelId="{E09B7FB2-A842-49B6-B868-126880B8B233}" srcId="{B8F68A68-22CC-4C14-97D9-49AB82185C8E}" destId="{00B6F121-A745-4777-A24B-EFBB3492361D}" srcOrd="2" destOrd="0" parTransId="{5E890FA3-6C45-4844-9D48-92862231D926}" sibTransId="{3B512BB5-9F81-458D-9C4F-C2720F5CA127}"/>
    <dgm:cxn modelId="{F0588C68-C877-418F-B817-91B58E3D0EFE}" type="presParOf" srcId="{550FB62E-CCFD-4BA6-8B91-301F26CB08BD}" destId="{C49F6954-78DB-4E12-B2B6-23C5A389997F}" srcOrd="0" destOrd="0" presId="urn:microsoft.com/office/officeart/2009/3/layout/RandomtoResultProcess"/>
    <dgm:cxn modelId="{ED6CE016-E9CB-4191-83A1-A1493F89E7BD}" type="presParOf" srcId="{C49F6954-78DB-4E12-B2B6-23C5A389997F}" destId="{D3452C69-1789-4632-9725-AD17417B235C}" srcOrd="0" destOrd="0" presId="urn:microsoft.com/office/officeart/2009/3/layout/RandomtoResultProcess"/>
    <dgm:cxn modelId="{349D2A8F-67AA-4477-9903-9F99E48B841C}" type="presParOf" srcId="{C49F6954-78DB-4E12-B2B6-23C5A389997F}" destId="{302707AE-6B90-464D-AA4A-E25E66473C60}" srcOrd="1" destOrd="0" presId="urn:microsoft.com/office/officeart/2009/3/layout/RandomtoResultProcess"/>
    <dgm:cxn modelId="{56D72E57-212E-4A2C-A2F0-FE60C2CB746A}" type="presParOf" srcId="{C49F6954-78DB-4E12-B2B6-23C5A389997F}" destId="{5A81F7AE-6B76-429E-88F1-F5116D6437C0}" srcOrd="2" destOrd="0" presId="urn:microsoft.com/office/officeart/2009/3/layout/RandomtoResultProcess"/>
    <dgm:cxn modelId="{1DCEE360-84C4-452E-B329-3AB07F18BF7C}" type="presParOf" srcId="{C49F6954-78DB-4E12-B2B6-23C5A389997F}" destId="{20548D7E-4039-4688-B19E-B17834F59DD0}" srcOrd="3" destOrd="0" presId="urn:microsoft.com/office/officeart/2009/3/layout/RandomtoResultProcess"/>
    <dgm:cxn modelId="{FBBE2D07-4023-4AEE-909F-C12E6D7AD56B}" type="presParOf" srcId="{C49F6954-78DB-4E12-B2B6-23C5A389997F}" destId="{C5417421-52C8-4651-A7D9-B575C5499969}" srcOrd="4" destOrd="0" presId="urn:microsoft.com/office/officeart/2009/3/layout/RandomtoResultProcess"/>
    <dgm:cxn modelId="{0FA4CBD8-D8A1-44E7-8C1A-5D2977C0154B}" type="presParOf" srcId="{C49F6954-78DB-4E12-B2B6-23C5A389997F}" destId="{56AAA344-51AA-40D2-9BAE-B49B6C1947D9}" srcOrd="5" destOrd="0" presId="urn:microsoft.com/office/officeart/2009/3/layout/RandomtoResultProcess"/>
    <dgm:cxn modelId="{8C2DCD9D-CFA9-4A48-BCCA-1E244D86E58F}" type="presParOf" srcId="{C49F6954-78DB-4E12-B2B6-23C5A389997F}" destId="{BF253F65-2F18-4098-869F-70E35AA05745}" srcOrd="6" destOrd="0" presId="urn:microsoft.com/office/officeart/2009/3/layout/RandomtoResultProcess"/>
    <dgm:cxn modelId="{CB4C4FC6-5129-4F3E-8F48-28F777069D29}" type="presParOf" srcId="{C49F6954-78DB-4E12-B2B6-23C5A389997F}" destId="{51BCD444-A4C0-4266-8D86-8EB70C01753C}" srcOrd="7" destOrd="0" presId="urn:microsoft.com/office/officeart/2009/3/layout/RandomtoResultProcess"/>
    <dgm:cxn modelId="{6A301D37-E46E-4746-8543-81871CB46AAE}" type="presParOf" srcId="{C49F6954-78DB-4E12-B2B6-23C5A389997F}" destId="{CA6775F4-9ED4-4896-BBCC-721ECEC7B689}" srcOrd="8" destOrd="0" presId="urn:microsoft.com/office/officeart/2009/3/layout/RandomtoResultProcess"/>
    <dgm:cxn modelId="{D350B452-1C31-4FFC-BE28-166A9A25D010}" type="presParOf" srcId="{C49F6954-78DB-4E12-B2B6-23C5A389997F}" destId="{64A9665B-1474-4E34-8FA2-A40C443C859B}" srcOrd="9" destOrd="0" presId="urn:microsoft.com/office/officeart/2009/3/layout/RandomtoResultProcess"/>
    <dgm:cxn modelId="{0FDB7C89-1551-4A83-9EB4-8BEE34F9A15B}" type="presParOf" srcId="{C49F6954-78DB-4E12-B2B6-23C5A389997F}" destId="{BB9EC709-352F-48D5-9638-953B3EC832B1}" srcOrd="10" destOrd="0" presId="urn:microsoft.com/office/officeart/2009/3/layout/RandomtoResultProcess"/>
    <dgm:cxn modelId="{BA2103F4-F768-43EC-AEAA-BEAF71945262}" type="presParOf" srcId="{C49F6954-78DB-4E12-B2B6-23C5A389997F}" destId="{689C1E34-5996-4EE0-A037-E9D62FB008C5}" srcOrd="11" destOrd="0" presId="urn:microsoft.com/office/officeart/2009/3/layout/RandomtoResultProcess"/>
    <dgm:cxn modelId="{D386FBCF-8330-452F-8BD1-D7BAD6EBDE14}" type="presParOf" srcId="{C49F6954-78DB-4E12-B2B6-23C5A389997F}" destId="{0FAF0BBE-EC0F-4634-B7C1-D5CC02D534DC}" srcOrd="12" destOrd="0" presId="urn:microsoft.com/office/officeart/2009/3/layout/RandomtoResultProcess"/>
    <dgm:cxn modelId="{26152E4C-0CFE-4B4C-BC07-799D00A08028}" type="presParOf" srcId="{C49F6954-78DB-4E12-B2B6-23C5A389997F}" destId="{2831D0D1-A032-455C-BBE7-4F3E40CB21E7}" srcOrd="13" destOrd="0" presId="urn:microsoft.com/office/officeart/2009/3/layout/RandomtoResultProcess"/>
    <dgm:cxn modelId="{7BFE4051-08F7-4E01-838A-FD7E7B386B8C}" type="presParOf" srcId="{C49F6954-78DB-4E12-B2B6-23C5A389997F}" destId="{A863C24C-C022-4D66-B065-CF061EC08256}" srcOrd="14" destOrd="0" presId="urn:microsoft.com/office/officeart/2009/3/layout/RandomtoResultProcess"/>
    <dgm:cxn modelId="{BD54032A-D738-428B-A7C5-9F1AF5F13F5B}" type="presParOf" srcId="{C49F6954-78DB-4E12-B2B6-23C5A389997F}" destId="{275315D1-C084-4D21-856F-A22F79FDFCED}" srcOrd="15" destOrd="0" presId="urn:microsoft.com/office/officeart/2009/3/layout/RandomtoResultProcess"/>
    <dgm:cxn modelId="{054AB88C-23E5-46A9-823C-CC6BD464EBB6}" type="presParOf" srcId="{C49F6954-78DB-4E12-B2B6-23C5A389997F}" destId="{19AF9027-1DE6-4219-86AB-2A4A1C370374}" srcOrd="16" destOrd="0" presId="urn:microsoft.com/office/officeart/2009/3/layout/RandomtoResultProcess"/>
    <dgm:cxn modelId="{64753955-4B30-41C8-AA34-4A728ACFE8D8}" type="presParOf" srcId="{C49F6954-78DB-4E12-B2B6-23C5A389997F}" destId="{A6EB058B-2A11-4450-B5E5-70E49F40F578}" srcOrd="17" destOrd="0" presId="urn:microsoft.com/office/officeart/2009/3/layout/RandomtoResultProcess"/>
    <dgm:cxn modelId="{2E0E4F8C-23FA-418E-8AC5-CB07D344F226}" type="presParOf" srcId="{C49F6954-78DB-4E12-B2B6-23C5A389997F}" destId="{541C37E1-C1CE-4757-858F-0A2757C2B597}" srcOrd="18" destOrd="0" presId="urn:microsoft.com/office/officeart/2009/3/layout/RandomtoResultProcess"/>
    <dgm:cxn modelId="{AB4BA08F-BBF8-4741-B007-B2C46EDA5D70}" type="presParOf" srcId="{550FB62E-CCFD-4BA6-8B91-301F26CB08BD}" destId="{0CCF527B-C0B6-4D66-BCBA-336AB635FF87}" srcOrd="1" destOrd="0" presId="urn:microsoft.com/office/officeart/2009/3/layout/RandomtoResultProcess"/>
    <dgm:cxn modelId="{AEB4A9D8-5E98-4C43-9AFA-DDD21A06A9B8}" type="presParOf" srcId="{0CCF527B-C0B6-4D66-BCBA-336AB635FF87}" destId="{D1366EA3-7735-4DCC-A0D4-09FDB138EDDF}" srcOrd="0" destOrd="0" presId="urn:microsoft.com/office/officeart/2009/3/layout/RandomtoResultProcess"/>
    <dgm:cxn modelId="{2A914443-BD5D-4077-A291-72656921B7B3}" type="presParOf" srcId="{0CCF527B-C0B6-4D66-BCBA-336AB635FF87}" destId="{73A61BEF-3F8F-473D-92A3-39C0D7544E9D}" srcOrd="1" destOrd="0" presId="urn:microsoft.com/office/officeart/2009/3/layout/RandomtoResultProcess"/>
    <dgm:cxn modelId="{552DCBD1-FDFC-405E-AE1F-2A5D0C495417}" type="presParOf" srcId="{550FB62E-CCFD-4BA6-8B91-301F26CB08BD}" destId="{FDDBB395-1A79-4F5F-9172-22A4108EEDA5}" srcOrd="2" destOrd="0" presId="urn:microsoft.com/office/officeart/2009/3/layout/RandomtoResultProcess"/>
    <dgm:cxn modelId="{0B320902-DDAF-4B5B-B9A4-7F9FB6DF831E}" type="presParOf" srcId="{FDDBB395-1A79-4F5F-9172-22A4108EEDA5}" destId="{813A3903-09CF-4697-9B1A-D43147EC4CE0}" srcOrd="0" destOrd="0" presId="urn:microsoft.com/office/officeart/2009/3/layout/RandomtoResultProcess"/>
    <dgm:cxn modelId="{0C9FB9A9-A527-42E7-B1C1-929245CA31C0}" type="presParOf" srcId="{FDDBB395-1A79-4F5F-9172-22A4108EEDA5}" destId="{C2DB49D7-9207-47A2-8B2C-9EFF408359D2}" srcOrd="1" destOrd="0" presId="urn:microsoft.com/office/officeart/2009/3/layout/RandomtoResultProcess"/>
    <dgm:cxn modelId="{AB9F56A0-7525-4EFB-A55F-E50F62498497}" type="presParOf" srcId="{550FB62E-CCFD-4BA6-8B91-301F26CB08BD}" destId="{5D40B4DF-CD73-4313-9042-19925F5C5AB4}" srcOrd="3" destOrd="0" presId="urn:microsoft.com/office/officeart/2009/3/layout/RandomtoResultProcess"/>
    <dgm:cxn modelId="{3F3ECB8A-143E-4B4D-B1DB-502E195F6D28}" type="presParOf" srcId="{5D40B4DF-CD73-4313-9042-19925F5C5AB4}" destId="{127D3105-C01A-47E2-AE58-DC5A346D52C8}" srcOrd="0" destOrd="0" presId="urn:microsoft.com/office/officeart/2009/3/layout/RandomtoResultProcess"/>
    <dgm:cxn modelId="{CF1EE993-0438-4353-8CB6-0B0C8AC51EAF}" type="presParOf" srcId="{5D40B4DF-CD73-4313-9042-19925F5C5AB4}" destId="{7CAFD7EF-DAFB-4704-B238-DBF39E395CD8}" srcOrd="1" destOrd="0" presId="urn:microsoft.com/office/officeart/2009/3/layout/RandomtoResultProcess"/>
    <dgm:cxn modelId="{2D9D4C43-11A8-4277-812C-D2A6B53C64BA}" type="presParOf" srcId="{550FB62E-CCFD-4BA6-8B91-301F26CB08BD}" destId="{DD1C491E-D4E4-4054-B072-876332A34248}" srcOrd="4" destOrd="0" presId="urn:microsoft.com/office/officeart/2009/3/layout/RandomtoResultProcess"/>
    <dgm:cxn modelId="{512FC93F-1287-4F9D-9B7C-C9FFA1D00CD9}" type="presParOf" srcId="{DD1C491E-D4E4-4054-B072-876332A34248}" destId="{385758A6-A038-4DF5-A66F-257859572C78}" srcOrd="0" destOrd="0" presId="urn:microsoft.com/office/officeart/2009/3/layout/RandomtoResultProcess"/>
    <dgm:cxn modelId="{79DDC566-1AAA-4695-A744-86069FBB5DCC}" type="presParOf" srcId="{DD1C491E-D4E4-4054-B072-876332A34248}" destId="{072F84A8-42E8-490D-8FE5-D4F539F0C835}"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FAC6F-BD18-4634-93A3-F7AE5CCDD6E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703872D-B137-4881-96C5-E878CE2A3C4C}">
      <dgm:prSet phldrT="[Text]" custT="1"/>
      <dgm:spPr/>
      <dgm:t>
        <a:bodyPr/>
        <a:lstStyle/>
        <a:p>
          <a:r>
            <a:rPr lang="en-US" sz="3200" dirty="0" smtClean="0">
              <a:latin typeface="Times New Roman" panose="02020603050405020304" pitchFamily="18" charset="0"/>
              <a:cs typeface="Times New Roman" panose="02020603050405020304" pitchFamily="18" charset="0"/>
            </a:rPr>
            <a:t>True Positive</a:t>
          </a:r>
          <a:endParaRPr lang="en-US" sz="3200" dirty="0">
            <a:latin typeface="Times New Roman" panose="02020603050405020304" pitchFamily="18" charset="0"/>
            <a:cs typeface="Times New Roman" panose="02020603050405020304" pitchFamily="18" charset="0"/>
          </a:endParaRPr>
        </a:p>
      </dgm:t>
    </dgm:pt>
    <dgm:pt modelId="{B95A157C-FF75-45FA-9FE1-8B4D97E4EEF9}" type="parTrans" cxnId="{B709E4E1-42C6-4A0E-AA68-5D7443264B0D}">
      <dgm:prSet/>
      <dgm:spPr/>
      <dgm:t>
        <a:bodyPr/>
        <a:lstStyle/>
        <a:p>
          <a:endParaRPr lang="en-US"/>
        </a:p>
      </dgm:t>
    </dgm:pt>
    <dgm:pt modelId="{AD332E7C-3EF9-4C1B-B539-05CB78DC5264}" type="sibTrans" cxnId="{B709E4E1-42C6-4A0E-AA68-5D7443264B0D}">
      <dgm:prSet/>
      <dgm:spPr/>
      <dgm:t>
        <a:bodyPr/>
        <a:lstStyle/>
        <a:p>
          <a:endParaRPr lang="en-US"/>
        </a:p>
      </dgm:t>
    </dgm:pt>
    <dgm:pt modelId="{6B7B8CE9-8A53-497B-AB59-49BCDDBACF5B}">
      <dgm:prSet phldrT="[Text]" custT="1"/>
      <dgm:spPr/>
      <dgm:t>
        <a:bodyPr/>
        <a:lstStyle/>
        <a:p>
          <a:r>
            <a:rPr lang="en-US" sz="2400" dirty="0" smtClean="0"/>
            <a:t>Labelling Effect</a:t>
          </a:r>
          <a:endParaRPr lang="en-US" sz="2400" dirty="0"/>
        </a:p>
      </dgm:t>
    </dgm:pt>
    <dgm:pt modelId="{E2893ABF-95E7-4FE5-A7A3-842CB6195CA0}" type="parTrans" cxnId="{8A982618-BD03-4E81-A5B4-420D5150880D}">
      <dgm:prSet/>
      <dgm:spPr/>
      <dgm:t>
        <a:bodyPr/>
        <a:lstStyle/>
        <a:p>
          <a:endParaRPr lang="en-US"/>
        </a:p>
      </dgm:t>
    </dgm:pt>
    <dgm:pt modelId="{3C6C3E47-60C1-4485-BC53-D29476B34874}" type="sibTrans" cxnId="{8A982618-BD03-4E81-A5B4-420D5150880D}">
      <dgm:prSet/>
      <dgm:spPr/>
      <dgm:t>
        <a:bodyPr/>
        <a:lstStyle/>
        <a:p>
          <a:endParaRPr lang="en-US"/>
        </a:p>
      </dgm:t>
    </dgm:pt>
    <dgm:pt modelId="{739B2243-28B1-460C-A679-0D3A7E1B02EF}">
      <dgm:prSet phldrT="[Text]" custT="1"/>
      <dgm:spPr/>
      <dgm:t>
        <a:bodyPr/>
        <a:lstStyle/>
        <a:p>
          <a:r>
            <a:rPr lang="en-US" sz="3200" dirty="0" smtClean="0">
              <a:latin typeface="Times New Roman" panose="02020603050405020304" pitchFamily="18" charset="0"/>
              <a:cs typeface="Times New Roman" panose="02020603050405020304" pitchFamily="18" charset="0"/>
            </a:rPr>
            <a:t>False Positive</a:t>
          </a:r>
          <a:endParaRPr lang="en-US" sz="3200" dirty="0">
            <a:latin typeface="Times New Roman" panose="02020603050405020304" pitchFamily="18" charset="0"/>
            <a:cs typeface="Times New Roman" panose="02020603050405020304" pitchFamily="18" charset="0"/>
          </a:endParaRPr>
        </a:p>
      </dgm:t>
    </dgm:pt>
    <dgm:pt modelId="{444FC94B-2DFC-45BF-A013-B1707B8499DD}" type="parTrans" cxnId="{AB351B31-F772-478A-B047-23A8D054081C}">
      <dgm:prSet/>
      <dgm:spPr/>
      <dgm:t>
        <a:bodyPr/>
        <a:lstStyle/>
        <a:p>
          <a:endParaRPr lang="en-US"/>
        </a:p>
      </dgm:t>
    </dgm:pt>
    <dgm:pt modelId="{1AC855D6-EEDD-4E46-891F-A4ABC4A40B63}" type="sibTrans" cxnId="{AB351B31-F772-478A-B047-23A8D054081C}">
      <dgm:prSet/>
      <dgm:spPr/>
      <dgm:t>
        <a:bodyPr/>
        <a:lstStyle/>
        <a:p>
          <a:endParaRPr lang="en-US"/>
        </a:p>
      </dgm:t>
    </dgm:pt>
    <dgm:pt modelId="{100F2770-AD9E-44D2-ABA4-F81321F8500C}">
      <dgm:prSet phldrT="[Text]" custT="1"/>
      <dgm:spPr/>
      <dgm:t>
        <a:bodyPr/>
        <a:lstStyle/>
        <a:p>
          <a:r>
            <a:rPr lang="en-US" sz="3200" dirty="0" smtClean="0">
              <a:latin typeface="Times New Roman" panose="02020603050405020304" pitchFamily="18" charset="0"/>
              <a:cs typeface="Times New Roman" panose="02020603050405020304" pitchFamily="18" charset="0"/>
            </a:rPr>
            <a:t>False Negative</a:t>
          </a:r>
          <a:endParaRPr lang="en-US" sz="3200" dirty="0">
            <a:latin typeface="Times New Roman" panose="02020603050405020304" pitchFamily="18" charset="0"/>
            <a:cs typeface="Times New Roman" panose="02020603050405020304" pitchFamily="18" charset="0"/>
          </a:endParaRPr>
        </a:p>
      </dgm:t>
    </dgm:pt>
    <dgm:pt modelId="{9CA891C9-FFA2-40E4-B4DB-A681D47DD979}" type="parTrans" cxnId="{313C5F83-9D05-46D6-90E1-922A714856D4}">
      <dgm:prSet/>
      <dgm:spPr/>
      <dgm:t>
        <a:bodyPr/>
        <a:lstStyle/>
        <a:p>
          <a:endParaRPr lang="en-US"/>
        </a:p>
      </dgm:t>
    </dgm:pt>
    <dgm:pt modelId="{5507137F-BE4D-48F3-8256-6D066AAF8B42}" type="sibTrans" cxnId="{313C5F83-9D05-46D6-90E1-922A714856D4}">
      <dgm:prSet/>
      <dgm:spPr/>
      <dgm:t>
        <a:bodyPr/>
        <a:lstStyle/>
        <a:p>
          <a:endParaRPr lang="en-US"/>
        </a:p>
      </dgm:t>
    </dgm:pt>
    <dgm:pt modelId="{7DE7E69C-5DA0-4351-9656-0452BF503A93}">
      <dgm:prSet phldrT="[Text]" custT="1"/>
      <dgm:spPr/>
      <dgm:t>
        <a:bodyPr/>
        <a:lstStyle/>
        <a:p>
          <a:r>
            <a:rPr lang="en-US" sz="2400" dirty="0" smtClean="0"/>
            <a:t>Delayed Diagnosis</a:t>
          </a:r>
          <a:endParaRPr lang="en-US" sz="2400" dirty="0"/>
        </a:p>
      </dgm:t>
    </dgm:pt>
    <dgm:pt modelId="{6B339F7F-B818-4FCB-9D6B-06C50F720B60}" type="parTrans" cxnId="{4FECFFD8-1DEC-41EB-B0E6-DD4F175265E6}">
      <dgm:prSet/>
      <dgm:spPr/>
      <dgm:t>
        <a:bodyPr/>
        <a:lstStyle/>
        <a:p>
          <a:endParaRPr lang="en-US"/>
        </a:p>
      </dgm:t>
    </dgm:pt>
    <dgm:pt modelId="{E76077FE-8A5F-410F-8CE4-8FF6D8904241}" type="sibTrans" cxnId="{4FECFFD8-1DEC-41EB-B0E6-DD4F175265E6}">
      <dgm:prSet/>
      <dgm:spPr/>
      <dgm:t>
        <a:bodyPr/>
        <a:lstStyle/>
        <a:p>
          <a:endParaRPr lang="en-US"/>
        </a:p>
      </dgm:t>
    </dgm:pt>
    <dgm:pt modelId="{6D8E4C44-A66F-43DB-87CE-35CDCEF69ECF}">
      <dgm:prSet phldrT="[Text]" custT="1"/>
      <dgm:spPr/>
      <dgm:t>
        <a:bodyPr/>
        <a:lstStyle/>
        <a:p>
          <a:r>
            <a:rPr lang="en-US" sz="2400" dirty="0" smtClean="0"/>
            <a:t>Delayed Intervention</a:t>
          </a:r>
          <a:endParaRPr lang="en-US" sz="2400" dirty="0"/>
        </a:p>
      </dgm:t>
    </dgm:pt>
    <dgm:pt modelId="{E3D3CD33-414C-4117-AB78-7B4E01337423}" type="parTrans" cxnId="{47EF3AB9-4B84-4349-901E-4884854E7D3D}">
      <dgm:prSet/>
      <dgm:spPr/>
      <dgm:t>
        <a:bodyPr/>
        <a:lstStyle/>
        <a:p>
          <a:endParaRPr lang="en-US"/>
        </a:p>
      </dgm:t>
    </dgm:pt>
    <dgm:pt modelId="{91E0A1E2-4CF2-47AA-845B-003B416B4247}" type="sibTrans" cxnId="{47EF3AB9-4B84-4349-901E-4884854E7D3D}">
      <dgm:prSet/>
      <dgm:spPr/>
      <dgm:t>
        <a:bodyPr/>
        <a:lstStyle/>
        <a:p>
          <a:endParaRPr lang="en-US"/>
        </a:p>
      </dgm:t>
    </dgm:pt>
    <dgm:pt modelId="{EB198A0E-CEAA-41DE-8B47-2B41C6F8D63E}">
      <dgm:prSet phldrT="[Text]" custT="1"/>
      <dgm:spPr/>
      <dgm:t>
        <a:bodyPr/>
        <a:lstStyle/>
        <a:p>
          <a:r>
            <a:rPr lang="en-US" sz="2400" dirty="0" smtClean="0"/>
            <a:t>Anxiety</a:t>
          </a:r>
          <a:endParaRPr lang="en-US" sz="2400" dirty="0"/>
        </a:p>
      </dgm:t>
    </dgm:pt>
    <dgm:pt modelId="{D5EB17AB-B01B-4B26-B86C-7473FFD54F0A}" type="parTrans" cxnId="{FC00D5BA-63C4-4845-97DF-CD2076813226}">
      <dgm:prSet/>
      <dgm:spPr/>
      <dgm:t>
        <a:bodyPr/>
        <a:lstStyle/>
        <a:p>
          <a:endParaRPr lang="en-US"/>
        </a:p>
      </dgm:t>
    </dgm:pt>
    <dgm:pt modelId="{06FD0E95-1D8B-46DC-A6CB-9CEAFBAE4F58}" type="sibTrans" cxnId="{FC00D5BA-63C4-4845-97DF-CD2076813226}">
      <dgm:prSet/>
      <dgm:spPr/>
      <dgm:t>
        <a:bodyPr/>
        <a:lstStyle/>
        <a:p>
          <a:endParaRPr lang="en-US"/>
        </a:p>
      </dgm:t>
    </dgm:pt>
    <dgm:pt modelId="{10EEFFF3-54CB-4E25-9396-AB7E3C6371CF}">
      <dgm:prSet phldrT="[Text]" custT="1"/>
      <dgm:spPr/>
      <dgm:t>
        <a:bodyPr/>
        <a:lstStyle/>
        <a:p>
          <a:r>
            <a:rPr lang="en-US" sz="2400" dirty="0" smtClean="0"/>
            <a:t>Fear From Future Test</a:t>
          </a:r>
          <a:endParaRPr lang="en-US" sz="2400" dirty="0"/>
        </a:p>
      </dgm:t>
    </dgm:pt>
    <dgm:pt modelId="{5A278541-1499-47C3-BC81-DC0AE65D3BE1}" type="parTrans" cxnId="{B7D24052-8A25-41A6-A27A-01E7D4114EF7}">
      <dgm:prSet/>
      <dgm:spPr/>
      <dgm:t>
        <a:bodyPr/>
        <a:lstStyle/>
        <a:p>
          <a:endParaRPr lang="en-US"/>
        </a:p>
      </dgm:t>
    </dgm:pt>
    <dgm:pt modelId="{D550E786-6E47-417E-9234-43682BF7BCE6}" type="sibTrans" cxnId="{B7D24052-8A25-41A6-A27A-01E7D4114EF7}">
      <dgm:prSet/>
      <dgm:spPr/>
      <dgm:t>
        <a:bodyPr/>
        <a:lstStyle/>
        <a:p>
          <a:endParaRPr lang="en-US"/>
        </a:p>
      </dgm:t>
    </dgm:pt>
    <dgm:pt modelId="{B26DEFDE-AF8B-424E-955F-5F1F087A8D8A}">
      <dgm:prSet phldrT="[Text]" custT="1"/>
      <dgm:spPr/>
      <dgm:t>
        <a:bodyPr/>
        <a:lstStyle/>
        <a:p>
          <a:r>
            <a:rPr lang="en-US" sz="2400" dirty="0" smtClean="0"/>
            <a:t>Monetary Expenses</a:t>
          </a:r>
          <a:endParaRPr lang="en-US" sz="2400" dirty="0"/>
        </a:p>
      </dgm:t>
    </dgm:pt>
    <dgm:pt modelId="{7F105BD4-7F63-4C23-9B7B-CE8D68875967}" type="parTrans" cxnId="{341788A2-1317-4D47-A963-BE38E88AB08E}">
      <dgm:prSet/>
      <dgm:spPr/>
      <dgm:t>
        <a:bodyPr/>
        <a:lstStyle/>
        <a:p>
          <a:endParaRPr lang="en-US"/>
        </a:p>
      </dgm:t>
    </dgm:pt>
    <dgm:pt modelId="{EE93EE48-02BC-40FD-879C-47D463CB313F}" type="sibTrans" cxnId="{341788A2-1317-4D47-A963-BE38E88AB08E}">
      <dgm:prSet/>
      <dgm:spPr/>
      <dgm:t>
        <a:bodyPr/>
        <a:lstStyle/>
        <a:p>
          <a:endParaRPr lang="en-US"/>
        </a:p>
      </dgm:t>
    </dgm:pt>
    <dgm:pt modelId="{F26B5892-CA95-400D-A564-4F09DF214921}">
      <dgm:prSet phldrT="[Text]" custT="1"/>
      <dgm:spPr/>
      <dgm:t>
        <a:bodyPr/>
        <a:lstStyle/>
        <a:p>
          <a:r>
            <a:rPr lang="en-US" sz="2400" dirty="0" smtClean="0"/>
            <a:t>Complications</a:t>
          </a:r>
          <a:endParaRPr lang="en-US" sz="2400" dirty="0"/>
        </a:p>
      </dgm:t>
    </dgm:pt>
    <dgm:pt modelId="{7503FC87-D675-4BCC-8EBF-B8F2D56643D9}" type="parTrans" cxnId="{0214CA77-24DF-4198-9CEF-5EBCD6A0A925}">
      <dgm:prSet/>
      <dgm:spPr/>
      <dgm:t>
        <a:bodyPr/>
        <a:lstStyle/>
        <a:p>
          <a:endParaRPr lang="en-US"/>
        </a:p>
      </dgm:t>
    </dgm:pt>
    <dgm:pt modelId="{47BEDD23-F0D3-4CEF-90B5-A7E0B5F04B66}" type="sibTrans" cxnId="{0214CA77-24DF-4198-9CEF-5EBCD6A0A925}">
      <dgm:prSet/>
      <dgm:spPr/>
      <dgm:t>
        <a:bodyPr/>
        <a:lstStyle/>
        <a:p>
          <a:endParaRPr lang="en-US"/>
        </a:p>
      </dgm:t>
    </dgm:pt>
    <dgm:pt modelId="{A63E0B6D-8436-4117-975D-3E11A7D64F5D}" type="pres">
      <dgm:prSet presAssocID="{9F4FAC6F-BD18-4634-93A3-F7AE5CCDD6E2}" presName="diagram" presStyleCnt="0">
        <dgm:presLayoutVars>
          <dgm:chPref val="1"/>
          <dgm:dir/>
          <dgm:animOne val="branch"/>
          <dgm:animLvl val="lvl"/>
          <dgm:resizeHandles/>
        </dgm:presLayoutVars>
      </dgm:prSet>
      <dgm:spPr/>
      <dgm:t>
        <a:bodyPr/>
        <a:lstStyle/>
        <a:p>
          <a:endParaRPr lang="en-US"/>
        </a:p>
      </dgm:t>
    </dgm:pt>
    <dgm:pt modelId="{A3C1F09F-CC4C-469D-98A8-DF4C9D9495BD}" type="pres">
      <dgm:prSet presAssocID="{0703872D-B137-4881-96C5-E878CE2A3C4C}" presName="root" presStyleCnt="0"/>
      <dgm:spPr/>
    </dgm:pt>
    <dgm:pt modelId="{20F3E2E6-9111-4590-878B-82D7433EC5E4}" type="pres">
      <dgm:prSet presAssocID="{0703872D-B137-4881-96C5-E878CE2A3C4C}" presName="rootComposite" presStyleCnt="0"/>
      <dgm:spPr/>
    </dgm:pt>
    <dgm:pt modelId="{99D537A3-1D58-4CA5-A6AE-E2F58D530879}" type="pres">
      <dgm:prSet presAssocID="{0703872D-B137-4881-96C5-E878CE2A3C4C}" presName="rootText" presStyleLbl="node1" presStyleIdx="0" presStyleCnt="3"/>
      <dgm:spPr/>
      <dgm:t>
        <a:bodyPr/>
        <a:lstStyle/>
        <a:p>
          <a:endParaRPr lang="en-US"/>
        </a:p>
      </dgm:t>
    </dgm:pt>
    <dgm:pt modelId="{7BBB28B1-E3CE-42CE-B9BE-F05A63C270F9}" type="pres">
      <dgm:prSet presAssocID="{0703872D-B137-4881-96C5-E878CE2A3C4C}" presName="rootConnector" presStyleLbl="node1" presStyleIdx="0" presStyleCnt="3"/>
      <dgm:spPr/>
      <dgm:t>
        <a:bodyPr/>
        <a:lstStyle/>
        <a:p>
          <a:endParaRPr lang="en-US"/>
        </a:p>
      </dgm:t>
    </dgm:pt>
    <dgm:pt modelId="{8129A402-E6E6-4932-A494-05A105F90F56}" type="pres">
      <dgm:prSet presAssocID="{0703872D-B137-4881-96C5-E878CE2A3C4C}" presName="childShape" presStyleCnt="0"/>
      <dgm:spPr/>
    </dgm:pt>
    <dgm:pt modelId="{FB228BA6-A9B9-48E2-9370-D61A917EDDEA}" type="pres">
      <dgm:prSet presAssocID="{E2893ABF-95E7-4FE5-A7A3-842CB6195CA0}" presName="Name13" presStyleLbl="parChTrans1D2" presStyleIdx="0" presStyleCnt="7"/>
      <dgm:spPr/>
      <dgm:t>
        <a:bodyPr/>
        <a:lstStyle/>
        <a:p>
          <a:endParaRPr lang="en-US"/>
        </a:p>
      </dgm:t>
    </dgm:pt>
    <dgm:pt modelId="{C068B638-7AE2-4CB5-B53C-DC668D3F6A06}" type="pres">
      <dgm:prSet presAssocID="{6B7B8CE9-8A53-497B-AB59-49BCDDBACF5B}" presName="childText" presStyleLbl="bgAcc1" presStyleIdx="0" presStyleCnt="7">
        <dgm:presLayoutVars>
          <dgm:bulletEnabled val="1"/>
        </dgm:presLayoutVars>
      </dgm:prSet>
      <dgm:spPr/>
      <dgm:t>
        <a:bodyPr/>
        <a:lstStyle/>
        <a:p>
          <a:endParaRPr lang="en-US"/>
        </a:p>
      </dgm:t>
    </dgm:pt>
    <dgm:pt modelId="{3555A3D9-D2B9-44DC-95BA-150DFB5D5BCD}" type="pres">
      <dgm:prSet presAssocID="{739B2243-28B1-460C-A679-0D3A7E1B02EF}" presName="root" presStyleCnt="0"/>
      <dgm:spPr/>
    </dgm:pt>
    <dgm:pt modelId="{0A1BEFEC-A58A-4578-9275-AF877B4AF353}" type="pres">
      <dgm:prSet presAssocID="{739B2243-28B1-460C-A679-0D3A7E1B02EF}" presName="rootComposite" presStyleCnt="0"/>
      <dgm:spPr/>
    </dgm:pt>
    <dgm:pt modelId="{DE30ECE4-C04B-48DB-8803-8AE545F561A3}" type="pres">
      <dgm:prSet presAssocID="{739B2243-28B1-460C-A679-0D3A7E1B02EF}" presName="rootText" presStyleLbl="node1" presStyleIdx="1" presStyleCnt="3"/>
      <dgm:spPr/>
      <dgm:t>
        <a:bodyPr/>
        <a:lstStyle/>
        <a:p>
          <a:endParaRPr lang="en-US"/>
        </a:p>
      </dgm:t>
    </dgm:pt>
    <dgm:pt modelId="{11C14608-83AE-4E64-A053-F87E1A00D770}" type="pres">
      <dgm:prSet presAssocID="{739B2243-28B1-460C-A679-0D3A7E1B02EF}" presName="rootConnector" presStyleLbl="node1" presStyleIdx="1" presStyleCnt="3"/>
      <dgm:spPr/>
      <dgm:t>
        <a:bodyPr/>
        <a:lstStyle/>
        <a:p>
          <a:endParaRPr lang="en-US"/>
        </a:p>
      </dgm:t>
    </dgm:pt>
    <dgm:pt modelId="{7C9BBC18-2BB7-47A8-AEC8-3A8D772E5FF6}" type="pres">
      <dgm:prSet presAssocID="{739B2243-28B1-460C-A679-0D3A7E1B02EF}" presName="childShape" presStyleCnt="0"/>
      <dgm:spPr/>
    </dgm:pt>
    <dgm:pt modelId="{80CEE4F8-118B-47D0-9816-5C835BD8EA4C}" type="pres">
      <dgm:prSet presAssocID="{D5EB17AB-B01B-4B26-B86C-7473FFD54F0A}" presName="Name13" presStyleLbl="parChTrans1D2" presStyleIdx="1" presStyleCnt="7"/>
      <dgm:spPr/>
      <dgm:t>
        <a:bodyPr/>
        <a:lstStyle/>
        <a:p>
          <a:endParaRPr lang="en-US"/>
        </a:p>
      </dgm:t>
    </dgm:pt>
    <dgm:pt modelId="{F105CC74-FE5F-4299-B37B-5DF2605EFF3D}" type="pres">
      <dgm:prSet presAssocID="{EB198A0E-CEAA-41DE-8B47-2B41C6F8D63E}" presName="childText" presStyleLbl="bgAcc1" presStyleIdx="1" presStyleCnt="7">
        <dgm:presLayoutVars>
          <dgm:bulletEnabled val="1"/>
        </dgm:presLayoutVars>
      </dgm:prSet>
      <dgm:spPr/>
      <dgm:t>
        <a:bodyPr/>
        <a:lstStyle/>
        <a:p>
          <a:endParaRPr lang="en-US"/>
        </a:p>
      </dgm:t>
    </dgm:pt>
    <dgm:pt modelId="{7BFDD064-85BE-4839-B027-B2D847165163}" type="pres">
      <dgm:prSet presAssocID="{5A278541-1499-47C3-BC81-DC0AE65D3BE1}" presName="Name13" presStyleLbl="parChTrans1D2" presStyleIdx="2" presStyleCnt="7"/>
      <dgm:spPr/>
      <dgm:t>
        <a:bodyPr/>
        <a:lstStyle/>
        <a:p>
          <a:endParaRPr lang="en-US"/>
        </a:p>
      </dgm:t>
    </dgm:pt>
    <dgm:pt modelId="{D5AA449A-8EF3-4967-BF34-2C1200D25340}" type="pres">
      <dgm:prSet presAssocID="{10EEFFF3-54CB-4E25-9396-AB7E3C6371CF}" presName="childText" presStyleLbl="bgAcc1" presStyleIdx="2" presStyleCnt="7">
        <dgm:presLayoutVars>
          <dgm:bulletEnabled val="1"/>
        </dgm:presLayoutVars>
      </dgm:prSet>
      <dgm:spPr/>
      <dgm:t>
        <a:bodyPr/>
        <a:lstStyle/>
        <a:p>
          <a:endParaRPr lang="en-US"/>
        </a:p>
      </dgm:t>
    </dgm:pt>
    <dgm:pt modelId="{21119034-A7E0-4F1F-A491-EA5CB601A28E}" type="pres">
      <dgm:prSet presAssocID="{7F105BD4-7F63-4C23-9B7B-CE8D68875967}" presName="Name13" presStyleLbl="parChTrans1D2" presStyleIdx="3" presStyleCnt="7"/>
      <dgm:spPr/>
      <dgm:t>
        <a:bodyPr/>
        <a:lstStyle/>
        <a:p>
          <a:endParaRPr lang="en-US"/>
        </a:p>
      </dgm:t>
    </dgm:pt>
    <dgm:pt modelId="{070957E6-3A66-4EE1-B96B-A38DAA7F9BD0}" type="pres">
      <dgm:prSet presAssocID="{B26DEFDE-AF8B-424E-955F-5F1F087A8D8A}" presName="childText" presStyleLbl="bgAcc1" presStyleIdx="3" presStyleCnt="7">
        <dgm:presLayoutVars>
          <dgm:bulletEnabled val="1"/>
        </dgm:presLayoutVars>
      </dgm:prSet>
      <dgm:spPr/>
      <dgm:t>
        <a:bodyPr/>
        <a:lstStyle/>
        <a:p>
          <a:endParaRPr lang="en-US"/>
        </a:p>
      </dgm:t>
    </dgm:pt>
    <dgm:pt modelId="{7BB7BF63-A2FF-4315-AD65-EE57510902FB}" type="pres">
      <dgm:prSet presAssocID="{100F2770-AD9E-44D2-ABA4-F81321F8500C}" presName="root" presStyleCnt="0"/>
      <dgm:spPr/>
    </dgm:pt>
    <dgm:pt modelId="{C9550370-736E-400B-B05D-2D1F7D7CEA4A}" type="pres">
      <dgm:prSet presAssocID="{100F2770-AD9E-44D2-ABA4-F81321F8500C}" presName="rootComposite" presStyleCnt="0"/>
      <dgm:spPr/>
    </dgm:pt>
    <dgm:pt modelId="{30BDEAFC-10BD-4589-AC5A-D2D1B1F1C896}" type="pres">
      <dgm:prSet presAssocID="{100F2770-AD9E-44D2-ABA4-F81321F8500C}" presName="rootText" presStyleLbl="node1" presStyleIdx="2" presStyleCnt="3"/>
      <dgm:spPr/>
      <dgm:t>
        <a:bodyPr/>
        <a:lstStyle/>
        <a:p>
          <a:endParaRPr lang="en-US"/>
        </a:p>
      </dgm:t>
    </dgm:pt>
    <dgm:pt modelId="{B811071E-5A97-4094-990C-DD34AC8F7E2C}" type="pres">
      <dgm:prSet presAssocID="{100F2770-AD9E-44D2-ABA4-F81321F8500C}" presName="rootConnector" presStyleLbl="node1" presStyleIdx="2" presStyleCnt="3"/>
      <dgm:spPr/>
      <dgm:t>
        <a:bodyPr/>
        <a:lstStyle/>
        <a:p>
          <a:endParaRPr lang="en-US"/>
        </a:p>
      </dgm:t>
    </dgm:pt>
    <dgm:pt modelId="{3A3C92CA-104B-449B-A95C-5565EC615494}" type="pres">
      <dgm:prSet presAssocID="{100F2770-AD9E-44D2-ABA4-F81321F8500C}" presName="childShape" presStyleCnt="0"/>
      <dgm:spPr/>
    </dgm:pt>
    <dgm:pt modelId="{6EBF89A6-9F55-47FA-9B6D-61DB7B6B2AC5}" type="pres">
      <dgm:prSet presAssocID="{6B339F7F-B818-4FCB-9D6B-06C50F720B60}" presName="Name13" presStyleLbl="parChTrans1D2" presStyleIdx="4" presStyleCnt="7"/>
      <dgm:spPr/>
      <dgm:t>
        <a:bodyPr/>
        <a:lstStyle/>
        <a:p>
          <a:endParaRPr lang="en-US"/>
        </a:p>
      </dgm:t>
    </dgm:pt>
    <dgm:pt modelId="{988F3EB4-AE08-461A-84B1-A9C60BBCFCA1}" type="pres">
      <dgm:prSet presAssocID="{7DE7E69C-5DA0-4351-9656-0452BF503A93}" presName="childText" presStyleLbl="bgAcc1" presStyleIdx="4" presStyleCnt="7">
        <dgm:presLayoutVars>
          <dgm:bulletEnabled val="1"/>
        </dgm:presLayoutVars>
      </dgm:prSet>
      <dgm:spPr/>
      <dgm:t>
        <a:bodyPr/>
        <a:lstStyle/>
        <a:p>
          <a:endParaRPr lang="en-US"/>
        </a:p>
      </dgm:t>
    </dgm:pt>
    <dgm:pt modelId="{2C58C171-279C-41FA-A96F-950A96F53065}" type="pres">
      <dgm:prSet presAssocID="{E3D3CD33-414C-4117-AB78-7B4E01337423}" presName="Name13" presStyleLbl="parChTrans1D2" presStyleIdx="5" presStyleCnt="7"/>
      <dgm:spPr/>
      <dgm:t>
        <a:bodyPr/>
        <a:lstStyle/>
        <a:p>
          <a:endParaRPr lang="en-US"/>
        </a:p>
      </dgm:t>
    </dgm:pt>
    <dgm:pt modelId="{29864937-CD33-4F2C-8E53-8B6563C8AC88}" type="pres">
      <dgm:prSet presAssocID="{6D8E4C44-A66F-43DB-87CE-35CDCEF69ECF}" presName="childText" presStyleLbl="bgAcc1" presStyleIdx="5" presStyleCnt="7">
        <dgm:presLayoutVars>
          <dgm:bulletEnabled val="1"/>
        </dgm:presLayoutVars>
      </dgm:prSet>
      <dgm:spPr/>
      <dgm:t>
        <a:bodyPr/>
        <a:lstStyle/>
        <a:p>
          <a:endParaRPr lang="en-US"/>
        </a:p>
      </dgm:t>
    </dgm:pt>
    <dgm:pt modelId="{FEA77941-1AD3-4F83-B3BF-D1A708FFA1A7}" type="pres">
      <dgm:prSet presAssocID="{7503FC87-D675-4BCC-8EBF-B8F2D56643D9}" presName="Name13" presStyleLbl="parChTrans1D2" presStyleIdx="6" presStyleCnt="7"/>
      <dgm:spPr/>
      <dgm:t>
        <a:bodyPr/>
        <a:lstStyle/>
        <a:p>
          <a:endParaRPr lang="en-US"/>
        </a:p>
      </dgm:t>
    </dgm:pt>
    <dgm:pt modelId="{DD9EAD52-EF26-427F-9AD1-82475B500D66}" type="pres">
      <dgm:prSet presAssocID="{F26B5892-CA95-400D-A564-4F09DF214921}" presName="childText" presStyleLbl="bgAcc1" presStyleIdx="6" presStyleCnt="7" custScaleX="106392">
        <dgm:presLayoutVars>
          <dgm:bulletEnabled val="1"/>
        </dgm:presLayoutVars>
      </dgm:prSet>
      <dgm:spPr/>
      <dgm:t>
        <a:bodyPr/>
        <a:lstStyle/>
        <a:p>
          <a:endParaRPr lang="en-US"/>
        </a:p>
      </dgm:t>
    </dgm:pt>
  </dgm:ptLst>
  <dgm:cxnLst>
    <dgm:cxn modelId="{313C5F83-9D05-46D6-90E1-922A714856D4}" srcId="{9F4FAC6F-BD18-4634-93A3-F7AE5CCDD6E2}" destId="{100F2770-AD9E-44D2-ABA4-F81321F8500C}" srcOrd="2" destOrd="0" parTransId="{9CA891C9-FFA2-40E4-B4DB-A681D47DD979}" sibTransId="{5507137F-BE4D-48F3-8256-6D066AAF8B42}"/>
    <dgm:cxn modelId="{AB351B31-F772-478A-B047-23A8D054081C}" srcId="{9F4FAC6F-BD18-4634-93A3-F7AE5CCDD6E2}" destId="{739B2243-28B1-460C-A679-0D3A7E1B02EF}" srcOrd="1" destOrd="0" parTransId="{444FC94B-2DFC-45BF-A013-B1707B8499DD}" sibTransId="{1AC855D6-EEDD-4E46-891F-A4ABC4A40B63}"/>
    <dgm:cxn modelId="{B3C68F80-2736-453F-8861-8BDD3D44353F}" type="presOf" srcId="{F26B5892-CA95-400D-A564-4F09DF214921}" destId="{DD9EAD52-EF26-427F-9AD1-82475B500D66}" srcOrd="0" destOrd="0" presId="urn:microsoft.com/office/officeart/2005/8/layout/hierarchy3"/>
    <dgm:cxn modelId="{937C5E96-26E6-4B56-BC03-19B86F3B5F64}" type="presOf" srcId="{E3D3CD33-414C-4117-AB78-7B4E01337423}" destId="{2C58C171-279C-41FA-A96F-950A96F53065}" srcOrd="0" destOrd="0" presId="urn:microsoft.com/office/officeart/2005/8/layout/hierarchy3"/>
    <dgm:cxn modelId="{8F03CEFC-FF15-4015-BB11-347E6FC007A7}" type="presOf" srcId="{B26DEFDE-AF8B-424E-955F-5F1F087A8D8A}" destId="{070957E6-3A66-4EE1-B96B-A38DAA7F9BD0}" srcOrd="0" destOrd="0" presId="urn:microsoft.com/office/officeart/2005/8/layout/hierarchy3"/>
    <dgm:cxn modelId="{0214CA77-24DF-4198-9CEF-5EBCD6A0A925}" srcId="{100F2770-AD9E-44D2-ABA4-F81321F8500C}" destId="{F26B5892-CA95-400D-A564-4F09DF214921}" srcOrd="2" destOrd="0" parTransId="{7503FC87-D675-4BCC-8EBF-B8F2D56643D9}" sibTransId="{47BEDD23-F0D3-4CEF-90B5-A7E0B5F04B66}"/>
    <dgm:cxn modelId="{A89BC78B-54E9-4E61-A6A2-3F3C68BEFC5C}" type="presOf" srcId="{EB198A0E-CEAA-41DE-8B47-2B41C6F8D63E}" destId="{F105CC74-FE5F-4299-B37B-5DF2605EFF3D}" srcOrd="0" destOrd="0" presId="urn:microsoft.com/office/officeart/2005/8/layout/hierarchy3"/>
    <dgm:cxn modelId="{5CC4617D-F4F0-4EC7-9C01-1A5B52E350EF}" type="presOf" srcId="{E2893ABF-95E7-4FE5-A7A3-842CB6195CA0}" destId="{FB228BA6-A9B9-48E2-9370-D61A917EDDEA}" srcOrd="0" destOrd="0" presId="urn:microsoft.com/office/officeart/2005/8/layout/hierarchy3"/>
    <dgm:cxn modelId="{1DFA5DCF-BCA9-46FC-BE5A-2CA9B3A22018}" type="presOf" srcId="{5A278541-1499-47C3-BC81-DC0AE65D3BE1}" destId="{7BFDD064-85BE-4839-B027-B2D847165163}" srcOrd="0" destOrd="0" presId="urn:microsoft.com/office/officeart/2005/8/layout/hierarchy3"/>
    <dgm:cxn modelId="{49955E3B-B6A9-40D0-A38E-33F8843F7FB0}" type="presOf" srcId="{739B2243-28B1-460C-A679-0D3A7E1B02EF}" destId="{DE30ECE4-C04B-48DB-8803-8AE545F561A3}" srcOrd="0" destOrd="0" presId="urn:microsoft.com/office/officeart/2005/8/layout/hierarchy3"/>
    <dgm:cxn modelId="{B709E4E1-42C6-4A0E-AA68-5D7443264B0D}" srcId="{9F4FAC6F-BD18-4634-93A3-F7AE5CCDD6E2}" destId="{0703872D-B137-4881-96C5-E878CE2A3C4C}" srcOrd="0" destOrd="0" parTransId="{B95A157C-FF75-45FA-9FE1-8B4D97E4EEF9}" sibTransId="{AD332E7C-3EF9-4C1B-B539-05CB78DC5264}"/>
    <dgm:cxn modelId="{51E3C014-43A7-445D-8F6C-D9037BB87C2F}" type="presOf" srcId="{6D8E4C44-A66F-43DB-87CE-35CDCEF69ECF}" destId="{29864937-CD33-4F2C-8E53-8B6563C8AC88}" srcOrd="0" destOrd="0" presId="urn:microsoft.com/office/officeart/2005/8/layout/hierarchy3"/>
    <dgm:cxn modelId="{A41C6A05-F4EF-4434-B2A1-A8852AA9E846}" type="presOf" srcId="{9F4FAC6F-BD18-4634-93A3-F7AE5CCDD6E2}" destId="{A63E0B6D-8436-4117-975D-3E11A7D64F5D}" srcOrd="0" destOrd="0" presId="urn:microsoft.com/office/officeart/2005/8/layout/hierarchy3"/>
    <dgm:cxn modelId="{4FECFFD8-1DEC-41EB-B0E6-DD4F175265E6}" srcId="{100F2770-AD9E-44D2-ABA4-F81321F8500C}" destId="{7DE7E69C-5DA0-4351-9656-0452BF503A93}" srcOrd="0" destOrd="0" parTransId="{6B339F7F-B818-4FCB-9D6B-06C50F720B60}" sibTransId="{E76077FE-8A5F-410F-8CE4-8FF6D8904241}"/>
    <dgm:cxn modelId="{F4837464-0AEE-46CA-B78F-2C5D1BCB945E}" type="presOf" srcId="{0703872D-B137-4881-96C5-E878CE2A3C4C}" destId="{99D537A3-1D58-4CA5-A6AE-E2F58D530879}" srcOrd="0" destOrd="0" presId="urn:microsoft.com/office/officeart/2005/8/layout/hierarchy3"/>
    <dgm:cxn modelId="{8A982618-BD03-4E81-A5B4-420D5150880D}" srcId="{0703872D-B137-4881-96C5-E878CE2A3C4C}" destId="{6B7B8CE9-8A53-497B-AB59-49BCDDBACF5B}" srcOrd="0" destOrd="0" parTransId="{E2893ABF-95E7-4FE5-A7A3-842CB6195CA0}" sibTransId="{3C6C3E47-60C1-4485-BC53-D29476B34874}"/>
    <dgm:cxn modelId="{B7D24052-8A25-41A6-A27A-01E7D4114EF7}" srcId="{739B2243-28B1-460C-A679-0D3A7E1B02EF}" destId="{10EEFFF3-54CB-4E25-9396-AB7E3C6371CF}" srcOrd="1" destOrd="0" parTransId="{5A278541-1499-47C3-BC81-DC0AE65D3BE1}" sibTransId="{D550E786-6E47-417E-9234-43682BF7BCE6}"/>
    <dgm:cxn modelId="{D53DD080-8BB2-4B4D-9B19-68224DD72FC8}" type="presOf" srcId="{739B2243-28B1-460C-A679-0D3A7E1B02EF}" destId="{11C14608-83AE-4E64-A053-F87E1A00D770}" srcOrd="1" destOrd="0" presId="urn:microsoft.com/office/officeart/2005/8/layout/hierarchy3"/>
    <dgm:cxn modelId="{341788A2-1317-4D47-A963-BE38E88AB08E}" srcId="{739B2243-28B1-460C-A679-0D3A7E1B02EF}" destId="{B26DEFDE-AF8B-424E-955F-5F1F087A8D8A}" srcOrd="2" destOrd="0" parTransId="{7F105BD4-7F63-4C23-9B7B-CE8D68875967}" sibTransId="{EE93EE48-02BC-40FD-879C-47D463CB313F}"/>
    <dgm:cxn modelId="{332BD325-C167-4654-9B11-00C07BF574A6}" type="presOf" srcId="{7503FC87-D675-4BCC-8EBF-B8F2D56643D9}" destId="{FEA77941-1AD3-4F83-B3BF-D1A708FFA1A7}" srcOrd="0" destOrd="0" presId="urn:microsoft.com/office/officeart/2005/8/layout/hierarchy3"/>
    <dgm:cxn modelId="{2A40DC8B-EFAF-460A-847F-AB3EAE41080E}" type="presOf" srcId="{6B339F7F-B818-4FCB-9D6B-06C50F720B60}" destId="{6EBF89A6-9F55-47FA-9B6D-61DB7B6B2AC5}" srcOrd="0" destOrd="0" presId="urn:microsoft.com/office/officeart/2005/8/layout/hierarchy3"/>
    <dgm:cxn modelId="{0A659107-D4D8-41AD-BBCC-C646ED9AD829}" type="presOf" srcId="{100F2770-AD9E-44D2-ABA4-F81321F8500C}" destId="{B811071E-5A97-4094-990C-DD34AC8F7E2C}" srcOrd="1" destOrd="0" presId="urn:microsoft.com/office/officeart/2005/8/layout/hierarchy3"/>
    <dgm:cxn modelId="{30CDC556-0ABE-487A-B373-C521E6709F3C}" type="presOf" srcId="{7F105BD4-7F63-4C23-9B7B-CE8D68875967}" destId="{21119034-A7E0-4F1F-A491-EA5CB601A28E}" srcOrd="0" destOrd="0" presId="urn:microsoft.com/office/officeart/2005/8/layout/hierarchy3"/>
    <dgm:cxn modelId="{4FFA6379-6A84-4859-AAEB-28CF08C0757E}" type="presOf" srcId="{D5EB17AB-B01B-4B26-B86C-7473FFD54F0A}" destId="{80CEE4F8-118B-47D0-9816-5C835BD8EA4C}" srcOrd="0" destOrd="0" presId="urn:microsoft.com/office/officeart/2005/8/layout/hierarchy3"/>
    <dgm:cxn modelId="{B8C81BE9-D354-4FF7-8AFB-2597D4C8379A}" type="presOf" srcId="{7DE7E69C-5DA0-4351-9656-0452BF503A93}" destId="{988F3EB4-AE08-461A-84B1-A9C60BBCFCA1}" srcOrd="0" destOrd="0" presId="urn:microsoft.com/office/officeart/2005/8/layout/hierarchy3"/>
    <dgm:cxn modelId="{318A574A-C464-40B9-8FA2-CE6A4F99CE5E}" type="presOf" srcId="{0703872D-B137-4881-96C5-E878CE2A3C4C}" destId="{7BBB28B1-E3CE-42CE-B9BE-F05A63C270F9}" srcOrd="1" destOrd="0" presId="urn:microsoft.com/office/officeart/2005/8/layout/hierarchy3"/>
    <dgm:cxn modelId="{C0628327-1419-482D-888F-5313A0A602B7}" type="presOf" srcId="{6B7B8CE9-8A53-497B-AB59-49BCDDBACF5B}" destId="{C068B638-7AE2-4CB5-B53C-DC668D3F6A06}" srcOrd="0" destOrd="0" presId="urn:microsoft.com/office/officeart/2005/8/layout/hierarchy3"/>
    <dgm:cxn modelId="{2C29F8D0-2581-4281-BA5A-B6FF854EEBFA}" type="presOf" srcId="{10EEFFF3-54CB-4E25-9396-AB7E3C6371CF}" destId="{D5AA449A-8EF3-4967-BF34-2C1200D25340}" srcOrd="0" destOrd="0" presId="urn:microsoft.com/office/officeart/2005/8/layout/hierarchy3"/>
    <dgm:cxn modelId="{47EF3AB9-4B84-4349-901E-4884854E7D3D}" srcId="{100F2770-AD9E-44D2-ABA4-F81321F8500C}" destId="{6D8E4C44-A66F-43DB-87CE-35CDCEF69ECF}" srcOrd="1" destOrd="0" parTransId="{E3D3CD33-414C-4117-AB78-7B4E01337423}" sibTransId="{91E0A1E2-4CF2-47AA-845B-003B416B4247}"/>
    <dgm:cxn modelId="{03C4C25B-D3CB-4EB6-A121-07BE66E60EC6}" type="presOf" srcId="{100F2770-AD9E-44D2-ABA4-F81321F8500C}" destId="{30BDEAFC-10BD-4589-AC5A-D2D1B1F1C896}" srcOrd="0" destOrd="0" presId="urn:microsoft.com/office/officeart/2005/8/layout/hierarchy3"/>
    <dgm:cxn modelId="{FC00D5BA-63C4-4845-97DF-CD2076813226}" srcId="{739B2243-28B1-460C-A679-0D3A7E1B02EF}" destId="{EB198A0E-CEAA-41DE-8B47-2B41C6F8D63E}" srcOrd="0" destOrd="0" parTransId="{D5EB17AB-B01B-4B26-B86C-7473FFD54F0A}" sibTransId="{06FD0E95-1D8B-46DC-A6CB-9CEAFBAE4F58}"/>
    <dgm:cxn modelId="{8B2F9CBD-693A-4B66-9143-DD21B009A722}" type="presParOf" srcId="{A63E0B6D-8436-4117-975D-3E11A7D64F5D}" destId="{A3C1F09F-CC4C-469D-98A8-DF4C9D9495BD}" srcOrd="0" destOrd="0" presId="urn:microsoft.com/office/officeart/2005/8/layout/hierarchy3"/>
    <dgm:cxn modelId="{0FF94649-0242-4FD8-877C-618E5B120323}" type="presParOf" srcId="{A3C1F09F-CC4C-469D-98A8-DF4C9D9495BD}" destId="{20F3E2E6-9111-4590-878B-82D7433EC5E4}" srcOrd="0" destOrd="0" presId="urn:microsoft.com/office/officeart/2005/8/layout/hierarchy3"/>
    <dgm:cxn modelId="{E1F6404F-EB94-445E-A965-3941D31C965B}" type="presParOf" srcId="{20F3E2E6-9111-4590-878B-82D7433EC5E4}" destId="{99D537A3-1D58-4CA5-A6AE-E2F58D530879}" srcOrd="0" destOrd="0" presId="urn:microsoft.com/office/officeart/2005/8/layout/hierarchy3"/>
    <dgm:cxn modelId="{3B73F0F6-4857-4790-A209-5092B028D324}" type="presParOf" srcId="{20F3E2E6-9111-4590-878B-82D7433EC5E4}" destId="{7BBB28B1-E3CE-42CE-B9BE-F05A63C270F9}" srcOrd="1" destOrd="0" presId="urn:microsoft.com/office/officeart/2005/8/layout/hierarchy3"/>
    <dgm:cxn modelId="{B544DD6E-E2E1-45DB-8012-FD071BA30D8D}" type="presParOf" srcId="{A3C1F09F-CC4C-469D-98A8-DF4C9D9495BD}" destId="{8129A402-E6E6-4932-A494-05A105F90F56}" srcOrd="1" destOrd="0" presId="urn:microsoft.com/office/officeart/2005/8/layout/hierarchy3"/>
    <dgm:cxn modelId="{52546AF4-5FC2-433B-9EAA-661764600FDD}" type="presParOf" srcId="{8129A402-E6E6-4932-A494-05A105F90F56}" destId="{FB228BA6-A9B9-48E2-9370-D61A917EDDEA}" srcOrd="0" destOrd="0" presId="urn:microsoft.com/office/officeart/2005/8/layout/hierarchy3"/>
    <dgm:cxn modelId="{137B6CF2-6B7E-4864-BF6B-62F3D28BD32C}" type="presParOf" srcId="{8129A402-E6E6-4932-A494-05A105F90F56}" destId="{C068B638-7AE2-4CB5-B53C-DC668D3F6A06}" srcOrd="1" destOrd="0" presId="urn:microsoft.com/office/officeart/2005/8/layout/hierarchy3"/>
    <dgm:cxn modelId="{C1EDF099-7D61-48F8-B932-2AAD74276698}" type="presParOf" srcId="{A63E0B6D-8436-4117-975D-3E11A7D64F5D}" destId="{3555A3D9-D2B9-44DC-95BA-150DFB5D5BCD}" srcOrd="1" destOrd="0" presId="urn:microsoft.com/office/officeart/2005/8/layout/hierarchy3"/>
    <dgm:cxn modelId="{D8FB554F-A71B-49A1-8445-F646E6222F15}" type="presParOf" srcId="{3555A3D9-D2B9-44DC-95BA-150DFB5D5BCD}" destId="{0A1BEFEC-A58A-4578-9275-AF877B4AF353}" srcOrd="0" destOrd="0" presId="urn:microsoft.com/office/officeart/2005/8/layout/hierarchy3"/>
    <dgm:cxn modelId="{1347FF21-10E9-49C1-809F-96D83D47A158}" type="presParOf" srcId="{0A1BEFEC-A58A-4578-9275-AF877B4AF353}" destId="{DE30ECE4-C04B-48DB-8803-8AE545F561A3}" srcOrd="0" destOrd="0" presId="urn:microsoft.com/office/officeart/2005/8/layout/hierarchy3"/>
    <dgm:cxn modelId="{EBFFBC3C-6A1F-402D-B0E2-06C0F4B9F4F1}" type="presParOf" srcId="{0A1BEFEC-A58A-4578-9275-AF877B4AF353}" destId="{11C14608-83AE-4E64-A053-F87E1A00D770}" srcOrd="1" destOrd="0" presId="urn:microsoft.com/office/officeart/2005/8/layout/hierarchy3"/>
    <dgm:cxn modelId="{FC7388AD-E6B4-43CE-BFDB-5D9F2D36EC13}" type="presParOf" srcId="{3555A3D9-D2B9-44DC-95BA-150DFB5D5BCD}" destId="{7C9BBC18-2BB7-47A8-AEC8-3A8D772E5FF6}" srcOrd="1" destOrd="0" presId="urn:microsoft.com/office/officeart/2005/8/layout/hierarchy3"/>
    <dgm:cxn modelId="{8CB95B05-6690-47CB-8169-B9859582D0CD}" type="presParOf" srcId="{7C9BBC18-2BB7-47A8-AEC8-3A8D772E5FF6}" destId="{80CEE4F8-118B-47D0-9816-5C835BD8EA4C}" srcOrd="0" destOrd="0" presId="urn:microsoft.com/office/officeart/2005/8/layout/hierarchy3"/>
    <dgm:cxn modelId="{D5452C3C-786C-42CF-B311-84A16F4FAC3E}" type="presParOf" srcId="{7C9BBC18-2BB7-47A8-AEC8-3A8D772E5FF6}" destId="{F105CC74-FE5F-4299-B37B-5DF2605EFF3D}" srcOrd="1" destOrd="0" presId="urn:microsoft.com/office/officeart/2005/8/layout/hierarchy3"/>
    <dgm:cxn modelId="{44E680E0-D892-45A5-97FC-AEDB5B3DFDE7}" type="presParOf" srcId="{7C9BBC18-2BB7-47A8-AEC8-3A8D772E5FF6}" destId="{7BFDD064-85BE-4839-B027-B2D847165163}" srcOrd="2" destOrd="0" presId="urn:microsoft.com/office/officeart/2005/8/layout/hierarchy3"/>
    <dgm:cxn modelId="{0D80E4DA-C354-4466-8436-7FD3E2D1B2DD}" type="presParOf" srcId="{7C9BBC18-2BB7-47A8-AEC8-3A8D772E5FF6}" destId="{D5AA449A-8EF3-4967-BF34-2C1200D25340}" srcOrd="3" destOrd="0" presId="urn:microsoft.com/office/officeart/2005/8/layout/hierarchy3"/>
    <dgm:cxn modelId="{AA191638-EEC5-48D5-9C64-B0A0FF4A60AB}" type="presParOf" srcId="{7C9BBC18-2BB7-47A8-AEC8-3A8D772E5FF6}" destId="{21119034-A7E0-4F1F-A491-EA5CB601A28E}" srcOrd="4" destOrd="0" presId="urn:microsoft.com/office/officeart/2005/8/layout/hierarchy3"/>
    <dgm:cxn modelId="{2DF7128A-1A85-44B5-8FCE-6250311E1EBB}" type="presParOf" srcId="{7C9BBC18-2BB7-47A8-AEC8-3A8D772E5FF6}" destId="{070957E6-3A66-4EE1-B96B-A38DAA7F9BD0}" srcOrd="5" destOrd="0" presId="urn:microsoft.com/office/officeart/2005/8/layout/hierarchy3"/>
    <dgm:cxn modelId="{E091088E-B9F4-4099-8FC0-90A6B7A9FC25}" type="presParOf" srcId="{A63E0B6D-8436-4117-975D-3E11A7D64F5D}" destId="{7BB7BF63-A2FF-4315-AD65-EE57510902FB}" srcOrd="2" destOrd="0" presId="urn:microsoft.com/office/officeart/2005/8/layout/hierarchy3"/>
    <dgm:cxn modelId="{8FAC5789-F951-4E56-8A34-1B926107BC38}" type="presParOf" srcId="{7BB7BF63-A2FF-4315-AD65-EE57510902FB}" destId="{C9550370-736E-400B-B05D-2D1F7D7CEA4A}" srcOrd="0" destOrd="0" presId="urn:microsoft.com/office/officeart/2005/8/layout/hierarchy3"/>
    <dgm:cxn modelId="{442A5F08-7DDB-41D1-8AB3-38BFF5E94BBD}" type="presParOf" srcId="{C9550370-736E-400B-B05D-2D1F7D7CEA4A}" destId="{30BDEAFC-10BD-4589-AC5A-D2D1B1F1C896}" srcOrd="0" destOrd="0" presId="urn:microsoft.com/office/officeart/2005/8/layout/hierarchy3"/>
    <dgm:cxn modelId="{AC7FF7A2-929E-4BA9-AAB1-82E044AF2F01}" type="presParOf" srcId="{C9550370-736E-400B-B05D-2D1F7D7CEA4A}" destId="{B811071E-5A97-4094-990C-DD34AC8F7E2C}" srcOrd="1" destOrd="0" presId="urn:microsoft.com/office/officeart/2005/8/layout/hierarchy3"/>
    <dgm:cxn modelId="{9BB47E5E-5A4D-4088-81BB-93237F49482E}" type="presParOf" srcId="{7BB7BF63-A2FF-4315-AD65-EE57510902FB}" destId="{3A3C92CA-104B-449B-A95C-5565EC615494}" srcOrd="1" destOrd="0" presId="urn:microsoft.com/office/officeart/2005/8/layout/hierarchy3"/>
    <dgm:cxn modelId="{1D6829F7-7D85-4575-87CE-DF0CE9E62F25}" type="presParOf" srcId="{3A3C92CA-104B-449B-A95C-5565EC615494}" destId="{6EBF89A6-9F55-47FA-9B6D-61DB7B6B2AC5}" srcOrd="0" destOrd="0" presId="urn:microsoft.com/office/officeart/2005/8/layout/hierarchy3"/>
    <dgm:cxn modelId="{2952404F-7CF4-4A22-9E5F-0F455F670FB6}" type="presParOf" srcId="{3A3C92CA-104B-449B-A95C-5565EC615494}" destId="{988F3EB4-AE08-461A-84B1-A9C60BBCFCA1}" srcOrd="1" destOrd="0" presId="urn:microsoft.com/office/officeart/2005/8/layout/hierarchy3"/>
    <dgm:cxn modelId="{3B647B73-403E-4AFE-9EF5-1D9CBB1B4D3E}" type="presParOf" srcId="{3A3C92CA-104B-449B-A95C-5565EC615494}" destId="{2C58C171-279C-41FA-A96F-950A96F53065}" srcOrd="2" destOrd="0" presId="urn:microsoft.com/office/officeart/2005/8/layout/hierarchy3"/>
    <dgm:cxn modelId="{E950FAE8-5A3A-462E-96F9-BCEF75C19DB6}" type="presParOf" srcId="{3A3C92CA-104B-449B-A95C-5565EC615494}" destId="{29864937-CD33-4F2C-8E53-8B6563C8AC88}" srcOrd="3" destOrd="0" presId="urn:microsoft.com/office/officeart/2005/8/layout/hierarchy3"/>
    <dgm:cxn modelId="{7FBF1A8F-469C-4C17-A75F-8B1C882BDCB5}" type="presParOf" srcId="{3A3C92CA-104B-449B-A95C-5565EC615494}" destId="{FEA77941-1AD3-4F83-B3BF-D1A708FFA1A7}" srcOrd="4" destOrd="0" presId="urn:microsoft.com/office/officeart/2005/8/layout/hierarchy3"/>
    <dgm:cxn modelId="{721C0D44-3179-43D9-8F02-460C261884B6}" type="presParOf" srcId="{3A3C92CA-104B-449B-A95C-5565EC615494}" destId="{DD9EAD52-EF26-427F-9AD1-82475B500D6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39AAC-8A5D-4D0C-8A69-89A42FC3EA83}">
      <dsp:nvSpPr>
        <dsp:cNvPr id="0" name=""/>
        <dsp:cNvSpPr/>
      </dsp:nvSpPr>
      <dsp:spPr>
        <a:xfrm>
          <a:off x="0" y="344181"/>
          <a:ext cx="8229600" cy="504000"/>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Arial" panose="020B0604020202020204" pitchFamily="34" charset="0"/>
            <a:cs typeface="Arial" panose="020B0604020202020204" pitchFamily="34" charset="0"/>
          </a:endParaRPr>
        </a:p>
      </dsp:txBody>
      <dsp:txXfrm>
        <a:off x="0" y="344181"/>
        <a:ext cx="8229600" cy="504000"/>
      </dsp:txXfrm>
    </dsp:sp>
    <dsp:sp modelId="{ABD7417A-9B35-423B-9827-BD9E62474B41}">
      <dsp:nvSpPr>
        <dsp:cNvPr id="0" name=""/>
        <dsp:cNvSpPr/>
      </dsp:nvSpPr>
      <dsp:spPr>
        <a:xfrm>
          <a:off x="411480" y="48981"/>
          <a:ext cx="5760720" cy="590400"/>
        </a:xfrm>
        <a:prstGeom prst="round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Arial" panose="020B0604020202020204" pitchFamily="34" charset="0"/>
              <a:cs typeface="Arial" panose="020B0604020202020204" pitchFamily="34" charset="0"/>
            </a:rPr>
            <a:t>Not Cost Effective</a:t>
          </a:r>
          <a:endParaRPr lang="en-US" sz="2000" b="1" kern="1200" dirty="0">
            <a:solidFill>
              <a:schemeClr val="bg1"/>
            </a:solidFill>
            <a:latin typeface="Arial" panose="020B0604020202020204" pitchFamily="34" charset="0"/>
            <a:cs typeface="Arial" panose="020B0604020202020204" pitchFamily="34" charset="0"/>
          </a:endParaRPr>
        </a:p>
      </dsp:txBody>
      <dsp:txXfrm>
        <a:off x="440301" y="77802"/>
        <a:ext cx="5703078" cy="532758"/>
      </dsp:txXfrm>
    </dsp:sp>
    <dsp:sp modelId="{DA84AA02-E17A-4028-8FCC-77B669520426}">
      <dsp:nvSpPr>
        <dsp:cNvPr id="0" name=""/>
        <dsp:cNvSpPr/>
      </dsp:nvSpPr>
      <dsp:spPr>
        <a:xfrm>
          <a:off x="0" y="1251381"/>
          <a:ext cx="8229600" cy="504000"/>
        </a:xfrm>
        <a:prstGeom prst="rect">
          <a:avLst/>
        </a:prstGeom>
        <a:solidFill>
          <a:schemeClr val="lt1">
            <a:alpha val="90000"/>
            <a:hueOff val="0"/>
            <a:satOff val="0"/>
            <a:lumOff val="0"/>
            <a:alphaOff val="0"/>
          </a:schemeClr>
        </a:solidFill>
        <a:ln w="9525" cap="flat" cmpd="sng" algn="ctr">
          <a:solidFill>
            <a:schemeClr val="accent3">
              <a:shade val="80000"/>
              <a:hueOff val="54727"/>
              <a:satOff val="-358"/>
              <a:lumOff val="6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Arial" panose="020B0604020202020204" pitchFamily="34" charset="0"/>
            <a:cs typeface="Arial" panose="020B0604020202020204" pitchFamily="34" charset="0"/>
          </a:endParaRPr>
        </a:p>
      </dsp:txBody>
      <dsp:txXfrm>
        <a:off x="0" y="1251381"/>
        <a:ext cx="8229600" cy="504000"/>
      </dsp:txXfrm>
    </dsp:sp>
    <dsp:sp modelId="{A1B5B8D9-00A5-49F8-9876-1FAF1C1F16FF}">
      <dsp:nvSpPr>
        <dsp:cNvPr id="0" name=""/>
        <dsp:cNvSpPr/>
      </dsp:nvSpPr>
      <dsp:spPr>
        <a:xfrm>
          <a:off x="411480" y="956181"/>
          <a:ext cx="5760720" cy="590400"/>
        </a:xfrm>
        <a:prstGeom prst="roundRect">
          <a:avLst/>
        </a:prstGeom>
        <a:gradFill rotWithShape="0">
          <a:gsLst>
            <a:gs pos="0">
              <a:schemeClr val="accent3">
                <a:shade val="80000"/>
                <a:hueOff val="54727"/>
                <a:satOff val="-358"/>
                <a:lumOff val="6139"/>
                <a:alphaOff val="0"/>
                <a:shade val="51000"/>
                <a:satMod val="130000"/>
              </a:schemeClr>
            </a:gs>
            <a:gs pos="80000">
              <a:schemeClr val="accent3">
                <a:shade val="80000"/>
                <a:hueOff val="54727"/>
                <a:satOff val="-358"/>
                <a:lumOff val="6139"/>
                <a:alphaOff val="0"/>
                <a:shade val="93000"/>
                <a:satMod val="130000"/>
              </a:schemeClr>
            </a:gs>
            <a:gs pos="100000">
              <a:schemeClr val="accent3">
                <a:shade val="80000"/>
                <a:hueOff val="54727"/>
                <a:satOff val="-358"/>
                <a:lumOff val="61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Arial" panose="020B0604020202020204" pitchFamily="34" charset="0"/>
              <a:cs typeface="Arial" panose="020B0604020202020204" pitchFamily="34" charset="0"/>
            </a:rPr>
            <a:t>Potential To Alter The Root Cause Of Disease </a:t>
          </a:r>
          <a:endParaRPr lang="en-US" sz="2000" b="1" kern="1200" dirty="0">
            <a:solidFill>
              <a:schemeClr val="bg1"/>
            </a:solidFill>
            <a:latin typeface="Arial" panose="020B0604020202020204" pitchFamily="34" charset="0"/>
            <a:cs typeface="Arial" panose="020B0604020202020204" pitchFamily="34" charset="0"/>
          </a:endParaRPr>
        </a:p>
      </dsp:txBody>
      <dsp:txXfrm>
        <a:off x="440301" y="985002"/>
        <a:ext cx="5703078" cy="532758"/>
      </dsp:txXfrm>
    </dsp:sp>
    <dsp:sp modelId="{F531EC69-C396-4C03-8F5C-896D89D25BFF}">
      <dsp:nvSpPr>
        <dsp:cNvPr id="0" name=""/>
        <dsp:cNvSpPr/>
      </dsp:nvSpPr>
      <dsp:spPr>
        <a:xfrm>
          <a:off x="0" y="2158581"/>
          <a:ext cx="8229600" cy="504000"/>
        </a:xfrm>
        <a:prstGeom prst="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Arial" panose="020B0604020202020204" pitchFamily="34" charset="0"/>
            <a:cs typeface="Arial" panose="020B0604020202020204" pitchFamily="34" charset="0"/>
          </a:endParaRPr>
        </a:p>
      </dsp:txBody>
      <dsp:txXfrm>
        <a:off x="0" y="2158581"/>
        <a:ext cx="8229600" cy="504000"/>
      </dsp:txXfrm>
    </dsp:sp>
    <dsp:sp modelId="{EC656006-5833-4A17-A825-319EF0D4BA65}">
      <dsp:nvSpPr>
        <dsp:cNvPr id="0" name=""/>
        <dsp:cNvSpPr/>
      </dsp:nvSpPr>
      <dsp:spPr>
        <a:xfrm>
          <a:off x="411480" y="1863381"/>
          <a:ext cx="5760720" cy="590400"/>
        </a:xfrm>
        <a:prstGeom prst="roundRect">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Arial" panose="020B0604020202020204" pitchFamily="34" charset="0"/>
              <a:cs typeface="Arial" panose="020B0604020202020204" pitchFamily="34" charset="0"/>
            </a:rPr>
            <a:t>Large Chance To Reduce Disease Incidence</a:t>
          </a:r>
          <a:endParaRPr lang="en-US" sz="2000" b="1" kern="1200" dirty="0">
            <a:solidFill>
              <a:schemeClr val="bg1"/>
            </a:solidFill>
            <a:latin typeface="Arial" panose="020B0604020202020204" pitchFamily="34" charset="0"/>
            <a:cs typeface="Arial" panose="020B0604020202020204" pitchFamily="34" charset="0"/>
          </a:endParaRPr>
        </a:p>
      </dsp:txBody>
      <dsp:txXfrm>
        <a:off x="440301" y="1892202"/>
        <a:ext cx="5703078" cy="532758"/>
      </dsp:txXfrm>
    </dsp:sp>
    <dsp:sp modelId="{F37BF725-BC5F-4767-A370-1A79359721E1}">
      <dsp:nvSpPr>
        <dsp:cNvPr id="0" name=""/>
        <dsp:cNvSpPr/>
      </dsp:nvSpPr>
      <dsp:spPr>
        <a:xfrm>
          <a:off x="0" y="3065781"/>
          <a:ext cx="8229600" cy="504000"/>
        </a:xfrm>
        <a:prstGeom prst="rect">
          <a:avLst/>
        </a:prstGeom>
        <a:solidFill>
          <a:schemeClr val="lt1">
            <a:alpha val="90000"/>
            <a:hueOff val="0"/>
            <a:satOff val="0"/>
            <a:lumOff val="0"/>
            <a:alphaOff val="0"/>
          </a:schemeClr>
        </a:solidFill>
        <a:ln w="9525" cap="flat" cmpd="sng" algn="ctr">
          <a:solidFill>
            <a:schemeClr val="accent3">
              <a:shade val="80000"/>
              <a:hueOff val="164182"/>
              <a:satOff val="-1073"/>
              <a:lumOff val="18416"/>
              <a:alphaOff val="0"/>
            </a:schemeClr>
          </a:solidFill>
          <a:prstDash val="solid"/>
        </a:ln>
        <a:effectLst/>
      </dsp:spPr>
      <dsp:style>
        <a:lnRef idx="1">
          <a:scrgbClr r="0" g="0" b="0"/>
        </a:lnRef>
        <a:fillRef idx="1">
          <a:scrgbClr r="0" g="0" b="0"/>
        </a:fillRef>
        <a:effectRef idx="0">
          <a:scrgbClr r="0" g="0" b="0"/>
        </a:effectRef>
        <a:fontRef idx="minor"/>
      </dsp:style>
    </dsp:sp>
    <dsp:sp modelId="{A0285ADB-D9F8-4847-B4B6-93B2774CE137}">
      <dsp:nvSpPr>
        <dsp:cNvPr id="0" name=""/>
        <dsp:cNvSpPr/>
      </dsp:nvSpPr>
      <dsp:spPr>
        <a:xfrm>
          <a:off x="411480" y="2770581"/>
          <a:ext cx="5760720" cy="590400"/>
        </a:xfrm>
        <a:prstGeom prst="roundRect">
          <a:avLst/>
        </a:prstGeom>
        <a:gradFill rotWithShape="0">
          <a:gsLst>
            <a:gs pos="0">
              <a:schemeClr val="accent3">
                <a:shade val="80000"/>
                <a:hueOff val="164182"/>
                <a:satOff val="-1073"/>
                <a:lumOff val="18416"/>
                <a:alphaOff val="0"/>
                <a:shade val="51000"/>
                <a:satMod val="130000"/>
              </a:schemeClr>
            </a:gs>
            <a:gs pos="80000">
              <a:schemeClr val="accent3">
                <a:shade val="80000"/>
                <a:hueOff val="164182"/>
                <a:satOff val="-1073"/>
                <a:lumOff val="18416"/>
                <a:alphaOff val="0"/>
                <a:shade val="93000"/>
                <a:satMod val="130000"/>
              </a:schemeClr>
            </a:gs>
            <a:gs pos="100000">
              <a:schemeClr val="accent3">
                <a:shade val="80000"/>
                <a:hueOff val="164182"/>
                <a:satOff val="-1073"/>
                <a:lumOff val="184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latin typeface="Arial" panose="020B0604020202020204" pitchFamily="34" charset="0"/>
              <a:cs typeface="Arial" panose="020B0604020202020204" pitchFamily="34" charset="0"/>
            </a:rPr>
            <a:t>Small Benefit To The Individual</a:t>
          </a:r>
          <a:endParaRPr lang="en-US" sz="1100" kern="1200" dirty="0">
            <a:solidFill>
              <a:schemeClr val="bg1"/>
            </a:solidFill>
          </a:endParaRPr>
        </a:p>
      </dsp:txBody>
      <dsp:txXfrm>
        <a:off x="440301" y="2799402"/>
        <a:ext cx="5703078" cy="532758"/>
      </dsp:txXfrm>
    </dsp:sp>
    <dsp:sp modelId="{6E21E9E0-CFDA-4832-B377-E020A9EA5C87}">
      <dsp:nvSpPr>
        <dsp:cNvPr id="0" name=""/>
        <dsp:cNvSpPr/>
      </dsp:nvSpPr>
      <dsp:spPr>
        <a:xfrm>
          <a:off x="0" y="3972981"/>
          <a:ext cx="8229600" cy="504000"/>
        </a:xfrm>
        <a:prstGeom prst="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dsp:spPr>
      <dsp:style>
        <a:lnRef idx="1">
          <a:scrgbClr r="0" g="0" b="0"/>
        </a:lnRef>
        <a:fillRef idx="1">
          <a:scrgbClr r="0" g="0" b="0"/>
        </a:fillRef>
        <a:effectRef idx="0">
          <a:scrgbClr r="0" g="0" b="0"/>
        </a:effectRef>
        <a:fontRef idx="minor"/>
      </dsp:style>
    </dsp:sp>
    <dsp:sp modelId="{CB1BDA11-3C2A-4414-AC86-E659F5AA97F6}">
      <dsp:nvSpPr>
        <dsp:cNvPr id="0" name=""/>
        <dsp:cNvSpPr/>
      </dsp:nvSpPr>
      <dsp:spPr>
        <a:xfrm>
          <a:off x="411480" y="3677781"/>
          <a:ext cx="5760720" cy="590400"/>
        </a:xfrm>
        <a:prstGeom prst="roundRect">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latin typeface="Arial" panose="020B0604020202020204" pitchFamily="34" charset="0"/>
              <a:cs typeface="Arial" panose="020B0604020202020204" pitchFamily="34" charset="0"/>
            </a:rPr>
            <a:t>Poor Subject Motivation</a:t>
          </a:r>
          <a:endParaRPr lang="en-US" sz="1100" kern="1200" dirty="0">
            <a:solidFill>
              <a:schemeClr val="bg1"/>
            </a:solidFill>
          </a:endParaRPr>
        </a:p>
      </dsp:txBody>
      <dsp:txXfrm>
        <a:off x="440301" y="3706602"/>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5E9F2-1850-4812-94B1-EB41CB74A104}">
      <dsp:nvSpPr>
        <dsp:cNvPr id="0" name=""/>
        <dsp:cNvSpPr/>
      </dsp:nvSpPr>
      <dsp:spPr>
        <a:xfrm>
          <a:off x="892" y="1738498"/>
          <a:ext cx="3714005" cy="18570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Successful Screening </a:t>
          </a:r>
          <a:endParaRPr lang="en-US" sz="3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5282" y="1792888"/>
        <a:ext cx="3605225" cy="1748222"/>
      </dsp:txXfrm>
    </dsp:sp>
    <dsp:sp modelId="{A1B5E647-3BA5-4377-9470-A9B9392ACE72}">
      <dsp:nvSpPr>
        <dsp:cNvPr id="0" name=""/>
        <dsp:cNvSpPr/>
      </dsp:nvSpPr>
      <dsp:spPr>
        <a:xfrm rot="19457599">
          <a:off x="3542937" y="2101778"/>
          <a:ext cx="1829524" cy="62666"/>
        </a:xfrm>
        <a:custGeom>
          <a:avLst/>
          <a:gdLst/>
          <a:ahLst/>
          <a:cxnLst/>
          <a:rect l="0" t="0" r="0" b="0"/>
          <a:pathLst>
            <a:path>
              <a:moveTo>
                <a:pt x="0" y="31333"/>
              </a:moveTo>
              <a:lnTo>
                <a:pt x="1829524" y="313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411961" y="2087373"/>
        <a:ext cx="91476" cy="91476"/>
      </dsp:txXfrm>
    </dsp:sp>
    <dsp:sp modelId="{8751EF9F-1A6A-407C-9ECF-71AC6BFD5978}">
      <dsp:nvSpPr>
        <dsp:cNvPr id="0" name=""/>
        <dsp:cNvSpPr/>
      </dsp:nvSpPr>
      <dsp:spPr>
        <a:xfrm>
          <a:off x="5200501" y="670721"/>
          <a:ext cx="3714005" cy="18570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Criteria for Disease</a:t>
          </a:r>
          <a:endParaRPr lang="en-US" sz="3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254891" y="725111"/>
        <a:ext cx="3605225" cy="1748222"/>
      </dsp:txXfrm>
    </dsp:sp>
    <dsp:sp modelId="{314053B9-3782-4A87-B6DA-03105F2B7C72}">
      <dsp:nvSpPr>
        <dsp:cNvPr id="0" name=""/>
        <dsp:cNvSpPr/>
      </dsp:nvSpPr>
      <dsp:spPr>
        <a:xfrm rot="2142401">
          <a:off x="3542937" y="3169555"/>
          <a:ext cx="1829524" cy="62666"/>
        </a:xfrm>
        <a:custGeom>
          <a:avLst/>
          <a:gdLst/>
          <a:ahLst/>
          <a:cxnLst/>
          <a:rect l="0" t="0" r="0" b="0"/>
          <a:pathLst>
            <a:path>
              <a:moveTo>
                <a:pt x="0" y="31333"/>
              </a:moveTo>
              <a:lnTo>
                <a:pt x="1829524" y="313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411961" y="3155150"/>
        <a:ext cx="91476" cy="91476"/>
      </dsp:txXfrm>
    </dsp:sp>
    <dsp:sp modelId="{26631DF5-0EDC-438C-BD77-6808954C7956}">
      <dsp:nvSpPr>
        <dsp:cNvPr id="0" name=""/>
        <dsp:cNvSpPr/>
      </dsp:nvSpPr>
      <dsp:spPr>
        <a:xfrm>
          <a:off x="5200501" y="2806275"/>
          <a:ext cx="3714005" cy="18570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Criteria for Test</a:t>
          </a:r>
          <a:endParaRPr lang="en-US" sz="3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254891" y="2860665"/>
        <a:ext cx="3605225" cy="1748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73C5B-F95B-48E5-8788-E76948DD11AC}">
      <dsp:nvSpPr>
        <dsp:cNvPr id="0" name=""/>
        <dsp:cNvSpPr/>
      </dsp:nvSpPr>
      <dsp:spPr>
        <a:xfrm>
          <a:off x="3352799" y="2340768"/>
          <a:ext cx="2133601" cy="17954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latin typeface="Arial" panose="020B0604020202020204" pitchFamily="34" charset="0"/>
              <a:cs typeface="Arial" panose="020B0604020202020204" pitchFamily="34" charset="0"/>
            </a:rPr>
            <a:t>Validity</a:t>
          </a:r>
          <a:endParaRPr lang="en-US" sz="3200" kern="1200" dirty="0">
            <a:solidFill>
              <a:schemeClr val="bg1"/>
            </a:solidFill>
            <a:latin typeface="Arial" panose="020B0604020202020204" pitchFamily="34" charset="0"/>
            <a:cs typeface="Arial" panose="020B0604020202020204" pitchFamily="34" charset="0"/>
          </a:endParaRPr>
        </a:p>
      </dsp:txBody>
      <dsp:txXfrm>
        <a:off x="3665258" y="2603707"/>
        <a:ext cx="1508683" cy="1269584"/>
      </dsp:txXfrm>
    </dsp:sp>
    <dsp:sp modelId="{5D48942E-D86D-47AE-8C81-D7D0E3FA3CBA}">
      <dsp:nvSpPr>
        <dsp:cNvPr id="0" name=""/>
        <dsp:cNvSpPr/>
      </dsp:nvSpPr>
      <dsp:spPr>
        <a:xfrm rot="16200000">
          <a:off x="4150051" y="2052938"/>
          <a:ext cx="539097" cy="36562"/>
        </a:xfrm>
        <a:custGeom>
          <a:avLst/>
          <a:gdLst/>
          <a:ahLst/>
          <a:cxnLst/>
          <a:rect l="0" t="0" r="0" b="0"/>
          <a:pathLst>
            <a:path>
              <a:moveTo>
                <a:pt x="0" y="18281"/>
              </a:moveTo>
              <a:lnTo>
                <a:pt x="539097" y="1828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6122" y="2057742"/>
        <a:ext cx="26954" cy="26954"/>
      </dsp:txXfrm>
    </dsp:sp>
    <dsp:sp modelId="{34F9C3ED-9F84-40A3-922A-C268839A17F2}">
      <dsp:nvSpPr>
        <dsp:cNvPr id="0" name=""/>
        <dsp:cNvSpPr/>
      </dsp:nvSpPr>
      <dsp:spPr>
        <a:xfrm>
          <a:off x="3352799" y="6209"/>
          <a:ext cx="2133601" cy="179546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Sensitivity </a:t>
          </a:r>
          <a:endParaRPr lang="en-US" sz="2400" kern="1200" dirty="0">
            <a:solidFill>
              <a:schemeClr val="tx1"/>
            </a:solidFill>
            <a:latin typeface="Arial" panose="020B0604020202020204" pitchFamily="34" charset="0"/>
            <a:cs typeface="Arial" panose="020B0604020202020204" pitchFamily="34" charset="0"/>
          </a:endParaRPr>
        </a:p>
      </dsp:txBody>
      <dsp:txXfrm>
        <a:off x="3665258" y="269148"/>
        <a:ext cx="1508683" cy="1269584"/>
      </dsp:txXfrm>
    </dsp:sp>
    <dsp:sp modelId="{B8FA6828-F600-494D-A8B6-A291CE9B8D59}">
      <dsp:nvSpPr>
        <dsp:cNvPr id="0" name=""/>
        <dsp:cNvSpPr/>
      </dsp:nvSpPr>
      <dsp:spPr>
        <a:xfrm>
          <a:off x="5486400" y="3220218"/>
          <a:ext cx="200957" cy="36562"/>
        </a:xfrm>
        <a:custGeom>
          <a:avLst/>
          <a:gdLst/>
          <a:ahLst/>
          <a:cxnLst/>
          <a:rect l="0" t="0" r="0" b="0"/>
          <a:pathLst>
            <a:path>
              <a:moveTo>
                <a:pt x="0" y="18281"/>
              </a:moveTo>
              <a:lnTo>
                <a:pt x="200957" y="1828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1855" y="3233476"/>
        <a:ext cx="10047" cy="10047"/>
      </dsp:txXfrm>
    </dsp:sp>
    <dsp:sp modelId="{11B71850-0AAB-4A59-87D7-75658083A05C}">
      <dsp:nvSpPr>
        <dsp:cNvPr id="0" name=""/>
        <dsp:cNvSpPr/>
      </dsp:nvSpPr>
      <dsp:spPr>
        <a:xfrm>
          <a:off x="5687358" y="2340768"/>
          <a:ext cx="2133601" cy="179546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Specificity</a:t>
          </a:r>
          <a:endParaRPr lang="en-US" sz="2400" kern="1200" dirty="0">
            <a:solidFill>
              <a:schemeClr val="tx1"/>
            </a:solidFill>
            <a:latin typeface="Arial" panose="020B0604020202020204" pitchFamily="34" charset="0"/>
            <a:cs typeface="Arial" panose="020B0604020202020204" pitchFamily="34" charset="0"/>
          </a:endParaRPr>
        </a:p>
      </dsp:txBody>
      <dsp:txXfrm>
        <a:off x="5999817" y="2603707"/>
        <a:ext cx="1508683" cy="1269584"/>
      </dsp:txXfrm>
    </dsp:sp>
    <dsp:sp modelId="{4640E206-1C4A-4BF5-B936-88470928EEC3}">
      <dsp:nvSpPr>
        <dsp:cNvPr id="0" name=""/>
        <dsp:cNvSpPr/>
      </dsp:nvSpPr>
      <dsp:spPr>
        <a:xfrm rot="5400000">
          <a:off x="4150051" y="4387498"/>
          <a:ext cx="539097" cy="36562"/>
        </a:xfrm>
        <a:custGeom>
          <a:avLst/>
          <a:gdLst/>
          <a:ahLst/>
          <a:cxnLst/>
          <a:rect l="0" t="0" r="0" b="0"/>
          <a:pathLst>
            <a:path>
              <a:moveTo>
                <a:pt x="0" y="18281"/>
              </a:moveTo>
              <a:lnTo>
                <a:pt x="539097" y="1828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6122" y="4392302"/>
        <a:ext cx="26954" cy="26954"/>
      </dsp:txXfrm>
    </dsp:sp>
    <dsp:sp modelId="{7A331BE0-9009-4F7A-A283-EF2B38F2E5AF}">
      <dsp:nvSpPr>
        <dsp:cNvPr id="0" name=""/>
        <dsp:cNvSpPr/>
      </dsp:nvSpPr>
      <dsp:spPr>
        <a:xfrm>
          <a:off x="3352799" y="4675328"/>
          <a:ext cx="2133601" cy="1795462"/>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Predictive Value</a:t>
          </a:r>
          <a:endParaRPr lang="en-US" sz="2400" kern="1200" dirty="0">
            <a:solidFill>
              <a:schemeClr val="tx1"/>
            </a:solidFill>
            <a:latin typeface="Arial" panose="020B0604020202020204" pitchFamily="34" charset="0"/>
            <a:cs typeface="Arial" panose="020B0604020202020204" pitchFamily="34" charset="0"/>
          </a:endParaRPr>
        </a:p>
      </dsp:txBody>
      <dsp:txXfrm>
        <a:off x="3665258" y="4938267"/>
        <a:ext cx="1508683" cy="1269584"/>
      </dsp:txXfrm>
    </dsp:sp>
    <dsp:sp modelId="{845196FE-D80C-485F-94E5-7CA08B0CCA21}">
      <dsp:nvSpPr>
        <dsp:cNvPr id="0" name=""/>
        <dsp:cNvSpPr/>
      </dsp:nvSpPr>
      <dsp:spPr>
        <a:xfrm rot="10800000">
          <a:off x="3151841" y="3220218"/>
          <a:ext cx="200957" cy="36562"/>
        </a:xfrm>
        <a:custGeom>
          <a:avLst/>
          <a:gdLst/>
          <a:ahLst/>
          <a:cxnLst/>
          <a:rect l="0" t="0" r="0" b="0"/>
          <a:pathLst>
            <a:path>
              <a:moveTo>
                <a:pt x="0" y="18281"/>
              </a:moveTo>
              <a:lnTo>
                <a:pt x="200957" y="1828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7296" y="3233476"/>
        <a:ext cx="10047" cy="10047"/>
      </dsp:txXfrm>
    </dsp:sp>
    <dsp:sp modelId="{13437439-8AEF-4F49-A7CD-70DB247FDC09}">
      <dsp:nvSpPr>
        <dsp:cNvPr id="0" name=""/>
        <dsp:cNvSpPr/>
      </dsp:nvSpPr>
      <dsp:spPr>
        <a:xfrm>
          <a:off x="1018239" y="2340768"/>
          <a:ext cx="2133601" cy="179546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Yield </a:t>
          </a:r>
          <a:endParaRPr lang="en-US" sz="2400" kern="1200" dirty="0">
            <a:solidFill>
              <a:schemeClr val="tx1"/>
            </a:solidFill>
            <a:latin typeface="Arial" panose="020B0604020202020204" pitchFamily="34" charset="0"/>
            <a:cs typeface="Arial" panose="020B0604020202020204" pitchFamily="34" charset="0"/>
          </a:endParaRPr>
        </a:p>
      </dsp:txBody>
      <dsp:txXfrm>
        <a:off x="1330698" y="2603707"/>
        <a:ext cx="1508683" cy="1269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082A9-0577-4242-A59B-73E3F079C603}">
      <dsp:nvSpPr>
        <dsp:cNvPr id="0" name=""/>
        <dsp:cNvSpPr/>
      </dsp:nvSpPr>
      <dsp:spPr>
        <a:xfrm>
          <a:off x="801825" y="1042258"/>
          <a:ext cx="2917771" cy="17816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Ability of the </a:t>
          </a:r>
          <a:r>
            <a:rPr lang="en-US" sz="2700" i="1" kern="1200" dirty="0" smtClean="0">
              <a:solidFill>
                <a:srgbClr val="C00000"/>
              </a:solidFill>
              <a:latin typeface="Times New Roman" panose="02020603050405020304" pitchFamily="18" charset="0"/>
              <a:cs typeface="Times New Roman" panose="02020603050405020304" pitchFamily="18" charset="0"/>
            </a:rPr>
            <a:t>test</a:t>
          </a:r>
          <a:r>
            <a:rPr lang="en-US" sz="2700" kern="1200" dirty="0" smtClean="0">
              <a:latin typeface="Times New Roman" panose="02020603050405020304" pitchFamily="18" charset="0"/>
              <a:cs typeface="Times New Roman" panose="02020603050405020304" pitchFamily="18" charset="0"/>
            </a:rPr>
            <a:t> to truly identify those who have the disease</a:t>
          </a:r>
          <a:endParaRPr lang="en-US" sz="2700" kern="1200" dirty="0">
            <a:latin typeface="Times New Roman" panose="02020603050405020304" pitchFamily="18" charset="0"/>
            <a:cs typeface="Times New Roman" panose="02020603050405020304" pitchFamily="18" charset="0"/>
          </a:endParaRPr>
        </a:p>
      </dsp:txBody>
      <dsp:txXfrm>
        <a:off x="854009" y="1094442"/>
        <a:ext cx="2813403" cy="1677309"/>
      </dsp:txXfrm>
    </dsp:sp>
    <dsp:sp modelId="{4716362D-5E73-4DCA-A6E0-9B5AE8806C2E}">
      <dsp:nvSpPr>
        <dsp:cNvPr id="0" name=""/>
        <dsp:cNvSpPr/>
      </dsp:nvSpPr>
      <dsp:spPr>
        <a:xfrm rot="3169361">
          <a:off x="2839035" y="3106600"/>
          <a:ext cx="867351" cy="321706"/>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35547" y="3170941"/>
        <a:ext cx="674327" cy="193024"/>
      </dsp:txXfrm>
    </dsp:sp>
    <dsp:sp modelId="{04F34E54-7C3B-461D-8537-B2D97B811D29}">
      <dsp:nvSpPr>
        <dsp:cNvPr id="0" name=""/>
        <dsp:cNvSpPr/>
      </dsp:nvSpPr>
      <dsp:spPr>
        <a:xfrm>
          <a:off x="3038475" y="3710971"/>
          <a:ext cx="1838324" cy="919162"/>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Sensitivity= a/(</a:t>
          </a:r>
          <a:r>
            <a:rPr lang="en-US" sz="2400" kern="1200" dirty="0" err="1" smtClean="0">
              <a:solidFill>
                <a:schemeClr val="tx1"/>
              </a:solidFill>
              <a:latin typeface="Times New Roman" panose="02020603050405020304" pitchFamily="18" charset="0"/>
              <a:cs typeface="Times New Roman" panose="02020603050405020304" pitchFamily="18" charset="0"/>
            </a:rPr>
            <a:t>a+c</a:t>
          </a:r>
          <a:r>
            <a:rPr lang="en-US" sz="2400" kern="1200" dirty="0" smtClean="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3065396" y="3737892"/>
        <a:ext cx="1784482" cy="865320"/>
      </dsp:txXfrm>
    </dsp:sp>
    <dsp:sp modelId="{9A5F38F6-1321-44EA-A073-C5CB84A71085}">
      <dsp:nvSpPr>
        <dsp:cNvPr id="0" name=""/>
        <dsp:cNvSpPr/>
      </dsp:nvSpPr>
      <dsp:spPr>
        <a:xfrm rot="10745735">
          <a:off x="2004724" y="4033682"/>
          <a:ext cx="867351" cy="321706"/>
        </a:xfrm>
        <a:prstGeom prst="lef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101236" y="4098023"/>
        <a:ext cx="674327" cy="193024"/>
      </dsp:txXfrm>
    </dsp:sp>
    <dsp:sp modelId="{64E48316-0552-45E4-A6AD-A3709F408343}">
      <dsp:nvSpPr>
        <dsp:cNvPr id="0" name=""/>
        <dsp:cNvSpPr/>
      </dsp:nvSpPr>
      <dsp:spPr>
        <a:xfrm>
          <a:off x="0" y="3758938"/>
          <a:ext cx="1838324" cy="91916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True </a:t>
          </a:r>
          <a:r>
            <a:rPr lang="en-US" sz="2400" kern="1200" dirty="0" smtClean="0">
              <a:solidFill>
                <a:schemeClr val="tx1"/>
              </a:solidFill>
              <a:latin typeface="Times New Roman" panose="02020603050405020304" pitchFamily="18" charset="0"/>
              <a:cs typeface="Times New Roman" panose="02020603050405020304" pitchFamily="18" charset="0"/>
            </a:rPr>
            <a:t>Positive</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26921" y="3785859"/>
        <a:ext cx="1784482" cy="865320"/>
      </dsp:txXfrm>
    </dsp:sp>
    <dsp:sp modelId="{FF8C374D-D0FB-40B9-9D5C-963995F789D9}">
      <dsp:nvSpPr>
        <dsp:cNvPr id="0" name=""/>
        <dsp:cNvSpPr/>
      </dsp:nvSpPr>
      <dsp:spPr>
        <a:xfrm rot="18024783">
          <a:off x="1029686" y="3130583"/>
          <a:ext cx="867351" cy="321706"/>
        </a:xfrm>
        <a:prstGeom prst="lef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126198" y="3194924"/>
        <a:ext cx="674327" cy="193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B53CD-D2F8-4834-A497-801543F694AB}">
      <dsp:nvSpPr>
        <dsp:cNvPr id="0" name=""/>
        <dsp:cNvSpPr/>
      </dsp:nvSpPr>
      <dsp:spPr>
        <a:xfrm>
          <a:off x="691386" y="442359"/>
          <a:ext cx="3562341" cy="1987245"/>
        </a:xfrm>
        <a:prstGeom prst="roundRect">
          <a:avLst>
            <a:gd name="adj" fmla="val 1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The ability of the </a:t>
          </a:r>
          <a:r>
            <a:rPr lang="en-US" sz="2800" kern="1200" dirty="0" smtClean="0">
              <a:solidFill>
                <a:schemeClr val="accent6"/>
              </a:solidFill>
              <a:latin typeface="Times New Roman" panose="02020603050405020304" pitchFamily="18" charset="0"/>
              <a:cs typeface="Times New Roman" panose="02020603050405020304" pitchFamily="18" charset="0"/>
            </a:rPr>
            <a:t>test </a:t>
          </a:r>
          <a:r>
            <a:rPr lang="en-US" sz="2800" kern="1200" dirty="0" smtClean="0">
              <a:latin typeface="Times New Roman" panose="02020603050405020304" pitchFamily="18" charset="0"/>
              <a:cs typeface="Times New Roman" panose="02020603050405020304" pitchFamily="18" charset="0"/>
            </a:rPr>
            <a:t>to correctly identify those who do not really have the disease</a:t>
          </a:r>
          <a:endParaRPr lang="en-US" sz="2800" kern="1200" dirty="0">
            <a:latin typeface="Times New Roman" panose="02020603050405020304" pitchFamily="18" charset="0"/>
            <a:cs typeface="Times New Roman" panose="02020603050405020304" pitchFamily="18" charset="0"/>
          </a:endParaRPr>
        </a:p>
      </dsp:txBody>
      <dsp:txXfrm>
        <a:off x="749590" y="500563"/>
        <a:ext cx="3445933" cy="1870837"/>
      </dsp:txXfrm>
    </dsp:sp>
    <dsp:sp modelId="{E8A6CA48-508D-4DB2-A622-3C964083963D}">
      <dsp:nvSpPr>
        <dsp:cNvPr id="0" name=""/>
        <dsp:cNvSpPr/>
      </dsp:nvSpPr>
      <dsp:spPr>
        <a:xfrm rot="3600000">
          <a:off x="3001433" y="2837962"/>
          <a:ext cx="758461" cy="341813"/>
        </a:xfrm>
        <a:prstGeom prst="lef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103977" y="2906325"/>
        <a:ext cx="553373" cy="205087"/>
      </dsp:txXfrm>
    </dsp:sp>
    <dsp:sp modelId="{8170D037-E7D8-4EC7-B3D9-3B240892B679}">
      <dsp:nvSpPr>
        <dsp:cNvPr id="0" name=""/>
        <dsp:cNvSpPr/>
      </dsp:nvSpPr>
      <dsp:spPr>
        <a:xfrm>
          <a:off x="2856476" y="3588134"/>
          <a:ext cx="2457580" cy="1282289"/>
        </a:xfrm>
        <a:prstGeom prst="roundRect">
          <a:avLst>
            <a:gd name="adj" fmla="val 10000"/>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Specificity=</a:t>
          </a:r>
        </a:p>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d/(</a:t>
          </a:r>
          <a:r>
            <a:rPr lang="en-US" sz="2800" kern="1200" dirty="0" err="1" smtClean="0">
              <a:solidFill>
                <a:schemeClr val="tx1"/>
              </a:solidFill>
              <a:latin typeface="Times New Roman" panose="02020603050405020304" pitchFamily="18" charset="0"/>
              <a:cs typeface="Times New Roman" panose="02020603050405020304" pitchFamily="18" charset="0"/>
            </a:rPr>
            <a:t>b+d</a:t>
          </a:r>
          <a:r>
            <a:rPr lang="en-US" sz="2800" kern="1200" dirty="0" smtClean="0">
              <a:solidFill>
                <a:schemeClr val="tx1"/>
              </a:solidFill>
              <a:latin typeface="Times New Roman" panose="02020603050405020304" pitchFamily="18" charset="0"/>
              <a:cs typeface="Times New Roman" panose="02020603050405020304" pitchFamily="18" charset="0"/>
            </a:rPr>
            <a:t>) </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894033" y="3625691"/>
        <a:ext cx="2382466" cy="1207175"/>
      </dsp:txXfrm>
    </dsp:sp>
    <dsp:sp modelId="{DF469FB1-038A-43F9-BC04-4F3258485DFC}">
      <dsp:nvSpPr>
        <dsp:cNvPr id="0" name=""/>
        <dsp:cNvSpPr/>
      </dsp:nvSpPr>
      <dsp:spPr>
        <a:xfrm rot="10784285">
          <a:off x="2003212" y="4066156"/>
          <a:ext cx="758461" cy="341813"/>
        </a:xfrm>
        <a:prstGeom prst="leftRightArrow">
          <a:avLst>
            <a:gd name="adj1" fmla="val 60000"/>
            <a:gd name="adj2" fmla="val 50000"/>
          </a:avLst>
        </a:prstGeom>
        <a:solidFill>
          <a:schemeClr val="accent4">
            <a:shade val="90000"/>
            <a:hueOff val="-145046"/>
            <a:satOff val="-3953"/>
            <a:lumOff val="213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105756" y="4134519"/>
        <a:ext cx="553373" cy="205087"/>
      </dsp:txXfrm>
    </dsp:sp>
    <dsp:sp modelId="{3ABC771F-398D-4539-8381-A31C6E1FC805}">
      <dsp:nvSpPr>
        <dsp:cNvPr id="0" name=""/>
        <dsp:cNvSpPr/>
      </dsp:nvSpPr>
      <dsp:spPr>
        <a:xfrm>
          <a:off x="-76198" y="3505204"/>
          <a:ext cx="1984608" cy="1477122"/>
        </a:xfrm>
        <a:prstGeom prst="roundRect">
          <a:avLst>
            <a:gd name="adj" fmla="val 10000"/>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True </a:t>
          </a:r>
        </a:p>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Negative</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32935" y="3548467"/>
        <a:ext cx="1898082" cy="1390596"/>
      </dsp:txXfrm>
    </dsp:sp>
    <dsp:sp modelId="{2ED87C21-4B90-4162-8AA4-D5C3FCFD0B06}">
      <dsp:nvSpPr>
        <dsp:cNvPr id="0" name=""/>
        <dsp:cNvSpPr/>
      </dsp:nvSpPr>
      <dsp:spPr>
        <a:xfrm rot="17940067">
          <a:off x="1244405" y="2796497"/>
          <a:ext cx="758461" cy="341813"/>
        </a:xfrm>
        <a:prstGeom prst="leftRightArrow">
          <a:avLst>
            <a:gd name="adj1" fmla="val 60000"/>
            <a:gd name="adj2" fmla="val 50000"/>
          </a:avLst>
        </a:prstGeom>
        <a:solidFill>
          <a:schemeClr val="accent4">
            <a:shade val="90000"/>
            <a:hueOff val="-145046"/>
            <a:satOff val="-3953"/>
            <a:lumOff val="213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346949" y="2864860"/>
        <a:ext cx="553373" cy="205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60216-60A9-4013-A16D-392DF09F0B63}">
      <dsp:nvSpPr>
        <dsp:cNvPr id="0" name=""/>
        <dsp:cNvSpPr/>
      </dsp:nvSpPr>
      <dsp:spPr>
        <a:xfrm>
          <a:off x="530" y="1054512"/>
          <a:ext cx="1929928" cy="964964"/>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Times New Roman" panose="02020603050405020304" pitchFamily="18" charset="0"/>
              <a:cs typeface="Times New Roman" panose="02020603050405020304" pitchFamily="18" charset="0"/>
            </a:rPr>
            <a:t>Positive Predictive value</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28793" y="1082775"/>
        <a:ext cx="1873402" cy="908438"/>
      </dsp:txXfrm>
    </dsp:sp>
    <dsp:sp modelId="{A013594E-3B1A-49E3-9087-1D87A170C2DA}">
      <dsp:nvSpPr>
        <dsp:cNvPr id="0" name=""/>
        <dsp:cNvSpPr/>
      </dsp:nvSpPr>
      <dsp:spPr>
        <a:xfrm>
          <a:off x="193523" y="2019476"/>
          <a:ext cx="192992" cy="723723"/>
        </a:xfrm>
        <a:custGeom>
          <a:avLst/>
          <a:gdLst/>
          <a:ahLst/>
          <a:cxnLst/>
          <a:rect l="0" t="0" r="0" b="0"/>
          <a:pathLst>
            <a:path>
              <a:moveTo>
                <a:pt x="0" y="0"/>
              </a:moveTo>
              <a:lnTo>
                <a:pt x="0" y="723723"/>
              </a:lnTo>
              <a:lnTo>
                <a:pt x="192992" y="723723"/>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07EC0-803B-4A91-BE73-D51E73DBADD1}">
      <dsp:nvSpPr>
        <dsp:cNvPr id="0" name=""/>
        <dsp:cNvSpPr/>
      </dsp:nvSpPr>
      <dsp:spPr>
        <a:xfrm>
          <a:off x="386515" y="2260717"/>
          <a:ext cx="1543942" cy="96496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Proportion  of Individuals with positive test really have the disease</a:t>
          </a:r>
          <a:endParaRPr lang="en-US" sz="1400" kern="1200" dirty="0"/>
        </a:p>
      </dsp:txBody>
      <dsp:txXfrm>
        <a:off x="414778" y="2288980"/>
        <a:ext cx="1487416" cy="908438"/>
      </dsp:txXfrm>
    </dsp:sp>
    <dsp:sp modelId="{5EA5EDCB-E926-4076-8A31-681A607687DB}">
      <dsp:nvSpPr>
        <dsp:cNvPr id="0" name=""/>
        <dsp:cNvSpPr/>
      </dsp:nvSpPr>
      <dsp:spPr>
        <a:xfrm>
          <a:off x="193523" y="2019476"/>
          <a:ext cx="192992" cy="1929928"/>
        </a:xfrm>
        <a:custGeom>
          <a:avLst/>
          <a:gdLst/>
          <a:ahLst/>
          <a:cxnLst/>
          <a:rect l="0" t="0" r="0" b="0"/>
          <a:pathLst>
            <a:path>
              <a:moveTo>
                <a:pt x="0" y="0"/>
              </a:moveTo>
              <a:lnTo>
                <a:pt x="0" y="1929928"/>
              </a:lnTo>
              <a:lnTo>
                <a:pt x="192992" y="1929928"/>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A81B3-64D0-4AB8-A5A1-5831D57CAE10}">
      <dsp:nvSpPr>
        <dsp:cNvPr id="0" name=""/>
        <dsp:cNvSpPr/>
      </dsp:nvSpPr>
      <dsp:spPr>
        <a:xfrm>
          <a:off x="386515" y="3466923"/>
          <a:ext cx="1543942" cy="96496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PPV=a/(</a:t>
          </a:r>
          <a:r>
            <a:rPr lang="en-US" sz="1400" kern="1200" dirty="0" err="1" smtClean="0"/>
            <a:t>a+b</a:t>
          </a:r>
          <a:r>
            <a:rPr lang="en-US" sz="1400" kern="1200" dirty="0" smtClean="0"/>
            <a:t>)</a:t>
          </a:r>
          <a:endParaRPr lang="en-US" sz="1400" kern="1200" dirty="0"/>
        </a:p>
      </dsp:txBody>
      <dsp:txXfrm>
        <a:off x="414778" y="3495186"/>
        <a:ext cx="1487416" cy="908438"/>
      </dsp:txXfrm>
    </dsp:sp>
    <dsp:sp modelId="{252F3936-C003-47B4-9CD4-251C9F40D3F7}">
      <dsp:nvSpPr>
        <dsp:cNvPr id="0" name=""/>
        <dsp:cNvSpPr/>
      </dsp:nvSpPr>
      <dsp:spPr>
        <a:xfrm>
          <a:off x="2412941" y="1054512"/>
          <a:ext cx="1929928" cy="964964"/>
        </a:xfrm>
        <a:prstGeom prst="roundRect">
          <a:avLst>
            <a:gd name="adj" fmla="val 1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Times New Roman" panose="02020603050405020304" pitchFamily="18" charset="0"/>
              <a:cs typeface="Times New Roman" panose="02020603050405020304" pitchFamily="18" charset="0"/>
            </a:rPr>
            <a:t>Negative Predictive value</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2441204" y="1082775"/>
        <a:ext cx="1873402" cy="908438"/>
      </dsp:txXfrm>
    </dsp:sp>
    <dsp:sp modelId="{E4792F99-3002-439C-825C-DCE929685C6C}">
      <dsp:nvSpPr>
        <dsp:cNvPr id="0" name=""/>
        <dsp:cNvSpPr/>
      </dsp:nvSpPr>
      <dsp:spPr>
        <a:xfrm>
          <a:off x="2605933" y="2019476"/>
          <a:ext cx="192992" cy="723723"/>
        </a:xfrm>
        <a:custGeom>
          <a:avLst/>
          <a:gdLst/>
          <a:ahLst/>
          <a:cxnLst/>
          <a:rect l="0" t="0" r="0" b="0"/>
          <a:pathLst>
            <a:path>
              <a:moveTo>
                <a:pt x="0" y="0"/>
              </a:moveTo>
              <a:lnTo>
                <a:pt x="0" y="723723"/>
              </a:lnTo>
              <a:lnTo>
                <a:pt x="192992" y="723723"/>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632F6-2EFF-4251-AADB-3E4D3D3154D0}">
      <dsp:nvSpPr>
        <dsp:cNvPr id="0" name=""/>
        <dsp:cNvSpPr/>
      </dsp:nvSpPr>
      <dsp:spPr>
        <a:xfrm>
          <a:off x="2798926" y="2260717"/>
          <a:ext cx="1543942" cy="96496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Proportion  of Individuals with negative test really have no disease</a:t>
          </a:r>
          <a:endParaRPr lang="en-US" sz="1400" kern="1200" dirty="0"/>
        </a:p>
      </dsp:txBody>
      <dsp:txXfrm>
        <a:off x="2827189" y="2288980"/>
        <a:ext cx="1487416" cy="908438"/>
      </dsp:txXfrm>
    </dsp:sp>
    <dsp:sp modelId="{88A4055E-A4AA-4572-96C2-841A12A25449}">
      <dsp:nvSpPr>
        <dsp:cNvPr id="0" name=""/>
        <dsp:cNvSpPr/>
      </dsp:nvSpPr>
      <dsp:spPr>
        <a:xfrm>
          <a:off x="2605933" y="2019476"/>
          <a:ext cx="192992" cy="1929928"/>
        </a:xfrm>
        <a:custGeom>
          <a:avLst/>
          <a:gdLst/>
          <a:ahLst/>
          <a:cxnLst/>
          <a:rect l="0" t="0" r="0" b="0"/>
          <a:pathLst>
            <a:path>
              <a:moveTo>
                <a:pt x="0" y="0"/>
              </a:moveTo>
              <a:lnTo>
                <a:pt x="0" y="1929928"/>
              </a:lnTo>
              <a:lnTo>
                <a:pt x="192992" y="1929928"/>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4EC6F-0189-49FB-8B08-E24D4E02986A}">
      <dsp:nvSpPr>
        <dsp:cNvPr id="0" name=""/>
        <dsp:cNvSpPr/>
      </dsp:nvSpPr>
      <dsp:spPr>
        <a:xfrm>
          <a:off x="2798926" y="3466923"/>
          <a:ext cx="1543942" cy="96496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NPV= d/(</a:t>
          </a:r>
          <a:r>
            <a:rPr lang="en-US" sz="1400" kern="1200" dirty="0" err="1" smtClean="0"/>
            <a:t>c+d</a:t>
          </a:r>
          <a:r>
            <a:rPr lang="en-US" sz="1400" kern="1200" dirty="0" smtClean="0"/>
            <a:t>)</a:t>
          </a:r>
          <a:endParaRPr lang="en-US" sz="1400" kern="1200" dirty="0"/>
        </a:p>
      </dsp:txBody>
      <dsp:txXfrm>
        <a:off x="2827189" y="3495186"/>
        <a:ext cx="1487416" cy="908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52C69-1789-4632-9725-AD17417B235C}">
      <dsp:nvSpPr>
        <dsp:cNvPr id="0" name=""/>
        <dsp:cNvSpPr/>
      </dsp:nvSpPr>
      <dsp:spPr>
        <a:xfrm>
          <a:off x="160820" y="2257958"/>
          <a:ext cx="2377441" cy="78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Times New Roman" panose="02020603050405020304" pitchFamily="18" charset="0"/>
              <a:cs typeface="Times New Roman" panose="02020603050405020304" pitchFamily="18" charset="0"/>
            </a:rPr>
            <a:t>Sensitivity</a:t>
          </a:r>
          <a:endParaRPr lang="en-US" sz="2800" b="0" kern="1200" dirty="0">
            <a:solidFill>
              <a:schemeClr val="tx1"/>
            </a:solidFill>
            <a:latin typeface="Times New Roman" panose="02020603050405020304" pitchFamily="18" charset="0"/>
            <a:cs typeface="Times New Roman" panose="02020603050405020304" pitchFamily="18" charset="0"/>
          </a:endParaRPr>
        </a:p>
      </dsp:txBody>
      <dsp:txXfrm>
        <a:off x="160820" y="2257958"/>
        <a:ext cx="2377441" cy="783474"/>
      </dsp:txXfrm>
    </dsp:sp>
    <dsp:sp modelId="{302707AE-6B90-464D-AA4A-E25E66473C60}">
      <dsp:nvSpPr>
        <dsp:cNvPr id="0" name=""/>
        <dsp:cNvSpPr/>
      </dsp:nvSpPr>
      <dsp:spPr>
        <a:xfrm>
          <a:off x="158119" y="2019673"/>
          <a:ext cx="189114" cy="189114"/>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A81F7AE-6B76-429E-88F1-F5116D6437C0}">
      <dsp:nvSpPr>
        <dsp:cNvPr id="0" name=""/>
        <dsp:cNvSpPr/>
      </dsp:nvSpPr>
      <dsp:spPr>
        <a:xfrm>
          <a:off x="290499" y="1754913"/>
          <a:ext cx="189114" cy="189114"/>
        </a:xfrm>
        <a:prstGeom prst="ellipse">
          <a:avLst/>
        </a:prstGeom>
        <a:solidFill>
          <a:schemeClr val="accent5">
            <a:hueOff val="-551882"/>
            <a:satOff val="2212"/>
            <a:lumOff val="4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0548D7E-4039-4688-B19E-B17834F59DD0}">
      <dsp:nvSpPr>
        <dsp:cNvPr id="0" name=""/>
        <dsp:cNvSpPr/>
      </dsp:nvSpPr>
      <dsp:spPr>
        <a:xfrm>
          <a:off x="608212" y="1807865"/>
          <a:ext cx="297180" cy="297180"/>
        </a:xfrm>
        <a:prstGeom prst="ellipse">
          <a:avLst/>
        </a:prstGeom>
        <a:solidFill>
          <a:schemeClr val="accent5">
            <a:hueOff val="-1103764"/>
            <a:satOff val="4423"/>
            <a:lumOff val="9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5417421-52C8-4651-A7D9-B575C5499969}">
      <dsp:nvSpPr>
        <dsp:cNvPr id="0" name=""/>
        <dsp:cNvSpPr/>
      </dsp:nvSpPr>
      <dsp:spPr>
        <a:xfrm>
          <a:off x="872972" y="1516628"/>
          <a:ext cx="189114" cy="189114"/>
        </a:xfrm>
        <a:prstGeom prst="ellipse">
          <a:avLst/>
        </a:prstGeom>
        <a:solidFill>
          <a:schemeClr val="accent5">
            <a:hueOff val="-1655646"/>
            <a:satOff val="6635"/>
            <a:lumOff val="14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AAA344-51AA-40D2-9BAE-B49B6C1947D9}">
      <dsp:nvSpPr>
        <dsp:cNvPr id="0" name=""/>
        <dsp:cNvSpPr/>
      </dsp:nvSpPr>
      <dsp:spPr>
        <a:xfrm>
          <a:off x="1217161" y="1410724"/>
          <a:ext cx="189114" cy="189114"/>
        </a:xfrm>
        <a:prstGeom prst="ellipse">
          <a:avLst/>
        </a:prstGeom>
        <a:solidFill>
          <a:schemeClr val="accent5">
            <a:hueOff val="-2207528"/>
            <a:satOff val="8847"/>
            <a:lumOff val="191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253F65-2F18-4098-869F-70E35AA05745}">
      <dsp:nvSpPr>
        <dsp:cNvPr id="0" name=""/>
        <dsp:cNvSpPr/>
      </dsp:nvSpPr>
      <dsp:spPr>
        <a:xfrm>
          <a:off x="1640777" y="1596057"/>
          <a:ext cx="189114" cy="189114"/>
        </a:xfrm>
        <a:prstGeom prst="ellipse">
          <a:avLst/>
        </a:prstGeom>
        <a:solidFill>
          <a:schemeClr val="accent5">
            <a:hueOff val="-2759410"/>
            <a:satOff val="11059"/>
            <a:lumOff val="23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BCD444-A4C0-4266-8D86-8EB70C01753C}">
      <dsp:nvSpPr>
        <dsp:cNvPr id="0" name=""/>
        <dsp:cNvSpPr/>
      </dsp:nvSpPr>
      <dsp:spPr>
        <a:xfrm>
          <a:off x="1905538" y="1728437"/>
          <a:ext cx="297180" cy="297180"/>
        </a:xfrm>
        <a:prstGeom prst="ellipse">
          <a:avLst/>
        </a:prstGeom>
        <a:solidFill>
          <a:schemeClr val="accent5">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6775F4-9ED4-4896-BBCC-721ECEC7B689}">
      <dsp:nvSpPr>
        <dsp:cNvPr id="0" name=""/>
        <dsp:cNvSpPr/>
      </dsp:nvSpPr>
      <dsp:spPr>
        <a:xfrm>
          <a:off x="2276203" y="2019673"/>
          <a:ext cx="189114" cy="189114"/>
        </a:xfrm>
        <a:prstGeom prst="ellipse">
          <a:avLst/>
        </a:prstGeom>
        <a:solidFill>
          <a:schemeClr val="accent5">
            <a:hueOff val="-3863174"/>
            <a:satOff val="15482"/>
            <a:lumOff val="33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4A9665B-1474-4E34-8FA2-A40C443C859B}">
      <dsp:nvSpPr>
        <dsp:cNvPr id="0" name=""/>
        <dsp:cNvSpPr/>
      </dsp:nvSpPr>
      <dsp:spPr>
        <a:xfrm>
          <a:off x="2435059" y="2310910"/>
          <a:ext cx="189114" cy="189114"/>
        </a:xfrm>
        <a:prstGeom prst="ellipse">
          <a:avLst/>
        </a:prstGeom>
        <a:solidFill>
          <a:schemeClr val="accent5">
            <a:hueOff val="-4415056"/>
            <a:satOff val="17694"/>
            <a:lumOff val="38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B9EC709-352F-48D5-9638-953B3EC832B1}">
      <dsp:nvSpPr>
        <dsp:cNvPr id="0" name=""/>
        <dsp:cNvSpPr/>
      </dsp:nvSpPr>
      <dsp:spPr>
        <a:xfrm>
          <a:off x="1058304" y="1754913"/>
          <a:ext cx="486294" cy="486294"/>
        </a:xfrm>
        <a:prstGeom prst="ellipse">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9C1E34-5996-4EE0-A037-E9D62FB008C5}">
      <dsp:nvSpPr>
        <dsp:cNvPr id="0" name=""/>
        <dsp:cNvSpPr/>
      </dsp:nvSpPr>
      <dsp:spPr>
        <a:xfrm>
          <a:off x="25738" y="2761003"/>
          <a:ext cx="189114" cy="189114"/>
        </a:xfrm>
        <a:prstGeom prst="ellipse">
          <a:avLst/>
        </a:prstGeom>
        <a:solidFill>
          <a:schemeClr val="accent5">
            <a:hueOff val="-5518820"/>
            <a:satOff val="22117"/>
            <a:lumOff val="47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FAF0BBE-EC0F-4634-B7C1-D5CC02D534DC}">
      <dsp:nvSpPr>
        <dsp:cNvPr id="0" name=""/>
        <dsp:cNvSpPr/>
      </dsp:nvSpPr>
      <dsp:spPr>
        <a:xfrm>
          <a:off x="184595" y="2999287"/>
          <a:ext cx="297180" cy="297180"/>
        </a:xfrm>
        <a:prstGeom prst="ellipse">
          <a:avLst/>
        </a:prstGeom>
        <a:solidFill>
          <a:schemeClr val="accent5">
            <a:hueOff val="-6070702"/>
            <a:satOff val="24329"/>
            <a:lumOff val="52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831D0D1-A032-455C-BBE7-4F3E40CB21E7}">
      <dsp:nvSpPr>
        <dsp:cNvPr id="0" name=""/>
        <dsp:cNvSpPr/>
      </dsp:nvSpPr>
      <dsp:spPr>
        <a:xfrm>
          <a:off x="581735" y="3211096"/>
          <a:ext cx="432262" cy="432262"/>
        </a:xfrm>
        <a:prstGeom prst="ellipse">
          <a:avLst/>
        </a:prstGeom>
        <a:solidFill>
          <a:schemeClr val="accent5">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863C24C-C022-4D66-B065-CF061EC08256}">
      <dsp:nvSpPr>
        <dsp:cNvPr id="0" name=""/>
        <dsp:cNvSpPr/>
      </dsp:nvSpPr>
      <dsp:spPr>
        <a:xfrm>
          <a:off x="1137733" y="3555284"/>
          <a:ext cx="189114" cy="189114"/>
        </a:xfrm>
        <a:prstGeom prst="ellipse">
          <a:avLst/>
        </a:prstGeom>
        <a:solidFill>
          <a:schemeClr val="accent5">
            <a:hueOff val="-7174466"/>
            <a:satOff val="28752"/>
            <a:lumOff val="62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5315D1-C084-4D21-856F-A22F79FDFCED}">
      <dsp:nvSpPr>
        <dsp:cNvPr id="0" name=""/>
        <dsp:cNvSpPr/>
      </dsp:nvSpPr>
      <dsp:spPr>
        <a:xfrm>
          <a:off x="1243637" y="3211096"/>
          <a:ext cx="297180" cy="297180"/>
        </a:xfrm>
        <a:prstGeom prst="ellipse">
          <a:avLst/>
        </a:prstGeom>
        <a:solidFill>
          <a:schemeClr val="accent5">
            <a:hueOff val="-7726349"/>
            <a:satOff val="30964"/>
            <a:lumOff val="67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AF9027-1DE6-4219-86AB-2A4A1C370374}">
      <dsp:nvSpPr>
        <dsp:cNvPr id="0" name=""/>
        <dsp:cNvSpPr/>
      </dsp:nvSpPr>
      <dsp:spPr>
        <a:xfrm>
          <a:off x="1508397" y="3581760"/>
          <a:ext cx="189114" cy="189114"/>
        </a:xfrm>
        <a:prstGeom prst="ellipse">
          <a:avLst/>
        </a:prstGeom>
        <a:solidFill>
          <a:schemeClr val="accent5">
            <a:hueOff val="-8278230"/>
            <a:satOff val="33176"/>
            <a:lumOff val="71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6EB058B-2A11-4450-B5E5-70E49F40F578}">
      <dsp:nvSpPr>
        <dsp:cNvPr id="0" name=""/>
        <dsp:cNvSpPr/>
      </dsp:nvSpPr>
      <dsp:spPr>
        <a:xfrm>
          <a:off x="1746682" y="3158143"/>
          <a:ext cx="432262" cy="432262"/>
        </a:xfrm>
        <a:prstGeom prst="ellipse">
          <a:avLst/>
        </a:prstGeom>
        <a:solidFill>
          <a:schemeClr val="accent5">
            <a:hueOff val="-8830112"/>
            <a:satOff val="35388"/>
            <a:lumOff val="76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41C37E1-C1CE-4757-858F-0A2757C2B597}">
      <dsp:nvSpPr>
        <dsp:cNvPr id="0" name=""/>
        <dsp:cNvSpPr/>
      </dsp:nvSpPr>
      <dsp:spPr>
        <a:xfrm>
          <a:off x="2329155" y="3052239"/>
          <a:ext cx="297180" cy="297180"/>
        </a:xfrm>
        <a:prstGeom prst="ellipse">
          <a:avLst/>
        </a:prstGeom>
        <a:solidFill>
          <a:schemeClr val="accent5">
            <a:hueOff val="-9381994"/>
            <a:satOff val="37599"/>
            <a:lumOff val="81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1366EA3-7735-4DCC-A0D4-09FDB138EDDF}">
      <dsp:nvSpPr>
        <dsp:cNvPr id="0" name=""/>
        <dsp:cNvSpPr/>
      </dsp:nvSpPr>
      <dsp:spPr>
        <a:xfrm>
          <a:off x="2626335" y="1807425"/>
          <a:ext cx="872775" cy="1666224"/>
        </a:xfrm>
        <a:prstGeom prst="chevron">
          <a:avLst>
            <a:gd name="adj" fmla="val 6231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13A3903-09CF-4697-9B1A-D43147EC4CE0}">
      <dsp:nvSpPr>
        <dsp:cNvPr id="0" name=""/>
        <dsp:cNvSpPr/>
      </dsp:nvSpPr>
      <dsp:spPr>
        <a:xfrm>
          <a:off x="3499111" y="1808234"/>
          <a:ext cx="2380297" cy="166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Times New Roman" panose="02020603050405020304" pitchFamily="18" charset="0"/>
              <a:cs typeface="Times New Roman" panose="02020603050405020304" pitchFamily="18" charset="0"/>
            </a:rPr>
            <a:t>Specificity </a:t>
          </a:r>
          <a:endParaRPr lang="en-US" sz="2800" b="0" kern="1200" dirty="0">
            <a:solidFill>
              <a:schemeClr val="tx1"/>
            </a:solidFill>
            <a:latin typeface="Times New Roman" panose="02020603050405020304" pitchFamily="18" charset="0"/>
            <a:cs typeface="Times New Roman" panose="02020603050405020304" pitchFamily="18" charset="0"/>
          </a:endParaRPr>
        </a:p>
      </dsp:txBody>
      <dsp:txXfrm>
        <a:off x="3499111" y="1808234"/>
        <a:ext cx="2380297" cy="1666208"/>
      </dsp:txXfrm>
    </dsp:sp>
    <dsp:sp modelId="{127D3105-C01A-47E2-AE58-DC5A346D52C8}">
      <dsp:nvSpPr>
        <dsp:cNvPr id="0" name=""/>
        <dsp:cNvSpPr/>
      </dsp:nvSpPr>
      <dsp:spPr>
        <a:xfrm>
          <a:off x="5410204" y="1833884"/>
          <a:ext cx="872775" cy="1666224"/>
        </a:xfrm>
        <a:prstGeom prst="chevron">
          <a:avLst>
            <a:gd name="adj" fmla="val 62310"/>
          </a:avLst>
        </a:prstGeom>
        <a:solidFill>
          <a:schemeClr val="accent5">
            <a:hueOff val="-9933876"/>
            <a:satOff val="39811"/>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85758A6-A038-4DF5-A66F-257859572C78}">
      <dsp:nvSpPr>
        <dsp:cNvPr id="0" name=""/>
        <dsp:cNvSpPr/>
      </dsp:nvSpPr>
      <dsp:spPr>
        <a:xfrm>
          <a:off x="6934193" y="1655379"/>
          <a:ext cx="2023252" cy="2023252"/>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0" kern="1200" dirty="0" smtClean="0">
              <a:solidFill>
                <a:schemeClr val="tx1"/>
              </a:solidFill>
              <a:latin typeface="Times New Roman" panose="02020603050405020304" pitchFamily="18" charset="0"/>
              <a:cs typeface="Times New Roman" panose="02020603050405020304" pitchFamily="18" charset="0"/>
            </a:rPr>
            <a:t>False Positive</a:t>
          </a:r>
        </a:p>
        <a:p>
          <a:pPr lvl="0" algn="ctr" defTabSz="1066800">
            <a:lnSpc>
              <a:spcPct val="90000"/>
            </a:lnSpc>
            <a:spcBef>
              <a:spcPct val="0"/>
            </a:spcBef>
            <a:spcAft>
              <a:spcPct val="35000"/>
            </a:spcAft>
          </a:pP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7230491" y="1951677"/>
        <a:ext cx="1430656" cy="1430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52C69-1789-4632-9725-AD17417B235C}">
      <dsp:nvSpPr>
        <dsp:cNvPr id="0" name=""/>
        <dsp:cNvSpPr/>
      </dsp:nvSpPr>
      <dsp:spPr>
        <a:xfrm>
          <a:off x="160820" y="2257958"/>
          <a:ext cx="2377441" cy="78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Times New Roman" panose="02020603050405020304" pitchFamily="18" charset="0"/>
              <a:cs typeface="Times New Roman" panose="02020603050405020304" pitchFamily="18" charset="0"/>
            </a:rPr>
            <a:t>Specificity</a:t>
          </a:r>
          <a:endParaRPr lang="en-US" sz="2800" b="0" kern="1200" dirty="0">
            <a:solidFill>
              <a:schemeClr val="tx1"/>
            </a:solidFill>
            <a:latin typeface="Times New Roman" panose="02020603050405020304" pitchFamily="18" charset="0"/>
            <a:cs typeface="Times New Roman" panose="02020603050405020304" pitchFamily="18" charset="0"/>
          </a:endParaRPr>
        </a:p>
      </dsp:txBody>
      <dsp:txXfrm>
        <a:off x="160820" y="2257958"/>
        <a:ext cx="2377441" cy="783474"/>
      </dsp:txXfrm>
    </dsp:sp>
    <dsp:sp modelId="{302707AE-6B90-464D-AA4A-E25E66473C60}">
      <dsp:nvSpPr>
        <dsp:cNvPr id="0" name=""/>
        <dsp:cNvSpPr/>
      </dsp:nvSpPr>
      <dsp:spPr>
        <a:xfrm>
          <a:off x="158119" y="2019673"/>
          <a:ext cx="189114" cy="189114"/>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A81F7AE-6B76-429E-88F1-F5116D6437C0}">
      <dsp:nvSpPr>
        <dsp:cNvPr id="0" name=""/>
        <dsp:cNvSpPr/>
      </dsp:nvSpPr>
      <dsp:spPr>
        <a:xfrm>
          <a:off x="290499" y="1754913"/>
          <a:ext cx="189114" cy="189114"/>
        </a:xfrm>
        <a:prstGeom prst="ellipse">
          <a:avLst/>
        </a:prstGeom>
        <a:solidFill>
          <a:schemeClr val="accent5">
            <a:hueOff val="-551882"/>
            <a:satOff val="2212"/>
            <a:lumOff val="4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0548D7E-4039-4688-B19E-B17834F59DD0}">
      <dsp:nvSpPr>
        <dsp:cNvPr id="0" name=""/>
        <dsp:cNvSpPr/>
      </dsp:nvSpPr>
      <dsp:spPr>
        <a:xfrm>
          <a:off x="608212" y="1807865"/>
          <a:ext cx="297180" cy="297180"/>
        </a:xfrm>
        <a:prstGeom prst="ellipse">
          <a:avLst/>
        </a:prstGeom>
        <a:solidFill>
          <a:schemeClr val="accent5">
            <a:hueOff val="-1103764"/>
            <a:satOff val="4423"/>
            <a:lumOff val="9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5417421-52C8-4651-A7D9-B575C5499969}">
      <dsp:nvSpPr>
        <dsp:cNvPr id="0" name=""/>
        <dsp:cNvSpPr/>
      </dsp:nvSpPr>
      <dsp:spPr>
        <a:xfrm>
          <a:off x="872972" y="1516628"/>
          <a:ext cx="189114" cy="189114"/>
        </a:xfrm>
        <a:prstGeom prst="ellipse">
          <a:avLst/>
        </a:prstGeom>
        <a:solidFill>
          <a:schemeClr val="accent5">
            <a:hueOff val="-1655646"/>
            <a:satOff val="6635"/>
            <a:lumOff val="14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AAA344-51AA-40D2-9BAE-B49B6C1947D9}">
      <dsp:nvSpPr>
        <dsp:cNvPr id="0" name=""/>
        <dsp:cNvSpPr/>
      </dsp:nvSpPr>
      <dsp:spPr>
        <a:xfrm>
          <a:off x="1217161" y="1410724"/>
          <a:ext cx="189114" cy="189114"/>
        </a:xfrm>
        <a:prstGeom prst="ellipse">
          <a:avLst/>
        </a:prstGeom>
        <a:solidFill>
          <a:schemeClr val="accent5">
            <a:hueOff val="-2207528"/>
            <a:satOff val="8847"/>
            <a:lumOff val="191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253F65-2F18-4098-869F-70E35AA05745}">
      <dsp:nvSpPr>
        <dsp:cNvPr id="0" name=""/>
        <dsp:cNvSpPr/>
      </dsp:nvSpPr>
      <dsp:spPr>
        <a:xfrm>
          <a:off x="1640777" y="1596057"/>
          <a:ext cx="189114" cy="189114"/>
        </a:xfrm>
        <a:prstGeom prst="ellipse">
          <a:avLst/>
        </a:prstGeom>
        <a:solidFill>
          <a:schemeClr val="accent5">
            <a:hueOff val="-2759410"/>
            <a:satOff val="11059"/>
            <a:lumOff val="23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BCD444-A4C0-4266-8D86-8EB70C01753C}">
      <dsp:nvSpPr>
        <dsp:cNvPr id="0" name=""/>
        <dsp:cNvSpPr/>
      </dsp:nvSpPr>
      <dsp:spPr>
        <a:xfrm>
          <a:off x="1905538" y="1728437"/>
          <a:ext cx="297180" cy="297180"/>
        </a:xfrm>
        <a:prstGeom prst="ellipse">
          <a:avLst/>
        </a:prstGeom>
        <a:solidFill>
          <a:schemeClr val="accent5">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6775F4-9ED4-4896-BBCC-721ECEC7B689}">
      <dsp:nvSpPr>
        <dsp:cNvPr id="0" name=""/>
        <dsp:cNvSpPr/>
      </dsp:nvSpPr>
      <dsp:spPr>
        <a:xfrm>
          <a:off x="2276203" y="2019673"/>
          <a:ext cx="189114" cy="189114"/>
        </a:xfrm>
        <a:prstGeom prst="ellipse">
          <a:avLst/>
        </a:prstGeom>
        <a:solidFill>
          <a:schemeClr val="accent5">
            <a:hueOff val="-3863174"/>
            <a:satOff val="15482"/>
            <a:lumOff val="33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4A9665B-1474-4E34-8FA2-A40C443C859B}">
      <dsp:nvSpPr>
        <dsp:cNvPr id="0" name=""/>
        <dsp:cNvSpPr/>
      </dsp:nvSpPr>
      <dsp:spPr>
        <a:xfrm>
          <a:off x="2435059" y="2310910"/>
          <a:ext cx="189114" cy="189114"/>
        </a:xfrm>
        <a:prstGeom prst="ellipse">
          <a:avLst/>
        </a:prstGeom>
        <a:solidFill>
          <a:schemeClr val="accent5">
            <a:hueOff val="-4415056"/>
            <a:satOff val="17694"/>
            <a:lumOff val="38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B9EC709-352F-48D5-9638-953B3EC832B1}">
      <dsp:nvSpPr>
        <dsp:cNvPr id="0" name=""/>
        <dsp:cNvSpPr/>
      </dsp:nvSpPr>
      <dsp:spPr>
        <a:xfrm>
          <a:off x="1058304" y="1754913"/>
          <a:ext cx="486294" cy="486294"/>
        </a:xfrm>
        <a:prstGeom prst="ellipse">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9C1E34-5996-4EE0-A037-E9D62FB008C5}">
      <dsp:nvSpPr>
        <dsp:cNvPr id="0" name=""/>
        <dsp:cNvSpPr/>
      </dsp:nvSpPr>
      <dsp:spPr>
        <a:xfrm>
          <a:off x="25738" y="2761003"/>
          <a:ext cx="189114" cy="189114"/>
        </a:xfrm>
        <a:prstGeom prst="ellipse">
          <a:avLst/>
        </a:prstGeom>
        <a:solidFill>
          <a:schemeClr val="accent5">
            <a:hueOff val="-5518820"/>
            <a:satOff val="22117"/>
            <a:lumOff val="47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FAF0BBE-EC0F-4634-B7C1-D5CC02D534DC}">
      <dsp:nvSpPr>
        <dsp:cNvPr id="0" name=""/>
        <dsp:cNvSpPr/>
      </dsp:nvSpPr>
      <dsp:spPr>
        <a:xfrm>
          <a:off x="184595" y="2999287"/>
          <a:ext cx="297180" cy="297180"/>
        </a:xfrm>
        <a:prstGeom prst="ellipse">
          <a:avLst/>
        </a:prstGeom>
        <a:solidFill>
          <a:schemeClr val="accent5">
            <a:hueOff val="-6070702"/>
            <a:satOff val="24329"/>
            <a:lumOff val="52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831D0D1-A032-455C-BBE7-4F3E40CB21E7}">
      <dsp:nvSpPr>
        <dsp:cNvPr id="0" name=""/>
        <dsp:cNvSpPr/>
      </dsp:nvSpPr>
      <dsp:spPr>
        <a:xfrm>
          <a:off x="581735" y="3211096"/>
          <a:ext cx="432262" cy="432262"/>
        </a:xfrm>
        <a:prstGeom prst="ellipse">
          <a:avLst/>
        </a:prstGeom>
        <a:solidFill>
          <a:schemeClr val="accent5">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863C24C-C022-4D66-B065-CF061EC08256}">
      <dsp:nvSpPr>
        <dsp:cNvPr id="0" name=""/>
        <dsp:cNvSpPr/>
      </dsp:nvSpPr>
      <dsp:spPr>
        <a:xfrm>
          <a:off x="1137733" y="3555284"/>
          <a:ext cx="189114" cy="189114"/>
        </a:xfrm>
        <a:prstGeom prst="ellipse">
          <a:avLst/>
        </a:prstGeom>
        <a:solidFill>
          <a:schemeClr val="accent5">
            <a:hueOff val="-7174466"/>
            <a:satOff val="28752"/>
            <a:lumOff val="62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5315D1-C084-4D21-856F-A22F79FDFCED}">
      <dsp:nvSpPr>
        <dsp:cNvPr id="0" name=""/>
        <dsp:cNvSpPr/>
      </dsp:nvSpPr>
      <dsp:spPr>
        <a:xfrm>
          <a:off x="1243637" y="3211096"/>
          <a:ext cx="297180" cy="297180"/>
        </a:xfrm>
        <a:prstGeom prst="ellipse">
          <a:avLst/>
        </a:prstGeom>
        <a:solidFill>
          <a:schemeClr val="accent5">
            <a:hueOff val="-7726349"/>
            <a:satOff val="30964"/>
            <a:lumOff val="67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AF9027-1DE6-4219-86AB-2A4A1C370374}">
      <dsp:nvSpPr>
        <dsp:cNvPr id="0" name=""/>
        <dsp:cNvSpPr/>
      </dsp:nvSpPr>
      <dsp:spPr>
        <a:xfrm>
          <a:off x="1508397" y="3581760"/>
          <a:ext cx="189114" cy="189114"/>
        </a:xfrm>
        <a:prstGeom prst="ellipse">
          <a:avLst/>
        </a:prstGeom>
        <a:solidFill>
          <a:schemeClr val="accent5">
            <a:hueOff val="-8278230"/>
            <a:satOff val="33176"/>
            <a:lumOff val="71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6EB058B-2A11-4450-B5E5-70E49F40F578}">
      <dsp:nvSpPr>
        <dsp:cNvPr id="0" name=""/>
        <dsp:cNvSpPr/>
      </dsp:nvSpPr>
      <dsp:spPr>
        <a:xfrm>
          <a:off x="1746682" y="3158143"/>
          <a:ext cx="432262" cy="432262"/>
        </a:xfrm>
        <a:prstGeom prst="ellipse">
          <a:avLst/>
        </a:prstGeom>
        <a:solidFill>
          <a:schemeClr val="accent5">
            <a:hueOff val="-8830112"/>
            <a:satOff val="35388"/>
            <a:lumOff val="76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41C37E1-C1CE-4757-858F-0A2757C2B597}">
      <dsp:nvSpPr>
        <dsp:cNvPr id="0" name=""/>
        <dsp:cNvSpPr/>
      </dsp:nvSpPr>
      <dsp:spPr>
        <a:xfrm>
          <a:off x="2329155" y="3052239"/>
          <a:ext cx="297180" cy="297180"/>
        </a:xfrm>
        <a:prstGeom prst="ellipse">
          <a:avLst/>
        </a:prstGeom>
        <a:solidFill>
          <a:schemeClr val="accent5">
            <a:hueOff val="-9381994"/>
            <a:satOff val="37599"/>
            <a:lumOff val="81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1366EA3-7735-4DCC-A0D4-09FDB138EDDF}">
      <dsp:nvSpPr>
        <dsp:cNvPr id="0" name=""/>
        <dsp:cNvSpPr/>
      </dsp:nvSpPr>
      <dsp:spPr>
        <a:xfrm>
          <a:off x="2626335" y="1807425"/>
          <a:ext cx="872775" cy="1666224"/>
        </a:xfrm>
        <a:prstGeom prst="chevron">
          <a:avLst>
            <a:gd name="adj" fmla="val 6231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13A3903-09CF-4697-9B1A-D43147EC4CE0}">
      <dsp:nvSpPr>
        <dsp:cNvPr id="0" name=""/>
        <dsp:cNvSpPr/>
      </dsp:nvSpPr>
      <dsp:spPr>
        <a:xfrm>
          <a:off x="3499111" y="1808234"/>
          <a:ext cx="2380297" cy="166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Times New Roman" panose="02020603050405020304" pitchFamily="18" charset="0"/>
              <a:cs typeface="Times New Roman" panose="02020603050405020304" pitchFamily="18" charset="0"/>
            </a:rPr>
            <a:t>Sensitivity</a:t>
          </a:r>
          <a:endParaRPr lang="en-US" sz="2800" b="0" kern="1200" dirty="0">
            <a:solidFill>
              <a:schemeClr val="tx1"/>
            </a:solidFill>
            <a:latin typeface="Times New Roman" panose="02020603050405020304" pitchFamily="18" charset="0"/>
            <a:cs typeface="Times New Roman" panose="02020603050405020304" pitchFamily="18" charset="0"/>
          </a:endParaRPr>
        </a:p>
      </dsp:txBody>
      <dsp:txXfrm>
        <a:off x="3499111" y="1808234"/>
        <a:ext cx="2380297" cy="1666208"/>
      </dsp:txXfrm>
    </dsp:sp>
    <dsp:sp modelId="{127D3105-C01A-47E2-AE58-DC5A346D52C8}">
      <dsp:nvSpPr>
        <dsp:cNvPr id="0" name=""/>
        <dsp:cNvSpPr/>
      </dsp:nvSpPr>
      <dsp:spPr>
        <a:xfrm>
          <a:off x="5410204" y="1833884"/>
          <a:ext cx="872775" cy="1666224"/>
        </a:xfrm>
        <a:prstGeom prst="chevron">
          <a:avLst>
            <a:gd name="adj" fmla="val 62310"/>
          </a:avLst>
        </a:prstGeom>
        <a:solidFill>
          <a:schemeClr val="accent5">
            <a:hueOff val="-9933876"/>
            <a:satOff val="39811"/>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85758A6-A038-4DF5-A66F-257859572C78}">
      <dsp:nvSpPr>
        <dsp:cNvPr id="0" name=""/>
        <dsp:cNvSpPr/>
      </dsp:nvSpPr>
      <dsp:spPr>
        <a:xfrm>
          <a:off x="6934193" y="1655379"/>
          <a:ext cx="2023252" cy="2023252"/>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0" kern="1200" dirty="0" smtClean="0">
              <a:solidFill>
                <a:schemeClr val="tx1"/>
              </a:solidFill>
              <a:latin typeface="Times New Roman" panose="02020603050405020304" pitchFamily="18" charset="0"/>
              <a:cs typeface="Times New Roman" panose="02020603050405020304" pitchFamily="18" charset="0"/>
            </a:rPr>
            <a:t>False Negative</a:t>
          </a:r>
        </a:p>
        <a:p>
          <a:pPr lvl="0" algn="ctr" defTabSz="1066800">
            <a:lnSpc>
              <a:spcPct val="90000"/>
            </a:lnSpc>
            <a:spcBef>
              <a:spcPct val="0"/>
            </a:spcBef>
            <a:spcAft>
              <a:spcPct val="35000"/>
            </a:spcAft>
          </a:pP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7230491" y="1951677"/>
        <a:ext cx="1430656" cy="14306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537A3-1D58-4CA5-A6AE-E2F58D530879}">
      <dsp:nvSpPr>
        <dsp:cNvPr id="0" name=""/>
        <dsp:cNvSpPr/>
      </dsp:nvSpPr>
      <dsp:spPr>
        <a:xfrm>
          <a:off x="380999" y="4083"/>
          <a:ext cx="2274540" cy="1137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True Positive</a:t>
          </a:r>
          <a:endParaRPr lang="en-US" sz="3200" kern="1200" dirty="0">
            <a:latin typeface="Times New Roman" panose="02020603050405020304" pitchFamily="18" charset="0"/>
            <a:cs typeface="Times New Roman" panose="02020603050405020304" pitchFamily="18" charset="0"/>
          </a:endParaRPr>
        </a:p>
      </dsp:txBody>
      <dsp:txXfrm>
        <a:off x="414309" y="37393"/>
        <a:ext cx="2207920" cy="1070650"/>
      </dsp:txXfrm>
    </dsp:sp>
    <dsp:sp modelId="{FB228BA6-A9B9-48E2-9370-D61A917EDDEA}">
      <dsp:nvSpPr>
        <dsp:cNvPr id="0" name=""/>
        <dsp:cNvSpPr/>
      </dsp:nvSpPr>
      <dsp:spPr>
        <a:xfrm>
          <a:off x="608453" y="1141353"/>
          <a:ext cx="227454" cy="852952"/>
        </a:xfrm>
        <a:custGeom>
          <a:avLst/>
          <a:gdLst/>
          <a:ahLst/>
          <a:cxnLst/>
          <a:rect l="0" t="0" r="0" b="0"/>
          <a:pathLst>
            <a:path>
              <a:moveTo>
                <a:pt x="0" y="0"/>
              </a:moveTo>
              <a:lnTo>
                <a:pt x="0" y="852952"/>
              </a:lnTo>
              <a:lnTo>
                <a:pt x="227454" y="852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8B638-7AE2-4CB5-B53C-DC668D3F6A06}">
      <dsp:nvSpPr>
        <dsp:cNvPr id="0" name=""/>
        <dsp:cNvSpPr/>
      </dsp:nvSpPr>
      <dsp:spPr>
        <a:xfrm>
          <a:off x="835907" y="1425671"/>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Labelling Effect</a:t>
          </a:r>
          <a:endParaRPr lang="en-US" sz="2400" kern="1200" dirty="0"/>
        </a:p>
      </dsp:txBody>
      <dsp:txXfrm>
        <a:off x="869217" y="1458981"/>
        <a:ext cx="1753012" cy="1070650"/>
      </dsp:txXfrm>
    </dsp:sp>
    <dsp:sp modelId="{DE30ECE4-C04B-48DB-8803-8AE545F561A3}">
      <dsp:nvSpPr>
        <dsp:cNvPr id="0" name=""/>
        <dsp:cNvSpPr/>
      </dsp:nvSpPr>
      <dsp:spPr>
        <a:xfrm>
          <a:off x="3224174" y="4083"/>
          <a:ext cx="2274540" cy="1137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False Positive</a:t>
          </a:r>
          <a:endParaRPr lang="en-US" sz="3200" kern="1200" dirty="0">
            <a:latin typeface="Times New Roman" panose="02020603050405020304" pitchFamily="18" charset="0"/>
            <a:cs typeface="Times New Roman" panose="02020603050405020304" pitchFamily="18" charset="0"/>
          </a:endParaRPr>
        </a:p>
      </dsp:txBody>
      <dsp:txXfrm>
        <a:off x="3257484" y="37393"/>
        <a:ext cx="2207920" cy="1070650"/>
      </dsp:txXfrm>
    </dsp:sp>
    <dsp:sp modelId="{80CEE4F8-118B-47D0-9816-5C835BD8EA4C}">
      <dsp:nvSpPr>
        <dsp:cNvPr id="0" name=""/>
        <dsp:cNvSpPr/>
      </dsp:nvSpPr>
      <dsp:spPr>
        <a:xfrm>
          <a:off x="3451628" y="1141353"/>
          <a:ext cx="227454" cy="852952"/>
        </a:xfrm>
        <a:custGeom>
          <a:avLst/>
          <a:gdLst/>
          <a:ahLst/>
          <a:cxnLst/>
          <a:rect l="0" t="0" r="0" b="0"/>
          <a:pathLst>
            <a:path>
              <a:moveTo>
                <a:pt x="0" y="0"/>
              </a:moveTo>
              <a:lnTo>
                <a:pt x="0" y="852952"/>
              </a:lnTo>
              <a:lnTo>
                <a:pt x="227454" y="852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5CC74-FE5F-4299-B37B-5DF2605EFF3D}">
      <dsp:nvSpPr>
        <dsp:cNvPr id="0" name=""/>
        <dsp:cNvSpPr/>
      </dsp:nvSpPr>
      <dsp:spPr>
        <a:xfrm>
          <a:off x="3679082" y="1425671"/>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Anxiety</a:t>
          </a:r>
          <a:endParaRPr lang="en-US" sz="2400" kern="1200" dirty="0"/>
        </a:p>
      </dsp:txBody>
      <dsp:txXfrm>
        <a:off x="3712392" y="1458981"/>
        <a:ext cx="1753012" cy="1070650"/>
      </dsp:txXfrm>
    </dsp:sp>
    <dsp:sp modelId="{7BFDD064-85BE-4839-B027-B2D847165163}">
      <dsp:nvSpPr>
        <dsp:cNvPr id="0" name=""/>
        <dsp:cNvSpPr/>
      </dsp:nvSpPr>
      <dsp:spPr>
        <a:xfrm>
          <a:off x="3451628" y="1141353"/>
          <a:ext cx="227454" cy="2274540"/>
        </a:xfrm>
        <a:custGeom>
          <a:avLst/>
          <a:gdLst/>
          <a:ahLst/>
          <a:cxnLst/>
          <a:rect l="0" t="0" r="0" b="0"/>
          <a:pathLst>
            <a:path>
              <a:moveTo>
                <a:pt x="0" y="0"/>
              </a:moveTo>
              <a:lnTo>
                <a:pt x="0" y="2274540"/>
              </a:lnTo>
              <a:lnTo>
                <a:pt x="227454" y="22745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A449A-8EF3-4967-BF34-2C1200D25340}">
      <dsp:nvSpPr>
        <dsp:cNvPr id="0" name=""/>
        <dsp:cNvSpPr/>
      </dsp:nvSpPr>
      <dsp:spPr>
        <a:xfrm>
          <a:off x="3679082" y="2847258"/>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Fear From Future Test</a:t>
          </a:r>
          <a:endParaRPr lang="en-US" sz="2400" kern="1200" dirty="0"/>
        </a:p>
      </dsp:txBody>
      <dsp:txXfrm>
        <a:off x="3712392" y="2880568"/>
        <a:ext cx="1753012" cy="1070650"/>
      </dsp:txXfrm>
    </dsp:sp>
    <dsp:sp modelId="{21119034-A7E0-4F1F-A491-EA5CB601A28E}">
      <dsp:nvSpPr>
        <dsp:cNvPr id="0" name=""/>
        <dsp:cNvSpPr/>
      </dsp:nvSpPr>
      <dsp:spPr>
        <a:xfrm>
          <a:off x="3451628" y="1141353"/>
          <a:ext cx="227454" cy="3696127"/>
        </a:xfrm>
        <a:custGeom>
          <a:avLst/>
          <a:gdLst/>
          <a:ahLst/>
          <a:cxnLst/>
          <a:rect l="0" t="0" r="0" b="0"/>
          <a:pathLst>
            <a:path>
              <a:moveTo>
                <a:pt x="0" y="0"/>
              </a:moveTo>
              <a:lnTo>
                <a:pt x="0" y="3696127"/>
              </a:lnTo>
              <a:lnTo>
                <a:pt x="227454" y="3696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957E6-3A66-4EE1-B96B-A38DAA7F9BD0}">
      <dsp:nvSpPr>
        <dsp:cNvPr id="0" name=""/>
        <dsp:cNvSpPr/>
      </dsp:nvSpPr>
      <dsp:spPr>
        <a:xfrm>
          <a:off x="3679082" y="4268846"/>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Monetary Expenses</a:t>
          </a:r>
          <a:endParaRPr lang="en-US" sz="2400" kern="1200" dirty="0"/>
        </a:p>
      </dsp:txBody>
      <dsp:txXfrm>
        <a:off x="3712392" y="4302156"/>
        <a:ext cx="1753012" cy="1070650"/>
      </dsp:txXfrm>
    </dsp:sp>
    <dsp:sp modelId="{30BDEAFC-10BD-4589-AC5A-D2D1B1F1C896}">
      <dsp:nvSpPr>
        <dsp:cNvPr id="0" name=""/>
        <dsp:cNvSpPr/>
      </dsp:nvSpPr>
      <dsp:spPr>
        <a:xfrm>
          <a:off x="6067349" y="4083"/>
          <a:ext cx="2274540" cy="1137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False Negative</a:t>
          </a:r>
          <a:endParaRPr lang="en-US" sz="3200" kern="1200" dirty="0">
            <a:latin typeface="Times New Roman" panose="02020603050405020304" pitchFamily="18" charset="0"/>
            <a:cs typeface="Times New Roman" panose="02020603050405020304" pitchFamily="18" charset="0"/>
          </a:endParaRPr>
        </a:p>
      </dsp:txBody>
      <dsp:txXfrm>
        <a:off x="6100659" y="37393"/>
        <a:ext cx="2207920" cy="1070650"/>
      </dsp:txXfrm>
    </dsp:sp>
    <dsp:sp modelId="{6EBF89A6-9F55-47FA-9B6D-61DB7B6B2AC5}">
      <dsp:nvSpPr>
        <dsp:cNvPr id="0" name=""/>
        <dsp:cNvSpPr/>
      </dsp:nvSpPr>
      <dsp:spPr>
        <a:xfrm>
          <a:off x="6294803" y="1141353"/>
          <a:ext cx="227454" cy="852952"/>
        </a:xfrm>
        <a:custGeom>
          <a:avLst/>
          <a:gdLst/>
          <a:ahLst/>
          <a:cxnLst/>
          <a:rect l="0" t="0" r="0" b="0"/>
          <a:pathLst>
            <a:path>
              <a:moveTo>
                <a:pt x="0" y="0"/>
              </a:moveTo>
              <a:lnTo>
                <a:pt x="0" y="852952"/>
              </a:lnTo>
              <a:lnTo>
                <a:pt x="227454" y="852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F3EB4-AE08-461A-84B1-A9C60BBCFCA1}">
      <dsp:nvSpPr>
        <dsp:cNvPr id="0" name=""/>
        <dsp:cNvSpPr/>
      </dsp:nvSpPr>
      <dsp:spPr>
        <a:xfrm>
          <a:off x="6522257" y="1425671"/>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Delayed Diagnosis</a:t>
          </a:r>
          <a:endParaRPr lang="en-US" sz="2400" kern="1200" dirty="0"/>
        </a:p>
      </dsp:txBody>
      <dsp:txXfrm>
        <a:off x="6555567" y="1458981"/>
        <a:ext cx="1753012" cy="1070650"/>
      </dsp:txXfrm>
    </dsp:sp>
    <dsp:sp modelId="{2C58C171-279C-41FA-A96F-950A96F53065}">
      <dsp:nvSpPr>
        <dsp:cNvPr id="0" name=""/>
        <dsp:cNvSpPr/>
      </dsp:nvSpPr>
      <dsp:spPr>
        <a:xfrm>
          <a:off x="6294803" y="1141353"/>
          <a:ext cx="227454" cy="2274540"/>
        </a:xfrm>
        <a:custGeom>
          <a:avLst/>
          <a:gdLst/>
          <a:ahLst/>
          <a:cxnLst/>
          <a:rect l="0" t="0" r="0" b="0"/>
          <a:pathLst>
            <a:path>
              <a:moveTo>
                <a:pt x="0" y="0"/>
              </a:moveTo>
              <a:lnTo>
                <a:pt x="0" y="2274540"/>
              </a:lnTo>
              <a:lnTo>
                <a:pt x="227454" y="22745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64937-CD33-4F2C-8E53-8B6563C8AC88}">
      <dsp:nvSpPr>
        <dsp:cNvPr id="0" name=""/>
        <dsp:cNvSpPr/>
      </dsp:nvSpPr>
      <dsp:spPr>
        <a:xfrm>
          <a:off x="6522257" y="2847258"/>
          <a:ext cx="1819632"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Delayed Intervention</a:t>
          </a:r>
          <a:endParaRPr lang="en-US" sz="2400" kern="1200" dirty="0"/>
        </a:p>
      </dsp:txBody>
      <dsp:txXfrm>
        <a:off x="6555567" y="2880568"/>
        <a:ext cx="1753012" cy="1070650"/>
      </dsp:txXfrm>
    </dsp:sp>
    <dsp:sp modelId="{FEA77941-1AD3-4F83-B3BF-D1A708FFA1A7}">
      <dsp:nvSpPr>
        <dsp:cNvPr id="0" name=""/>
        <dsp:cNvSpPr/>
      </dsp:nvSpPr>
      <dsp:spPr>
        <a:xfrm>
          <a:off x="6294803" y="1141353"/>
          <a:ext cx="227454" cy="3696127"/>
        </a:xfrm>
        <a:custGeom>
          <a:avLst/>
          <a:gdLst/>
          <a:ahLst/>
          <a:cxnLst/>
          <a:rect l="0" t="0" r="0" b="0"/>
          <a:pathLst>
            <a:path>
              <a:moveTo>
                <a:pt x="0" y="0"/>
              </a:moveTo>
              <a:lnTo>
                <a:pt x="0" y="3696127"/>
              </a:lnTo>
              <a:lnTo>
                <a:pt x="227454" y="3696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EAD52-EF26-427F-9AD1-82475B500D66}">
      <dsp:nvSpPr>
        <dsp:cNvPr id="0" name=""/>
        <dsp:cNvSpPr/>
      </dsp:nvSpPr>
      <dsp:spPr>
        <a:xfrm>
          <a:off x="6522257" y="4268846"/>
          <a:ext cx="1935943" cy="113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Complications</a:t>
          </a:r>
          <a:endParaRPr lang="en-US" sz="2400" kern="1200" dirty="0"/>
        </a:p>
      </dsp:txBody>
      <dsp:txXfrm>
        <a:off x="6555567" y="4302156"/>
        <a:ext cx="1869323" cy="10706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DDB73-3F05-4FE9-9227-34535618C144}" type="datetimeFigureOut">
              <a:rPr lang="en-US" smtClean="0"/>
              <a:pPr/>
              <a:t>5/17/2020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A59AE6-45CE-4A10-A136-77034D0A8FE2}" type="slidenum">
              <a:rPr lang="en-US" smtClean="0"/>
              <a:pPr/>
              <a:t>‹#›</a:t>
            </a:fld>
            <a:endParaRPr lang="en-US"/>
          </a:p>
        </p:txBody>
      </p:sp>
    </p:spTree>
    <p:extLst>
      <p:ext uri="{BB962C8B-B14F-4D97-AF65-F5344CB8AC3E}">
        <p14:creationId xmlns:p14="http://schemas.microsoft.com/office/powerpoint/2010/main" val="1412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ED0247B-2F4A-42DA-B27B-25460DC7921E}" type="slidenum">
              <a:rPr lang="en-US" smtClean="0"/>
              <a:pPr/>
              <a:t>22</a:t>
            </a:fld>
            <a:endParaRPr lang="th-TH"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9ACF9CF-8F66-4C18-956C-F3A65345F077}" type="slidenum">
              <a:rPr lang="en-US" smtClean="0"/>
              <a:pPr/>
              <a:t>24</a:t>
            </a:fld>
            <a:endParaRPr lang="th-TH"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BA8E42B-BE2D-4BE1-8821-1CFCD7AEB7DF}" type="slidenum">
              <a:rPr lang="en-US" smtClean="0"/>
              <a:pPr/>
              <a:t>32</a:t>
            </a:fld>
            <a:endParaRPr lang="th-TH"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BFE37A2-E0E5-44C1-871A-47B8007C747E}" type="slidenum">
              <a:rPr lang="en-US" smtClean="0"/>
              <a:pPr/>
              <a:t>33</a:t>
            </a:fld>
            <a:endParaRPr lang="th-TH"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0EF9854-A3DD-4ECF-A383-AFDD614CA605}" type="slidenum">
              <a:rPr lang="en-US" smtClean="0"/>
              <a:pPr/>
              <a:t>34</a:t>
            </a:fld>
            <a:endParaRPr lang="th-TH"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5C39FDD-0EAA-465C-8E45-C8225F6C78CC}" type="slidenum">
              <a:rPr lang="en-US" smtClean="0"/>
              <a:pPr/>
              <a:t>38</a:t>
            </a:fld>
            <a:endParaRPr lang="th-TH"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4025"/>
            <a:ext cx="5029200" cy="4114488"/>
          </a:xfrm>
          <a:noFill/>
          <a:ln/>
        </p:spPr>
        <p:txBody>
          <a:bodyPr/>
          <a:lstStyle/>
          <a:p>
            <a:pPr eaLnBrk="1" hangingPunct="1"/>
            <a:endParaRPr lang="en-US"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21104EB6-4EB8-40FF-B173-8EEBA7E9A74B}" type="slidenum">
              <a:rPr lang="en-US" smtClean="0"/>
              <a:pPr/>
              <a:t>58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2599E64-994E-4AED-9ACD-0424C6942071}" type="slidenum">
              <a:rPr lang="en-GB" smtClean="0"/>
              <a:pPr/>
              <a:t>62</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b="1" smtClean="0"/>
              <a:t>British Doctors Study (Doll – smoking)</a:t>
            </a:r>
            <a:endParaRPr lang="en-GB" b="1" smtClean="0"/>
          </a:p>
          <a:p>
            <a:pPr eaLnBrk="1" hangingPunct="1"/>
            <a:r>
              <a:rPr lang="en-US" b="1" smtClean="0"/>
              <a:t>Benzene-workers (leukemia)</a:t>
            </a:r>
          </a:p>
          <a:p>
            <a:pPr eaLnBrk="1" hangingPunct="1"/>
            <a:r>
              <a:rPr lang="en-US" b="1" smtClean="0"/>
              <a:t>Coke-oven workers (lung cancer)</a:t>
            </a:r>
          </a:p>
          <a:p>
            <a:pPr eaLnBrk="1" hangingPunct="1"/>
            <a:r>
              <a:rPr lang="en-US" b="1" smtClean="0"/>
              <a:t>Asbestos workers  (lung cancer)</a:t>
            </a:r>
            <a:endParaRPr lang="en-GB" b="1" smtClean="0"/>
          </a:p>
          <a:p>
            <a:pPr eaLnBrk="1" hangingPunct="1"/>
            <a:r>
              <a:rPr lang="en-US" b="1" smtClean="0"/>
              <a:t>Patients treated with radiation (cancer)</a:t>
            </a:r>
            <a:r>
              <a:rPr lang="en-US" smtClean="0"/>
              <a:t> </a:t>
            </a:r>
          </a:p>
          <a:p>
            <a:pPr eaLnBrk="1" hangingPunct="1"/>
            <a:r>
              <a:rPr lang="en-US" b="1" smtClean="0"/>
              <a:t>Veterans (post-traumatic stress disorder)</a:t>
            </a:r>
            <a:endParaRPr lang="en-GB"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2EC0AAC-FD8A-4352-99B4-3D3144591B68}" type="slidenum">
              <a:rPr lang="en-GB" smtClean="0"/>
              <a:pPr/>
              <a:t>76</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smtClean="0"/>
              <a:t>Cohort studies allow for examination of multiple effects of a single exposure. For example, the Nurses’ Health Study has examined the relationship of oral contraceptives with breast and ovarian cancer, malignant melanoma as well as myocardial infarction.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CDBFB-4A66-42FB-B640-4A48B7002FD3}"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242C-7ADA-4ABB-82FC-EF97FE9D917B}"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07E4B-222B-43F4-8C49-FBC04052A780}"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EFBD197-83D4-4892-9F25-782C31EE0499}" type="datetime1">
              <a:rPr lang="en-US" smtClean="0"/>
              <a:t>5/17/2020</a:t>
            </a:fld>
            <a:endParaRPr lang="th-TH"/>
          </a:p>
        </p:txBody>
      </p:sp>
      <p:sp>
        <p:nvSpPr>
          <p:cNvPr id="6" name="Footer Placeholder 2"/>
          <p:cNvSpPr>
            <a:spLocks noGrp="1"/>
          </p:cNvSpPr>
          <p:nvPr>
            <p:ph type="ftr" sz="quarter" idx="11"/>
          </p:nvPr>
        </p:nvSpPr>
        <p:spPr/>
        <p:txBody>
          <a:bodyPr/>
          <a:lstStyle>
            <a:lvl1pPr>
              <a:defRPr/>
            </a:lvl1pPr>
          </a:lstStyle>
          <a:p>
            <a:pPr>
              <a:defRPr/>
            </a:pPr>
            <a:r>
              <a:rPr lang="en-US" smtClean="0"/>
              <a:t>EYERUS T.(BSC,MPHE)</a:t>
            </a:r>
            <a:endParaRPr lang="th-TH"/>
          </a:p>
        </p:txBody>
      </p:sp>
      <p:sp>
        <p:nvSpPr>
          <p:cNvPr id="7" name="Slide Number Placeholder 22"/>
          <p:cNvSpPr>
            <a:spLocks noGrp="1"/>
          </p:cNvSpPr>
          <p:nvPr>
            <p:ph type="sldNum" sz="quarter" idx="12"/>
          </p:nvPr>
        </p:nvSpPr>
        <p:spPr/>
        <p:txBody>
          <a:bodyPr/>
          <a:lstStyle>
            <a:lvl1pPr>
              <a:defRPr/>
            </a:lvl1pPr>
          </a:lstStyle>
          <a:p>
            <a:pPr>
              <a:defRPr/>
            </a:pPr>
            <a:fld id="{8A6DEC9F-28AA-4D1C-A274-5305629CB137}"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F1CB8-3BC9-4D86-919C-00A8E7A17254}"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5ED8A-21DB-4ABD-AF93-96A442B797A4}"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89265-77F3-42F4-BF10-69BFEB6DD90F}"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
        <p:nvSpPr>
          <p:cNvPr id="7" name="Slide Number Placeholder 6"/>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E46E9-E1D1-4F33-B33C-B1AA8069AFDD}" type="datetime1">
              <a:rPr lang="en-US" smtClean="0"/>
              <a:t>5/17/2020</a:t>
            </a:fld>
            <a:endParaRPr lang="en-US"/>
          </a:p>
        </p:txBody>
      </p:sp>
      <p:sp>
        <p:nvSpPr>
          <p:cNvPr id="8" name="Footer Placeholder 7"/>
          <p:cNvSpPr>
            <a:spLocks noGrp="1"/>
          </p:cNvSpPr>
          <p:nvPr>
            <p:ph type="ftr" sz="quarter" idx="11"/>
          </p:nvPr>
        </p:nvSpPr>
        <p:spPr/>
        <p:txBody>
          <a:bodyPr/>
          <a:lstStyle/>
          <a:p>
            <a:r>
              <a:rPr lang="en-US" smtClean="0"/>
              <a:t>EYERUS T.(BSC,MPHE)</a:t>
            </a:r>
            <a:endParaRPr lang="en-US"/>
          </a:p>
        </p:txBody>
      </p:sp>
      <p:sp>
        <p:nvSpPr>
          <p:cNvPr id="9" name="Slide Number Placeholder 8"/>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BD6CB-E703-4619-B64F-879FA9643F32}"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
        <p:nvSpPr>
          <p:cNvPr id="5" name="Slide Number Placeholder 4"/>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5FD0-26EB-4B33-926F-8DCD37B8B571}" type="datetime1">
              <a:rPr lang="en-US" smtClean="0"/>
              <a:t>5/17/2020</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
        <p:nvSpPr>
          <p:cNvPr id="4" name="Slide Number Placeholder 3"/>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29C2E-A6CC-4D9E-8A97-0577E616FE07}"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
        <p:nvSpPr>
          <p:cNvPr id="7" name="Slide Number Placeholder 6"/>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3392-E927-4E21-91FC-85039F3AF8EA}"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
        <p:nvSpPr>
          <p:cNvPr id="7" name="Slide Number Placeholder 6"/>
          <p:cNvSpPr>
            <a:spLocks noGrp="1"/>
          </p:cNvSpPr>
          <p:nvPr>
            <p:ph type="sldNum" sz="quarter" idx="12"/>
          </p:nvPr>
        </p:nvSpPr>
        <p:spPr/>
        <p:txBody>
          <a:bodyPr/>
          <a:lstStyle/>
          <a:p>
            <a:fld id="{358921A1-4BBA-45DF-B5A6-85B44D366E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3DCB4-3052-429C-86B9-0E76D28BBB64}" type="datetime1">
              <a:rPr lang="en-US" smtClean="0"/>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EYERUS T.(BSC,MPHE)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21A1-4BBA-45DF-B5A6-85B44D366E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tattrek.com/Help/Glossary.aspx?Target=Dependent%20variable" TargetMode="External"/><Relationship Id="rId2" Type="http://schemas.openxmlformats.org/officeDocument/2006/relationships/hyperlink" Target="http://stattrek.com/Help/Glossary.aspx?Target=Independent%20variable" TargetMode="External"/><Relationship Id="rId1" Type="http://schemas.openxmlformats.org/officeDocument/2006/relationships/slideLayout" Target="../slideLayouts/slideLayout2.xml"/><Relationship Id="rId4" Type="http://schemas.openxmlformats.org/officeDocument/2006/relationships/hyperlink" Target="http://stattrek.com/Help/Glossary.aspx?Target=Confounding"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Epidemiological study designs</a:t>
            </a:r>
            <a:endParaRPr lang="en-US" sz="5400" dirty="0"/>
          </a:p>
        </p:txBody>
      </p:sp>
      <p:sp>
        <p:nvSpPr>
          <p:cNvPr id="3" name="Date Placeholder 2"/>
          <p:cNvSpPr>
            <a:spLocks noGrp="1"/>
          </p:cNvSpPr>
          <p:nvPr>
            <p:ph type="dt" sz="half" idx="10"/>
          </p:nvPr>
        </p:nvSpPr>
        <p:spPr/>
        <p:txBody>
          <a:bodyPr/>
          <a:lstStyle/>
          <a:p>
            <a:fld id="{27C6A7E1-04A3-4F25-91E3-732669EA0CAD}" type="datetime1">
              <a:rPr lang="en-US" smtClean="0"/>
              <a:t>5/17/2020</a:t>
            </a:fld>
            <a:endParaRPr lang="en-US" dirty="0"/>
          </a:p>
        </p:txBody>
      </p:sp>
      <p:sp>
        <p:nvSpPr>
          <p:cNvPr id="4" name="Footer Placeholder 3"/>
          <p:cNvSpPr>
            <a:spLocks noGrp="1"/>
          </p:cNvSpPr>
          <p:nvPr>
            <p:ph type="ftr" sz="quarter" idx="11"/>
          </p:nvPr>
        </p:nvSpPr>
        <p:spPr/>
        <p:txBody>
          <a:bodyPr/>
          <a:lstStyle/>
          <a:p>
            <a:r>
              <a:rPr lang="en-US" dirty="0" smtClean="0"/>
              <a:t>EYERUS T.(BSC,MPHE)</a:t>
            </a:r>
            <a:endParaRPr lang="en-US" dirty="0"/>
          </a:p>
        </p:txBody>
      </p:sp>
      <p:sp>
        <p:nvSpPr>
          <p:cNvPr id="5" name="Slide Number Placeholder 4"/>
          <p:cNvSpPr>
            <a:spLocks noGrp="1"/>
          </p:cNvSpPr>
          <p:nvPr>
            <p:ph type="sldNum" sz="quarter" idx="12"/>
          </p:nvPr>
        </p:nvSpPr>
        <p:spPr/>
        <p:txBody>
          <a:bodyPr/>
          <a:lstStyle/>
          <a:p>
            <a:fld id="{358921A1-4BBA-45DF-B5A6-85B44D366E23}"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p:txBody>
          <a:bodyPr/>
          <a:lstStyle/>
          <a:p>
            <a:pPr marL="609600" indent="-609600">
              <a:buFont typeface="Wingdings" pitchFamily="2" charset="2"/>
              <a:buChar char="q"/>
            </a:pPr>
            <a:r>
              <a:rPr lang="en-GB" sz="2800" dirty="0" smtClean="0"/>
              <a:t> Based on study setting </a:t>
            </a:r>
          </a:p>
          <a:p>
            <a:pPr marL="609600" indent="-609600">
              <a:buNone/>
            </a:pPr>
            <a:endParaRPr lang="en-GB" sz="2800" dirty="0" smtClean="0"/>
          </a:p>
          <a:p>
            <a:pPr marL="609600" indent="-609600">
              <a:buFontTx/>
              <a:buAutoNum type="arabicPeriod"/>
            </a:pPr>
            <a:r>
              <a:rPr lang="en-GB" sz="2800" dirty="0" smtClean="0"/>
              <a:t>Community-based studies</a:t>
            </a:r>
          </a:p>
          <a:p>
            <a:pPr marL="990600" lvl="1" indent="-533400"/>
            <a:r>
              <a:rPr lang="en-GB" dirty="0" smtClean="0"/>
              <a:t>Conducted in communities</a:t>
            </a:r>
          </a:p>
          <a:p>
            <a:pPr marL="609600" indent="-609600">
              <a:buNone/>
            </a:pPr>
            <a:r>
              <a:rPr lang="en-GB" sz="2800" dirty="0" smtClean="0"/>
              <a:t>2. Institution-based studies</a:t>
            </a:r>
          </a:p>
          <a:p>
            <a:pPr marL="990600" lvl="1" indent="-533400"/>
            <a:r>
              <a:rPr lang="en-GB" dirty="0" smtClean="0"/>
              <a:t>Conducted in institutions </a:t>
            </a:r>
          </a:p>
          <a:p>
            <a:pPr marL="609600" indent="-609600">
              <a:buNone/>
            </a:pPr>
            <a:r>
              <a:rPr lang="en-GB" sz="2800" dirty="0" smtClean="0"/>
              <a:t>3. Laboratory-based studies</a:t>
            </a:r>
          </a:p>
          <a:p>
            <a:pPr marL="990600" lvl="1" indent="-533400"/>
            <a:r>
              <a:rPr lang="en-GB" dirty="0" smtClean="0"/>
              <a:t>Conducted in major laboratories</a:t>
            </a:r>
          </a:p>
          <a:p>
            <a:endParaRPr lang="en-US" dirty="0"/>
          </a:p>
        </p:txBody>
      </p:sp>
      <p:sp>
        <p:nvSpPr>
          <p:cNvPr id="4" name="Date Placeholder 3"/>
          <p:cNvSpPr>
            <a:spLocks noGrp="1"/>
          </p:cNvSpPr>
          <p:nvPr>
            <p:ph type="dt" sz="half" idx="10"/>
          </p:nvPr>
        </p:nvSpPr>
        <p:spPr/>
        <p:txBody>
          <a:bodyPr/>
          <a:lstStyle/>
          <a:p>
            <a:fld id="{F35F59E0-1447-4D80-A74B-8A514A181009}"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r>
              <a:rPr lang="en-US" sz="2800" b="1" dirty="0">
                <a:solidFill>
                  <a:srgbClr val="0070C0"/>
                </a:solidFill>
              </a:rPr>
              <a:t>Alternative explanations for the observed  </a:t>
            </a:r>
            <a:br>
              <a:rPr lang="en-US" sz="2800" b="1" dirty="0">
                <a:solidFill>
                  <a:srgbClr val="0070C0"/>
                </a:solidFill>
              </a:rPr>
            </a:br>
            <a:r>
              <a:rPr lang="en-US" sz="2800" b="1" dirty="0">
                <a:solidFill>
                  <a:srgbClr val="0070C0"/>
                </a:solidFill>
              </a:rPr>
              <a:t>association other than cause and effect relationships</a:t>
            </a:r>
            <a:r>
              <a:rPr lang="en-US" sz="2800" dirty="0">
                <a:solidFill>
                  <a:srgbClr val="0070C0"/>
                </a:solidFill>
              </a:rPr>
              <a:t/>
            </a:r>
            <a:br>
              <a:rPr lang="en-US" sz="2800" dirty="0">
                <a:solidFill>
                  <a:srgbClr val="0070C0"/>
                </a:solidFill>
              </a:rPr>
            </a:br>
            <a:endParaRPr lang="en-US" sz="2800" dirty="0"/>
          </a:p>
        </p:txBody>
      </p:sp>
      <p:sp>
        <p:nvSpPr>
          <p:cNvPr id="3" name="Content Placeholder 2"/>
          <p:cNvSpPr>
            <a:spLocks noGrp="1"/>
          </p:cNvSpPr>
          <p:nvPr>
            <p:ph idx="1"/>
          </p:nvPr>
        </p:nvSpPr>
        <p:spPr/>
        <p:txBody>
          <a:bodyPr>
            <a:normAutofit fontScale="85000" lnSpcReduction="20000"/>
          </a:bodyPr>
          <a:lstStyle/>
          <a:p>
            <a:pPr marL="514350" indent="-514350" algn="just">
              <a:lnSpc>
                <a:spcPct val="120000"/>
              </a:lnSpc>
              <a:buFont typeface="+mj-lt"/>
              <a:buAutoNum type="alphaUcPeriod"/>
              <a:defRPr/>
            </a:pPr>
            <a:r>
              <a:rPr lang="en-US" dirty="0"/>
              <a:t>The association may be the result of </a:t>
            </a:r>
            <a:r>
              <a:rPr lang="en-US" b="1" dirty="0"/>
              <a:t>chance</a:t>
            </a:r>
          </a:p>
          <a:p>
            <a:pPr marL="514350" indent="-514350" algn="just">
              <a:lnSpc>
                <a:spcPct val="120000"/>
              </a:lnSpc>
              <a:buFont typeface="+mj-lt"/>
              <a:buAutoNum type="alphaUcPeriod"/>
              <a:defRPr/>
            </a:pPr>
            <a:r>
              <a:rPr lang="en-US" dirty="0"/>
              <a:t>The association may be the result of </a:t>
            </a:r>
            <a:r>
              <a:rPr lang="en-US" b="1" dirty="0"/>
              <a:t>bias</a:t>
            </a:r>
          </a:p>
          <a:p>
            <a:pPr marL="514350" indent="-514350" algn="just">
              <a:lnSpc>
                <a:spcPct val="120000"/>
              </a:lnSpc>
              <a:buFont typeface="+mj-lt"/>
              <a:buAutoNum type="alphaUcPeriod"/>
              <a:defRPr/>
            </a:pPr>
            <a:r>
              <a:rPr lang="en-US" dirty="0"/>
              <a:t>Association can be the result of a </a:t>
            </a:r>
            <a:r>
              <a:rPr lang="en-US" b="1" dirty="0"/>
              <a:t>confounding effect.</a:t>
            </a:r>
          </a:p>
          <a:p>
            <a:pPr marL="514350" indent="-514350" algn="just">
              <a:lnSpc>
                <a:spcPct val="120000"/>
              </a:lnSpc>
              <a:buFont typeface="+mj-lt"/>
              <a:buAutoNum type="alphaUcPeriod"/>
              <a:defRPr/>
            </a:pPr>
            <a:r>
              <a:rPr lang="en-US" dirty="0"/>
              <a:t>An apparent cause can be an effect, rather than a  cause </a:t>
            </a:r>
            <a:r>
              <a:rPr lang="en-US" b="1" dirty="0"/>
              <a:t>(reverse causation)</a:t>
            </a:r>
          </a:p>
          <a:p>
            <a:pPr marL="514350" indent="-514350" algn="just">
              <a:lnSpc>
                <a:spcPct val="120000"/>
              </a:lnSpc>
              <a:buFont typeface="+mj-lt"/>
              <a:buAutoNum type="alphaUcPeriod"/>
              <a:defRPr/>
            </a:pPr>
            <a:r>
              <a:rPr lang="en-US" dirty="0"/>
              <a:t>Cause can be both a cause effect </a:t>
            </a:r>
            <a:r>
              <a:rPr lang="en-US" b="1" dirty="0"/>
              <a:t>(reciprocal causation)</a:t>
            </a:r>
          </a:p>
          <a:p>
            <a:pPr marL="320040" indent="-320040">
              <a:lnSpc>
                <a:spcPct val="120000"/>
              </a:lnSpc>
              <a:buNone/>
              <a:defRPr/>
            </a:pPr>
            <a:r>
              <a:rPr lang="en-US" dirty="0"/>
              <a:t>   </a:t>
            </a:r>
            <a:r>
              <a:rPr lang="en-US" dirty="0" err="1"/>
              <a:t>e.g</a:t>
            </a:r>
            <a:r>
              <a:rPr lang="en-US" dirty="0"/>
              <a:t> Vitamin A deficiency can cause </a:t>
            </a:r>
            <a:r>
              <a:rPr lang="en-US" dirty="0" err="1"/>
              <a:t>diarrhoea</a:t>
            </a:r>
            <a:r>
              <a:rPr lang="en-US" dirty="0"/>
              <a:t> or </a:t>
            </a:r>
            <a:r>
              <a:rPr lang="en-US" dirty="0" err="1"/>
              <a:t>diarrhoea</a:t>
            </a:r>
            <a:r>
              <a:rPr lang="en-US" dirty="0"/>
              <a:t> can cause Vitamin A deficiency</a:t>
            </a:r>
          </a:p>
          <a:p>
            <a:pPr>
              <a:buNone/>
            </a:pPr>
            <a:endParaRPr lang="en-US" dirty="0"/>
          </a:p>
        </p:txBody>
      </p:sp>
      <p:sp>
        <p:nvSpPr>
          <p:cNvPr id="4" name="Date Placeholder 3"/>
          <p:cNvSpPr>
            <a:spLocks noGrp="1"/>
          </p:cNvSpPr>
          <p:nvPr>
            <p:ph type="dt" sz="half" idx="10"/>
          </p:nvPr>
        </p:nvSpPr>
        <p:spPr/>
        <p:txBody>
          <a:bodyPr/>
          <a:lstStyle/>
          <a:p>
            <a:fld id="{4B653403-59D7-40CC-98C5-4D46A9D4327D}"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of epidemiological studies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b="1" dirty="0" smtClean="0">
                <a:solidFill>
                  <a:srgbClr val="FF0000"/>
                </a:solidFill>
              </a:rPr>
              <a:t>Validity:  </a:t>
            </a:r>
            <a:r>
              <a:rPr lang="en-US" b="1" dirty="0" smtClean="0"/>
              <a:t>is</a:t>
            </a:r>
            <a:r>
              <a:rPr lang="en-US" b="1" dirty="0" smtClean="0">
                <a:solidFill>
                  <a:srgbClr val="FF0000"/>
                </a:solidFill>
              </a:rPr>
              <a:t> </a:t>
            </a:r>
            <a:r>
              <a:rPr lang="en-US" dirty="0" smtClean="0">
                <a:cs typeface="Arial" pitchFamily="34" charset="0"/>
              </a:rPr>
              <a:t>a measure of the degree to which something truly represents </a:t>
            </a:r>
            <a:r>
              <a:rPr lang="en-US" b="1" dirty="0" smtClean="0">
                <a:cs typeface="Arial" pitchFamily="34" charset="0"/>
              </a:rPr>
              <a:t>what it is being measured</a:t>
            </a:r>
            <a:r>
              <a:rPr lang="en-US" dirty="0" smtClean="0">
                <a:cs typeface="Arial" pitchFamily="34" charset="0"/>
              </a:rPr>
              <a:t>.</a:t>
            </a:r>
            <a:endParaRPr lang="en-US" dirty="0" smtClean="0"/>
          </a:p>
          <a:p>
            <a:pPr>
              <a:buNone/>
            </a:pPr>
            <a:r>
              <a:rPr lang="en-US" dirty="0" smtClean="0"/>
              <a:t>Two </a:t>
            </a:r>
            <a:r>
              <a:rPr lang="en-US" dirty="0" smtClean="0">
                <a:solidFill>
                  <a:srgbClr val="FF0000"/>
                </a:solidFill>
              </a:rPr>
              <a:t>types of validity</a:t>
            </a:r>
            <a:r>
              <a:rPr lang="en-US" dirty="0" smtClean="0"/>
              <a:t> - internal and external.</a:t>
            </a:r>
          </a:p>
          <a:p>
            <a:pPr>
              <a:buNone/>
            </a:pPr>
            <a:r>
              <a:rPr lang="en-US" b="1" dirty="0" smtClean="0"/>
              <a:t>A. Internal validity - </a:t>
            </a:r>
            <a:r>
              <a:rPr lang="en-US" dirty="0" smtClean="0"/>
              <a:t>is the degree to which the results of the study are correct for the particular group of people studied</a:t>
            </a:r>
          </a:p>
          <a:p>
            <a:pPr>
              <a:buNone/>
            </a:pPr>
            <a:r>
              <a:rPr lang="en-US" dirty="0" smtClean="0"/>
              <a:t> </a:t>
            </a:r>
          </a:p>
          <a:p>
            <a:pPr>
              <a:buNone/>
            </a:pPr>
            <a:r>
              <a:rPr lang="en-US" b="1" dirty="0" smtClean="0"/>
              <a:t>b. External validity (</a:t>
            </a:r>
            <a:r>
              <a:rPr lang="en-US" b="1" dirty="0" err="1" smtClean="0"/>
              <a:t>Generalizability</a:t>
            </a:r>
            <a:r>
              <a:rPr lang="en-US" b="1" dirty="0" smtClean="0"/>
              <a:t>) - </a:t>
            </a:r>
            <a:r>
              <a:rPr lang="en-US" dirty="0" smtClean="0"/>
              <a:t>is the extent to which the results of study apply to people not in it.</a:t>
            </a:r>
          </a:p>
          <a:p>
            <a:endParaRPr lang="en-US" dirty="0"/>
          </a:p>
        </p:txBody>
      </p:sp>
      <p:sp>
        <p:nvSpPr>
          <p:cNvPr id="4" name="Date Placeholder 3"/>
          <p:cNvSpPr>
            <a:spLocks noGrp="1"/>
          </p:cNvSpPr>
          <p:nvPr>
            <p:ph type="dt" sz="half" idx="10"/>
          </p:nvPr>
        </p:nvSpPr>
        <p:spPr/>
        <p:txBody>
          <a:bodyPr/>
          <a:lstStyle/>
          <a:p>
            <a:fld id="{CFAA3015-9207-466F-AC75-D103F390CA93}"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chance</a:t>
            </a:r>
            <a:endParaRPr lang="en-US" dirty="0"/>
          </a:p>
        </p:txBody>
      </p:sp>
      <p:sp>
        <p:nvSpPr>
          <p:cNvPr id="3" name="Content Placeholder 2"/>
          <p:cNvSpPr>
            <a:spLocks noGrp="1"/>
          </p:cNvSpPr>
          <p:nvPr>
            <p:ph idx="1"/>
          </p:nvPr>
        </p:nvSpPr>
        <p:spPr/>
        <p:txBody>
          <a:bodyPr>
            <a:normAutofit fontScale="70000" lnSpcReduction="20000"/>
          </a:bodyPr>
          <a:lstStyle/>
          <a:p>
            <a:pPr marL="274320" indent="-274320" algn="just">
              <a:buClr>
                <a:schemeClr val="accent3"/>
              </a:buClr>
              <a:buFont typeface="Wingdings 2"/>
              <a:buChar char=""/>
              <a:defRPr/>
            </a:pPr>
            <a:r>
              <a:rPr lang="en-US" dirty="0"/>
              <a:t>we can draw </a:t>
            </a:r>
            <a:r>
              <a:rPr lang="en-US" b="1" dirty="0"/>
              <a:t>inferences</a:t>
            </a:r>
            <a:r>
              <a:rPr lang="en-US" dirty="0"/>
              <a:t> about the experience of an entire population based on  </a:t>
            </a:r>
            <a:r>
              <a:rPr lang="en-US" b="1" dirty="0"/>
              <a:t>evaluation of only a sample</a:t>
            </a:r>
            <a:r>
              <a:rPr lang="en-US" dirty="0"/>
              <a:t>. </a:t>
            </a:r>
          </a:p>
          <a:p>
            <a:pPr marL="274320" indent="-274320" algn="just">
              <a:buClr>
                <a:schemeClr val="accent3"/>
              </a:buClr>
              <a:buFont typeface="Wingdings 2"/>
              <a:buChar char=""/>
              <a:defRPr/>
            </a:pPr>
            <a:endParaRPr lang="en-US" dirty="0"/>
          </a:p>
          <a:p>
            <a:pPr marL="274320" indent="-274320" algn="just">
              <a:buClr>
                <a:schemeClr val="accent3"/>
              </a:buClr>
              <a:buFont typeface="Wingdings 2"/>
              <a:buChar char=""/>
              <a:defRPr/>
            </a:pPr>
            <a:r>
              <a:rPr lang="en-US" dirty="0"/>
              <a:t>One of the major problems in drawing such inference is that the play of chance may always affect the results observed simply because of </a:t>
            </a:r>
            <a:r>
              <a:rPr lang="en-US" b="1" dirty="0"/>
              <a:t>random variation</a:t>
            </a:r>
            <a:r>
              <a:rPr lang="en-US" dirty="0"/>
              <a:t> from sample to sample.</a:t>
            </a:r>
          </a:p>
          <a:p>
            <a:pPr marL="274320" indent="-274320" algn="just">
              <a:buClr>
                <a:schemeClr val="accent3"/>
              </a:buClr>
              <a:buFont typeface="Wingdings 2"/>
              <a:buChar char=""/>
              <a:defRPr/>
            </a:pPr>
            <a:endParaRPr lang="en-US" dirty="0"/>
          </a:p>
          <a:p>
            <a:pPr marL="274320" indent="-274320" algn="just">
              <a:buClr>
                <a:schemeClr val="accent3"/>
              </a:buClr>
              <a:buFont typeface="Wingdings 2"/>
              <a:buChar char=""/>
              <a:defRPr/>
            </a:pPr>
            <a:r>
              <a:rPr lang="en-US" dirty="0"/>
              <a:t>One of the major determinants of  the degree to which chance affects the findings in any particular study is </a:t>
            </a:r>
            <a:r>
              <a:rPr lang="en-US" b="1" dirty="0"/>
              <a:t>sample size</a:t>
            </a:r>
            <a:endParaRPr lang="en-US" dirty="0"/>
          </a:p>
          <a:p>
            <a:pPr marL="320040" indent="-320040">
              <a:buFont typeface="Wingdings"/>
              <a:buChar char=""/>
              <a:defRPr/>
            </a:pPr>
            <a:r>
              <a:rPr lang="en-US" sz="3600" dirty="0">
                <a:solidFill>
                  <a:srgbClr val="7030A0"/>
                </a:solidFill>
              </a:rPr>
              <a:t>The smaller the sample , the more variability there will be in the estimates and the less likely the findings will reflect the experience of the total population.</a:t>
            </a:r>
          </a:p>
          <a:p>
            <a:endParaRPr lang="en-US" dirty="0"/>
          </a:p>
        </p:txBody>
      </p:sp>
      <p:sp>
        <p:nvSpPr>
          <p:cNvPr id="4" name="Date Placeholder 3"/>
          <p:cNvSpPr>
            <a:spLocks noGrp="1"/>
          </p:cNvSpPr>
          <p:nvPr>
            <p:ph type="dt" sz="half" idx="10"/>
          </p:nvPr>
        </p:nvSpPr>
        <p:spPr/>
        <p:txBody>
          <a:bodyPr/>
          <a:lstStyle/>
          <a:p>
            <a:fld id="{A6F303B2-2689-4240-84EA-817C375F33A6}"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chance…</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a:t>The larger the sample on which the estimate is based, the less variability and the more reliable the inference.</a:t>
            </a:r>
          </a:p>
          <a:p>
            <a:pPr>
              <a:buFont typeface="Wingdings" pitchFamily="2" charset="2"/>
              <a:buChar char="q"/>
              <a:defRPr/>
            </a:pPr>
            <a:r>
              <a:rPr lang="en-US" sz="2400" dirty="0"/>
              <a:t>It is important to quantify the degree to which chance variability may account for the results observed in any individual study. </a:t>
            </a:r>
          </a:p>
          <a:p>
            <a:pPr marL="662940" lvl="1" indent="-342900">
              <a:buFont typeface="Wingdings" pitchFamily="2" charset="2"/>
              <a:buChar char="q"/>
              <a:defRPr/>
            </a:pPr>
            <a:r>
              <a:rPr lang="en-US" sz="2100" dirty="0"/>
              <a:t>This is done by performing an appropriate test of statistical significance. </a:t>
            </a:r>
            <a:endParaRPr lang="en-US" sz="2400" dirty="0"/>
          </a:p>
          <a:p>
            <a:pPr marL="662940" lvl="1" indent="-342900">
              <a:buFont typeface="Wingdings" pitchFamily="2" charset="2"/>
              <a:buChar char="q"/>
              <a:defRPr/>
            </a:pPr>
            <a:r>
              <a:rPr lang="en-US" sz="2100" dirty="0"/>
              <a:t>A measure that is often reported from all tests of statistical significance is the P value. </a:t>
            </a:r>
            <a:endParaRPr lang="en-US" sz="2400" dirty="0"/>
          </a:p>
          <a:p>
            <a:pPr marL="937260" lvl="2" indent="-342900">
              <a:buFont typeface="Wingdings" pitchFamily="2" charset="2"/>
              <a:buChar char="q"/>
              <a:defRPr/>
            </a:pPr>
            <a:r>
              <a:rPr lang="en-US" sz="1800" dirty="0"/>
              <a:t>P </a:t>
            </a:r>
            <a:r>
              <a:rPr lang="en-US" sz="1800" u="sng" dirty="0"/>
              <a:t>&lt;</a:t>
            </a:r>
            <a:r>
              <a:rPr lang="en-US" sz="1800" dirty="0"/>
              <a:t> 0.05 - statistically significant. </a:t>
            </a:r>
          </a:p>
          <a:p>
            <a:pPr marL="937260" lvl="2" indent="-342900">
              <a:buFont typeface="Wingdings" pitchFamily="2" charset="2"/>
              <a:buChar char="q"/>
              <a:defRPr/>
            </a:pPr>
            <a:r>
              <a:rPr lang="en-US" sz="1800" dirty="0"/>
              <a:t>P&gt; 0.05 – no statistically significant association ( chance can not be excluded as a likely explanation)</a:t>
            </a:r>
          </a:p>
          <a:p>
            <a:endParaRPr lang="en-US" dirty="0"/>
          </a:p>
        </p:txBody>
      </p:sp>
      <p:sp>
        <p:nvSpPr>
          <p:cNvPr id="4" name="Date Placeholder 3"/>
          <p:cNvSpPr>
            <a:spLocks noGrp="1"/>
          </p:cNvSpPr>
          <p:nvPr>
            <p:ph type="dt" sz="half" idx="10"/>
          </p:nvPr>
        </p:nvSpPr>
        <p:spPr/>
        <p:txBody>
          <a:bodyPr/>
          <a:lstStyle/>
          <a:p>
            <a:fld id="{04CB193D-0308-489B-84D2-0D83A2A64AAB}"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(test of statistical significance)</a:t>
            </a:r>
            <a:endParaRPr lang="en-US" dirty="0"/>
          </a:p>
        </p:txBody>
      </p:sp>
      <p:sp>
        <p:nvSpPr>
          <p:cNvPr id="3" name="Content Placeholder 2"/>
          <p:cNvSpPr>
            <a:spLocks noGrp="1"/>
          </p:cNvSpPr>
          <p:nvPr>
            <p:ph idx="1"/>
          </p:nvPr>
        </p:nvSpPr>
        <p:spPr/>
        <p:txBody>
          <a:bodyPr/>
          <a:lstStyle/>
          <a:p>
            <a:pPr marL="609600" indent="-609600">
              <a:buFontTx/>
              <a:buAutoNum type="arabicPeriod"/>
              <a:defRPr/>
            </a:pPr>
            <a:r>
              <a:rPr lang="en-GB" sz="2800" b="1" dirty="0"/>
              <a:t>Make explicit statement of hypothesis</a:t>
            </a:r>
          </a:p>
          <a:p>
            <a:pPr marL="609600" indent="-609600">
              <a:buFont typeface="Wingdings" pitchFamily="2" charset="2"/>
              <a:buChar char="q"/>
              <a:defRPr/>
            </a:pPr>
            <a:r>
              <a:rPr lang="en-GB" sz="2800" dirty="0"/>
              <a:t>Null Hypothesis</a:t>
            </a:r>
          </a:p>
          <a:p>
            <a:pPr marL="990600" lvl="1" indent="-533400">
              <a:defRPr/>
            </a:pPr>
            <a:r>
              <a:rPr lang="en-GB" dirty="0"/>
              <a:t>H</a:t>
            </a:r>
            <a:r>
              <a:rPr lang="en-GB" sz="1400" dirty="0"/>
              <a:t>0</a:t>
            </a:r>
            <a:r>
              <a:rPr lang="en-GB" dirty="0"/>
              <a:t>:	P</a:t>
            </a:r>
            <a:r>
              <a:rPr lang="en-GB" sz="1600" dirty="0"/>
              <a:t>1</a:t>
            </a:r>
            <a:r>
              <a:rPr lang="en-GB" dirty="0"/>
              <a:t>   =   P</a:t>
            </a:r>
            <a:r>
              <a:rPr lang="en-GB" sz="1600" dirty="0"/>
              <a:t>2   </a:t>
            </a:r>
            <a:r>
              <a:rPr lang="en-GB" dirty="0"/>
              <a:t>(p= proportion developed outcome of interest)</a:t>
            </a:r>
            <a:endParaRPr lang="en-US" sz="1400" dirty="0"/>
          </a:p>
          <a:p>
            <a:pPr marL="990600" lvl="1" indent="-533400">
              <a:defRPr/>
            </a:pPr>
            <a:r>
              <a:rPr lang="en-GB" dirty="0"/>
              <a:t>H</a:t>
            </a:r>
            <a:r>
              <a:rPr lang="en-GB" sz="1400" dirty="0"/>
              <a:t>0</a:t>
            </a:r>
            <a:r>
              <a:rPr lang="en-GB" dirty="0"/>
              <a:t>:	RR  =  1</a:t>
            </a:r>
          </a:p>
          <a:p>
            <a:pPr marL="609600" indent="-609600">
              <a:buFont typeface="Wingdings" pitchFamily="2" charset="2"/>
              <a:buChar char="q"/>
              <a:defRPr/>
            </a:pPr>
            <a:r>
              <a:rPr lang="en-GB" sz="2800" dirty="0"/>
              <a:t>Alternate Hypothesis</a:t>
            </a:r>
          </a:p>
          <a:p>
            <a:pPr marL="609600" indent="-609600">
              <a:defRPr/>
            </a:pPr>
            <a:r>
              <a:rPr lang="en-GB" sz="2800" dirty="0"/>
              <a:t>		H</a:t>
            </a:r>
            <a:r>
              <a:rPr lang="en-GB" sz="1400" dirty="0"/>
              <a:t>1</a:t>
            </a:r>
            <a:r>
              <a:rPr lang="en-GB" sz="2800" dirty="0"/>
              <a:t>:	P</a:t>
            </a:r>
            <a:r>
              <a:rPr lang="en-GB" sz="1600" dirty="0"/>
              <a:t>1</a:t>
            </a:r>
            <a:r>
              <a:rPr lang="en-GB" sz="2800" dirty="0"/>
              <a:t>  </a:t>
            </a:r>
            <a:r>
              <a:rPr lang="en-GB" sz="2800" dirty="0">
                <a:sym typeface="Symbol" pitchFamily="18" charset="2"/>
              </a:rPr>
              <a:t> P</a:t>
            </a:r>
            <a:r>
              <a:rPr lang="en-GB" sz="1600" dirty="0"/>
              <a:t>2</a:t>
            </a:r>
          </a:p>
          <a:p>
            <a:pPr marL="609600" indent="-609600">
              <a:defRPr/>
            </a:pPr>
            <a:r>
              <a:rPr lang="en-GB" sz="2800" dirty="0"/>
              <a:t>		H</a:t>
            </a:r>
            <a:r>
              <a:rPr lang="en-GB" sz="1400" dirty="0"/>
              <a:t>1</a:t>
            </a:r>
            <a:r>
              <a:rPr lang="en-GB" sz="2800" dirty="0"/>
              <a:t>:	RR </a:t>
            </a:r>
            <a:r>
              <a:rPr lang="en-GB" sz="2800" dirty="0">
                <a:sym typeface="Symbol" pitchFamily="18" charset="2"/>
              </a:rPr>
              <a:t></a:t>
            </a:r>
            <a:r>
              <a:rPr lang="en-GB" sz="2800" dirty="0"/>
              <a:t>	1</a:t>
            </a:r>
          </a:p>
          <a:p>
            <a:endParaRPr lang="en-US" dirty="0"/>
          </a:p>
        </p:txBody>
      </p:sp>
      <p:sp>
        <p:nvSpPr>
          <p:cNvPr id="4" name="Date Placeholder 3"/>
          <p:cNvSpPr>
            <a:spLocks noGrp="1"/>
          </p:cNvSpPr>
          <p:nvPr>
            <p:ph type="dt" sz="half" idx="10"/>
          </p:nvPr>
        </p:nvSpPr>
        <p:spPr/>
        <p:txBody>
          <a:bodyPr/>
          <a:lstStyle/>
          <a:p>
            <a:fld id="{1CBEFC9E-3753-4B84-9E00-85FA11285116}"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p:txBody>
          <a:bodyPr/>
          <a:lstStyle/>
          <a:p>
            <a:pPr marL="609600" indent="-609600">
              <a:spcBef>
                <a:spcPts val="0"/>
              </a:spcBef>
              <a:buNone/>
              <a:defRPr/>
            </a:pPr>
            <a:r>
              <a:rPr lang="en-GB" sz="3600" b="1" dirty="0"/>
              <a:t> </a:t>
            </a:r>
            <a:r>
              <a:rPr lang="en-GB" sz="2800" b="1" dirty="0"/>
              <a:t>Perform Test of Significance</a:t>
            </a:r>
            <a:endParaRPr lang="en-GB" sz="3600" dirty="0"/>
          </a:p>
          <a:p>
            <a:pPr marL="609600" indent="-609600">
              <a:spcBef>
                <a:spcPts val="0"/>
              </a:spcBef>
              <a:buFont typeface="Wingdings"/>
              <a:buChar char=""/>
              <a:defRPr/>
            </a:pPr>
            <a:r>
              <a:rPr lang="en-GB" sz="2800" dirty="0"/>
              <a:t>Use appropriate test</a:t>
            </a:r>
          </a:p>
          <a:p>
            <a:pPr marL="609600" indent="-609600">
              <a:spcBef>
                <a:spcPts val="0"/>
              </a:spcBef>
              <a:buFont typeface="Wingdings"/>
              <a:buChar char=""/>
              <a:defRPr/>
            </a:pPr>
            <a:r>
              <a:rPr lang="en-GB" sz="2400" b="1" dirty="0"/>
              <a:t>P-value </a:t>
            </a:r>
            <a:r>
              <a:rPr lang="en-GB" sz="2400" b="1" dirty="0">
                <a:sym typeface="Symbol" pitchFamily="18" charset="2"/>
              </a:rPr>
              <a:t></a:t>
            </a:r>
            <a:r>
              <a:rPr lang="en-GB" sz="2400" b="1" dirty="0"/>
              <a:t> 0.05   </a:t>
            </a:r>
            <a:r>
              <a:rPr lang="en-GB" sz="2400" b="1" dirty="0">
                <a:sym typeface="Wingdings" pitchFamily="2" charset="2"/>
              </a:rPr>
              <a:t></a:t>
            </a:r>
            <a:r>
              <a:rPr lang="en-GB" sz="2400" b="1" dirty="0"/>
              <a:t>  Chance is unlikely explanation</a:t>
            </a:r>
            <a:endParaRPr lang="en-GB" sz="2400" b="1" dirty="0">
              <a:sym typeface="Symbol" pitchFamily="18" charset="2"/>
            </a:endParaRPr>
          </a:p>
          <a:p>
            <a:pPr marL="929640" lvl="1" indent="-609600">
              <a:spcBef>
                <a:spcPts val="0"/>
              </a:spcBef>
              <a:buFont typeface="Wingdings" pitchFamily="2" charset="2"/>
              <a:buChar char="q"/>
              <a:defRPr/>
            </a:pPr>
            <a:r>
              <a:rPr lang="en-GB" sz="2500" dirty="0"/>
              <a:t>Reject the null hypothesis</a:t>
            </a:r>
          </a:p>
          <a:p>
            <a:pPr marL="929640" lvl="1" indent="-609600">
              <a:spcBef>
                <a:spcPts val="0"/>
              </a:spcBef>
              <a:buFont typeface="Wingdings" pitchFamily="2" charset="2"/>
              <a:buChar char="q"/>
              <a:defRPr/>
            </a:pPr>
            <a:r>
              <a:rPr lang="en-GB" dirty="0"/>
              <a:t>There is Statistically significant difference</a:t>
            </a:r>
            <a:endParaRPr lang="en-US" dirty="0"/>
          </a:p>
          <a:p>
            <a:pPr>
              <a:buFont typeface="Wingdings" pitchFamily="2" charset="2"/>
              <a:buChar char="q"/>
              <a:defRPr/>
            </a:pPr>
            <a:r>
              <a:rPr lang="en-US" sz="2600" dirty="0"/>
              <a:t>It is always advisable to report the actual P value rather than merely that the results did or did not achieve statistical significance. </a:t>
            </a:r>
          </a:p>
          <a:p>
            <a:pPr>
              <a:buFont typeface="Wingdings" pitchFamily="2" charset="2"/>
              <a:buChar char="q"/>
              <a:defRPr/>
            </a:pPr>
            <a:r>
              <a:rPr lang="en-US" sz="2600" dirty="0"/>
              <a:t>confidence interval (CI) is far more informative measure than P value to evaluate the role of chance</a:t>
            </a:r>
          </a:p>
          <a:p>
            <a:endParaRPr lang="en-US" dirty="0"/>
          </a:p>
        </p:txBody>
      </p:sp>
      <p:sp>
        <p:nvSpPr>
          <p:cNvPr id="4" name="Date Placeholder 3"/>
          <p:cNvSpPr>
            <a:spLocks noGrp="1"/>
          </p:cNvSpPr>
          <p:nvPr>
            <p:ph type="dt" sz="half" idx="10"/>
          </p:nvPr>
        </p:nvSpPr>
        <p:spPr/>
        <p:txBody>
          <a:bodyPr/>
          <a:lstStyle/>
          <a:p>
            <a:fld id="{9A562280-96AD-415C-8172-FB4B1963F140}"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a:t>
            </a:r>
            <a:endParaRPr lang="en-US" dirty="0"/>
          </a:p>
        </p:txBody>
      </p:sp>
      <p:sp>
        <p:nvSpPr>
          <p:cNvPr id="3" name="Content Placeholder 2"/>
          <p:cNvSpPr>
            <a:spLocks noGrp="1"/>
          </p:cNvSpPr>
          <p:nvPr>
            <p:ph idx="1"/>
          </p:nvPr>
        </p:nvSpPr>
        <p:spPr/>
        <p:txBody>
          <a:bodyPr/>
          <a:lstStyle/>
          <a:p>
            <a:pPr marL="609600" indent="-609600">
              <a:lnSpc>
                <a:spcPct val="90000"/>
              </a:lnSpc>
              <a:buFontTx/>
              <a:buAutoNum type="arabicPeriod"/>
              <a:defRPr/>
            </a:pPr>
            <a:r>
              <a:rPr lang="en-GB" sz="2800" dirty="0"/>
              <a:t>Provide information that p-value gives.</a:t>
            </a:r>
          </a:p>
          <a:p>
            <a:pPr marL="990600" lvl="1" indent="-533400">
              <a:lnSpc>
                <a:spcPct val="90000"/>
              </a:lnSpc>
              <a:buFont typeface="Wingdings" pitchFamily="2" charset="2"/>
              <a:buChar char="q"/>
              <a:defRPr/>
            </a:pPr>
            <a:r>
              <a:rPr lang="en-GB" sz="2400" dirty="0"/>
              <a:t>If null value is included in a 95% CI, by definition the corresponding P-value is &gt;</a:t>
            </a:r>
            <a:r>
              <a:rPr lang="en-GB" sz="2400" dirty="0">
                <a:solidFill>
                  <a:srgbClr val="00B0F0"/>
                </a:solidFill>
              </a:rPr>
              <a:t>0.05</a:t>
            </a:r>
            <a:r>
              <a:rPr lang="en-GB" sz="2400" dirty="0"/>
              <a:t>.</a:t>
            </a:r>
          </a:p>
          <a:p>
            <a:pPr marL="990600" lvl="1" indent="-533400">
              <a:lnSpc>
                <a:spcPct val="90000"/>
              </a:lnSpc>
              <a:buFont typeface="Wingdings" pitchFamily="2" charset="2"/>
              <a:buChar char="q"/>
              <a:defRPr/>
            </a:pPr>
            <a:endParaRPr lang="en-GB" sz="2400" dirty="0"/>
          </a:p>
          <a:p>
            <a:pPr marL="609600" indent="-609600">
              <a:lnSpc>
                <a:spcPct val="90000"/>
              </a:lnSpc>
              <a:buFontTx/>
              <a:buAutoNum type="arabicPeriod"/>
              <a:defRPr/>
            </a:pPr>
            <a:r>
              <a:rPr lang="en-GB" sz="2800" dirty="0"/>
              <a:t>Indicate the amount of variability (effect of sample size) by the width of the CI</a:t>
            </a:r>
          </a:p>
          <a:p>
            <a:pPr marL="990600" lvl="1" indent="-533400">
              <a:lnSpc>
                <a:spcPct val="90000"/>
              </a:lnSpc>
              <a:buFont typeface="Wingdings" pitchFamily="2" charset="2"/>
              <a:buChar char="q"/>
              <a:defRPr/>
            </a:pPr>
            <a:r>
              <a:rPr lang="en-US" sz="2400" dirty="0"/>
              <a:t>This information can not be obtained from p-value.</a:t>
            </a:r>
          </a:p>
          <a:p>
            <a:pPr marL="320040" indent="-320040">
              <a:buFont typeface="Wingdings"/>
              <a:buChar char=""/>
              <a:defRPr/>
            </a:pPr>
            <a:endParaRPr lang="en-US" dirty="0"/>
          </a:p>
          <a:p>
            <a:endParaRPr lang="en-US" dirty="0"/>
          </a:p>
        </p:txBody>
      </p:sp>
      <p:sp>
        <p:nvSpPr>
          <p:cNvPr id="4" name="Date Placeholder 3"/>
          <p:cNvSpPr>
            <a:spLocks noGrp="1"/>
          </p:cNvSpPr>
          <p:nvPr>
            <p:ph type="dt" sz="half" idx="10"/>
          </p:nvPr>
        </p:nvSpPr>
        <p:spPr/>
        <p:txBody>
          <a:bodyPr/>
          <a:lstStyle/>
          <a:p>
            <a:fld id="{C4D75C63-6EEA-4EB2-B906-BDB69EBCDDB2}"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CI</a:t>
            </a:r>
            <a:endParaRPr lang="en-US" dirty="0"/>
          </a:p>
        </p:txBody>
      </p:sp>
      <p:sp>
        <p:nvSpPr>
          <p:cNvPr id="3" name="Content Placeholder 2"/>
          <p:cNvSpPr>
            <a:spLocks noGrp="1"/>
          </p:cNvSpPr>
          <p:nvPr>
            <p:ph idx="1"/>
          </p:nvPr>
        </p:nvSpPr>
        <p:spPr/>
        <p:txBody>
          <a:bodyPr>
            <a:normAutofit fontScale="70000" lnSpcReduction="20000"/>
          </a:bodyPr>
          <a:lstStyle/>
          <a:p>
            <a:pPr algn="ctr">
              <a:defRPr/>
            </a:pPr>
            <a:r>
              <a:rPr lang="en-GB" b="1" dirty="0"/>
              <a:t>Wide CI </a:t>
            </a:r>
            <a:endParaRPr lang="en-GB" b="1" dirty="0">
              <a:sym typeface="Symbol" pitchFamily="18" charset="2"/>
            </a:endParaRPr>
          </a:p>
          <a:p>
            <a:pPr algn="ctr">
              <a:buNone/>
              <a:defRPr/>
            </a:pPr>
            <a:r>
              <a:rPr lang="en-GB" b="1" dirty="0">
                <a:sym typeface="Symbol" pitchFamily="18" charset="2"/>
              </a:rPr>
              <a:t></a:t>
            </a:r>
            <a:endParaRPr lang="en-GB" b="1" dirty="0"/>
          </a:p>
          <a:p>
            <a:pPr algn="ctr">
              <a:defRPr/>
            </a:pPr>
            <a:r>
              <a:rPr lang="en-GB" b="1" dirty="0"/>
              <a:t>indicate greater variability</a:t>
            </a:r>
            <a:endParaRPr lang="en-GB" b="1" dirty="0">
              <a:sym typeface="Symbol" pitchFamily="18" charset="2"/>
            </a:endParaRPr>
          </a:p>
          <a:p>
            <a:pPr algn="ctr">
              <a:buNone/>
              <a:defRPr/>
            </a:pPr>
            <a:r>
              <a:rPr lang="en-GB" b="1" dirty="0">
                <a:sym typeface="Symbol" pitchFamily="18" charset="2"/>
              </a:rPr>
              <a:t></a:t>
            </a:r>
            <a:endParaRPr lang="en-GB" b="1" dirty="0"/>
          </a:p>
          <a:p>
            <a:pPr algn="ctr">
              <a:defRPr/>
            </a:pPr>
            <a:r>
              <a:rPr lang="en-GB" b="1" dirty="0"/>
              <a:t>suggest inadequacy of the sample </a:t>
            </a:r>
            <a:r>
              <a:rPr lang="en-GB" b="1" dirty="0" smtClean="0"/>
              <a:t>size</a:t>
            </a:r>
          </a:p>
          <a:p>
            <a:pPr algn="ctr">
              <a:defRPr/>
            </a:pPr>
            <a:endParaRPr lang="en-US" b="1" dirty="0"/>
          </a:p>
          <a:p>
            <a:pPr marL="457200" indent="-457200"/>
            <a:endParaRPr lang="en-GB" b="1" dirty="0" smtClean="0">
              <a:solidFill>
                <a:srgbClr val="7030A0"/>
              </a:solidFill>
            </a:endParaRPr>
          </a:p>
          <a:p>
            <a:pPr marL="457200" indent="-457200"/>
            <a:r>
              <a:rPr lang="en-GB" b="1" dirty="0" smtClean="0">
                <a:solidFill>
                  <a:srgbClr val="7030A0"/>
                </a:solidFill>
              </a:rPr>
              <a:t>Particularly important in interpreting </a:t>
            </a:r>
            <a:r>
              <a:rPr lang="en-GB" b="1" dirty="0" smtClean="0">
                <a:solidFill>
                  <a:srgbClr val="FF0000"/>
                </a:solidFill>
              </a:rPr>
              <a:t>non-significant</a:t>
            </a:r>
            <a:r>
              <a:rPr lang="en-GB" b="1" dirty="0" smtClean="0">
                <a:solidFill>
                  <a:srgbClr val="7030A0"/>
                </a:solidFill>
              </a:rPr>
              <a:t> results</a:t>
            </a:r>
            <a:endParaRPr lang="en-GB" dirty="0" smtClean="0">
              <a:solidFill>
                <a:srgbClr val="7030A0"/>
              </a:solidFill>
            </a:endParaRPr>
          </a:p>
          <a:p>
            <a:pPr marL="457200" indent="-457200">
              <a:buNone/>
            </a:pPr>
            <a:r>
              <a:rPr lang="en-GB" dirty="0" smtClean="0">
                <a:solidFill>
                  <a:srgbClr val="7030A0"/>
                </a:solidFill>
              </a:rPr>
              <a:t> </a:t>
            </a:r>
          </a:p>
          <a:p>
            <a:pPr marL="457200" indent="-457200"/>
            <a:r>
              <a:rPr lang="en-GB" dirty="0" smtClean="0">
                <a:solidFill>
                  <a:srgbClr val="7030A0"/>
                </a:solidFill>
              </a:rPr>
              <a:t>     </a:t>
            </a:r>
            <a:r>
              <a:rPr lang="en-GB" dirty="0" smtClean="0"/>
              <a:t>Narrow CI</a:t>
            </a:r>
            <a:r>
              <a:rPr lang="en-GB" dirty="0" smtClean="0">
                <a:sym typeface="Wingdings" pitchFamily="2" charset="2"/>
              </a:rPr>
              <a:t> </a:t>
            </a:r>
            <a:r>
              <a:rPr lang="en-GB" dirty="0" smtClean="0"/>
              <a:t>suggest that truly there is no association</a:t>
            </a:r>
          </a:p>
          <a:p>
            <a:pPr marL="457200" indent="-457200">
              <a:buNone/>
            </a:pPr>
            <a:endParaRPr lang="en-GB" dirty="0" smtClean="0"/>
          </a:p>
          <a:p>
            <a:pPr marL="457200" indent="-457200"/>
            <a:r>
              <a:rPr lang="en-GB" dirty="0" smtClean="0"/>
              <a:t>     Wide CI</a:t>
            </a:r>
            <a:r>
              <a:rPr lang="en-GB" dirty="0" smtClean="0">
                <a:sym typeface="Wingdings" pitchFamily="2" charset="2"/>
              </a:rPr>
              <a:t> </a:t>
            </a:r>
            <a:r>
              <a:rPr lang="en-GB" dirty="0" smtClean="0"/>
              <a:t>suggest inadequacy of sample size to have adequate statistical power</a:t>
            </a:r>
            <a:endParaRPr lang="en-US" dirty="0" smtClean="0"/>
          </a:p>
          <a:p>
            <a:endParaRPr lang="en-US" dirty="0"/>
          </a:p>
        </p:txBody>
      </p:sp>
      <p:sp>
        <p:nvSpPr>
          <p:cNvPr id="4" name="Date Placeholder 3"/>
          <p:cNvSpPr>
            <a:spLocks noGrp="1"/>
          </p:cNvSpPr>
          <p:nvPr>
            <p:ph type="dt" sz="half" idx="10"/>
          </p:nvPr>
        </p:nvSpPr>
        <p:spPr/>
        <p:txBody>
          <a:bodyPr/>
          <a:lstStyle/>
          <a:p>
            <a:fld id="{573AE278-81F6-4CC4-9D06-B91B0F143F85}"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bias</a:t>
            </a:r>
            <a:endParaRPr lang="en-US" dirty="0"/>
          </a:p>
        </p:txBody>
      </p:sp>
      <p:sp>
        <p:nvSpPr>
          <p:cNvPr id="3" name="Content Placeholder 2"/>
          <p:cNvSpPr>
            <a:spLocks noGrp="1"/>
          </p:cNvSpPr>
          <p:nvPr>
            <p:ph idx="1"/>
          </p:nvPr>
        </p:nvSpPr>
        <p:spPr/>
        <p:txBody>
          <a:bodyPr/>
          <a:lstStyle/>
          <a:p>
            <a:r>
              <a:rPr lang="en-US" b="1" dirty="0" smtClean="0"/>
              <a:t>Bias - </a:t>
            </a:r>
            <a:r>
              <a:rPr lang="en-US" dirty="0" smtClean="0"/>
              <a:t>is any systematic error in the design, conduct, or analysis of a study that results in a distorted estimate measurement  </a:t>
            </a:r>
          </a:p>
          <a:p>
            <a:r>
              <a:rPr lang="en-US" dirty="0" smtClean="0"/>
              <a:t>The key word in the understanding of the concept of bias is “</a:t>
            </a:r>
            <a:r>
              <a:rPr lang="en-US" b="1" dirty="0" smtClean="0"/>
              <a:t>different</a:t>
            </a:r>
            <a:r>
              <a:rPr lang="en-US" dirty="0" smtClean="0"/>
              <a:t>”.</a:t>
            </a:r>
            <a:endParaRPr lang="en-US" dirty="0" smtClean="0">
              <a:solidFill>
                <a:srgbClr val="00B050"/>
              </a:solidFill>
            </a:endParaRPr>
          </a:p>
          <a:p>
            <a:pPr>
              <a:buNone/>
            </a:pPr>
            <a:r>
              <a:rPr lang="en-US" b="1" dirty="0" smtClean="0">
                <a:solidFill>
                  <a:srgbClr val="00B0F0"/>
                </a:solidFill>
              </a:rPr>
              <a:t>  Two main types of bias</a:t>
            </a:r>
            <a:r>
              <a:rPr lang="en-US" b="1" dirty="0" smtClean="0">
                <a:solidFill>
                  <a:srgbClr val="FFC000"/>
                </a:solidFill>
              </a:rPr>
              <a:t>:</a:t>
            </a:r>
            <a:endParaRPr lang="en-US" dirty="0" smtClean="0">
              <a:solidFill>
                <a:srgbClr val="FFC000"/>
              </a:solidFill>
            </a:endParaRPr>
          </a:p>
          <a:p>
            <a:pPr>
              <a:buNone/>
            </a:pPr>
            <a:r>
              <a:rPr lang="en-US" dirty="0" smtClean="0"/>
              <a:t>	</a:t>
            </a:r>
            <a:r>
              <a:rPr lang="en-US" dirty="0" smtClean="0">
                <a:solidFill>
                  <a:srgbClr val="FF0000"/>
                </a:solidFill>
              </a:rPr>
              <a:t>    A. Selection bias</a:t>
            </a:r>
          </a:p>
          <a:p>
            <a:pPr>
              <a:buNone/>
            </a:pPr>
            <a:r>
              <a:rPr lang="en-US" dirty="0" smtClean="0">
                <a:solidFill>
                  <a:srgbClr val="FF0000"/>
                </a:solidFill>
              </a:rPr>
              <a:t>	    B. Information (Observation) bias</a:t>
            </a:r>
            <a:endParaRPr lang="en-US" dirty="0"/>
          </a:p>
        </p:txBody>
      </p:sp>
      <p:sp>
        <p:nvSpPr>
          <p:cNvPr id="4" name="Date Placeholder 3"/>
          <p:cNvSpPr>
            <a:spLocks noGrp="1"/>
          </p:cNvSpPr>
          <p:nvPr>
            <p:ph type="dt" sz="half" idx="10"/>
          </p:nvPr>
        </p:nvSpPr>
        <p:spPr/>
        <p:txBody>
          <a:bodyPr/>
          <a:lstStyle/>
          <a:p>
            <a:fld id="{6809A259-4B03-4CA3-AF92-E443AC88ED0E}"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bias (example)</a:t>
            </a:r>
            <a:endParaRPr lang="en-US" dirty="0"/>
          </a:p>
        </p:txBody>
      </p:sp>
      <p:sp>
        <p:nvSpPr>
          <p:cNvPr id="3" name="Content Placeholder 2"/>
          <p:cNvSpPr>
            <a:spLocks noGrp="1"/>
          </p:cNvSpPr>
          <p:nvPr>
            <p:ph idx="1"/>
          </p:nvPr>
        </p:nvSpPr>
        <p:spPr/>
        <p:txBody>
          <a:bodyPr>
            <a:normAutofit lnSpcReduction="10000"/>
          </a:bodyPr>
          <a:lstStyle/>
          <a:p>
            <a:pPr>
              <a:lnSpc>
                <a:spcPct val="90000"/>
              </a:lnSpc>
              <a:buFont typeface="Wingdings" pitchFamily="2" charset="2"/>
              <a:buChar char="q"/>
              <a:defRPr/>
            </a:pPr>
            <a:r>
              <a:rPr lang="en-US" b="1" dirty="0">
                <a:solidFill>
                  <a:schemeClr val="accent2"/>
                </a:solidFill>
              </a:rPr>
              <a:t>Invitational (who gets invited into the study?)</a:t>
            </a:r>
            <a:endParaRPr lang="en-US" dirty="0"/>
          </a:p>
          <a:p>
            <a:pPr>
              <a:lnSpc>
                <a:spcPct val="90000"/>
              </a:lnSpc>
              <a:buFont typeface="Wingdings" pitchFamily="2" charset="2"/>
              <a:buChar char="q"/>
              <a:defRPr/>
            </a:pPr>
            <a:r>
              <a:rPr lang="en-US" b="1" dirty="0">
                <a:solidFill>
                  <a:schemeClr val="accent2"/>
                </a:solidFill>
              </a:rPr>
              <a:t>Acceptance (who accepted the invitation?)</a:t>
            </a:r>
          </a:p>
          <a:p>
            <a:pPr marL="800100" lvl="1" indent="-342900">
              <a:lnSpc>
                <a:spcPct val="90000"/>
              </a:lnSpc>
              <a:buFont typeface="Wingdings" pitchFamily="2" charset="2"/>
              <a:buChar char="q"/>
              <a:defRPr/>
            </a:pPr>
            <a:r>
              <a:rPr lang="en-GB" dirty="0"/>
              <a:t>Loss to follow-up </a:t>
            </a:r>
          </a:p>
          <a:p>
            <a:pPr marL="800100" lvl="1" indent="-342900">
              <a:lnSpc>
                <a:spcPct val="90000"/>
              </a:lnSpc>
              <a:buFont typeface="Wingdings" pitchFamily="2" charset="2"/>
              <a:buChar char="q"/>
              <a:defRPr/>
            </a:pPr>
            <a:r>
              <a:rPr lang="en-GB" dirty="0"/>
              <a:t>Volunteer/Compliance bias </a:t>
            </a:r>
          </a:p>
          <a:p>
            <a:pPr marL="800100" lvl="1" indent="-342900">
              <a:lnSpc>
                <a:spcPct val="90000"/>
              </a:lnSpc>
              <a:buFont typeface="Wingdings" pitchFamily="2" charset="2"/>
              <a:buChar char="q"/>
              <a:defRPr/>
            </a:pPr>
            <a:r>
              <a:rPr lang="en-GB" dirty="0"/>
              <a:t> Non-response bias</a:t>
            </a:r>
            <a:r>
              <a:rPr lang="en-US" dirty="0"/>
              <a:t> </a:t>
            </a:r>
          </a:p>
          <a:p>
            <a:pPr>
              <a:defRPr/>
            </a:pPr>
            <a:endParaRPr lang="en-US" dirty="0">
              <a:solidFill>
                <a:srgbClr val="7030A0"/>
              </a:solidFill>
              <a:latin typeface="Arial" pitchFamily="34" charset="0"/>
            </a:endParaRPr>
          </a:p>
          <a:p>
            <a:pPr>
              <a:buFont typeface="Wingdings" pitchFamily="2" charset="2"/>
              <a:buChar char="q"/>
              <a:defRPr/>
            </a:pPr>
            <a:r>
              <a:rPr lang="en-US" sz="2800" dirty="0">
                <a:solidFill>
                  <a:srgbClr val="7030A0"/>
                </a:solidFill>
                <a:latin typeface="Arial" pitchFamily="34" charset="0"/>
              </a:rPr>
              <a:t>Selection bias </a:t>
            </a:r>
            <a:r>
              <a:rPr lang="en-US" sz="2800" dirty="0">
                <a:latin typeface="Arial" pitchFamily="34" charset="0"/>
              </a:rPr>
              <a:t>is a particular problem in case control and retrospective cohort studies</a:t>
            </a:r>
          </a:p>
          <a:p>
            <a:pPr>
              <a:defRPr/>
            </a:pPr>
            <a:r>
              <a:rPr lang="en-US" dirty="0">
                <a:solidFill>
                  <a:srgbClr val="0070C0"/>
                </a:solidFill>
                <a:latin typeface="Arial" pitchFamily="34" charset="0"/>
              </a:rPr>
              <a:t> </a:t>
            </a:r>
            <a:endParaRPr lang="en-US" dirty="0"/>
          </a:p>
          <a:p>
            <a:pPr lvl="1">
              <a:lnSpc>
                <a:spcPct val="90000"/>
              </a:lnSpc>
              <a:buFont typeface="Arial" charset="0"/>
              <a:buChar char="–"/>
              <a:defRPr/>
            </a:pPr>
            <a:endParaRPr lang="en-US" dirty="0"/>
          </a:p>
          <a:p>
            <a:endParaRPr lang="en-US" dirty="0"/>
          </a:p>
        </p:txBody>
      </p:sp>
      <p:sp>
        <p:nvSpPr>
          <p:cNvPr id="4" name="Date Placeholder 3"/>
          <p:cNvSpPr>
            <a:spLocks noGrp="1"/>
          </p:cNvSpPr>
          <p:nvPr>
            <p:ph type="dt" sz="half" idx="10"/>
          </p:nvPr>
        </p:nvSpPr>
        <p:spPr/>
        <p:txBody>
          <a:bodyPr/>
          <a:lstStyle/>
          <a:p>
            <a:fld id="{A3DB88ED-9112-4B1D-935D-24AA6F14B21B}"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109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60120" y="1657191"/>
            <a:ext cx="7223760" cy="441198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307FAE7-8A1D-4C55-BAEE-CE89F0173C22}" type="datetime1">
              <a:rPr lang="en-US" smtClean="0"/>
              <a:t>5/17/2020</a:t>
            </a:fld>
            <a:endParaRPr lang="en-US" dirty="0"/>
          </a:p>
        </p:txBody>
      </p:sp>
      <p:sp>
        <p:nvSpPr>
          <p:cNvPr id="4" name="Footer Placeholder 3"/>
          <p:cNvSpPr>
            <a:spLocks noGrp="1"/>
          </p:cNvSpPr>
          <p:nvPr>
            <p:ph type="ftr" sz="quarter" idx="11"/>
          </p:nvPr>
        </p:nvSpPr>
        <p:spPr/>
        <p:txBody>
          <a:bodyPr/>
          <a:lstStyle/>
          <a:p>
            <a:r>
              <a:rPr lang="en-US" dirty="0" smtClean="0"/>
              <a:t>EYERUS T.(BSC,MPHE)</a:t>
            </a:r>
            <a:endParaRPr lang="en-US" dirty="0"/>
          </a:p>
        </p:txBody>
      </p:sp>
      <p:sp>
        <p:nvSpPr>
          <p:cNvPr id="5" name="Slide Number Placeholder 4"/>
          <p:cNvSpPr>
            <a:spLocks noGrp="1"/>
          </p:cNvSpPr>
          <p:nvPr>
            <p:ph type="sldNum" sz="quarter" idx="12"/>
          </p:nvPr>
        </p:nvSpPr>
        <p:spPr/>
        <p:txBody>
          <a:bodyPr/>
          <a:lstStyle/>
          <a:p>
            <a:fld id="{358921A1-4BBA-45DF-B5A6-85B44D366E23}"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Selection bias</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pPr>
              <a:buNone/>
            </a:pPr>
            <a:r>
              <a:rPr lang="en-US" b="1" dirty="0" smtClean="0">
                <a:solidFill>
                  <a:srgbClr val="FF0000"/>
                </a:solidFill>
              </a:rPr>
              <a:t>1. Diagnostic bias</a:t>
            </a:r>
            <a:endParaRPr lang="en-US" dirty="0" smtClean="0">
              <a:solidFill>
                <a:srgbClr val="FF0000"/>
              </a:solidFill>
            </a:endParaRPr>
          </a:p>
          <a:p>
            <a:r>
              <a:rPr lang="en-US" sz="2400" dirty="0" smtClean="0">
                <a:solidFill>
                  <a:srgbClr val="7030A0"/>
                </a:solidFill>
              </a:rPr>
              <a:t>Diagnostic bias occurs when a disease is more likely to be diagnosed in some one with </a:t>
            </a:r>
            <a:r>
              <a:rPr lang="en-US" sz="2400" dirty="0" smtClean="0">
                <a:solidFill>
                  <a:srgbClr val="FF0000"/>
                </a:solidFill>
              </a:rPr>
              <a:t>exposure to a suspected  risk factor. </a:t>
            </a:r>
          </a:p>
          <a:p>
            <a:pPr lvl="1"/>
            <a:endParaRPr lang="en-US" sz="2100" dirty="0" smtClean="0"/>
          </a:p>
          <a:p>
            <a:pPr lvl="1"/>
            <a:r>
              <a:rPr lang="en-US" sz="2100" dirty="0" smtClean="0"/>
              <a:t>For example women who take oral contraceptives (OCs) may be screened more often for breast cancer than women who do not take OCs because of the suspected link between OCs and breast cancer.</a:t>
            </a:r>
          </a:p>
          <a:p>
            <a:pPr lvl="1"/>
            <a:r>
              <a:rPr lang="en-US" sz="2100" dirty="0" smtClean="0"/>
              <a:t>This would result in breast cancer being diagnosed  more readily in those who are exposed to </a:t>
            </a:r>
            <a:r>
              <a:rPr lang="en-US" sz="2100" dirty="0" err="1" smtClean="0"/>
              <a:t>Ocs</a:t>
            </a:r>
            <a:r>
              <a:rPr lang="en-US" sz="2100" dirty="0" smtClean="0"/>
              <a:t>. </a:t>
            </a:r>
          </a:p>
          <a:p>
            <a:pPr>
              <a:buNone/>
            </a:pPr>
            <a:r>
              <a:rPr lang="en-US" b="1" dirty="0" smtClean="0">
                <a:solidFill>
                  <a:srgbClr val="FF0000"/>
                </a:solidFill>
              </a:rPr>
              <a:t>2.Self selection/ Volunteer bias/ Compliance bias</a:t>
            </a:r>
            <a:endParaRPr lang="en-US" dirty="0" smtClean="0">
              <a:solidFill>
                <a:srgbClr val="FF0000"/>
              </a:solidFill>
            </a:endParaRPr>
          </a:p>
          <a:p>
            <a:pPr>
              <a:buFont typeface="Wingdings" pitchFamily="2" charset="2"/>
              <a:buChar char="q"/>
            </a:pPr>
            <a:r>
              <a:rPr lang="en-US" sz="2400" dirty="0" smtClean="0"/>
              <a:t>People who accept to participate in a study, or people who refuse to participate are often quite different from the general population.</a:t>
            </a:r>
          </a:p>
          <a:p>
            <a:pPr>
              <a:buNone/>
            </a:pPr>
            <a:endParaRPr lang="en-US" dirty="0" smtClean="0">
              <a:solidFill>
                <a:srgbClr val="00B050"/>
              </a:solidFill>
            </a:endParaRPr>
          </a:p>
          <a:p>
            <a:endParaRPr lang="en-US" dirty="0" smtClean="0"/>
          </a:p>
          <a:p>
            <a:endParaRPr lang="en-US" dirty="0"/>
          </a:p>
        </p:txBody>
      </p:sp>
      <p:sp>
        <p:nvSpPr>
          <p:cNvPr id="4" name="Date Placeholder 3"/>
          <p:cNvSpPr>
            <a:spLocks noGrp="1"/>
          </p:cNvSpPr>
          <p:nvPr>
            <p:ph type="dt" sz="half" idx="10"/>
          </p:nvPr>
        </p:nvSpPr>
        <p:spPr/>
        <p:txBody>
          <a:bodyPr/>
          <a:lstStyle/>
          <a:p>
            <a:fld id="{516B6F4C-3F3B-468A-8B99-68CEEF580A9D}"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bias…</a:t>
            </a:r>
            <a:endParaRPr lang="en-US" dirty="0"/>
          </a:p>
        </p:txBody>
      </p:sp>
      <p:sp>
        <p:nvSpPr>
          <p:cNvPr id="3" name="Content Placeholder 2"/>
          <p:cNvSpPr>
            <a:spLocks noGrp="1"/>
          </p:cNvSpPr>
          <p:nvPr>
            <p:ph idx="1"/>
          </p:nvPr>
        </p:nvSpPr>
        <p:spPr/>
        <p:txBody>
          <a:bodyPr>
            <a:normAutofit fontScale="92500" lnSpcReduction="20000"/>
          </a:bodyPr>
          <a:lstStyle/>
          <a:p>
            <a:pPr marL="320040" indent="-320040">
              <a:buNone/>
              <a:defRPr/>
            </a:pPr>
            <a:r>
              <a:rPr lang="en-US" b="1" dirty="0" smtClean="0">
                <a:solidFill>
                  <a:srgbClr val="FF0000"/>
                </a:solidFill>
              </a:rPr>
              <a:t>3. Non-response </a:t>
            </a:r>
            <a:r>
              <a:rPr lang="en-US" b="1" dirty="0">
                <a:solidFill>
                  <a:srgbClr val="FF0000"/>
                </a:solidFill>
              </a:rPr>
              <a:t>bias</a:t>
            </a:r>
            <a:endParaRPr lang="en-US" dirty="0">
              <a:solidFill>
                <a:srgbClr val="FF0000"/>
              </a:solidFill>
            </a:endParaRPr>
          </a:p>
          <a:p>
            <a:pPr marL="640080" lvl="1" indent="-274320">
              <a:buFont typeface="Wingdings 2"/>
              <a:buChar char=""/>
              <a:defRPr/>
            </a:pPr>
            <a:r>
              <a:rPr lang="en-US" dirty="0"/>
              <a:t> It reduces the effective sample size, resulting in loss of precision of the survey estimates. </a:t>
            </a:r>
          </a:p>
          <a:p>
            <a:pPr marL="320040" indent="-320040">
              <a:buNone/>
              <a:defRPr/>
            </a:pPr>
            <a:r>
              <a:rPr lang="en-US" b="1" dirty="0">
                <a:solidFill>
                  <a:srgbClr val="FF0000"/>
                </a:solidFill>
              </a:rPr>
              <a:t>4.  Loss to follow up</a:t>
            </a:r>
            <a:endParaRPr lang="en-US" dirty="0">
              <a:solidFill>
                <a:srgbClr val="FF0000"/>
              </a:solidFill>
            </a:endParaRPr>
          </a:p>
          <a:p>
            <a:pPr marL="640080" lvl="1" indent="-274320">
              <a:buFont typeface="Wingdings 2"/>
              <a:buChar char=""/>
              <a:defRPr/>
            </a:pPr>
            <a:r>
              <a:rPr lang="en-US" dirty="0">
                <a:solidFill>
                  <a:srgbClr val="7030A0"/>
                </a:solidFill>
              </a:rPr>
              <a:t>It is major source of bias in cohort &amp;intervention studies </a:t>
            </a:r>
          </a:p>
          <a:p>
            <a:pPr marL="640080" lvl="1" indent="-274320">
              <a:buFont typeface="Wingdings 2"/>
              <a:buChar char=""/>
              <a:defRPr/>
            </a:pPr>
            <a:r>
              <a:rPr lang="en-US" dirty="0">
                <a:solidFill>
                  <a:srgbClr val="7030A0"/>
                </a:solidFill>
              </a:rPr>
              <a:t> it </a:t>
            </a:r>
            <a:r>
              <a:rPr lang="en-US" sz="2400" dirty="0"/>
              <a:t>is also a problem in intervention studies  before outcome of interest occurs </a:t>
            </a:r>
            <a:endParaRPr lang="en-US" dirty="0">
              <a:solidFill>
                <a:srgbClr val="7030A0"/>
              </a:solidFill>
            </a:endParaRPr>
          </a:p>
          <a:p>
            <a:pPr marL="274320" indent="-274320">
              <a:buClr>
                <a:schemeClr val="accent3"/>
              </a:buClr>
              <a:buNone/>
              <a:defRPr/>
            </a:pPr>
            <a:r>
              <a:rPr lang="en-GB" dirty="0">
                <a:solidFill>
                  <a:srgbClr val="FF0000"/>
                </a:solidFill>
                <a:latin typeface="CG Times" pitchFamily="18" charset="0"/>
                <a:cs typeface="Times New Roman" pitchFamily="18" charset="0"/>
              </a:rPr>
              <a:t>5. Healthy worker bias </a:t>
            </a:r>
          </a:p>
          <a:p>
            <a:pPr marL="594360" lvl="1" indent="-274320">
              <a:buClr>
                <a:schemeClr val="accent3"/>
              </a:buClr>
              <a:buFont typeface="Wingdings" pitchFamily="2" charset="2"/>
              <a:buChar char="q"/>
              <a:defRPr/>
            </a:pPr>
            <a:r>
              <a:rPr lang="en-GB" sz="2300" dirty="0">
                <a:solidFill>
                  <a:schemeClr val="tx1">
                    <a:lumMod val="95000"/>
                    <a:lumOff val="5000"/>
                  </a:schemeClr>
                </a:solidFill>
                <a:cs typeface="Times New Roman" pitchFamily="18" charset="0"/>
              </a:rPr>
              <a:t>Bias in occupational health studies which tend to underestimate the risk associated with an occupation due to the fact that employed people tend to be healthier than the general population</a:t>
            </a:r>
          </a:p>
          <a:p>
            <a:endParaRPr lang="en-US" dirty="0"/>
          </a:p>
        </p:txBody>
      </p:sp>
      <p:sp>
        <p:nvSpPr>
          <p:cNvPr id="4" name="Date Placeholder 3"/>
          <p:cNvSpPr>
            <a:spLocks noGrp="1"/>
          </p:cNvSpPr>
          <p:nvPr>
            <p:ph type="dt" sz="half" idx="10"/>
          </p:nvPr>
        </p:nvSpPr>
        <p:spPr/>
        <p:txBody>
          <a:bodyPr/>
          <a:lstStyle/>
          <a:p>
            <a:fld id="{A02B06F2-3BBC-4600-B90D-C50EDFD62BFC}"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minimizing selection bias</a:t>
            </a:r>
            <a:endParaRPr lang="en-US" dirty="0"/>
          </a:p>
        </p:txBody>
      </p:sp>
      <p:sp>
        <p:nvSpPr>
          <p:cNvPr id="3" name="Content Placeholder 2"/>
          <p:cNvSpPr>
            <a:spLocks noGrp="1"/>
          </p:cNvSpPr>
          <p:nvPr>
            <p:ph idx="1"/>
          </p:nvPr>
        </p:nvSpPr>
        <p:spPr/>
        <p:txBody>
          <a:bodyPr/>
          <a:lstStyle/>
          <a:p>
            <a:pPr marL="320040" indent="-320040">
              <a:buFont typeface="Wingdings"/>
              <a:buChar char=""/>
              <a:defRPr/>
            </a:pPr>
            <a:r>
              <a:rPr lang="en-US" sz="2400" dirty="0"/>
              <a:t>Population-based studies are preferable</a:t>
            </a:r>
          </a:p>
          <a:p>
            <a:pPr marL="320040" indent="-320040">
              <a:buFont typeface="Wingdings"/>
              <a:buChar char=""/>
              <a:defRPr/>
            </a:pPr>
            <a:r>
              <a:rPr lang="en-US" sz="2400" dirty="0"/>
              <a:t>Avoid the inclusions as study subjects of people who have volunteered on their own</a:t>
            </a:r>
          </a:p>
          <a:p>
            <a:pPr marL="320040" indent="-320040">
              <a:buFont typeface="Wingdings"/>
              <a:buChar char=""/>
              <a:defRPr/>
            </a:pPr>
            <a:r>
              <a:rPr lang="en-US" sz="2400" dirty="0"/>
              <a:t> In case-control ,  select several different control groups. </a:t>
            </a:r>
          </a:p>
          <a:p>
            <a:pPr marL="320040" indent="-320040">
              <a:buFont typeface="Wingdings"/>
              <a:buChar char=""/>
              <a:defRPr/>
            </a:pPr>
            <a:r>
              <a:rPr lang="en-US" sz="2400" dirty="0"/>
              <a:t>In hospital-based case control study, controls are usually selected among patients with disease other than the disease studied.</a:t>
            </a:r>
          </a:p>
          <a:p>
            <a:pPr marL="320040" indent="-320040">
              <a:buFont typeface="Wingdings"/>
              <a:buChar char=""/>
              <a:defRPr/>
            </a:pPr>
            <a:r>
              <a:rPr lang="en-US" sz="2400" dirty="0"/>
              <a:t>keep losses to follow-up to an absolute minimum. </a:t>
            </a:r>
          </a:p>
          <a:p>
            <a:pPr marL="868680" lvl="2" indent="-274320">
              <a:buClr>
                <a:schemeClr val="accent3"/>
              </a:buClr>
              <a:buFont typeface="Wingdings" pitchFamily="2" charset="2"/>
              <a:buChar char="q"/>
              <a:defRPr/>
            </a:pPr>
            <a:r>
              <a:rPr lang="en-US" sz="2200" dirty="0"/>
              <a:t>For those who are lost, an assessment of as much outcome data as possible. </a:t>
            </a:r>
          </a:p>
          <a:p>
            <a:endParaRPr lang="en-US" dirty="0"/>
          </a:p>
        </p:txBody>
      </p:sp>
      <p:sp>
        <p:nvSpPr>
          <p:cNvPr id="4" name="Date Placeholder 3"/>
          <p:cNvSpPr>
            <a:spLocks noGrp="1"/>
          </p:cNvSpPr>
          <p:nvPr>
            <p:ph type="dt" sz="half" idx="10"/>
          </p:nvPr>
        </p:nvSpPr>
        <p:spPr/>
        <p:txBody>
          <a:bodyPr/>
          <a:lstStyle/>
          <a:p>
            <a:fld id="{B34F2056-F803-4EC2-B0E2-619BA50007EC}"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minimizing…</a:t>
            </a:r>
            <a:endParaRPr lang="en-US" dirty="0"/>
          </a:p>
        </p:txBody>
      </p:sp>
      <p:sp>
        <p:nvSpPr>
          <p:cNvPr id="3" name="Content Placeholder 2"/>
          <p:cNvSpPr>
            <a:spLocks noGrp="1"/>
          </p:cNvSpPr>
          <p:nvPr>
            <p:ph idx="1"/>
          </p:nvPr>
        </p:nvSpPr>
        <p:spPr/>
        <p:txBody>
          <a:bodyPr/>
          <a:lstStyle/>
          <a:p>
            <a:pPr marL="320040" indent="-320040">
              <a:buFont typeface="Wingdings"/>
              <a:buChar char=""/>
              <a:defRPr/>
            </a:pPr>
            <a:r>
              <a:rPr lang="en-US" sz="2800" dirty="0"/>
              <a:t>will lie.</a:t>
            </a:r>
          </a:p>
          <a:p>
            <a:pPr>
              <a:defRPr/>
            </a:pPr>
            <a:r>
              <a:rPr lang="en-US" sz="2800" i="1" dirty="0"/>
              <a:t>Loss to follow up</a:t>
            </a:r>
          </a:p>
          <a:p>
            <a:pPr lvl="1">
              <a:defRPr/>
            </a:pPr>
            <a:r>
              <a:rPr lang="en-US" sz="2400" dirty="0"/>
              <a:t>Calculate estimates of the exposure-disease association assuming the most extreme situations. </a:t>
            </a:r>
          </a:p>
          <a:p>
            <a:pPr lvl="1">
              <a:defRPr/>
            </a:pPr>
            <a:r>
              <a:rPr lang="en-US" sz="2400" dirty="0"/>
              <a:t>Assumptions:</a:t>
            </a:r>
          </a:p>
          <a:p>
            <a:pPr lvl="2" indent="-246888">
              <a:buFont typeface="Wingdings" pitchFamily="2" charset="2"/>
              <a:buChar char="q"/>
              <a:defRPr/>
            </a:pPr>
            <a:r>
              <a:rPr lang="en-US" dirty="0"/>
              <a:t>all those who were lost to follow up developed the outcome of interest</a:t>
            </a:r>
          </a:p>
          <a:p>
            <a:pPr lvl="2" indent="-246888">
              <a:buFont typeface="Wingdings" pitchFamily="2" charset="2"/>
              <a:buChar char="q"/>
              <a:defRPr/>
            </a:pPr>
            <a:r>
              <a:rPr lang="en-US" dirty="0"/>
              <a:t>none developed the outcome of interest. </a:t>
            </a:r>
          </a:p>
          <a:p>
            <a:pPr indent="-246888">
              <a:buFont typeface="Wingdings" pitchFamily="2" charset="2"/>
              <a:buChar char="q"/>
              <a:defRPr/>
            </a:pPr>
            <a:r>
              <a:rPr lang="en-US" sz="2800" dirty="0"/>
              <a:t>The results of these calculations provide a range within which the true association </a:t>
            </a:r>
            <a:endParaRPr lang="en-US" dirty="0"/>
          </a:p>
          <a:p>
            <a:endParaRPr lang="en-US" dirty="0"/>
          </a:p>
        </p:txBody>
      </p:sp>
      <p:sp>
        <p:nvSpPr>
          <p:cNvPr id="4" name="Date Placeholder 3"/>
          <p:cNvSpPr>
            <a:spLocks noGrp="1"/>
          </p:cNvSpPr>
          <p:nvPr>
            <p:ph type="dt" sz="half" idx="10"/>
          </p:nvPr>
        </p:nvSpPr>
        <p:spPr/>
        <p:txBody>
          <a:bodyPr/>
          <a:lstStyle/>
          <a:p>
            <a:fld id="{A2B53597-998D-4304-ADE8-4E32CFB43D63}"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Observation bias/information bias</a:t>
            </a:r>
            <a:endParaRPr lang="en-US" dirty="0"/>
          </a:p>
        </p:txBody>
      </p:sp>
      <p:sp>
        <p:nvSpPr>
          <p:cNvPr id="3" name="Content Placeholder 2"/>
          <p:cNvSpPr>
            <a:spLocks noGrp="1"/>
          </p:cNvSpPr>
          <p:nvPr>
            <p:ph idx="1"/>
          </p:nvPr>
        </p:nvSpPr>
        <p:spPr/>
        <p:txBody>
          <a:bodyPr/>
          <a:lstStyle/>
          <a:p>
            <a:pPr marL="274320" indent="-274320">
              <a:buClr>
                <a:schemeClr val="accent3"/>
              </a:buClr>
              <a:buFont typeface="Wingdings" pitchFamily="2" charset="2"/>
              <a:buChar char="q"/>
              <a:defRPr/>
            </a:pPr>
            <a:r>
              <a:rPr lang="en-US" sz="2400" dirty="0">
                <a:solidFill>
                  <a:schemeClr val="tx1">
                    <a:lumMod val="85000"/>
                    <a:lumOff val="15000"/>
                  </a:schemeClr>
                </a:solidFill>
              </a:rPr>
              <a:t>Refers to bias which arises during the data collection process</a:t>
            </a:r>
          </a:p>
          <a:p>
            <a:pPr marL="274320" indent="-274320">
              <a:buClr>
                <a:schemeClr val="accent3"/>
              </a:buClr>
              <a:buFont typeface="Wingdings" pitchFamily="2" charset="2"/>
              <a:buChar char="q"/>
              <a:defRPr/>
            </a:pPr>
            <a:r>
              <a:rPr lang="en-US" sz="2400" dirty="0">
                <a:solidFill>
                  <a:schemeClr val="tx1">
                    <a:lumMod val="85000"/>
                    <a:lumOff val="15000"/>
                  </a:schemeClr>
                </a:solidFill>
              </a:rPr>
              <a:t>It occurs b/c of mistakes in categorizing study subjects with respect to their exposure or disease status</a:t>
            </a:r>
          </a:p>
          <a:p>
            <a:pPr marL="320040" indent="-320040">
              <a:buNone/>
              <a:defRPr/>
            </a:pPr>
            <a:r>
              <a:rPr lang="en-US" b="1" dirty="0">
                <a:solidFill>
                  <a:srgbClr val="7030A0"/>
                </a:solidFill>
              </a:rPr>
              <a:t>1. Investigator bias/ Interviewer bias/ Observer bias</a:t>
            </a:r>
            <a:endParaRPr lang="en-US" dirty="0">
              <a:solidFill>
                <a:srgbClr val="7030A0"/>
              </a:solidFill>
            </a:endParaRPr>
          </a:p>
          <a:p>
            <a:pPr marL="640080" lvl="1" indent="-274320">
              <a:buFont typeface="Wingdings" pitchFamily="2" charset="2"/>
              <a:buChar char="q"/>
              <a:defRPr/>
            </a:pPr>
            <a:r>
              <a:rPr lang="en-US" sz="2400" dirty="0"/>
              <a:t>Occurs when investigators collect information differently in different comparison groups</a:t>
            </a:r>
          </a:p>
          <a:p>
            <a:pPr marL="320040" indent="-320040">
              <a:buNone/>
              <a:defRPr/>
            </a:pPr>
            <a:r>
              <a:rPr lang="en-US" b="1" dirty="0">
                <a:solidFill>
                  <a:srgbClr val="7030A0"/>
                </a:solidFill>
              </a:rPr>
              <a:t>2. Response bias/ Recall bias</a:t>
            </a:r>
            <a:endParaRPr lang="en-US" dirty="0">
              <a:solidFill>
                <a:srgbClr val="7030A0"/>
              </a:solidFill>
            </a:endParaRPr>
          </a:p>
          <a:p>
            <a:pPr marL="640080" lvl="1" indent="-274320">
              <a:buFont typeface="Wingdings 2"/>
              <a:buChar char=""/>
              <a:defRPr/>
            </a:pPr>
            <a:r>
              <a:rPr lang="en-US" sz="2400" dirty="0"/>
              <a:t>Occurs as a result of difficulty to recall prior exposures</a:t>
            </a:r>
            <a:endParaRPr lang="en-US" dirty="0"/>
          </a:p>
          <a:p>
            <a:endParaRPr lang="en-US" dirty="0"/>
          </a:p>
        </p:txBody>
      </p:sp>
      <p:sp>
        <p:nvSpPr>
          <p:cNvPr id="4" name="Date Placeholder 3"/>
          <p:cNvSpPr>
            <a:spLocks noGrp="1"/>
          </p:cNvSpPr>
          <p:nvPr>
            <p:ph type="dt" sz="half" idx="10"/>
          </p:nvPr>
        </p:nvSpPr>
        <p:spPr/>
        <p:txBody>
          <a:bodyPr/>
          <a:lstStyle/>
          <a:p>
            <a:fld id="{4A82C0B7-5C42-44EA-864F-5E1F539D6F53}"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bias …</a:t>
            </a:r>
            <a:endParaRPr lang="en-US" dirty="0"/>
          </a:p>
        </p:txBody>
      </p:sp>
      <p:sp>
        <p:nvSpPr>
          <p:cNvPr id="3" name="Content Placeholder 2"/>
          <p:cNvSpPr>
            <a:spLocks noGrp="1"/>
          </p:cNvSpPr>
          <p:nvPr>
            <p:ph idx="1"/>
          </p:nvPr>
        </p:nvSpPr>
        <p:spPr/>
        <p:txBody>
          <a:bodyPr>
            <a:normAutofit lnSpcReduction="10000"/>
          </a:bodyPr>
          <a:lstStyle/>
          <a:p>
            <a:pPr>
              <a:buNone/>
            </a:pPr>
            <a:r>
              <a:rPr lang="en-US" sz="2800" b="1" dirty="0" smtClean="0">
                <a:solidFill>
                  <a:srgbClr val="7030A0"/>
                </a:solidFill>
              </a:rPr>
              <a:t>3. Social desirability bias</a:t>
            </a:r>
            <a:endParaRPr lang="en-US" sz="2800" dirty="0" smtClean="0">
              <a:solidFill>
                <a:srgbClr val="7030A0"/>
              </a:solidFill>
            </a:endParaRPr>
          </a:p>
          <a:p>
            <a:pPr lvl="1"/>
            <a:r>
              <a:rPr lang="en-US" sz="2400" dirty="0" smtClean="0"/>
              <a:t>Occurs because subjects are systematically more likely to provide a socially acceptable response.</a:t>
            </a:r>
            <a:r>
              <a:rPr lang="en-US" sz="2400" b="1" dirty="0" smtClean="0"/>
              <a:t> </a:t>
            </a:r>
          </a:p>
          <a:p>
            <a:pPr>
              <a:buNone/>
            </a:pPr>
            <a:r>
              <a:rPr lang="en-US" sz="2800" b="1" dirty="0" smtClean="0">
                <a:solidFill>
                  <a:srgbClr val="7030A0"/>
                </a:solidFill>
              </a:rPr>
              <a:t>4. Placebo effect</a:t>
            </a:r>
          </a:p>
          <a:p>
            <a:pPr lvl="1" algn="just"/>
            <a:r>
              <a:rPr lang="en-US" sz="2400" dirty="0" smtClean="0"/>
              <a:t>In experimental studies which are not placebo controlled, observed changes may be ascribed to the positive effect of the subjects belief that the intervention will be beneficial.</a:t>
            </a:r>
            <a:endParaRPr lang="en-US" b="1" dirty="0">
              <a:solidFill>
                <a:srgbClr val="7030A0"/>
              </a:solidFill>
            </a:endParaRPr>
          </a:p>
          <a:p>
            <a:pPr>
              <a:buNone/>
            </a:pPr>
            <a:r>
              <a:rPr lang="en-US" sz="2800" dirty="0" smtClean="0">
                <a:solidFill>
                  <a:srgbClr val="7030A0"/>
                </a:solidFill>
              </a:rPr>
              <a:t>5. </a:t>
            </a:r>
            <a:r>
              <a:rPr lang="en-GB" sz="2800" b="1" dirty="0" smtClean="0">
                <a:solidFill>
                  <a:srgbClr val="7030A0"/>
                </a:solidFill>
                <a:latin typeface="CG Times"/>
                <a:cs typeface="Times New Roman" pitchFamily="18" charset="0"/>
              </a:rPr>
              <a:t>Hawthorn effect</a:t>
            </a:r>
            <a:r>
              <a:rPr lang="en-GB" sz="2800" b="1" dirty="0" smtClean="0">
                <a:latin typeface="CG Times"/>
                <a:cs typeface="Times New Roman" pitchFamily="18" charset="0"/>
              </a:rPr>
              <a:t> </a:t>
            </a:r>
            <a:endParaRPr lang="en-GB" sz="3600" b="1" dirty="0" smtClean="0">
              <a:latin typeface="CG Times"/>
              <a:cs typeface="Times New Roman" pitchFamily="18" charset="0"/>
            </a:endParaRPr>
          </a:p>
          <a:p>
            <a:pPr lvl="1"/>
            <a:r>
              <a:rPr lang="en-GB" sz="2100" dirty="0" smtClean="0">
                <a:cs typeface="Times New Roman" pitchFamily="18" charset="0"/>
              </a:rPr>
              <a:t>Refers to the </a:t>
            </a:r>
            <a:r>
              <a:rPr lang="en-GB" sz="2500" dirty="0" smtClean="0">
                <a:cs typeface="Times New Roman" pitchFamily="18" charset="0"/>
              </a:rPr>
              <a:t>change in the dependent variable which may be due to the process of measurement or observation itself</a:t>
            </a:r>
          </a:p>
          <a:p>
            <a:endParaRPr lang="en-US" dirty="0"/>
          </a:p>
        </p:txBody>
      </p:sp>
      <p:sp>
        <p:nvSpPr>
          <p:cNvPr id="4" name="Date Placeholder 3"/>
          <p:cNvSpPr>
            <a:spLocks noGrp="1"/>
          </p:cNvSpPr>
          <p:nvPr>
            <p:ph type="dt" sz="half" idx="10"/>
          </p:nvPr>
        </p:nvSpPr>
        <p:spPr/>
        <p:txBody>
          <a:bodyPr/>
          <a:lstStyle/>
          <a:p>
            <a:fld id="{09B91A54-8233-4A8B-AFF7-8A1097A3E896}"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of minimizing information bias</a:t>
            </a:r>
            <a:endParaRPr lang="en-US" dirty="0"/>
          </a:p>
        </p:txBody>
      </p:sp>
      <p:sp>
        <p:nvSpPr>
          <p:cNvPr id="3" name="Content Placeholder 2"/>
          <p:cNvSpPr>
            <a:spLocks noGrp="1"/>
          </p:cNvSpPr>
          <p:nvPr>
            <p:ph idx="1"/>
          </p:nvPr>
        </p:nvSpPr>
        <p:spPr/>
        <p:txBody>
          <a:bodyPr/>
          <a:lstStyle/>
          <a:p>
            <a:pPr marL="514350" indent="-514350">
              <a:buClr>
                <a:schemeClr val="accent3"/>
              </a:buClr>
              <a:buFont typeface="Arial" charset="0"/>
              <a:buAutoNum type="arabicPeriod"/>
              <a:defRPr/>
            </a:pPr>
            <a:r>
              <a:rPr lang="en-US" b="1" dirty="0">
                <a:solidFill>
                  <a:srgbClr val="C00000"/>
                </a:solidFill>
              </a:rPr>
              <a:t>Blinding: </a:t>
            </a:r>
            <a:r>
              <a:rPr lang="en-US" b="1" dirty="0"/>
              <a:t>Three types of blinding</a:t>
            </a:r>
            <a:endParaRPr lang="en-US" dirty="0"/>
          </a:p>
          <a:p>
            <a:pPr marL="834390" lvl="1" indent="-514350">
              <a:buClr>
                <a:schemeClr val="accent3"/>
              </a:buClr>
              <a:buFont typeface="Wingdings" pitchFamily="2" charset="2"/>
              <a:buChar char="q"/>
              <a:defRPr/>
            </a:pPr>
            <a:r>
              <a:rPr lang="en-US" b="1" dirty="0"/>
              <a:t>Single blind</a:t>
            </a:r>
          </a:p>
          <a:p>
            <a:pPr marL="834390" lvl="1" indent="-514350">
              <a:buClr>
                <a:schemeClr val="accent3"/>
              </a:buClr>
              <a:buFont typeface="Wingdings" pitchFamily="2" charset="2"/>
              <a:buChar char="q"/>
              <a:defRPr/>
            </a:pPr>
            <a:r>
              <a:rPr lang="en-US" b="1" dirty="0"/>
              <a:t> Double blind</a:t>
            </a:r>
          </a:p>
          <a:p>
            <a:pPr marL="834390" lvl="1" indent="-514350">
              <a:buClr>
                <a:schemeClr val="accent3"/>
              </a:buClr>
              <a:buFont typeface="Wingdings" pitchFamily="2" charset="2"/>
              <a:buChar char="q"/>
              <a:defRPr/>
            </a:pPr>
            <a:r>
              <a:rPr lang="en-US" b="1" dirty="0"/>
              <a:t>Triple blind</a:t>
            </a:r>
            <a:endParaRPr lang="en-US" dirty="0"/>
          </a:p>
          <a:p>
            <a:pPr marL="320040" indent="-320040">
              <a:buFont typeface="Wingdings"/>
              <a:buChar char=""/>
              <a:defRPr/>
            </a:pPr>
            <a:endParaRPr lang="en-US" dirty="0"/>
          </a:p>
          <a:p>
            <a:pPr marL="320040" indent="-320040">
              <a:buNone/>
              <a:defRPr/>
            </a:pPr>
            <a:endParaRPr lang="en-US" dirty="0"/>
          </a:p>
          <a:p>
            <a:endParaRPr lang="en-US" dirty="0"/>
          </a:p>
        </p:txBody>
      </p:sp>
      <p:sp>
        <p:nvSpPr>
          <p:cNvPr id="4" name="Date Placeholder 3"/>
          <p:cNvSpPr>
            <a:spLocks noGrp="1"/>
          </p:cNvSpPr>
          <p:nvPr>
            <p:ph type="dt" sz="half" idx="10"/>
          </p:nvPr>
        </p:nvSpPr>
        <p:spPr/>
        <p:txBody>
          <a:bodyPr/>
          <a:lstStyle/>
          <a:p>
            <a:fld id="{57446603-EBB6-4334-9B8D-BA57E569945B}"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minimizing…</a:t>
            </a:r>
            <a:endParaRPr lang="en-US" dirty="0"/>
          </a:p>
        </p:txBody>
      </p:sp>
      <p:sp>
        <p:nvSpPr>
          <p:cNvPr id="3" name="Content Placeholder 2"/>
          <p:cNvSpPr>
            <a:spLocks noGrp="1"/>
          </p:cNvSpPr>
          <p:nvPr>
            <p:ph idx="1"/>
          </p:nvPr>
        </p:nvSpPr>
        <p:spPr/>
        <p:txBody>
          <a:bodyPr>
            <a:normAutofit lnSpcReduction="10000"/>
          </a:bodyPr>
          <a:lstStyle/>
          <a:p>
            <a:pPr>
              <a:lnSpc>
                <a:spcPct val="80000"/>
              </a:lnSpc>
              <a:buNone/>
              <a:defRPr/>
            </a:pPr>
            <a:r>
              <a:rPr lang="en-GB" sz="2800" b="1" dirty="0" smtClean="0"/>
              <a:t>2. Use </a:t>
            </a:r>
            <a:r>
              <a:rPr lang="en-GB" sz="2800" b="1" dirty="0"/>
              <a:t>of Placebo</a:t>
            </a:r>
            <a:endParaRPr lang="en-GB" sz="2000" dirty="0">
              <a:solidFill>
                <a:schemeClr val="tx1">
                  <a:lumMod val="95000"/>
                  <a:lumOff val="5000"/>
                </a:schemeClr>
              </a:solidFill>
              <a:cs typeface="Times New Roman" pitchFamily="18" charset="0"/>
            </a:endParaRPr>
          </a:p>
          <a:p>
            <a:pPr>
              <a:lnSpc>
                <a:spcPct val="80000"/>
              </a:lnSpc>
              <a:buFont typeface="Wingdings" pitchFamily="2" charset="2"/>
              <a:buChar char="q"/>
              <a:defRPr/>
            </a:pPr>
            <a:r>
              <a:rPr lang="en-GB" sz="2600" dirty="0">
                <a:solidFill>
                  <a:schemeClr val="tx1">
                    <a:lumMod val="95000"/>
                    <a:lumOff val="5000"/>
                  </a:schemeClr>
                </a:solidFill>
                <a:cs typeface="Times New Roman" pitchFamily="18" charset="0"/>
              </a:rPr>
              <a:t>Placebos are </a:t>
            </a:r>
            <a:r>
              <a:rPr lang="en-GB" sz="2600" b="1" dirty="0">
                <a:solidFill>
                  <a:schemeClr val="tx1">
                    <a:lumMod val="95000"/>
                    <a:lumOff val="5000"/>
                  </a:schemeClr>
                </a:solidFill>
                <a:cs typeface="Times New Roman" pitchFamily="18" charset="0"/>
              </a:rPr>
              <a:t>inert treatments intended </a:t>
            </a:r>
            <a:r>
              <a:rPr lang="en-GB" sz="2600" dirty="0">
                <a:solidFill>
                  <a:schemeClr val="tx1">
                    <a:lumMod val="95000"/>
                    <a:lumOff val="5000"/>
                  </a:schemeClr>
                </a:solidFill>
                <a:cs typeface="Times New Roman" pitchFamily="18" charset="0"/>
              </a:rPr>
              <a:t>to have no effect other than the psychological benefit of offering treatment.</a:t>
            </a:r>
          </a:p>
          <a:p>
            <a:pPr marL="662940" lvl="1" indent="-342900">
              <a:lnSpc>
                <a:spcPct val="80000"/>
              </a:lnSpc>
              <a:buFont typeface="Wingdings" pitchFamily="2" charset="2"/>
              <a:buChar char="q"/>
              <a:defRPr/>
            </a:pPr>
            <a:r>
              <a:rPr lang="en-GB" sz="2300" dirty="0">
                <a:solidFill>
                  <a:schemeClr val="tx1">
                    <a:lumMod val="95000"/>
                    <a:lumOff val="5000"/>
                  </a:schemeClr>
                </a:solidFill>
                <a:cs typeface="Times New Roman" pitchFamily="18" charset="0"/>
              </a:rPr>
              <a:t>Can only be used if there is no accepted treatment for the condition under study.</a:t>
            </a:r>
          </a:p>
          <a:p>
            <a:pPr>
              <a:lnSpc>
                <a:spcPct val="80000"/>
              </a:lnSpc>
              <a:buFont typeface="Wingdings" pitchFamily="2" charset="2"/>
              <a:buChar char="q"/>
              <a:defRPr/>
            </a:pPr>
            <a:r>
              <a:rPr lang="en-GB" sz="2600" dirty="0">
                <a:solidFill>
                  <a:schemeClr val="tx1">
                    <a:lumMod val="95000"/>
                    <a:lumOff val="5000"/>
                  </a:schemeClr>
                </a:solidFill>
                <a:cs typeface="Times New Roman" pitchFamily="18" charset="0"/>
              </a:rPr>
              <a:t>Use of placebo minimizes the bias in the ascertainment of both subjective disease outcomes and side effects.</a:t>
            </a:r>
          </a:p>
          <a:p>
            <a:pPr marL="662940" lvl="1" indent="-342900">
              <a:lnSpc>
                <a:spcPct val="80000"/>
              </a:lnSpc>
              <a:buFont typeface="Wingdings" pitchFamily="2" charset="2"/>
              <a:buChar char="q"/>
              <a:defRPr/>
            </a:pPr>
            <a:r>
              <a:rPr lang="en-GB" sz="2300" dirty="0">
                <a:solidFill>
                  <a:schemeClr val="tx1">
                    <a:lumMod val="95000"/>
                    <a:lumOff val="5000"/>
                  </a:schemeClr>
                </a:solidFill>
                <a:cs typeface="Times New Roman" pitchFamily="18" charset="0"/>
              </a:rPr>
              <a:t>It facilitates that both groups in the study gain equal attention.</a:t>
            </a:r>
          </a:p>
          <a:p>
            <a:pPr marL="662940" lvl="1" indent="-342900">
              <a:lnSpc>
                <a:spcPct val="80000"/>
              </a:lnSpc>
              <a:buFont typeface="Wingdings" pitchFamily="2" charset="2"/>
              <a:buChar char="q"/>
              <a:defRPr/>
            </a:pPr>
            <a:endParaRPr lang="en-GB" dirty="0">
              <a:solidFill>
                <a:schemeClr val="tx1">
                  <a:lumMod val="95000"/>
                  <a:lumOff val="5000"/>
                </a:schemeClr>
              </a:solidFill>
              <a:cs typeface="Times New Roman" pitchFamily="18" charset="0"/>
            </a:endParaRPr>
          </a:p>
          <a:p>
            <a:pPr>
              <a:lnSpc>
                <a:spcPct val="80000"/>
              </a:lnSpc>
              <a:buFont typeface="Wingdings" pitchFamily="2" charset="2"/>
              <a:buChar char="q"/>
              <a:defRPr/>
            </a:pPr>
            <a:r>
              <a:rPr lang="en-GB" sz="2600" b="1" dirty="0">
                <a:cs typeface="Times New Roman" pitchFamily="18" charset="0"/>
              </a:rPr>
              <a:t>Placebo effect: </a:t>
            </a:r>
            <a:r>
              <a:rPr lang="en-GB" sz="2600" dirty="0">
                <a:solidFill>
                  <a:schemeClr val="tx1">
                    <a:lumMod val="95000"/>
                    <a:lumOff val="5000"/>
                  </a:schemeClr>
                </a:solidFill>
                <a:cs typeface="Times New Roman" pitchFamily="18" charset="0"/>
              </a:rPr>
              <a:t>tendency for individuals to report favourable response to any therapy regardless of the physiologic efficacy of what they received.</a:t>
            </a:r>
            <a:endParaRPr lang="en-US" sz="2600" dirty="0">
              <a:solidFill>
                <a:schemeClr val="tx1">
                  <a:lumMod val="95000"/>
                  <a:lumOff val="5000"/>
                </a:schemeClr>
              </a:solidFill>
            </a:endParaRPr>
          </a:p>
          <a:p>
            <a:endParaRPr lang="en-US" dirty="0"/>
          </a:p>
        </p:txBody>
      </p:sp>
      <p:sp>
        <p:nvSpPr>
          <p:cNvPr id="4" name="Date Placeholder 3"/>
          <p:cNvSpPr>
            <a:spLocks noGrp="1"/>
          </p:cNvSpPr>
          <p:nvPr>
            <p:ph type="dt" sz="half" idx="10"/>
          </p:nvPr>
        </p:nvSpPr>
        <p:spPr/>
        <p:txBody>
          <a:bodyPr/>
          <a:lstStyle/>
          <a:p>
            <a:fld id="{DDDC4969-1938-4243-8F75-D522505CB4E9}"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minimizing…</a:t>
            </a:r>
            <a:endParaRPr lang="en-US" dirty="0"/>
          </a:p>
        </p:txBody>
      </p:sp>
      <p:sp>
        <p:nvSpPr>
          <p:cNvPr id="3" name="Content Placeholder 2"/>
          <p:cNvSpPr>
            <a:spLocks noGrp="1"/>
          </p:cNvSpPr>
          <p:nvPr>
            <p:ph idx="1"/>
          </p:nvPr>
        </p:nvSpPr>
        <p:spPr/>
        <p:txBody>
          <a:bodyPr>
            <a:normAutofit fontScale="85000" lnSpcReduction="10000"/>
          </a:bodyPr>
          <a:lstStyle/>
          <a:p>
            <a:pPr algn="just">
              <a:buNone/>
            </a:pPr>
            <a:r>
              <a:rPr lang="en-US" b="1" dirty="0" smtClean="0"/>
              <a:t>same standard procedures, instruments, questionnaires</a:t>
            </a:r>
            <a:r>
              <a:rPr lang="en-US" dirty="0" smtClean="0"/>
              <a:t>, interviewing techniques should be used for data collection in both comparison groups</a:t>
            </a:r>
          </a:p>
          <a:p>
            <a:pPr algn="just">
              <a:buNone/>
            </a:pPr>
            <a:endParaRPr lang="en-US" dirty="0" smtClean="0"/>
          </a:p>
          <a:p>
            <a:pPr algn="just">
              <a:buNone/>
            </a:pPr>
            <a:r>
              <a:rPr lang="en-US" b="1" dirty="0" smtClean="0"/>
              <a:t>3</a:t>
            </a:r>
            <a:r>
              <a:rPr lang="en-US" dirty="0" smtClean="0"/>
              <a:t>. Classification of study subjects according to their outcome &amp; exposure status  should be based on the </a:t>
            </a:r>
            <a:r>
              <a:rPr lang="en-US" b="1" dirty="0" smtClean="0"/>
              <a:t>most objective &amp; accurate methods available</a:t>
            </a:r>
          </a:p>
          <a:p>
            <a:pPr algn="just">
              <a:buNone/>
            </a:pPr>
            <a:endParaRPr lang="en-US" dirty="0" smtClean="0"/>
          </a:p>
          <a:p>
            <a:pPr algn="just">
              <a:buNone/>
            </a:pPr>
            <a:r>
              <a:rPr lang="en-US" dirty="0" smtClean="0"/>
              <a:t>4. when exposure status is determined by interview, it should be assessed in  several different ways for both groups</a:t>
            </a:r>
          </a:p>
          <a:p>
            <a:endParaRPr lang="en-US" dirty="0" smtClean="0"/>
          </a:p>
          <a:p>
            <a:endParaRPr lang="en-US" dirty="0"/>
          </a:p>
        </p:txBody>
      </p:sp>
      <p:sp>
        <p:nvSpPr>
          <p:cNvPr id="4" name="Date Placeholder 3"/>
          <p:cNvSpPr>
            <a:spLocks noGrp="1"/>
          </p:cNvSpPr>
          <p:nvPr>
            <p:ph type="dt" sz="half" idx="10"/>
          </p:nvPr>
        </p:nvSpPr>
        <p:spPr/>
        <p:txBody>
          <a:bodyPr/>
          <a:lstStyle/>
          <a:p>
            <a:fld id="{7304034C-91B3-40D2-98CE-5E5B3F7A19D3}"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confounding</a:t>
            </a:r>
            <a:endParaRPr lang="en-US" dirty="0"/>
          </a:p>
        </p:txBody>
      </p:sp>
      <p:sp>
        <p:nvSpPr>
          <p:cNvPr id="3" name="Content Placeholder 2"/>
          <p:cNvSpPr>
            <a:spLocks noGrp="1"/>
          </p:cNvSpPr>
          <p:nvPr>
            <p:ph idx="1"/>
          </p:nvPr>
        </p:nvSpPr>
        <p:spPr/>
        <p:txBody>
          <a:bodyPr>
            <a:normAutofit fontScale="92500"/>
          </a:bodyPr>
          <a:lstStyle/>
          <a:p>
            <a:r>
              <a:rPr lang="en-US" b="1" dirty="0" smtClean="0"/>
              <a:t>Confounding</a:t>
            </a:r>
            <a:r>
              <a:rPr lang="en-US" dirty="0" smtClean="0"/>
              <a:t> is distortion of the estimated effect of an exposure on an outcome, caused  by the presence of an extraneous factor  associated both with the exposure and the outcome,</a:t>
            </a:r>
          </a:p>
          <a:p>
            <a:endParaRPr lang="en-US" dirty="0" smtClean="0"/>
          </a:p>
          <a:p>
            <a:r>
              <a:rPr lang="en-US" dirty="0" smtClean="0"/>
              <a:t> </a:t>
            </a:r>
            <a:r>
              <a:rPr lang="en-US" b="1" dirty="0" smtClean="0"/>
              <a:t>Confounding variable, confounder </a:t>
            </a:r>
            <a:r>
              <a:rPr lang="en-US" dirty="0" smtClean="0"/>
              <a:t>is a variable that can cause or prevent the outcome of interest, is not an intermediate variable, and is associated with the factor under investigation. </a:t>
            </a:r>
          </a:p>
          <a:p>
            <a:endParaRPr lang="en-US" dirty="0" smtClean="0"/>
          </a:p>
          <a:p>
            <a:endParaRPr lang="en-US" dirty="0"/>
          </a:p>
        </p:txBody>
      </p:sp>
      <p:sp>
        <p:nvSpPr>
          <p:cNvPr id="4" name="Date Placeholder 3"/>
          <p:cNvSpPr>
            <a:spLocks noGrp="1"/>
          </p:cNvSpPr>
          <p:nvPr>
            <p:ph type="dt" sz="half" idx="10"/>
          </p:nvPr>
        </p:nvSpPr>
        <p:spPr/>
        <p:txBody>
          <a:bodyPr/>
          <a:lstStyle/>
          <a:p>
            <a:fld id="{1A66E5F0-78CC-46D8-95FF-AC2770EDE459}"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119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105627" y="1600200"/>
            <a:ext cx="6932746" cy="452596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2868D0A-58F8-467D-8ED1-22A9DFC15F22}" type="datetime1">
              <a:rPr lang="en-US" smtClean="0"/>
              <a:t>5/17/2020</a:t>
            </a:fld>
            <a:endParaRPr lang="en-US" dirty="0"/>
          </a:p>
        </p:txBody>
      </p:sp>
      <p:sp>
        <p:nvSpPr>
          <p:cNvPr id="4" name="Footer Placeholder 3"/>
          <p:cNvSpPr>
            <a:spLocks noGrp="1"/>
          </p:cNvSpPr>
          <p:nvPr>
            <p:ph type="ftr" sz="quarter" idx="11"/>
          </p:nvPr>
        </p:nvSpPr>
        <p:spPr/>
        <p:txBody>
          <a:bodyPr/>
          <a:lstStyle/>
          <a:p>
            <a:r>
              <a:rPr lang="en-US" dirty="0" smtClean="0"/>
              <a:t>EYERUS T.(BSC,MPHE)</a:t>
            </a:r>
            <a:endParaRPr lang="en-US" dirty="0"/>
          </a:p>
        </p:txBody>
      </p:sp>
      <p:sp>
        <p:nvSpPr>
          <p:cNvPr id="5" name="Slide Number Placeholder 4"/>
          <p:cNvSpPr>
            <a:spLocks noGrp="1"/>
          </p:cNvSpPr>
          <p:nvPr>
            <p:ph type="sldNum" sz="quarter" idx="12"/>
          </p:nvPr>
        </p:nvSpPr>
        <p:spPr/>
        <p:txBody>
          <a:bodyPr/>
          <a:lstStyle/>
          <a:p>
            <a:fld id="{358921A1-4BBA-45DF-B5A6-85B44D366E23}" type="slidenum">
              <a:rPr lang="en-US" smtClean="0"/>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flipV="1">
            <a:off x="457200" y="0"/>
            <a:ext cx="8229600" cy="152400"/>
          </a:xfrm>
        </p:spPr>
        <p:txBody>
          <a:bodyPr>
            <a:normAutofit fontScale="90000"/>
          </a:bodyPr>
          <a:lstStyle/>
          <a:p>
            <a:pPr eaLnBrk="1" fontAlgn="auto" hangingPunct="1">
              <a:spcAft>
                <a:spcPts val="0"/>
              </a:spcAft>
              <a:defRPr/>
            </a:pPr>
            <a:r>
              <a:rPr lang="en-US" smtClean="0"/>
              <a:t>,</a:t>
            </a:r>
          </a:p>
        </p:txBody>
      </p:sp>
      <p:sp>
        <p:nvSpPr>
          <p:cNvPr id="6" name="Slide Number Placeholder 5"/>
          <p:cNvSpPr>
            <a:spLocks noGrp="1"/>
          </p:cNvSpPr>
          <p:nvPr>
            <p:ph type="sldNum" sz="quarter" idx="12"/>
          </p:nvPr>
        </p:nvSpPr>
        <p:spPr/>
        <p:txBody>
          <a:bodyPr>
            <a:normAutofit/>
          </a:bodyPr>
          <a:lstStyle/>
          <a:p>
            <a:pPr>
              <a:defRPr/>
            </a:pPr>
            <a:fld id="{27BDB82D-5E62-4079-B101-AE3E976AC4D4}" type="slidenum">
              <a:rPr lang="en-US"/>
              <a:pPr>
                <a:defRPr/>
              </a:pPr>
              <a:t>120</a:t>
            </a:fld>
            <a:endParaRPr lang="en-US"/>
          </a:p>
        </p:txBody>
      </p:sp>
      <p:sp>
        <p:nvSpPr>
          <p:cNvPr id="78852" name="Rectangle 2"/>
          <p:cNvSpPr>
            <a:spLocks noChangeArrowheads="1"/>
          </p:cNvSpPr>
          <p:nvPr/>
        </p:nvSpPr>
        <p:spPr bwMode="auto">
          <a:xfrm>
            <a:off x="2743200" y="609600"/>
            <a:ext cx="3724275" cy="646113"/>
          </a:xfrm>
          <a:prstGeom prst="rect">
            <a:avLst/>
          </a:prstGeom>
          <a:noFill/>
          <a:ln w="9525">
            <a:noFill/>
            <a:miter lim="800000"/>
            <a:headEnd/>
            <a:tailEnd/>
          </a:ln>
        </p:spPr>
        <p:txBody>
          <a:bodyPr>
            <a:spAutoFit/>
          </a:bodyPr>
          <a:lstStyle/>
          <a:p>
            <a:pPr algn="ctr" eaLnBrk="0" hangingPunct="0"/>
            <a:r>
              <a:rPr lang="en-US" sz="3600" b="1"/>
              <a:t>CONFOUNDING</a:t>
            </a:r>
          </a:p>
        </p:txBody>
      </p:sp>
      <p:sp>
        <p:nvSpPr>
          <p:cNvPr id="78853" name="Line 3"/>
          <p:cNvSpPr>
            <a:spLocks noChangeShapeType="1"/>
          </p:cNvSpPr>
          <p:nvPr/>
        </p:nvSpPr>
        <p:spPr bwMode="auto">
          <a:xfrm>
            <a:off x="3276600" y="1905000"/>
            <a:ext cx="2362200" cy="0"/>
          </a:xfrm>
          <a:prstGeom prst="line">
            <a:avLst/>
          </a:prstGeom>
          <a:noFill/>
          <a:ln w="12700">
            <a:solidFill>
              <a:schemeClr val="tx1"/>
            </a:solidFill>
            <a:prstDash val="sysDot"/>
            <a:round/>
            <a:headEnd/>
            <a:tailEnd type="triangle" w="lg" len="lg"/>
          </a:ln>
        </p:spPr>
        <p:txBody>
          <a:bodyPr wrap="none"/>
          <a:lstStyle/>
          <a:p>
            <a:endParaRPr lang="en-US"/>
          </a:p>
        </p:txBody>
      </p:sp>
      <p:sp>
        <p:nvSpPr>
          <p:cNvPr id="78854" name="Line 4"/>
          <p:cNvSpPr>
            <a:spLocks noChangeShapeType="1"/>
          </p:cNvSpPr>
          <p:nvPr/>
        </p:nvSpPr>
        <p:spPr bwMode="auto">
          <a:xfrm>
            <a:off x="3276600" y="1981200"/>
            <a:ext cx="1143000" cy="1600200"/>
          </a:xfrm>
          <a:prstGeom prst="line">
            <a:avLst/>
          </a:prstGeom>
          <a:noFill/>
          <a:ln w="12700">
            <a:solidFill>
              <a:schemeClr val="tx1"/>
            </a:solidFill>
            <a:prstDash val="sysDot"/>
            <a:round/>
            <a:headEnd type="triangle" w="lg" len="lg"/>
            <a:tailEnd type="triangle" w="lg" len="lg"/>
          </a:ln>
        </p:spPr>
        <p:txBody>
          <a:bodyPr wrap="none"/>
          <a:lstStyle/>
          <a:p>
            <a:endParaRPr lang="en-US"/>
          </a:p>
        </p:txBody>
      </p:sp>
      <p:sp>
        <p:nvSpPr>
          <p:cNvPr id="78855" name="Line 5"/>
          <p:cNvSpPr>
            <a:spLocks noChangeShapeType="1"/>
          </p:cNvSpPr>
          <p:nvPr/>
        </p:nvSpPr>
        <p:spPr bwMode="auto">
          <a:xfrm flipV="1">
            <a:off x="4495800" y="2057400"/>
            <a:ext cx="1143000" cy="1524000"/>
          </a:xfrm>
          <a:prstGeom prst="line">
            <a:avLst/>
          </a:prstGeom>
          <a:noFill/>
          <a:ln w="12700">
            <a:solidFill>
              <a:schemeClr val="tx1"/>
            </a:solidFill>
            <a:prstDash val="sysDot"/>
            <a:round/>
            <a:headEnd type="triangle" w="lg" len="lg"/>
            <a:tailEnd type="triangle" w="lg" len="lg"/>
          </a:ln>
        </p:spPr>
        <p:txBody>
          <a:bodyPr wrap="none"/>
          <a:lstStyle/>
          <a:p>
            <a:endParaRPr lang="en-US"/>
          </a:p>
        </p:txBody>
      </p:sp>
      <p:sp>
        <p:nvSpPr>
          <p:cNvPr id="78856" name="Rectangle 6"/>
          <p:cNvSpPr>
            <a:spLocks noChangeArrowheads="1"/>
          </p:cNvSpPr>
          <p:nvPr/>
        </p:nvSpPr>
        <p:spPr bwMode="auto">
          <a:xfrm>
            <a:off x="2895600" y="1447800"/>
            <a:ext cx="4572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E</a:t>
            </a:r>
          </a:p>
        </p:txBody>
      </p:sp>
      <p:sp>
        <p:nvSpPr>
          <p:cNvPr id="78857" name="Rectangle 7"/>
          <p:cNvSpPr>
            <a:spLocks noChangeArrowheads="1"/>
          </p:cNvSpPr>
          <p:nvPr/>
        </p:nvSpPr>
        <p:spPr bwMode="auto">
          <a:xfrm>
            <a:off x="5638800" y="1676400"/>
            <a:ext cx="4572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D</a:t>
            </a:r>
          </a:p>
        </p:txBody>
      </p:sp>
      <p:sp>
        <p:nvSpPr>
          <p:cNvPr id="78858" name="Rectangle 8"/>
          <p:cNvSpPr>
            <a:spLocks noChangeArrowheads="1"/>
          </p:cNvSpPr>
          <p:nvPr/>
        </p:nvSpPr>
        <p:spPr bwMode="auto">
          <a:xfrm>
            <a:off x="4191000" y="3581400"/>
            <a:ext cx="6096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CF</a:t>
            </a:r>
          </a:p>
        </p:txBody>
      </p:sp>
      <p:sp>
        <p:nvSpPr>
          <p:cNvPr id="78859" name="Rectangle 9"/>
          <p:cNvSpPr>
            <a:spLocks noChangeArrowheads="1"/>
          </p:cNvSpPr>
          <p:nvPr/>
        </p:nvSpPr>
        <p:spPr bwMode="auto">
          <a:xfrm>
            <a:off x="152400" y="1752600"/>
            <a:ext cx="2667000" cy="822325"/>
          </a:xfrm>
          <a:prstGeom prst="rect">
            <a:avLst/>
          </a:prstGeom>
          <a:noFill/>
          <a:ln w="9525">
            <a:noFill/>
            <a:miter lim="800000"/>
            <a:headEnd/>
            <a:tailEnd/>
          </a:ln>
        </p:spPr>
        <p:txBody>
          <a:bodyPr lIns="92075" tIns="46038" rIns="92075" bIns="46038">
            <a:spAutoFit/>
          </a:bodyPr>
          <a:lstStyle/>
          <a:p>
            <a:pPr marL="457200" indent="-457200" algn="ctr" eaLnBrk="0" hangingPunct="0"/>
            <a:r>
              <a:rPr lang="en-US" b="1">
                <a:solidFill>
                  <a:srgbClr val="A50021"/>
                </a:solidFill>
              </a:rPr>
              <a:t>Confounding </a:t>
            </a:r>
            <a:r>
              <a:rPr lang="en-US" b="1" u="sng">
                <a:solidFill>
                  <a:srgbClr val="A50021"/>
                </a:solidFill>
              </a:rPr>
              <a:t>IS</a:t>
            </a:r>
          </a:p>
          <a:p>
            <a:pPr marL="457200" indent="-457200" algn="ctr" eaLnBrk="0" hangingPunct="0"/>
            <a:r>
              <a:rPr lang="en-US" b="1">
                <a:solidFill>
                  <a:srgbClr val="A50021"/>
                </a:solidFill>
              </a:rPr>
              <a:t>present</a:t>
            </a:r>
          </a:p>
        </p:txBody>
      </p:sp>
      <p:sp>
        <p:nvSpPr>
          <p:cNvPr id="78860" name="Line 10"/>
          <p:cNvSpPr>
            <a:spLocks noChangeShapeType="1"/>
          </p:cNvSpPr>
          <p:nvPr/>
        </p:nvSpPr>
        <p:spPr bwMode="auto">
          <a:xfrm>
            <a:off x="3352800" y="4419600"/>
            <a:ext cx="1371600" cy="0"/>
          </a:xfrm>
          <a:prstGeom prst="line">
            <a:avLst/>
          </a:prstGeom>
          <a:noFill/>
          <a:ln w="12700">
            <a:solidFill>
              <a:schemeClr val="tx1"/>
            </a:solidFill>
            <a:prstDash val="sysDot"/>
            <a:round/>
            <a:headEnd/>
            <a:tailEnd type="triangle" w="lg" len="lg"/>
          </a:ln>
        </p:spPr>
        <p:txBody>
          <a:bodyPr wrap="none"/>
          <a:lstStyle/>
          <a:p>
            <a:endParaRPr lang="en-US"/>
          </a:p>
        </p:txBody>
      </p:sp>
      <p:sp>
        <p:nvSpPr>
          <p:cNvPr id="78861" name="Line 11"/>
          <p:cNvSpPr>
            <a:spLocks noChangeShapeType="1"/>
          </p:cNvSpPr>
          <p:nvPr/>
        </p:nvSpPr>
        <p:spPr bwMode="auto">
          <a:xfrm>
            <a:off x="5486400" y="4419600"/>
            <a:ext cx="1371600" cy="0"/>
          </a:xfrm>
          <a:prstGeom prst="line">
            <a:avLst/>
          </a:prstGeom>
          <a:noFill/>
          <a:ln w="12700">
            <a:solidFill>
              <a:schemeClr val="tx1"/>
            </a:solidFill>
            <a:prstDash val="sysDot"/>
            <a:round/>
            <a:headEnd/>
            <a:tailEnd type="triangle" w="lg" len="lg"/>
          </a:ln>
        </p:spPr>
        <p:txBody>
          <a:bodyPr wrap="none"/>
          <a:lstStyle/>
          <a:p>
            <a:endParaRPr lang="en-US"/>
          </a:p>
        </p:txBody>
      </p:sp>
      <p:sp>
        <p:nvSpPr>
          <p:cNvPr id="78862" name="Line 12"/>
          <p:cNvSpPr>
            <a:spLocks noChangeShapeType="1"/>
          </p:cNvSpPr>
          <p:nvPr/>
        </p:nvSpPr>
        <p:spPr bwMode="auto">
          <a:xfrm>
            <a:off x="7391400" y="4419600"/>
            <a:ext cx="1371600" cy="0"/>
          </a:xfrm>
          <a:prstGeom prst="line">
            <a:avLst/>
          </a:prstGeom>
          <a:noFill/>
          <a:ln w="12700">
            <a:solidFill>
              <a:schemeClr val="tx1"/>
            </a:solidFill>
            <a:prstDash val="sysDot"/>
            <a:round/>
            <a:headEnd/>
            <a:tailEnd type="triangle" w="lg" len="lg"/>
          </a:ln>
        </p:spPr>
        <p:txBody>
          <a:bodyPr wrap="none"/>
          <a:lstStyle/>
          <a:p>
            <a:endParaRPr lang="en-US"/>
          </a:p>
        </p:txBody>
      </p:sp>
      <p:sp>
        <p:nvSpPr>
          <p:cNvPr id="78863" name="Rectangle 13"/>
          <p:cNvSpPr>
            <a:spLocks noChangeArrowheads="1"/>
          </p:cNvSpPr>
          <p:nvPr/>
        </p:nvSpPr>
        <p:spPr bwMode="auto">
          <a:xfrm>
            <a:off x="2971800" y="4191000"/>
            <a:ext cx="4572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E</a:t>
            </a:r>
          </a:p>
        </p:txBody>
      </p:sp>
      <p:sp>
        <p:nvSpPr>
          <p:cNvPr id="78864" name="Rectangle 14"/>
          <p:cNvSpPr>
            <a:spLocks noChangeArrowheads="1"/>
          </p:cNvSpPr>
          <p:nvPr/>
        </p:nvSpPr>
        <p:spPr bwMode="auto">
          <a:xfrm>
            <a:off x="4724400" y="4191000"/>
            <a:ext cx="8382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?CF</a:t>
            </a:r>
          </a:p>
        </p:txBody>
      </p:sp>
      <p:sp>
        <p:nvSpPr>
          <p:cNvPr id="78865" name="Rectangle 15"/>
          <p:cNvSpPr>
            <a:spLocks noChangeArrowheads="1"/>
          </p:cNvSpPr>
          <p:nvPr/>
        </p:nvSpPr>
        <p:spPr bwMode="auto">
          <a:xfrm>
            <a:off x="6934200" y="4191000"/>
            <a:ext cx="457200" cy="457200"/>
          </a:xfrm>
          <a:prstGeom prst="rect">
            <a:avLst/>
          </a:prstGeom>
          <a:noFill/>
          <a:ln w="9525">
            <a:noFill/>
            <a:miter lim="800000"/>
            <a:headEnd/>
            <a:tailEnd/>
          </a:ln>
        </p:spPr>
        <p:txBody>
          <a:bodyPr lIns="92075" tIns="46038" rIns="92075" bIns="46038">
            <a:spAutoFit/>
          </a:bodyPr>
          <a:lstStyle/>
          <a:p>
            <a:pPr marL="457200" indent="-457200" eaLnBrk="0" hangingPunct="0"/>
            <a:r>
              <a:rPr lang="en-US" b="1">
                <a:solidFill>
                  <a:srgbClr val="0033CC"/>
                </a:solidFill>
              </a:rPr>
              <a:t>D</a:t>
            </a:r>
          </a:p>
        </p:txBody>
      </p:sp>
      <p:sp>
        <p:nvSpPr>
          <p:cNvPr id="78866" name="Rectangle 16"/>
          <p:cNvSpPr>
            <a:spLocks noChangeArrowheads="1"/>
          </p:cNvSpPr>
          <p:nvPr/>
        </p:nvSpPr>
        <p:spPr bwMode="auto">
          <a:xfrm>
            <a:off x="152400" y="3886200"/>
            <a:ext cx="2667000" cy="1187450"/>
          </a:xfrm>
          <a:prstGeom prst="rect">
            <a:avLst/>
          </a:prstGeom>
          <a:noFill/>
          <a:ln w="9525">
            <a:noFill/>
            <a:miter lim="800000"/>
            <a:headEnd/>
            <a:tailEnd/>
          </a:ln>
        </p:spPr>
        <p:txBody>
          <a:bodyPr lIns="92075" tIns="46038" rIns="92075" bIns="46038">
            <a:spAutoFit/>
          </a:bodyPr>
          <a:lstStyle/>
          <a:p>
            <a:pPr marL="457200" indent="-457200" algn="ctr" eaLnBrk="0" hangingPunct="0"/>
            <a:r>
              <a:rPr lang="en-US" b="1">
                <a:solidFill>
                  <a:srgbClr val="A50021"/>
                </a:solidFill>
              </a:rPr>
              <a:t>Confounding </a:t>
            </a:r>
            <a:r>
              <a:rPr lang="en-US" b="1" u="sng">
                <a:solidFill>
                  <a:srgbClr val="A50021"/>
                </a:solidFill>
              </a:rPr>
              <a:t>NOT</a:t>
            </a:r>
          </a:p>
          <a:p>
            <a:pPr marL="457200" indent="-457200" algn="ctr" eaLnBrk="0" hangingPunct="0"/>
            <a:r>
              <a:rPr lang="en-US" b="1">
                <a:solidFill>
                  <a:srgbClr val="A50021"/>
                </a:solidFill>
              </a:rPr>
              <a:t>present</a:t>
            </a:r>
          </a:p>
        </p:txBody>
      </p:sp>
      <p:sp>
        <p:nvSpPr>
          <p:cNvPr id="78867" name="Date Placeholder 2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fld id="{803EF1DA-502C-4B14-AF32-67E9A9B276FB}" type="datetime1">
              <a:rPr lang="en-US" smtClean="0"/>
              <a:t>5/17/2020</a:t>
            </a:fld>
            <a:endParaRPr lang="en-US" smtClean="0"/>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confounding…</a:t>
            </a:r>
            <a:endParaRPr lang="en-US" dirty="0"/>
          </a:p>
        </p:txBody>
      </p:sp>
      <p:sp>
        <p:nvSpPr>
          <p:cNvPr id="3" name="Content Placeholder 2"/>
          <p:cNvSpPr>
            <a:spLocks noGrp="1"/>
          </p:cNvSpPr>
          <p:nvPr>
            <p:ph idx="1"/>
          </p:nvPr>
        </p:nvSpPr>
        <p:spPr/>
        <p:txBody>
          <a:bodyPr/>
          <a:lstStyle/>
          <a:p>
            <a:pPr>
              <a:buNone/>
              <a:defRPr/>
            </a:pPr>
            <a:r>
              <a:rPr lang="en-US" sz="4800" b="1" dirty="0">
                <a:solidFill>
                  <a:srgbClr val="C00000"/>
                </a:solidFill>
              </a:rPr>
              <a:t>Example of confounding effect. </a:t>
            </a:r>
          </a:p>
          <a:p>
            <a:pPr>
              <a:buFont typeface="Arial" charset="0"/>
              <a:buChar char="•"/>
              <a:defRPr/>
            </a:pPr>
            <a:r>
              <a:rPr lang="en-US" dirty="0"/>
              <a:t>An observed association between consumption of </a:t>
            </a:r>
            <a:r>
              <a:rPr lang="en-US" b="1" dirty="0"/>
              <a:t>coffee</a:t>
            </a:r>
            <a:r>
              <a:rPr lang="en-US" dirty="0"/>
              <a:t> and increased risk of </a:t>
            </a:r>
            <a:r>
              <a:rPr lang="en-US" b="1" dirty="0"/>
              <a:t>MI </a:t>
            </a:r>
            <a:r>
              <a:rPr lang="en-US" dirty="0"/>
              <a:t>could be due, at least in part, to the effect of </a:t>
            </a:r>
            <a:r>
              <a:rPr lang="en-US" b="1" dirty="0"/>
              <a:t>cigarette smoking,</a:t>
            </a:r>
            <a:r>
              <a:rPr lang="en-US" dirty="0"/>
              <a:t> since coffee drinking is associated with smoking and, independent of coffee consumption, smoking is a risk factor for MI. </a:t>
            </a:r>
          </a:p>
          <a:p>
            <a:pPr>
              <a:buFont typeface="Arial" charset="0"/>
              <a:buChar char="•"/>
              <a:defRPr/>
            </a:pPr>
            <a:endParaRPr lang="en-US" sz="4800" dirty="0"/>
          </a:p>
          <a:p>
            <a:endParaRPr lang="en-US" dirty="0"/>
          </a:p>
        </p:txBody>
      </p:sp>
      <p:sp>
        <p:nvSpPr>
          <p:cNvPr id="4" name="Date Placeholder 3"/>
          <p:cNvSpPr>
            <a:spLocks noGrp="1"/>
          </p:cNvSpPr>
          <p:nvPr>
            <p:ph type="dt" sz="half" idx="10"/>
          </p:nvPr>
        </p:nvSpPr>
        <p:spPr/>
        <p:txBody>
          <a:bodyPr/>
          <a:lstStyle/>
          <a:p>
            <a:fld id="{ED24E21C-1C37-4D97-AFA7-CE662D3192D6}"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confounding</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gn="just">
              <a:lnSpc>
                <a:spcPct val="150000"/>
              </a:lnSpc>
              <a:buFont typeface="+mj-lt"/>
              <a:buAutoNum type="arabicPeriod"/>
              <a:defRPr/>
            </a:pPr>
            <a:r>
              <a:rPr lang="en-US" dirty="0"/>
              <a:t>Totally or partially accounts for the apparent effect</a:t>
            </a:r>
          </a:p>
          <a:p>
            <a:pPr marL="514350" indent="-514350" algn="just">
              <a:lnSpc>
                <a:spcPct val="150000"/>
              </a:lnSpc>
              <a:buFont typeface="+mj-lt"/>
              <a:buAutoNum type="arabicPeriod"/>
              <a:defRPr/>
            </a:pPr>
            <a:r>
              <a:rPr lang="en-US" dirty="0"/>
              <a:t>Mask an underlying true association</a:t>
            </a:r>
          </a:p>
          <a:p>
            <a:pPr marL="514350" indent="-514350" algn="just">
              <a:lnSpc>
                <a:spcPct val="150000"/>
              </a:lnSpc>
              <a:buFont typeface="+mj-lt"/>
              <a:buAutoNum type="arabicPeriod"/>
              <a:defRPr/>
            </a:pPr>
            <a:r>
              <a:rPr lang="en-US" dirty="0"/>
              <a:t>Reverse the actual direction of the association</a:t>
            </a:r>
          </a:p>
          <a:p>
            <a:pPr marL="274320" indent="-274320" algn="just">
              <a:lnSpc>
                <a:spcPct val="150000"/>
              </a:lnSpc>
              <a:buClr>
                <a:schemeClr val="accent3"/>
              </a:buClr>
              <a:buFont typeface="Wingdings"/>
              <a:buChar char=""/>
              <a:defRPr/>
            </a:pPr>
            <a:r>
              <a:rPr lang="en-US" dirty="0"/>
              <a:t>Confounding must be dealt as quantitative problem; the amount of confounding rather than mere presence or absence that is important to evaluate.</a:t>
            </a:r>
          </a:p>
          <a:p>
            <a:endParaRPr lang="en-US" dirty="0"/>
          </a:p>
        </p:txBody>
      </p:sp>
      <p:sp>
        <p:nvSpPr>
          <p:cNvPr id="4" name="Date Placeholder 3"/>
          <p:cNvSpPr>
            <a:spLocks noGrp="1"/>
          </p:cNvSpPr>
          <p:nvPr>
            <p:ph type="dt" sz="half" idx="10"/>
          </p:nvPr>
        </p:nvSpPr>
        <p:spPr/>
        <p:txBody>
          <a:bodyPr/>
          <a:lstStyle/>
          <a:p>
            <a:fld id="{240AE2F7-DAF4-4391-81E5-96ED631BA6DC}"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for confounding variable</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Char char="q"/>
              <a:defRPr/>
            </a:pPr>
            <a:r>
              <a:rPr lang="en-GB" sz="2800" dirty="0">
                <a:solidFill>
                  <a:srgbClr val="C00000"/>
                </a:solidFill>
              </a:rPr>
              <a:t>In the design:</a:t>
            </a:r>
          </a:p>
          <a:p>
            <a:pPr lvl="1">
              <a:lnSpc>
                <a:spcPct val="90000"/>
              </a:lnSpc>
              <a:buFont typeface="Wingdings" pitchFamily="2" charset="2"/>
              <a:buChar char="q"/>
              <a:defRPr/>
            </a:pPr>
            <a:r>
              <a:rPr lang="en-GB" dirty="0"/>
              <a:t> Randomization</a:t>
            </a:r>
          </a:p>
          <a:p>
            <a:pPr lvl="1">
              <a:lnSpc>
                <a:spcPct val="90000"/>
              </a:lnSpc>
              <a:buFont typeface="Wingdings" pitchFamily="2" charset="2"/>
              <a:buChar char="q"/>
              <a:defRPr/>
            </a:pPr>
            <a:r>
              <a:rPr lang="en-GB" dirty="0"/>
              <a:t>Restriction</a:t>
            </a:r>
          </a:p>
          <a:p>
            <a:pPr lvl="1">
              <a:lnSpc>
                <a:spcPct val="90000"/>
              </a:lnSpc>
              <a:buFont typeface="Wingdings" pitchFamily="2" charset="2"/>
              <a:buChar char="q"/>
              <a:defRPr/>
            </a:pPr>
            <a:r>
              <a:rPr lang="en-GB" dirty="0"/>
              <a:t>Matching</a:t>
            </a:r>
            <a:r>
              <a:rPr lang="en-US" dirty="0"/>
              <a:t> (at design and analysis stage)</a:t>
            </a:r>
          </a:p>
          <a:p>
            <a:pPr>
              <a:lnSpc>
                <a:spcPct val="90000"/>
              </a:lnSpc>
              <a:buFont typeface="Wingdings" pitchFamily="2" charset="2"/>
              <a:buChar char="q"/>
              <a:defRPr/>
            </a:pPr>
            <a:r>
              <a:rPr lang="en-GB" sz="2800" dirty="0">
                <a:solidFill>
                  <a:srgbClr val="C00000"/>
                </a:solidFill>
              </a:rPr>
              <a:t>During analysis:</a:t>
            </a:r>
          </a:p>
          <a:p>
            <a:pPr lvl="1">
              <a:lnSpc>
                <a:spcPct val="90000"/>
              </a:lnSpc>
              <a:buFont typeface="Wingdings" pitchFamily="2" charset="2"/>
              <a:buChar char="q"/>
              <a:defRPr/>
            </a:pPr>
            <a:r>
              <a:rPr lang="en-GB" dirty="0"/>
              <a:t>Standardization</a:t>
            </a:r>
          </a:p>
          <a:p>
            <a:pPr lvl="1">
              <a:lnSpc>
                <a:spcPct val="90000"/>
              </a:lnSpc>
              <a:buFont typeface="Wingdings" pitchFamily="2" charset="2"/>
              <a:buChar char="q"/>
              <a:defRPr/>
            </a:pPr>
            <a:r>
              <a:rPr lang="en-GB" dirty="0"/>
              <a:t>Stratification</a:t>
            </a:r>
          </a:p>
          <a:p>
            <a:pPr lvl="1">
              <a:lnSpc>
                <a:spcPct val="90000"/>
              </a:lnSpc>
              <a:buFont typeface="Wingdings" pitchFamily="2" charset="2"/>
              <a:buChar char="q"/>
              <a:defRPr/>
            </a:pPr>
            <a:r>
              <a:rPr lang="en-GB" dirty="0"/>
              <a:t>Multivariate analysis</a:t>
            </a:r>
            <a:r>
              <a:rPr lang="en-US" dirty="0"/>
              <a:t> </a:t>
            </a:r>
          </a:p>
          <a:p>
            <a:endParaRPr lang="en-US" dirty="0"/>
          </a:p>
        </p:txBody>
      </p:sp>
      <p:sp>
        <p:nvSpPr>
          <p:cNvPr id="4" name="Date Placeholder 3"/>
          <p:cNvSpPr>
            <a:spLocks noGrp="1"/>
          </p:cNvSpPr>
          <p:nvPr>
            <p:ph type="dt" sz="half" idx="10"/>
          </p:nvPr>
        </p:nvSpPr>
        <p:spPr/>
        <p:txBody>
          <a:bodyPr/>
          <a:lstStyle/>
          <a:p>
            <a:fld id="{2DA8DF1F-3DB2-46A2-AEB4-328B47ABC575}"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Epidemiological criteria (guidelines) for causality</a:t>
            </a:r>
            <a:endParaRPr lang="en-US" dirty="0"/>
          </a:p>
        </p:txBody>
      </p:sp>
      <p:sp>
        <p:nvSpPr>
          <p:cNvPr id="3" name="Content Placeholder 2"/>
          <p:cNvSpPr>
            <a:spLocks noGrp="1"/>
          </p:cNvSpPr>
          <p:nvPr>
            <p:ph idx="1"/>
          </p:nvPr>
        </p:nvSpPr>
        <p:spPr/>
        <p:txBody>
          <a:bodyPr/>
          <a:lstStyle/>
          <a:p>
            <a:pPr>
              <a:lnSpc>
                <a:spcPct val="150000"/>
              </a:lnSpc>
            </a:pPr>
            <a:r>
              <a:rPr lang="en-GB" dirty="0" smtClean="0"/>
              <a:t>An association rarely reflects a causal relationship but it may.</a:t>
            </a:r>
          </a:p>
          <a:p>
            <a:pPr>
              <a:lnSpc>
                <a:spcPct val="150000"/>
              </a:lnSpc>
            </a:pPr>
            <a:r>
              <a:rPr lang="en-GB" dirty="0" smtClean="0"/>
              <a:t>Criteria for causality provide a way of reaching </a:t>
            </a:r>
            <a:r>
              <a:rPr lang="en-GB" dirty="0" smtClean="0">
                <a:solidFill>
                  <a:srgbClr val="C00000"/>
                </a:solidFill>
              </a:rPr>
              <a:t>judgements </a:t>
            </a:r>
            <a:r>
              <a:rPr lang="en-GB" dirty="0" smtClean="0"/>
              <a:t>on the likelihood of an association being causal.</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2705AD1-C57B-4C48-A2E0-16292D1FEA54}"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solidFill>
                  <a:srgbClr val="C00000"/>
                </a:solidFill>
              </a:rPr>
              <a:t> </a:t>
            </a:r>
            <a:r>
              <a:rPr lang="en-US" sz="3600" b="1" dirty="0" smtClean="0">
                <a:solidFill>
                  <a:srgbClr val="C00000"/>
                </a:solidFill>
              </a:rPr>
              <a:t>Hill’s Criteria for Causal Relation</a:t>
            </a:r>
            <a:r>
              <a:rPr lang="en-US" sz="3600" b="1" dirty="0" smtClean="0">
                <a:solidFill>
                  <a:srgbClr val="FF0000"/>
                </a:solidFill>
              </a:rPr>
              <a:t> or </a:t>
            </a:r>
            <a:r>
              <a:rPr lang="en-US" sz="2400" b="1" dirty="0" smtClean="0">
                <a:solidFill>
                  <a:srgbClr val="FF0000"/>
                </a:solidFill>
              </a:rPr>
              <a:t>JUDGMENT OF CAUSALITY</a:t>
            </a:r>
            <a:r>
              <a:rPr lang="en-US" sz="4000" b="1" dirty="0" smtClean="0">
                <a:solidFill>
                  <a:srgbClr val="0033CC"/>
                </a:solidFill>
              </a:rPr>
              <a:t>       /Brand – hill Criteria/</a:t>
            </a:r>
            <a:endParaRPr lang="en-US" sz="3600" dirty="0"/>
          </a:p>
        </p:txBody>
      </p:sp>
      <p:sp>
        <p:nvSpPr>
          <p:cNvPr id="3" name="Content Placeholder 2"/>
          <p:cNvSpPr>
            <a:spLocks noGrp="1"/>
          </p:cNvSpPr>
          <p:nvPr>
            <p:ph idx="1"/>
          </p:nvPr>
        </p:nvSpPr>
        <p:spPr/>
        <p:txBody>
          <a:bodyPr>
            <a:normAutofit lnSpcReduction="10000"/>
          </a:bodyPr>
          <a:lstStyle/>
          <a:p>
            <a:pPr>
              <a:buNone/>
            </a:pPr>
            <a:r>
              <a:rPr lang="en-US" sz="2400" dirty="0" smtClean="0"/>
              <a:t> 1. </a:t>
            </a:r>
            <a:r>
              <a:rPr lang="en-US" sz="2400" b="1" dirty="0" smtClean="0"/>
              <a:t>Strength of the association</a:t>
            </a:r>
            <a:endParaRPr lang="en-US" sz="2400" dirty="0" smtClean="0"/>
          </a:p>
          <a:p>
            <a:pPr lvl="1"/>
            <a:r>
              <a:rPr lang="en-US" sz="2100" dirty="0" smtClean="0"/>
              <a:t>Refers to RR: the larger the RR, the greater the likelihood that the factor is causally related to the outcome</a:t>
            </a:r>
          </a:p>
          <a:p>
            <a:pPr>
              <a:buNone/>
            </a:pPr>
            <a:r>
              <a:rPr lang="en-US" sz="2400" b="1" dirty="0" smtClean="0">
                <a:solidFill>
                  <a:srgbClr val="A50021"/>
                </a:solidFill>
                <a:latin typeface="Arial" pitchFamily="34" charset="0"/>
              </a:rPr>
              <a:t> </a:t>
            </a:r>
            <a:r>
              <a:rPr lang="en-US" sz="2400" dirty="0" smtClean="0"/>
              <a:t> 2. </a:t>
            </a:r>
            <a:r>
              <a:rPr lang="en-US" sz="2400" b="1" dirty="0" smtClean="0"/>
              <a:t>Dose-response relationship</a:t>
            </a:r>
            <a:endParaRPr lang="en-US" sz="2400" dirty="0" smtClean="0"/>
          </a:p>
          <a:p>
            <a:pPr lvl="1"/>
            <a:r>
              <a:rPr lang="en-US" sz="2100" dirty="0" smtClean="0"/>
              <a:t> risk of disease  increases with increasing exposure with the causal agent  </a:t>
            </a:r>
          </a:p>
          <a:p>
            <a:pPr>
              <a:buNone/>
            </a:pPr>
            <a:r>
              <a:rPr lang="en-US" sz="2000" dirty="0" smtClean="0"/>
              <a:t>3</a:t>
            </a:r>
            <a:r>
              <a:rPr lang="en-US" sz="2400" dirty="0" smtClean="0"/>
              <a:t>. </a:t>
            </a:r>
            <a:r>
              <a:rPr lang="en-US" sz="2400" b="1" dirty="0" smtClean="0"/>
              <a:t>Consistency of the relationship          </a:t>
            </a:r>
          </a:p>
          <a:p>
            <a:pPr lvl="1"/>
            <a:r>
              <a:rPr lang="en-US" sz="2100" dirty="0" smtClean="0"/>
              <a:t>This criterion requires that an association uncovered in one study persist on testing under other circumstances, with other study population, and with different study methods</a:t>
            </a:r>
          </a:p>
          <a:p>
            <a:pPr>
              <a:buNone/>
            </a:pPr>
            <a:r>
              <a:rPr lang="en-US" sz="2400" b="1" dirty="0" smtClean="0"/>
              <a:t>4</a:t>
            </a:r>
            <a:r>
              <a:rPr lang="en-US" sz="2400" b="1" dirty="0" smtClean="0">
                <a:latin typeface="Arial" pitchFamily="34" charset="0"/>
                <a:cs typeface="Arial" pitchFamily="34" charset="0"/>
              </a:rPr>
              <a:t>. Temporal relationship                            </a:t>
            </a:r>
            <a:endParaRPr lang="en-US" sz="2400" dirty="0" smtClean="0">
              <a:latin typeface="Arial" pitchFamily="34" charset="0"/>
              <a:cs typeface="Arial" pitchFamily="34" charset="0"/>
            </a:endParaRPr>
          </a:p>
          <a:p>
            <a:pPr lvl="1"/>
            <a:r>
              <a:rPr lang="en-US" sz="2100" dirty="0" smtClean="0">
                <a:latin typeface="Arial" pitchFamily="34" charset="0"/>
                <a:cs typeface="Arial" pitchFamily="34" charset="0"/>
              </a:rPr>
              <a:t>exposure to the suspected factor must antedate the onset of disease  </a:t>
            </a:r>
          </a:p>
          <a:p>
            <a:endParaRPr lang="en-US" dirty="0"/>
          </a:p>
        </p:txBody>
      </p:sp>
      <p:sp>
        <p:nvSpPr>
          <p:cNvPr id="4" name="Date Placeholder 3"/>
          <p:cNvSpPr>
            <a:spLocks noGrp="1"/>
          </p:cNvSpPr>
          <p:nvPr>
            <p:ph type="dt" sz="half" idx="10"/>
          </p:nvPr>
        </p:nvSpPr>
        <p:spPr/>
        <p:txBody>
          <a:bodyPr/>
          <a:lstStyle/>
          <a:p>
            <a:fld id="{3355FD59-782F-4B1C-9ADF-A9E4C1F32B01}"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hill`s criteria for causal relation</a:t>
            </a:r>
            <a:endParaRPr lang="en-US" dirty="0"/>
          </a:p>
        </p:txBody>
      </p:sp>
      <p:sp>
        <p:nvSpPr>
          <p:cNvPr id="3" name="Content Placeholder 2"/>
          <p:cNvSpPr>
            <a:spLocks noGrp="1"/>
          </p:cNvSpPr>
          <p:nvPr>
            <p:ph idx="1"/>
          </p:nvPr>
        </p:nvSpPr>
        <p:spPr/>
        <p:txBody>
          <a:bodyPr/>
          <a:lstStyle/>
          <a:p>
            <a:pPr>
              <a:buNone/>
            </a:pPr>
            <a:r>
              <a:rPr lang="en-US" sz="2000" b="1" dirty="0" smtClean="0"/>
              <a:t>5. Specificity of the association                </a:t>
            </a:r>
            <a:endParaRPr lang="en-US" sz="2000" dirty="0" smtClean="0"/>
          </a:p>
          <a:p>
            <a:pPr lvl="1"/>
            <a:r>
              <a:rPr lang="en-US" sz="1700" dirty="0" smtClean="0"/>
              <a:t>the association is more likely causal if a single</a:t>
            </a:r>
            <a:r>
              <a:rPr lang="en-US" sz="1700" b="1" dirty="0" smtClean="0"/>
              <a:t> </a:t>
            </a:r>
            <a:r>
              <a:rPr lang="en-US" sz="1700" dirty="0" smtClean="0"/>
              <a:t>exposure is linked to a single disease</a:t>
            </a:r>
          </a:p>
          <a:p>
            <a:pPr>
              <a:buNone/>
            </a:pPr>
            <a:r>
              <a:rPr lang="en-US" sz="2000" b="1" dirty="0" smtClean="0"/>
              <a:t>6. Biological plausibility (coherence with existing information)</a:t>
            </a:r>
            <a:endParaRPr lang="en-US" sz="2000" dirty="0" smtClean="0"/>
          </a:p>
          <a:p>
            <a:pPr lvl="1"/>
            <a:r>
              <a:rPr lang="en-US" sz="1700" dirty="0" smtClean="0"/>
              <a:t>Additional support for the causal nature of an association exists if a causal interpretation is plausible in terms of  current knowledge about the factor &amp; </a:t>
            </a:r>
            <a:r>
              <a:rPr lang="en-US" sz="1700" dirty="0" err="1" smtClean="0"/>
              <a:t>dx</a:t>
            </a:r>
            <a:endParaRPr lang="en-US" sz="1700" dirty="0" smtClean="0"/>
          </a:p>
          <a:p>
            <a:pPr>
              <a:buNone/>
            </a:pPr>
            <a:r>
              <a:rPr lang="en-US" sz="2400" b="1" dirty="0" smtClean="0"/>
              <a:t> 7. Prevention</a:t>
            </a:r>
            <a:endParaRPr lang="en-US" sz="2400" dirty="0" smtClean="0"/>
          </a:p>
          <a:p>
            <a:pPr lvl="1">
              <a:buFont typeface="Wingdings" pitchFamily="2" charset="2"/>
              <a:buChar char="q"/>
            </a:pPr>
            <a:r>
              <a:rPr lang="en-US" sz="2100" dirty="0" smtClean="0"/>
              <a:t>If the exposure is a cause of the disease, then eliminating the exposure (or modifying host response to the exposure, for example through immunization ) should be followed by a decrease in the incidence rate of the disease</a:t>
            </a:r>
          </a:p>
          <a:p>
            <a:pPr>
              <a:buNone/>
            </a:pPr>
            <a:endParaRPr lang="en-US" sz="2400" dirty="0" smtClean="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fld id="{70EA5545-DF1E-4CFF-A089-07733C3FC240}"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effectLst>
                  <a:outerShdw blurRad="38100" dist="38100" dir="2700000" algn="tl">
                    <a:srgbClr val="C0C0C0"/>
                  </a:outerShdw>
                </a:effectLst>
              </a:rPr>
              <a:t>Judging the causal basis of the association</a:t>
            </a:r>
            <a:endParaRPr lang="en-US" sz="3200" dirty="0"/>
          </a:p>
        </p:txBody>
      </p:sp>
      <p:sp>
        <p:nvSpPr>
          <p:cNvPr id="3" name="Content Placeholder 2"/>
          <p:cNvSpPr>
            <a:spLocks noGrp="1"/>
          </p:cNvSpPr>
          <p:nvPr>
            <p:ph idx="1"/>
          </p:nvPr>
        </p:nvSpPr>
        <p:spPr/>
        <p:txBody>
          <a:bodyPr/>
          <a:lstStyle/>
          <a:p>
            <a:pPr marL="571500" indent="-571500">
              <a:lnSpc>
                <a:spcPct val="110000"/>
              </a:lnSpc>
              <a:buFont typeface="Wingdings"/>
              <a:buChar char=""/>
              <a:defRPr/>
            </a:pPr>
            <a:r>
              <a:rPr lang="en-US" sz="2400" dirty="0">
                <a:effectLst>
                  <a:outerShdw blurRad="38100" dist="38100" dir="2700000" algn="tl">
                    <a:srgbClr val="C0C0C0"/>
                  </a:outerShdw>
                </a:effectLst>
              </a:rPr>
              <a:t>No single study is sufficient for causal inference</a:t>
            </a:r>
          </a:p>
          <a:p>
            <a:pPr marL="571500" indent="-571500">
              <a:lnSpc>
                <a:spcPct val="110000"/>
              </a:lnSpc>
              <a:buFont typeface="Wingdings"/>
              <a:buChar char=""/>
              <a:defRPr/>
            </a:pPr>
            <a:r>
              <a:rPr lang="en-US" sz="2400" dirty="0">
                <a:effectLst>
                  <a:outerShdw blurRad="38100" dist="38100" dir="2700000" algn="tl">
                    <a:srgbClr val="C0C0C0"/>
                  </a:outerShdw>
                </a:effectLst>
              </a:rPr>
              <a:t>It is always necessary to consider multiple alternate explanations before making conclusions about the causal relationship between any two items under investigation.  </a:t>
            </a:r>
            <a:r>
              <a:rPr lang="en-GB" sz="2400" dirty="0">
                <a:effectLst>
                  <a:outerShdw blurRad="38100" dist="38100" dir="2700000" algn="tl">
                    <a:srgbClr val="C0C0C0"/>
                  </a:outerShdw>
                </a:effectLst>
              </a:rPr>
              <a:t> </a:t>
            </a:r>
            <a:endParaRPr lang="en-US" sz="2400" dirty="0">
              <a:effectLst>
                <a:outerShdw blurRad="38100" dist="38100" dir="2700000" algn="tl">
                  <a:srgbClr val="C0C0C0"/>
                </a:outerShdw>
              </a:effectLst>
            </a:endParaRPr>
          </a:p>
          <a:p>
            <a:pPr marL="571500" indent="-571500">
              <a:lnSpc>
                <a:spcPct val="110000"/>
              </a:lnSpc>
              <a:buFont typeface="Wingdings"/>
              <a:buChar char=""/>
              <a:defRPr/>
            </a:pPr>
            <a:r>
              <a:rPr lang="en-US" sz="2400" dirty="0">
                <a:effectLst>
                  <a:outerShdw blurRad="38100" dist="38100" dir="2700000" algn="tl">
                    <a:srgbClr val="C0C0C0"/>
                  </a:outerShdw>
                </a:effectLst>
              </a:rPr>
              <a:t>Causal inference is not a simple process</a:t>
            </a:r>
          </a:p>
          <a:p>
            <a:pPr marL="966788" lvl="1" indent="-495300">
              <a:lnSpc>
                <a:spcPct val="110000"/>
              </a:lnSpc>
              <a:buFont typeface="Wingdings 2"/>
              <a:buChar char=""/>
              <a:defRPr/>
            </a:pPr>
            <a:r>
              <a:rPr lang="en-US" sz="2400" dirty="0">
                <a:effectLst>
                  <a:outerShdw blurRad="38100" dist="38100" dir="2700000" algn="tl">
                    <a:srgbClr val="C0C0C0"/>
                  </a:outerShdw>
                </a:effectLst>
              </a:rPr>
              <a:t>consider weight of evidence</a:t>
            </a:r>
          </a:p>
          <a:p>
            <a:pPr marL="966788" lvl="1" indent="-495300">
              <a:lnSpc>
                <a:spcPct val="110000"/>
              </a:lnSpc>
              <a:buFont typeface="Wingdings 2"/>
              <a:buChar char=""/>
              <a:defRPr/>
            </a:pPr>
            <a:r>
              <a:rPr lang="en-US" sz="2400" dirty="0">
                <a:effectLst>
                  <a:outerShdw blurRad="38100" dist="38100" dir="2700000" algn="tl">
                    <a:srgbClr val="C0C0C0"/>
                  </a:outerShdw>
                </a:effectLst>
              </a:rPr>
              <a:t>requires judgment and interpretation</a:t>
            </a:r>
          </a:p>
          <a:p>
            <a:endParaRPr lang="en-US" dirty="0"/>
          </a:p>
        </p:txBody>
      </p:sp>
      <p:sp>
        <p:nvSpPr>
          <p:cNvPr id="4" name="Date Placeholder 3"/>
          <p:cNvSpPr>
            <a:spLocks noGrp="1"/>
          </p:cNvSpPr>
          <p:nvPr>
            <p:ph type="dt" sz="half" idx="10"/>
          </p:nvPr>
        </p:nvSpPr>
        <p:spPr/>
        <p:txBody>
          <a:bodyPr/>
          <a:lstStyle/>
          <a:p>
            <a:fld id="{3D6E321E-5DB0-4BD1-8BFB-D5BB634A7849}"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127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4000" dirty="0" smtClean="0"/>
              <a:t>Screening </a:t>
            </a:r>
            <a:endParaRPr lang="en-US" sz="4000" dirty="0"/>
          </a:p>
        </p:txBody>
      </p:sp>
      <p:sp>
        <p:nvSpPr>
          <p:cNvPr id="4" name="Slide Number Placeholder 3"/>
          <p:cNvSpPr>
            <a:spLocks noGrp="1"/>
          </p:cNvSpPr>
          <p:nvPr>
            <p:ph type="sldNum" sz="quarter" idx="12"/>
          </p:nvPr>
        </p:nvSpPr>
        <p:spPr/>
        <p:txBody>
          <a:bodyPr/>
          <a:lstStyle/>
          <a:p>
            <a:fld id="{F56DA746-6C72-4052-B357-F4877E43057B}" type="slidenum">
              <a:rPr lang="en-US" smtClean="0"/>
              <a:pPr/>
              <a:t>128</a:t>
            </a:fld>
            <a:endParaRPr lang="en-US"/>
          </a:p>
        </p:txBody>
      </p:sp>
      <p:sp>
        <p:nvSpPr>
          <p:cNvPr id="2" name="Date Placeholder 1"/>
          <p:cNvSpPr>
            <a:spLocks noGrp="1"/>
          </p:cNvSpPr>
          <p:nvPr>
            <p:ph type="dt" sz="half" idx="10"/>
          </p:nvPr>
        </p:nvSpPr>
        <p:spPr/>
        <p:txBody>
          <a:bodyPr/>
          <a:lstStyle/>
          <a:p>
            <a:fld id="{343E5E14-4FFE-4CEE-8628-6D374BF25503}"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screening</a:t>
            </a:r>
            <a:endParaRPr lang="en-US" sz="6600" dirty="0"/>
          </a:p>
        </p:txBody>
      </p:sp>
      <p:sp>
        <p:nvSpPr>
          <p:cNvPr id="3" name="Content Placeholder 2"/>
          <p:cNvSpPr>
            <a:spLocks noGrp="1"/>
          </p:cNvSpPr>
          <p:nvPr>
            <p:ph idx="1"/>
          </p:nvPr>
        </p:nvSpPr>
        <p:spPr/>
        <p:txBody>
          <a:bodyPr/>
          <a:lstStyle/>
          <a:p>
            <a:pPr marL="869950" lvl="1" indent="-514350">
              <a:buNone/>
            </a:pPr>
            <a:r>
              <a:rPr lang="en-US" sz="2400" dirty="0" smtClean="0"/>
              <a:t>At the end of this section students will be able to;</a:t>
            </a:r>
          </a:p>
          <a:p>
            <a:pPr marL="869950" lvl="1" indent="-514350">
              <a:buFont typeface="Times New Roman" pitchFamily="18" charset="0"/>
              <a:buAutoNum type="arabicPeriod"/>
            </a:pPr>
            <a:endParaRPr lang="en-US" sz="2400" dirty="0" smtClean="0"/>
          </a:p>
          <a:p>
            <a:pPr marL="869950" lvl="1" indent="-514350">
              <a:buFont typeface="Times New Roman" pitchFamily="18" charset="0"/>
              <a:buAutoNum type="arabicPeriod"/>
            </a:pPr>
            <a:r>
              <a:rPr lang="en-US" sz="2400" dirty="0" smtClean="0"/>
              <a:t>Define Disease Screening</a:t>
            </a:r>
          </a:p>
          <a:p>
            <a:pPr marL="869950" lvl="1" indent="-514350">
              <a:buFont typeface="Times New Roman" pitchFamily="18" charset="0"/>
              <a:buAutoNum type="arabicPeriod"/>
            </a:pPr>
            <a:r>
              <a:rPr lang="en-US" sz="2400" dirty="0" smtClean="0"/>
              <a:t>Identify types of screening</a:t>
            </a:r>
          </a:p>
          <a:p>
            <a:pPr marL="869950" lvl="1" indent="-514350">
              <a:buFont typeface="Times New Roman" pitchFamily="18" charset="0"/>
              <a:buAutoNum type="arabicPeriod"/>
            </a:pPr>
            <a:r>
              <a:rPr lang="en-US" sz="2400" dirty="0" smtClean="0"/>
              <a:t>calculate and differentiate between sensitivity, specificity, positive and negative predictive values of a diagnostic test</a:t>
            </a:r>
          </a:p>
          <a:p>
            <a:pPr marL="869950" lvl="1" indent="-514350">
              <a:buFont typeface="Times New Roman" pitchFamily="18" charset="0"/>
              <a:buAutoNum type="arabicPeriod"/>
            </a:pPr>
            <a:r>
              <a:rPr lang="en-US" sz="2400" dirty="0" smtClean="0"/>
              <a:t>Recognize considerations in the Establishment of Screening Recommendations and Programs</a:t>
            </a:r>
          </a:p>
          <a:p>
            <a:pPr marL="869950" lvl="1" indent="-514350">
              <a:buFont typeface="Times New Roman" pitchFamily="18" charset="0"/>
              <a:buAutoNum type="arabicPeriod"/>
            </a:pPr>
            <a:r>
              <a:rPr lang="en-US" sz="2400" dirty="0" smtClean="0"/>
              <a:t>Recognize how to evaluate a screening program</a:t>
            </a:r>
          </a:p>
          <a:p>
            <a:pPr>
              <a:lnSpc>
                <a:spcPct val="90000"/>
              </a:lnSpc>
              <a:buNone/>
            </a:pPr>
            <a:endParaRPr lang="en-US" sz="2800" dirty="0" smtClean="0"/>
          </a:p>
          <a:p>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129</a:t>
            </a:fld>
            <a:endParaRPr lang="en-US"/>
          </a:p>
        </p:txBody>
      </p:sp>
      <p:sp>
        <p:nvSpPr>
          <p:cNvPr id="4" name="Date Placeholder 3"/>
          <p:cNvSpPr>
            <a:spLocks noGrp="1"/>
          </p:cNvSpPr>
          <p:nvPr>
            <p:ph type="dt" sz="half" idx="10"/>
          </p:nvPr>
        </p:nvSpPr>
        <p:spPr/>
        <p:txBody>
          <a:bodyPr/>
          <a:lstStyle/>
          <a:p>
            <a:fld id="{4C70A69A-36EC-43E9-8840-61D0D677AD61}"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25538"/>
          </a:xfrm>
        </p:spPr>
        <p:txBody>
          <a:bodyPr/>
          <a:lstStyle/>
          <a:p>
            <a:pPr eaLnBrk="1" hangingPunct="1"/>
            <a:r>
              <a:rPr lang="en-US" sz="3200" dirty="0" smtClean="0">
                <a:solidFill>
                  <a:schemeClr val="tx1"/>
                </a:solidFill>
                <a:latin typeface="Times New Roman" pitchFamily="18" charset="0"/>
                <a:cs typeface="FreesiaUPC" pitchFamily="34" charset="-34"/>
              </a:rPr>
              <a:t>Introduction (…cont’d)</a:t>
            </a:r>
            <a:endParaRPr lang="th-TH" sz="3200" smtClean="0">
              <a:solidFill>
                <a:schemeClr val="tx1"/>
              </a:solidFill>
              <a:latin typeface="Times New Roman" pitchFamily="18" charset="0"/>
            </a:endParaRPr>
          </a:p>
        </p:txBody>
      </p:sp>
      <p:sp>
        <p:nvSpPr>
          <p:cNvPr id="7172" name="Rectangle 3"/>
          <p:cNvSpPr>
            <a:spLocks noGrp="1" noChangeArrowheads="1"/>
          </p:cNvSpPr>
          <p:nvPr>
            <p:ph type="body" sz="half" idx="1"/>
          </p:nvPr>
        </p:nvSpPr>
        <p:spPr>
          <a:xfrm>
            <a:off x="457200" y="1268413"/>
            <a:ext cx="8229600" cy="720725"/>
          </a:xfrm>
        </p:spPr>
        <p:txBody>
          <a:bodyPr>
            <a:normAutofit fontScale="77500" lnSpcReduction="20000"/>
          </a:bodyPr>
          <a:lstStyle/>
          <a:p>
            <a:pPr marL="320040" indent="-320040" eaLnBrk="1" fontAlgn="auto" hangingPunct="1">
              <a:spcAft>
                <a:spcPts val="0"/>
              </a:spcAft>
              <a:buFontTx/>
              <a:buNone/>
              <a:defRPr/>
            </a:pPr>
            <a:endParaRPr lang="en-US" sz="2800" dirty="0" smtClean="0">
              <a:solidFill>
                <a:srgbClr val="33CCCC"/>
              </a:solidFill>
              <a:latin typeface="Times New Roman" pitchFamily="18" charset="0"/>
            </a:endParaRPr>
          </a:p>
          <a:p>
            <a:pPr marL="320040" indent="-320040" eaLnBrk="1" fontAlgn="auto" hangingPunct="1">
              <a:spcAft>
                <a:spcPts val="0"/>
              </a:spcAft>
              <a:buFontTx/>
              <a:buNone/>
              <a:defRPr/>
            </a:pPr>
            <a:r>
              <a:rPr lang="th-TH" sz="2800" b="1" dirty="0" smtClean="0">
                <a:latin typeface="Times New Roman" pitchFamily="18" charset="0"/>
              </a:rPr>
              <a:t>Purpose of Epidemiological Studies</a:t>
            </a:r>
          </a:p>
        </p:txBody>
      </p:sp>
      <p:graphicFrame>
        <p:nvGraphicFramePr>
          <p:cNvPr id="11268" name="Group 4"/>
          <p:cNvGraphicFramePr>
            <a:graphicFrameLocks noGrp="1"/>
          </p:cNvGraphicFramePr>
          <p:nvPr>
            <p:ph sz="half" idx="2"/>
          </p:nvPr>
        </p:nvGraphicFramePr>
        <p:xfrm>
          <a:off x="323850" y="2170113"/>
          <a:ext cx="8569325" cy="2893759"/>
        </p:xfrm>
        <a:graphic>
          <a:graphicData uri="http://schemas.openxmlformats.org/drawingml/2006/table">
            <a:tbl>
              <a:tblPr/>
              <a:tblGrid>
                <a:gridCol w="4160838"/>
                <a:gridCol w="4408487"/>
              </a:tblGrid>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Times New Roman" pitchFamily="18" charset="0"/>
                          <a:cs typeface="Angsana New" pitchFamily="18" charset="-34"/>
                        </a:rPr>
                        <a:t>Descriptive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Times New Roman" pitchFamily="18" charset="0"/>
                          <a:cs typeface="Angsana New" pitchFamily="18" charset="-34"/>
                        </a:rPr>
                        <a:t>Analytic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Characterize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   occurrence by time, place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  and person.</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Generate testable hypothesis as to the cause of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Concerned with the</a:t>
                      </a:r>
                      <a:r>
                        <a:rPr kumimoji="0" lang="en-US" sz="2400" b="0" i="0" u="none" strike="noStrike" cap="none" normalizeH="0" baseline="0" dirty="0" smtClean="0">
                          <a:ln>
                            <a:noFill/>
                          </a:ln>
                          <a:solidFill>
                            <a:schemeClr val="tx1"/>
                          </a:solidFill>
                          <a:effectLst/>
                          <a:latin typeface="Times New Roman" pitchFamily="18" charset="0"/>
                          <a:cs typeface="Angsana New" pitchFamily="18" charset="-34"/>
                        </a:rPr>
                        <a:t>  </a:t>
                      </a: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search</a:t>
                      </a:r>
                      <a:r>
                        <a:rPr kumimoji="0" lang="en-US" sz="2400" b="0" i="0" u="none" strike="noStrike" cap="none" normalizeH="0" baseline="0" dirty="0" smtClean="0">
                          <a:ln>
                            <a:noFill/>
                          </a:ln>
                          <a:solidFill>
                            <a:schemeClr val="tx1"/>
                          </a:solidFill>
                          <a:effectLst/>
                          <a:latin typeface="Times New Roman" pitchFamily="18" charset="0"/>
                          <a:cs typeface="Angsana New" pitchFamily="18" charset="-34"/>
                        </a:rPr>
                        <a:t> </a:t>
                      </a: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for causes and effects.</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Test hypothesis about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association between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exposure and outcome.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 name="Slide Number Placeholder 6"/>
          <p:cNvSpPr>
            <a:spLocks noGrp="1"/>
          </p:cNvSpPr>
          <p:nvPr>
            <p:ph type="sldNum" sz="quarter" idx="12"/>
          </p:nvPr>
        </p:nvSpPr>
        <p:spPr/>
        <p:txBody>
          <a:bodyPr>
            <a:normAutofit/>
          </a:bodyPr>
          <a:lstStyle/>
          <a:p>
            <a:pPr>
              <a:defRPr/>
            </a:pPr>
            <a:fld id="{48F4A6B8-3DC2-4FCB-96AA-9DA0BCB1CF81}" type="slidenum">
              <a:rPr lang="en-US" smtClean="0"/>
              <a:pPr>
                <a:defRPr/>
              </a:pPr>
              <a:t>13</a:t>
            </a:fld>
            <a:endParaRPr lang="en-US" dirty="0" smtClean="0"/>
          </a:p>
          <a:p>
            <a:pPr>
              <a:defRPr/>
            </a:pPr>
            <a:endParaRPr lang="en-US" dirty="0" smtClean="0"/>
          </a:p>
          <a:p>
            <a:pPr>
              <a:defRPr/>
            </a:pPr>
            <a:endParaRPr lang="th-TH" dirty="0" smtClean="0"/>
          </a:p>
        </p:txBody>
      </p:sp>
      <p:sp>
        <p:nvSpPr>
          <p:cNvPr id="6" name="Date Placeholder 5"/>
          <p:cNvSpPr>
            <a:spLocks noGrp="1"/>
          </p:cNvSpPr>
          <p:nvPr>
            <p:ph type="dt" sz="half" idx="10"/>
          </p:nvPr>
        </p:nvSpPr>
        <p:spPr/>
        <p:txBody>
          <a:bodyPr/>
          <a:lstStyle/>
          <a:p>
            <a:pPr>
              <a:defRPr/>
            </a:pPr>
            <a:fld id="{255DE4C6-DED5-4FD4-87B9-CACD152556F1}" type="datetime1">
              <a:rPr lang="en-US" smtClean="0"/>
              <a:t>5/17/2020</a:t>
            </a:fld>
            <a:endParaRPr lang="th-TH"/>
          </a:p>
        </p:txBody>
      </p:sp>
      <p:sp>
        <p:nvSpPr>
          <p:cNvPr id="2" name="Footer Placeholder 1"/>
          <p:cNvSpPr>
            <a:spLocks noGrp="1"/>
          </p:cNvSpPr>
          <p:nvPr>
            <p:ph type="ftr" sz="quarter" idx="11"/>
          </p:nvPr>
        </p:nvSpPr>
        <p:spPr/>
        <p:txBody>
          <a:bodyPr/>
          <a:lstStyle/>
          <a:p>
            <a:pPr>
              <a:defRPr/>
            </a:pPr>
            <a:r>
              <a:rPr lang="en-US" dirty="0" smtClean="0"/>
              <a:t>EYERUS T.(BSC,MPHE)</a:t>
            </a:r>
            <a:endParaRPr lang="th-TH"/>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GB" b="1" dirty="0" smtClean="0">
                <a:solidFill>
                  <a:schemeClr val="accent2"/>
                </a:solidFill>
              </a:rPr>
              <a:t>Definition</a:t>
            </a:r>
            <a:r>
              <a:rPr lang="en-GB" dirty="0" smtClean="0"/>
              <a:t>:</a:t>
            </a:r>
          </a:p>
          <a:p>
            <a:pPr>
              <a:buNone/>
            </a:pPr>
            <a:r>
              <a:rPr lang="en-GB" dirty="0" smtClean="0"/>
              <a:t>    Screening refers to the presumptive identification of a disease/defect by application of tests, examinations or other procedures in apparently healthy people.</a:t>
            </a:r>
          </a:p>
          <a:p>
            <a:pPr>
              <a:buNone/>
            </a:pPr>
            <a:endParaRPr lang="en-GB" dirty="0" smtClean="0"/>
          </a:p>
          <a:p>
            <a:pPr>
              <a:buNone/>
            </a:pPr>
            <a:r>
              <a:rPr lang="en-GB" dirty="0" smtClean="0"/>
              <a:t>    Screening is an initial examination</a:t>
            </a:r>
          </a:p>
          <a:p>
            <a:pPr>
              <a:buNone/>
            </a:pPr>
            <a:endParaRPr lang="en-GB" dirty="0" smtClean="0"/>
          </a:p>
          <a:p>
            <a:pPr>
              <a:buNone/>
            </a:pPr>
            <a:r>
              <a:rPr lang="en-GB" dirty="0" smtClean="0"/>
              <a:t>    Screening is not intended to be diagnostic</a:t>
            </a:r>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130</a:t>
            </a:fld>
            <a:endParaRPr lang="en-US"/>
          </a:p>
        </p:txBody>
      </p:sp>
      <p:sp>
        <p:nvSpPr>
          <p:cNvPr id="4" name="Date Placeholder 3"/>
          <p:cNvSpPr>
            <a:spLocks noGrp="1"/>
          </p:cNvSpPr>
          <p:nvPr>
            <p:ph type="dt" sz="half" idx="10"/>
          </p:nvPr>
        </p:nvSpPr>
        <p:spPr/>
        <p:txBody>
          <a:bodyPr/>
          <a:lstStyle/>
          <a:p>
            <a:fld id="{82FE2F6F-1E8D-4D90-8F3B-FC8FEF166015}"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screening program</a:t>
            </a:r>
            <a:endParaRPr lang="en-US" dirty="0"/>
          </a:p>
        </p:txBody>
      </p:sp>
      <p:sp>
        <p:nvSpPr>
          <p:cNvPr id="3" name="Content Placeholder 2"/>
          <p:cNvSpPr>
            <a:spLocks noGrp="1"/>
          </p:cNvSpPr>
          <p:nvPr>
            <p:ph idx="1"/>
          </p:nvPr>
        </p:nvSpPr>
        <p:spPr/>
        <p:txBody>
          <a:bodyPr/>
          <a:lstStyle/>
          <a:p>
            <a:r>
              <a:rPr lang="en-GB" dirty="0" smtClean="0"/>
              <a:t>Changing disease progression efficiently</a:t>
            </a:r>
          </a:p>
          <a:p>
            <a:r>
              <a:rPr lang="en-GB" dirty="0" smtClean="0"/>
              <a:t>Altering natural course of disease</a:t>
            </a:r>
          </a:p>
          <a:p>
            <a:r>
              <a:rPr lang="en-GB" dirty="0" smtClean="0"/>
              <a:t>Protecting society from contagious disease</a:t>
            </a:r>
          </a:p>
          <a:p>
            <a:r>
              <a:rPr lang="en-GB" dirty="0" smtClean="0"/>
              <a:t>Allocating resources rationally</a:t>
            </a:r>
          </a:p>
          <a:p>
            <a:r>
              <a:rPr lang="en-GB" dirty="0" smtClean="0"/>
              <a:t>Selection of healthy people for job</a:t>
            </a:r>
          </a:p>
          <a:p>
            <a:r>
              <a:rPr lang="en-GB" dirty="0" smtClean="0"/>
              <a:t>Studying the natural history of disease</a:t>
            </a:r>
          </a:p>
          <a:p>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131</a:t>
            </a:fld>
            <a:endParaRPr lang="en-US"/>
          </a:p>
        </p:txBody>
      </p:sp>
      <p:sp>
        <p:nvSpPr>
          <p:cNvPr id="4" name="Date Placeholder 3"/>
          <p:cNvSpPr>
            <a:spLocks noGrp="1"/>
          </p:cNvSpPr>
          <p:nvPr>
            <p:ph type="dt" sz="half" idx="10"/>
          </p:nvPr>
        </p:nvSpPr>
        <p:spPr/>
        <p:txBody>
          <a:bodyPr/>
          <a:lstStyle/>
          <a:p>
            <a:fld id="{AA099353-5BE0-4960-86F5-D8E298986BA2}"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screening</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35642" y="1600200"/>
            <a:ext cx="6072715" cy="452596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56DA746-6C72-4052-B357-F4877E43057B}" type="slidenum">
              <a:rPr lang="en-US" smtClean="0"/>
              <a:pPr/>
              <a:t>132</a:t>
            </a:fld>
            <a:endParaRPr lang="en-US"/>
          </a:p>
        </p:txBody>
      </p:sp>
      <p:sp>
        <p:nvSpPr>
          <p:cNvPr id="3" name="Date Placeholder 2"/>
          <p:cNvSpPr>
            <a:spLocks noGrp="1"/>
          </p:cNvSpPr>
          <p:nvPr>
            <p:ph type="dt" sz="half" idx="10"/>
          </p:nvPr>
        </p:nvSpPr>
        <p:spPr/>
        <p:txBody>
          <a:bodyPr/>
          <a:lstStyle/>
          <a:p>
            <a:fld id="{30931E1C-D7F9-41A6-B132-FA19CA12F2A4}"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r>
              <a:rPr lang="en-US" dirty="0" smtClean="0"/>
              <a:t>approach(mass)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0415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F56DA746-6C72-4052-B357-F4877E43057B}" type="slidenum">
              <a:rPr lang="en-US" smtClean="0"/>
              <a:pPr/>
              <a:t>133</a:t>
            </a:fld>
            <a:endParaRPr lang="en-US"/>
          </a:p>
        </p:txBody>
      </p:sp>
      <p:sp>
        <p:nvSpPr>
          <p:cNvPr id="3" name="Date Placeholder 2"/>
          <p:cNvSpPr>
            <a:spLocks noGrp="1"/>
          </p:cNvSpPr>
          <p:nvPr>
            <p:ph type="dt" sz="half" idx="10"/>
          </p:nvPr>
        </p:nvSpPr>
        <p:spPr/>
        <p:txBody>
          <a:bodyPr/>
          <a:lstStyle/>
          <a:p>
            <a:fld id="{4D70B9D2-3135-45C0-9002-BE40113CE420}"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ABD7417A-9B35-423B-9827-BD9E62474B41}"/>
                                            </p:graphicEl>
                                          </p:spTgt>
                                        </p:tgtEl>
                                        <p:attrNameLst>
                                          <p:attrName>style.visibility</p:attrName>
                                        </p:attrNameLst>
                                      </p:cBhvr>
                                      <p:to>
                                        <p:strVal val="visible"/>
                                      </p:to>
                                    </p:set>
                                    <p:animEffect transition="in" filter="randombar(horizontal)">
                                      <p:cBhvr>
                                        <p:cTn id="7" dur="1500"/>
                                        <p:tgtEl>
                                          <p:spTgt spid="4">
                                            <p:graphicEl>
                                              <a:dgm id="{ABD7417A-9B35-423B-9827-BD9E62474B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86539AAC-8A5D-4D0C-8A69-89A42FC3EA83}"/>
                                            </p:graphicEl>
                                          </p:spTgt>
                                        </p:tgtEl>
                                        <p:attrNameLst>
                                          <p:attrName>style.visibility</p:attrName>
                                        </p:attrNameLst>
                                      </p:cBhvr>
                                      <p:to>
                                        <p:strVal val="visible"/>
                                      </p:to>
                                    </p:set>
                                    <p:animEffect transition="in" filter="randombar(horizontal)">
                                      <p:cBhvr>
                                        <p:cTn id="12" dur="1500"/>
                                        <p:tgtEl>
                                          <p:spTgt spid="4">
                                            <p:graphicEl>
                                              <a:dgm id="{86539AAC-8A5D-4D0C-8A69-89A42FC3EA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A1B5B8D9-00A5-49F8-9876-1FAF1C1F16FF}"/>
                                            </p:graphicEl>
                                          </p:spTgt>
                                        </p:tgtEl>
                                        <p:attrNameLst>
                                          <p:attrName>style.visibility</p:attrName>
                                        </p:attrNameLst>
                                      </p:cBhvr>
                                      <p:to>
                                        <p:strVal val="visible"/>
                                      </p:to>
                                    </p:set>
                                    <p:animEffect transition="in" filter="randombar(horizontal)">
                                      <p:cBhvr>
                                        <p:cTn id="17" dur="1500"/>
                                        <p:tgtEl>
                                          <p:spTgt spid="4">
                                            <p:graphicEl>
                                              <a:dgm id="{A1B5B8D9-00A5-49F8-9876-1FAF1C1F16F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graphicEl>
                                              <a:dgm id="{DA84AA02-E17A-4028-8FCC-77B669520426}"/>
                                            </p:graphicEl>
                                          </p:spTgt>
                                        </p:tgtEl>
                                        <p:attrNameLst>
                                          <p:attrName>style.visibility</p:attrName>
                                        </p:attrNameLst>
                                      </p:cBhvr>
                                      <p:to>
                                        <p:strVal val="visible"/>
                                      </p:to>
                                    </p:set>
                                    <p:animEffect transition="in" filter="randombar(horizontal)">
                                      <p:cBhvr>
                                        <p:cTn id="22" dur="1500"/>
                                        <p:tgtEl>
                                          <p:spTgt spid="4">
                                            <p:graphicEl>
                                              <a:dgm id="{DA84AA02-E17A-4028-8FCC-77B6695204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graphicEl>
                                              <a:dgm id="{EC656006-5833-4A17-A825-319EF0D4BA65}"/>
                                            </p:graphicEl>
                                          </p:spTgt>
                                        </p:tgtEl>
                                        <p:attrNameLst>
                                          <p:attrName>style.visibility</p:attrName>
                                        </p:attrNameLst>
                                      </p:cBhvr>
                                      <p:to>
                                        <p:strVal val="visible"/>
                                      </p:to>
                                    </p:set>
                                    <p:animEffect transition="in" filter="randombar(horizontal)">
                                      <p:cBhvr>
                                        <p:cTn id="27" dur="1500"/>
                                        <p:tgtEl>
                                          <p:spTgt spid="4">
                                            <p:graphicEl>
                                              <a:dgm id="{EC656006-5833-4A17-A825-319EF0D4BA6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graphicEl>
                                              <a:dgm id="{F531EC69-C396-4C03-8F5C-896D89D25BFF}"/>
                                            </p:graphicEl>
                                          </p:spTgt>
                                        </p:tgtEl>
                                        <p:attrNameLst>
                                          <p:attrName>style.visibility</p:attrName>
                                        </p:attrNameLst>
                                      </p:cBhvr>
                                      <p:to>
                                        <p:strVal val="visible"/>
                                      </p:to>
                                    </p:set>
                                    <p:animEffect transition="in" filter="randombar(horizontal)">
                                      <p:cBhvr>
                                        <p:cTn id="32" dur="1500"/>
                                        <p:tgtEl>
                                          <p:spTgt spid="4">
                                            <p:graphicEl>
                                              <a:dgm id="{F531EC69-C396-4C03-8F5C-896D89D25BF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graphicEl>
                                              <a:dgm id="{A0285ADB-D9F8-4847-B4B6-93B2774CE137}"/>
                                            </p:graphicEl>
                                          </p:spTgt>
                                        </p:tgtEl>
                                        <p:attrNameLst>
                                          <p:attrName>style.visibility</p:attrName>
                                        </p:attrNameLst>
                                      </p:cBhvr>
                                      <p:to>
                                        <p:strVal val="visible"/>
                                      </p:to>
                                    </p:set>
                                    <p:animEffect transition="in" filter="randombar(horizontal)">
                                      <p:cBhvr>
                                        <p:cTn id="37" dur="1500"/>
                                        <p:tgtEl>
                                          <p:spTgt spid="4">
                                            <p:graphicEl>
                                              <a:dgm id="{A0285ADB-D9F8-4847-B4B6-93B2774CE13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graphicEl>
                                              <a:dgm id="{F37BF725-BC5F-4767-A370-1A79359721E1}"/>
                                            </p:graphicEl>
                                          </p:spTgt>
                                        </p:tgtEl>
                                        <p:attrNameLst>
                                          <p:attrName>style.visibility</p:attrName>
                                        </p:attrNameLst>
                                      </p:cBhvr>
                                      <p:to>
                                        <p:strVal val="visible"/>
                                      </p:to>
                                    </p:set>
                                    <p:animEffect transition="in" filter="randombar(horizontal)">
                                      <p:cBhvr>
                                        <p:cTn id="42" dur="1500"/>
                                        <p:tgtEl>
                                          <p:spTgt spid="4">
                                            <p:graphicEl>
                                              <a:dgm id="{F37BF725-BC5F-4767-A370-1A79359721E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graphicEl>
                                              <a:dgm id="{CB1BDA11-3C2A-4414-AC86-E659F5AA97F6}"/>
                                            </p:graphicEl>
                                          </p:spTgt>
                                        </p:tgtEl>
                                        <p:attrNameLst>
                                          <p:attrName>style.visibility</p:attrName>
                                        </p:attrNameLst>
                                      </p:cBhvr>
                                      <p:to>
                                        <p:strVal val="visible"/>
                                      </p:to>
                                    </p:set>
                                    <p:animEffect transition="in" filter="randombar(horizontal)">
                                      <p:cBhvr>
                                        <p:cTn id="47" dur="1500"/>
                                        <p:tgtEl>
                                          <p:spTgt spid="4">
                                            <p:graphicEl>
                                              <a:dgm id="{CB1BDA11-3C2A-4414-AC86-E659F5AA97F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graphicEl>
                                              <a:dgm id="{6E21E9E0-CFDA-4832-B377-E020A9EA5C87}"/>
                                            </p:graphicEl>
                                          </p:spTgt>
                                        </p:tgtEl>
                                        <p:attrNameLst>
                                          <p:attrName>style.visibility</p:attrName>
                                        </p:attrNameLst>
                                      </p:cBhvr>
                                      <p:to>
                                        <p:strVal val="visible"/>
                                      </p:to>
                                    </p:set>
                                    <p:animEffect transition="in" filter="randombar(horizontal)">
                                      <p:cBhvr>
                                        <p:cTn id="52" dur="1500"/>
                                        <p:tgtEl>
                                          <p:spTgt spid="4">
                                            <p:graphicEl>
                                              <a:dgm id="{6E21E9E0-CFDA-4832-B377-E020A9EA5C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strategy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051560" y="1920081"/>
            <a:ext cx="7040880" cy="3886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56DA746-6C72-4052-B357-F4877E43057B}" type="slidenum">
              <a:rPr lang="en-US" smtClean="0"/>
              <a:pPr/>
              <a:t>134</a:t>
            </a:fld>
            <a:endParaRPr lang="en-US"/>
          </a:p>
        </p:txBody>
      </p:sp>
      <p:sp>
        <p:nvSpPr>
          <p:cNvPr id="3" name="Date Placeholder 2"/>
          <p:cNvSpPr>
            <a:spLocks noGrp="1"/>
          </p:cNvSpPr>
          <p:nvPr>
            <p:ph type="dt" sz="half" idx="10"/>
          </p:nvPr>
        </p:nvSpPr>
        <p:spPr/>
        <p:txBody>
          <a:bodyPr/>
          <a:lstStyle/>
          <a:p>
            <a:fld id="{D66B8D49-44A7-4214-B2E3-087C0943D676}"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Multiphasic approach</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application of two or more screening tests in combination to large number of people at one time than to carry out screening tests for single individual.</a:t>
            </a:r>
          </a:p>
          <a:p>
            <a:r>
              <a:rPr lang="en-US" dirty="0" smtClean="0">
                <a:latin typeface="Times New Roman" pitchFamily="18" charset="0"/>
                <a:cs typeface="Times New Roman" pitchFamily="18" charset="0"/>
              </a:rPr>
              <a:t>The procedure may also include health questionnaire, clinical examination and a range of measurements and investigation.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56DA746-6C72-4052-B357-F4877E43057B}" type="slidenum">
              <a:rPr lang="en-US" smtClean="0"/>
              <a:pPr/>
              <a:t>135</a:t>
            </a:fld>
            <a:endParaRPr lang="en-US" dirty="0"/>
          </a:p>
        </p:txBody>
      </p:sp>
      <p:sp>
        <p:nvSpPr>
          <p:cNvPr id="5" name="Date Placeholder 4"/>
          <p:cNvSpPr>
            <a:spLocks noGrp="1"/>
          </p:cNvSpPr>
          <p:nvPr>
            <p:ph type="dt" sz="half" idx="10"/>
          </p:nvPr>
        </p:nvSpPr>
        <p:spPr/>
        <p:txBody>
          <a:bodyPr/>
          <a:lstStyle/>
          <a:p>
            <a:fld id="{20BCFD2C-4BA1-4EF9-BACE-0470C71229E0}"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selecting disease for screening</a:t>
            </a:r>
            <a:endParaRPr lang="en-US" dirty="0"/>
          </a:p>
        </p:txBody>
      </p:sp>
      <p:sp>
        <p:nvSpPr>
          <p:cNvPr id="3" name="Content Placeholder 2"/>
          <p:cNvSpPr>
            <a:spLocks noGrp="1"/>
          </p:cNvSpPr>
          <p:nvPr>
            <p:ph idx="1"/>
          </p:nvPr>
        </p:nvSpPr>
        <p:spPr/>
        <p:txBody>
          <a:bodyPr/>
          <a:lstStyle/>
          <a:p>
            <a:pPr>
              <a:buNone/>
            </a:pPr>
            <a:r>
              <a:rPr lang="en-GB" dirty="0" smtClean="0"/>
              <a:t>Severity- The disease should be serious </a:t>
            </a:r>
          </a:p>
          <a:p>
            <a:pPr>
              <a:buNone/>
            </a:pPr>
            <a:r>
              <a:rPr lang="en-GB" dirty="0" smtClean="0"/>
              <a:t>Treatment- Early treatment should be more beneficial </a:t>
            </a:r>
          </a:p>
          <a:p>
            <a:pPr>
              <a:buNone/>
            </a:pPr>
            <a:r>
              <a:rPr lang="en-GB" dirty="0" smtClean="0"/>
              <a:t>Prevalence- Pre-clinical Prevalence should be high</a:t>
            </a:r>
          </a:p>
          <a:p>
            <a:pPr>
              <a:buNone/>
            </a:pPr>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136</a:t>
            </a:fld>
            <a:endParaRPr lang="en-US" dirty="0"/>
          </a:p>
        </p:txBody>
      </p:sp>
      <p:sp>
        <p:nvSpPr>
          <p:cNvPr id="4" name="Date Placeholder 3"/>
          <p:cNvSpPr>
            <a:spLocks noGrp="1"/>
          </p:cNvSpPr>
          <p:nvPr>
            <p:ph type="dt" sz="half" idx="10"/>
          </p:nvPr>
        </p:nvSpPr>
        <p:spPr/>
        <p:txBody>
          <a:bodyPr/>
          <a:lstStyle/>
          <a:p>
            <a:fld id="{C237AED4-13E2-4073-A3C6-45E530B9C2B0}"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a:solidFill>
                  <a:srgbClr val="0070C0"/>
                </a:solidFill>
                <a:latin typeface="Times New Roman" panose="02020603050405020304" pitchFamily="18" charset="0"/>
                <a:cs typeface="Times New Roman" panose="02020603050405020304" pitchFamily="18" charset="0"/>
              </a:rPr>
              <a:t>Criteria For Successful Screening Test</a:t>
            </a:r>
            <a:r>
              <a:rPr lang="en-US" dirty="0" smtClean="0">
                <a:solidFill>
                  <a:srgbClr val="0070C0"/>
                </a:solidFill>
                <a:latin typeface="Times New Roman" panose="02020603050405020304" pitchFamily="18" charset="0"/>
                <a:cs typeface="Times New Roman" panose="02020603050405020304" pitchFamily="18" charset="0"/>
              </a:rPr>
              <a:t>:</a:t>
            </a:r>
            <a:br>
              <a:rPr lang="en-US" dirty="0" smtClean="0">
                <a:solidFill>
                  <a:srgbClr val="0070C0"/>
                </a:solidFill>
                <a:latin typeface="Times New Roman" panose="02020603050405020304" pitchFamily="18" charset="0"/>
                <a:cs typeface="Times New Roman" panose="02020603050405020304" pitchFamily="18" charset="0"/>
              </a:rPr>
            </a:br>
            <a:r>
              <a:rPr lang="en-US" sz="1600" dirty="0" smtClean="0">
                <a:solidFill>
                  <a:srgbClr val="0070C0"/>
                </a:solidFill>
                <a:latin typeface="Times New Roman" panose="02020603050405020304" pitchFamily="18" charset="0"/>
                <a:cs typeface="Times New Roman" panose="02020603050405020304" pitchFamily="18" charset="0"/>
              </a:rPr>
              <a:t>If a test is available, should it be used?</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071267"/>
              </p:ext>
            </p:extLst>
          </p:nvPr>
        </p:nvGraphicFramePr>
        <p:xfrm>
          <a:off x="76200" y="1371600"/>
          <a:ext cx="891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137</a:t>
            </a:fld>
            <a:endParaRPr lang="en-US" dirty="0"/>
          </a:p>
        </p:txBody>
      </p:sp>
      <p:sp>
        <p:nvSpPr>
          <p:cNvPr id="5" name="Date Placeholder 4"/>
          <p:cNvSpPr>
            <a:spLocks noGrp="1"/>
          </p:cNvSpPr>
          <p:nvPr>
            <p:ph type="dt" sz="half" idx="10"/>
          </p:nvPr>
        </p:nvSpPr>
        <p:spPr/>
        <p:txBody>
          <a:bodyPr/>
          <a:lstStyle/>
          <a:p>
            <a:fld id="{0F676300-B492-4489-AA56-062DCE06571F}"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35761512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B795E9F2-1850-4812-94B1-EB41CB74A104}"/>
                                            </p:graphicEl>
                                          </p:spTgt>
                                        </p:tgtEl>
                                        <p:attrNameLst>
                                          <p:attrName>style.visibility</p:attrName>
                                        </p:attrNameLst>
                                      </p:cBhvr>
                                      <p:to>
                                        <p:strVal val="visible"/>
                                      </p:to>
                                    </p:set>
                                    <p:animEffect transition="in" filter="randombar(horizontal)">
                                      <p:cBhvr>
                                        <p:cTn id="12" dur="1500"/>
                                        <p:tgtEl>
                                          <p:spTgt spid="4">
                                            <p:graphicEl>
                                              <a:dgm id="{B795E9F2-1850-4812-94B1-EB41CB74A10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A1B5E647-3BA5-4377-9470-A9B9392ACE72}"/>
                                            </p:graphicEl>
                                          </p:spTgt>
                                        </p:tgtEl>
                                        <p:attrNameLst>
                                          <p:attrName>style.visibility</p:attrName>
                                        </p:attrNameLst>
                                      </p:cBhvr>
                                      <p:to>
                                        <p:strVal val="visible"/>
                                      </p:to>
                                    </p:set>
                                    <p:animEffect transition="in" filter="randombar(horizontal)">
                                      <p:cBhvr>
                                        <p:cTn id="17" dur="1500"/>
                                        <p:tgtEl>
                                          <p:spTgt spid="4">
                                            <p:graphicEl>
                                              <a:dgm id="{A1B5E647-3BA5-4377-9470-A9B9392ACE72}"/>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graphicEl>
                                              <a:dgm id="{8751EF9F-1A6A-407C-9ECF-71AC6BFD5978}"/>
                                            </p:graphicEl>
                                          </p:spTgt>
                                        </p:tgtEl>
                                        <p:attrNameLst>
                                          <p:attrName>style.visibility</p:attrName>
                                        </p:attrNameLst>
                                      </p:cBhvr>
                                      <p:to>
                                        <p:strVal val="visible"/>
                                      </p:to>
                                    </p:set>
                                    <p:animEffect transition="in" filter="randombar(horizontal)">
                                      <p:cBhvr>
                                        <p:cTn id="20" dur="1500"/>
                                        <p:tgtEl>
                                          <p:spTgt spid="4">
                                            <p:graphicEl>
                                              <a:dgm id="{8751EF9F-1A6A-407C-9ECF-71AC6BFD597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graphicEl>
                                              <a:dgm id="{314053B9-3782-4A87-B6DA-03105F2B7C72}"/>
                                            </p:graphicEl>
                                          </p:spTgt>
                                        </p:tgtEl>
                                        <p:attrNameLst>
                                          <p:attrName>style.visibility</p:attrName>
                                        </p:attrNameLst>
                                      </p:cBhvr>
                                      <p:to>
                                        <p:strVal val="visible"/>
                                      </p:to>
                                    </p:set>
                                    <p:animEffect transition="in" filter="randombar(horizontal)">
                                      <p:cBhvr>
                                        <p:cTn id="25" dur="1500"/>
                                        <p:tgtEl>
                                          <p:spTgt spid="4">
                                            <p:graphicEl>
                                              <a:dgm id="{314053B9-3782-4A87-B6DA-03105F2B7C72}"/>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graphicEl>
                                              <a:dgm id="{26631DF5-0EDC-438C-BD77-6808954C7956}"/>
                                            </p:graphicEl>
                                          </p:spTgt>
                                        </p:tgtEl>
                                        <p:attrNameLst>
                                          <p:attrName>style.visibility</p:attrName>
                                        </p:attrNameLst>
                                      </p:cBhvr>
                                      <p:to>
                                        <p:strVal val="visible"/>
                                      </p:to>
                                    </p:set>
                                    <p:animEffect transition="in" filter="randombar(horizontal)">
                                      <p:cBhvr>
                                        <p:cTn id="28" dur="1500"/>
                                        <p:tgtEl>
                                          <p:spTgt spid="4">
                                            <p:graphicEl>
                                              <a:dgm id="{26631DF5-0EDC-438C-BD77-6808954C79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a:xfrm>
            <a:off x="-9053" y="1295400"/>
            <a:ext cx="9067800" cy="5181600"/>
          </a:xfrm>
        </p:spPr>
        <p:txBody>
          <a:bodyPr>
            <a:normAutofit fontScale="92500" lnSpcReduction="20000"/>
          </a:bodyPr>
          <a:lstStyle/>
          <a:p>
            <a:r>
              <a:rPr lang="en-US" sz="3900" dirty="0" smtClean="0">
                <a:latin typeface="Times New Roman" panose="02020603050405020304" pitchFamily="18" charset="0"/>
                <a:cs typeface="Times New Roman" panose="02020603050405020304" pitchFamily="18" charset="0"/>
              </a:rPr>
              <a:t>Criteria for Disease:</a:t>
            </a:r>
          </a:p>
          <a:p>
            <a:pPr lvl="1"/>
            <a:r>
              <a:rPr lang="en-US" sz="3500" dirty="0" smtClean="0">
                <a:solidFill>
                  <a:srgbClr val="C00000"/>
                </a:solidFill>
                <a:latin typeface="Arial" panose="020B0604020202020204" pitchFamily="34" charset="0"/>
                <a:cs typeface="Arial" panose="020B0604020202020204" pitchFamily="34" charset="0"/>
              </a:rPr>
              <a:t>Present</a:t>
            </a:r>
            <a:r>
              <a:rPr lang="en-US" sz="3500" dirty="0" smtClean="0">
                <a:latin typeface="Arial" panose="020B0604020202020204" pitchFamily="34" charset="0"/>
                <a:cs typeface="Arial" panose="020B0604020202020204" pitchFamily="34" charset="0"/>
              </a:rPr>
              <a:t> in population screened. </a:t>
            </a:r>
          </a:p>
          <a:p>
            <a:pPr lvl="1"/>
            <a:endParaRPr lang="en-US" sz="3500" dirty="0" smtClean="0">
              <a:latin typeface="Arial" panose="020B0604020202020204" pitchFamily="34" charset="0"/>
              <a:cs typeface="Arial" panose="020B0604020202020204" pitchFamily="34" charset="0"/>
            </a:endParaRPr>
          </a:p>
          <a:p>
            <a:pPr lvl="1"/>
            <a:r>
              <a:rPr lang="en-US" sz="3500" dirty="0" smtClean="0">
                <a:latin typeface="Arial" panose="020B0604020202020204" pitchFamily="34" charset="0"/>
                <a:cs typeface="Arial" panose="020B0604020202020204" pitchFamily="34" charset="0"/>
              </a:rPr>
              <a:t>High </a:t>
            </a:r>
            <a:r>
              <a:rPr lang="en-US" sz="3500" dirty="0" smtClean="0">
                <a:solidFill>
                  <a:srgbClr val="C00000"/>
                </a:solidFill>
                <a:latin typeface="Arial" panose="020B0604020202020204" pitchFamily="34" charset="0"/>
                <a:cs typeface="Arial" panose="020B0604020202020204" pitchFamily="34" charset="0"/>
              </a:rPr>
              <a:t>burden</a:t>
            </a:r>
            <a:r>
              <a:rPr lang="en-US" sz="3500" dirty="0" smtClean="0">
                <a:latin typeface="Arial" panose="020B0604020202020204" pitchFamily="34" charset="0"/>
                <a:cs typeface="Arial" panose="020B0604020202020204" pitchFamily="34" charset="0"/>
              </a:rPr>
              <a:t> &amp;of high public health concern. </a:t>
            </a:r>
          </a:p>
          <a:p>
            <a:pPr lvl="1"/>
            <a:endParaRPr lang="en-US" sz="3500" dirty="0" smtClean="0">
              <a:latin typeface="Arial" panose="020B0604020202020204" pitchFamily="34" charset="0"/>
              <a:cs typeface="Arial" panose="020B0604020202020204" pitchFamily="34" charset="0"/>
            </a:endParaRPr>
          </a:p>
          <a:p>
            <a:pPr lvl="1"/>
            <a:r>
              <a:rPr lang="en-US" sz="3500" dirty="0" smtClean="0">
                <a:latin typeface="Arial" panose="020B0604020202020204" pitchFamily="34" charset="0"/>
                <a:cs typeface="Arial" panose="020B0604020202020204" pitchFamily="34" charset="0"/>
              </a:rPr>
              <a:t>Screening +Intervention must improve </a:t>
            </a:r>
            <a:r>
              <a:rPr lang="en-US" sz="3500" dirty="0" smtClean="0">
                <a:solidFill>
                  <a:srgbClr val="C00000"/>
                </a:solidFill>
                <a:latin typeface="Arial" panose="020B0604020202020204" pitchFamily="34" charset="0"/>
                <a:cs typeface="Arial" panose="020B0604020202020204" pitchFamily="34" charset="0"/>
              </a:rPr>
              <a:t>outcome</a:t>
            </a:r>
            <a:r>
              <a:rPr lang="en-US" sz="3500" dirty="0" smtClean="0">
                <a:latin typeface="Arial" panose="020B0604020202020204" pitchFamily="34" charset="0"/>
                <a:cs typeface="Arial" panose="020B0604020202020204" pitchFamily="34" charset="0"/>
              </a:rPr>
              <a:t>.</a:t>
            </a:r>
          </a:p>
          <a:p>
            <a:pPr marL="457200" lvl="1" indent="0">
              <a:buNone/>
            </a:pPr>
            <a:endParaRPr lang="en-US" sz="3500" dirty="0" smtClean="0">
              <a:latin typeface="Arial" panose="020B0604020202020204" pitchFamily="34" charset="0"/>
              <a:cs typeface="Arial" panose="020B0604020202020204" pitchFamily="34" charset="0"/>
            </a:endParaRPr>
          </a:p>
          <a:p>
            <a:pPr lvl="1"/>
            <a:r>
              <a:rPr lang="en-US" sz="3500" dirty="0" smtClean="0">
                <a:latin typeface="Arial" panose="020B0604020202020204" pitchFamily="34" charset="0"/>
                <a:cs typeface="Arial" panose="020B0604020202020204" pitchFamily="34" charset="0"/>
              </a:rPr>
              <a:t>Known </a:t>
            </a:r>
            <a:r>
              <a:rPr lang="en-US" sz="3500" dirty="0" smtClean="0">
                <a:solidFill>
                  <a:srgbClr val="C00000"/>
                </a:solidFill>
                <a:latin typeface="Arial" panose="020B0604020202020204" pitchFamily="34" charset="0"/>
                <a:cs typeface="Arial" panose="020B0604020202020204" pitchFamily="34" charset="0"/>
              </a:rPr>
              <a:t>natural history </a:t>
            </a:r>
            <a:r>
              <a:rPr lang="en-US" sz="3500" dirty="0" smtClean="0">
                <a:latin typeface="Arial" panose="020B0604020202020204" pitchFamily="34" charset="0"/>
                <a:cs typeface="Arial" panose="020B0604020202020204" pitchFamily="34" charset="0"/>
              </a:rPr>
              <a:t>of the disease.</a:t>
            </a:r>
          </a:p>
          <a:p>
            <a:pPr marL="457200" lvl="1"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C746E05-1B00-4B59-81F6-D690C09ADFE2}" type="slidenum">
              <a:rPr lang="en-US" smtClean="0"/>
              <a:pPr/>
              <a:t>138</a:t>
            </a:fld>
            <a:endParaRPr lang="en-US" dirty="0"/>
          </a:p>
        </p:txBody>
      </p:sp>
      <p:sp>
        <p:nvSpPr>
          <p:cNvPr id="5" name="Date Placeholder 4"/>
          <p:cNvSpPr>
            <a:spLocks noGrp="1"/>
          </p:cNvSpPr>
          <p:nvPr>
            <p:ph type="dt" sz="half" idx="10"/>
          </p:nvPr>
        </p:nvSpPr>
        <p:spPr/>
        <p:txBody>
          <a:bodyPr/>
          <a:lstStyle/>
          <a:p>
            <a:fld id="{A607288E-B08D-4510-8726-608F5A877CA2}"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7605159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a:xfrm>
            <a:off x="228600" y="1600200"/>
            <a:ext cx="8458200" cy="5105400"/>
          </a:xfrm>
        </p:spPr>
        <p:txBody>
          <a:bodyPr/>
          <a:lstStyle/>
          <a:p>
            <a:r>
              <a:rPr lang="en-US" dirty="0">
                <a:latin typeface="Times New Roman" panose="02020603050405020304" pitchFamily="18" charset="0"/>
                <a:cs typeface="Times New Roman" panose="02020603050405020304" pitchFamily="18" charset="0"/>
              </a:rPr>
              <a:t>Criteria for </a:t>
            </a:r>
            <a:r>
              <a:rPr lang="en-US" dirty="0" smtClean="0">
                <a:latin typeface="Times New Roman" panose="02020603050405020304" pitchFamily="18" charset="0"/>
                <a:cs typeface="Times New Roman" panose="02020603050405020304" pitchFamily="18" charset="0"/>
              </a:rPr>
              <a:t>Test:</a:t>
            </a:r>
          </a:p>
          <a:p>
            <a:pPr lvl="1"/>
            <a:r>
              <a:rPr lang="en-US" dirty="0" smtClean="0">
                <a:latin typeface="Arial" panose="020B0604020202020204" pitchFamily="34" charset="0"/>
                <a:cs typeface="Arial" panose="020B0604020202020204" pitchFamily="34" charset="0"/>
              </a:rPr>
              <a:t>Reliable.</a:t>
            </a:r>
          </a:p>
          <a:p>
            <a:pPr lvl="1"/>
            <a:r>
              <a:rPr lang="en-US" dirty="0" smtClean="0">
                <a:latin typeface="Arial" panose="020B0604020202020204" pitchFamily="34" charset="0"/>
                <a:cs typeface="Arial" panose="020B0604020202020204" pitchFamily="34" charset="0"/>
              </a:rPr>
              <a:t>Valid.</a:t>
            </a:r>
          </a:p>
          <a:p>
            <a:pPr lvl="1"/>
            <a:r>
              <a:rPr lang="en-US" dirty="0" smtClean="0">
                <a:latin typeface="Arial" panose="020B0604020202020204" pitchFamily="34" charset="0"/>
                <a:cs typeface="Arial" panose="020B0604020202020204" pitchFamily="34" charset="0"/>
              </a:rPr>
              <a:t>Simple and inexpensive.</a:t>
            </a:r>
          </a:p>
          <a:p>
            <a:pPr lvl="1"/>
            <a:r>
              <a:rPr lang="en-US" dirty="0" smtClean="0">
                <a:latin typeface="Arial" panose="020B0604020202020204" pitchFamily="34" charset="0"/>
                <a:cs typeface="Arial" panose="020B0604020202020204" pitchFamily="34" charset="0"/>
              </a:rPr>
              <a:t>Very safe.</a:t>
            </a:r>
          </a:p>
          <a:p>
            <a:pPr lvl="1"/>
            <a:r>
              <a:rPr lang="en-US" dirty="0" smtClean="0">
                <a:latin typeface="Arial" panose="020B0604020202020204" pitchFamily="34" charset="0"/>
                <a:cs typeface="Arial" panose="020B0604020202020204" pitchFamily="34" charset="0"/>
              </a:rPr>
              <a:t>Acceptable to subjects and providers.</a:t>
            </a:r>
          </a:p>
          <a:p>
            <a:pPr lvl="1"/>
            <a:r>
              <a:rPr lang="en-US" dirty="0" smtClean="0">
                <a:latin typeface="Arial" panose="020B0604020202020204" pitchFamily="34" charset="0"/>
                <a:cs typeface="Arial" panose="020B0604020202020204" pitchFamily="34" charset="0"/>
              </a:rPr>
              <a:t>Cost-effective. </a:t>
            </a:r>
          </a:p>
          <a:p>
            <a:pPr lvl="1"/>
            <a:r>
              <a:rPr lang="en-US" dirty="0" smtClean="0">
                <a:latin typeface="Arial" panose="020B0604020202020204" pitchFamily="34" charset="0"/>
                <a:cs typeface="Arial" panose="020B0604020202020204" pitchFamily="34" charset="0"/>
              </a:rPr>
              <a:t>Exit strategy.</a:t>
            </a:r>
            <a:endParaRPr lang="en-US" dirty="0">
              <a:latin typeface="Arial" panose="020B0604020202020204" pitchFamily="34" charset="0"/>
              <a:cs typeface="Arial" panose="020B0604020202020204" pitchFamily="34" charset="0"/>
            </a:endParaRPr>
          </a:p>
          <a:p>
            <a:pPr lvl="1"/>
            <a:endParaRPr lang="en-US" dirty="0"/>
          </a:p>
        </p:txBody>
      </p:sp>
      <p:sp>
        <p:nvSpPr>
          <p:cNvPr id="4" name="Slide Number Placeholder 3"/>
          <p:cNvSpPr>
            <a:spLocks noGrp="1"/>
          </p:cNvSpPr>
          <p:nvPr>
            <p:ph type="sldNum" sz="quarter" idx="12"/>
          </p:nvPr>
        </p:nvSpPr>
        <p:spPr/>
        <p:txBody>
          <a:bodyPr/>
          <a:lstStyle/>
          <a:p>
            <a:fld id="{EC746E05-1B00-4B59-81F6-D690C09ADFE2}" type="slidenum">
              <a:rPr lang="en-US" smtClean="0"/>
              <a:pPr/>
              <a:t>139</a:t>
            </a:fld>
            <a:endParaRPr lang="en-US" dirty="0"/>
          </a:p>
        </p:txBody>
      </p:sp>
      <p:sp>
        <p:nvSpPr>
          <p:cNvPr id="5" name="Date Placeholder 4"/>
          <p:cNvSpPr>
            <a:spLocks noGrp="1"/>
          </p:cNvSpPr>
          <p:nvPr>
            <p:ph type="dt" sz="half" idx="10"/>
          </p:nvPr>
        </p:nvSpPr>
        <p:spPr/>
        <p:txBody>
          <a:bodyPr/>
          <a:lstStyle/>
          <a:p>
            <a:fld id="{133F0D7D-581C-4F1D-8889-44C8E2676767}"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36736798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14313"/>
            <a:ext cx="8229600" cy="911225"/>
          </a:xfrm>
        </p:spPr>
        <p:txBody>
          <a:bodyPr/>
          <a:lstStyle/>
          <a:p>
            <a:pPr eaLnBrk="1" hangingPunct="1"/>
            <a:r>
              <a:rPr lang="en-US" sz="3200" dirty="0" smtClean="0">
                <a:solidFill>
                  <a:schemeClr val="tx1"/>
                </a:solidFill>
                <a:latin typeface="Times New Roman" pitchFamily="18" charset="0"/>
                <a:cs typeface="FreesiaUPC" pitchFamily="34" charset="-34"/>
              </a:rPr>
              <a:t>Introduction (cont.)</a:t>
            </a:r>
            <a:endParaRPr lang="th-TH" sz="3200" smtClean="0">
              <a:solidFill>
                <a:schemeClr val="tx1"/>
              </a:solidFill>
              <a:latin typeface="Times New Roman" pitchFamily="18" charset="0"/>
            </a:endParaRPr>
          </a:p>
        </p:txBody>
      </p:sp>
      <p:sp>
        <p:nvSpPr>
          <p:cNvPr id="8196" name="Rectangle 17"/>
          <p:cNvSpPr>
            <a:spLocks noGrp="1" noChangeArrowheads="1"/>
          </p:cNvSpPr>
          <p:nvPr>
            <p:ph type="body" sz="half" idx="1"/>
          </p:nvPr>
        </p:nvSpPr>
        <p:spPr>
          <a:xfrm>
            <a:off x="457200" y="1268413"/>
            <a:ext cx="8229600" cy="720725"/>
          </a:xfrm>
        </p:spPr>
        <p:txBody>
          <a:bodyPr>
            <a:normAutofit fontScale="77500" lnSpcReduction="20000"/>
          </a:bodyPr>
          <a:lstStyle/>
          <a:p>
            <a:pPr marL="320040" indent="-320040" eaLnBrk="1" fontAlgn="auto" hangingPunct="1">
              <a:spcAft>
                <a:spcPts val="0"/>
              </a:spcAft>
              <a:buFontTx/>
              <a:buNone/>
              <a:defRPr/>
            </a:pPr>
            <a:endParaRPr lang="en-US" sz="2800" dirty="0" smtClean="0">
              <a:solidFill>
                <a:srgbClr val="33CCCC"/>
              </a:solidFill>
              <a:latin typeface="Times New Roman" pitchFamily="18" charset="0"/>
            </a:endParaRPr>
          </a:p>
          <a:p>
            <a:pPr marL="320040" indent="-320040" eaLnBrk="1" fontAlgn="auto" hangingPunct="1">
              <a:spcAft>
                <a:spcPts val="0"/>
              </a:spcAft>
              <a:buFontTx/>
              <a:buNone/>
              <a:defRPr/>
            </a:pPr>
            <a:r>
              <a:rPr lang="th-TH" sz="2800" b="1" dirty="0" smtClean="0">
                <a:latin typeface="Times New Roman" pitchFamily="18" charset="0"/>
              </a:rPr>
              <a:t>Types of Epidemiological Design Strategies</a:t>
            </a:r>
          </a:p>
        </p:txBody>
      </p:sp>
      <p:graphicFrame>
        <p:nvGraphicFramePr>
          <p:cNvPr id="5172" name="Group 52"/>
          <p:cNvGraphicFramePr>
            <a:graphicFrameLocks noGrp="1"/>
          </p:cNvGraphicFramePr>
          <p:nvPr>
            <p:ph sz="half" idx="2"/>
          </p:nvPr>
        </p:nvGraphicFramePr>
        <p:xfrm>
          <a:off x="285750" y="2170113"/>
          <a:ext cx="8607455" cy="2757355"/>
        </p:xfrm>
        <a:graphic>
          <a:graphicData uri="http://schemas.openxmlformats.org/drawingml/2006/table">
            <a:tbl>
              <a:tblPr/>
              <a:tblGrid>
                <a:gridCol w="5072098"/>
                <a:gridCol w="3535357"/>
              </a:tblGrid>
              <a:tr h="544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0" i="0" u="none" strike="noStrike" cap="none" normalizeH="0" baseline="0" dirty="0" smtClean="0">
                          <a:ln>
                            <a:noFill/>
                          </a:ln>
                          <a:solidFill>
                            <a:srgbClr val="99CC00"/>
                          </a:solidFill>
                          <a:effectLst/>
                          <a:latin typeface="Times New Roman" pitchFamily="18" charset="0"/>
                          <a:cs typeface="Angsana New" pitchFamily="18" charset="-34"/>
                        </a:rPr>
                        <a:t>Descriptive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0" i="0" u="none" strike="noStrike" cap="none" normalizeH="0" baseline="0" smtClean="0">
                          <a:ln>
                            <a:noFill/>
                          </a:ln>
                          <a:solidFill>
                            <a:srgbClr val="99CC00"/>
                          </a:solidFill>
                          <a:effectLst/>
                          <a:latin typeface="Times New Roman" pitchFamily="18" charset="0"/>
                          <a:cs typeface="Angsana New" pitchFamily="18" charset="-34"/>
                        </a:rPr>
                        <a:t>Analytic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Dealing with </a:t>
                      </a:r>
                      <a:r>
                        <a:rPr kumimoji="0" lang="th-TH" sz="2400" b="0" i="0" u="none" strike="noStrike" cap="none" normalizeH="0" baseline="0" dirty="0" smtClean="0">
                          <a:ln>
                            <a:noFill/>
                          </a:ln>
                          <a:solidFill>
                            <a:srgbClr val="6600FF"/>
                          </a:solidFill>
                          <a:effectLst/>
                          <a:latin typeface="Times New Roman" pitchFamily="18" charset="0"/>
                          <a:cs typeface="Angsana New" pitchFamily="18" charset="-34"/>
                        </a:rPr>
                        <a:t>population</a:t>
                      </a:r>
                      <a:r>
                        <a:rPr kumimoji="0" lang="en-US" sz="2400" b="0" i="0" u="none" strike="noStrike" cap="none" normalizeH="0" baseline="0" dirty="0" smtClean="0">
                          <a:ln>
                            <a:noFill/>
                          </a:ln>
                          <a:solidFill>
                            <a:srgbClr val="6600FF"/>
                          </a:solidFill>
                          <a:effectLst/>
                          <a:latin typeface="Times New Roman" pitchFamily="18" charset="0"/>
                          <a:cs typeface="Angsana New" pitchFamily="18" charset="-34"/>
                        </a:rPr>
                        <a:t> as a study unit</a:t>
                      </a:r>
                      <a:endParaRPr kumimoji="0" lang="th-TH" sz="2400" b="0" i="0" u="none" strike="noStrike" cap="none" normalizeH="0" baseline="0" dirty="0" smtClean="0">
                        <a:ln>
                          <a:noFill/>
                        </a:ln>
                        <a:solidFill>
                          <a:srgbClr val="6600FF"/>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Correlational or ecological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Dealing with </a:t>
                      </a:r>
                      <a:r>
                        <a:rPr kumimoji="0" lang="th-TH" sz="2400" b="0" i="0" u="none" strike="noStrike" cap="none" normalizeH="0" baseline="0" dirty="0" smtClean="0">
                          <a:ln>
                            <a:noFill/>
                          </a:ln>
                          <a:solidFill>
                            <a:srgbClr val="6600FF"/>
                          </a:solidFill>
                          <a:effectLst/>
                          <a:latin typeface="Times New Roman" pitchFamily="18" charset="0"/>
                          <a:cs typeface="Angsana New" pitchFamily="18" charset="-34"/>
                        </a:rPr>
                        <a:t>individual</a:t>
                      </a:r>
                      <a:r>
                        <a:rPr kumimoji="0" lang="en-US" sz="2400" b="0" i="0" u="none" strike="noStrike" cap="none" normalizeH="0" baseline="0" dirty="0" smtClean="0">
                          <a:ln>
                            <a:noFill/>
                          </a:ln>
                          <a:solidFill>
                            <a:srgbClr val="6600FF"/>
                          </a:solidFill>
                          <a:effectLst/>
                          <a:latin typeface="Times New Roman" pitchFamily="18" charset="0"/>
                          <a:cs typeface="Angsana New" pitchFamily="18" charset="-34"/>
                        </a:rPr>
                        <a:t> as study unit</a:t>
                      </a:r>
                      <a:endParaRPr kumimoji="0" lang="th-TH" sz="2400" b="0" i="0" u="none" strike="noStrike" cap="none" normalizeH="0" baseline="0" dirty="0" smtClean="0">
                        <a:ln>
                          <a:noFill/>
                        </a:ln>
                        <a:solidFill>
                          <a:srgbClr val="6600FF"/>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Case report or series</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Cross sectional 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0" i="0" u="none" strike="noStrike" cap="none" normalizeH="0" baseline="0" dirty="0" smtClean="0">
                          <a:ln>
                            <a:noFill/>
                          </a:ln>
                          <a:solidFill>
                            <a:schemeClr val="tx1"/>
                          </a:solidFill>
                          <a:effectLst/>
                          <a:latin typeface="Times New Roman" pitchFamily="18" charset="0"/>
                          <a:cs typeface="Angsana New" pitchFamily="18" charset="-34"/>
                        </a:rPr>
                        <a:t>Observational studies</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800" b="0" i="0" u="none" strike="noStrike" cap="none" normalizeH="0" baseline="0" dirty="0" smtClean="0">
                          <a:ln>
                            <a:noFill/>
                          </a:ln>
                          <a:solidFill>
                            <a:schemeClr val="tx1"/>
                          </a:solidFill>
                          <a:effectLst/>
                          <a:latin typeface="Times New Roman" pitchFamily="18" charset="0"/>
                          <a:cs typeface="Angsana New" pitchFamily="18" charset="-34"/>
                        </a:rPr>
                        <a:t> Case-control</a:t>
                      </a:r>
                      <a:endParaRPr kumimoji="0" lang="en-US" sz="28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800" b="0" i="0" u="none" strike="noStrike" cap="none" normalizeH="0" baseline="0" dirty="0" smtClean="0">
                          <a:ln>
                            <a:noFill/>
                          </a:ln>
                          <a:solidFill>
                            <a:schemeClr val="tx1"/>
                          </a:solidFill>
                          <a:effectLst/>
                          <a:latin typeface="Times New Roman" pitchFamily="18" charset="0"/>
                          <a:cs typeface="Angsana New" pitchFamily="18" charset="-34"/>
                        </a:rPr>
                        <a:t>Cohort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0" i="0" u="none" strike="noStrike" cap="none" normalizeH="0" baseline="0" dirty="0" smtClean="0">
                          <a:ln>
                            <a:noFill/>
                          </a:ln>
                          <a:solidFill>
                            <a:schemeClr val="tx1"/>
                          </a:solidFill>
                          <a:effectLst/>
                          <a:latin typeface="Times New Roman" pitchFamily="18" charset="0"/>
                          <a:cs typeface="Angsana New" pitchFamily="18" charset="-34"/>
                        </a:rPr>
                        <a:t>Intervention studies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4" name="Slide Number Placeholder 6"/>
          <p:cNvSpPr>
            <a:spLocks noGrp="1"/>
          </p:cNvSpPr>
          <p:nvPr>
            <p:ph type="sldNum" sz="quarter" idx="12"/>
          </p:nvPr>
        </p:nvSpPr>
        <p:spPr/>
        <p:txBody>
          <a:bodyPr>
            <a:normAutofit/>
          </a:bodyPr>
          <a:lstStyle/>
          <a:p>
            <a:pPr>
              <a:defRPr/>
            </a:pPr>
            <a:fld id="{454DADAB-5156-4D8B-A2EB-AF8432EB600D}" type="slidenum">
              <a:rPr lang="en-US" smtClean="0"/>
              <a:pPr>
                <a:defRPr/>
              </a:pPr>
              <a:t>14</a:t>
            </a:fld>
            <a:endParaRPr lang="en-US" dirty="0" smtClean="0"/>
          </a:p>
          <a:p>
            <a:pPr>
              <a:defRPr/>
            </a:pPr>
            <a:endParaRPr lang="th-TH" dirty="0" smtClean="0"/>
          </a:p>
        </p:txBody>
      </p:sp>
      <p:sp>
        <p:nvSpPr>
          <p:cNvPr id="6" name="Date Placeholder 5"/>
          <p:cNvSpPr>
            <a:spLocks noGrp="1"/>
          </p:cNvSpPr>
          <p:nvPr>
            <p:ph type="dt" sz="half" idx="10"/>
          </p:nvPr>
        </p:nvSpPr>
        <p:spPr/>
        <p:txBody>
          <a:bodyPr/>
          <a:lstStyle/>
          <a:p>
            <a:pPr>
              <a:defRPr/>
            </a:pPr>
            <a:fld id="{AC35B6E1-3F64-4A2F-AB1A-FD37657DFCCE}" type="datetime1">
              <a:rPr lang="en-US" smtClean="0"/>
              <a:t>5/17/2020</a:t>
            </a:fld>
            <a:endParaRPr lang="th-TH"/>
          </a:p>
        </p:txBody>
      </p:sp>
      <p:sp>
        <p:nvSpPr>
          <p:cNvPr id="2" name="Footer Placeholder 1"/>
          <p:cNvSpPr>
            <a:spLocks noGrp="1"/>
          </p:cNvSpPr>
          <p:nvPr>
            <p:ph type="ftr" sz="quarter" idx="11"/>
          </p:nvPr>
        </p:nvSpPr>
        <p:spPr/>
        <p:txBody>
          <a:bodyPr/>
          <a:lstStyle/>
          <a:p>
            <a:pPr>
              <a:defRPr/>
            </a:pPr>
            <a:r>
              <a:rPr lang="en-US" dirty="0" smtClean="0"/>
              <a:t>EYERUS T.(BSC,MPHE)</a:t>
            </a:r>
            <a:endParaRPr lang="th-TH"/>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Exit strategy:</a:t>
            </a:r>
          </a:p>
          <a:p>
            <a:pPr marL="742950" lvl="2" indent="-342900"/>
            <a:r>
              <a:rPr lang="en-US" sz="2800" dirty="0" smtClean="0">
                <a:latin typeface="Arial" panose="020B0604020202020204" pitchFamily="34" charset="0"/>
                <a:cs typeface="Arial" panose="020B0604020202020204" pitchFamily="34" charset="0"/>
              </a:rPr>
              <a:t>Facilities for </a:t>
            </a:r>
            <a:r>
              <a:rPr lang="en-US" sz="2800" dirty="0" smtClean="0">
                <a:solidFill>
                  <a:srgbClr val="C00000"/>
                </a:solidFill>
                <a:latin typeface="Arial" panose="020B0604020202020204" pitchFamily="34" charset="0"/>
                <a:cs typeface="Arial" panose="020B0604020202020204" pitchFamily="34" charset="0"/>
              </a:rPr>
              <a:t>diagnosis and appropriate treatments </a:t>
            </a:r>
            <a:r>
              <a:rPr lang="en-US" sz="2800" dirty="0" smtClean="0">
                <a:latin typeface="Arial" panose="020B0604020202020204" pitchFamily="34" charset="0"/>
                <a:cs typeface="Arial" panose="020B0604020202020204" pitchFamily="34" charset="0"/>
              </a:rPr>
              <a:t>should be available for positive subjects. </a:t>
            </a:r>
          </a:p>
          <a:p>
            <a:pPr marL="742950" lvl="2" indent="-342900"/>
            <a:r>
              <a:rPr lang="en-US" sz="2800" dirty="0" smtClean="0">
                <a:solidFill>
                  <a:srgbClr val="C00000"/>
                </a:solidFill>
                <a:latin typeface="Arial" panose="020B0604020202020204" pitchFamily="34" charset="0"/>
                <a:cs typeface="Arial" panose="020B0604020202020204" pitchFamily="34" charset="0"/>
              </a:rPr>
              <a:t>Ethically</a:t>
            </a:r>
            <a:r>
              <a:rPr lang="en-US" sz="2800" dirty="0" smtClean="0">
                <a:latin typeface="Arial" panose="020B0604020202020204" pitchFamily="34" charset="0"/>
                <a:cs typeface="Arial" panose="020B0604020202020204" pitchFamily="34" charset="0"/>
              </a:rPr>
              <a:t> not acceptable to offer screening without available management.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140</a:t>
            </a:fld>
            <a:endParaRPr lang="en-US" dirty="0"/>
          </a:p>
        </p:txBody>
      </p:sp>
      <p:sp>
        <p:nvSpPr>
          <p:cNvPr id="5" name="Date Placeholder 4"/>
          <p:cNvSpPr>
            <a:spLocks noGrp="1"/>
          </p:cNvSpPr>
          <p:nvPr>
            <p:ph type="dt" sz="half" idx="10"/>
          </p:nvPr>
        </p:nvSpPr>
        <p:spPr/>
        <p:txBody>
          <a:bodyPr/>
          <a:lstStyle/>
          <a:p>
            <a:fld id="{D4C9FEDB-17F4-4572-8E04-1AF78816E8C4}"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7841467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smtClean="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RELIABILTY:</a:t>
            </a:r>
          </a:p>
          <a:p>
            <a:pPr marL="457200" lvl="1" indent="0">
              <a:buNone/>
            </a:pPr>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Line Callout 1 3"/>
          <p:cNvSpPr/>
          <p:nvPr/>
        </p:nvSpPr>
        <p:spPr>
          <a:xfrm>
            <a:off x="4572000" y="1905000"/>
            <a:ext cx="3581400" cy="914400"/>
          </a:xfrm>
          <a:prstGeom prst="borderCallout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Is The </a:t>
            </a:r>
            <a:r>
              <a:rPr lang="en-US" sz="2400" dirty="0" smtClean="0">
                <a:solidFill>
                  <a:srgbClr val="C00000"/>
                </a:solidFill>
              </a:rPr>
              <a:t>Definition</a:t>
            </a:r>
            <a:r>
              <a:rPr lang="en-US" sz="2400" dirty="0" smtClean="0">
                <a:solidFill>
                  <a:schemeClr val="tx1"/>
                </a:solidFill>
              </a:rPr>
              <a:t> Of Reliability ?</a:t>
            </a:r>
            <a:endParaRPr lang="en-US" sz="2400" dirty="0">
              <a:solidFill>
                <a:schemeClr val="tx1"/>
              </a:solidFill>
            </a:endParaRPr>
          </a:p>
        </p:txBody>
      </p:sp>
      <p:sp>
        <p:nvSpPr>
          <p:cNvPr id="5" name="Line Callout 1 4"/>
          <p:cNvSpPr/>
          <p:nvPr/>
        </p:nvSpPr>
        <p:spPr>
          <a:xfrm>
            <a:off x="4572000" y="4191000"/>
            <a:ext cx="3810000" cy="762000"/>
          </a:xfrm>
          <a:prstGeom prst="borderCallout1">
            <a:avLst>
              <a:gd name="adj1" fmla="val 18750"/>
              <a:gd name="adj2" fmla="val -8333"/>
              <a:gd name="adj3" fmla="val -95421"/>
              <a:gd name="adj4" fmla="val -3785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Are The </a:t>
            </a:r>
            <a:r>
              <a:rPr lang="en-US" sz="2400" dirty="0" smtClean="0">
                <a:solidFill>
                  <a:srgbClr val="C00000"/>
                </a:solidFill>
              </a:rPr>
              <a:t>Causes</a:t>
            </a:r>
            <a:r>
              <a:rPr lang="en-US" sz="2400" dirty="0" smtClean="0">
                <a:solidFill>
                  <a:schemeClr val="tx1"/>
                </a:solidFill>
              </a:rPr>
              <a:t> Of Unreliability ?</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fld id="{EC746E05-1B00-4B59-81F6-D690C09ADFE2}" type="slidenum">
              <a:rPr lang="en-US" smtClean="0"/>
              <a:pPr/>
              <a:t>141</a:t>
            </a:fld>
            <a:endParaRPr lang="en-US" dirty="0"/>
          </a:p>
        </p:txBody>
      </p:sp>
      <p:sp>
        <p:nvSpPr>
          <p:cNvPr id="7" name="Date Placeholder 6"/>
          <p:cNvSpPr>
            <a:spLocks noGrp="1"/>
          </p:cNvSpPr>
          <p:nvPr>
            <p:ph type="dt" sz="half" idx="10"/>
          </p:nvPr>
        </p:nvSpPr>
        <p:spPr/>
        <p:txBody>
          <a:bodyPr/>
          <a:lstStyle/>
          <a:p>
            <a:fld id="{2EB68DEE-BA46-4CCD-AB9B-3E357F348674}" type="datetime1">
              <a:rPr lang="en-US" smtClean="0"/>
              <a:t>5/17/2020</a:t>
            </a:fld>
            <a:endParaRPr lang="en-US" dirty="0"/>
          </a:p>
        </p:txBody>
      </p:sp>
      <p:sp>
        <p:nvSpPr>
          <p:cNvPr id="8" name="Footer Placeholder 7"/>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40608946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143000"/>
          </a:xfrm>
        </p:spPr>
        <p:txBody>
          <a:bodyPr>
            <a:noAutofit/>
          </a:bodyPr>
          <a:lstStyle/>
          <a:p>
            <a:r>
              <a:rPr lang="en-US" dirty="0" smtClean="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Definition of Reliability:</a:t>
            </a:r>
          </a:p>
          <a:p>
            <a:pPr lvl="1"/>
            <a:r>
              <a:rPr lang="en-US" dirty="0" smtClean="0">
                <a:solidFill>
                  <a:srgbClr val="C00000"/>
                </a:solidFill>
                <a:latin typeface="Arial" panose="020B0604020202020204" pitchFamily="34" charset="0"/>
                <a:cs typeface="Arial" panose="020B0604020202020204" pitchFamily="34" charset="0"/>
              </a:rPr>
              <a:t>Repeatability, Reducibility, Precision. </a:t>
            </a:r>
          </a:p>
          <a:p>
            <a:pPr lvl="1"/>
            <a:r>
              <a:rPr lang="en-US" dirty="0" smtClean="0">
                <a:solidFill>
                  <a:srgbClr val="C00000"/>
                </a:solidFill>
                <a:latin typeface="Arial" panose="020B0604020202020204" pitchFamily="34" charset="0"/>
                <a:cs typeface="Arial" panose="020B0604020202020204" pitchFamily="34" charset="0"/>
              </a:rPr>
              <a:t>Getting the same results, when the test repeated in same target individuals in the same settings. </a:t>
            </a:r>
            <a:endParaRPr lang="en-US"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142</a:t>
            </a:fld>
            <a:endParaRPr lang="en-US" dirty="0"/>
          </a:p>
        </p:txBody>
      </p:sp>
      <p:sp>
        <p:nvSpPr>
          <p:cNvPr id="5" name="Date Placeholder 4"/>
          <p:cNvSpPr>
            <a:spLocks noGrp="1"/>
          </p:cNvSpPr>
          <p:nvPr>
            <p:ph type="dt" sz="half" idx="10"/>
          </p:nvPr>
        </p:nvSpPr>
        <p:spPr/>
        <p:txBody>
          <a:bodyPr/>
          <a:lstStyle/>
          <a:p>
            <a:fld id="{0488233A-E8AA-4413-88D8-847DFC96B914}"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3962428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smtClean="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Causes of unreliability:</a:t>
            </a:r>
          </a:p>
          <a:p>
            <a:pPr lvl="1"/>
            <a:r>
              <a:rPr lang="en-US" dirty="0" smtClean="0">
                <a:solidFill>
                  <a:srgbClr val="C00000"/>
                </a:solidFill>
                <a:latin typeface="Arial" panose="020B0604020202020204" pitchFamily="34" charset="0"/>
                <a:cs typeface="Arial" panose="020B0604020202020204" pitchFamily="34" charset="0"/>
              </a:rPr>
              <a:t>Observer variation.</a:t>
            </a:r>
          </a:p>
          <a:p>
            <a:pPr lvl="1"/>
            <a:r>
              <a:rPr lang="en-US" dirty="0" smtClean="0">
                <a:solidFill>
                  <a:srgbClr val="C00000"/>
                </a:solidFill>
                <a:latin typeface="Arial" panose="020B0604020202020204" pitchFamily="34" charset="0"/>
                <a:cs typeface="Arial" panose="020B0604020202020204" pitchFamily="34" charset="0"/>
              </a:rPr>
              <a:t>Subject variation – Biological.</a:t>
            </a:r>
          </a:p>
          <a:p>
            <a:pPr lvl="1"/>
            <a:r>
              <a:rPr lang="en-US" dirty="0" smtClean="0">
                <a:solidFill>
                  <a:srgbClr val="C00000"/>
                </a:solidFill>
                <a:latin typeface="Arial" panose="020B0604020202020204" pitchFamily="34" charset="0"/>
                <a:cs typeface="Arial" panose="020B0604020202020204" pitchFamily="34" charset="0"/>
              </a:rPr>
              <a:t>Technical method error variation. </a:t>
            </a:r>
            <a:endParaRPr lang="en-US"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143</a:t>
            </a:fld>
            <a:endParaRPr lang="en-US" dirty="0"/>
          </a:p>
        </p:txBody>
      </p:sp>
      <p:sp>
        <p:nvSpPr>
          <p:cNvPr id="5" name="Date Placeholder 4"/>
          <p:cNvSpPr>
            <a:spLocks noGrp="1"/>
          </p:cNvSpPr>
          <p:nvPr>
            <p:ph type="dt" sz="half" idx="10"/>
          </p:nvPr>
        </p:nvSpPr>
        <p:spPr/>
        <p:txBody>
          <a:bodyPr/>
          <a:lstStyle/>
          <a:p>
            <a:fld id="{8E89F075-2D5E-4CFD-A479-104062C4CF40}"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36423507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smtClean="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ACCEPTABILITY</a:t>
            </a:r>
            <a:r>
              <a:rPr lang="en-US" dirty="0" smtClean="0">
                <a:latin typeface="Times New Roman" panose="02020603050405020304" pitchFamily="18" charset="0"/>
                <a:cs typeface="Times New Roman" panose="02020603050405020304" pitchFamily="18" charset="0"/>
              </a:rPr>
              <a:t>:</a:t>
            </a:r>
          </a:p>
          <a:p>
            <a:pPr lvl="1"/>
            <a:r>
              <a:rPr lang="en-US" sz="3200" dirty="0" smtClean="0">
                <a:solidFill>
                  <a:srgbClr val="C00000"/>
                </a:solidFill>
                <a:latin typeface="Arial" panose="020B0604020202020204" pitchFamily="34" charset="0"/>
                <a:cs typeface="Arial" panose="020B0604020202020204" pitchFamily="34" charset="0"/>
              </a:rPr>
              <a:t>The test should not be:</a:t>
            </a:r>
          </a:p>
          <a:p>
            <a:pPr lvl="2"/>
            <a:r>
              <a:rPr lang="en-US" sz="2800" dirty="0" smtClean="0">
                <a:solidFill>
                  <a:srgbClr val="C00000"/>
                </a:solidFill>
                <a:latin typeface="Arial" panose="020B0604020202020204" pitchFamily="34" charset="0"/>
                <a:cs typeface="Arial" panose="020B0604020202020204" pitchFamily="34" charset="0"/>
              </a:rPr>
              <a:t>Painful.</a:t>
            </a:r>
          </a:p>
          <a:p>
            <a:pPr lvl="2"/>
            <a:r>
              <a:rPr lang="en-US" sz="2800" dirty="0" smtClean="0">
                <a:solidFill>
                  <a:srgbClr val="C00000"/>
                </a:solidFill>
                <a:latin typeface="Arial" panose="020B0604020202020204" pitchFamily="34" charset="0"/>
                <a:cs typeface="Arial" panose="020B0604020202020204" pitchFamily="34" charset="0"/>
              </a:rPr>
              <a:t>Unsafe.</a:t>
            </a:r>
          </a:p>
          <a:p>
            <a:pPr lvl="2"/>
            <a:r>
              <a:rPr lang="en-US" sz="2800" dirty="0" smtClean="0">
                <a:solidFill>
                  <a:srgbClr val="C00000"/>
                </a:solidFill>
                <a:latin typeface="Arial" panose="020B0604020202020204" pitchFamily="34" charset="0"/>
                <a:cs typeface="Arial" panose="020B0604020202020204" pitchFamily="34" charset="0"/>
              </a:rPr>
              <a:t>Discomforting /Embarrassing.</a:t>
            </a:r>
          </a:p>
          <a:p>
            <a:pPr lvl="2"/>
            <a:r>
              <a:rPr lang="en-US" sz="2800" dirty="0" smtClean="0">
                <a:solidFill>
                  <a:srgbClr val="C00000"/>
                </a:solidFill>
                <a:latin typeface="Arial" panose="020B0604020202020204" pitchFamily="34" charset="0"/>
                <a:cs typeface="Arial" panose="020B0604020202020204" pitchFamily="34" charset="0"/>
              </a:rPr>
              <a:t>Socially/ believes not accepted. </a:t>
            </a:r>
            <a:endParaRPr lang="en-US" sz="2800"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144</a:t>
            </a:fld>
            <a:endParaRPr lang="en-US" dirty="0"/>
          </a:p>
        </p:txBody>
      </p:sp>
      <p:sp>
        <p:nvSpPr>
          <p:cNvPr id="5" name="Date Placeholder 4"/>
          <p:cNvSpPr>
            <a:spLocks noGrp="1"/>
          </p:cNvSpPr>
          <p:nvPr>
            <p:ph type="dt" sz="half" idx="10"/>
          </p:nvPr>
        </p:nvSpPr>
        <p:spPr/>
        <p:txBody>
          <a:bodyPr/>
          <a:lstStyle/>
          <a:p>
            <a:fld id="{B509A003-FB26-471E-87D2-66F6D7047EF1}"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42021540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smtClean="0">
                <a:solidFill>
                  <a:srgbClr val="0070C0"/>
                </a:solidFill>
                <a:latin typeface="Times New Roman" panose="02020603050405020304" pitchFamily="18" charset="0"/>
                <a:cs typeface="Times New Roman" panose="02020603050405020304" pitchFamily="18" charset="0"/>
              </a:rPr>
              <a:t>Criteria For Successful Screening Test:</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i="1"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VALIDITY:</a:t>
            </a:r>
          </a:p>
          <a:p>
            <a:pPr marL="457200" lvl="1" indent="0">
              <a:buNone/>
            </a:pPr>
            <a:r>
              <a:rPr lang="en-US" dirty="0" smtClean="0">
                <a:solidFill>
                  <a:srgbClr val="C00000"/>
                </a:solidFill>
                <a:latin typeface="Arial" panose="020B0604020202020204" pitchFamily="34" charset="0"/>
                <a:cs typeface="Arial" panose="020B0604020202020204" pitchFamily="34" charset="0"/>
              </a:rPr>
              <a:t>Ability of the test to distinguish between who has the diseases and who does not. </a:t>
            </a:r>
            <a:endParaRPr lang="en-US"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145</a:t>
            </a:fld>
            <a:endParaRPr lang="en-US" dirty="0"/>
          </a:p>
        </p:txBody>
      </p:sp>
      <p:sp>
        <p:nvSpPr>
          <p:cNvPr id="5" name="Date Placeholder 4"/>
          <p:cNvSpPr>
            <a:spLocks noGrp="1"/>
          </p:cNvSpPr>
          <p:nvPr>
            <p:ph type="dt" sz="half" idx="10"/>
          </p:nvPr>
        </p:nvSpPr>
        <p:spPr/>
        <p:txBody>
          <a:bodyPr/>
          <a:lstStyle/>
          <a:p>
            <a:fld id="{A76277E7-31C6-45A2-B683-341B73B5D075}" type="datetime1">
              <a:rPr lang="en-US" smtClean="0"/>
              <a:t>5/17/2020</a:t>
            </a:fld>
            <a:endParaRPr lang="en-US" dirty="0"/>
          </a:p>
        </p:txBody>
      </p:sp>
      <p:sp>
        <p:nvSpPr>
          <p:cNvPr id="6" name="Footer Placeholder 5"/>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4142194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6943949"/>
              </p:ext>
            </p:extLst>
          </p:nvPr>
        </p:nvGraphicFramePr>
        <p:xfrm>
          <a:off x="152400" y="2286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C746E05-1B00-4B59-81F6-D690C09ADFE2}" type="slidenum">
              <a:rPr lang="en-US" smtClean="0"/>
              <a:pPr/>
              <a:t>146</a:t>
            </a:fld>
            <a:endParaRPr lang="en-US" dirty="0"/>
          </a:p>
        </p:txBody>
      </p:sp>
      <p:sp>
        <p:nvSpPr>
          <p:cNvPr id="3" name="Date Placeholder 2"/>
          <p:cNvSpPr>
            <a:spLocks noGrp="1"/>
          </p:cNvSpPr>
          <p:nvPr>
            <p:ph type="dt" sz="half" idx="10"/>
          </p:nvPr>
        </p:nvSpPr>
        <p:spPr/>
        <p:txBody>
          <a:bodyPr/>
          <a:lstStyle/>
          <a:p>
            <a:fld id="{D7410542-E357-4951-B9DA-9B84E6BB1E6C}"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Tree>
    <p:extLst>
      <p:ext uri="{BB962C8B-B14F-4D97-AF65-F5344CB8AC3E}">
        <p14:creationId xmlns:p14="http://schemas.microsoft.com/office/powerpoint/2010/main" val="34507625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40673C5B-F95B-48E5-8788-E76948DD11AC}"/>
                                            </p:graphicEl>
                                          </p:spTgt>
                                        </p:tgtEl>
                                        <p:attrNameLst>
                                          <p:attrName>style.visibility</p:attrName>
                                        </p:attrNameLst>
                                      </p:cBhvr>
                                      <p:to>
                                        <p:strVal val="visible"/>
                                      </p:to>
                                    </p:set>
                                    <p:animEffect transition="in" filter="randombar(horizontal)">
                                      <p:cBhvr>
                                        <p:cTn id="7" dur="1500"/>
                                        <p:tgtEl>
                                          <p:spTgt spid="4">
                                            <p:graphicEl>
                                              <a:dgm id="{40673C5B-F95B-48E5-8788-E76948DD11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5D48942E-D86D-47AE-8C81-D7D0E3FA3CBA}"/>
                                            </p:graphicEl>
                                          </p:spTgt>
                                        </p:tgtEl>
                                        <p:attrNameLst>
                                          <p:attrName>style.visibility</p:attrName>
                                        </p:attrNameLst>
                                      </p:cBhvr>
                                      <p:to>
                                        <p:strVal val="visible"/>
                                      </p:to>
                                    </p:set>
                                    <p:animEffect transition="in" filter="randombar(horizontal)">
                                      <p:cBhvr>
                                        <p:cTn id="12" dur="1500"/>
                                        <p:tgtEl>
                                          <p:spTgt spid="4">
                                            <p:graphicEl>
                                              <a:dgm id="{5D48942E-D86D-47AE-8C81-D7D0E3FA3CBA}"/>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34F9C3ED-9F84-40A3-922A-C268839A17F2}"/>
                                            </p:graphicEl>
                                          </p:spTgt>
                                        </p:tgtEl>
                                        <p:attrNameLst>
                                          <p:attrName>style.visibility</p:attrName>
                                        </p:attrNameLst>
                                      </p:cBhvr>
                                      <p:to>
                                        <p:strVal val="visible"/>
                                      </p:to>
                                    </p:set>
                                    <p:animEffect transition="in" filter="randombar(horizontal)">
                                      <p:cBhvr>
                                        <p:cTn id="15" dur="1500"/>
                                        <p:tgtEl>
                                          <p:spTgt spid="4">
                                            <p:graphicEl>
                                              <a:dgm id="{34F9C3ED-9F84-40A3-922A-C268839A17F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B8FA6828-F600-494D-A8B6-A291CE9B8D59}"/>
                                            </p:graphicEl>
                                          </p:spTgt>
                                        </p:tgtEl>
                                        <p:attrNameLst>
                                          <p:attrName>style.visibility</p:attrName>
                                        </p:attrNameLst>
                                      </p:cBhvr>
                                      <p:to>
                                        <p:strVal val="visible"/>
                                      </p:to>
                                    </p:set>
                                    <p:animEffect transition="in" filter="randombar(horizontal)">
                                      <p:cBhvr>
                                        <p:cTn id="20" dur="1500"/>
                                        <p:tgtEl>
                                          <p:spTgt spid="4">
                                            <p:graphicEl>
                                              <a:dgm id="{B8FA6828-F600-494D-A8B6-A291CE9B8D59}"/>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11B71850-0AAB-4A59-87D7-75658083A05C}"/>
                                            </p:graphicEl>
                                          </p:spTgt>
                                        </p:tgtEl>
                                        <p:attrNameLst>
                                          <p:attrName>style.visibility</p:attrName>
                                        </p:attrNameLst>
                                      </p:cBhvr>
                                      <p:to>
                                        <p:strVal val="visible"/>
                                      </p:to>
                                    </p:set>
                                    <p:animEffect transition="in" filter="randombar(horizontal)">
                                      <p:cBhvr>
                                        <p:cTn id="23" dur="1500"/>
                                        <p:tgtEl>
                                          <p:spTgt spid="4">
                                            <p:graphicEl>
                                              <a:dgm id="{11B71850-0AAB-4A59-87D7-75658083A05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graphicEl>
                                              <a:dgm id="{4640E206-1C4A-4BF5-B936-88470928EEC3}"/>
                                            </p:graphicEl>
                                          </p:spTgt>
                                        </p:tgtEl>
                                        <p:attrNameLst>
                                          <p:attrName>style.visibility</p:attrName>
                                        </p:attrNameLst>
                                      </p:cBhvr>
                                      <p:to>
                                        <p:strVal val="visible"/>
                                      </p:to>
                                    </p:set>
                                    <p:animEffect transition="in" filter="randombar(horizontal)">
                                      <p:cBhvr>
                                        <p:cTn id="28" dur="1500"/>
                                        <p:tgtEl>
                                          <p:spTgt spid="4">
                                            <p:graphicEl>
                                              <a:dgm id="{4640E206-1C4A-4BF5-B936-88470928EEC3}"/>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7A331BE0-9009-4F7A-A283-EF2B38F2E5AF}"/>
                                            </p:graphicEl>
                                          </p:spTgt>
                                        </p:tgtEl>
                                        <p:attrNameLst>
                                          <p:attrName>style.visibility</p:attrName>
                                        </p:attrNameLst>
                                      </p:cBhvr>
                                      <p:to>
                                        <p:strVal val="visible"/>
                                      </p:to>
                                    </p:set>
                                    <p:animEffect transition="in" filter="randombar(horizontal)">
                                      <p:cBhvr>
                                        <p:cTn id="31" dur="1500"/>
                                        <p:tgtEl>
                                          <p:spTgt spid="4">
                                            <p:graphicEl>
                                              <a:dgm id="{7A331BE0-9009-4F7A-A283-EF2B38F2E5A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graphicEl>
                                              <a:dgm id="{845196FE-D80C-485F-94E5-7CA08B0CCA21}"/>
                                            </p:graphicEl>
                                          </p:spTgt>
                                        </p:tgtEl>
                                        <p:attrNameLst>
                                          <p:attrName>style.visibility</p:attrName>
                                        </p:attrNameLst>
                                      </p:cBhvr>
                                      <p:to>
                                        <p:strVal val="visible"/>
                                      </p:to>
                                    </p:set>
                                    <p:animEffect transition="in" filter="randombar(horizontal)">
                                      <p:cBhvr>
                                        <p:cTn id="36" dur="1500"/>
                                        <p:tgtEl>
                                          <p:spTgt spid="4">
                                            <p:graphicEl>
                                              <a:dgm id="{845196FE-D80C-485F-94E5-7CA08B0CCA21}"/>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graphicEl>
                                              <a:dgm id="{13437439-8AEF-4F49-A7CD-70DB247FDC09}"/>
                                            </p:graphicEl>
                                          </p:spTgt>
                                        </p:tgtEl>
                                        <p:attrNameLst>
                                          <p:attrName>style.visibility</p:attrName>
                                        </p:attrNameLst>
                                      </p:cBhvr>
                                      <p:to>
                                        <p:strVal val="visible"/>
                                      </p:to>
                                    </p:set>
                                    <p:animEffect transition="in" filter="randombar(horizontal)">
                                      <p:cBhvr>
                                        <p:cTn id="39" dur="1500"/>
                                        <p:tgtEl>
                                          <p:spTgt spid="4">
                                            <p:graphicEl>
                                              <a:dgm id="{13437439-8AEF-4F49-A7CD-70DB247FDC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86506349"/>
              </p:ext>
            </p:extLst>
          </p:nvPr>
        </p:nvGraphicFramePr>
        <p:xfrm>
          <a:off x="533400" y="2286000"/>
          <a:ext cx="8229600" cy="3566160"/>
        </p:xfrm>
        <a:graphic>
          <a:graphicData uri="http://schemas.openxmlformats.org/drawingml/2006/table">
            <a:tbl>
              <a:tblPr firstRow="1" bandRow="1">
                <a:tableStyleId>{D7AC3CCA-C797-4891-BE02-D94E43425B78}</a:tableStyleId>
              </a:tblPr>
              <a:tblGrid>
                <a:gridCol w="1645920"/>
                <a:gridCol w="1402080"/>
                <a:gridCol w="1600200"/>
                <a:gridCol w="1981200"/>
                <a:gridCol w="1600200"/>
              </a:tblGrid>
              <a:tr h="294640">
                <a:tc>
                  <a:txBody>
                    <a:bodyPr/>
                    <a:lstStyle/>
                    <a:p>
                      <a:endParaRPr lang="en-US" sz="2800" dirty="0">
                        <a:latin typeface="Times New Roman" panose="02020603050405020304" pitchFamily="18" charset="0"/>
                        <a:cs typeface="Times New Roman" panose="02020603050405020304" pitchFamily="18" charset="0"/>
                      </a:endParaRPr>
                    </a:p>
                  </a:txBody>
                  <a:tcPr/>
                </a:tc>
                <a:tc gridSpan="3">
                  <a:txBody>
                    <a:bodyPr/>
                    <a:lstStyle/>
                    <a:p>
                      <a:pPr algn="ctr"/>
                      <a:r>
                        <a:rPr lang="en-US" sz="3200" dirty="0" smtClean="0"/>
                        <a:t>DISEASE </a:t>
                      </a:r>
                      <a:endParaRPr lang="en-US" sz="3200" b="1" i="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a:txBody>
                    <a:bodyPr/>
                    <a:lstStyle/>
                    <a:p>
                      <a:r>
                        <a:rPr lang="en-US" sz="3200" dirty="0" smtClean="0"/>
                        <a:t>TOTAL </a:t>
                      </a:r>
                      <a:endParaRPr lang="en-US" sz="3200" dirty="0">
                        <a:solidFill>
                          <a:schemeClr val="tx1"/>
                        </a:solidFill>
                        <a:latin typeface="Times New Roman" panose="02020603050405020304" pitchFamily="18" charset="0"/>
                        <a:cs typeface="Times New Roman" panose="02020603050405020304" pitchFamily="18" charset="0"/>
                      </a:endParaRPr>
                    </a:p>
                  </a:txBody>
                  <a:tcPr/>
                </a:tc>
              </a:tr>
              <a:tr h="370840">
                <a:tc rowSpan="2">
                  <a:txBody>
                    <a:bodyPr/>
                    <a:lstStyle/>
                    <a:p>
                      <a:r>
                        <a:rPr lang="en-US" sz="3200" dirty="0" smtClean="0"/>
                        <a:t>TEST</a:t>
                      </a:r>
                      <a:r>
                        <a:rPr lang="en-US" sz="3200" baseline="0" dirty="0" smtClean="0"/>
                        <a:t> </a:t>
                      </a:r>
                      <a:endParaRPr lang="en-US" sz="3200" b="1" dirty="0">
                        <a:latin typeface="Times New Roman" panose="02020603050405020304" pitchFamily="18" charset="0"/>
                        <a:cs typeface="Times New Roman" panose="02020603050405020304" pitchFamily="18" charset="0"/>
                      </a:endParaRPr>
                    </a:p>
                  </a:txBody>
                  <a:tcPr vert="vert270"/>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Diseased</a:t>
                      </a:r>
                      <a:r>
                        <a:rPr lang="en-US" sz="2800" baseline="0" dirty="0" smtClean="0"/>
                        <a:t> </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No disease </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Test +ve</a:t>
                      </a:r>
                    </a:p>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a</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b</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a+b</a:t>
                      </a:r>
                      <a:r>
                        <a:rPr lang="en-US" sz="2800" dirty="0" smtClean="0"/>
                        <a:t> </a:t>
                      </a:r>
                      <a:endParaRPr lang="en-US" sz="2800" dirty="0">
                        <a:latin typeface="Times New Roman" panose="02020603050405020304" pitchFamily="18" charset="0"/>
                        <a:cs typeface="Times New Roman" panose="02020603050405020304" pitchFamily="18" charset="0"/>
                      </a:endParaRPr>
                    </a:p>
                  </a:txBody>
                  <a:tcPr/>
                </a:tc>
              </a:tr>
              <a:tr h="4724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Test -ve</a:t>
                      </a:r>
                    </a:p>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c+d</a:t>
                      </a:r>
                      <a:endParaRPr lang="en-US" sz="2800" dirty="0">
                        <a:latin typeface="Times New Roman" panose="02020603050405020304" pitchFamily="18" charset="0"/>
                        <a:cs typeface="Times New Roman" panose="02020603050405020304" pitchFamily="18" charset="0"/>
                      </a:endParaRPr>
                    </a:p>
                  </a:txBody>
                  <a:tcPr/>
                </a:tc>
              </a:tr>
              <a:tr h="472440">
                <a:tc>
                  <a:txBody>
                    <a:bodyPr/>
                    <a:lstStyle/>
                    <a:p>
                      <a:r>
                        <a:rPr lang="en-US" sz="3200" dirty="0" smtClean="0"/>
                        <a:t>TOTAL </a:t>
                      </a:r>
                      <a:endParaRPr lang="en-US" sz="2800" b="1"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b+d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a+b+c+d</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147</a:t>
            </a:fld>
            <a:endParaRPr lang="en-US"/>
          </a:p>
        </p:txBody>
      </p:sp>
      <p:sp>
        <p:nvSpPr>
          <p:cNvPr id="2" name="Date Placeholder 1"/>
          <p:cNvSpPr>
            <a:spLocks noGrp="1"/>
          </p:cNvSpPr>
          <p:nvPr>
            <p:ph type="dt" sz="half" idx="10"/>
          </p:nvPr>
        </p:nvSpPr>
        <p:spPr/>
        <p:txBody>
          <a:bodyPr/>
          <a:lstStyle/>
          <a:p>
            <a:fld id="{EE52537E-7F63-4A40-A082-A585FF4BF309}"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10246057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Sensitivity</a:t>
            </a:r>
            <a:endParaRPr lang="en-US" sz="4000"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662007"/>
              </p:ext>
            </p:extLst>
          </p:nvPr>
        </p:nvGraphicFramePr>
        <p:xfrm>
          <a:off x="76200" y="1143000"/>
          <a:ext cx="487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3603598084"/>
              </p:ext>
            </p:extLst>
          </p:nvPr>
        </p:nvGraphicFramePr>
        <p:xfrm>
          <a:off x="4114800" y="914400"/>
          <a:ext cx="4419601" cy="3702415"/>
        </p:xfrm>
        <a:graphic>
          <a:graphicData uri="http://schemas.openxmlformats.org/drawingml/2006/table">
            <a:tbl>
              <a:tblPr firstRow="1" bandRow="1">
                <a:tableStyleId>{0505E3EF-67EA-436B-97B2-0124C06EBD24}</a:tableStyleId>
              </a:tblPr>
              <a:tblGrid>
                <a:gridCol w="883919"/>
                <a:gridCol w="645942"/>
                <a:gridCol w="1121898"/>
                <a:gridCol w="964277"/>
                <a:gridCol w="803565"/>
              </a:tblGrid>
              <a:tr h="593455">
                <a:tc>
                  <a:txBody>
                    <a:bodyPr/>
                    <a:lstStyle/>
                    <a:p>
                      <a:endParaRPr lang="en-US" sz="1400" dirty="0">
                        <a:latin typeface="Times New Roman" panose="02020603050405020304" pitchFamily="18" charset="0"/>
                        <a:cs typeface="Times New Roman" panose="02020603050405020304" pitchFamily="18" charset="0"/>
                      </a:endParaRPr>
                    </a:p>
                  </a:txBody>
                  <a:tcPr/>
                </a:tc>
                <a:tc gridSpan="3">
                  <a:txBody>
                    <a:bodyPr/>
                    <a:lstStyle/>
                    <a:p>
                      <a:pPr algn="ctr"/>
                      <a:r>
                        <a:rPr lang="en-US" sz="1800" dirty="0" smtClean="0"/>
                        <a:t>DISEASE </a:t>
                      </a:r>
                      <a:endParaRPr lang="en-US" sz="1600" b="1" i="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rowSpan="2">
                  <a:txBody>
                    <a:bodyPr/>
                    <a:lstStyle/>
                    <a:p>
                      <a:r>
                        <a:rPr lang="en-US" sz="1800" b="1" i="0" dirty="0" smtClean="0"/>
                        <a:t>TOTAL </a:t>
                      </a:r>
                      <a:endParaRPr lang="en-US" sz="1800" b="1" i="0" dirty="0">
                        <a:solidFill>
                          <a:schemeClr val="tx1"/>
                        </a:solidFill>
                        <a:latin typeface="Times New Roman" panose="02020603050405020304" pitchFamily="18" charset="0"/>
                        <a:cs typeface="Times New Roman" panose="02020603050405020304" pitchFamily="18" charset="0"/>
                      </a:endParaRPr>
                    </a:p>
                  </a:txBody>
                  <a:tcPr/>
                </a:tc>
              </a:tr>
              <a:tr h="530986">
                <a:tc rowSpan="3">
                  <a:txBody>
                    <a:bodyPr/>
                    <a:lstStyle/>
                    <a:p>
                      <a:pPr algn="ctr"/>
                      <a:r>
                        <a:rPr lang="en-US" sz="1800" b="1" dirty="0" smtClean="0"/>
                        <a:t>TEST</a:t>
                      </a:r>
                      <a:r>
                        <a:rPr lang="en-US" sz="1800" b="1" baseline="0" dirty="0" smtClean="0"/>
                        <a:t> </a:t>
                      </a:r>
                      <a:endParaRPr lang="en-US" sz="1600" b="1" dirty="0">
                        <a:latin typeface="Times New Roman" panose="02020603050405020304" pitchFamily="18" charset="0"/>
                        <a:cs typeface="Times New Roman" panose="02020603050405020304" pitchFamily="18" charset="0"/>
                      </a:endParaRPr>
                    </a:p>
                  </a:txBody>
                  <a:tcPr vert="vert270"/>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smtClean="0"/>
                    </a:p>
                    <a:p>
                      <a:r>
                        <a:rPr lang="en-US" sz="1600" dirty="0" smtClean="0"/>
                        <a:t>Diseased</a:t>
                      </a:r>
                      <a:r>
                        <a:rPr lang="en-US" sz="1600" baseline="0" dirty="0" smtClean="0"/>
                        <a:t> </a:t>
                      </a:r>
                      <a:endParaRPr lang="en-US" sz="1800"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r>
                        <a:rPr lang="en-US" sz="1800" dirty="0" smtClean="0"/>
                        <a:t>No disease </a:t>
                      </a: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sz="1800" dirty="0">
                        <a:latin typeface="Times New Roman" panose="02020603050405020304" pitchFamily="18" charset="0"/>
                        <a:cs typeface="Times New Roman" panose="02020603050405020304" pitchFamily="18" charset="0"/>
                      </a:endParaRPr>
                    </a:p>
                  </a:txBody>
                  <a:tcPr/>
                </a:tc>
              </a:tr>
              <a:tr h="74962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a</a:t>
                      </a:r>
                      <a:endParaRPr lang="en-US" sz="1800"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r>
                        <a:rPr lang="en-US" sz="1800" dirty="0" smtClean="0"/>
                        <a:t>b</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a+b</a:t>
                      </a:r>
                      <a:r>
                        <a:rPr lang="en-US" sz="1800" dirty="0" smtClean="0"/>
                        <a:t> </a:t>
                      </a:r>
                      <a:endParaRPr lang="en-US" sz="1800" dirty="0">
                        <a:latin typeface="Times New Roman" panose="02020603050405020304" pitchFamily="18" charset="0"/>
                        <a:cs typeface="Times New Roman" panose="02020603050405020304" pitchFamily="18" charset="0"/>
                      </a:endParaRPr>
                    </a:p>
                  </a:txBody>
                  <a:tcPr/>
                </a:tc>
              </a:tr>
              <a:tr h="747666">
                <a:tc vMerge="1">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c</a:t>
                      </a:r>
                      <a:endParaRPr lang="en-US" sz="1800"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r>
                        <a:rPr lang="en-US" sz="1800" dirty="0" smtClean="0"/>
                        <a:t>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c+d</a:t>
                      </a:r>
                      <a:endParaRPr lang="en-US" sz="1800" dirty="0">
                        <a:latin typeface="Times New Roman" panose="02020603050405020304" pitchFamily="18" charset="0"/>
                        <a:cs typeface="Times New Roman" panose="02020603050405020304" pitchFamily="18" charset="0"/>
                      </a:endParaRPr>
                    </a:p>
                  </a:txBody>
                  <a:tcPr/>
                </a:tc>
              </a:tr>
              <a:tr h="530986">
                <a:tc>
                  <a:txBody>
                    <a:bodyPr/>
                    <a:lstStyle/>
                    <a:p>
                      <a:r>
                        <a:rPr lang="en-US" sz="1800" b="1" dirty="0" smtClean="0"/>
                        <a:t>TOTAL </a:t>
                      </a:r>
                      <a:endParaRPr lang="en-US" sz="1400" b="1"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a+c</a:t>
                      </a:r>
                      <a:endParaRPr lang="en-US" sz="1800"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r>
                        <a:rPr lang="en-US" sz="1800" dirty="0" err="1" smtClean="0"/>
                        <a:t>b+d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a+b+c+d</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148</a:t>
            </a:fld>
            <a:endParaRPr lang="en-US"/>
          </a:p>
        </p:txBody>
      </p:sp>
      <p:sp>
        <p:nvSpPr>
          <p:cNvPr id="6" name="Date Placeholder 5"/>
          <p:cNvSpPr>
            <a:spLocks noGrp="1"/>
          </p:cNvSpPr>
          <p:nvPr>
            <p:ph type="dt" sz="half" idx="10"/>
          </p:nvPr>
        </p:nvSpPr>
        <p:spPr/>
        <p:txBody>
          <a:bodyPr/>
          <a:lstStyle/>
          <a:p>
            <a:fld id="{F1198BED-F6D5-48C6-B675-7FB578062E7B}"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677095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6A3082A9-0577-4242-A59B-73E3F079C603}"/>
                                            </p:graphicEl>
                                          </p:spTgt>
                                        </p:tgtEl>
                                        <p:attrNameLst>
                                          <p:attrName>style.visibility</p:attrName>
                                        </p:attrNameLst>
                                      </p:cBhvr>
                                      <p:to>
                                        <p:strVal val="visible"/>
                                      </p:to>
                                    </p:set>
                                    <p:animEffect transition="in" filter="randombar(horizontal)">
                                      <p:cBhvr>
                                        <p:cTn id="12" dur="1500"/>
                                        <p:tgtEl>
                                          <p:spTgt spid="4">
                                            <p:graphicEl>
                                              <a:dgm id="{6A3082A9-0577-4242-A59B-73E3F079C6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4716362D-5E73-4DCA-A6E0-9B5AE8806C2E}"/>
                                            </p:graphicEl>
                                          </p:spTgt>
                                        </p:tgtEl>
                                        <p:attrNameLst>
                                          <p:attrName>style.visibility</p:attrName>
                                        </p:attrNameLst>
                                      </p:cBhvr>
                                      <p:to>
                                        <p:strVal val="visible"/>
                                      </p:to>
                                    </p:set>
                                    <p:animEffect transition="in" filter="randombar(horizontal)">
                                      <p:cBhvr>
                                        <p:cTn id="17" dur="1500"/>
                                        <p:tgtEl>
                                          <p:spTgt spid="4">
                                            <p:graphicEl>
                                              <a:dgm id="{4716362D-5E73-4DCA-A6E0-9B5AE8806C2E}"/>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graphicEl>
                                              <a:dgm id="{04F34E54-7C3B-461D-8537-B2D97B811D29}"/>
                                            </p:graphicEl>
                                          </p:spTgt>
                                        </p:tgtEl>
                                        <p:attrNameLst>
                                          <p:attrName>style.visibility</p:attrName>
                                        </p:attrNameLst>
                                      </p:cBhvr>
                                      <p:to>
                                        <p:strVal val="visible"/>
                                      </p:to>
                                    </p:set>
                                    <p:animEffect transition="in" filter="randombar(horizontal)">
                                      <p:cBhvr>
                                        <p:cTn id="20" dur="1500"/>
                                        <p:tgtEl>
                                          <p:spTgt spid="4">
                                            <p:graphicEl>
                                              <a:dgm id="{04F34E54-7C3B-461D-8537-B2D97B811D2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graphicEl>
                                              <a:dgm id="{9A5F38F6-1321-44EA-A073-C5CB84A71085}"/>
                                            </p:graphicEl>
                                          </p:spTgt>
                                        </p:tgtEl>
                                        <p:attrNameLst>
                                          <p:attrName>style.visibility</p:attrName>
                                        </p:attrNameLst>
                                      </p:cBhvr>
                                      <p:to>
                                        <p:strVal val="visible"/>
                                      </p:to>
                                    </p:set>
                                    <p:animEffect transition="in" filter="randombar(horizontal)">
                                      <p:cBhvr>
                                        <p:cTn id="25" dur="1500"/>
                                        <p:tgtEl>
                                          <p:spTgt spid="4">
                                            <p:graphicEl>
                                              <a:dgm id="{9A5F38F6-1321-44EA-A073-C5CB84A71085}"/>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graphicEl>
                                              <a:dgm id="{64E48316-0552-45E4-A6AD-A3709F408343}"/>
                                            </p:graphicEl>
                                          </p:spTgt>
                                        </p:tgtEl>
                                        <p:attrNameLst>
                                          <p:attrName>style.visibility</p:attrName>
                                        </p:attrNameLst>
                                      </p:cBhvr>
                                      <p:to>
                                        <p:strVal val="visible"/>
                                      </p:to>
                                    </p:set>
                                    <p:animEffect transition="in" filter="randombar(horizontal)">
                                      <p:cBhvr>
                                        <p:cTn id="28" dur="1500"/>
                                        <p:tgtEl>
                                          <p:spTgt spid="4">
                                            <p:graphicEl>
                                              <a:dgm id="{64E48316-0552-45E4-A6AD-A3709F408343}"/>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FF8C374D-D0FB-40B9-9D5C-963995F789D9}"/>
                                            </p:graphicEl>
                                          </p:spTgt>
                                        </p:tgtEl>
                                        <p:attrNameLst>
                                          <p:attrName>style.visibility</p:attrName>
                                        </p:attrNameLst>
                                      </p:cBhvr>
                                      <p:to>
                                        <p:strVal val="visible"/>
                                      </p:to>
                                    </p:set>
                                    <p:animEffect transition="in" filter="randombar(horizontal)">
                                      <p:cBhvr>
                                        <p:cTn id="31" dur="1500"/>
                                        <p:tgtEl>
                                          <p:spTgt spid="4">
                                            <p:graphicEl>
                                              <a:dgm id="{FF8C374D-D0FB-40B9-9D5C-963995F789D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vertical)">
                                      <p:cBhvr>
                                        <p:cTn id="3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70C0"/>
                </a:solidFill>
                <a:latin typeface="Times New Roman" panose="02020603050405020304" pitchFamily="18" charset="0"/>
                <a:cs typeface="Times New Roman" panose="02020603050405020304" pitchFamily="18" charset="0"/>
              </a:rPr>
              <a:t>Sensitivity</a:t>
            </a:r>
            <a:endParaRPr lang="en-US" dirty="0"/>
          </a:p>
        </p:txBody>
      </p:sp>
      <p:sp>
        <p:nvSpPr>
          <p:cNvPr id="3" name="Content Placeholder 2"/>
          <p:cNvSpPr>
            <a:spLocks noGrp="1"/>
          </p:cNvSpPr>
          <p:nvPr>
            <p:ph idx="1"/>
          </p:nvPr>
        </p:nvSpPr>
        <p:spPr>
          <a:xfrm>
            <a:off x="152400" y="1600200"/>
            <a:ext cx="8839200" cy="4525963"/>
          </a:xfrm>
        </p:spPr>
        <p:txBody>
          <a:bodyPr/>
          <a:lstStyle/>
          <a:p>
            <a:endParaRPr lang="en-US" dirty="0" smtClean="0"/>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solidFill>
                  <a:srgbClr val="C00000"/>
                </a:solidFill>
                <a:latin typeface="Times New Roman" panose="02020603050405020304" pitchFamily="18" charset="0"/>
                <a:cs typeface="Times New Roman" panose="02020603050405020304" pitchFamily="18" charset="0"/>
              </a:rPr>
              <a:t>[[A 90% Sensitivity means that 90% of the diseased people screened by the test will give a “true positive”  and the remaining 10%  a “false negative results”]]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149</a:t>
            </a:fld>
            <a:endParaRPr lang="en-US"/>
          </a:p>
        </p:txBody>
      </p:sp>
      <p:sp>
        <p:nvSpPr>
          <p:cNvPr id="5" name="Up Arrow 4"/>
          <p:cNvSpPr/>
          <p:nvPr/>
        </p:nvSpPr>
        <p:spPr>
          <a:xfrm>
            <a:off x="457200" y="4267200"/>
            <a:ext cx="457200" cy="9906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5486400"/>
            <a:ext cx="1676400" cy="923330"/>
          </a:xfrm>
          <a:prstGeom prst="rect">
            <a:avLst/>
          </a:prstGeom>
          <a:noFill/>
        </p:spPr>
        <p:txBody>
          <a:bodyPr wrap="square" rtlCol="0">
            <a:spAutoFit/>
          </a:bodyPr>
          <a:lstStyle/>
          <a:p>
            <a:r>
              <a:rPr lang="en-US" dirty="0" smtClean="0"/>
              <a:t>Positive test and have the disease. </a:t>
            </a:r>
            <a:endParaRPr lang="en-US" dirty="0"/>
          </a:p>
        </p:txBody>
      </p:sp>
      <p:sp>
        <p:nvSpPr>
          <p:cNvPr id="7" name="Up Arrow 6"/>
          <p:cNvSpPr/>
          <p:nvPr/>
        </p:nvSpPr>
        <p:spPr>
          <a:xfrm>
            <a:off x="7086600" y="4267200"/>
            <a:ext cx="457200" cy="9906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48400" y="5638800"/>
            <a:ext cx="1676400" cy="923330"/>
          </a:xfrm>
          <a:prstGeom prst="rect">
            <a:avLst/>
          </a:prstGeom>
          <a:noFill/>
        </p:spPr>
        <p:txBody>
          <a:bodyPr wrap="square" rtlCol="0">
            <a:spAutoFit/>
          </a:bodyPr>
          <a:lstStyle/>
          <a:p>
            <a:r>
              <a:rPr lang="en-US" dirty="0" smtClean="0"/>
              <a:t>Negative test and have the disease. </a:t>
            </a:r>
            <a:endParaRPr lang="en-US" dirty="0"/>
          </a:p>
        </p:txBody>
      </p:sp>
      <p:sp>
        <p:nvSpPr>
          <p:cNvPr id="9" name="Date Placeholder 8"/>
          <p:cNvSpPr>
            <a:spLocks noGrp="1"/>
          </p:cNvSpPr>
          <p:nvPr>
            <p:ph type="dt" sz="half" idx="10"/>
          </p:nvPr>
        </p:nvSpPr>
        <p:spPr/>
        <p:txBody>
          <a:bodyPr/>
          <a:lstStyle/>
          <a:p>
            <a:fld id="{7AC8E72F-4D43-466D-9AFB-4DF6B3775665}" type="datetime1">
              <a:rPr lang="en-US" smtClean="0"/>
              <a:t>5/17/2020</a:t>
            </a:fld>
            <a:endParaRPr lang="en-US"/>
          </a:p>
        </p:txBody>
      </p:sp>
      <p:sp>
        <p:nvSpPr>
          <p:cNvPr id="10" name="Footer Placeholder 9"/>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6498374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eaLnBrk="1" hangingPunct="1"/>
            <a:r>
              <a:rPr lang="en-GB" sz="3600" dirty="0" smtClean="0">
                <a:cs typeface="FreesiaUPC" pitchFamily="34" charset="-34"/>
              </a:rPr>
              <a:t>Selection of study design</a:t>
            </a:r>
          </a:p>
        </p:txBody>
      </p:sp>
      <p:sp>
        <p:nvSpPr>
          <p:cNvPr id="27651" name="Slide Number Placeholder 5"/>
          <p:cNvSpPr>
            <a:spLocks noGrp="1"/>
          </p:cNvSpPr>
          <p:nvPr>
            <p:ph type="sldNum" sz="quarter" idx="12"/>
          </p:nvPr>
        </p:nvSpPr>
        <p:spPr/>
        <p:txBody>
          <a:bodyPr>
            <a:normAutofit/>
          </a:bodyPr>
          <a:lstStyle/>
          <a:p>
            <a:pPr>
              <a:defRPr/>
            </a:pPr>
            <a:fld id="{8677DE3C-459B-4A5C-B132-FFC552E35032}" type="slidenum">
              <a:rPr lang="en-GB"/>
              <a:pPr>
                <a:defRPr/>
              </a:pPr>
              <a:t>15</a:t>
            </a:fld>
            <a:endParaRPr lang="en-GB" dirty="0"/>
          </a:p>
        </p:txBody>
      </p:sp>
      <p:sp>
        <p:nvSpPr>
          <p:cNvPr id="18436" name="Rectangle 3"/>
          <p:cNvSpPr>
            <a:spLocks noGrp="1" noChangeArrowheads="1"/>
          </p:cNvSpPr>
          <p:nvPr>
            <p:ph sz="quarter" idx="1"/>
          </p:nvPr>
        </p:nvSpPr>
        <p:spPr>
          <a:xfrm>
            <a:off x="612775" y="1600200"/>
            <a:ext cx="8153400" cy="4495800"/>
          </a:xfrm>
        </p:spPr>
        <p:txBody>
          <a:bodyPr/>
          <a:lstStyle/>
          <a:p>
            <a:pPr eaLnBrk="1" hangingPunct="1"/>
            <a:r>
              <a:rPr lang="en-GB" dirty="0" smtClean="0">
                <a:cs typeface="FreesiaUPC" pitchFamily="34" charset="-34"/>
              </a:rPr>
              <a:t>Depends on</a:t>
            </a:r>
          </a:p>
          <a:p>
            <a:pPr lvl="1" eaLnBrk="1" hangingPunct="1"/>
            <a:r>
              <a:rPr lang="en-GB" dirty="0" smtClean="0">
                <a:cs typeface="FreesiaUPC" pitchFamily="34" charset="-34"/>
              </a:rPr>
              <a:t>Hypothesis being tested</a:t>
            </a:r>
          </a:p>
          <a:p>
            <a:pPr lvl="1" eaLnBrk="1" hangingPunct="1"/>
            <a:r>
              <a:rPr lang="en-GB" dirty="0" smtClean="0">
                <a:cs typeface="FreesiaUPC" pitchFamily="34" charset="-34"/>
              </a:rPr>
              <a:t>Resources available</a:t>
            </a:r>
          </a:p>
          <a:p>
            <a:pPr lvl="1" eaLnBrk="1" hangingPunct="1"/>
            <a:r>
              <a:rPr lang="en-GB" dirty="0" smtClean="0">
                <a:cs typeface="FreesiaUPC" pitchFamily="34" charset="-34"/>
              </a:rPr>
              <a:t>Current state of knowledge</a:t>
            </a:r>
          </a:p>
        </p:txBody>
      </p:sp>
      <p:sp>
        <p:nvSpPr>
          <p:cNvPr id="5" name="Date Placeholder 4"/>
          <p:cNvSpPr>
            <a:spLocks noGrp="1"/>
          </p:cNvSpPr>
          <p:nvPr>
            <p:ph type="dt" sz="half" idx="10"/>
          </p:nvPr>
        </p:nvSpPr>
        <p:spPr/>
        <p:txBody>
          <a:bodyPr/>
          <a:lstStyle/>
          <a:p>
            <a:fld id="{5069E612-78DC-42B6-89B1-CFC301DDF01D}" type="datetime1">
              <a:rPr lang="en-US" smtClean="0"/>
              <a:t>5/17/2020</a:t>
            </a:fld>
            <a:endParaRPr lang="en-US" dirty="0"/>
          </a:p>
        </p:txBody>
      </p:sp>
      <p:sp>
        <p:nvSpPr>
          <p:cNvPr id="2" name="Footer Placeholder 1"/>
          <p:cNvSpPr>
            <a:spLocks noGrp="1"/>
          </p:cNvSpPr>
          <p:nvPr>
            <p:ph type="ftr" sz="quarter" idx="11"/>
          </p:nvPr>
        </p:nvSpPr>
        <p:spPr/>
        <p:txBody>
          <a:bodyPr/>
          <a:lstStyle/>
          <a:p>
            <a:r>
              <a:rPr lang="en-US" dirty="0" smtClean="0"/>
              <a:t>EYERUS T.(BSC,MPHE)</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Specificity</a:t>
            </a:r>
            <a:endParaRPr lang="en-US" sz="4800"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333021"/>
              </p:ext>
            </p:extLst>
          </p:nvPr>
        </p:nvGraphicFramePr>
        <p:xfrm>
          <a:off x="76200" y="1143000"/>
          <a:ext cx="5181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904565765"/>
              </p:ext>
            </p:extLst>
          </p:nvPr>
        </p:nvGraphicFramePr>
        <p:xfrm>
          <a:off x="4343400" y="762000"/>
          <a:ext cx="4419601" cy="3702415"/>
        </p:xfrm>
        <a:graphic>
          <a:graphicData uri="http://schemas.openxmlformats.org/drawingml/2006/table">
            <a:tbl>
              <a:tblPr firstRow="1" bandRow="1">
                <a:tableStyleId>{8A107856-5554-42FB-B03E-39F5DBC370BA}</a:tableStyleId>
              </a:tblPr>
              <a:tblGrid>
                <a:gridCol w="883919"/>
                <a:gridCol w="645942"/>
                <a:gridCol w="1121898"/>
                <a:gridCol w="964277"/>
                <a:gridCol w="803565"/>
              </a:tblGrid>
              <a:tr h="593455">
                <a:tc>
                  <a:txBody>
                    <a:bodyPr/>
                    <a:lstStyle/>
                    <a:p>
                      <a:endParaRPr lang="en-US" sz="1400" dirty="0">
                        <a:latin typeface="Times New Roman" panose="02020603050405020304" pitchFamily="18" charset="0"/>
                        <a:cs typeface="Times New Roman" panose="02020603050405020304" pitchFamily="18" charset="0"/>
                      </a:endParaRPr>
                    </a:p>
                  </a:txBody>
                  <a:tcPr/>
                </a:tc>
                <a:tc gridSpan="3">
                  <a:txBody>
                    <a:bodyPr/>
                    <a:lstStyle/>
                    <a:p>
                      <a:pPr algn="ctr"/>
                      <a:r>
                        <a:rPr lang="en-US" sz="1800" dirty="0" smtClean="0"/>
                        <a:t>DISEASE </a:t>
                      </a:r>
                      <a:endParaRPr lang="en-US" sz="1600" b="1" i="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rowSpan="2">
                  <a:txBody>
                    <a:bodyPr/>
                    <a:lstStyle/>
                    <a:p>
                      <a:r>
                        <a:rPr lang="en-US" sz="1800" dirty="0" smtClean="0"/>
                        <a:t>TOTAL </a:t>
                      </a:r>
                      <a:endParaRPr lang="en-US" sz="1800" b="1" i="0" dirty="0">
                        <a:solidFill>
                          <a:schemeClr val="tx1"/>
                        </a:solidFill>
                        <a:latin typeface="Times New Roman" panose="02020603050405020304" pitchFamily="18" charset="0"/>
                        <a:cs typeface="Times New Roman" panose="02020603050405020304" pitchFamily="18" charset="0"/>
                      </a:endParaRPr>
                    </a:p>
                  </a:txBody>
                  <a:tcPr/>
                </a:tc>
              </a:tr>
              <a:tr h="530986">
                <a:tc rowSpan="3">
                  <a:txBody>
                    <a:bodyPr/>
                    <a:lstStyle/>
                    <a:p>
                      <a:pPr algn="ctr"/>
                      <a:r>
                        <a:rPr lang="en-US" sz="1800" dirty="0" smtClean="0"/>
                        <a:t>TEST</a:t>
                      </a:r>
                      <a:r>
                        <a:rPr lang="en-US" sz="1800" baseline="0" dirty="0" smtClean="0"/>
                        <a:t> </a:t>
                      </a:r>
                      <a:endParaRPr lang="en-US" sz="1600" b="1" dirty="0">
                        <a:latin typeface="Times New Roman" panose="02020603050405020304" pitchFamily="18" charset="0"/>
                        <a:cs typeface="Times New Roman" panose="02020603050405020304" pitchFamily="18" charset="0"/>
                      </a:endParaRPr>
                    </a:p>
                  </a:txBody>
                  <a:tcPr vert="vert270"/>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smtClean="0"/>
                    </a:p>
                    <a:p>
                      <a:r>
                        <a:rPr lang="en-US" sz="1600" dirty="0" smtClean="0"/>
                        <a:t>Diseased</a:t>
                      </a:r>
                      <a:r>
                        <a:rPr lang="en-US" sz="1600" baseline="0" dirty="0" smtClean="0"/>
                        <a:t> </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No disease </a:t>
                      </a:r>
                      <a:endParaRPr lang="en-US" sz="18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vMerge="1">
                  <a:txBody>
                    <a:bodyPr/>
                    <a:lstStyle/>
                    <a:p>
                      <a:endParaRPr lang="en-US" sz="1800" dirty="0">
                        <a:latin typeface="Times New Roman" panose="02020603050405020304" pitchFamily="18" charset="0"/>
                        <a:cs typeface="Times New Roman" panose="02020603050405020304" pitchFamily="18" charset="0"/>
                      </a:endParaRPr>
                    </a:p>
                  </a:txBody>
                  <a:tcPr/>
                </a:tc>
              </a:tr>
              <a:tr h="74962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a</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b</a:t>
                      </a:r>
                      <a:endParaRPr lang="en-US" sz="18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1800" dirty="0" err="1" smtClean="0"/>
                        <a:t>a+b</a:t>
                      </a:r>
                      <a:r>
                        <a:rPr lang="en-US" sz="1800" dirty="0" smtClean="0"/>
                        <a:t> </a:t>
                      </a:r>
                      <a:endParaRPr lang="en-US" sz="1800" dirty="0">
                        <a:latin typeface="Times New Roman" panose="02020603050405020304" pitchFamily="18" charset="0"/>
                        <a:cs typeface="Times New Roman" panose="02020603050405020304" pitchFamily="18" charset="0"/>
                      </a:endParaRPr>
                    </a:p>
                  </a:txBody>
                  <a:tcPr/>
                </a:tc>
              </a:tr>
              <a:tr h="747666">
                <a:tc vMerge="1">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c</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d</a:t>
                      </a:r>
                      <a:endParaRPr lang="en-US" sz="18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1800" dirty="0" err="1" smtClean="0"/>
                        <a:t>c+d</a:t>
                      </a:r>
                      <a:endParaRPr lang="en-US" sz="1800" dirty="0">
                        <a:latin typeface="Times New Roman" panose="02020603050405020304" pitchFamily="18" charset="0"/>
                        <a:cs typeface="Times New Roman" panose="02020603050405020304" pitchFamily="18" charset="0"/>
                      </a:endParaRPr>
                    </a:p>
                  </a:txBody>
                  <a:tcPr/>
                </a:tc>
              </a:tr>
              <a:tr h="530986">
                <a:tc>
                  <a:txBody>
                    <a:bodyPr/>
                    <a:lstStyle/>
                    <a:p>
                      <a:r>
                        <a:rPr lang="en-US" sz="1800" dirty="0" smtClean="0"/>
                        <a:t>TOTAL </a:t>
                      </a:r>
                      <a:endParaRPr lang="en-US" sz="1400" b="1"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a+c</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b+d</a:t>
                      </a:r>
                      <a:endParaRPr lang="en-US" sz="18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US" sz="1800" dirty="0" err="1" smtClean="0"/>
                        <a:t>a+b+c+d</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150</a:t>
            </a:fld>
            <a:endParaRPr lang="en-US"/>
          </a:p>
        </p:txBody>
      </p:sp>
      <p:sp>
        <p:nvSpPr>
          <p:cNvPr id="6" name="Date Placeholder 5"/>
          <p:cNvSpPr>
            <a:spLocks noGrp="1"/>
          </p:cNvSpPr>
          <p:nvPr>
            <p:ph type="dt" sz="half" idx="10"/>
          </p:nvPr>
        </p:nvSpPr>
        <p:spPr/>
        <p:txBody>
          <a:bodyPr/>
          <a:lstStyle/>
          <a:p>
            <a:fld id="{CEB5478F-C4BF-4732-918B-3C7178401443}"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28922826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D51B53CD-D2F8-4834-A497-801543F694AB}"/>
                                            </p:graphicEl>
                                          </p:spTgt>
                                        </p:tgtEl>
                                        <p:attrNameLst>
                                          <p:attrName>style.visibility</p:attrName>
                                        </p:attrNameLst>
                                      </p:cBhvr>
                                      <p:to>
                                        <p:strVal val="visible"/>
                                      </p:to>
                                    </p:set>
                                    <p:animEffect transition="in" filter="randombar(horizontal)">
                                      <p:cBhvr>
                                        <p:cTn id="12" dur="1500"/>
                                        <p:tgtEl>
                                          <p:spTgt spid="4">
                                            <p:graphicEl>
                                              <a:dgm id="{D51B53CD-D2F8-4834-A497-801543F694A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E8A6CA48-508D-4DB2-A622-3C964083963D}"/>
                                            </p:graphicEl>
                                          </p:spTgt>
                                        </p:tgtEl>
                                        <p:attrNameLst>
                                          <p:attrName>style.visibility</p:attrName>
                                        </p:attrNameLst>
                                      </p:cBhvr>
                                      <p:to>
                                        <p:strVal val="visible"/>
                                      </p:to>
                                    </p:set>
                                    <p:animEffect transition="in" filter="randombar(horizontal)">
                                      <p:cBhvr>
                                        <p:cTn id="17" dur="1500"/>
                                        <p:tgtEl>
                                          <p:spTgt spid="4">
                                            <p:graphicEl>
                                              <a:dgm id="{E8A6CA48-508D-4DB2-A622-3C964083963D}"/>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graphicEl>
                                              <a:dgm id="{8170D037-E7D8-4EC7-B3D9-3B240892B679}"/>
                                            </p:graphicEl>
                                          </p:spTgt>
                                        </p:tgtEl>
                                        <p:attrNameLst>
                                          <p:attrName>style.visibility</p:attrName>
                                        </p:attrNameLst>
                                      </p:cBhvr>
                                      <p:to>
                                        <p:strVal val="visible"/>
                                      </p:to>
                                    </p:set>
                                    <p:animEffect transition="in" filter="randombar(horizontal)">
                                      <p:cBhvr>
                                        <p:cTn id="20" dur="1500"/>
                                        <p:tgtEl>
                                          <p:spTgt spid="4">
                                            <p:graphicEl>
                                              <a:dgm id="{8170D037-E7D8-4EC7-B3D9-3B240892B67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graphicEl>
                                              <a:dgm id="{DF469FB1-038A-43F9-BC04-4F3258485DFC}"/>
                                            </p:graphicEl>
                                          </p:spTgt>
                                        </p:tgtEl>
                                        <p:attrNameLst>
                                          <p:attrName>style.visibility</p:attrName>
                                        </p:attrNameLst>
                                      </p:cBhvr>
                                      <p:to>
                                        <p:strVal val="visible"/>
                                      </p:to>
                                    </p:set>
                                    <p:animEffect transition="in" filter="randombar(horizontal)">
                                      <p:cBhvr>
                                        <p:cTn id="25" dur="1500"/>
                                        <p:tgtEl>
                                          <p:spTgt spid="4">
                                            <p:graphicEl>
                                              <a:dgm id="{DF469FB1-038A-43F9-BC04-4F3258485DFC}"/>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graphicEl>
                                              <a:dgm id="{3ABC771F-398D-4539-8381-A31C6E1FC805}"/>
                                            </p:graphicEl>
                                          </p:spTgt>
                                        </p:tgtEl>
                                        <p:attrNameLst>
                                          <p:attrName>style.visibility</p:attrName>
                                        </p:attrNameLst>
                                      </p:cBhvr>
                                      <p:to>
                                        <p:strVal val="visible"/>
                                      </p:to>
                                    </p:set>
                                    <p:animEffect transition="in" filter="randombar(horizontal)">
                                      <p:cBhvr>
                                        <p:cTn id="28" dur="1500"/>
                                        <p:tgtEl>
                                          <p:spTgt spid="4">
                                            <p:graphicEl>
                                              <a:dgm id="{3ABC771F-398D-4539-8381-A31C6E1FC805}"/>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2ED87C21-4B90-4162-8AA4-D5C3FCFD0B06}"/>
                                            </p:graphicEl>
                                          </p:spTgt>
                                        </p:tgtEl>
                                        <p:attrNameLst>
                                          <p:attrName>style.visibility</p:attrName>
                                        </p:attrNameLst>
                                      </p:cBhvr>
                                      <p:to>
                                        <p:strVal val="visible"/>
                                      </p:to>
                                    </p:set>
                                    <p:animEffect transition="in" filter="randombar(horizontal)">
                                      <p:cBhvr>
                                        <p:cTn id="31" dur="1500"/>
                                        <p:tgtEl>
                                          <p:spTgt spid="4">
                                            <p:graphicEl>
                                              <a:dgm id="{2ED87C21-4B90-4162-8AA4-D5C3FCFD0B0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vertical)">
                                      <p:cBhvr>
                                        <p:cTn id="3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70C0"/>
                </a:solidFill>
                <a:latin typeface="Times New Roman" panose="02020603050405020304" pitchFamily="18" charset="0"/>
                <a:cs typeface="Times New Roman" panose="02020603050405020304" pitchFamily="18" charset="0"/>
              </a:rPr>
              <a:t>Specificity</a:t>
            </a:r>
            <a:endParaRPr lang="en-US" dirty="0"/>
          </a:p>
        </p:txBody>
      </p:sp>
      <p:sp>
        <p:nvSpPr>
          <p:cNvPr id="3" name="Content Placeholder 2"/>
          <p:cNvSpPr>
            <a:spLocks noGrp="1"/>
          </p:cNvSpPr>
          <p:nvPr>
            <p:ph idx="1"/>
          </p:nvPr>
        </p:nvSpPr>
        <p:spPr>
          <a:xfrm>
            <a:off x="76200" y="1600200"/>
            <a:ext cx="8915400" cy="4525963"/>
          </a:xfrm>
        </p:spPr>
        <p:txBody>
          <a:bodyPr/>
          <a:lstStyle/>
          <a:p>
            <a:endParaRPr lang="en-US" dirty="0" smtClean="0"/>
          </a:p>
          <a:p>
            <a:endParaRPr lang="en-US" dirty="0"/>
          </a:p>
          <a:p>
            <a:pPr marL="0" indent="0" algn="ctr">
              <a:buNone/>
            </a:pPr>
            <a:r>
              <a:rPr lang="en-US" dirty="0">
                <a:solidFill>
                  <a:srgbClr val="C00000"/>
                </a:solidFill>
                <a:latin typeface="Times New Roman" panose="02020603050405020304" pitchFamily="18" charset="0"/>
                <a:cs typeface="Times New Roman" panose="02020603050405020304" pitchFamily="18" charset="0"/>
              </a:rPr>
              <a:t>[[A 90% </a:t>
            </a:r>
            <a:r>
              <a:rPr lang="en-US" dirty="0" smtClean="0">
                <a:solidFill>
                  <a:srgbClr val="C00000"/>
                </a:solidFill>
                <a:latin typeface="Times New Roman" panose="02020603050405020304" pitchFamily="18" charset="0"/>
                <a:cs typeface="Times New Roman" panose="02020603050405020304" pitchFamily="18" charset="0"/>
              </a:rPr>
              <a:t>Specificity means </a:t>
            </a:r>
            <a:r>
              <a:rPr lang="en-US" dirty="0">
                <a:solidFill>
                  <a:srgbClr val="C00000"/>
                </a:solidFill>
                <a:latin typeface="Times New Roman" panose="02020603050405020304" pitchFamily="18" charset="0"/>
                <a:cs typeface="Times New Roman" panose="02020603050405020304" pitchFamily="18" charset="0"/>
              </a:rPr>
              <a:t>that 90% of the </a:t>
            </a:r>
            <a:r>
              <a:rPr lang="en-US" dirty="0" smtClean="0">
                <a:solidFill>
                  <a:srgbClr val="C00000"/>
                </a:solidFill>
                <a:latin typeface="Times New Roman" panose="02020603050405020304" pitchFamily="18" charset="0"/>
                <a:cs typeface="Times New Roman" panose="02020603050405020304" pitchFamily="18" charset="0"/>
              </a:rPr>
              <a:t>non diseased </a:t>
            </a:r>
            <a:r>
              <a:rPr lang="en-US" dirty="0">
                <a:solidFill>
                  <a:srgbClr val="C00000"/>
                </a:solidFill>
                <a:latin typeface="Times New Roman" panose="02020603050405020304" pitchFamily="18" charset="0"/>
                <a:cs typeface="Times New Roman" panose="02020603050405020304" pitchFamily="18" charset="0"/>
              </a:rPr>
              <a:t>people screened by the test will give a “true </a:t>
            </a:r>
            <a:r>
              <a:rPr lang="en-US" dirty="0" smtClean="0">
                <a:solidFill>
                  <a:srgbClr val="C00000"/>
                </a:solidFill>
                <a:latin typeface="Times New Roman" panose="02020603050405020304" pitchFamily="18" charset="0"/>
                <a:cs typeface="Times New Roman" panose="02020603050405020304" pitchFamily="18" charset="0"/>
              </a:rPr>
              <a:t>negative” result,  </a:t>
            </a:r>
            <a:r>
              <a:rPr lang="en-US" dirty="0">
                <a:solidFill>
                  <a:srgbClr val="C00000"/>
                </a:solidFill>
                <a:latin typeface="Times New Roman" panose="02020603050405020304" pitchFamily="18" charset="0"/>
                <a:cs typeface="Times New Roman" panose="02020603050405020304" pitchFamily="18" charset="0"/>
              </a:rPr>
              <a:t>and the remaining 10%  a “false </a:t>
            </a:r>
            <a:r>
              <a:rPr lang="en-US" dirty="0" smtClean="0">
                <a:solidFill>
                  <a:srgbClr val="C00000"/>
                </a:solidFill>
                <a:latin typeface="Times New Roman" panose="02020603050405020304" pitchFamily="18" charset="0"/>
                <a:cs typeface="Times New Roman" panose="02020603050405020304" pitchFamily="18" charset="0"/>
              </a:rPr>
              <a:t>positive </a:t>
            </a:r>
            <a:r>
              <a:rPr lang="en-US" dirty="0">
                <a:solidFill>
                  <a:srgbClr val="C00000"/>
                </a:solidFill>
                <a:latin typeface="Times New Roman" panose="02020603050405020304" pitchFamily="18" charset="0"/>
                <a:cs typeface="Times New Roman" panose="02020603050405020304" pitchFamily="18" charset="0"/>
              </a:rPr>
              <a:t>results”]]</a:t>
            </a:r>
            <a:endParaRPr lang="en-US" dirty="0"/>
          </a:p>
        </p:txBody>
      </p:sp>
      <p:sp>
        <p:nvSpPr>
          <p:cNvPr id="4" name="Slide Number Placeholder 3"/>
          <p:cNvSpPr>
            <a:spLocks noGrp="1"/>
          </p:cNvSpPr>
          <p:nvPr>
            <p:ph type="sldNum" sz="quarter" idx="12"/>
          </p:nvPr>
        </p:nvSpPr>
        <p:spPr/>
        <p:txBody>
          <a:bodyPr/>
          <a:lstStyle/>
          <a:p>
            <a:fld id="{EC746E05-1B00-4B59-81F6-D690C09ADFE2}" type="slidenum">
              <a:rPr lang="en-US" smtClean="0"/>
              <a:pPr/>
              <a:t>151</a:t>
            </a:fld>
            <a:endParaRPr lang="en-US"/>
          </a:p>
        </p:txBody>
      </p:sp>
      <p:sp>
        <p:nvSpPr>
          <p:cNvPr id="5" name="Up Arrow 4"/>
          <p:cNvSpPr/>
          <p:nvPr/>
        </p:nvSpPr>
        <p:spPr>
          <a:xfrm>
            <a:off x="533400" y="4343400"/>
            <a:ext cx="457200" cy="1393479"/>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114800" y="4754955"/>
            <a:ext cx="457200" cy="9906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0670" y="5745555"/>
            <a:ext cx="2197729" cy="646331"/>
          </a:xfrm>
          <a:prstGeom prst="rect">
            <a:avLst/>
          </a:prstGeom>
          <a:noFill/>
        </p:spPr>
        <p:txBody>
          <a:bodyPr wrap="square" rtlCol="0">
            <a:spAutoFit/>
          </a:bodyPr>
          <a:lstStyle/>
          <a:p>
            <a:r>
              <a:rPr lang="en-US" dirty="0" smtClean="0"/>
              <a:t>Negative test and do not have the disease. </a:t>
            </a:r>
            <a:endParaRPr lang="en-US" dirty="0"/>
          </a:p>
        </p:txBody>
      </p:sp>
      <p:sp>
        <p:nvSpPr>
          <p:cNvPr id="8" name="TextBox 7"/>
          <p:cNvSpPr txBox="1"/>
          <p:nvPr/>
        </p:nvSpPr>
        <p:spPr>
          <a:xfrm>
            <a:off x="3657600" y="5745555"/>
            <a:ext cx="2743200" cy="646331"/>
          </a:xfrm>
          <a:prstGeom prst="rect">
            <a:avLst/>
          </a:prstGeom>
          <a:noFill/>
        </p:spPr>
        <p:txBody>
          <a:bodyPr wrap="square" rtlCol="0">
            <a:spAutoFit/>
          </a:bodyPr>
          <a:lstStyle/>
          <a:p>
            <a:r>
              <a:rPr lang="en-US" dirty="0" smtClean="0"/>
              <a:t>Positive test and do not have the disease. </a:t>
            </a:r>
            <a:endParaRPr lang="en-US" dirty="0"/>
          </a:p>
        </p:txBody>
      </p:sp>
      <p:sp>
        <p:nvSpPr>
          <p:cNvPr id="9" name="Date Placeholder 8"/>
          <p:cNvSpPr>
            <a:spLocks noGrp="1"/>
          </p:cNvSpPr>
          <p:nvPr>
            <p:ph type="dt" sz="half" idx="10"/>
          </p:nvPr>
        </p:nvSpPr>
        <p:spPr/>
        <p:txBody>
          <a:bodyPr/>
          <a:lstStyle/>
          <a:p>
            <a:fld id="{29E9D6DC-01E4-4548-B4E7-F0DE97667673}" type="datetime1">
              <a:rPr lang="en-US" smtClean="0"/>
              <a:t>5/17/2020</a:t>
            </a:fld>
            <a:endParaRPr lang="en-US"/>
          </a:p>
        </p:txBody>
      </p:sp>
      <p:sp>
        <p:nvSpPr>
          <p:cNvPr id="10" name="Footer Placeholder 9"/>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11234985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554162"/>
          </a:xfrm>
        </p:spPr>
        <p:txBody>
          <a:bodyPr>
            <a:noAutofit/>
          </a:bodyPr>
          <a:lstStyle/>
          <a:p>
            <a:pPr algn="l"/>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Assume </a:t>
            </a:r>
            <a:r>
              <a:rPr lang="en-US" sz="2800" dirty="0">
                <a:latin typeface="Times New Roman" panose="02020603050405020304" pitchFamily="18" charset="0"/>
                <a:cs typeface="Times New Roman" panose="02020603050405020304" pitchFamily="18" charset="0"/>
              </a:rPr>
              <a:t>a population of 1,000 </a:t>
            </a:r>
            <a:r>
              <a:rPr lang="en-US" sz="2800" dirty="0" smtClean="0">
                <a:latin typeface="Times New Roman" panose="02020603050405020304" pitchFamily="18" charset="0"/>
                <a:cs typeface="Times New Roman" panose="02020603050405020304" pitchFamily="18" charset="0"/>
              </a:rPr>
              <a:t>people 100 </a:t>
            </a:r>
            <a:r>
              <a:rPr lang="en-US" sz="2800" dirty="0">
                <a:latin typeface="Times New Roman" panose="02020603050405020304" pitchFamily="18" charset="0"/>
                <a:cs typeface="Times New Roman" panose="02020603050405020304" pitchFamily="18" charset="0"/>
              </a:rPr>
              <a:t>have a </a:t>
            </a:r>
            <a:r>
              <a:rPr lang="en-US" sz="2800" dirty="0" smtClean="0">
                <a:latin typeface="Times New Roman" panose="02020603050405020304" pitchFamily="18" charset="0"/>
                <a:cs typeface="Times New Roman" panose="02020603050405020304" pitchFamily="18" charset="0"/>
              </a:rPr>
              <a:t>disease 900 </a:t>
            </a:r>
            <a:r>
              <a:rPr lang="en-US" sz="2800" dirty="0">
                <a:latin typeface="Times New Roman" panose="02020603050405020304" pitchFamily="18" charset="0"/>
                <a:cs typeface="Times New Roman" panose="02020603050405020304" pitchFamily="18" charset="0"/>
              </a:rPr>
              <a:t>do not have the </a:t>
            </a:r>
            <a:r>
              <a:rPr lang="en-US" sz="2800" dirty="0" smtClean="0">
                <a:latin typeface="Times New Roman" panose="02020603050405020304" pitchFamily="18" charset="0"/>
                <a:cs typeface="Times New Roman" panose="02020603050405020304" pitchFamily="18" charset="0"/>
              </a:rPr>
              <a:t>disease A </a:t>
            </a:r>
            <a:r>
              <a:rPr lang="en-US" sz="2800" dirty="0">
                <a:latin typeface="Times New Roman" panose="02020603050405020304" pitchFamily="18" charset="0"/>
                <a:cs typeface="Times New Roman" panose="02020603050405020304" pitchFamily="18" charset="0"/>
              </a:rPr>
              <a:t>screening test is used to identify the 100 people with the disease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38761"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EC746E05-1B00-4B59-81F6-D690C09ADFE2}" type="slidenum">
              <a:rPr lang="en-US" smtClean="0"/>
              <a:pPr/>
              <a:t>152</a:t>
            </a:fld>
            <a:endParaRPr lang="en-US"/>
          </a:p>
        </p:txBody>
      </p:sp>
      <p:sp>
        <p:nvSpPr>
          <p:cNvPr id="4" name="TextBox 3"/>
          <p:cNvSpPr txBox="1"/>
          <p:nvPr/>
        </p:nvSpPr>
        <p:spPr>
          <a:xfrm>
            <a:off x="381000" y="4876800"/>
            <a:ext cx="6400800" cy="830997"/>
          </a:xfrm>
          <a:prstGeom prst="rect">
            <a:avLst/>
          </a:prstGeom>
          <a:noFill/>
        </p:spPr>
        <p:txBody>
          <a:bodyPr wrap="square" rtlCol="0">
            <a:spAutoFit/>
          </a:bodyPr>
          <a:lstStyle/>
          <a:p>
            <a:r>
              <a:rPr lang="en-US" sz="2400" dirty="0" smtClean="0"/>
              <a:t>Sensitivity = 80/ 100 X 100= 80%</a:t>
            </a:r>
          </a:p>
          <a:p>
            <a:r>
              <a:rPr lang="en-US" sz="2400" dirty="0" smtClean="0"/>
              <a:t>Specificity = 800/ 900 </a:t>
            </a:r>
            <a:r>
              <a:rPr lang="en-US" sz="2400" dirty="0"/>
              <a:t>X 100 </a:t>
            </a:r>
            <a:r>
              <a:rPr lang="en-US" sz="2400" dirty="0" smtClean="0"/>
              <a:t>= 88%</a:t>
            </a:r>
            <a:endParaRPr lang="en-US" sz="2400" dirty="0"/>
          </a:p>
        </p:txBody>
      </p:sp>
      <p:sp>
        <p:nvSpPr>
          <p:cNvPr id="5" name="Date Placeholder 4"/>
          <p:cNvSpPr>
            <a:spLocks noGrp="1"/>
          </p:cNvSpPr>
          <p:nvPr>
            <p:ph type="dt" sz="half" idx="10"/>
          </p:nvPr>
        </p:nvSpPr>
        <p:spPr/>
        <p:txBody>
          <a:bodyPr/>
          <a:lstStyle/>
          <a:p>
            <a:fld id="{7E942838-CE0A-40A2-9329-0194E06A3C07}"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25727489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vertical)">
                                      <p:cBhvr>
                                        <p:cTn id="12" dur="1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70C0"/>
                </a:solidFill>
                <a:latin typeface="Times New Roman" panose="02020603050405020304" pitchFamily="18" charset="0"/>
                <a:cs typeface="Times New Roman" panose="02020603050405020304" pitchFamily="18" charset="0"/>
              </a:rPr>
              <a:t>Practical Example</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C746E05-1B00-4B59-81F6-D690C09ADFE2}" type="slidenum">
              <a:rPr lang="en-US" smtClean="0"/>
              <a:pPr/>
              <a:t>153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32350429"/>
              </p:ext>
            </p:extLst>
          </p:nvPr>
        </p:nvGraphicFramePr>
        <p:xfrm>
          <a:off x="914400" y="1397001"/>
          <a:ext cx="7620000" cy="2906388"/>
        </p:xfrm>
        <a:graphic>
          <a:graphicData uri="http://schemas.openxmlformats.org/drawingml/2006/table">
            <a:tbl>
              <a:tblPr firstRow="1" bandRow="1">
                <a:tableStyleId>{5C22544A-7EE6-4342-B048-85BDC9FD1C3A}</a:tableStyleId>
              </a:tblPr>
              <a:tblGrid>
                <a:gridCol w="2540000"/>
                <a:gridCol w="2540000"/>
                <a:gridCol w="2540000"/>
              </a:tblGrid>
              <a:tr h="439685">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r>
                        <a:rPr lang="en-US" sz="2400" dirty="0" smtClean="0">
                          <a:latin typeface="Times New Roman" panose="02020603050405020304" pitchFamily="18" charset="0"/>
                          <a:cs typeface="Times New Roman" panose="02020603050405020304" pitchFamily="18" charset="0"/>
                        </a:rPr>
                        <a:t>Brain Tumor</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804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EEG Results</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dirty="0" smtClean="0">
                          <a:latin typeface="Times New Roman" panose="02020603050405020304" pitchFamily="18" charset="0"/>
                          <a:cs typeface="Times New Roman" panose="02020603050405020304" pitchFamily="18" charset="0"/>
                        </a:rPr>
                        <a:t>Present</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Absent</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542076">
                <a:tc>
                  <a:txBody>
                    <a:bodyPr/>
                    <a:lstStyle/>
                    <a:p>
                      <a:r>
                        <a:rPr lang="en-US" sz="2400" dirty="0" smtClean="0">
                          <a:latin typeface="Times New Roman" panose="02020603050405020304" pitchFamily="18" charset="0"/>
                          <a:cs typeface="Times New Roman" panose="02020603050405020304" pitchFamily="18" charset="0"/>
                        </a:rPr>
                        <a:t>Positive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dirty="0" smtClean="0">
                          <a:latin typeface="Times New Roman" panose="02020603050405020304" pitchFamily="18" charset="0"/>
                          <a:cs typeface="Times New Roman" panose="02020603050405020304" pitchFamily="18" charset="0"/>
                        </a:rPr>
                        <a:t>36</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54,000</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542076">
                <a:tc>
                  <a:txBody>
                    <a:bodyPr/>
                    <a:lstStyle/>
                    <a:p>
                      <a:r>
                        <a:rPr lang="en-US" sz="2400" dirty="0" smtClean="0">
                          <a:latin typeface="Times New Roman" panose="02020603050405020304" pitchFamily="18" charset="0"/>
                          <a:cs typeface="Times New Roman" panose="02020603050405020304" pitchFamily="18" charset="0"/>
                        </a:rPr>
                        <a:t>Negative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dirty="0" smtClean="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306,000</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542076">
                <a:tc>
                  <a:txBody>
                    <a:bodyPr/>
                    <a:lstStyle/>
                    <a:p>
                      <a:r>
                        <a:rPr lang="en-US" sz="2400" dirty="0" smtClean="0">
                          <a:latin typeface="Times New Roman" panose="02020603050405020304" pitchFamily="18" charset="0"/>
                          <a:cs typeface="Times New Roman" panose="02020603050405020304" pitchFamily="18" charset="0"/>
                        </a:rPr>
                        <a:t>Total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latin typeface="Times New Roman" panose="02020603050405020304" pitchFamily="18" charset="0"/>
                          <a:cs typeface="Times New Roman" panose="02020603050405020304" pitchFamily="18" charset="0"/>
                        </a:rPr>
                        <a:t>40</a:t>
                      </a:r>
                      <a:endParaRPr lang="en-US" sz="24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400" dirty="0" smtClean="0">
                          <a:latin typeface="Times New Roman" panose="02020603050405020304" pitchFamily="18" charset="0"/>
                          <a:cs typeface="Times New Roman" panose="02020603050405020304" pitchFamily="18" charset="0"/>
                        </a:rPr>
                        <a:t>360,000</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990600" y="5038253"/>
            <a:ext cx="6477000" cy="830997"/>
          </a:xfrm>
          <a:prstGeom prst="rect">
            <a:avLst/>
          </a:prstGeom>
          <a:noFill/>
        </p:spPr>
        <p:txBody>
          <a:bodyPr wrap="square" rtlCol="0">
            <a:spAutoFit/>
          </a:bodyPr>
          <a:lstStyle/>
          <a:p>
            <a:r>
              <a:rPr lang="en-US" sz="2400" dirty="0" smtClean="0"/>
              <a:t>Sensitivity = 36/40 </a:t>
            </a:r>
            <a:r>
              <a:rPr lang="en-US" sz="2400" dirty="0"/>
              <a:t>X 100 </a:t>
            </a:r>
            <a:r>
              <a:rPr lang="en-US" sz="2400" dirty="0" smtClean="0"/>
              <a:t>= 90%</a:t>
            </a:r>
          </a:p>
          <a:p>
            <a:r>
              <a:rPr lang="en-US" sz="2400" dirty="0" smtClean="0"/>
              <a:t>Specificity = 306,000/360,000</a:t>
            </a:r>
            <a:r>
              <a:rPr lang="en-US" sz="2400" dirty="0"/>
              <a:t> X 100 </a:t>
            </a:r>
            <a:r>
              <a:rPr lang="en-US" sz="2400" dirty="0" smtClean="0"/>
              <a:t>= 85%</a:t>
            </a:r>
            <a:endParaRPr lang="en-US" sz="2400" dirty="0"/>
          </a:p>
        </p:txBody>
      </p:sp>
      <p:sp>
        <p:nvSpPr>
          <p:cNvPr id="4" name="Date Placeholder 3"/>
          <p:cNvSpPr>
            <a:spLocks noGrp="1"/>
          </p:cNvSpPr>
          <p:nvPr>
            <p:ph type="dt" sz="half" idx="10"/>
          </p:nvPr>
        </p:nvSpPr>
        <p:spPr/>
        <p:txBody>
          <a:bodyPr/>
          <a:lstStyle/>
          <a:p>
            <a:fld id="{1E760D69-97CC-452C-8691-A12EA84F98F0}"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3115966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09837421"/>
              </p:ext>
            </p:extLst>
          </p:nvPr>
        </p:nvGraphicFramePr>
        <p:xfrm>
          <a:off x="152401" y="2286000"/>
          <a:ext cx="8915400" cy="3566160"/>
        </p:xfrm>
        <a:graphic>
          <a:graphicData uri="http://schemas.openxmlformats.org/drawingml/2006/table">
            <a:tbl>
              <a:tblPr firstRow="1" bandRow="1">
                <a:tableStyleId>{D7AC3CCA-C797-4891-BE02-D94E43425B78}</a:tableStyleId>
              </a:tblPr>
              <a:tblGrid>
                <a:gridCol w="990599"/>
                <a:gridCol w="1371600"/>
                <a:gridCol w="2590800"/>
                <a:gridCol w="2514600"/>
                <a:gridCol w="1447801"/>
              </a:tblGrid>
              <a:tr h="294640">
                <a:tc>
                  <a:txBody>
                    <a:bodyPr/>
                    <a:lstStyle/>
                    <a:p>
                      <a:endParaRPr lang="en-US" sz="2800" dirty="0">
                        <a:latin typeface="Times New Roman" panose="02020603050405020304" pitchFamily="18" charset="0"/>
                        <a:cs typeface="Times New Roman" panose="02020603050405020304" pitchFamily="18" charset="0"/>
                      </a:endParaRPr>
                    </a:p>
                  </a:txBody>
                  <a:tcPr/>
                </a:tc>
                <a:tc gridSpan="3">
                  <a:txBody>
                    <a:bodyPr/>
                    <a:lstStyle/>
                    <a:p>
                      <a:pPr algn="ctr"/>
                      <a:r>
                        <a:rPr lang="en-US" sz="3200" dirty="0" smtClean="0"/>
                        <a:t>DISEASE </a:t>
                      </a:r>
                      <a:endParaRPr lang="en-US" sz="3200" b="1" i="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a:txBody>
                    <a:bodyPr/>
                    <a:lstStyle/>
                    <a:p>
                      <a:r>
                        <a:rPr lang="en-US" sz="3200" dirty="0" smtClean="0"/>
                        <a:t>TOTAL </a:t>
                      </a:r>
                      <a:endParaRPr lang="en-US" sz="3200" dirty="0">
                        <a:solidFill>
                          <a:schemeClr val="tx1"/>
                        </a:solidFill>
                        <a:latin typeface="Times New Roman" panose="02020603050405020304" pitchFamily="18" charset="0"/>
                        <a:cs typeface="Times New Roman" panose="02020603050405020304" pitchFamily="18" charset="0"/>
                      </a:endParaRPr>
                    </a:p>
                  </a:txBody>
                  <a:tcPr/>
                </a:tc>
              </a:tr>
              <a:tr h="370840">
                <a:tc rowSpan="3">
                  <a:txBody>
                    <a:bodyPr/>
                    <a:lstStyle/>
                    <a:p>
                      <a:pPr algn="ctr"/>
                      <a:r>
                        <a:rPr lang="en-US" sz="3200" b="0" dirty="0" smtClean="0"/>
                        <a:t>TEST</a:t>
                      </a:r>
                      <a:r>
                        <a:rPr lang="en-US" sz="3200" b="0" baseline="0" dirty="0" smtClean="0"/>
                        <a:t> </a:t>
                      </a:r>
                      <a:endParaRPr lang="en-US" sz="3200" b="0" dirty="0">
                        <a:latin typeface="Times New Roman" panose="02020603050405020304" pitchFamily="18" charset="0"/>
                        <a:cs typeface="Times New Roman" panose="02020603050405020304" pitchFamily="18" charset="0"/>
                      </a:endParaRPr>
                    </a:p>
                  </a:txBody>
                  <a:tcPr vert="vert270"/>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Diseased</a:t>
                      </a:r>
                      <a:r>
                        <a:rPr lang="en-US" sz="2800" baseline="0" dirty="0" smtClean="0"/>
                        <a:t> </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t>No disease </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Test +ve</a:t>
                      </a:r>
                    </a:p>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400" dirty="0" smtClean="0"/>
                        <a:t>a (True Positive)</a:t>
                      </a:r>
                    </a:p>
                  </a:txBody>
                  <a:tcPr/>
                </a:tc>
                <a:tc>
                  <a:txBody>
                    <a:bodyPr/>
                    <a:lstStyle/>
                    <a:p>
                      <a:r>
                        <a:rPr lang="en-US" sz="2400" dirty="0" smtClean="0"/>
                        <a:t>b (false Positive)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a+b</a:t>
                      </a:r>
                      <a:r>
                        <a:rPr lang="en-US" sz="2800" dirty="0" smtClean="0"/>
                        <a:t> </a:t>
                      </a:r>
                      <a:endParaRPr lang="en-US" sz="2800" dirty="0">
                        <a:latin typeface="Times New Roman" panose="02020603050405020304" pitchFamily="18" charset="0"/>
                        <a:cs typeface="Times New Roman" panose="02020603050405020304" pitchFamily="18" charset="0"/>
                      </a:endParaRPr>
                    </a:p>
                  </a:txBody>
                  <a:tcPr/>
                </a:tc>
              </a:tr>
              <a:tr h="472440">
                <a:tc vMerge="1">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Test -ve</a:t>
                      </a:r>
                    </a:p>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400" dirty="0" smtClean="0"/>
                        <a:t>c (false Negative)</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 (True Negative)</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c+d</a:t>
                      </a:r>
                      <a:endParaRPr lang="en-US" sz="2800" dirty="0">
                        <a:latin typeface="Times New Roman" panose="02020603050405020304" pitchFamily="18" charset="0"/>
                        <a:cs typeface="Times New Roman" panose="02020603050405020304" pitchFamily="18" charset="0"/>
                      </a:endParaRPr>
                    </a:p>
                  </a:txBody>
                  <a:tcPr/>
                </a:tc>
              </a:tr>
              <a:tr h="472440">
                <a:tc>
                  <a:txBody>
                    <a:bodyPr/>
                    <a:lstStyle/>
                    <a:p>
                      <a:r>
                        <a:rPr lang="en-US" sz="2400" dirty="0" smtClean="0"/>
                        <a:t>TOTAL</a:t>
                      </a:r>
                      <a:r>
                        <a:rPr lang="en-US" sz="3200" dirty="0" smtClean="0"/>
                        <a:t> </a:t>
                      </a:r>
                      <a:endParaRPr lang="en-US" sz="2800" b="1"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b+d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smtClean="0"/>
                        <a:t>a+b+c+d</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154</a:t>
            </a:fld>
            <a:endParaRPr lang="en-US"/>
          </a:p>
        </p:txBody>
      </p:sp>
      <p:sp>
        <p:nvSpPr>
          <p:cNvPr id="2" name="Date Placeholder 1"/>
          <p:cNvSpPr>
            <a:spLocks noGrp="1"/>
          </p:cNvSpPr>
          <p:nvPr>
            <p:ph type="dt" sz="half" idx="10"/>
          </p:nvPr>
        </p:nvSpPr>
        <p:spPr/>
        <p:txBody>
          <a:bodyPr/>
          <a:lstStyle/>
          <a:p>
            <a:fld id="{359B4D9B-FE40-44AE-AC36-2FA4FB121DEE}"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9119051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Predictive value</a:t>
            </a:r>
            <a:endParaRPr 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588675"/>
              </p:ext>
            </p:extLst>
          </p:nvPr>
        </p:nvGraphicFramePr>
        <p:xfrm>
          <a:off x="152400" y="1219200"/>
          <a:ext cx="434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2134790935"/>
              </p:ext>
            </p:extLst>
          </p:nvPr>
        </p:nvGraphicFramePr>
        <p:xfrm>
          <a:off x="4648200" y="1295400"/>
          <a:ext cx="4419601" cy="3702415"/>
        </p:xfrm>
        <a:graphic>
          <a:graphicData uri="http://schemas.openxmlformats.org/drawingml/2006/table">
            <a:tbl>
              <a:tblPr firstRow="1" bandRow="1">
                <a:tableStyleId>{22838BEF-8BB2-4498-84A7-C5851F593DF1}</a:tableStyleId>
              </a:tblPr>
              <a:tblGrid>
                <a:gridCol w="883919"/>
                <a:gridCol w="645942"/>
                <a:gridCol w="1121898"/>
                <a:gridCol w="964277"/>
                <a:gridCol w="803565"/>
              </a:tblGrid>
              <a:tr h="593455">
                <a:tc>
                  <a:txBody>
                    <a:bodyPr/>
                    <a:lstStyle/>
                    <a:p>
                      <a:endParaRPr lang="en-US" sz="1400" dirty="0">
                        <a:latin typeface="Times New Roman" panose="02020603050405020304" pitchFamily="18" charset="0"/>
                        <a:cs typeface="Times New Roman" panose="02020603050405020304" pitchFamily="18" charset="0"/>
                      </a:endParaRPr>
                    </a:p>
                  </a:txBody>
                  <a:tcPr/>
                </a:tc>
                <a:tc gridSpan="3">
                  <a:txBody>
                    <a:bodyPr/>
                    <a:lstStyle/>
                    <a:p>
                      <a:pPr algn="ctr"/>
                      <a:r>
                        <a:rPr lang="en-US" sz="1800" dirty="0" smtClean="0"/>
                        <a:t>DISEASE </a:t>
                      </a:r>
                      <a:endParaRPr lang="en-US" sz="1600" b="1" i="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rowSpan="2">
                  <a:txBody>
                    <a:bodyPr/>
                    <a:lstStyle/>
                    <a:p>
                      <a:r>
                        <a:rPr lang="en-US" sz="1800" dirty="0" smtClean="0"/>
                        <a:t>TOTAL </a:t>
                      </a:r>
                      <a:endParaRPr lang="en-US" sz="1800" b="1" i="0" dirty="0">
                        <a:solidFill>
                          <a:schemeClr val="tx1"/>
                        </a:solidFill>
                        <a:latin typeface="Times New Roman" panose="02020603050405020304" pitchFamily="18" charset="0"/>
                        <a:cs typeface="Times New Roman" panose="02020603050405020304" pitchFamily="18" charset="0"/>
                      </a:endParaRPr>
                    </a:p>
                  </a:txBody>
                  <a:tcPr/>
                </a:tc>
              </a:tr>
              <a:tr h="530986">
                <a:tc rowSpan="3">
                  <a:txBody>
                    <a:bodyPr/>
                    <a:lstStyle/>
                    <a:p>
                      <a:pPr algn="ctr"/>
                      <a:r>
                        <a:rPr lang="en-US" sz="1800" dirty="0" smtClean="0"/>
                        <a:t>TEST</a:t>
                      </a:r>
                      <a:r>
                        <a:rPr lang="en-US" sz="1800" baseline="0" dirty="0" smtClean="0"/>
                        <a:t> </a:t>
                      </a:r>
                      <a:endParaRPr lang="en-US" sz="1600" b="1" dirty="0">
                        <a:latin typeface="Times New Roman" panose="02020603050405020304" pitchFamily="18" charset="0"/>
                        <a:cs typeface="Times New Roman" panose="02020603050405020304" pitchFamily="18" charset="0"/>
                      </a:endParaRPr>
                    </a:p>
                  </a:txBody>
                  <a:tcPr vert="vert270"/>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smtClean="0"/>
                    </a:p>
                    <a:p>
                      <a:r>
                        <a:rPr lang="en-US" sz="1600" dirty="0" smtClean="0"/>
                        <a:t>Diseased</a:t>
                      </a:r>
                      <a:r>
                        <a:rPr lang="en-US" sz="1600" baseline="0" dirty="0" smtClean="0"/>
                        <a:t> </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smtClean="0"/>
                        <a:t>No disease </a:t>
                      </a: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sz="1800" dirty="0">
                        <a:latin typeface="Times New Roman" panose="02020603050405020304" pitchFamily="18" charset="0"/>
                        <a:cs typeface="Times New Roman" panose="02020603050405020304" pitchFamily="18" charset="0"/>
                      </a:endParaRPr>
                    </a:p>
                  </a:txBody>
                  <a:tcPr/>
                </a:tc>
              </a:tr>
              <a:tr h="74962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en-US" sz="1800" dirty="0" smtClean="0"/>
                        <a:t>a</a:t>
                      </a:r>
                      <a:endParaRPr lang="en-US" sz="18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en-US" sz="1800" dirty="0" smtClean="0"/>
                        <a:t>b</a:t>
                      </a:r>
                      <a:endParaRPr lang="en-US" sz="18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en-US" sz="1800" dirty="0" err="1" smtClean="0"/>
                        <a:t>a+b</a:t>
                      </a:r>
                      <a:r>
                        <a:rPr lang="en-US" sz="1800" dirty="0" smtClean="0"/>
                        <a:t> </a:t>
                      </a:r>
                      <a:endParaRPr lang="en-US" sz="18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r>
              <a:tr h="747666">
                <a:tc vMerge="1">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-ve</a:t>
                      </a:r>
                    </a:p>
                    <a:p>
                      <a:endParaRPr lang="en-US" sz="1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en-US" sz="1800" dirty="0" smtClean="0"/>
                        <a:t>c</a:t>
                      </a:r>
                      <a:endParaRPr lang="en-US" sz="1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en-US" sz="1800" dirty="0" smtClean="0"/>
                        <a:t>d</a:t>
                      </a:r>
                      <a:endParaRPr lang="en-US" sz="1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en-US" sz="1800" dirty="0" err="1" smtClean="0"/>
                        <a:t>c+d</a:t>
                      </a:r>
                      <a:endParaRPr lang="en-US" sz="1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r h="530986">
                <a:tc>
                  <a:txBody>
                    <a:bodyPr/>
                    <a:lstStyle/>
                    <a:p>
                      <a:r>
                        <a:rPr lang="en-US" sz="1800" dirty="0" smtClean="0"/>
                        <a:t>TOTAL </a:t>
                      </a:r>
                      <a:endParaRPr lang="en-US" sz="1400" b="1"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a+c</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b+d</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t>a+b+c+d</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155</a:t>
            </a:fld>
            <a:endParaRPr lang="en-US"/>
          </a:p>
        </p:txBody>
      </p:sp>
      <p:sp>
        <p:nvSpPr>
          <p:cNvPr id="6" name="Date Placeholder 5"/>
          <p:cNvSpPr>
            <a:spLocks noGrp="1"/>
          </p:cNvSpPr>
          <p:nvPr>
            <p:ph type="dt" sz="half" idx="10"/>
          </p:nvPr>
        </p:nvSpPr>
        <p:spPr/>
        <p:txBody>
          <a:bodyPr/>
          <a:lstStyle/>
          <a:p>
            <a:fld id="{AE3067E0-A09C-4DE5-AEEE-B267EAF178A3}"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26890917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graphicEl>
                                              <a:dgm id="{86960216-60A9-4013-A16D-392DF09F0B63}"/>
                                            </p:graphicEl>
                                          </p:spTgt>
                                        </p:tgtEl>
                                        <p:attrNameLst>
                                          <p:attrName>style.visibility</p:attrName>
                                        </p:attrNameLst>
                                      </p:cBhvr>
                                      <p:to>
                                        <p:strVal val="visible"/>
                                      </p:to>
                                    </p:set>
                                    <p:animEffect transition="in" filter="randombar(vertical)">
                                      <p:cBhvr>
                                        <p:cTn id="12" dur="1500"/>
                                        <p:tgtEl>
                                          <p:spTgt spid="4">
                                            <p:graphicEl>
                                              <a:dgm id="{86960216-60A9-4013-A16D-392DF09F0B6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graphicEl>
                                              <a:dgm id="{A013594E-3B1A-49E3-9087-1D87A170C2DA}"/>
                                            </p:graphicEl>
                                          </p:spTgt>
                                        </p:tgtEl>
                                        <p:attrNameLst>
                                          <p:attrName>style.visibility</p:attrName>
                                        </p:attrNameLst>
                                      </p:cBhvr>
                                      <p:to>
                                        <p:strVal val="visible"/>
                                      </p:to>
                                    </p:set>
                                    <p:animEffect transition="in" filter="randombar(vertical)">
                                      <p:cBhvr>
                                        <p:cTn id="17" dur="1500"/>
                                        <p:tgtEl>
                                          <p:spTgt spid="4">
                                            <p:graphicEl>
                                              <a:dgm id="{A013594E-3B1A-49E3-9087-1D87A170C2DA}"/>
                                            </p:graphicEl>
                                          </p:spTgt>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4">
                                            <p:graphicEl>
                                              <a:dgm id="{69E07EC0-803B-4A91-BE73-D51E73DBADD1}"/>
                                            </p:graphicEl>
                                          </p:spTgt>
                                        </p:tgtEl>
                                        <p:attrNameLst>
                                          <p:attrName>style.visibility</p:attrName>
                                        </p:attrNameLst>
                                      </p:cBhvr>
                                      <p:to>
                                        <p:strVal val="visible"/>
                                      </p:to>
                                    </p:set>
                                    <p:animEffect transition="in" filter="randombar(vertical)">
                                      <p:cBhvr>
                                        <p:cTn id="20" dur="1500"/>
                                        <p:tgtEl>
                                          <p:spTgt spid="4">
                                            <p:graphicEl>
                                              <a:dgm id="{69E07EC0-803B-4A91-BE73-D51E73DBADD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4">
                                            <p:graphicEl>
                                              <a:dgm id="{5EA5EDCB-E926-4076-8A31-681A607687DB}"/>
                                            </p:graphicEl>
                                          </p:spTgt>
                                        </p:tgtEl>
                                        <p:attrNameLst>
                                          <p:attrName>style.visibility</p:attrName>
                                        </p:attrNameLst>
                                      </p:cBhvr>
                                      <p:to>
                                        <p:strVal val="visible"/>
                                      </p:to>
                                    </p:set>
                                    <p:animEffect transition="in" filter="randombar(vertical)">
                                      <p:cBhvr>
                                        <p:cTn id="25" dur="1500"/>
                                        <p:tgtEl>
                                          <p:spTgt spid="4">
                                            <p:graphicEl>
                                              <a:dgm id="{5EA5EDCB-E926-4076-8A31-681A607687DB}"/>
                                            </p:graphicEl>
                                          </p:spTgt>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4">
                                            <p:graphicEl>
                                              <a:dgm id="{A03A81B3-64D0-4AB8-A5A1-5831D57CAE10}"/>
                                            </p:graphicEl>
                                          </p:spTgt>
                                        </p:tgtEl>
                                        <p:attrNameLst>
                                          <p:attrName>style.visibility</p:attrName>
                                        </p:attrNameLst>
                                      </p:cBhvr>
                                      <p:to>
                                        <p:strVal val="visible"/>
                                      </p:to>
                                    </p:set>
                                    <p:animEffect transition="in" filter="randombar(vertical)">
                                      <p:cBhvr>
                                        <p:cTn id="28" dur="1500"/>
                                        <p:tgtEl>
                                          <p:spTgt spid="4">
                                            <p:graphicEl>
                                              <a:dgm id="{A03A81B3-64D0-4AB8-A5A1-5831D57CAE1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4">
                                            <p:graphicEl>
                                              <a:dgm id="{252F3936-C003-47B4-9CD4-251C9F40D3F7}"/>
                                            </p:graphicEl>
                                          </p:spTgt>
                                        </p:tgtEl>
                                        <p:attrNameLst>
                                          <p:attrName>style.visibility</p:attrName>
                                        </p:attrNameLst>
                                      </p:cBhvr>
                                      <p:to>
                                        <p:strVal val="visible"/>
                                      </p:to>
                                    </p:set>
                                    <p:animEffect transition="in" filter="randombar(vertical)">
                                      <p:cBhvr>
                                        <p:cTn id="33" dur="1500"/>
                                        <p:tgtEl>
                                          <p:spTgt spid="4">
                                            <p:graphicEl>
                                              <a:dgm id="{252F3936-C003-47B4-9CD4-251C9F40D3F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4">
                                            <p:graphicEl>
                                              <a:dgm id="{E4792F99-3002-439C-825C-DCE929685C6C}"/>
                                            </p:graphicEl>
                                          </p:spTgt>
                                        </p:tgtEl>
                                        <p:attrNameLst>
                                          <p:attrName>style.visibility</p:attrName>
                                        </p:attrNameLst>
                                      </p:cBhvr>
                                      <p:to>
                                        <p:strVal val="visible"/>
                                      </p:to>
                                    </p:set>
                                    <p:animEffect transition="in" filter="randombar(vertical)">
                                      <p:cBhvr>
                                        <p:cTn id="38" dur="1500"/>
                                        <p:tgtEl>
                                          <p:spTgt spid="4">
                                            <p:graphicEl>
                                              <a:dgm id="{E4792F99-3002-439C-825C-DCE929685C6C}"/>
                                            </p:graphicEl>
                                          </p:spTgt>
                                        </p:tgtEl>
                                      </p:cBhvr>
                                    </p:animEffect>
                                  </p:childTnLst>
                                </p:cTn>
                              </p:par>
                              <p:par>
                                <p:cTn id="39" presetID="14" presetClass="entr" presetSubtype="5" fill="hold" grpId="0" nodeType="withEffect">
                                  <p:stCondLst>
                                    <p:cond delay="0"/>
                                  </p:stCondLst>
                                  <p:childTnLst>
                                    <p:set>
                                      <p:cBhvr>
                                        <p:cTn id="40" dur="1" fill="hold">
                                          <p:stCondLst>
                                            <p:cond delay="0"/>
                                          </p:stCondLst>
                                        </p:cTn>
                                        <p:tgtEl>
                                          <p:spTgt spid="4">
                                            <p:graphicEl>
                                              <a:dgm id="{35C632F6-2EFF-4251-AADB-3E4D3D3154D0}"/>
                                            </p:graphicEl>
                                          </p:spTgt>
                                        </p:tgtEl>
                                        <p:attrNameLst>
                                          <p:attrName>style.visibility</p:attrName>
                                        </p:attrNameLst>
                                      </p:cBhvr>
                                      <p:to>
                                        <p:strVal val="visible"/>
                                      </p:to>
                                    </p:set>
                                    <p:animEffect transition="in" filter="randombar(vertical)">
                                      <p:cBhvr>
                                        <p:cTn id="41" dur="1500"/>
                                        <p:tgtEl>
                                          <p:spTgt spid="4">
                                            <p:graphicEl>
                                              <a:dgm id="{35C632F6-2EFF-4251-AADB-3E4D3D3154D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5" fill="hold" grpId="0" nodeType="clickEffect">
                                  <p:stCondLst>
                                    <p:cond delay="0"/>
                                  </p:stCondLst>
                                  <p:childTnLst>
                                    <p:set>
                                      <p:cBhvr>
                                        <p:cTn id="45" dur="1" fill="hold">
                                          <p:stCondLst>
                                            <p:cond delay="0"/>
                                          </p:stCondLst>
                                        </p:cTn>
                                        <p:tgtEl>
                                          <p:spTgt spid="4">
                                            <p:graphicEl>
                                              <a:dgm id="{88A4055E-A4AA-4572-96C2-841A12A25449}"/>
                                            </p:graphicEl>
                                          </p:spTgt>
                                        </p:tgtEl>
                                        <p:attrNameLst>
                                          <p:attrName>style.visibility</p:attrName>
                                        </p:attrNameLst>
                                      </p:cBhvr>
                                      <p:to>
                                        <p:strVal val="visible"/>
                                      </p:to>
                                    </p:set>
                                    <p:animEffect transition="in" filter="randombar(vertical)">
                                      <p:cBhvr>
                                        <p:cTn id="46" dur="1500"/>
                                        <p:tgtEl>
                                          <p:spTgt spid="4">
                                            <p:graphicEl>
                                              <a:dgm id="{88A4055E-A4AA-4572-96C2-841A12A25449}"/>
                                            </p:graphicEl>
                                          </p:spTgt>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4">
                                            <p:graphicEl>
                                              <a:dgm id="{DB74EC6F-0189-49FB-8B08-E24D4E02986A}"/>
                                            </p:graphicEl>
                                          </p:spTgt>
                                        </p:tgtEl>
                                        <p:attrNameLst>
                                          <p:attrName>style.visibility</p:attrName>
                                        </p:attrNameLst>
                                      </p:cBhvr>
                                      <p:to>
                                        <p:strVal val="visible"/>
                                      </p:to>
                                    </p:set>
                                    <p:animEffect transition="in" filter="randombar(vertical)">
                                      <p:cBhvr>
                                        <p:cTn id="49" dur="1500"/>
                                        <p:tgtEl>
                                          <p:spTgt spid="4">
                                            <p:graphicEl>
                                              <a:dgm id="{DB74EC6F-0189-49FB-8B08-E24D4E02986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5"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vertical)">
                                      <p:cBhvr>
                                        <p:cTn id="5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70C0"/>
                </a:solidFill>
                <a:latin typeface="Times New Roman" panose="02020603050405020304" pitchFamily="18" charset="0"/>
                <a:cs typeface="Times New Roman" panose="02020603050405020304" pitchFamily="18" charset="0"/>
              </a:rPr>
              <a:t>Practical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9417755"/>
              </p:ext>
            </p:extLst>
          </p:nvPr>
        </p:nvGraphicFramePr>
        <p:xfrm>
          <a:off x="304800" y="1371600"/>
          <a:ext cx="8229600" cy="2651760"/>
        </p:xfrm>
        <a:graphic>
          <a:graphicData uri="http://schemas.openxmlformats.org/drawingml/2006/table">
            <a:tbl>
              <a:tblPr firstRow="1" bandRow="1">
                <a:tableStyleId>{21E4AEA4-8DFA-4A89-87EB-49C32662AFE0}</a:tableStyleId>
              </a:tblPr>
              <a:tblGrid>
                <a:gridCol w="2286000"/>
                <a:gridCol w="1828800"/>
                <a:gridCol w="2057400"/>
                <a:gridCol w="2057400"/>
              </a:tblGrid>
              <a:tr h="370840">
                <a:tc>
                  <a:txBody>
                    <a:bodyPr/>
                    <a:lstStyle/>
                    <a:p>
                      <a:r>
                        <a:rPr lang="en-US" sz="2400" dirty="0" smtClean="0">
                          <a:latin typeface="Times New Roman" panose="02020603050405020304" pitchFamily="18" charset="0"/>
                          <a:cs typeface="Times New Roman" panose="02020603050405020304" pitchFamily="18" charset="0"/>
                        </a:rPr>
                        <a:t>Screening Test Results</a:t>
                      </a:r>
                      <a:endParaRPr lang="en-US" sz="2400" dirty="0">
                        <a:latin typeface="Times New Roman" panose="02020603050405020304" pitchFamily="18" charset="0"/>
                        <a:cs typeface="Times New Roman" panose="02020603050405020304" pitchFamily="18" charset="0"/>
                      </a:endParaRPr>
                    </a:p>
                  </a:txBody>
                  <a:tcPr/>
                </a:tc>
                <a:tc gridSpan="2">
                  <a:txBody>
                    <a:bodyPr/>
                    <a:lstStyle/>
                    <a:p>
                      <a:r>
                        <a:rPr lang="en-US" sz="2400" dirty="0" smtClean="0">
                          <a:latin typeface="Times New Roman" panose="02020603050405020304" pitchFamily="18" charset="0"/>
                          <a:cs typeface="Times New Roman" panose="02020603050405020304" pitchFamily="18" charset="0"/>
                        </a:rPr>
                        <a:t>Diagnosis</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r>
                        <a:rPr lang="en-US" sz="2400" dirty="0" smtClean="0">
                          <a:latin typeface="Times New Roman" panose="02020603050405020304" pitchFamily="18" charset="0"/>
                          <a:cs typeface="Times New Roman" panose="02020603050405020304" pitchFamily="18" charset="0"/>
                        </a:rPr>
                        <a:t>Total</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Diseased</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Not Diseases</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Positive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40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20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60</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Negative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9840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9940</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Total</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140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9860</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10,000</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EC746E05-1B00-4B59-81F6-D690C09ADFE2}" type="slidenum">
              <a:rPr lang="en-US" smtClean="0"/>
              <a:pPr/>
              <a:t>156</a:t>
            </a:fld>
            <a:endParaRPr lang="en-US"/>
          </a:p>
        </p:txBody>
      </p:sp>
      <p:sp>
        <p:nvSpPr>
          <p:cNvPr id="6" name="TextBox 5"/>
          <p:cNvSpPr txBox="1"/>
          <p:nvPr/>
        </p:nvSpPr>
        <p:spPr>
          <a:xfrm>
            <a:off x="457200" y="4648200"/>
            <a:ext cx="7620000" cy="1569660"/>
          </a:xfrm>
          <a:prstGeom prst="rect">
            <a:avLst/>
          </a:prstGeom>
          <a:noFill/>
        </p:spPr>
        <p:txBody>
          <a:bodyPr wrap="square" rtlCol="0">
            <a:spAutoFit/>
          </a:bodyPr>
          <a:lstStyle/>
          <a:p>
            <a:r>
              <a:rPr lang="en-US" sz="2400" dirty="0" smtClean="0"/>
              <a:t>Sensitivity = 40/140 X100 = 28.57%</a:t>
            </a:r>
          </a:p>
          <a:p>
            <a:r>
              <a:rPr lang="en-US" sz="2400" dirty="0" smtClean="0"/>
              <a:t>Specificity = 9840/9860 X100 =99.79%</a:t>
            </a:r>
          </a:p>
          <a:p>
            <a:r>
              <a:rPr lang="en-US" sz="2400" dirty="0" smtClean="0"/>
              <a:t>Positive predictive value = 40/60X100 = 66.66%</a:t>
            </a:r>
          </a:p>
          <a:p>
            <a:r>
              <a:rPr lang="en-US" sz="2400" dirty="0" smtClean="0"/>
              <a:t>Negative predictive value = 9840/9940X100 = 98.9%</a:t>
            </a:r>
            <a:endParaRPr lang="en-US" sz="2400" dirty="0"/>
          </a:p>
        </p:txBody>
      </p:sp>
      <p:sp>
        <p:nvSpPr>
          <p:cNvPr id="3" name="Date Placeholder 2"/>
          <p:cNvSpPr>
            <a:spLocks noGrp="1"/>
          </p:cNvSpPr>
          <p:nvPr>
            <p:ph type="dt" sz="half" idx="10"/>
          </p:nvPr>
        </p:nvSpPr>
        <p:spPr/>
        <p:txBody>
          <a:bodyPr/>
          <a:lstStyle/>
          <a:p>
            <a:fld id="{965DE595-38CA-4911-B7EF-4BCEC0B79C0D}"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7022645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Effects on Predictive Value </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2514600" cy="4525963"/>
          </a:xfrm>
        </p:spPr>
        <p:txBody>
          <a:bodyPr>
            <a:normAutofit/>
          </a:bodyPr>
          <a:lstStyle/>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011787972"/>
              </p:ext>
            </p:extLst>
          </p:nvPr>
        </p:nvGraphicFramePr>
        <p:xfrm>
          <a:off x="152400" y="1066800"/>
          <a:ext cx="8839200" cy="5562601"/>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455324"/>
                <a:gridCol w="5383876"/>
              </a:tblGrid>
              <a:tr h="571014">
                <a:tc>
                  <a:txBody>
                    <a:bodyPr/>
                    <a:lstStyle/>
                    <a:p>
                      <a:endParaRPr lang="en-US" sz="28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
                      <a:round/>
                      <a:headEnd type="none" w="med" len="med"/>
                      <a:tailEnd type="none" w="med" len="med"/>
                    </a:lnR>
                    <a:solidFill>
                      <a:schemeClr val="bg2">
                        <a:lumMod val="9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solidFill>
                      <a:schemeClr val="bg2"/>
                    </a:solidFill>
                  </a:tcPr>
                </a:tc>
              </a:tr>
              <a:tr h="1022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Prevalence Increases</a:t>
                      </a:r>
                      <a:endParaRPr lang="en-US" sz="28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
                      <a:round/>
                      <a:headEnd type="none" w="med" len="med"/>
                      <a:tailEnd type="none" w="med" len="med"/>
                    </a:lnR>
                    <a:lnB w="12700" cap="flat" cmpd="sng" algn="ctr">
                      <a:solidFill>
                        <a:schemeClr val="tx1"/>
                      </a:solidFill>
                      <a:prstDash val="sysDash"/>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PPV Increases; NPV Decreases </a:t>
                      </a: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B w="12700" cap="flat" cmpd="sng" algn="ctr">
                      <a:solidFill>
                        <a:schemeClr val="tx1"/>
                      </a:solidFill>
                      <a:prstDash val="sysDash"/>
                      <a:round/>
                      <a:headEnd type="none" w="med" len="med"/>
                      <a:tailEnd type="none" w="med" len="med"/>
                    </a:lnB>
                    <a:solidFill>
                      <a:schemeClr val="bg2"/>
                    </a:solidFill>
                  </a:tcPr>
                </a:tc>
              </a:tr>
              <a:tr h="1539270">
                <a:tc>
                  <a:txBody>
                    <a:bodyPr/>
                    <a:lstStyle/>
                    <a:p>
                      <a:pPr marL="0" indent="0">
                        <a:buNone/>
                      </a:pPr>
                      <a:r>
                        <a:rPr lang="en-US" sz="2800" dirty="0" smtClean="0">
                          <a:latin typeface="Times New Roman" panose="02020603050405020304" pitchFamily="18" charset="0"/>
                          <a:cs typeface="Times New Roman" panose="02020603050405020304" pitchFamily="18" charset="0"/>
                        </a:rPr>
                        <a:t>Prevalence Decreases</a:t>
                      </a:r>
                    </a:p>
                    <a:p>
                      <a:endParaRPr lang="en-US" sz="28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PPV Decreases; NPV Increases </a:t>
                      </a: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r>
              <a:tr h="1407979">
                <a:tc>
                  <a:txBody>
                    <a:bodyPr/>
                    <a:lstStyle/>
                    <a:p>
                      <a:pPr marL="0" indent="0">
                        <a:buNone/>
                      </a:pPr>
                      <a:r>
                        <a:rPr lang="en-US" sz="2800" dirty="0" smtClean="0">
                          <a:latin typeface="Times New Roman" panose="02020603050405020304" pitchFamily="18" charset="0"/>
                          <a:cs typeface="Times New Roman" panose="02020603050405020304" pitchFamily="18" charset="0"/>
                        </a:rPr>
                        <a:t>Specificity Increases</a:t>
                      </a:r>
                      <a:endParaRPr lang="en-US" sz="28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lumMod val="90000"/>
                      </a:schemeClr>
                    </a:solidFill>
                  </a:tcPr>
                </a:tc>
                <a:tc>
                  <a:txBody>
                    <a:bodyPr/>
                    <a:lstStyle/>
                    <a:p>
                      <a:pPr marL="0" indent="0">
                        <a:buNone/>
                      </a:pPr>
                      <a:r>
                        <a:rPr lang="en-US" sz="2800" dirty="0" smtClean="0">
                          <a:latin typeface="Times New Roman" panose="02020603050405020304" pitchFamily="18" charset="0"/>
                          <a:cs typeface="Times New Roman" panose="02020603050405020304" pitchFamily="18" charset="0"/>
                        </a:rPr>
                        <a:t>PPV Increases </a:t>
                      </a: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2"/>
                    </a:solidFill>
                  </a:tcPr>
                </a:tc>
              </a:tr>
              <a:tr h="1022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Sensitivity Increases</a:t>
                      </a:r>
                      <a:endParaRPr lang="en-US" sz="28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NPV Increases </a:t>
                      </a: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solidFill>
                      <a:schemeClr val="bg2"/>
                    </a:solidFill>
                  </a:tcPr>
                </a:tc>
              </a:tr>
            </a:tbl>
          </a:graphicData>
        </a:graphic>
      </p:graphicFrame>
      <p:sp>
        <p:nvSpPr>
          <p:cNvPr id="5" name="Slide Number Placeholder 4"/>
          <p:cNvSpPr>
            <a:spLocks noGrp="1"/>
          </p:cNvSpPr>
          <p:nvPr>
            <p:ph type="sldNum" sz="quarter" idx="12"/>
          </p:nvPr>
        </p:nvSpPr>
        <p:spPr/>
        <p:txBody>
          <a:bodyPr/>
          <a:lstStyle/>
          <a:p>
            <a:fld id="{EC746E05-1B00-4B59-81F6-D690C09ADFE2}" type="slidenum">
              <a:rPr lang="en-US" smtClean="0"/>
              <a:pPr/>
              <a:t>157</a:t>
            </a:fld>
            <a:endParaRPr lang="en-US"/>
          </a:p>
        </p:txBody>
      </p:sp>
      <p:sp>
        <p:nvSpPr>
          <p:cNvPr id="6" name="Date Placeholder 5"/>
          <p:cNvSpPr>
            <a:spLocks noGrp="1"/>
          </p:cNvSpPr>
          <p:nvPr>
            <p:ph type="dt" sz="half" idx="10"/>
          </p:nvPr>
        </p:nvSpPr>
        <p:spPr/>
        <p:txBody>
          <a:bodyPr/>
          <a:lstStyle/>
          <a:p>
            <a:fld id="{D5C75E01-B177-45B6-9726-8E8324515BB3}" type="datetime1">
              <a:rPr lang="en-US" smtClean="0"/>
              <a:t>5/17/2020</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24998302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Prevalence of a disease</a:t>
            </a:r>
            <a:r>
              <a:rPr lang="en-GB" dirty="0" smtClean="0"/>
              <a:t/>
            </a:r>
            <a:br>
              <a:rPr lang="en-GB" dirty="0" smtClean="0"/>
            </a:br>
            <a:endParaRPr lang="en-US" dirty="0"/>
          </a:p>
        </p:txBody>
      </p:sp>
      <p:sp>
        <p:nvSpPr>
          <p:cNvPr id="3" name="Content Placeholder 2"/>
          <p:cNvSpPr>
            <a:spLocks noGrp="1"/>
          </p:cNvSpPr>
          <p:nvPr>
            <p:ph idx="1"/>
          </p:nvPr>
        </p:nvSpPr>
        <p:spPr/>
        <p:txBody>
          <a:bodyPr/>
          <a:lstStyle/>
          <a:p>
            <a:pPr>
              <a:lnSpc>
                <a:spcPct val="90000"/>
              </a:lnSpc>
              <a:buFont typeface="Wingdings" pitchFamily="2" charset="2"/>
              <a:buChar char="ü"/>
            </a:pPr>
            <a:r>
              <a:rPr lang="en-GB" dirty="0" smtClean="0"/>
              <a:t>The proportion of individuals with a disease </a:t>
            </a:r>
          </a:p>
          <a:p>
            <a:pPr>
              <a:lnSpc>
                <a:spcPct val="90000"/>
              </a:lnSpc>
              <a:buFont typeface="Wingdings" pitchFamily="2" charset="2"/>
              <a:buChar char="ü"/>
            </a:pPr>
            <a:r>
              <a:rPr lang="en-GB" dirty="0" smtClean="0"/>
              <a:t>Prior/pre-test probability of a disease</a:t>
            </a:r>
          </a:p>
          <a:p>
            <a:pPr>
              <a:lnSpc>
                <a:spcPct val="90000"/>
              </a:lnSpc>
              <a:buNone/>
            </a:pPr>
            <a:r>
              <a:rPr lang="en-GB" dirty="0" smtClean="0"/>
              <a:t>         Prevalence = P (D</a:t>
            </a:r>
            <a:r>
              <a:rPr lang="en-GB" baseline="30000" dirty="0" smtClean="0"/>
              <a:t>+</a:t>
            </a:r>
            <a:r>
              <a:rPr lang="en-GB" dirty="0" smtClean="0"/>
              <a:t>)</a:t>
            </a:r>
          </a:p>
          <a:p>
            <a:pPr>
              <a:lnSpc>
                <a:spcPct val="90000"/>
              </a:lnSpc>
              <a:buNone/>
            </a:pPr>
            <a:r>
              <a:rPr lang="en-GB" dirty="0" smtClean="0"/>
              <a:t>                            = (</a:t>
            </a:r>
            <a:r>
              <a:rPr lang="en-GB" dirty="0" err="1" smtClean="0"/>
              <a:t>a+c</a:t>
            </a:r>
            <a:r>
              <a:rPr lang="en-GB" dirty="0" smtClean="0"/>
              <a:t>)/n</a:t>
            </a:r>
            <a:endParaRPr lang="en-US" dirty="0"/>
          </a:p>
        </p:txBody>
      </p:sp>
      <p:sp>
        <p:nvSpPr>
          <p:cNvPr id="4" name="Slide Number Placeholder 3"/>
          <p:cNvSpPr>
            <a:spLocks noGrp="1"/>
          </p:cNvSpPr>
          <p:nvPr>
            <p:ph type="sldNum" sz="quarter" idx="12"/>
          </p:nvPr>
        </p:nvSpPr>
        <p:spPr/>
        <p:txBody>
          <a:bodyPr/>
          <a:lstStyle/>
          <a:p>
            <a:fld id="{F56DA746-6C72-4052-B357-F4877E43057B}" type="slidenum">
              <a:rPr lang="en-US" smtClean="0"/>
              <a:pPr/>
              <a:t>158</a:t>
            </a:fld>
            <a:endParaRPr lang="en-US"/>
          </a:p>
        </p:txBody>
      </p:sp>
      <p:sp>
        <p:nvSpPr>
          <p:cNvPr id="5" name="Date Placeholder 4"/>
          <p:cNvSpPr>
            <a:spLocks noGrp="1"/>
          </p:cNvSpPr>
          <p:nvPr>
            <p:ph type="dt" sz="half" idx="10"/>
          </p:nvPr>
        </p:nvSpPr>
        <p:spPr/>
        <p:txBody>
          <a:bodyPr/>
          <a:lstStyle/>
          <a:p>
            <a:fld id="{3C5798A5-9585-40C2-A4B2-4E3C9B6375CA}"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a:t>
            </a:r>
            <a:endParaRPr lang="en-US" dirty="0"/>
          </a:p>
        </p:txBody>
      </p:sp>
      <p:sp>
        <p:nvSpPr>
          <p:cNvPr id="3" name="Content Placeholder 2"/>
          <p:cNvSpPr>
            <a:spLocks noGrp="1"/>
          </p:cNvSpPr>
          <p:nvPr>
            <p:ph idx="1"/>
          </p:nvPr>
        </p:nvSpPr>
        <p:spPr>
          <a:xfrm>
            <a:off x="152400" y="1600200"/>
            <a:ext cx="8763000" cy="4525963"/>
          </a:xfrm>
        </p:spPr>
        <p:txBody>
          <a:bodyPr/>
          <a:lstStyle/>
          <a:p>
            <a:pPr marL="0" indent="0">
              <a:buNone/>
            </a:pPr>
            <a:endParaRPr lang="en-US" dirty="0" smtClean="0"/>
          </a:p>
          <a:p>
            <a:pPr marL="0" indent="0" algn="ctr">
              <a:buFont typeface="Wingdings"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Yield –the amount of previously unrecognized disease that is diagnosed and brought to treatment as a result of the screening program.</a:t>
            </a:r>
          </a:p>
          <a:p>
            <a:pPr>
              <a:lnSpc>
                <a:spcPct val="90000"/>
              </a:lnSpc>
              <a:buFont typeface="Wingdings" pitchFamily="2" charset="2"/>
              <a:buChar char="Ø"/>
            </a:pPr>
            <a:r>
              <a:rPr lang="en-GB" dirty="0" smtClean="0"/>
              <a:t>Proportion of cases detected by the screening program</a:t>
            </a:r>
          </a:p>
          <a:p>
            <a:pPr>
              <a:lnSpc>
                <a:spcPct val="90000"/>
              </a:lnSpc>
              <a:buNone/>
            </a:pPr>
            <a:r>
              <a:rPr lang="en-GB" dirty="0" smtClean="0"/>
              <a:t>          Yield = a/n</a:t>
            </a:r>
            <a:r>
              <a:rPr lang="en-US" dirty="0" smtClean="0">
                <a:solidFill>
                  <a:srgbClr val="0070C0"/>
                </a:solidFill>
                <a:latin typeface="Times New Roman" panose="02020603050405020304" pitchFamily="18" charset="0"/>
                <a:cs typeface="Times New Roman" panose="02020603050405020304" pitchFamily="18" charset="0"/>
              </a:rPr>
              <a:t> </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C746E05-1B00-4B59-81F6-D690C09ADFE2}" type="slidenum">
              <a:rPr lang="en-US" smtClean="0"/>
              <a:pPr/>
              <a:t>159</a:t>
            </a:fld>
            <a:endParaRPr lang="en-US"/>
          </a:p>
        </p:txBody>
      </p:sp>
      <p:sp>
        <p:nvSpPr>
          <p:cNvPr id="5" name="Date Placeholder 4"/>
          <p:cNvSpPr>
            <a:spLocks noGrp="1"/>
          </p:cNvSpPr>
          <p:nvPr>
            <p:ph type="dt" sz="half" idx="10"/>
          </p:nvPr>
        </p:nvSpPr>
        <p:spPr/>
        <p:txBody>
          <a:bodyPr/>
          <a:lstStyle/>
          <a:p>
            <a:fld id="{F7C1802C-157E-4201-94B8-CD646210F0A5}"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40896274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studies</a:t>
            </a:r>
            <a:endParaRPr lang="en-US" dirty="0"/>
          </a:p>
        </p:txBody>
      </p:sp>
      <p:sp>
        <p:nvSpPr>
          <p:cNvPr id="3" name="Content Placeholder 2"/>
          <p:cNvSpPr>
            <a:spLocks noGrp="1"/>
          </p:cNvSpPr>
          <p:nvPr>
            <p:ph idx="1"/>
          </p:nvPr>
        </p:nvSpPr>
        <p:spPr/>
        <p:txBody>
          <a:bodyPr>
            <a:normAutofit fontScale="92500"/>
          </a:bodyPr>
          <a:lstStyle/>
          <a:p>
            <a:pPr marL="484632" indent="-457200">
              <a:buFont typeface="Wingdings" pitchFamily="2" charset="2"/>
              <a:buChar char="v"/>
              <a:defRPr/>
            </a:pPr>
            <a:r>
              <a:rPr lang="en-GB" dirty="0" smtClean="0"/>
              <a:t>Relatively cheap in terms of time cost, because it can use information already collected. </a:t>
            </a:r>
          </a:p>
          <a:p>
            <a:pPr marL="484632" indent="-457200">
              <a:buFont typeface="Wingdings" pitchFamily="2" charset="2"/>
              <a:buChar char="v"/>
              <a:defRPr/>
            </a:pPr>
            <a:endParaRPr lang="en-GB" dirty="0" smtClean="0"/>
          </a:p>
          <a:p>
            <a:pPr marL="484632" indent="-457200">
              <a:buFont typeface="Wingdings" pitchFamily="2" charset="2"/>
              <a:buChar char="v"/>
              <a:defRPr/>
            </a:pPr>
            <a:r>
              <a:rPr lang="en-GB" dirty="0" smtClean="0"/>
              <a:t>It usually describes: </a:t>
            </a:r>
          </a:p>
          <a:p>
            <a:pPr marL="541782" indent="-514350">
              <a:buFont typeface="+mj-lt"/>
              <a:buAutoNum type="arabicPeriod"/>
              <a:defRPr/>
            </a:pPr>
            <a:r>
              <a:rPr lang="en-GB" dirty="0" smtClean="0"/>
              <a:t>Who gets a disease and who doesn’t ( person)</a:t>
            </a:r>
          </a:p>
          <a:p>
            <a:pPr marL="541782" indent="-514350">
              <a:buFont typeface="+mj-lt"/>
              <a:buAutoNum type="arabicPeriod"/>
              <a:defRPr/>
            </a:pPr>
            <a:r>
              <a:rPr lang="en-GB" dirty="0" smtClean="0"/>
              <a:t>Where rates are highest and lowest ( place)</a:t>
            </a:r>
          </a:p>
          <a:p>
            <a:pPr marL="541782" indent="-514350">
              <a:buFont typeface="+mj-lt"/>
              <a:buAutoNum type="arabicPeriod"/>
              <a:defRPr/>
            </a:pPr>
            <a:r>
              <a:rPr lang="en-GB" dirty="0" smtClean="0"/>
              <a:t>Temporal patterns of disease (time)</a:t>
            </a:r>
          </a:p>
          <a:p>
            <a:pPr>
              <a:defRPr/>
            </a:pPr>
            <a:endParaRPr lang="en-GB" dirty="0" smtClean="0"/>
          </a:p>
          <a:p>
            <a:endParaRPr lang="en-US" dirty="0"/>
          </a:p>
        </p:txBody>
      </p:sp>
      <p:sp>
        <p:nvSpPr>
          <p:cNvPr id="4" name="Date Placeholder 3"/>
          <p:cNvSpPr>
            <a:spLocks noGrp="1"/>
          </p:cNvSpPr>
          <p:nvPr>
            <p:ph type="dt" sz="half" idx="10"/>
          </p:nvPr>
        </p:nvSpPr>
        <p:spPr/>
        <p:txBody>
          <a:bodyPr/>
          <a:lstStyle/>
          <a:p>
            <a:fld id="{33F6471A-1856-4690-8E72-70D0DD00400D}"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16</a:t>
            </a:fld>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Relation Between Sensitivity &amp; Specificity</a:t>
            </a:r>
            <a:endParaRPr 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7778837"/>
              </p:ext>
            </p:extLst>
          </p:nvPr>
        </p:nvGraphicFramePr>
        <p:xfrm>
          <a:off x="76200" y="16002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C746E05-1B00-4B59-81F6-D690C09ADFE2}" type="slidenum">
              <a:rPr lang="en-US" smtClean="0"/>
              <a:pPr/>
              <a:t>160</a:t>
            </a:fld>
            <a:endParaRPr lang="en-US"/>
          </a:p>
        </p:txBody>
      </p:sp>
      <p:sp>
        <p:nvSpPr>
          <p:cNvPr id="6" name="Up Arrow 5"/>
          <p:cNvSpPr/>
          <p:nvPr/>
        </p:nvSpPr>
        <p:spPr>
          <a:xfrm>
            <a:off x="228600" y="3810000"/>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3581400" y="3886200"/>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086600" y="3805473"/>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027D27C-157F-4C73-A8AD-1408DAAD9C80}" type="datetime1">
              <a:rPr lang="en-US" smtClean="0"/>
              <a:t>5/17/2020</a:t>
            </a:fld>
            <a:endParaRPr lang="en-US"/>
          </a:p>
        </p:txBody>
      </p:sp>
      <p:sp>
        <p:nvSpPr>
          <p:cNvPr id="9" name="Footer Placeholder 8"/>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9245810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51BCD444-A4C0-4266-8D86-8EB70C01753C}"/>
                                            </p:graphicEl>
                                          </p:spTgt>
                                        </p:tgtEl>
                                        <p:attrNameLst>
                                          <p:attrName>style.visibility</p:attrName>
                                        </p:attrNameLst>
                                      </p:cBhvr>
                                      <p:to>
                                        <p:strVal val="visible"/>
                                      </p:to>
                                    </p:set>
                                    <p:animEffect transition="in" filter="randombar(horizontal)">
                                      <p:cBhvr>
                                        <p:cTn id="12" dur="1500"/>
                                        <p:tgtEl>
                                          <p:spTgt spid="5">
                                            <p:graphicEl>
                                              <a:dgm id="{51BCD444-A4C0-4266-8D86-8EB70C01753C}"/>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CA6775F4-9ED4-4896-BBCC-721ECEC7B689}"/>
                                            </p:graphicEl>
                                          </p:spTgt>
                                        </p:tgtEl>
                                        <p:attrNameLst>
                                          <p:attrName>style.visibility</p:attrName>
                                        </p:attrNameLst>
                                      </p:cBhvr>
                                      <p:to>
                                        <p:strVal val="visible"/>
                                      </p:to>
                                    </p:set>
                                    <p:animEffect transition="in" filter="randombar(horizontal)">
                                      <p:cBhvr>
                                        <p:cTn id="15" dur="1500"/>
                                        <p:tgtEl>
                                          <p:spTgt spid="5">
                                            <p:graphicEl>
                                              <a:dgm id="{CA6775F4-9ED4-4896-BBCC-721ECEC7B689}"/>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graphicEl>
                                              <a:dgm id="{20548D7E-4039-4688-B19E-B17834F59DD0}"/>
                                            </p:graphicEl>
                                          </p:spTgt>
                                        </p:tgtEl>
                                        <p:attrNameLst>
                                          <p:attrName>style.visibility</p:attrName>
                                        </p:attrNameLst>
                                      </p:cBhvr>
                                      <p:to>
                                        <p:strVal val="visible"/>
                                      </p:to>
                                    </p:set>
                                    <p:animEffect transition="in" filter="randombar(horizontal)">
                                      <p:cBhvr>
                                        <p:cTn id="18" dur="1500"/>
                                        <p:tgtEl>
                                          <p:spTgt spid="5">
                                            <p:graphicEl>
                                              <a:dgm id="{20548D7E-4039-4688-B19E-B17834F59DD0}"/>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graphicEl>
                                              <a:dgm id="{2831D0D1-A032-455C-BBE7-4F3E40CB21E7}"/>
                                            </p:graphicEl>
                                          </p:spTgt>
                                        </p:tgtEl>
                                        <p:attrNameLst>
                                          <p:attrName>style.visibility</p:attrName>
                                        </p:attrNameLst>
                                      </p:cBhvr>
                                      <p:to>
                                        <p:strVal val="visible"/>
                                      </p:to>
                                    </p:set>
                                    <p:animEffect transition="in" filter="randombar(horizontal)">
                                      <p:cBhvr>
                                        <p:cTn id="21" dur="1500"/>
                                        <p:tgtEl>
                                          <p:spTgt spid="5">
                                            <p:graphicEl>
                                              <a:dgm id="{2831D0D1-A032-455C-BBE7-4F3E40CB21E7}"/>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graphicEl>
                                              <a:dgm id="{BF253F65-2F18-4098-869F-70E35AA05745}"/>
                                            </p:graphicEl>
                                          </p:spTgt>
                                        </p:tgtEl>
                                        <p:attrNameLst>
                                          <p:attrName>style.visibility</p:attrName>
                                        </p:attrNameLst>
                                      </p:cBhvr>
                                      <p:to>
                                        <p:strVal val="visible"/>
                                      </p:to>
                                    </p:set>
                                    <p:animEffect transition="in" filter="randombar(horizontal)">
                                      <p:cBhvr>
                                        <p:cTn id="24" dur="1500"/>
                                        <p:tgtEl>
                                          <p:spTgt spid="5">
                                            <p:graphicEl>
                                              <a:dgm id="{BF253F65-2F18-4098-869F-70E35AA05745}"/>
                                            </p:graphic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graphicEl>
                                              <a:dgm id="{275315D1-C084-4D21-856F-A22F79FDFCED}"/>
                                            </p:graphicEl>
                                          </p:spTgt>
                                        </p:tgtEl>
                                        <p:attrNameLst>
                                          <p:attrName>style.visibility</p:attrName>
                                        </p:attrNameLst>
                                      </p:cBhvr>
                                      <p:to>
                                        <p:strVal val="visible"/>
                                      </p:to>
                                    </p:set>
                                    <p:animEffect transition="in" filter="randombar(horizontal)">
                                      <p:cBhvr>
                                        <p:cTn id="27" dur="1500"/>
                                        <p:tgtEl>
                                          <p:spTgt spid="5">
                                            <p:graphicEl>
                                              <a:dgm id="{275315D1-C084-4D21-856F-A22F79FDFCED}"/>
                                            </p:graphic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graphicEl>
                                              <a:dgm id="{0FAF0BBE-EC0F-4634-B7C1-D5CC02D534DC}"/>
                                            </p:graphicEl>
                                          </p:spTgt>
                                        </p:tgtEl>
                                        <p:attrNameLst>
                                          <p:attrName>style.visibility</p:attrName>
                                        </p:attrNameLst>
                                      </p:cBhvr>
                                      <p:to>
                                        <p:strVal val="visible"/>
                                      </p:to>
                                    </p:set>
                                    <p:animEffect transition="in" filter="randombar(horizontal)">
                                      <p:cBhvr>
                                        <p:cTn id="30" dur="1500"/>
                                        <p:tgtEl>
                                          <p:spTgt spid="5">
                                            <p:graphicEl>
                                              <a:dgm id="{0FAF0BBE-EC0F-4634-B7C1-D5CC02D534DC}"/>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graphicEl>
                                              <a:dgm id="{302707AE-6B90-464D-AA4A-E25E66473C60}"/>
                                            </p:graphicEl>
                                          </p:spTgt>
                                        </p:tgtEl>
                                        <p:attrNameLst>
                                          <p:attrName>style.visibility</p:attrName>
                                        </p:attrNameLst>
                                      </p:cBhvr>
                                      <p:to>
                                        <p:strVal val="visible"/>
                                      </p:to>
                                    </p:set>
                                    <p:animEffect transition="in" filter="randombar(horizontal)">
                                      <p:cBhvr>
                                        <p:cTn id="33" dur="1500"/>
                                        <p:tgtEl>
                                          <p:spTgt spid="5">
                                            <p:graphicEl>
                                              <a:dgm id="{302707AE-6B90-464D-AA4A-E25E66473C60}"/>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graphicEl>
                                              <a:dgm id="{64A9665B-1474-4E34-8FA2-A40C443C859B}"/>
                                            </p:graphicEl>
                                          </p:spTgt>
                                        </p:tgtEl>
                                        <p:attrNameLst>
                                          <p:attrName>style.visibility</p:attrName>
                                        </p:attrNameLst>
                                      </p:cBhvr>
                                      <p:to>
                                        <p:strVal val="visible"/>
                                      </p:to>
                                    </p:set>
                                    <p:animEffect transition="in" filter="randombar(horizontal)">
                                      <p:cBhvr>
                                        <p:cTn id="36" dur="1500"/>
                                        <p:tgtEl>
                                          <p:spTgt spid="5">
                                            <p:graphicEl>
                                              <a:dgm id="{64A9665B-1474-4E34-8FA2-A40C443C859B}"/>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graphicEl>
                                              <a:dgm id="{541C37E1-C1CE-4757-858F-0A2757C2B597}"/>
                                            </p:graphicEl>
                                          </p:spTgt>
                                        </p:tgtEl>
                                        <p:attrNameLst>
                                          <p:attrName>style.visibility</p:attrName>
                                        </p:attrNameLst>
                                      </p:cBhvr>
                                      <p:to>
                                        <p:strVal val="visible"/>
                                      </p:to>
                                    </p:set>
                                    <p:animEffect transition="in" filter="randombar(horizontal)">
                                      <p:cBhvr>
                                        <p:cTn id="39" dur="1500"/>
                                        <p:tgtEl>
                                          <p:spTgt spid="5">
                                            <p:graphicEl>
                                              <a:dgm id="{541C37E1-C1CE-4757-858F-0A2757C2B597}"/>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graphicEl>
                                              <a:dgm id="{A863C24C-C022-4D66-B065-CF061EC08256}"/>
                                            </p:graphicEl>
                                          </p:spTgt>
                                        </p:tgtEl>
                                        <p:attrNameLst>
                                          <p:attrName>style.visibility</p:attrName>
                                        </p:attrNameLst>
                                      </p:cBhvr>
                                      <p:to>
                                        <p:strVal val="visible"/>
                                      </p:to>
                                    </p:set>
                                    <p:animEffect transition="in" filter="randombar(horizontal)">
                                      <p:cBhvr>
                                        <p:cTn id="42" dur="1500"/>
                                        <p:tgtEl>
                                          <p:spTgt spid="5">
                                            <p:graphicEl>
                                              <a:dgm id="{A863C24C-C022-4D66-B065-CF061EC08256}"/>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graphicEl>
                                              <a:dgm id="{C5417421-52C8-4651-A7D9-B575C5499969}"/>
                                            </p:graphicEl>
                                          </p:spTgt>
                                        </p:tgtEl>
                                        <p:attrNameLst>
                                          <p:attrName>style.visibility</p:attrName>
                                        </p:attrNameLst>
                                      </p:cBhvr>
                                      <p:to>
                                        <p:strVal val="visible"/>
                                      </p:to>
                                    </p:set>
                                    <p:animEffect transition="in" filter="randombar(horizontal)">
                                      <p:cBhvr>
                                        <p:cTn id="45" dur="1500"/>
                                        <p:tgtEl>
                                          <p:spTgt spid="5">
                                            <p:graphicEl>
                                              <a:dgm id="{C5417421-52C8-4651-A7D9-B575C5499969}"/>
                                            </p:graphic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
                                            <p:graphicEl>
                                              <a:dgm id="{56AAA344-51AA-40D2-9BAE-B49B6C1947D9}"/>
                                            </p:graphicEl>
                                          </p:spTgt>
                                        </p:tgtEl>
                                        <p:attrNameLst>
                                          <p:attrName>style.visibility</p:attrName>
                                        </p:attrNameLst>
                                      </p:cBhvr>
                                      <p:to>
                                        <p:strVal val="visible"/>
                                      </p:to>
                                    </p:set>
                                    <p:animEffect transition="in" filter="randombar(horizontal)">
                                      <p:cBhvr>
                                        <p:cTn id="48" dur="1500"/>
                                        <p:tgtEl>
                                          <p:spTgt spid="5">
                                            <p:graphicEl>
                                              <a:dgm id="{56AAA344-51AA-40D2-9BAE-B49B6C1947D9}"/>
                                            </p:graphic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
                                            <p:graphicEl>
                                              <a:dgm id="{5A81F7AE-6B76-429E-88F1-F5116D6437C0}"/>
                                            </p:graphicEl>
                                          </p:spTgt>
                                        </p:tgtEl>
                                        <p:attrNameLst>
                                          <p:attrName>style.visibility</p:attrName>
                                        </p:attrNameLst>
                                      </p:cBhvr>
                                      <p:to>
                                        <p:strVal val="visible"/>
                                      </p:to>
                                    </p:set>
                                    <p:animEffect transition="in" filter="randombar(horizontal)">
                                      <p:cBhvr>
                                        <p:cTn id="51" dur="1500"/>
                                        <p:tgtEl>
                                          <p:spTgt spid="5">
                                            <p:graphicEl>
                                              <a:dgm id="{5A81F7AE-6B76-429E-88F1-F5116D6437C0}"/>
                                            </p:graphic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graphicEl>
                                              <a:dgm id="{19AF9027-1DE6-4219-86AB-2A4A1C370374}"/>
                                            </p:graphicEl>
                                          </p:spTgt>
                                        </p:tgtEl>
                                        <p:attrNameLst>
                                          <p:attrName>style.visibility</p:attrName>
                                        </p:attrNameLst>
                                      </p:cBhvr>
                                      <p:to>
                                        <p:strVal val="visible"/>
                                      </p:to>
                                    </p:set>
                                    <p:animEffect transition="in" filter="randombar(horizontal)">
                                      <p:cBhvr>
                                        <p:cTn id="54" dur="1500"/>
                                        <p:tgtEl>
                                          <p:spTgt spid="5">
                                            <p:graphicEl>
                                              <a:dgm id="{19AF9027-1DE6-4219-86AB-2A4A1C370374}"/>
                                            </p:graphic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
                                            <p:graphicEl>
                                              <a:dgm id="{BB9EC709-352F-48D5-9638-953B3EC832B1}"/>
                                            </p:graphicEl>
                                          </p:spTgt>
                                        </p:tgtEl>
                                        <p:attrNameLst>
                                          <p:attrName>style.visibility</p:attrName>
                                        </p:attrNameLst>
                                      </p:cBhvr>
                                      <p:to>
                                        <p:strVal val="visible"/>
                                      </p:to>
                                    </p:set>
                                    <p:animEffect transition="in" filter="randombar(horizontal)">
                                      <p:cBhvr>
                                        <p:cTn id="57" dur="1500"/>
                                        <p:tgtEl>
                                          <p:spTgt spid="5">
                                            <p:graphicEl>
                                              <a:dgm id="{BB9EC709-352F-48D5-9638-953B3EC832B1}"/>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
                                            <p:graphicEl>
                                              <a:dgm id="{689C1E34-5996-4EE0-A037-E9D62FB008C5}"/>
                                            </p:graphicEl>
                                          </p:spTgt>
                                        </p:tgtEl>
                                        <p:attrNameLst>
                                          <p:attrName>style.visibility</p:attrName>
                                        </p:attrNameLst>
                                      </p:cBhvr>
                                      <p:to>
                                        <p:strVal val="visible"/>
                                      </p:to>
                                    </p:set>
                                    <p:animEffect transition="in" filter="randombar(horizontal)">
                                      <p:cBhvr>
                                        <p:cTn id="60" dur="1500"/>
                                        <p:tgtEl>
                                          <p:spTgt spid="5">
                                            <p:graphicEl>
                                              <a:dgm id="{689C1E34-5996-4EE0-A037-E9D62FB008C5}"/>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
                                            <p:graphicEl>
                                              <a:dgm id="{A6EB058B-2A11-4450-B5E5-70E49F40F578}"/>
                                            </p:graphicEl>
                                          </p:spTgt>
                                        </p:tgtEl>
                                        <p:attrNameLst>
                                          <p:attrName>style.visibility</p:attrName>
                                        </p:attrNameLst>
                                      </p:cBhvr>
                                      <p:to>
                                        <p:strVal val="visible"/>
                                      </p:to>
                                    </p:set>
                                    <p:animEffect transition="in" filter="randombar(horizontal)">
                                      <p:cBhvr>
                                        <p:cTn id="63" dur="1500"/>
                                        <p:tgtEl>
                                          <p:spTgt spid="5">
                                            <p:graphicEl>
                                              <a:dgm id="{A6EB058B-2A11-4450-B5E5-70E49F40F578}"/>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
                                            <p:graphicEl>
                                              <a:dgm id="{D3452C69-1789-4632-9725-AD17417B235C}"/>
                                            </p:graphicEl>
                                          </p:spTgt>
                                        </p:tgtEl>
                                        <p:attrNameLst>
                                          <p:attrName>style.visibility</p:attrName>
                                        </p:attrNameLst>
                                      </p:cBhvr>
                                      <p:to>
                                        <p:strVal val="visible"/>
                                      </p:to>
                                    </p:set>
                                    <p:animEffect transition="in" filter="randombar(horizontal)">
                                      <p:cBhvr>
                                        <p:cTn id="66" dur="1500"/>
                                        <p:tgtEl>
                                          <p:spTgt spid="5">
                                            <p:graphicEl>
                                              <a:dgm id="{D3452C69-1789-4632-9725-AD17417B235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5">
                                            <p:graphicEl>
                                              <a:dgm id="{D1366EA3-7735-4DCC-A0D4-09FDB138EDDF}"/>
                                            </p:graphicEl>
                                          </p:spTgt>
                                        </p:tgtEl>
                                        <p:attrNameLst>
                                          <p:attrName>style.visibility</p:attrName>
                                        </p:attrNameLst>
                                      </p:cBhvr>
                                      <p:to>
                                        <p:strVal val="visible"/>
                                      </p:to>
                                    </p:set>
                                    <p:animEffect transition="in" filter="randombar(horizontal)">
                                      <p:cBhvr>
                                        <p:cTn id="71" dur="1500"/>
                                        <p:tgtEl>
                                          <p:spTgt spid="5">
                                            <p:graphicEl>
                                              <a:dgm id="{D1366EA3-7735-4DCC-A0D4-09FDB138EDDF}"/>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
                                            <p:graphicEl>
                                              <a:dgm id="{813A3903-09CF-4697-9B1A-D43147EC4CE0}"/>
                                            </p:graphicEl>
                                          </p:spTgt>
                                        </p:tgtEl>
                                        <p:attrNameLst>
                                          <p:attrName>style.visibility</p:attrName>
                                        </p:attrNameLst>
                                      </p:cBhvr>
                                      <p:to>
                                        <p:strVal val="visible"/>
                                      </p:to>
                                    </p:set>
                                    <p:animEffect transition="in" filter="randombar(horizontal)">
                                      <p:cBhvr>
                                        <p:cTn id="74" dur="1500"/>
                                        <p:tgtEl>
                                          <p:spTgt spid="5">
                                            <p:graphicEl>
                                              <a:dgm id="{813A3903-09CF-4697-9B1A-D43147EC4CE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
                                            <p:graphicEl>
                                              <a:dgm id="{127D3105-C01A-47E2-AE58-DC5A346D52C8}"/>
                                            </p:graphicEl>
                                          </p:spTgt>
                                        </p:tgtEl>
                                        <p:attrNameLst>
                                          <p:attrName>style.visibility</p:attrName>
                                        </p:attrNameLst>
                                      </p:cBhvr>
                                      <p:to>
                                        <p:strVal val="visible"/>
                                      </p:to>
                                    </p:set>
                                    <p:animEffect transition="in" filter="randombar(horizontal)">
                                      <p:cBhvr>
                                        <p:cTn id="79" dur="1500"/>
                                        <p:tgtEl>
                                          <p:spTgt spid="5">
                                            <p:graphicEl>
                                              <a:dgm id="{127D3105-C01A-47E2-AE58-DC5A346D52C8}"/>
                                            </p:graphicEl>
                                          </p:spTgt>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
                                            <p:graphicEl>
                                              <a:dgm id="{385758A6-A038-4DF5-A66F-257859572C78}"/>
                                            </p:graphicEl>
                                          </p:spTgt>
                                        </p:tgtEl>
                                        <p:attrNameLst>
                                          <p:attrName>style.visibility</p:attrName>
                                        </p:attrNameLst>
                                      </p:cBhvr>
                                      <p:to>
                                        <p:strVal val="visible"/>
                                      </p:to>
                                    </p:set>
                                    <p:animEffect transition="in" filter="randombar(horizontal)">
                                      <p:cBhvr>
                                        <p:cTn id="82" dur="1500"/>
                                        <p:tgtEl>
                                          <p:spTgt spid="5">
                                            <p:graphicEl>
                                              <a:dgm id="{385758A6-A038-4DF5-A66F-257859572C78}"/>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anim calcmode="lin" valueType="num">
                                      <p:cBhvr>
                                        <p:cTn id="95" dur="1000" fill="hold"/>
                                        <p:tgtEl>
                                          <p:spTgt spid="7"/>
                                        </p:tgtEl>
                                        <p:attrNameLst>
                                          <p:attrName>ppt_x</p:attrName>
                                        </p:attrNameLst>
                                      </p:cBhvr>
                                      <p:tavLst>
                                        <p:tav tm="0">
                                          <p:val>
                                            <p:strVal val="#ppt_x"/>
                                          </p:val>
                                        </p:tav>
                                        <p:tav tm="100000">
                                          <p:val>
                                            <p:strVal val="#ppt_x"/>
                                          </p:val>
                                        </p:tav>
                                      </p:tavLst>
                                    </p:anim>
                                    <p:anim calcmode="lin" valueType="num">
                                      <p:cBhvr>
                                        <p:cTn id="9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1000"/>
                                        <p:tgtEl>
                                          <p:spTgt spid="8"/>
                                        </p:tgtEl>
                                      </p:cBhvr>
                                    </p:animEffect>
                                    <p:anim calcmode="lin" valueType="num">
                                      <p:cBhvr>
                                        <p:cTn id="102" dur="1000" fill="hold"/>
                                        <p:tgtEl>
                                          <p:spTgt spid="8"/>
                                        </p:tgtEl>
                                        <p:attrNameLst>
                                          <p:attrName>ppt_x</p:attrName>
                                        </p:attrNameLst>
                                      </p:cBhvr>
                                      <p:tavLst>
                                        <p:tav tm="0">
                                          <p:val>
                                            <p:strVal val="#ppt_x"/>
                                          </p:val>
                                        </p:tav>
                                        <p:tav tm="100000">
                                          <p:val>
                                            <p:strVal val="#ppt_x"/>
                                          </p:val>
                                        </p:tav>
                                      </p:tavLst>
                                    </p:anim>
                                    <p:anim calcmode="lin" valueType="num">
                                      <p:cBhvr>
                                        <p:cTn id="10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6" grpId="0" animBg="1"/>
      <p:bldP spid="7" grpId="0" animBg="1"/>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Relation Between Sensitivity &amp; Specificity</a:t>
            </a:r>
            <a:endParaRPr 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2451329"/>
              </p:ext>
            </p:extLst>
          </p:nvPr>
        </p:nvGraphicFramePr>
        <p:xfrm>
          <a:off x="76200" y="16002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C746E05-1B00-4B59-81F6-D690C09ADFE2}" type="slidenum">
              <a:rPr lang="en-US" smtClean="0"/>
              <a:pPr/>
              <a:t>161</a:t>
            </a:fld>
            <a:endParaRPr lang="en-US"/>
          </a:p>
        </p:txBody>
      </p:sp>
      <p:sp>
        <p:nvSpPr>
          <p:cNvPr id="6" name="Up Arrow 5"/>
          <p:cNvSpPr/>
          <p:nvPr/>
        </p:nvSpPr>
        <p:spPr>
          <a:xfrm>
            <a:off x="228600" y="3810000"/>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3581400" y="3886200"/>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086600" y="3805473"/>
            <a:ext cx="457200" cy="762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F32063AC-3EB6-4EF8-AAEF-C1131C88420F}" type="datetime1">
              <a:rPr lang="en-US" smtClean="0"/>
              <a:t>5/17/2020</a:t>
            </a:fld>
            <a:endParaRPr lang="en-US"/>
          </a:p>
        </p:txBody>
      </p:sp>
      <p:sp>
        <p:nvSpPr>
          <p:cNvPr id="9" name="Footer Placeholder 8"/>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21153669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51BCD444-A4C0-4266-8D86-8EB70C01753C}"/>
                                            </p:graphicEl>
                                          </p:spTgt>
                                        </p:tgtEl>
                                        <p:attrNameLst>
                                          <p:attrName>style.visibility</p:attrName>
                                        </p:attrNameLst>
                                      </p:cBhvr>
                                      <p:to>
                                        <p:strVal val="visible"/>
                                      </p:to>
                                    </p:set>
                                    <p:animEffect transition="in" filter="randombar(horizontal)">
                                      <p:cBhvr>
                                        <p:cTn id="12" dur="1500"/>
                                        <p:tgtEl>
                                          <p:spTgt spid="5">
                                            <p:graphicEl>
                                              <a:dgm id="{51BCD444-A4C0-4266-8D86-8EB70C01753C}"/>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CA6775F4-9ED4-4896-BBCC-721ECEC7B689}"/>
                                            </p:graphicEl>
                                          </p:spTgt>
                                        </p:tgtEl>
                                        <p:attrNameLst>
                                          <p:attrName>style.visibility</p:attrName>
                                        </p:attrNameLst>
                                      </p:cBhvr>
                                      <p:to>
                                        <p:strVal val="visible"/>
                                      </p:to>
                                    </p:set>
                                    <p:animEffect transition="in" filter="randombar(horizontal)">
                                      <p:cBhvr>
                                        <p:cTn id="15" dur="1500"/>
                                        <p:tgtEl>
                                          <p:spTgt spid="5">
                                            <p:graphicEl>
                                              <a:dgm id="{CA6775F4-9ED4-4896-BBCC-721ECEC7B689}"/>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graphicEl>
                                              <a:dgm id="{20548D7E-4039-4688-B19E-B17834F59DD0}"/>
                                            </p:graphicEl>
                                          </p:spTgt>
                                        </p:tgtEl>
                                        <p:attrNameLst>
                                          <p:attrName>style.visibility</p:attrName>
                                        </p:attrNameLst>
                                      </p:cBhvr>
                                      <p:to>
                                        <p:strVal val="visible"/>
                                      </p:to>
                                    </p:set>
                                    <p:animEffect transition="in" filter="randombar(horizontal)">
                                      <p:cBhvr>
                                        <p:cTn id="18" dur="1500"/>
                                        <p:tgtEl>
                                          <p:spTgt spid="5">
                                            <p:graphicEl>
                                              <a:dgm id="{20548D7E-4039-4688-B19E-B17834F59DD0}"/>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graphicEl>
                                              <a:dgm id="{2831D0D1-A032-455C-BBE7-4F3E40CB21E7}"/>
                                            </p:graphicEl>
                                          </p:spTgt>
                                        </p:tgtEl>
                                        <p:attrNameLst>
                                          <p:attrName>style.visibility</p:attrName>
                                        </p:attrNameLst>
                                      </p:cBhvr>
                                      <p:to>
                                        <p:strVal val="visible"/>
                                      </p:to>
                                    </p:set>
                                    <p:animEffect transition="in" filter="randombar(horizontal)">
                                      <p:cBhvr>
                                        <p:cTn id="21" dur="1500"/>
                                        <p:tgtEl>
                                          <p:spTgt spid="5">
                                            <p:graphicEl>
                                              <a:dgm id="{2831D0D1-A032-455C-BBE7-4F3E40CB21E7}"/>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graphicEl>
                                              <a:dgm id="{BF253F65-2F18-4098-869F-70E35AA05745}"/>
                                            </p:graphicEl>
                                          </p:spTgt>
                                        </p:tgtEl>
                                        <p:attrNameLst>
                                          <p:attrName>style.visibility</p:attrName>
                                        </p:attrNameLst>
                                      </p:cBhvr>
                                      <p:to>
                                        <p:strVal val="visible"/>
                                      </p:to>
                                    </p:set>
                                    <p:animEffect transition="in" filter="randombar(horizontal)">
                                      <p:cBhvr>
                                        <p:cTn id="24" dur="1500"/>
                                        <p:tgtEl>
                                          <p:spTgt spid="5">
                                            <p:graphicEl>
                                              <a:dgm id="{BF253F65-2F18-4098-869F-70E35AA05745}"/>
                                            </p:graphic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graphicEl>
                                              <a:dgm id="{275315D1-C084-4D21-856F-A22F79FDFCED}"/>
                                            </p:graphicEl>
                                          </p:spTgt>
                                        </p:tgtEl>
                                        <p:attrNameLst>
                                          <p:attrName>style.visibility</p:attrName>
                                        </p:attrNameLst>
                                      </p:cBhvr>
                                      <p:to>
                                        <p:strVal val="visible"/>
                                      </p:to>
                                    </p:set>
                                    <p:animEffect transition="in" filter="randombar(horizontal)">
                                      <p:cBhvr>
                                        <p:cTn id="27" dur="1500"/>
                                        <p:tgtEl>
                                          <p:spTgt spid="5">
                                            <p:graphicEl>
                                              <a:dgm id="{275315D1-C084-4D21-856F-A22F79FDFCED}"/>
                                            </p:graphic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graphicEl>
                                              <a:dgm id="{0FAF0BBE-EC0F-4634-B7C1-D5CC02D534DC}"/>
                                            </p:graphicEl>
                                          </p:spTgt>
                                        </p:tgtEl>
                                        <p:attrNameLst>
                                          <p:attrName>style.visibility</p:attrName>
                                        </p:attrNameLst>
                                      </p:cBhvr>
                                      <p:to>
                                        <p:strVal val="visible"/>
                                      </p:to>
                                    </p:set>
                                    <p:animEffect transition="in" filter="randombar(horizontal)">
                                      <p:cBhvr>
                                        <p:cTn id="30" dur="1500"/>
                                        <p:tgtEl>
                                          <p:spTgt spid="5">
                                            <p:graphicEl>
                                              <a:dgm id="{0FAF0BBE-EC0F-4634-B7C1-D5CC02D534DC}"/>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graphicEl>
                                              <a:dgm id="{302707AE-6B90-464D-AA4A-E25E66473C60}"/>
                                            </p:graphicEl>
                                          </p:spTgt>
                                        </p:tgtEl>
                                        <p:attrNameLst>
                                          <p:attrName>style.visibility</p:attrName>
                                        </p:attrNameLst>
                                      </p:cBhvr>
                                      <p:to>
                                        <p:strVal val="visible"/>
                                      </p:to>
                                    </p:set>
                                    <p:animEffect transition="in" filter="randombar(horizontal)">
                                      <p:cBhvr>
                                        <p:cTn id="33" dur="1500"/>
                                        <p:tgtEl>
                                          <p:spTgt spid="5">
                                            <p:graphicEl>
                                              <a:dgm id="{302707AE-6B90-464D-AA4A-E25E66473C60}"/>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graphicEl>
                                              <a:dgm id="{64A9665B-1474-4E34-8FA2-A40C443C859B}"/>
                                            </p:graphicEl>
                                          </p:spTgt>
                                        </p:tgtEl>
                                        <p:attrNameLst>
                                          <p:attrName>style.visibility</p:attrName>
                                        </p:attrNameLst>
                                      </p:cBhvr>
                                      <p:to>
                                        <p:strVal val="visible"/>
                                      </p:to>
                                    </p:set>
                                    <p:animEffect transition="in" filter="randombar(horizontal)">
                                      <p:cBhvr>
                                        <p:cTn id="36" dur="1500"/>
                                        <p:tgtEl>
                                          <p:spTgt spid="5">
                                            <p:graphicEl>
                                              <a:dgm id="{64A9665B-1474-4E34-8FA2-A40C443C859B}"/>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graphicEl>
                                              <a:dgm id="{541C37E1-C1CE-4757-858F-0A2757C2B597}"/>
                                            </p:graphicEl>
                                          </p:spTgt>
                                        </p:tgtEl>
                                        <p:attrNameLst>
                                          <p:attrName>style.visibility</p:attrName>
                                        </p:attrNameLst>
                                      </p:cBhvr>
                                      <p:to>
                                        <p:strVal val="visible"/>
                                      </p:to>
                                    </p:set>
                                    <p:animEffect transition="in" filter="randombar(horizontal)">
                                      <p:cBhvr>
                                        <p:cTn id="39" dur="1500"/>
                                        <p:tgtEl>
                                          <p:spTgt spid="5">
                                            <p:graphicEl>
                                              <a:dgm id="{541C37E1-C1CE-4757-858F-0A2757C2B597}"/>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graphicEl>
                                              <a:dgm id="{A863C24C-C022-4D66-B065-CF061EC08256}"/>
                                            </p:graphicEl>
                                          </p:spTgt>
                                        </p:tgtEl>
                                        <p:attrNameLst>
                                          <p:attrName>style.visibility</p:attrName>
                                        </p:attrNameLst>
                                      </p:cBhvr>
                                      <p:to>
                                        <p:strVal val="visible"/>
                                      </p:to>
                                    </p:set>
                                    <p:animEffect transition="in" filter="randombar(horizontal)">
                                      <p:cBhvr>
                                        <p:cTn id="42" dur="1500"/>
                                        <p:tgtEl>
                                          <p:spTgt spid="5">
                                            <p:graphicEl>
                                              <a:dgm id="{A863C24C-C022-4D66-B065-CF061EC08256}"/>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graphicEl>
                                              <a:dgm id="{C5417421-52C8-4651-A7D9-B575C5499969}"/>
                                            </p:graphicEl>
                                          </p:spTgt>
                                        </p:tgtEl>
                                        <p:attrNameLst>
                                          <p:attrName>style.visibility</p:attrName>
                                        </p:attrNameLst>
                                      </p:cBhvr>
                                      <p:to>
                                        <p:strVal val="visible"/>
                                      </p:to>
                                    </p:set>
                                    <p:animEffect transition="in" filter="randombar(horizontal)">
                                      <p:cBhvr>
                                        <p:cTn id="45" dur="1500"/>
                                        <p:tgtEl>
                                          <p:spTgt spid="5">
                                            <p:graphicEl>
                                              <a:dgm id="{C5417421-52C8-4651-A7D9-B575C5499969}"/>
                                            </p:graphic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
                                            <p:graphicEl>
                                              <a:dgm id="{56AAA344-51AA-40D2-9BAE-B49B6C1947D9}"/>
                                            </p:graphicEl>
                                          </p:spTgt>
                                        </p:tgtEl>
                                        <p:attrNameLst>
                                          <p:attrName>style.visibility</p:attrName>
                                        </p:attrNameLst>
                                      </p:cBhvr>
                                      <p:to>
                                        <p:strVal val="visible"/>
                                      </p:to>
                                    </p:set>
                                    <p:animEffect transition="in" filter="randombar(horizontal)">
                                      <p:cBhvr>
                                        <p:cTn id="48" dur="1500"/>
                                        <p:tgtEl>
                                          <p:spTgt spid="5">
                                            <p:graphicEl>
                                              <a:dgm id="{56AAA344-51AA-40D2-9BAE-B49B6C1947D9}"/>
                                            </p:graphic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
                                            <p:graphicEl>
                                              <a:dgm id="{5A81F7AE-6B76-429E-88F1-F5116D6437C0}"/>
                                            </p:graphicEl>
                                          </p:spTgt>
                                        </p:tgtEl>
                                        <p:attrNameLst>
                                          <p:attrName>style.visibility</p:attrName>
                                        </p:attrNameLst>
                                      </p:cBhvr>
                                      <p:to>
                                        <p:strVal val="visible"/>
                                      </p:to>
                                    </p:set>
                                    <p:animEffect transition="in" filter="randombar(horizontal)">
                                      <p:cBhvr>
                                        <p:cTn id="51" dur="1500"/>
                                        <p:tgtEl>
                                          <p:spTgt spid="5">
                                            <p:graphicEl>
                                              <a:dgm id="{5A81F7AE-6B76-429E-88F1-F5116D6437C0}"/>
                                            </p:graphic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graphicEl>
                                              <a:dgm id="{19AF9027-1DE6-4219-86AB-2A4A1C370374}"/>
                                            </p:graphicEl>
                                          </p:spTgt>
                                        </p:tgtEl>
                                        <p:attrNameLst>
                                          <p:attrName>style.visibility</p:attrName>
                                        </p:attrNameLst>
                                      </p:cBhvr>
                                      <p:to>
                                        <p:strVal val="visible"/>
                                      </p:to>
                                    </p:set>
                                    <p:animEffect transition="in" filter="randombar(horizontal)">
                                      <p:cBhvr>
                                        <p:cTn id="54" dur="1500"/>
                                        <p:tgtEl>
                                          <p:spTgt spid="5">
                                            <p:graphicEl>
                                              <a:dgm id="{19AF9027-1DE6-4219-86AB-2A4A1C370374}"/>
                                            </p:graphic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
                                            <p:graphicEl>
                                              <a:dgm id="{BB9EC709-352F-48D5-9638-953B3EC832B1}"/>
                                            </p:graphicEl>
                                          </p:spTgt>
                                        </p:tgtEl>
                                        <p:attrNameLst>
                                          <p:attrName>style.visibility</p:attrName>
                                        </p:attrNameLst>
                                      </p:cBhvr>
                                      <p:to>
                                        <p:strVal val="visible"/>
                                      </p:to>
                                    </p:set>
                                    <p:animEffect transition="in" filter="randombar(horizontal)">
                                      <p:cBhvr>
                                        <p:cTn id="57" dur="1500"/>
                                        <p:tgtEl>
                                          <p:spTgt spid="5">
                                            <p:graphicEl>
                                              <a:dgm id="{BB9EC709-352F-48D5-9638-953B3EC832B1}"/>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
                                            <p:graphicEl>
                                              <a:dgm id="{689C1E34-5996-4EE0-A037-E9D62FB008C5}"/>
                                            </p:graphicEl>
                                          </p:spTgt>
                                        </p:tgtEl>
                                        <p:attrNameLst>
                                          <p:attrName>style.visibility</p:attrName>
                                        </p:attrNameLst>
                                      </p:cBhvr>
                                      <p:to>
                                        <p:strVal val="visible"/>
                                      </p:to>
                                    </p:set>
                                    <p:animEffect transition="in" filter="randombar(horizontal)">
                                      <p:cBhvr>
                                        <p:cTn id="60" dur="1500"/>
                                        <p:tgtEl>
                                          <p:spTgt spid="5">
                                            <p:graphicEl>
                                              <a:dgm id="{689C1E34-5996-4EE0-A037-E9D62FB008C5}"/>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
                                            <p:graphicEl>
                                              <a:dgm id="{A6EB058B-2A11-4450-B5E5-70E49F40F578}"/>
                                            </p:graphicEl>
                                          </p:spTgt>
                                        </p:tgtEl>
                                        <p:attrNameLst>
                                          <p:attrName>style.visibility</p:attrName>
                                        </p:attrNameLst>
                                      </p:cBhvr>
                                      <p:to>
                                        <p:strVal val="visible"/>
                                      </p:to>
                                    </p:set>
                                    <p:animEffect transition="in" filter="randombar(horizontal)">
                                      <p:cBhvr>
                                        <p:cTn id="63" dur="1500"/>
                                        <p:tgtEl>
                                          <p:spTgt spid="5">
                                            <p:graphicEl>
                                              <a:dgm id="{A6EB058B-2A11-4450-B5E5-70E49F40F578}"/>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
                                            <p:graphicEl>
                                              <a:dgm id="{D3452C69-1789-4632-9725-AD17417B235C}"/>
                                            </p:graphicEl>
                                          </p:spTgt>
                                        </p:tgtEl>
                                        <p:attrNameLst>
                                          <p:attrName>style.visibility</p:attrName>
                                        </p:attrNameLst>
                                      </p:cBhvr>
                                      <p:to>
                                        <p:strVal val="visible"/>
                                      </p:to>
                                    </p:set>
                                    <p:animEffect transition="in" filter="randombar(horizontal)">
                                      <p:cBhvr>
                                        <p:cTn id="66" dur="1500"/>
                                        <p:tgtEl>
                                          <p:spTgt spid="5">
                                            <p:graphicEl>
                                              <a:dgm id="{D3452C69-1789-4632-9725-AD17417B235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5">
                                            <p:graphicEl>
                                              <a:dgm id="{D1366EA3-7735-4DCC-A0D4-09FDB138EDDF}"/>
                                            </p:graphicEl>
                                          </p:spTgt>
                                        </p:tgtEl>
                                        <p:attrNameLst>
                                          <p:attrName>style.visibility</p:attrName>
                                        </p:attrNameLst>
                                      </p:cBhvr>
                                      <p:to>
                                        <p:strVal val="visible"/>
                                      </p:to>
                                    </p:set>
                                    <p:animEffect transition="in" filter="randombar(horizontal)">
                                      <p:cBhvr>
                                        <p:cTn id="71" dur="1500"/>
                                        <p:tgtEl>
                                          <p:spTgt spid="5">
                                            <p:graphicEl>
                                              <a:dgm id="{D1366EA3-7735-4DCC-A0D4-09FDB138EDDF}"/>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
                                            <p:graphicEl>
                                              <a:dgm id="{813A3903-09CF-4697-9B1A-D43147EC4CE0}"/>
                                            </p:graphicEl>
                                          </p:spTgt>
                                        </p:tgtEl>
                                        <p:attrNameLst>
                                          <p:attrName>style.visibility</p:attrName>
                                        </p:attrNameLst>
                                      </p:cBhvr>
                                      <p:to>
                                        <p:strVal val="visible"/>
                                      </p:to>
                                    </p:set>
                                    <p:animEffect transition="in" filter="randombar(horizontal)">
                                      <p:cBhvr>
                                        <p:cTn id="74" dur="1500"/>
                                        <p:tgtEl>
                                          <p:spTgt spid="5">
                                            <p:graphicEl>
                                              <a:dgm id="{813A3903-09CF-4697-9B1A-D43147EC4CE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
                                            <p:graphicEl>
                                              <a:dgm id="{127D3105-C01A-47E2-AE58-DC5A346D52C8}"/>
                                            </p:graphicEl>
                                          </p:spTgt>
                                        </p:tgtEl>
                                        <p:attrNameLst>
                                          <p:attrName>style.visibility</p:attrName>
                                        </p:attrNameLst>
                                      </p:cBhvr>
                                      <p:to>
                                        <p:strVal val="visible"/>
                                      </p:to>
                                    </p:set>
                                    <p:animEffect transition="in" filter="randombar(horizontal)">
                                      <p:cBhvr>
                                        <p:cTn id="79" dur="1500"/>
                                        <p:tgtEl>
                                          <p:spTgt spid="5">
                                            <p:graphicEl>
                                              <a:dgm id="{127D3105-C01A-47E2-AE58-DC5A346D52C8}"/>
                                            </p:graphicEl>
                                          </p:spTgt>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
                                            <p:graphicEl>
                                              <a:dgm id="{385758A6-A038-4DF5-A66F-257859572C78}"/>
                                            </p:graphicEl>
                                          </p:spTgt>
                                        </p:tgtEl>
                                        <p:attrNameLst>
                                          <p:attrName>style.visibility</p:attrName>
                                        </p:attrNameLst>
                                      </p:cBhvr>
                                      <p:to>
                                        <p:strVal val="visible"/>
                                      </p:to>
                                    </p:set>
                                    <p:animEffect transition="in" filter="randombar(horizontal)">
                                      <p:cBhvr>
                                        <p:cTn id="82" dur="1500"/>
                                        <p:tgtEl>
                                          <p:spTgt spid="5">
                                            <p:graphicEl>
                                              <a:dgm id="{385758A6-A038-4DF5-A66F-257859572C78}"/>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anim calcmode="lin" valueType="num">
                                      <p:cBhvr>
                                        <p:cTn id="95" dur="1000" fill="hold"/>
                                        <p:tgtEl>
                                          <p:spTgt spid="7"/>
                                        </p:tgtEl>
                                        <p:attrNameLst>
                                          <p:attrName>ppt_x</p:attrName>
                                        </p:attrNameLst>
                                      </p:cBhvr>
                                      <p:tavLst>
                                        <p:tav tm="0">
                                          <p:val>
                                            <p:strVal val="#ppt_x"/>
                                          </p:val>
                                        </p:tav>
                                        <p:tav tm="100000">
                                          <p:val>
                                            <p:strVal val="#ppt_x"/>
                                          </p:val>
                                        </p:tav>
                                      </p:tavLst>
                                    </p:anim>
                                    <p:anim calcmode="lin" valueType="num">
                                      <p:cBhvr>
                                        <p:cTn id="9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1000"/>
                                        <p:tgtEl>
                                          <p:spTgt spid="8"/>
                                        </p:tgtEl>
                                      </p:cBhvr>
                                    </p:animEffect>
                                    <p:anim calcmode="lin" valueType="num">
                                      <p:cBhvr>
                                        <p:cTn id="102" dur="1000" fill="hold"/>
                                        <p:tgtEl>
                                          <p:spTgt spid="8"/>
                                        </p:tgtEl>
                                        <p:attrNameLst>
                                          <p:attrName>ppt_x</p:attrName>
                                        </p:attrNameLst>
                                      </p:cBhvr>
                                      <p:tavLst>
                                        <p:tav tm="0">
                                          <p:val>
                                            <p:strVal val="#ppt_x"/>
                                          </p:val>
                                        </p:tav>
                                        <p:tav tm="100000">
                                          <p:val>
                                            <p:strVal val="#ppt_x"/>
                                          </p:val>
                                        </p:tav>
                                      </p:tavLst>
                                    </p:anim>
                                    <p:anim calcmode="lin" valueType="num">
                                      <p:cBhvr>
                                        <p:cTn id="10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6" grpId="0" animBg="1"/>
      <p:bldP spid="7" grpId="0" animBg="1"/>
      <p:bldP spid="8"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solidFill>
                  <a:srgbClr val="0070C0"/>
                </a:solidFill>
                <a:latin typeface="Times New Roman" panose="02020603050405020304" pitchFamily="18" charset="0"/>
                <a:cs typeface="Times New Roman" panose="02020603050405020304" pitchFamily="18" charset="0"/>
              </a:rPr>
              <a:t>Relation Between Sensitivity &amp; Specificity</a:t>
            </a:r>
            <a:endParaRPr lang="en-US" dirty="0"/>
          </a:p>
        </p:txBody>
      </p:sp>
      <p:sp>
        <p:nvSpPr>
          <p:cNvPr id="4" name="Slide Number Placeholder 3"/>
          <p:cNvSpPr>
            <a:spLocks noGrp="1"/>
          </p:cNvSpPr>
          <p:nvPr>
            <p:ph type="sldNum" sz="quarter" idx="12"/>
          </p:nvPr>
        </p:nvSpPr>
        <p:spPr/>
        <p:txBody>
          <a:bodyPr/>
          <a:lstStyle/>
          <a:p>
            <a:fld id="{EC746E05-1B00-4B59-81F6-D690C09ADFE2}" type="slidenum">
              <a:rPr lang="en-US" smtClean="0"/>
              <a:pPr/>
              <a:t>162</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05000"/>
            <a:ext cx="7183179" cy="4260368"/>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fld id="{0465B879-E1E7-45A7-BF62-A4D41F54A3BB}"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9304528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normAutofit/>
          </a:bodyPr>
          <a:lstStyle/>
          <a:p>
            <a:pPr algn="l"/>
            <a:r>
              <a:rPr lang="en-US" dirty="0" smtClean="0">
                <a:solidFill>
                  <a:srgbClr val="0070C0"/>
                </a:solidFill>
                <a:latin typeface="Times New Roman" panose="02020603050405020304" pitchFamily="18" charset="0"/>
                <a:cs typeface="Times New Roman" panose="02020603050405020304" pitchFamily="18" charset="0"/>
              </a:rPr>
              <a:t>Risk of Screening </a:t>
            </a:r>
            <a:endParaRPr 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129045"/>
              </p:ext>
            </p:extLst>
          </p:nvPr>
        </p:nvGraphicFramePr>
        <p:xfrm>
          <a:off x="152400" y="12954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C746E05-1B00-4B59-81F6-D690C09ADFE2}" type="slidenum">
              <a:rPr lang="en-US" smtClean="0"/>
              <a:pPr/>
              <a:t>163</a:t>
            </a:fld>
            <a:endParaRPr lang="en-US"/>
          </a:p>
        </p:txBody>
      </p:sp>
      <p:sp>
        <p:nvSpPr>
          <p:cNvPr id="5" name="Date Placeholder 4"/>
          <p:cNvSpPr>
            <a:spLocks noGrp="1"/>
          </p:cNvSpPr>
          <p:nvPr>
            <p:ph type="dt" sz="half" idx="10"/>
          </p:nvPr>
        </p:nvSpPr>
        <p:spPr/>
        <p:txBody>
          <a:bodyPr/>
          <a:lstStyle/>
          <a:p>
            <a:fld id="{05A84DE7-584D-48DF-8020-49CCF5A39519}"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extLst>
      <p:ext uri="{BB962C8B-B14F-4D97-AF65-F5344CB8AC3E}">
        <p14:creationId xmlns:p14="http://schemas.microsoft.com/office/powerpoint/2010/main" val="34721489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99D537A3-1D58-4CA5-A6AE-E2F58D530879}"/>
                                            </p:graphicEl>
                                          </p:spTgt>
                                        </p:tgtEl>
                                        <p:attrNameLst>
                                          <p:attrName>style.visibility</p:attrName>
                                        </p:attrNameLst>
                                      </p:cBhvr>
                                      <p:to>
                                        <p:strVal val="visible"/>
                                      </p:to>
                                    </p:set>
                                    <p:animEffect transition="in" filter="randombar(horizontal)">
                                      <p:cBhvr>
                                        <p:cTn id="12" dur="1500"/>
                                        <p:tgtEl>
                                          <p:spTgt spid="4">
                                            <p:graphicEl>
                                              <a:dgm id="{99D537A3-1D58-4CA5-A6AE-E2F58D53087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FB228BA6-A9B9-48E2-9370-D61A917EDDEA}"/>
                                            </p:graphicEl>
                                          </p:spTgt>
                                        </p:tgtEl>
                                        <p:attrNameLst>
                                          <p:attrName>style.visibility</p:attrName>
                                        </p:attrNameLst>
                                      </p:cBhvr>
                                      <p:to>
                                        <p:strVal val="visible"/>
                                      </p:to>
                                    </p:set>
                                    <p:animEffect transition="in" filter="randombar(horizontal)">
                                      <p:cBhvr>
                                        <p:cTn id="17" dur="1500"/>
                                        <p:tgtEl>
                                          <p:spTgt spid="4">
                                            <p:graphicEl>
                                              <a:dgm id="{FB228BA6-A9B9-48E2-9370-D61A917EDDEA}"/>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graphicEl>
                                              <a:dgm id="{C068B638-7AE2-4CB5-B53C-DC668D3F6A06}"/>
                                            </p:graphicEl>
                                          </p:spTgt>
                                        </p:tgtEl>
                                        <p:attrNameLst>
                                          <p:attrName>style.visibility</p:attrName>
                                        </p:attrNameLst>
                                      </p:cBhvr>
                                      <p:to>
                                        <p:strVal val="visible"/>
                                      </p:to>
                                    </p:set>
                                    <p:animEffect transition="in" filter="randombar(horizontal)">
                                      <p:cBhvr>
                                        <p:cTn id="20" dur="1500"/>
                                        <p:tgtEl>
                                          <p:spTgt spid="4">
                                            <p:graphicEl>
                                              <a:dgm id="{C068B638-7AE2-4CB5-B53C-DC668D3F6A0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graphicEl>
                                              <a:dgm id="{DE30ECE4-C04B-48DB-8803-8AE545F561A3}"/>
                                            </p:graphicEl>
                                          </p:spTgt>
                                        </p:tgtEl>
                                        <p:attrNameLst>
                                          <p:attrName>style.visibility</p:attrName>
                                        </p:attrNameLst>
                                      </p:cBhvr>
                                      <p:to>
                                        <p:strVal val="visible"/>
                                      </p:to>
                                    </p:set>
                                    <p:animEffect transition="in" filter="randombar(horizontal)">
                                      <p:cBhvr>
                                        <p:cTn id="25" dur="1500"/>
                                        <p:tgtEl>
                                          <p:spTgt spid="4">
                                            <p:graphicEl>
                                              <a:dgm id="{DE30ECE4-C04B-48DB-8803-8AE545F561A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graphicEl>
                                              <a:dgm id="{80CEE4F8-118B-47D0-9816-5C835BD8EA4C}"/>
                                            </p:graphicEl>
                                          </p:spTgt>
                                        </p:tgtEl>
                                        <p:attrNameLst>
                                          <p:attrName>style.visibility</p:attrName>
                                        </p:attrNameLst>
                                      </p:cBhvr>
                                      <p:to>
                                        <p:strVal val="visible"/>
                                      </p:to>
                                    </p:set>
                                    <p:animEffect transition="in" filter="randombar(horizontal)">
                                      <p:cBhvr>
                                        <p:cTn id="30" dur="1500"/>
                                        <p:tgtEl>
                                          <p:spTgt spid="4">
                                            <p:graphicEl>
                                              <a:dgm id="{80CEE4F8-118B-47D0-9816-5C835BD8EA4C}"/>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graphicEl>
                                              <a:dgm id="{F105CC74-FE5F-4299-B37B-5DF2605EFF3D}"/>
                                            </p:graphicEl>
                                          </p:spTgt>
                                        </p:tgtEl>
                                        <p:attrNameLst>
                                          <p:attrName>style.visibility</p:attrName>
                                        </p:attrNameLst>
                                      </p:cBhvr>
                                      <p:to>
                                        <p:strVal val="visible"/>
                                      </p:to>
                                    </p:set>
                                    <p:animEffect transition="in" filter="randombar(horizontal)">
                                      <p:cBhvr>
                                        <p:cTn id="33" dur="1500"/>
                                        <p:tgtEl>
                                          <p:spTgt spid="4">
                                            <p:graphicEl>
                                              <a:dgm id="{F105CC74-FE5F-4299-B37B-5DF2605EFF3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graphicEl>
                                              <a:dgm id="{7BFDD064-85BE-4839-B027-B2D847165163}"/>
                                            </p:graphicEl>
                                          </p:spTgt>
                                        </p:tgtEl>
                                        <p:attrNameLst>
                                          <p:attrName>style.visibility</p:attrName>
                                        </p:attrNameLst>
                                      </p:cBhvr>
                                      <p:to>
                                        <p:strVal val="visible"/>
                                      </p:to>
                                    </p:set>
                                    <p:animEffect transition="in" filter="randombar(horizontal)">
                                      <p:cBhvr>
                                        <p:cTn id="38" dur="1500"/>
                                        <p:tgtEl>
                                          <p:spTgt spid="4">
                                            <p:graphicEl>
                                              <a:dgm id="{7BFDD064-85BE-4839-B027-B2D847165163}"/>
                                            </p:graphic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graphicEl>
                                              <a:dgm id="{D5AA449A-8EF3-4967-BF34-2C1200D25340}"/>
                                            </p:graphicEl>
                                          </p:spTgt>
                                        </p:tgtEl>
                                        <p:attrNameLst>
                                          <p:attrName>style.visibility</p:attrName>
                                        </p:attrNameLst>
                                      </p:cBhvr>
                                      <p:to>
                                        <p:strVal val="visible"/>
                                      </p:to>
                                    </p:set>
                                    <p:animEffect transition="in" filter="randombar(horizontal)">
                                      <p:cBhvr>
                                        <p:cTn id="41" dur="1500"/>
                                        <p:tgtEl>
                                          <p:spTgt spid="4">
                                            <p:graphicEl>
                                              <a:dgm id="{D5AA449A-8EF3-4967-BF34-2C1200D2534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graphicEl>
                                              <a:dgm id="{21119034-A7E0-4F1F-A491-EA5CB601A28E}"/>
                                            </p:graphicEl>
                                          </p:spTgt>
                                        </p:tgtEl>
                                        <p:attrNameLst>
                                          <p:attrName>style.visibility</p:attrName>
                                        </p:attrNameLst>
                                      </p:cBhvr>
                                      <p:to>
                                        <p:strVal val="visible"/>
                                      </p:to>
                                    </p:set>
                                    <p:animEffect transition="in" filter="randombar(horizontal)">
                                      <p:cBhvr>
                                        <p:cTn id="46" dur="1500"/>
                                        <p:tgtEl>
                                          <p:spTgt spid="4">
                                            <p:graphicEl>
                                              <a:dgm id="{21119034-A7E0-4F1F-A491-EA5CB601A28E}"/>
                                            </p:graphic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
                                            <p:graphicEl>
                                              <a:dgm id="{070957E6-3A66-4EE1-B96B-A38DAA7F9BD0}"/>
                                            </p:graphicEl>
                                          </p:spTgt>
                                        </p:tgtEl>
                                        <p:attrNameLst>
                                          <p:attrName>style.visibility</p:attrName>
                                        </p:attrNameLst>
                                      </p:cBhvr>
                                      <p:to>
                                        <p:strVal val="visible"/>
                                      </p:to>
                                    </p:set>
                                    <p:animEffect transition="in" filter="randombar(horizontal)">
                                      <p:cBhvr>
                                        <p:cTn id="49" dur="1500"/>
                                        <p:tgtEl>
                                          <p:spTgt spid="4">
                                            <p:graphicEl>
                                              <a:dgm id="{070957E6-3A66-4EE1-B96B-A38DAA7F9BD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
                                            <p:graphicEl>
                                              <a:dgm id="{30BDEAFC-10BD-4589-AC5A-D2D1B1F1C896}"/>
                                            </p:graphicEl>
                                          </p:spTgt>
                                        </p:tgtEl>
                                        <p:attrNameLst>
                                          <p:attrName>style.visibility</p:attrName>
                                        </p:attrNameLst>
                                      </p:cBhvr>
                                      <p:to>
                                        <p:strVal val="visible"/>
                                      </p:to>
                                    </p:set>
                                    <p:animEffect transition="in" filter="randombar(horizontal)">
                                      <p:cBhvr>
                                        <p:cTn id="54" dur="1500"/>
                                        <p:tgtEl>
                                          <p:spTgt spid="4">
                                            <p:graphicEl>
                                              <a:dgm id="{30BDEAFC-10BD-4589-AC5A-D2D1B1F1C896}"/>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
                                            <p:graphicEl>
                                              <a:dgm id="{6EBF89A6-9F55-47FA-9B6D-61DB7B6B2AC5}"/>
                                            </p:graphicEl>
                                          </p:spTgt>
                                        </p:tgtEl>
                                        <p:attrNameLst>
                                          <p:attrName>style.visibility</p:attrName>
                                        </p:attrNameLst>
                                      </p:cBhvr>
                                      <p:to>
                                        <p:strVal val="visible"/>
                                      </p:to>
                                    </p:set>
                                    <p:animEffect transition="in" filter="randombar(horizontal)">
                                      <p:cBhvr>
                                        <p:cTn id="59" dur="1500"/>
                                        <p:tgtEl>
                                          <p:spTgt spid="4">
                                            <p:graphicEl>
                                              <a:dgm id="{6EBF89A6-9F55-47FA-9B6D-61DB7B6B2AC5}"/>
                                            </p:graphicEl>
                                          </p:spTgt>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
                                            <p:graphicEl>
                                              <a:dgm id="{988F3EB4-AE08-461A-84B1-A9C60BBCFCA1}"/>
                                            </p:graphicEl>
                                          </p:spTgt>
                                        </p:tgtEl>
                                        <p:attrNameLst>
                                          <p:attrName>style.visibility</p:attrName>
                                        </p:attrNameLst>
                                      </p:cBhvr>
                                      <p:to>
                                        <p:strVal val="visible"/>
                                      </p:to>
                                    </p:set>
                                    <p:animEffect transition="in" filter="randombar(horizontal)">
                                      <p:cBhvr>
                                        <p:cTn id="62" dur="1500"/>
                                        <p:tgtEl>
                                          <p:spTgt spid="4">
                                            <p:graphicEl>
                                              <a:dgm id="{988F3EB4-AE08-461A-84B1-A9C60BBCFCA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
                                            <p:graphicEl>
                                              <a:dgm id="{2C58C171-279C-41FA-A96F-950A96F53065}"/>
                                            </p:graphicEl>
                                          </p:spTgt>
                                        </p:tgtEl>
                                        <p:attrNameLst>
                                          <p:attrName>style.visibility</p:attrName>
                                        </p:attrNameLst>
                                      </p:cBhvr>
                                      <p:to>
                                        <p:strVal val="visible"/>
                                      </p:to>
                                    </p:set>
                                    <p:animEffect transition="in" filter="randombar(horizontal)">
                                      <p:cBhvr>
                                        <p:cTn id="67" dur="1500"/>
                                        <p:tgtEl>
                                          <p:spTgt spid="4">
                                            <p:graphicEl>
                                              <a:dgm id="{2C58C171-279C-41FA-A96F-950A96F53065}"/>
                                            </p:graphicEl>
                                          </p:spTgt>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
                                            <p:graphicEl>
                                              <a:dgm id="{29864937-CD33-4F2C-8E53-8B6563C8AC88}"/>
                                            </p:graphicEl>
                                          </p:spTgt>
                                        </p:tgtEl>
                                        <p:attrNameLst>
                                          <p:attrName>style.visibility</p:attrName>
                                        </p:attrNameLst>
                                      </p:cBhvr>
                                      <p:to>
                                        <p:strVal val="visible"/>
                                      </p:to>
                                    </p:set>
                                    <p:animEffect transition="in" filter="randombar(horizontal)">
                                      <p:cBhvr>
                                        <p:cTn id="70" dur="1500"/>
                                        <p:tgtEl>
                                          <p:spTgt spid="4">
                                            <p:graphicEl>
                                              <a:dgm id="{29864937-CD33-4F2C-8E53-8B6563C8AC88}"/>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
                                            <p:graphicEl>
                                              <a:dgm id="{FEA77941-1AD3-4F83-B3BF-D1A708FFA1A7}"/>
                                            </p:graphicEl>
                                          </p:spTgt>
                                        </p:tgtEl>
                                        <p:attrNameLst>
                                          <p:attrName>style.visibility</p:attrName>
                                        </p:attrNameLst>
                                      </p:cBhvr>
                                      <p:to>
                                        <p:strVal val="visible"/>
                                      </p:to>
                                    </p:set>
                                    <p:animEffect transition="in" filter="randombar(horizontal)">
                                      <p:cBhvr>
                                        <p:cTn id="75" dur="1500"/>
                                        <p:tgtEl>
                                          <p:spTgt spid="4">
                                            <p:graphicEl>
                                              <a:dgm id="{FEA77941-1AD3-4F83-B3BF-D1A708FFA1A7}"/>
                                            </p:graphicEl>
                                          </p:spTgt>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
                                            <p:graphicEl>
                                              <a:dgm id="{DD9EAD52-EF26-427F-9AD1-82475B500D66}"/>
                                            </p:graphicEl>
                                          </p:spTgt>
                                        </p:tgtEl>
                                        <p:attrNameLst>
                                          <p:attrName>style.visibility</p:attrName>
                                        </p:attrNameLst>
                                      </p:cBhvr>
                                      <p:to>
                                        <p:strVal val="visible"/>
                                      </p:to>
                                    </p:set>
                                    <p:animEffect transition="in" filter="randombar(horizontal)">
                                      <p:cBhvr>
                                        <p:cTn id="78" dur="1500"/>
                                        <p:tgtEl>
                                          <p:spTgt spid="4">
                                            <p:graphicEl>
                                              <a:dgm id="{DD9EAD52-EF26-427F-9AD1-82475B500D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testing</a:t>
            </a:r>
            <a:endParaRPr lang="en-US" dirty="0"/>
          </a:p>
        </p:txBody>
      </p:sp>
      <p:sp>
        <p:nvSpPr>
          <p:cNvPr id="3" name="Content Placeholder 2"/>
          <p:cNvSpPr>
            <a:spLocks noGrp="1"/>
          </p:cNvSpPr>
          <p:nvPr>
            <p:ph idx="1"/>
          </p:nvPr>
        </p:nvSpPr>
        <p:spPr/>
        <p:txBody>
          <a:bodyPr/>
          <a:lstStyle/>
          <a:p>
            <a:pPr>
              <a:buNone/>
            </a:pPr>
            <a:r>
              <a:rPr lang="en-GB" sz="2800" b="1" dirty="0" smtClean="0"/>
              <a:t>Parallel testing</a:t>
            </a:r>
            <a:r>
              <a:rPr lang="en-GB" sz="2800" dirty="0" smtClean="0"/>
              <a:t>:</a:t>
            </a:r>
          </a:p>
          <a:p>
            <a:pPr lvl="1"/>
            <a:r>
              <a:rPr lang="en-GB" dirty="0" smtClean="0"/>
              <a:t>Tests are given concurrently </a:t>
            </a:r>
          </a:p>
          <a:p>
            <a:pPr lvl="1"/>
            <a:r>
              <a:rPr lang="en-GB" dirty="0" smtClean="0"/>
              <a:t>At least one positive indicates disease </a:t>
            </a:r>
          </a:p>
          <a:p>
            <a:pPr lvl="1"/>
            <a:r>
              <a:rPr lang="en-GB" dirty="0" smtClean="0"/>
              <a:t>Results in</a:t>
            </a:r>
          </a:p>
          <a:p>
            <a:pPr lvl="2"/>
            <a:r>
              <a:rPr lang="en-GB" sz="2800" dirty="0" smtClean="0"/>
              <a:t>Greater sensitivity</a:t>
            </a:r>
          </a:p>
          <a:p>
            <a:pPr lvl="2"/>
            <a:r>
              <a:rPr lang="en-GB" sz="2800" dirty="0" smtClean="0"/>
              <a:t>Increased PVN</a:t>
            </a:r>
          </a:p>
          <a:p>
            <a:pPr lvl="2"/>
            <a:r>
              <a:rPr lang="en-GB" sz="2800" dirty="0" smtClean="0"/>
              <a:t>Decreased specificity  </a:t>
            </a:r>
          </a:p>
          <a:p>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164</a:t>
            </a:fld>
            <a:endParaRPr lang="en-US"/>
          </a:p>
        </p:txBody>
      </p:sp>
      <p:sp>
        <p:nvSpPr>
          <p:cNvPr id="4" name="Date Placeholder 3"/>
          <p:cNvSpPr>
            <a:spLocks noGrp="1"/>
          </p:cNvSpPr>
          <p:nvPr>
            <p:ph type="dt" sz="half" idx="10"/>
          </p:nvPr>
        </p:nvSpPr>
        <p:spPr/>
        <p:txBody>
          <a:bodyPr/>
          <a:lstStyle/>
          <a:p>
            <a:fld id="{BC18E604-9988-4733-8A0A-B7CF4CFB36FA}"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testing</a:t>
            </a:r>
            <a:endParaRPr lang="en-US" dirty="0"/>
          </a:p>
        </p:txBody>
      </p:sp>
      <p:sp>
        <p:nvSpPr>
          <p:cNvPr id="3" name="Content Placeholder 2"/>
          <p:cNvSpPr>
            <a:spLocks noGrp="1"/>
          </p:cNvSpPr>
          <p:nvPr>
            <p:ph idx="1"/>
          </p:nvPr>
        </p:nvSpPr>
        <p:spPr/>
        <p:txBody>
          <a:bodyPr/>
          <a:lstStyle/>
          <a:p>
            <a:pPr>
              <a:buNone/>
            </a:pPr>
            <a:r>
              <a:rPr lang="en-GB" sz="2800" b="1" dirty="0" smtClean="0"/>
              <a:t>Serial testing</a:t>
            </a:r>
            <a:r>
              <a:rPr lang="en-GB" sz="2800" dirty="0" smtClean="0"/>
              <a:t>:</a:t>
            </a:r>
          </a:p>
          <a:p>
            <a:pPr lvl="1"/>
            <a:r>
              <a:rPr lang="en-GB" dirty="0" smtClean="0"/>
              <a:t>Tests are administered sequentially </a:t>
            </a:r>
          </a:p>
          <a:p>
            <a:pPr lvl="1"/>
            <a:r>
              <a:rPr lang="en-GB" dirty="0" smtClean="0"/>
              <a:t>All positive indicates disease </a:t>
            </a:r>
          </a:p>
          <a:p>
            <a:pPr lvl="1"/>
            <a:r>
              <a:rPr lang="en-GB" dirty="0" smtClean="0"/>
              <a:t>Results in</a:t>
            </a:r>
          </a:p>
          <a:p>
            <a:pPr lvl="2"/>
            <a:r>
              <a:rPr lang="en-GB" sz="2800" dirty="0" smtClean="0"/>
              <a:t>Lower sensitivity </a:t>
            </a:r>
          </a:p>
          <a:p>
            <a:pPr lvl="2"/>
            <a:r>
              <a:rPr lang="en-GB" sz="2800" dirty="0" smtClean="0"/>
              <a:t>Increased specificity </a:t>
            </a:r>
          </a:p>
          <a:p>
            <a:pPr lvl="2"/>
            <a:r>
              <a:rPr lang="en-GB" sz="2800" dirty="0" smtClean="0"/>
              <a:t>Increased PVP</a:t>
            </a:r>
          </a:p>
          <a:p>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165</a:t>
            </a:fld>
            <a:endParaRPr lang="en-US"/>
          </a:p>
        </p:txBody>
      </p:sp>
      <p:sp>
        <p:nvSpPr>
          <p:cNvPr id="4" name="Date Placeholder 3"/>
          <p:cNvSpPr>
            <a:spLocks noGrp="1"/>
          </p:cNvSpPr>
          <p:nvPr>
            <p:ph type="dt" sz="half" idx="10"/>
          </p:nvPr>
        </p:nvSpPr>
        <p:spPr/>
        <p:txBody>
          <a:bodyPr/>
          <a:lstStyle/>
          <a:p>
            <a:fld id="{5CB26A10-6B3C-40E9-8D99-4C76CFBDD6DC}"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screening program</a:t>
            </a:r>
            <a:endParaRPr lang="en-US" dirty="0"/>
          </a:p>
        </p:txBody>
      </p:sp>
      <p:sp>
        <p:nvSpPr>
          <p:cNvPr id="3" name="Content Placeholder 2"/>
          <p:cNvSpPr>
            <a:spLocks noGrp="1"/>
          </p:cNvSpPr>
          <p:nvPr>
            <p:ph idx="1"/>
          </p:nvPr>
        </p:nvSpPr>
        <p:spPr/>
        <p:txBody>
          <a:bodyPr/>
          <a:lstStyle/>
          <a:p>
            <a:pPr marL="609600" indent="-609600" algn="just">
              <a:buNone/>
            </a:pPr>
            <a:r>
              <a:rPr lang="en-GB" dirty="0" smtClean="0"/>
              <a:t> Evaluation of a screening program involves consideration of two issues</a:t>
            </a:r>
          </a:p>
          <a:p>
            <a:pPr marL="609600" indent="-609600" algn="just">
              <a:buNone/>
            </a:pPr>
            <a:endParaRPr lang="en-GB" dirty="0" smtClean="0"/>
          </a:p>
          <a:p>
            <a:pPr marL="609600" indent="-609600" algn="just">
              <a:buFontTx/>
              <a:buAutoNum type="arabicPeriod"/>
            </a:pPr>
            <a:r>
              <a:rPr lang="en-GB" b="1" dirty="0" smtClean="0"/>
              <a:t>Feasibility</a:t>
            </a:r>
            <a:r>
              <a:rPr lang="en-GB" dirty="0" smtClean="0"/>
              <a:t>: Determined by acceptability of the screening program</a:t>
            </a:r>
          </a:p>
          <a:p>
            <a:pPr marL="609600" indent="-609600" algn="just">
              <a:buNone/>
            </a:pPr>
            <a:endParaRPr lang="en-GB" dirty="0" smtClean="0"/>
          </a:p>
          <a:p>
            <a:pPr marL="609600" indent="-609600" algn="just">
              <a:buNone/>
            </a:pPr>
            <a:r>
              <a:rPr lang="en-GB" dirty="0" smtClean="0"/>
              <a:t>2.  </a:t>
            </a:r>
            <a:r>
              <a:rPr lang="en-GB" b="1" dirty="0" smtClean="0"/>
              <a:t>Effectiveness</a:t>
            </a:r>
            <a:r>
              <a:rPr lang="en-GB" dirty="0" smtClean="0"/>
              <a:t>: Determined by the outcome of the screening program</a:t>
            </a:r>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166</a:t>
            </a:fld>
            <a:endParaRPr lang="en-US"/>
          </a:p>
        </p:txBody>
      </p:sp>
      <p:sp>
        <p:nvSpPr>
          <p:cNvPr id="4" name="Date Placeholder 3"/>
          <p:cNvSpPr>
            <a:spLocks noGrp="1"/>
          </p:cNvSpPr>
          <p:nvPr>
            <p:ph type="dt" sz="half" idx="10"/>
          </p:nvPr>
        </p:nvSpPr>
        <p:spPr/>
        <p:txBody>
          <a:bodyPr/>
          <a:lstStyle/>
          <a:p>
            <a:fld id="{9C276E60-9F85-4006-B109-A1121B7A6707}"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generally</a:t>
            </a:r>
            <a:endParaRPr lang="en-US" dirty="0"/>
          </a:p>
        </p:txBody>
      </p:sp>
      <p:sp>
        <p:nvSpPr>
          <p:cNvPr id="3" name="Content Placeholder 2"/>
          <p:cNvSpPr>
            <a:spLocks noGrp="1"/>
          </p:cNvSpPr>
          <p:nvPr>
            <p:ph idx="1"/>
          </p:nvPr>
        </p:nvSpPr>
        <p:spPr/>
        <p:txBody>
          <a:bodyPr/>
          <a:lstStyle/>
          <a:p>
            <a:pPr>
              <a:buNone/>
            </a:pPr>
            <a:r>
              <a:rPr lang="en-GB" sz="2800" dirty="0" smtClean="0"/>
              <a:t>In general, a screening test should be</a:t>
            </a:r>
          </a:p>
          <a:p>
            <a:pPr>
              <a:buNone/>
            </a:pPr>
            <a:endParaRPr lang="en-GB" sz="2800" dirty="0" smtClean="0"/>
          </a:p>
          <a:p>
            <a:pPr lvl="1"/>
            <a:r>
              <a:rPr lang="en-GB" dirty="0" smtClean="0"/>
              <a:t>Reliable &amp; valid </a:t>
            </a:r>
          </a:p>
          <a:p>
            <a:pPr lvl="1"/>
            <a:r>
              <a:rPr lang="en-GB" dirty="0" smtClean="0"/>
              <a:t>Sensitive &amp; specific </a:t>
            </a:r>
          </a:p>
          <a:p>
            <a:pPr lvl="1"/>
            <a:r>
              <a:rPr lang="en-GB" dirty="0" smtClean="0"/>
              <a:t>Simple &amp; acceptable </a:t>
            </a:r>
          </a:p>
          <a:p>
            <a:pPr lvl="1"/>
            <a:r>
              <a:rPr lang="en-GB" dirty="0" smtClean="0"/>
              <a:t>Effective &amp; efficient </a:t>
            </a:r>
          </a:p>
          <a:p>
            <a:endParaRPr lang="en-US" dirty="0"/>
          </a:p>
        </p:txBody>
      </p:sp>
      <p:sp>
        <p:nvSpPr>
          <p:cNvPr id="5" name="Slide Number Placeholder 4"/>
          <p:cNvSpPr>
            <a:spLocks noGrp="1"/>
          </p:cNvSpPr>
          <p:nvPr>
            <p:ph type="sldNum" sz="quarter" idx="12"/>
          </p:nvPr>
        </p:nvSpPr>
        <p:spPr/>
        <p:txBody>
          <a:bodyPr/>
          <a:lstStyle/>
          <a:p>
            <a:fld id="{1724AEF3-25F0-4F30-B8B4-45111C652AAB}" type="slidenum">
              <a:rPr lang="en-US" smtClean="0"/>
              <a:pPr/>
              <a:t>167</a:t>
            </a:fld>
            <a:endParaRPr lang="en-US"/>
          </a:p>
        </p:txBody>
      </p:sp>
      <p:sp>
        <p:nvSpPr>
          <p:cNvPr id="4" name="Date Placeholder 3"/>
          <p:cNvSpPr>
            <a:spLocks noGrp="1"/>
          </p:cNvSpPr>
          <p:nvPr>
            <p:ph type="dt" sz="half" idx="10"/>
          </p:nvPr>
        </p:nvSpPr>
        <p:spPr/>
        <p:txBody>
          <a:bodyPr/>
          <a:lstStyle/>
          <a:p>
            <a:fld id="{55612855-058F-4A3F-A048-E9934A1856B4}" type="datetime1">
              <a:rPr lang="en-US" smtClean="0"/>
              <a:t>5/17/2020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752600" y="1817211"/>
            <a:ext cx="5638800" cy="409194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724AEF3-25F0-4F30-B8B4-45111C652AAB}" type="slidenum">
              <a:rPr lang="en-US" smtClean="0"/>
              <a:pPr/>
              <a:t>168</a:t>
            </a:fld>
            <a:endParaRPr lang="en-US"/>
          </a:p>
        </p:txBody>
      </p:sp>
      <p:sp>
        <p:nvSpPr>
          <p:cNvPr id="3" name="Date Placeholder 2"/>
          <p:cNvSpPr>
            <a:spLocks noGrp="1"/>
          </p:cNvSpPr>
          <p:nvPr>
            <p:ph type="dt" sz="half" idx="10"/>
          </p:nvPr>
        </p:nvSpPr>
        <p:spPr/>
        <p:txBody>
          <a:bodyPr/>
          <a:lstStyle/>
          <a:p>
            <a:fld id="{C4688A42-8795-4BC9-A858-550CCDD361F7}"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4F81BD"/>
                </a:solidFill>
                <a:latin typeface="Cambria" pitchFamily="18" charset="0"/>
                <a:ea typeface="Calibri" pitchFamily="34" charset="0"/>
                <a:cs typeface="Times New Roman" pitchFamily="18" charset="0"/>
              </a:rPr>
              <a:t>Epidemiological Surveillance</a:t>
            </a:r>
            <a:endParaRPr lang="en-US" dirty="0"/>
          </a:p>
        </p:txBody>
      </p:sp>
      <p:sp>
        <p:nvSpPr>
          <p:cNvPr id="3" name="Date Placeholder 2"/>
          <p:cNvSpPr>
            <a:spLocks noGrp="1"/>
          </p:cNvSpPr>
          <p:nvPr>
            <p:ph type="dt" sz="half" idx="10"/>
          </p:nvPr>
        </p:nvSpPr>
        <p:spPr/>
        <p:txBody>
          <a:bodyPr/>
          <a:lstStyle/>
          <a:p>
            <a:fld id="{83C1E416-FA01-45C7-B0E6-73225EAD791C}" type="datetime1">
              <a:rPr lang="en-US" smtClean="0"/>
              <a:t>5/17/2020</a:t>
            </a:fld>
            <a:endParaRPr lang="en-US"/>
          </a:p>
        </p:txBody>
      </p:sp>
      <p:sp>
        <p:nvSpPr>
          <p:cNvPr id="4" name="Slide Number Placeholder 3"/>
          <p:cNvSpPr>
            <a:spLocks noGrp="1"/>
          </p:cNvSpPr>
          <p:nvPr>
            <p:ph type="sldNum" sz="quarter" idx="12"/>
          </p:nvPr>
        </p:nvSpPr>
        <p:spPr/>
        <p:txBody>
          <a:bodyPr/>
          <a:lstStyle/>
          <a:p>
            <a:fld id="{A5FF0603-018D-40A1-9CC7-5E5927457E7F}" type="slidenum">
              <a:rPr lang="en-US" smtClean="0"/>
              <a:pPr/>
              <a:t>169</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a:t>
            </a:r>
            <a:endParaRPr lang="en-US" dirty="0"/>
          </a:p>
        </p:txBody>
      </p:sp>
      <p:sp>
        <p:nvSpPr>
          <p:cNvPr id="3" name="Content Placeholder 2"/>
          <p:cNvSpPr>
            <a:spLocks noGrp="1"/>
          </p:cNvSpPr>
          <p:nvPr>
            <p:ph idx="1"/>
          </p:nvPr>
        </p:nvSpPr>
        <p:spPr/>
        <p:txBody>
          <a:bodyPr>
            <a:normAutofit lnSpcReduction="10000"/>
          </a:bodyPr>
          <a:lstStyle/>
          <a:p>
            <a:pPr marL="541782" indent="-514350">
              <a:buFont typeface="Wingdings" pitchFamily="2" charset="2"/>
              <a:buChar char="@"/>
              <a:defRPr/>
            </a:pPr>
            <a:r>
              <a:rPr lang="en-US" dirty="0" smtClean="0"/>
              <a:t>It is the most common form of study in medical literatures</a:t>
            </a:r>
          </a:p>
          <a:p>
            <a:pPr marL="541782" indent="-514350">
              <a:defRPr/>
            </a:pPr>
            <a:endParaRPr lang="en-US" dirty="0" smtClean="0"/>
          </a:p>
          <a:p>
            <a:pPr marL="541782" indent="-514350">
              <a:buFont typeface="Wingdings" pitchFamily="2" charset="2"/>
              <a:buChar char="@"/>
              <a:defRPr/>
            </a:pPr>
            <a:r>
              <a:rPr lang="en-US" dirty="0" smtClean="0"/>
              <a:t>There are three forms of descriptive study designs </a:t>
            </a:r>
          </a:p>
          <a:p>
            <a:pPr marL="998982" lvl="1" indent="-514350">
              <a:buFont typeface="+mj-lt"/>
              <a:buAutoNum type="arabicPeriod"/>
              <a:defRPr/>
            </a:pPr>
            <a:r>
              <a:rPr lang="en-US" dirty="0" smtClean="0"/>
              <a:t>Correlational /ecological design                     ( use population as study subject)</a:t>
            </a:r>
          </a:p>
          <a:p>
            <a:pPr marL="998982" lvl="1" indent="-514350">
              <a:buFont typeface="+mj-lt"/>
              <a:buAutoNum type="arabicPeriod"/>
              <a:defRPr/>
            </a:pPr>
            <a:r>
              <a:rPr lang="en-US" dirty="0" smtClean="0"/>
              <a:t>Case report and/or case series studies</a:t>
            </a:r>
          </a:p>
          <a:p>
            <a:pPr marL="998982" lvl="1" indent="-514350">
              <a:buFont typeface="+mj-lt"/>
              <a:buAutoNum type="arabicPeriod"/>
              <a:defRPr/>
            </a:pPr>
            <a:r>
              <a:rPr lang="en-US" dirty="0" smtClean="0"/>
              <a:t>Cross-sectional survey</a:t>
            </a:r>
          </a:p>
          <a:p>
            <a:pPr>
              <a:defRPr/>
            </a:pPr>
            <a:endParaRPr lang="en-US" dirty="0" smtClean="0"/>
          </a:p>
          <a:p>
            <a:endParaRPr lang="en-US" dirty="0"/>
          </a:p>
        </p:txBody>
      </p:sp>
      <p:sp>
        <p:nvSpPr>
          <p:cNvPr id="4" name="Date Placeholder 3"/>
          <p:cNvSpPr>
            <a:spLocks noGrp="1"/>
          </p:cNvSpPr>
          <p:nvPr>
            <p:ph type="dt" sz="half" idx="10"/>
          </p:nvPr>
        </p:nvSpPr>
        <p:spPr/>
        <p:txBody>
          <a:bodyPr/>
          <a:lstStyle/>
          <a:p>
            <a:fld id="{1DC32DC1-0A16-46CA-816A-8E44EC35BDFF}"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17</a:t>
            </a:fld>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96646" indent="-514350">
              <a:buFont typeface="Wingdings" pitchFamily="2" charset="2"/>
              <a:buChar char="q"/>
              <a:defRPr/>
            </a:pPr>
            <a:r>
              <a:rPr lang="en-US" dirty="0"/>
              <a:t>At the end of this lesson you will be able to</a:t>
            </a:r>
          </a:p>
          <a:p>
            <a:pPr marL="914400" lvl="1" indent="-514350">
              <a:buFont typeface="+mj-lt"/>
              <a:buAutoNum type="arabicPeriod"/>
              <a:defRPr/>
            </a:pPr>
            <a:r>
              <a:rPr lang="en-US" dirty="0"/>
              <a:t>Define and differentiate surveillance Vs Survey</a:t>
            </a:r>
          </a:p>
          <a:p>
            <a:pPr marL="914400" lvl="1" indent="-514350">
              <a:buFont typeface="+mj-lt"/>
              <a:buAutoNum type="arabicPeriod"/>
              <a:defRPr/>
            </a:pPr>
            <a:r>
              <a:rPr lang="en-US" dirty="0"/>
              <a:t>Understand and use case definition</a:t>
            </a:r>
          </a:p>
          <a:p>
            <a:pPr marL="914400" lvl="1" indent="-514350">
              <a:buFont typeface="+mj-lt"/>
              <a:buAutoNum type="arabicPeriod"/>
              <a:defRPr/>
            </a:pPr>
            <a:r>
              <a:rPr lang="en-US" dirty="0"/>
              <a:t>State at least 5 uses of disease surveillance information.</a:t>
            </a:r>
            <a:endParaRPr lang="en-GB" sz="3600" dirty="0"/>
          </a:p>
          <a:p>
            <a:pPr marL="914400" lvl="1" indent="-514350">
              <a:buFont typeface="+mj-lt"/>
              <a:buAutoNum type="arabicPeriod"/>
              <a:defRPr/>
            </a:pPr>
            <a:r>
              <a:rPr lang="en-US" dirty="0"/>
              <a:t>Identify </a:t>
            </a:r>
            <a:r>
              <a:rPr lang="en-US" dirty="0" smtClean="0"/>
              <a:t>types of surveillance.</a:t>
            </a:r>
            <a:endParaRPr lang="en-GB" sz="3600" dirty="0"/>
          </a:p>
          <a:p>
            <a:pPr marL="914400" lvl="1" indent="-514350">
              <a:buFont typeface="+mj-lt"/>
              <a:buAutoNum type="arabicPeriod"/>
              <a:defRPr/>
            </a:pPr>
            <a:r>
              <a:rPr lang="en-US" dirty="0" smtClean="0"/>
              <a:t>Describe steps in conducting surveillance.</a:t>
            </a:r>
            <a:endParaRPr lang="en-GB" sz="3600" dirty="0"/>
          </a:p>
          <a:p>
            <a:endParaRPr lang="en-US" dirty="0"/>
          </a:p>
        </p:txBody>
      </p:sp>
      <p:sp>
        <p:nvSpPr>
          <p:cNvPr id="4" name="Date Placeholder 3"/>
          <p:cNvSpPr>
            <a:spLocks noGrp="1"/>
          </p:cNvSpPr>
          <p:nvPr>
            <p:ph type="dt" sz="half" idx="10"/>
          </p:nvPr>
        </p:nvSpPr>
        <p:spPr/>
        <p:txBody>
          <a:bodyPr/>
          <a:lstStyle/>
          <a:p>
            <a:fld id="{335C83F4-D3F5-431D-BA6A-BFA968A702CB}"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Epidemiological surveillance</a:t>
            </a:r>
            <a:endParaRPr lang="en-US" dirty="0"/>
          </a:p>
        </p:txBody>
      </p:sp>
      <p:sp>
        <p:nvSpPr>
          <p:cNvPr id="3" name="Content Placeholder 2"/>
          <p:cNvSpPr>
            <a:spLocks noGrp="1"/>
          </p:cNvSpPr>
          <p:nvPr>
            <p:ph idx="1"/>
          </p:nvPr>
        </p:nvSpPr>
        <p:spPr/>
        <p:txBody>
          <a:bodyPr>
            <a:normAutofit fontScale="92500" lnSpcReduction="20000"/>
          </a:bodyPr>
          <a:lstStyle/>
          <a:p>
            <a:pPr marL="609600" indent="-609600">
              <a:buFont typeface="Wingdings" pitchFamily="2" charset="2"/>
              <a:buChar char="q"/>
            </a:pPr>
            <a:r>
              <a:rPr lang="en-US" dirty="0" smtClean="0"/>
              <a:t>Surveillance is the continuous monitoring of disease and other health-related events relevant to the prevention and control of disease within the population.</a:t>
            </a:r>
            <a:r>
              <a:rPr lang="en-US" b="1" dirty="0" smtClean="0"/>
              <a:t> </a:t>
            </a:r>
          </a:p>
          <a:p>
            <a:pPr marL="609600" indent="-609600">
              <a:buFont typeface="Wingdings" pitchFamily="2" charset="2"/>
              <a:buChar char="q"/>
            </a:pPr>
            <a:endParaRPr lang="en-US" b="1" dirty="0" smtClean="0"/>
          </a:p>
          <a:p>
            <a:pPr marL="609600" indent="-609600">
              <a:buFont typeface="Wingdings" pitchFamily="2" charset="2"/>
              <a:buChar char="q"/>
            </a:pPr>
            <a:r>
              <a:rPr lang="en-US" dirty="0" smtClean="0"/>
              <a:t>The ongoing systematic collection, analysis, and interpretation of data essential to the planning, implementation, and evaluation of public health practice, closely integrated with the timely dissemination of these data to those responsible for prevention and control.(CDC)</a:t>
            </a:r>
            <a:endParaRPr lang="en-GB" dirty="0" smtClean="0"/>
          </a:p>
          <a:p>
            <a:endParaRPr lang="en-US" dirty="0"/>
          </a:p>
        </p:txBody>
      </p:sp>
      <p:sp>
        <p:nvSpPr>
          <p:cNvPr id="4" name="Date Placeholder 3"/>
          <p:cNvSpPr>
            <a:spLocks noGrp="1"/>
          </p:cNvSpPr>
          <p:nvPr>
            <p:ph type="dt" sz="half" idx="10"/>
          </p:nvPr>
        </p:nvSpPr>
        <p:spPr/>
        <p:txBody>
          <a:bodyPr/>
          <a:lstStyle/>
          <a:p>
            <a:fld id="{635794CE-20D5-41D4-84CA-7655BC986D37}"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a:t>
            </a:r>
            <a:endParaRPr lang="en-US" dirty="0"/>
          </a:p>
        </p:txBody>
      </p:sp>
      <p:sp>
        <p:nvSpPr>
          <p:cNvPr id="3" name="Text Placeholder 2"/>
          <p:cNvSpPr>
            <a:spLocks noGrp="1"/>
          </p:cNvSpPr>
          <p:nvPr>
            <p:ph type="body" idx="1"/>
          </p:nvPr>
        </p:nvSpPr>
        <p:spPr/>
        <p:txBody>
          <a:bodyPr/>
          <a:lstStyle/>
          <a:p>
            <a:r>
              <a:rPr lang="en-US" dirty="0" smtClean="0"/>
              <a:t>surveillance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It is relatively cheap (for health department). Can often use existing system and personnel</a:t>
            </a:r>
          </a:p>
          <a:p>
            <a:r>
              <a:rPr lang="en-US" dirty="0" smtClean="0"/>
              <a:t>Allow monitoring of trends of diseases over time</a:t>
            </a:r>
          </a:p>
          <a:p>
            <a:r>
              <a:rPr lang="en-US" dirty="0" smtClean="0"/>
              <a:t>Ongoing collection allows to use enough cases for study</a:t>
            </a:r>
          </a:p>
          <a:p>
            <a:r>
              <a:rPr lang="en-US" dirty="0" smtClean="0"/>
              <a:t>Quality control may be the major problem</a:t>
            </a:r>
          </a:p>
          <a:p>
            <a:r>
              <a:rPr lang="en-US" dirty="0" smtClean="0"/>
              <a:t>May not provide representative data</a:t>
            </a:r>
            <a:endParaRPr lang="en-GB" dirty="0" smtClean="0"/>
          </a:p>
          <a:p>
            <a:endParaRPr lang="en-US" dirty="0"/>
          </a:p>
        </p:txBody>
      </p:sp>
      <p:sp>
        <p:nvSpPr>
          <p:cNvPr id="5" name="Text Placeholder 4"/>
          <p:cNvSpPr>
            <a:spLocks noGrp="1"/>
          </p:cNvSpPr>
          <p:nvPr>
            <p:ph type="body" sz="quarter" idx="3"/>
          </p:nvPr>
        </p:nvSpPr>
        <p:spPr/>
        <p:txBody>
          <a:bodyPr/>
          <a:lstStyle/>
          <a:p>
            <a:r>
              <a:rPr lang="en-US" dirty="0" smtClean="0"/>
              <a:t>survey</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It is costly, needs to use by hiring trained once</a:t>
            </a:r>
          </a:p>
          <a:p>
            <a:r>
              <a:rPr lang="en-US" dirty="0" smtClean="0"/>
              <a:t>Represents only single point in time and informs little of anything about change in time </a:t>
            </a:r>
          </a:p>
          <a:p>
            <a:r>
              <a:rPr lang="en-US" dirty="0" smtClean="0"/>
              <a:t>More in-depth data could be collected </a:t>
            </a:r>
          </a:p>
          <a:p>
            <a:r>
              <a:rPr lang="en-US" dirty="0" smtClean="0"/>
              <a:t>More accurate assessment of true incidence and prevalence</a:t>
            </a:r>
          </a:p>
          <a:p>
            <a:r>
              <a:rPr lang="en-US" dirty="0" smtClean="0"/>
              <a:t>Can identify those which don’t warrant medical care</a:t>
            </a:r>
            <a:endParaRPr lang="en-GB" dirty="0" smtClean="0"/>
          </a:p>
          <a:p>
            <a:endParaRPr lang="en-US" dirty="0"/>
          </a:p>
        </p:txBody>
      </p:sp>
      <p:sp>
        <p:nvSpPr>
          <p:cNvPr id="7" name="Date Placeholder 6"/>
          <p:cNvSpPr>
            <a:spLocks noGrp="1"/>
          </p:cNvSpPr>
          <p:nvPr>
            <p:ph type="dt" sz="half" idx="10"/>
          </p:nvPr>
        </p:nvSpPr>
        <p:spPr/>
        <p:txBody>
          <a:bodyPr/>
          <a:lstStyle/>
          <a:p>
            <a:fld id="{59B2500F-2040-4C31-ABDE-72CB198716A2}" type="datetime1">
              <a:rPr lang="en-US" smtClean="0"/>
              <a:t>5/17/2020</a:t>
            </a:fld>
            <a:endParaRPr lang="en-US"/>
          </a:p>
        </p:txBody>
      </p:sp>
      <p:sp>
        <p:nvSpPr>
          <p:cNvPr id="8" name="Slide Number Placeholder 7"/>
          <p:cNvSpPr>
            <a:spLocks noGrp="1"/>
          </p:cNvSpPr>
          <p:nvPr>
            <p:ph type="sldNum" sz="quarter" idx="12"/>
          </p:nvPr>
        </p:nvSpPr>
        <p:spPr/>
        <p:txBody>
          <a:bodyPr/>
          <a:lstStyle/>
          <a:p>
            <a:fld id="{A5FF0603-018D-40A1-9CC7-5E5927457E7F}" type="slidenum">
              <a:rPr lang="en-US" smtClean="0"/>
              <a:pPr/>
              <a:t>172</a:t>
            </a:fld>
            <a:endParaRPr lang="en-US"/>
          </a:p>
        </p:txBody>
      </p:sp>
      <p:sp>
        <p:nvSpPr>
          <p:cNvPr id="9" name="Footer Placeholder 8"/>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surveillance</a:t>
            </a:r>
            <a:endParaRPr lang="en-US" dirty="0"/>
          </a:p>
        </p:txBody>
      </p:sp>
      <p:sp>
        <p:nvSpPr>
          <p:cNvPr id="3" name="Content Placeholder 2"/>
          <p:cNvSpPr>
            <a:spLocks noGrp="1"/>
          </p:cNvSpPr>
          <p:nvPr>
            <p:ph idx="1"/>
          </p:nvPr>
        </p:nvSpPr>
        <p:spPr/>
        <p:txBody>
          <a:bodyPr>
            <a:normAutofit lnSpcReduction="10000"/>
          </a:bodyPr>
          <a:lstStyle/>
          <a:p>
            <a:pPr marL="525463" indent="-525463">
              <a:buFont typeface="Wingdings" pitchFamily="2" charset="2"/>
              <a:buChar char="q"/>
              <a:defRPr/>
            </a:pPr>
            <a:r>
              <a:rPr lang="en-US" sz="2800" dirty="0"/>
              <a:t>The main purposes of surveillance are:</a:t>
            </a:r>
            <a:endParaRPr lang="en-GB" sz="2800" dirty="0"/>
          </a:p>
          <a:p>
            <a:pPr marL="911225" lvl="1" indent="-454025">
              <a:buFont typeface="Wingdings" pitchFamily="2" charset="2"/>
              <a:buChar char="v"/>
              <a:defRPr/>
            </a:pPr>
            <a:r>
              <a:rPr lang="en-US" sz="2400" dirty="0"/>
              <a:t>To enable the early recognition, investigation, and control of outbreaks.</a:t>
            </a:r>
          </a:p>
          <a:p>
            <a:pPr marL="911225" lvl="1" indent="-454025">
              <a:buFont typeface="Wingdings" pitchFamily="2" charset="2"/>
              <a:buChar char="v"/>
              <a:defRPr/>
            </a:pPr>
            <a:endParaRPr lang="en-GB" sz="2400" dirty="0"/>
          </a:p>
          <a:p>
            <a:pPr marL="911225" lvl="1" indent="-454025">
              <a:buFont typeface="Wingdings" pitchFamily="2" charset="2"/>
              <a:buChar char="v"/>
              <a:defRPr/>
            </a:pPr>
            <a:r>
              <a:rPr lang="en-US" sz="2400" dirty="0"/>
              <a:t>To provide baseline information for priority setting, planning and evaluating disease control programs. </a:t>
            </a:r>
          </a:p>
          <a:p>
            <a:pPr marL="911225" lvl="1" indent="-454025">
              <a:buFont typeface="Wingdings" pitchFamily="2" charset="2"/>
              <a:buChar char="v"/>
              <a:defRPr/>
            </a:pPr>
            <a:endParaRPr lang="en-GB" sz="2400" dirty="0"/>
          </a:p>
          <a:p>
            <a:pPr marL="911225" lvl="1" indent="-454025">
              <a:buFont typeface="Wingdings" pitchFamily="2" charset="2"/>
              <a:buChar char="v"/>
              <a:defRPr/>
            </a:pPr>
            <a:r>
              <a:rPr lang="en-US" sz="2400" dirty="0"/>
              <a:t>To provide information for understanding the distribution of disease by time, place, and person, so as to provide clues for the investigation of disease etiology, again for the purpose of more effective control.  </a:t>
            </a:r>
            <a:endParaRPr lang="en-GB" sz="2400" dirty="0"/>
          </a:p>
          <a:p>
            <a:endParaRPr lang="en-US" dirty="0"/>
          </a:p>
        </p:txBody>
      </p:sp>
      <p:sp>
        <p:nvSpPr>
          <p:cNvPr id="4" name="Date Placeholder 3"/>
          <p:cNvSpPr>
            <a:spLocks noGrp="1"/>
          </p:cNvSpPr>
          <p:nvPr>
            <p:ph type="dt" sz="half" idx="10"/>
          </p:nvPr>
        </p:nvSpPr>
        <p:spPr/>
        <p:txBody>
          <a:bodyPr/>
          <a:lstStyle/>
          <a:p>
            <a:fld id="{9D6D624B-B60C-45FA-80AE-D337DCA14BB6}"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surveillance</a:t>
            </a:r>
            <a:endParaRPr lang="en-US" dirty="0"/>
          </a:p>
        </p:txBody>
      </p:sp>
      <p:sp>
        <p:nvSpPr>
          <p:cNvPr id="3" name="Content Placeholder 2"/>
          <p:cNvSpPr>
            <a:spLocks noGrp="1"/>
          </p:cNvSpPr>
          <p:nvPr>
            <p:ph idx="1"/>
          </p:nvPr>
        </p:nvSpPr>
        <p:spPr/>
        <p:txBody>
          <a:bodyPr/>
          <a:lstStyle/>
          <a:p>
            <a:pPr marL="525463" indent="-525463">
              <a:buFont typeface="Wingdings" pitchFamily="2" charset="2"/>
              <a:buChar char="q"/>
              <a:defRPr/>
            </a:pPr>
            <a:r>
              <a:rPr lang="en-US" sz="2800" dirty="0"/>
              <a:t>Disease surveillance information is useful for:</a:t>
            </a:r>
            <a:endParaRPr lang="en-GB" sz="2800" dirty="0"/>
          </a:p>
          <a:p>
            <a:pPr lvl="1">
              <a:spcBef>
                <a:spcPts val="0"/>
              </a:spcBef>
              <a:defRPr/>
            </a:pPr>
            <a:r>
              <a:rPr lang="en-US" sz="2400" dirty="0"/>
              <a:t>Estimating the magnitude of a problem </a:t>
            </a:r>
            <a:endParaRPr lang="en-GB" sz="2400" dirty="0"/>
          </a:p>
          <a:p>
            <a:pPr lvl="1">
              <a:spcBef>
                <a:spcPts val="0"/>
              </a:spcBef>
              <a:defRPr/>
            </a:pPr>
            <a:r>
              <a:rPr lang="en-US" sz="2400" dirty="0"/>
              <a:t>Determining the geographic distribution of illness</a:t>
            </a:r>
            <a:endParaRPr lang="en-GB" sz="2400" dirty="0"/>
          </a:p>
          <a:p>
            <a:pPr lvl="1">
              <a:spcBef>
                <a:spcPts val="0"/>
              </a:spcBef>
              <a:defRPr/>
            </a:pPr>
            <a:r>
              <a:rPr lang="en-US" sz="2400" dirty="0"/>
              <a:t>Portraying the natural history of a disease</a:t>
            </a:r>
            <a:endParaRPr lang="en-GB" sz="2400" dirty="0"/>
          </a:p>
          <a:p>
            <a:pPr lvl="1">
              <a:spcBef>
                <a:spcPts val="0"/>
              </a:spcBef>
              <a:defRPr/>
            </a:pPr>
            <a:r>
              <a:rPr lang="en-US" sz="2400" dirty="0"/>
              <a:t>Detecting epidemics or defining a problem</a:t>
            </a:r>
            <a:endParaRPr lang="en-GB" sz="2400" dirty="0"/>
          </a:p>
          <a:p>
            <a:pPr lvl="1">
              <a:spcBef>
                <a:spcPts val="0"/>
              </a:spcBef>
              <a:defRPr/>
            </a:pPr>
            <a:r>
              <a:rPr lang="en-US" sz="2400" dirty="0"/>
              <a:t>Generating hypotheses, stimulating research</a:t>
            </a:r>
            <a:endParaRPr lang="en-GB" sz="2400" dirty="0"/>
          </a:p>
          <a:p>
            <a:pPr lvl="1">
              <a:spcBef>
                <a:spcPts val="0"/>
              </a:spcBef>
              <a:defRPr/>
            </a:pPr>
            <a:r>
              <a:rPr lang="en-US" sz="2400" dirty="0"/>
              <a:t>Evaluating control measures</a:t>
            </a:r>
            <a:endParaRPr lang="en-GB" sz="2400" dirty="0"/>
          </a:p>
          <a:p>
            <a:pPr lvl="1">
              <a:spcBef>
                <a:spcPts val="0"/>
              </a:spcBef>
              <a:defRPr/>
            </a:pPr>
            <a:r>
              <a:rPr lang="en-US" sz="2400" dirty="0"/>
              <a:t>To identify changes in infectious agents, host and environmental factors</a:t>
            </a:r>
            <a:endParaRPr lang="en-GB" sz="2400" dirty="0"/>
          </a:p>
          <a:p>
            <a:pPr lvl="1">
              <a:spcBef>
                <a:spcPts val="0"/>
              </a:spcBef>
              <a:defRPr/>
            </a:pPr>
            <a:r>
              <a:rPr lang="en-US" sz="2400" dirty="0"/>
              <a:t>Detecting changes in health practices</a:t>
            </a:r>
            <a:endParaRPr lang="en-GB" sz="2400" dirty="0"/>
          </a:p>
          <a:p>
            <a:pPr lvl="1">
              <a:spcBef>
                <a:spcPts val="0"/>
              </a:spcBef>
              <a:defRPr/>
            </a:pPr>
            <a:r>
              <a:rPr lang="en-US" sz="2400" dirty="0"/>
              <a:t>Facilitating planning</a:t>
            </a:r>
            <a:endParaRPr lang="en-GB" sz="2400" dirty="0"/>
          </a:p>
          <a:p>
            <a:endParaRPr lang="en-US" dirty="0"/>
          </a:p>
        </p:txBody>
      </p:sp>
      <p:sp>
        <p:nvSpPr>
          <p:cNvPr id="4" name="Date Placeholder 3"/>
          <p:cNvSpPr>
            <a:spLocks noGrp="1"/>
          </p:cNvSpPr>
          <p:nvPr>
            <p:ph type="dt" sz="half" idx="10"/>
          </p:nvPr>
        </p:nvSpPr>
        <p:spPr/>
        <p:txBody>
          <a:bodyPr/>
          <a:lstStyle/>
          <a:p>
            <a:fld id="{27751915-B8FA-43FD-8110-226B0114B88B}"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surveillance</a:t>
            </a:r>
            <a:endParaRPr lang="en-US" dirty="0"/>
          </a:p>
        </p:txBody>
      </p:sp>
      <p:sp>
        <p:nvSpPr>
          <p:cNvPr id="3" name="Content Placeholder 2"/>
          <p:cNvSpPr>
            <a:spLocks noGrp="1"/>
          </p:cNvSpPr>
          <p:nvPr>
            <p:ph idx="1"/>
          </p:nvPr>
        </p:nvSpPr>
        <p:spPr/>
        <p:txBody>
          <a:bodyPr>
            <a:normAutofit lnSpcReduction="10000"/>
          </a:bodyPr>
          <a:lstStyle/>
          <a:p>
            <a:pPr marL="525463" indent="-525463">
              <a:buFont typeface="Wingdings" pitchFamily="2" charset="2"/>
              <a:buChar char="q"/>
              <a:defRPr/>
            </a:pPr>
            <a:r>
              <a:rPr lang="en-US" sz="2800" dirty="0"/>
              <a:t>Surveillance is based on two mechanisms for the detection of the disease</a:t>
            </a:r>
          </a:p>
          <a:p>
            <a:pPr marL="525463" indent="-525463">
              <a:buFontTx/>
              <a:buNone/>
              <a:defRPr/>
            </a:pPr>
            <a:endParaRPr lang="en-GB" sz="2800" dirty="0"/>
          </a:p>
          <a:p>
            <a:pPr lvl="1">
              <a:buFont typeface="Wingdings" pitchFamily="2" charset="2"/>
              <a:buChar char="Ø"/>
              <a:defRPr/>
            </a:pPr>
            <a:r>
              <a:rPr lang="en-US" sz="2400" dirty="0"/>
              <a:t>Passive case detection- this involves cases detected in the course of the normal operation of the health service, through the self-reporting of patients to the health institutions. </a:t>
            </a:r>
          </a:p>
          <a:p>
            <a:pPr lvl="1">
              <a:buFont typeface="Wingdings" pitchFamily="2" charset="2"/>
              <a:buChar char="Ø"/>
              <a:defRPr/>
            </a:pPr>
            <a:endParaRPr lang="en-GB" sz="2400" dirty="0"/>
          </a:p>
          <a:p>
            <a:pPr lvl="1">
              <a:buFont typeface="Wingdings" pitchFamily="2" charset="2"/>
              <a:buChar char="Ø"/>
              <a:defRPr/>
            </a:pPr>
            <a:r>
              <a:rPr lang="en-US" sz="2400" dirty="0"/>
              <a:t>Active case detection- this involves an active search for cases, by special surveys or other methods outside of the routine health service activities. </a:t>
            </a:r>
            <a:endParaRPr lang="en-GB" sz="2400" dirty="0"/>
          </a:p>
          <a:p>
            <a:endParaRPr lang="en-US" dirty="0"/>
          </a:p>
        </p:txBody>
      </p:sp>
      <p:sp>
        <p:nvSpPr>
          <p:cNvPr id="4" name="Date Placeholder 3"/>
          <p:cNvSpPr>
            <a:spLocks noGrp="1"/>
          </p:cNvSpPr>
          <p:nvPr>
            <p:ph type="dt" sz="half" idx="10"/>
          </p:nvPr>
        </p:nvSpPr>
        <p:spPr/>
        <p:txBody>
          <a:bodyPr/>
          <a:lstStyle/>
          <a:p>
            <a:fld id="{ECE945FB-742E-4C6D-9066-275E501FD949}"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surveillance…</a:t>
            </a:r>
            <a:endParaRPr lang="en-US" dirty="0"/>
          </a:p>
        </p:txBody>
      </p:sp>
      <p:sp>
        <p:nvSpPr>
          <p:cNvPr id="3" name="Content Placeholder 2"/>
          <p:cNvSpPr>
            <a:spLocks noGrp="1"/>
          </p:cNvSpPr>
          <p:nvPr>
            <p:ph idx="1"/>
          </p:nvPr>
        </p:nvSpPr>
        <p:spPr/>
        <p:txBody>
          <a:bodyPr>
            <a:normAutofit fontScale="92500" lnSpcReduction="10000"/>
          </a:bodyPr>
          <a:lstStyle/>
          <a:p>
            <a:pPr marL="525463" indent="-525463">
              <a:buFont typeface="Wingdings" pitchFamily="2" charset="2"/>
              <a:buChar char="q"/>
              <a:defRPr/>
            </a:pPr>
            <a:r>
              <a:rPr lang="en-US" sz="2800" dirty="0"/>
              <a:t>Based on these two mechanisms for the detection of diseases, we have three forms of </a:t>
            </a:r>
            <a:r>
              <a:rPr lang="en-US" sz="2800" dirty="0" smtClean="0"/>
              <a:t>surveillances:</a:t>
            </a:r>
          </a:p>
          <a:p>
            <a:pPr marL="525463" indent="-525463">
              <a:buFont typeface="Wingdings" pitchFamily="2" charset="2"/>
              <a:buChar char="q"/>
              <a:defRPr/>
            </a:pPr>
            <a:r>
              <a:rPr lang="en-US" sz="3000" b="1" dirty="0" smtClean="0"/>
              <a:t>1.Passive </a:t>
            </a:r>
            <a:r>
              <a:rPr lang="en-US" sz="3000" b="1" dirty="0"/>
              <a:t>surveillance- </a:t>
            </a:r>
            <a:r>
              <a:rPr lang="en-US" sz="2800" dirty="0"/>
              <a:t>this is the mechanism for routine surveillance, based on passive case detection, and on the routine recording and reporting system.</a:t>
            </a:r>
          </a:p>
          <a:p>
            <a:r>
              <a:rPr lang="en-US" dirty="0" smtClean="0">
                <a:cs typeface="FreesiaUPC" pitchFamily="34" charset="-34"/>
              </a:rPr>
              <a:t>Surveillance where reports are awaited and no attempts are made to seek reports actively from the participants in the system. </a:t>
            </a:r>
            <a:r>
              <a:rPr lang="en-US" dirty="0" smtClean="0">
                <a:solidFill>
                  <a:srgbClr val="A50021"/>
                </a:solidFill>
                <a:cs typeface="FreesiaUPC" pitchFamily="34" charset="-34"/>
              </a:rPr>
              <a:t>(</a:t>
            </a:r>
            <a:r>
              <a:rPr lang="en-US" b="1" dirty="0" smtClean="0">
                <a:solidFill>
                  <a:srgbClr val="A50021"/>
                </a:solidFill>
                <a:cs typeface="FreesiaUPC" pitchFamily="34" charset="-34"/>
              </a:rPr>
              <a:t>Provider-initiated, </a:t>
            </a:r>
            <a:r>
              <a:rPr lang="en-US" dirty="0" smtClean="0">
                <a:solidFill>
                  <a:schemeClr val="folHlink"/>
                </a:solidFill>
                <a:cs typeface="FreesiaUPC" pitchFamily="34" charset="-34"/>
              </a:rPr>
              <a:t>based on a known set of rules and regulations</a:t>
            </a:r>
            <a:r>
              <a:rPr lang="en-US" b="1" dirty="0" smtClean="0">
                <a:solidFill>
                  <a:schemeClr val="folHlink"/>
                </a:solidFill>
                <a:cs typeface="FreesiaUPC" pitchFamily="34" charset="-34"/>
              </a:rPr>
              <a:t>)</a:t>
            </a:r>
          </a:p>
          <a:p>
            <a:endParaRPr lang="en-US" dirty="0"/>
          </a:p>
        </p:txBody>
      </p:sp>
      <p:sp>
        <p:nvSpPr>
          <p:cNvPr id="4" name="Date Placeholder 3"/>
          <p:cNvSpPr>
            <a:spLocks noGrp="1"/>
          </p:cNvSpPr>
          <p:nvPr>
            <p:ph type="dt" sz="half" idx="10"/>
          </p:nvPr>
        </p:nvSpPr>
        <p:spPr/>
        <p:txBody>
          <a:bodyPr/>
          <a:lstStyle/>
          <a:p>
            <a:fld id="{52F1FA1B-F829-41BA-A0BF-EB08B97203DC}"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passive surveillance</a:t>
            </a:r>
            <a:endParaRPr lang="en-US" dirty="0"/>
          </a:p>
        </p:txBody>
      </p:sp>
      <p:sp>
        <p:nvSpPr>
          <p:cNvPr id="3" name="Content Placeholder 2"/>
          <p:cNvSpPr>
            <a:spLocks noGrp="1"/>
          </p:cNvSpPr>
          <p:nvPr>
            <p:ph idx="1"/>
          </p:nvPr>
        </p:nvSpPr>
        <p:spPr/>
        <p:txBody>
          <a:bodyPr/>
          <a:lstStyle/>
          <a:p>
            <a:r>
              <a:rPr lang="en-US" dirty="0" smtClean="0">
                <a:cs typeface="FreesiaUPC" pitchFamily="34" charset="-34"/>
              </a:rPr>
              <a:t>Covers a wide range of problems</a:t>
            </a:r>
          </a:p>
          <a:p>
            <a:r>
              <a:rPr lang="en-US" dirty="0" smtClean="0">
                <a:cs typeface="FreesiaUPC" pitchFamily="34" charset="-34"/>
              </a:rPr>
              <a:t>Does not require special </a:t>
            </a:r>
            <a:r>
              <a:rPr lang="en-US" i="1" dirty="0" smtClean="0">
                <a:cs typeface="FreesiaUPC" pitchFamily="34" charset="-34"/>
              </a:rPr>
              <a:t>arrangement</a:t>
            </a:r>
            <a:endParaRPr lang="en-US" dirty="0" smtClean="0">
              <a:cs typeface="FreesiaUPC" pitchFamily="34" charset="-34"/>
            </a:endParaRPr>
          </a:p>
          <a:p>
            <a:r>
              <a:rPr lang="en-US" dirty="0" smtClean="0">
                <a:cs typeface="FreesiaUPC" pitchFamily="34" charset="-34"/>
              </a:rPr>
              <a:t>It is relatively cheap</a:t>
            </a:r>
          </a:p>
          <a:p>
            <a:r>
              <a:rPr lang="en-US" dirty="0" smtClean="0">
                <a:cs typeface="FreesiaUPC" pitchFamily="34" charset="-34"/>
              </a:rPr>
              <a:t>Covers a wider area</a:t>
            </a:r>
          </a:p>
          <a:p>
            <a:endParaRPr lang="en-US" dirty="0"/>
          </a:p>
        </p:txBody>
      </p:sp>
      <p:sp>
        <p:nvSpPr>
          <p:cNvPr id="4" name="Date Placeholder 3"/>
          <p:cNvSpPr>
            <a:spLocks noGrp="1"/>
          </p:cNvSpPr>
          <p:nvPr>
            <p:ph type="dt" sz="half" idx="10"/>
          </p:nvPr>
        </p:nvSpPr>
        <p:spPr/>
        <p:txBody>
          <a:bodyPr/>
          <a:lstStyle/>
          <a:p>
            <a:fld id="{E3FBB7D6-510D-49AB-8C28-834DB5B139A7}"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passive surveillance</a:t>
            </a:r>
            <a:endParaRPr lang="en-US"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US" dirty="0" smtClean="0">
                <a:cs typeface="FreesiaUPC" pitchFamily="34" charset="-34"/>
              </a:rPr>
              <a:t>The information generated is to a large extent </a:t>
            </a:r>
            <a:r>
              <a:rPr lang="en-US" dirty="0" smtClean="0">
                <a:solidFill>
                  <a:srgbClr val="FF0000"/>
                </a:solidFill>
                <a:cs typeface="FreesiaUPC" pitchFamily="34" charset="-34"/>
              </a:rPr>
              <a:t>unreliable, incomplete and inaccurate</a:t>
            </a:r>
          </a:p>
          <a:p>
            <a:pPr>
              <a:lnSpc>
                <a:spcPct val="150000"/>
              </a:lnSpc>
            </a:pPr>
            <a:r>
              <a:rPr lang="en-US" dirty="0" smtClean="0">
                <a:cs typeface="FreesiaUPC" pitchFamily="34" charset="-34"/>
              </a:rPr>
              <a:t>Most of the time, data from passive surveillance is </a:t>
            </a:r>
            <a:r>
              <a:rPr lang="en-US" dirty="0" smtClean="0">
                <a:solidFill>
                  <a:srgbClr val="FF0000"/>
                </a:solidFill>
                <a:cs typeface="FreesiaUPC" pitchFamily="34" charset="-34"/>
              </a:rPr>
              <a:t>not available on time</a:t>
            </a:r>
          </a:p>
          <a:p>
            <a:pPr>
              <a:lnSpc>
                <a:spcPct val="150000"/>
              </a:lnSpc>
            </a:pPr>
            <a:r>
              <a:rPr lang="en-US" dirty="0" smtClean="0">
                <a:cs typeface="FreesiaUPC" pitchFamily="34" charset="-34"/>
              </a:rPr>
              <a:t>Most of the time, you may not get the kind of information you desire</a:t>
            </a:r>
          </a:p>
          <a:p>
            <a:pPr>
              <a:lnSpc>
                <a:spcPct val="150000"/>
              </a:lnSpc>
            </a:pPr>
            <a:r>
              <a:rPr lang="en-US" dirty="0" smtClean="0">
                <a:cs typeface="FreesiaUPC" pitchFamily="34" charset="-34"/>
              </a:rPr>
              <a:t>It lacks representativeness of the whole population since passive surveillance is mainly based on health institution reports</a:t>
            </a:r>
            <a:endParaRPr lang="en-US" dirty="0"/>
          </a:p>
        </p:txBody>
      </p:sp>
      <p:sp>
        <p:nvSpPr>
          <p:cNvPr id="4" name="Date Placeholder 3"/>
          <p:cNvSpPr>
            <a:spLocks noGrp="1"/>
          </p:cNvSpPr>
          <p:nvPr>
            <p:ph type="dt" sz="half" idx="10"/>
          </p:nvPr>
        </p:nvSpPr>
        <p:spPr/>
        <p:txBody>
          <a:bodyPr/>
          <a:lstStyle/>
          <a:p>
            <a:fld id="{ACBB5B3B-90CE-4D39-96F4-286677D9ED28}"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surveillance..</a:t>
            </a:r>
            <a:endParaRPr lang="en-US" dirty="0"/>
          </a:p>
        </p:txBody>
      </p:sp>
      <p:sp>
        <p:nvSpPr>
          <p:cNvPr id="3" name="Content Placeholder 2"/>
          <p:cNvSpPr>
            <a:spLocks noGrp="1"/>
          </p:cNvSpPr>
          <p:nvPr>
            <p:ph idx="1"/>
          </p:nvPr>
        </p:nvSpPr>
        <p:spPr/>
        <p:txBody>
          <a:bodyPr>
            <a:normAutofit/>
          </a:bodyPr>
          <a:lstStyle/>
          <a:p>
            <a:pPr algn="just">
              <a:lnSpc>
                <a:spcPct val="90000"/>
              </a:lnSpc>
              <a:buNone/>
            </a:pPr>
            <a:r>
              <a:rPr lang="en-US" sz="2800" b="1" dirty="0" smtClean="0"/>
              <a:t>2.Active surveillance- </a:t>
            </a:r>
            <a:r>
              <a:rPr lang="en-US" sz="2800" dirty="0" smtClean="0"/>
              <a:t>this refers to any surveillance activity outside of the routine system, undertaken for the further investigation of diseases outbreaks and other occurrences of public health importance.</a:t>
            </a:r>
          </a:p>
          <a:p>
            <a:pPr algn="just">
              <a:lnSpc>
                <a:spcPct val="90000"/>
              </a:lnSpc>
              <a:buNone/>
            </a:pPr>
            <a:r>
              <a:rPr lang="en-US" sz="2800" b="1" dirty="0" smtClean="0">
                <a:solidFill>
                  <a:srgbClr val="66FF33"/>
                </a:solidFill>
                <a:cs typeface="FreesiaUPC" pitchFamily="34" charset="-34"/>
              </a:rPr>
              <a:t> </a:t>
            </a:r>
          </a:p>
          <a:p>
            <a:pPr algn="just">
              <a:lnSpc>
                <a:spcPct val="90000"/>
              </a:lnSpc>
              <a:buFont typeface="Wingdings" pitchFamily="2" charset="2"/>
              <a:buChar char="Ø"/>
            </a:pPr>
            <a:r>
              <a:rPr lang="en-US" sz="2800" b="1" dirty="0" smtClean="0">
                <a:cs typeface="FreesiaUPC" pitchFamily="34" charset="-34"/>
              </a:rPr>
              <a:t> </a:t>
            </a:r>
            <a:r>
              <a:rPr lang="en-US" sz="2800" dirty="0" smtClean="0">
                <a:cs typeface="FreesiaUPC" pitchFamily="34" charset="-34"/>
              </a:rPr>
              <a:t>Surveillance where public health officers seek reports from participants in the surveillance system on a regular basis, rather than waiting for the reports. e.g. by telephoning/contacting each participant twice a week, monthly... </a:t>
            </a:r>
            <a:r>
              <a:rPr lang="en-US" sz="2800" dirty="0" smtClean="0">
                <a:solidFill>
                  <a:srgbClr val="A50021"/>
                </a:solidFill>
                <a:cs typeface="FreesiaUPC" pitchFamily="34" charset="-34"/>
              </a:rPr>
              <a:t>(</a:t>
            </a:r>
            <a:r>
              <a:rPr lang="en-US" sz="2800" b="1" dirty="0" smtClean="0">
                <a:solidFill>
                  <a:srgbClr val="A50021"/>
                </a:solidFill>
                <a:cs typeface="FreesiaUPC" pitchFamily="34" charset="-34"/>
              </a:rPr>
              <a:t>Health Department-initiated)</a:t>
            </a:r>
            <a:endParaRPr lang="th-TH" sz="2800" b="1" dirty="0" smtClean="0">
              <a:solidFill>
                <a:srgbClr val="A50021"/>
              </a:solidFill>
            </a:endParaRPr>
          </a:p>
          <a:p>
            <a:pPr marL="1371600" lvl="2" indent="-457200" algn="just">
              <a:buNone/>
              <a:defRPr/>
            </a:pPr>
            <a:endParaRPr lang="en-US" sz="2800" dirty="0" smtClean="0"/>
          </a:p>
          <a:p>
            <a:pPr marL="1371600" lvl="2" indent="-457200" algn="just">
              <a:buNone/>
              <a:defRPr/>
            </a:pPr>
            <a:endParaRPr lang="en-US" sz="2800" dirty="0" smtClean="0"/>
          </a:p>
        </p:txBody>
      </p:sp>
      <p:sp>
        <p:nvSpPr>
          <p:cNvPr id="4" name="Date Placeholder 3"/>
          <p:cNvSpPr>
            <a:spLocks noGrp="1"/>
          </p:cNvSpPr>
          <p:nvPr>
            <p:ph type="dt" sz="half" idx="10"/>
          </p:nvPr>
        </p:nvSpPr>
        <p:spPr/>
        <p:txBody>
          <a:bodyPr/>
          <a:lstStyle/>
          <a:p>
            <a:fld id="{120E578B-DF7F-4369-AA4B-54EB66523188}"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179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Correlational /ecological study</a:t>
            </a:r>
            <a:endParaRPr lang="en-US" dirty="0"/>
          </a:p>
        </p:txBody>
      </p:sp>
      <p:sp>
        <p:nvSpPr>
          <p:cNvPr id="3" name="Content Placeholder 2"/>
          <p:cNvSpPr>
            <a:spLocks noGrp="1"/>
          </p:cNvSpPr>
          <p:nvPr>
            <p:ph idx="1"/>
          </p:nvPr>
        </p:nvSpPr>
        <p:spPr/>
        <p:txBody>
          <a:bodyPr>
            <a:normAutofit lnSpcReduction="10000"/>
          </a:bodyPr>
          <a:lstStyle/>
          <a:p>
            <a:pPr marL="541338" indent="-514350">
              <a:buFont typeface="Wingdings" pitchFamily="2" charset="2"/>
              <a:buChar char="@"/>
            </a:pPr>
            <a:r>
              <a:rPr lang="en-US" sz="2800" dirty="0" smtClean="0"/>
              <a:t>Use data from entire population (as a whole)                      to compare disease frequencies. </a:t>
            </a:r>
          </a:p>
          <a:p>
            <a:pPr marL="541338" indent="-514350">
              <a:buFont typeface="Wingdings" pitchFamily="2" charset="2"/>
              <a:buChar char="@"/>
            </a:pPr>
            <a:r>
              <a:rPr lang="en-US" sz="2800" dirty="0" smtClean="0"/>
              <a:t>Hence, it does not need data from individuals.</a:t>
            </a:r>
          </a:p>
          <a:p>
            <a:pPr marL="541338" indent="-514350">
              <a:buFont typeface="Wingdings" pitchFamily="2" charset="2"/>
              <a:buChar char="@"/>
            </a:pPr>
            <a:r>
              <a:rPr lang="en-US" sz="2800" dirty="0" smtClean="0"/>
              <a:t>Can be done quickly and inexpensively, often by using already available data.</a:t>
            </a:r>
          </a:p>
          <a:p>
            <a:pPr marL="541338" indent="-514350">
              <a:buFont typeface="Wingdings" pitchFamily="2" charset="2"/>
              <a:buChar char="@"/>
            </a:pPr>
            <a:r>
              <a:rPr lang="en-US" sz="2800" dirty="0" smtClean="0"/>
              <a:t>It has the following rationale</a:t>
            </a:r>
          </a:p>
          <a:p>
            <a:pPr marL="1400175" lvl="2" indent="-514350">
              <a:buFont typeface="Times New Roman" pitchFamily="18" charset="0"/>
              <a:buAutoNum type="arabicPeriod"/>
            </a:pPr>
            <a:r>
              <a:rPr lang="en-US" dirty="0" smtClean="0"/>
              <a:t>Low cost and convenience</a:t>
            </a:r>
          </a:p>
          <a:p>
            <a:pPr marL="1400175" lvl="2" indent="-514350">
              <a:buFont typeface="Times New Roman" pitchFamily="18" charset="0"/>
              <a:buAutoNum type="arabicPeriod"/>
            </a:pPr>
            <a:r>
              <a:rPr lang="en-US" dirty="0" smtClean="0"/>
              <a:t>Measurement limitations at individual level,          </a:t>
            </a:r>
            <a:r>
              <a:rPr lang="en-US" dirty="0" err="1" smtClean="0"/>
              <a:t>Eg</a:t>
            </a:r>
            <a:r>
              <a:rPr lang="en-US" dirty="0" smtClean="0"/>
              <a:t> environmental contact.</a:t>
            </a:r>
          </a:p>
          <a:p>
            <a:pPr marL="1400175" lvl="2" indent="-514350">
              <a:buFont typeface="Times New Roman" pitchFamily="18" charset="0"/>
              <a:buAutoNum type="arabicPeriod"/>
            </a:pPr>
            <a:r>
              <a:rPr lang="en-US" dirty="0" smtClean="0"/>
              <a:t>Other designs may be unable to measure interest on ecologic effect   </a:t>
            </a:r>
          </a:p>
          <a:p>
            <a:endParaRPr lang="en-US" dirty="0"/>
          </a:p>
        </p:txBody>
      </p:sp>
      <p:sp>
        <p:nvSpPr>
          <p:cNvPr id="4" name="Date Placeholder 3"/>
          <p:cNvSpPr>
            <a:spLocks noGrp="1"/>
          </p:cNvSpPr>
          <p:nvPr>
            <p:ph type="dt" sz="half" idx="10"/>
          </p:nvPr>
        </p:nvSpPr>
        <p:spPr/>
        <p:txBody>
          <a:bodyPr/>
          <a:lstStyle/>
          <a:p>
            <a:fld id="{536FF63D-1DF8-4EAF-8522-8F1F99B0686C}"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surveillance</a:t>
            </a:r>
            <a:endParaRPr lang="en-US" dirty="0"/>
          </a:p>
        </p:txBody>
      </p:sp>
      <p:sp>
        <p:nvSpPr>
          <p:cNvPr id="3" name="Content Placeholder 2"/>
          <p:cNvSpPr>
            <a:spLocks noGrp="1"/>
          </p:cNvSpPr>
          <p:nvPr>
            <p:ph idx="1"/>
          </p:nvPr>
        </p:nvSpPr>
        <p:spPr/>
        <p:txBody>
          <a:bodyPr/>
          <a:lstStyle/>
          <a:p>
            <a:pPr>
              <a:lnSpc>
                <a:spcPct val="90000"/>
              </a:lnSpc>
            </a:pPr>
            <a:r>
              <a:rPr lang="en-US" sz="2800" b="1" dirty="0" smtClean="0">
                <a:solidFill>
                  <a:srgbClr val="00FF00"/>
                </a:solidFill>
                <a:cs typeface="FreesiaUPC" pitchFamily="34" charset="-34"/>
              </a:rPr>
              <a:t>In contrast to passive surveillance:</a:t>
            </a:r>
            <a:endParaRPr lang="th-TH" sz="2800" b="1" dirty="0" smtClean="0">
              <a:solidFill>
                <a:srgbClr val="00FF00"/>
              </a:solidFill>
            </a:endParaRPr>
          </a:p>
          <a:p>
            <a:pPr>
              <a:lnSpc>
                <a:spcPct val="90000"/>
              </a:lnSpc>
              <a:buFont typeface="Wingdings" pitchFamily="2" charset="2"/>
              <a:buChar char="Ø"/>
            </a:pPr>
            <a:r>
              <a:rPr lang="th-TH" dirty="0" smtClean="0"/>
              <a:t>usually </a:t>
            </a:r>
            <a:r>
              <a:rPr lang="th-TH" u="sng" dirty="0" smtClean="0"/>
              <a:t>limited to specific diseases</a:t>
            </a:r>
            <a:r>
              <a:rPr lang="th-TH" dirty="0" smtClean="0"/>
              <a:t> over a limited period of </a:t>
            </a:r>
            <a:r>
              <a:rPr lang="th-TH" u="sng" dirty="0" smtClean="0"/>
              <a:t>time,</a:t>
            </a:r>
            <a:r>
              <a:rPr lang="th-TH" dirty="0" smtClean="0"/>
              <a:t> such as </a:t>
            </a:r>
            <a:r>
              <a:rPr lang="th-TH" dirty="0" smtClean="0">
                <a:solidFill>
                  <a:srgbClr val="FF0000"/>
                </a:solidFill>
              </a:rPr>
              <a:t>after a community exposure or during an epidemic.</a:t>
            </a:r>
            <a:endParaRPr lang="en-US" dirty="0" smtClean="0">
              <a:solidFill>
                <a:srgbClr val="FF0000"/>
              </a:solidFill>
              <a:cs typeface="FreesiaUPC" pitchFamily="34" charset="-34"/>
            </a:endParaRPr>
          </a:p>
          <a:p>
            <a:pPr>
              <a:lnSpc>
                <a:spcPct val="90000"/>
              </a:lnSpc>
              <a:buFont typeface="Wingdings" pitchFamily="2" charset="2"/>
              <a:buChar char="Ø"/>
            </a:pPr>
            <a:r>
              <a:rPr lang="en-US" sz="2800" dirty="0" smtClean="0">
                <a:cs typeface="FreesiaUPC" pitchFamily="34" charset="-34"/>
              </a:rPr>
              <a:t> </a:t>
            </a:r>
            <a:r>
              <a:rPr lang="en-US" dirty="0" smtClean="0">
                <a:cs typeface="FreesiaUPC" pitchFamily="34" charset="-34"/>
              </a:rPr>
              <a:t>Can not be used for routine purposes</a:t>
            </a:r>
            <a:endParaRPr lang="th-TH" sz="2800" dirty="0" smtClean="0"/>
          </a:p>
          <a:p>
            <a:pPr>
              <a:lnSpc>
                <a:spcPct val="90000"/>
              </a:lnSpc>
              <a:buFont typeface="Wingdings" pitchFamily="2" charset="2"/>
              <a:buChar char="Ø"/>
            </a:pPr>
            <a:r>
              <a:rPr lang="th-TH" dirty="0" smtClean="0"/>
              <a:t> </a:t>
            </a:r>
            <a:r>
              <a:rPr lang="en-US" dirty="0" smtClean="0">
                <a:cs typeface="FreesiaUPC" pitchFamily="34" charset="-34"/>
              </a:rPr>
              <a:t>relatively expensive</a:t>
            </a:r>
            <a:endParaRPr lang="th-TH" dirty="0" smtClean="0"/>
          </a:p>
          <a:p>
            <a:pPr>
              <a:lnSpc>
                <a:spcPct val="90000"/>
              </a:lnSpc>
              <a:buFont typeface="Wingdings" pitchFamily="2" charset="2"/>
              <a:buChar char="Ø"/>
            </a:pPr>
            <a:r>
              <a:rPr lang="th-TH" dirty="0" smtClean="0"/>
              <a:t> </a:t>
            </a:r>
            <a:r>
              <a:rPr lang="en-US" dirty="0" smtClean="0">
                <a:cs typeface="FreesiaUPC" pitchFamily="34" charset="-34"/>
              </a:rPr>
              <a:t>Usually complete/accurate </a:t>
            </a:r>
            <a:endParaRPr lang="th-TH" dirty="0" smtClean="0"/>
          </a:p>
          <a:p>
            <a:endParaRPr lang="en-US" dirty="0"/>
          </a:p>
        </p:txBody>
      </p:sp>
      <p:sp>
        <p:nvSpPr>
          <p:cNvPr id="4" name="Date Placeholder 3"/>
          <p:cNvSpPr>
            <a:spLocks noGrp="1"/>
          </p:cNvSpPr>
          <p:nvPr>
            <p:ph type="dt" sz="half" idx="10"/>
          </p:nvPr>
        </p:nvSpPr>
        <p:spPr/>
        <p:txBody>
          <a:bodyPr/>
          <a:lstStyle/>
          <a:p>
            <a:fld id="{4DCB5A5E-172C-4B6F-B9E6-62A91292329E}"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surveillance </a:t>
            </a:r>
            <a:endParaRPr lang="en-US" dirty="0"/>
          </a:p>
        </p:txBody>
      </p:sp>
      <p:sp>
        <p:nvSpPr>
          <p:cNvPr id="3" name="Content Placeholder 2"/>
          <p:cNvSpPr>
            <a:spLocks noGrp="1"/>
          </p:cNvSpPr>
          <p:nvPr>
            <p:ph idx="1"/>
          </p:nvPr>
        </p:nvSpPr>
        <p:spPr/>
        <p:txBody>
          <a:bodyPr>
            <a:normAutofit fontScale="85000" lnSpcReduction="20000"/>
          </a:bodyPr>
          <a:lstStyle/>
          <a:p>
            <a:pPr marL="320040" indent="-320040">
              <a:buFont typeface="Wingdings"/>
              <a:buChar char=""/>
              <a:defRPr/>
            </a:pPr>
            <a:r>
              <a:rPr lang="en-US" sz="2800" b="1" dirty="0" smtClean="0">
                <a:solidFill>
                  <a:srgbClr val="00FF00"/>
                </a:solidFill>
              </a:rPr>
              <a:t>Indications of Active surveillance:</a:t>
            </a:r>
            <a:endParaRPr lang="th-TH" sz="2800" b="1" dirty="0" smtClean="0">
              <a:solidFill>
                <a:srgbClr val="00FF00"/>
              </a:solidFill>
            </a:endParaRPr>
          </a:p>
          <a:p>
            <a:pPr marL="320040" indent="-320040">
              <a:buFont typeface="Wingdings" pitchFamily="2" charset="2"/>
              <a:buChar char="Ø"/>
              <a:defRPr/>
            </a:pPr>
            <a:r>
              <a:rPr lang="th-TH" sz="2800" dirty="0" smtClean="0"/>
              <a:t> For periodic evaluation of ongoing programs</a:t>
            </a:r>
          </a:p>
          <a:p>
            <a:pPr marL="320040" indent="-320040">
              <a:buNone/>
              <a:defRPr/>
            </a:pPr>
            <a:r>
              <a:rPr lang="th-TH" sz="2800" dirty="0" smtClean="0"/>
              <a:t>              E.g. HIV/AIDS, EPI...</a:t>
            </a:r>
          </a:p>
          <a:p>
            <a:pPr marL="320040" indent="-320040">
              <a:buFont typeface="Wingdings" pitchFamily="2" charset="2"/>
              <a:buChar char="Ø"/>
              <a:defRPr/>
            </a:pPr>
            <a:r>
              <a:rPr lang="th-TH" sz="2800" dirty="0" smtClean="0"/>
              <a:t>For programs which have time limit of operation</a:t>
            </a:r>
          </a:p>
          <a:p>
            <a:pPr marL="320040" indent="-320040">
              <a:buNone/>
              <a:defRPr/>
            </a:pPr>
            <a:r>
              <a:rPr lang="th-TH" sz="2800" dirty="0" smtClean="0"/>
              <a:t>              E.g. Small pox</a:t>
            </a:r>
          </a:p>
          <a:p>
            <a:pPr marL="320040" indent="-320040">
              <a:buFont typeface="Wingdings" pitchFamily="2" charset="2"/>
              <a:buChar char="Ø"/>
              <a:defRPr/>
            </a:pPr>
            <a:r>
              <a:rPr lang="th-TH" sz="2800" dirty="0" smtClean="0"/>
              <a:t> With the occurrence of unusual situations:</a:t>
            </a:r>
          </a:p>
          <a:p>
            <a:pPr marL="640080" lvl="1" indent="-274320">
              <a:defRPr/>
            </a:pPr>
            <a:r>
              <a:rPr lang="th-TH" sz="2400" dirty="0" smtClean="0"/>
              <a:t> when a new disease/event discovered</a:t>
            </a:r>
          </a:p>
          <a:p>
            <a:pPr marL="640080" lvl="1" indent="-274320">
              <a:defRPr/>
            </a:pPr>
            <a:r>
              <a:rPr lang="th-TH" sz="2400" dirty="0" smtClean="0"/>
              <a:t> when investigating a new mode of transmission</a:t>
            </a:r>
          </a:p>
          <a:p>
            <a:pPr marL="640080" lvl="1" indent="-274320">
              <a:defRPr/>
            </a:pPr>
            <a:r>
              <a:rPr lang="th-TH" sz="2400" dirty="0" smtClean="0"/>
              <a:t> when a high-risk period is recognized</a:t>
            </a:r>
          </a:p>
          <a:p>
            <a:pPr marL="640080" lvl="1" indent="-274320">
              <a:defRPr/>
            </a:pPr>
            <a:r>
              <a:rPr lang="th-TH" sz="2400" dirty="0" smtClean="0"/>
              <a:t>when a disease appears in a new geographic area or  found to affect a new subgroup of the population</a:t>
            </a:r>
          </a:p>
          <a:p>
            <a:pPr marL="640080" lvl="1" indent="-274320">
              <a:defRPr/>
            </a:pPr>
            <a:r>
              <a:rPr lang="th-TH" sz="2400" dirty="0" smtClean="0"/>
              <a:t> when previously eradicated disease reappear or low  incidence disease occur at a higher level of endemicity</a:t>
            </a:r>
            <a:r>
              <a:rPr lang="en-US" sz="2400" dirty="0" smtClean="0"/>
              <a:t> </a:t>
            </a:r>
            <a:endParaRPr lang="th-TH" sz="2400" dirty="0" smtClean="0"/>
          </a:p>
          <a:p>
            <a:endParaRPr lang="en-US" dirty="0"/>
          </a:p>
        </p:txBody>
      </p:sp>
      <p:sp>
        <p:nvSpPr>
          <p:cNvPr id="4" name="Date Placeholder 3"/>
          <p:cNvSpPr>
            <a:spLocks noGrp="1"/>
          </p:cNvSpPr>
          <p:nvPr>
            <p:ph type="dt" sz="half" idx="10"/>
          </p:nvPr>
        </p:nvSpPr>
        <p:spPr/>
        <p:txBody>
          <a:bodyPr/>
          <a:lstStyle/>
          <a:p>
            <a:fld id="{ECA44BA0-0876-4371-AB6B-8A19E03E6226}"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surveillance</a:t>
            </a:r>
            <a:endParaRPr lang="en-US" dirty="0"/>
          </a:p>
        </p:txBody>
      </p:sp>
      <p:sp>
        <p:nvSpPr>
          <p:cNvPr id="3" name="Content Placeholder 2"/>
          <p:cNvSpPr>
            <a:spLocks noGrp="1"/>
          </p:cNvSpPr>
          <p:nvPr>
            <p:ph idx="1"/>
          </p:nvPr>
        </p:nvSpPr>
        <p:spPr/>
        <p:txBody>
          <a:bodyPr>
            <a:normAutofit fontScale="92500"/>
          </a:bodyPr>
          <a:lstStyle/>
          <a:p>
            <a:r>
              <a:rPr lang="en-US" b="1" dirty="0" smtClean="0">
                <a:cs typeface="FreesiaUPC" pitchFamily="34" charset="-34"/>
              </a:rPr>
              <a:t>The advantages of active surveillance</a:t>
            </a:r>
            <a:endParaRPr lang="en-US" dirty="0" smtClean="0">
              <a:cs typeface="FreesiaUPC" pitchFamily="34" charset="-34"/>
            </a:endParaRPr>
          </a:p>
          <a:p>
            <a:pPr lvl="1"/>
            <a:r>
              <a:rPr lang="en-US" dirty="0" smtClean="0">
                <a:cs typeface="FreesiaUPC" pitchFamily="34" charset="-34"/>
              </a:rPr>
              <a:t>The collected data is </a:t>
            </a:r>
            <a:r>
              <a:rPr lang="en-US" dirty="0" smtClean="0">
                <a:solidFill>
                  <a:srgbClr val="FF0000"/>
                </a:solidFill>
                <a:cs typeface="FreesiaUPC" pitchFamily="34" charset="-34"/>
              </a:rPr>
              <a:t>complete and accurate</a:t>
            </a:r>
          </a:p>
          <a:p>
            <a:pPr lvl="1"/>
            <a:r>
              <a:rPr lang="en-US" dirty="0" smtClean="0">
                <a:cs typeface="FreesiaUPC" pitchFamily="34" charset="-34"/>
              </a:rPr>
              <a:t> Information collected is timely</a:t>
            </a:r>
            <a:r>
              <a:rPr lang="en-US" i="1" dirty="0" smtClean="0">
                <a:cs typeface="FreesiaUPC" pitchFamily="34" charset="-34"/>
              </a:rPr>
              <a:t>.</a:t>
            </a:r>
            <a:endParaRPr lang="en-US" dirty="0" smtClean="0">
              <a:cs typeface="FreesiaUPC" pitchFamily="34" charset="-34"/>
            </a:endParaRPr>
          </a:p>
          <a:p>
            <a:r>
              <a:rPr lang="en-US" b="1" dirty="0" smtClean="0">
                <a:cs typeface="FreesiaUPC" pitchFamily="34" charset="-34"/>
              </a:rPr>
              <a:t>The disadvantages of active surveillance</a:t>
            </a:r>
            <a:endParaRPr lang="en-US" dirty="0" smtClean="0">
              <a:cs typeface="FreesiaUPC" pitchFamily="34" charset="-34"/>
            </a:endParaRPr>
          </a:p>
          <a:p>
            <a:pPr lvl="1"/>
            <a:r>
              <a:rPr lang="en-US" dirty="0" smtClean="0">
                <a:cs typeface="FreesiaUPC" pitchFamily="34" charset="-34"/>
              </a:rPr>
              <a:t>It requires good organization</a:t>
            </a:r>
          </a:p>
          <a:p>
            <a:pPr lvl="1"/>
            <a:r>
              <a:rPr lang="en-US" dirty="0" smtClean="0">
                <a:cs typeface="FreesiaUPC" pitchFamily="34" charset="-34"/>
              </a:rPr>
              <a:t>It is expensive</a:t>
            </a:r>
          </a:p>
          <a:p>
            <a:pPr lvl="1"/>
            <a:r>
              <a:rPr lang="en-US" dirty="0" smtClean="0">
                <a:cs typeface="FreesiaUPC" pitchFamily="34" charset="-34"/>
              </a:rPr>
              <a:t> It requires skilled human power</a:t>
            </a:r>
          </a:p>
          <a:p>
            <a:pPr lvl="1"/>
            <a:r>
              <a:rPr lang="en-US" dirty="0" smtClean="0">
                <a:cs typeface="FreesiaUPC" pitchFamily="34" charset="-34"/>
              </a:rPr>
              <a:t>It is for short period of time(not a continuous process)</a:t>
            </a:r>
          </a:p>
          <a:p>
            <a:pPr lvl="1"/>
            <a:r>
              <a:rPr lang="en-US" dirty="0" smtClean="0">
                <a:cs typeface="FreesiaUPC" pitchFamily="34" charset="-34"/>
              </a:rPr>
              <a:t> It is directed towards specific disease conditions</a:t>
            </a:r>
          </a:p>
          <a:p>
            <a:endParaRPr lang="en-US" dirty="0"/>
          </a:p>
        </p:txBody>
      </p:sp>
      <p:sp>
        <p:nvSpPr>
          <p:cNvPr id="4" name="Date Placeholder 3"/>
          <p:cNvSpPr>
            <a:spLocks noGrp="1"/>
          </p:cNvSpPr>
          <p:nvPr>
            <p:ph type="dt" sz="half" idx="10"/>
          </p:nvPr>
        </p:nvSpPr>
        <p:spPr/>
        <p:txBody>
          <a:bodyPr/>
          <a:lstStyle/>
          <a:p>
            <a:fld id="{4508F2AF-417A-40E2-BC51-A54E2A860FA7}"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th-TH" b="1" dirty="0" smtClean="0"/>
              <a:t>Sentinel Surveillance System</a:t>
            </a:r>
            <a:endParaRPr lang="en-US" dirty="0"/>
          </a:p>
        </p:txBody>
      </p:sp>
      <p:sp>
        <p:nvSpPr>
          <p:cNvPr id="3" name="Content Placeholder 2"/>
          <p:cNvSpPr>
            <a:spLocks noGrp="1"/>
          </p:cNvSpPr>
          <p:nvPr>
            <p:ph idx="1"/>
          </p:nvPr>
        </p:nvSpPr>
        <p:spPr/>
        <p:txBody>
          <a:bodyPr/>
          <a:lstStyle/>
          <a:p>
            <a:pPr>
              <a:lnSpc>
                <a:spcPct val="90000"/>
              </a:lnSpc>
            </a:pPr>
            <a:r>
              <a:rPr lang="en-US" sz="2400" dirty="0" smtClean="0">
                <a:cs typeface="FreesiaUPC" pitchFamily="34" charset="-34"/>
              </a:rPr>
              <a:t>U</a:t>
            </a:r>
            <a:r>
              <a:rPr lang="th-TH" sz="2400" dirty="0" smtClean="0"/>
              <a:t>ses a pre-arranged </a:t>
            </a:r>
            <a:r>
              <a:rPr lang="th-TH" sz="2400" b="1" dirty="0" smtClean="0"/>
              <a:t>sample </a:t>
            </a:r>
            <a:r>
              <a:rPr lang="th-TH" sz="2400" dirty="0" smtClean="0"/>
              <a:t>of reporting sources to report all cases of one or more conditions. </a:t>
            </a:r>
          </a:p>
          <a:p>
            <a:pPr>
              <a:lnSpc>
                <a:spcPct val="90000"/>
              </a:lnSpc>
            </a:pPr>
            <a:r>
              <a:rPr lang="th-TH" sz="2400" dirty="0" smtClean="0"/>
              <a:t>Means of monitoring trends of health events </a:t>
            </a:r>
            <a:r>
              <a:rPr lang="th-TH" sz="2400" dirty="0" smtClean="0">
                <a:solidFill>
                  <a:srgbClr val="A50021"/>
                </a:solidFill>
              </a:rPr>
              <a:t>in chosen population groups and chosen sites</a:t>
            </a:r>
            <a:r>
              <a:rPr lang="th-TH" sz="2400" dirty="0" smtClean="0"/>
              <a:t> in a </a:t>
            </a:r>
            <a:r>
              <a:rPr lang="th-TH" sz="2400" dirty="0" smtClean="0">
                <a:solidFill>
                  <a:srgbClr val="A50021"/>
                </a:solidFill>
              </a:rPr>
              <a:t>regular and consistent</a:t>
            </a:r>
            <a:r>
              <a:rPr lang="th-TH" sz="2400" dirty="0" smtClean="0"/>
              <a:t> (Uniform) way.</a:t>
            </a:r>
          </a:p>
          <a:p>
            <a:pPr>
              <a:lnSpc>
                <a:spcPct val="90000"/>
              </a:lnSpc>
            </a:pPr>
            <a:r>
              <a:rPr lang="th-TH" sz="2400" dirty="0" smtClean="0"/>
              <a:t>Need not be representative:</a:t>
            </a:r>
          </a:p>
          <a:p>
            <a:pPr lvl="1" indent="-319088">
              <a:lnSpc>
                <a:spcPct val="90000"/>
              </a:lnSpc>
              <a:buFont typeface="Wingdings" pitchFamily="2" charset="2"/>
              <a:buChar char="ü"/>
            </a:pPr>
            <a:r>
              <a:rPr lang="th-TH" sz="2100" dirty="0" smtClean="0"/>
              <a:t>  However it is very important to keep sites, facilities, procedures and populations remain similar</a:t>
            </a:r>
          </a:p>
          <a:p>
            <a:pPr>
              <a:lnSpc>
                <a:spcPct val="90000"/>
              </a:lnSpc>
            </a:pPr>
            <a:r>
              <a:rPr lang="th-TH" sz="2400" dirty="0" smtClean="0"/>
              <a:t> Selection of study population must be with minimal bias</a:t>
            </a:r>
          </a:p>
          <a:p>
            <a:pPr>
              <a:lnSpc>
                <a:spcPct val="90000"/>
              </a:lnSpc>
            </a:pPr>
            <a:r>
              <a:rPr lang="th-TH" sz="2400" dirty="0" smtClean="0"/>
              <a:t>Sufficient demographic data must be collected to</a:t>
            </a:r>
            <a:r>
              <a:rPr lang="en-US" sz="2400" dirty="0" smtClean="0">
                <a:cs typeface="FreesiaUPC" pitchFamily="34" charset="-34"/>
              </a:rPr>
              <a:t> </a:t>
            </a:r>
            <a:r>
              <a:rPr lang="th-TH" sz="2400" dirty="0" smtClean="0"/>
              <a:t>detect changes in population composition</a:t>
            </a:r>
          </a:p>
          <a:p>
            <a:endParaRPr lang="en-US" dirty="0"/>
          </a:p>
        </p:txBody>
      </p:sp>
      <p:sp>
        <p:nvSpPr>
          <p:cNvPr id="4" name="Date Placeholder 3"/>
          <p:cNvSpPr>
            <a:spLocks noGrp="1"/>
          </p:cNvSpPr>
          <p:nvPr>
            <p:ph type="dt" sz="half" idx="10"/>
          </p:nvPr>
        </p:nvSpPr>
        <p:spPr/>
        <p:txBody>
          <a:bodyPr/>
          <a:lstStyle/>
          <a:p>
            <a:fld id="{713EA1B5-2ED4-431D-8CF2-1196F938B375}"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purpose of sentinel surveillance</a:t>
            </a:r>
            <a:endParaRPr lang="en-US" dirty="0"/>
          </a:p>
        </p:txBody>
      </p:sp>
      <p:sp>
        <p:nvSpPr>
          <p:cNvPr id="3" name="Content Placeholder 2"/>
          <p:cNvSpPr>
            <a:spLocks noGrp="1"/>
          </p:cNvSpPr>
          <p:nvPr>
            <p:ph idx="1"/>
          </p:nvPr>
        </p:nvSpPr>
        <p:spPr/>
        <p:txBody>
          <a:bodyPr/>
          <a:lstStyle/>
          <a:p>
            <a:r>
              <a:rPr lang="th-TH" dirty="0" smtClean="0"/>
              <a:t>To detect changes</a:t>
            </a:r>
          </a:p>
          <a:p>
            <a:r>
              <a:rPr lang="th-TH" dirty="0" smtClean="0"/>
              <a:t>To direct and focus control efforts</a:t>
            </a:r>
          </a:p>
          <a:p>
            <a:r>
              <a:rPr lang="th-TH" dirty="0" smtClean="0"/>
              <a:t>To develop intervention strategies</a:t>
            </a:r>
          </a:p>
          <a:p>
            <a:r>
              <a:rPr lang="th-TH" dirty="0" smtClean="0"/>
              <a:t>To promote further investigations</a:t>
            </a:r>
          </a:p>
          <a:p>
            <a:r>
              <a:rPr lang="th-TH" dirty="0" smtClean="0"/>
              <a:t>Provide the basis for evaluating preventive  strategies and activities</a:t>
            </a:r>
          </a:p>
          <a:p>
            <a:endParaRPr lang="en-US" dirty="0"/>
          </a:p>
        </p:txBody>
      </p:sp>
      <p:sp>
        <p:nvSpPr>
          <p:cNvPr id="4" name="Date Placeholder 3"/>
          <p:cNvSpPr>
            <a:spLocks noGrp="1"/>
          </p:cNvSpPr>
          <p:nvPr>
            <p:ph type="dt" sz="half" idx="10"/>
          </p:nvPr>
        </p:nvSpPr>
        <p:spPr/>
        <p:txBody>
          <a:bodyPr/>
          <a:lstStyle/>
          <a:p>
            <a:fld id="{6A8D7F53-31D4-4CCE-990B-07A018DFE7D8}"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of good surveillance system</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buFont typeface="Wingdings" pitchFamily="2" charset="2"/>
              <a:buChar char="q"/>
            </a:pPr>
            <a:r>
              <a:rPr lang="en-US" sz="3600" dirty="0" smtClean="0">
                <a:cs typeface="FreesiaUPC" pitchFamily="34" charset="-34"/>
              </a:rPr>
              <a:t> </a:t>
            </a:r>
            <a:r>
              <a:rPr lang="en-US" sz="3000" dirty="0" smtClean="0">
                <a:latin typeface="Times New Roman" pitchFamily="18" charset="0"/>
                <a:cs typeface="Times New Roman" pitchFamily="18" charset="0"/>
              </a:rPr>
              <a:t>Uses a combination of passive and active  mechanisms</a:t>
            </a:r>
          </a:p>
          <a:p>
            <a:pPr>
              <a:lnSpc>
                <a:spcPct val="80000"/>
              </a:lnSpc>
              <a:buFont typeface="Wingdings" pitchFamily="2" charset="2"/>
              <a:buChar char="q"/>
            </a:pPr>
            <a:r>
              <a:rPr lang="en-US" sz="3000" dirty="0" smtClean="0">
                <a:latin typeface="Times New Roman" pitchFamily="18" charset="0"/>
                <a:cs typeface="Times New Roman" pitchFamily="18" charset="0"/>
              </a:rPr>
              <a:t>Collects the minimum data in a simplest possible way</a:t>
            </a:r>
          </a:p>
          <a:p>
            <a:pPr>
              <a:lnSpc>
                <a:spcPct val="80000"/>
              </a:lnSpc>
              <a:buFont typeface="Wingdings" pitchFamily="2" charset="2"/>
              <a:buChar char="q"/>
            </a:pPr>
            <a:r>
              <a:rPr lang="en-US" sz="3000" dirty="0" smtClean="0">
                <a:latin typeface="Times New Roman" pitchFamily="18" charset="0"/>
                <a:cs typeface="Times New Roman" pitchFamily="18" charset="0"/>
              </a:rPr>
              <a:t> Collects data in a manner useful for the workers who collect the data (</a:t>
            </a:r>
            <a:r>
              <a:rPr lang="en-US" sz="3000" b="1" dirty="0" smtClean="0">
                <a:latin typeface="Times New Roman" pitchFamily="18" charset="0"/>
                <a:cs typeface="Times New Roman" pitchFamily="18" charset="0"/>
              </a:rPr>
              <a:t>To </a:t>
            </a:r>
            <a:r>
              <a:rPr lang="en-US" sz="3000" b="1" u="sng" dirty="0" smtClean="0">
                <a:latin typeface="Times New Roman" pitchFamily="18" charset="0"/>
                <a:cs typeface="Times New Roman" pitchFamily="18" charset="0"/>
              </a:rPr>
              <a:t>assure quality</a:t>
            </a:r>
            <a:r>
              <a:rPr lang="en-US" sz="3000" b="1" dirty="0" smtClean="0">
                <a:latin typeface="Times New Roman" pitchFamily="18" charset="0"/>
                <a:cs typeface="Times New Roman" pitchFamily="18" charset="0"/>
              </a:rPr>
              <a:t> and </a:t>
            </a:r>
            <a:r>
              <a:rPr lang="en-US" sz="3000" b="1" u="sng" dirty="0" smtClean="0">
                <a:latin typeface="Times New Roman" pitchFamily="18" charset="0"/>
                <a:cs typeface="Times New Roman" pitchFamily="18" charset="0"/>
              </a:rPr>
              <a:t>enhance </a:t>
            </a:r>
            <a:r>
              <a:rPr lang="en-US" sz="3000" b="1"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compliance)</a:t>
            </a:r>
          </a:p>
          <a:p>
            <a:pPr>
              <a:lnSpc>
                <a:spcPct val="80000"/>
              </a:lnSpc>
              <a:buFont typeface="Wingdings" pitchFamily="2" charset="2"/>
              <a:buChar char="q"/>
            </a:pPr>
            <a:r>
              <a:rPr lang="en-US" sz="3000" dirty="0" smtClean="0">
                <a:latin typeface="Times New Roman" pitchFamily="18" charset="0"/>
                <a:cs typeface="Times New Roman" pitchFamily="18" charset="0"/>
              </a:rPr>
              <a:t>Timely reporting </a:t>
            </a:r>
          </a:p>
          <a:p>
            <a:pPr>
              <a:lnSpc>
                <a:spcPct val="80000"/>
              </a:lnSpc>
              <a:buFont typeface="Wingdings" pitchFamily="2" charset="2"/>
              <a:buChar char="q"/>
            </a:pPr>
            <a:r>
              <a:rPr lang="en-US" sz="3000" dirty="0" smtClean="0">
                <a:latin typeface="Times New Roman" pitchFamily="18" charset="0"/>
                <a:cs typeface="Times New Roman" pitchFamily="18" charset="0"/>
              </a:rPr>
              <a:t>Provide timely and comprehensive response/action (</a:t>
            </a:r>
            <a:r>
              <a:rPr lang="en-US" sz="3000" b="1" dirty="0" smtClean="0">
                <a:latin typeface="Times New Roman" pitchFamily="18" charset="0"/>
                <a:cs typeface="Times New Roman" pitchFamily="18" charset="0"/>
              </a:rPr>
              <a:t>Action targeted to </a:t>
            </a:r>
            <a:r>
              <a:rPr lang="en-US" sz="3000" b="1" u="sng" dirty="0" smtClean="0">
                <a:latin typeface="Times New Roman" pitchFamily="18" charset="0"/>
                <a:cs typeface="Times New Roman" pitchFamily="18" charset="0"/>
              </a:rPr>
              <a:t>case detection</a:t>
            </a:r>
            <a:r>
              <a:rPr lang="en-US" sz="3000" b="1" dirty="0" smtClean="0">
                <a:latin typeface="Times New Roman" pitchFamily="18" charset="0"/>
                <a:cs typeface="Times New Roman" pitchFamily="18" charset="0"/>
              </a:rPr>
              <a:t> and </a:t>
            </a:r>
            <a:r>
              <a:rPr lang="en-US" sz="3000" b="1" u="sng" dirty="0" smtClean="0">
                <a:latin typeface="Times New Roman" pitchFamily="18" charset="0"/>
                <a:cs typeface="Times New Roman" pitchFamily="18" charset="0"/>
              </a:rPr>
              <a:t>treatment </a:t>
            </a:r>
            <a:r>
              <a:rPr lang="en-US" sz="3000" b="1" dirty="0" smtClean="0">
                <a:latin typeface="Times New Roman" pitchFamily="18" charset="0"/>
                <a:cs typeface="Times New Roman" pitchFamily="18" charset="0"/>
              </a:rPr>
              <a:t>and as well as to the  </a:t>
            </a:r>
            <a:r>
              <a:rPr lang="en-US" sz="3000" b="1" u="sng" dirty="0" smtClean="0">
                <a:latin typeface="Times New Roman" pitchFamily="18" charset="0"/>
                <a:cs typeface="Times New Roman" pitchFamily="18" charset="0"/>
              </a:rPr>
              <a:t>control of the disease</a:t>
            </a:r>
            <a:r>
              <a:rPr lang="en-US" sz="3000" dirty="0" smtClean="0">
                <a:latin typeface="Times New Roman" pitchFamily="18" charset="0"/>
                <a:cs typeface="Times New Roman" pitchFamily="18" charset="0"/>
              </a:rPr>
              <a:t>) </a:t>
            </a:r>
          </a:p>
          <a:p>
            <a:pPr>
              <a:lnSpc>
                <a:spcPct val="80000"/>
              </a:lnSpc>
              <a:buFont typeface="Wingdings" pitchFamily="2" charset="2"/>
              <a:buChar char="q"/>
            </a:pPr>
            <a:r>
              <a:rPr lang="en-US" sz="3000" dirty="0" smtClean="0">
                <a:latin typeface="Times New Roman" pitchFamily="18" charset="0"/>
                <a:cs typeface="Times New Roman" pitchFamily="18" charset="0"/>
              </a:rPr>
              <a:t>Incorporate strong laboratory services for accurate </a:t>
            </a:r>
          </a:p>
          <a:p>
            <a:pPr>
              <a:lnSpc>
                <a:spcPct val="80000"/>
              </a:lnSpc>
              <a:buNone/>
            </a:pPr>
            <a:r>
              <a:rPr lang="en-US" sz="3000" dirty="0" smtClean="0">
                <a:latin typeface="Times New Roman" pitchFamily="18" charset="0"/>
                <a:cs typeface="Times New Roman" pitchFamily="18" charset="0"/>
              </a:rPr>
              <a:t>    diagnosis</a:t>
            </a:r>
            <a:endParaRPr lang="th-TH" sz="3000" dirty="0" smtClean="0">
              <a:latin typeface="Times New Roman" pitchFamily="18" charset="0"/>
            </a:endParaRPr>
          </a:p>
          <a:p>
            <a:endParaRPr lang="en-US" dirty="0"/>
          </a:p>
        </p:txBody>
      </p:sp>
      <p:sp>
        <p:nvSpPr>
          <p:cNvPr id="4" name="Date Placeholder 3"/>
          <p:cNvSpPr>
            <a:spLocks noGrp="1"/>
          </p:cNvSpPr>
          <p:nvPr>
            <p:ph type="dt" sz="half" idx="10"/>
          </p:nvPr>
        </p:nvSpPr>
        <p:spPr/>
        <p:txBody>
          <a:bodyPr/>
          <a:lstStyle/>
          <a:p>
            <a:fld id="{D342057F-D597-4B82-B0A5-61069C234559}"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information in surveillance</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th-TH" sz="3600" dirty="0" smtClean="0"/>
              <a:t>Person: </a:t>
            </a:r>
            <a:r>
              <a:rPr lang="th-TH" dirty="0" smtClean="0"/>
              <a:t>Age, sex</a:t>
            </a:r>
          </a:p>
          <a:p>
            <a:pPr>
              <a:lnSpc>
                <a:spcPct val="90000"/>
              </a:lnSpc>
            </a:pPr>
            <a:r>
              <a:rPr lang="th-TH" sz="3600" dirty="0" smtClean="0"/>
              <a:t>Time: </a:t>
            </a:r>
            <a:r>
              <a:rPr lang="th-TH" dirty="0" smtClean="0"/>
              <a:t>onset of disease, reporting period</a:t>
            </a:r>
          </a:p>
          <a:p>
            <a:pPr>
              <a:lnSpc>
                <a:spcPct val="90000"/>
              </a:lnSpc>
            </a:pPr>
            <a:r>
              <a:rPr lang="th-TH" sz="3600" dirty="0" smtClean="0"/>
              <a:t>Place: </a:t>
            </a:r>
            <a:r>
              <a:rPr lang="th-TH" dirty="0" smtClean="0"/>
              <a:t>woreda, region</a:t>
            </a:r>
          </a:p>
          <a:p>
            <a:pPr>
              <a:lnSpc>
                <a:spcPct val="90000"/>
              </a:lnSpc>
            </a:pPr>
            <a:r>
              <a:rPr lang="th-TH" sz="3600" dirty="0" smtClean="0"/>
              <a:t>Risk factors</a:t>
            </a:r>
          </a:p>
          <a:p>
            <a:pPr>
              <a:lnSpc>
                <a:spcPct val="90000"/>
              </a:lnSpc>
            </a:pPr>
            <a:r>
              <a:rPr lang="th-TH" sz="3600" dirty="0" smtClean="0"/>
              <a:t>Number of cases (magnitude)</a:t>
            </a:r>
          </a:p>
          <a:p>
            <a:pPr>
              <a:lnSpc>
                <a:spcPct val="90000"/>
              </a:lnSpc>
            </a:pPr>
            <a:r>
              <a:rPr lang="th-TH" sz="3600" dirty="0" smtClean="0"/>
              <a:t>Treatment outcome: </a:t>
            </a:r>
            <a:r>
              <a:rPr lang="th-TH" dirty="0" smtClean="0"/>
              <a:t>deaths, recovery (seriousness)</a:t>
            </a:r>
          </a:p>
          <a:p>
            <a:pPr>
              <a:lnSpc>
                <a:spcPct val="90000"/>
              </a:lnSpc>
            </a:pPr>
            <a:r>
              <a:rPr lang="th-TH" sz="3600" dirty="0" smtClean="0"/>
              <a:t>Mode of treatment: </a:t>
            </a:r>
            <a:r>
              <a:rPr lang="th-TH" dirty="0" smtClean="0"/>
              <a:t>inpatient/outpatient</a:t>
            </a:r>
          </a:p>
          <a:p>
            <a:endParaRPr lang="en-US" dirty="0"/>
          </a:p>
        </p:txBody>
      </p:sp>
      <p:sp>
        <p:nvSpPr>
          <p:cNvPr id="4" name="Date Placeholder 3"/>
          <p:cNvSpPr>
            <a:spLocks noGrp="1"/>
          </p:cNvSpPr>
          <p:nvPr>
            <p:ph type="dt" sz="half" idx="10"/>
          </p:nvPr>
        </p:nvSpPr>
        <p:spPr/>
        <p:txBody>
          <a:bodyPr/>
          <a:lstStyle/>
          <a:p>
            <a:fld id="{AE936B10-6EEA-499A-8008-13274C1F6070}"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limitation in surveillance system</a:t>
            </a:r>
            <a:endParaRPr lang="en-US" dirty="0"/>
          </a:p>
        </p:txBody>
      </p:sp>
      <p:sp>
        <p:nvSpPr>
          <p:cNvPr id="3" name="Content Placeholder 2"/>
          <p:cNvSpPr>
            <a:spLocks noGrp="1"/>
          </p:cNvSpPr>
          <p:nvPr>
            <p:ph idx="1"/>
          </p:nvPr>
        </p:nvSpPr>
        <p:spPr/>
        <p:txBody>
          <a:bodyPr/>
          <a:lstStyle/>
          <a:p>
            <a:r>
              <a:rPr lang="th-TH" dirty="0" smtClean="0"/>
              <a:t> Under reporting</a:t>
            </a:r>
          </a:p>
          <a:p>
            <a:r>
              <a:rPr lang="th-TH" dirty="0" smtClean="0"/>
              <a:t> Lack of representativeness of reported cases</a:t>
            </a:r>
          </a:p>
          <a:p>
            <a:r>
              <a:rPr lang="th-TH" dirty="0" smtClean="0"/>
              <a:t> Lack of timeliness</a:t>
            </a:r>
          </a:p>
          <a:p>
            <a:r>
              <a:rPr lang="en-US" dirty="0" smtClean="0">
                <a:cs typeface="FreesiaUPC" pitchFamily="34" charset="-34"/>
              </a:rPr>
              <a:t> </a:t>
            </a:r>
            <a:r>
              <a:rPr lang="th-TH" dirty="0" smtClean="0"/>
              <a:t>Inconsistency of case-definitions</a:t>
            </a:r>
          </a:p>
          <a:p>
            <a:r>
              <a:rPr lang="th-TH" dirty="0" smtClean="0"/>
              <a:t> Lack and shortage of qualified staff</a:t>
            </a:r>
          </a:p>
          <a:p>
            <a:r>
              <a:rPr lang="th-TH" dirty="0" smtClean="0"/>
              <a:t> Lack of motivation</a:t>
            </a:r>
          </a:p>
          <a:p>
            <a:endParaRPr lang="en-US" dirty="0"/>
          </a:p>
        </p:txBody>
      </p:sp>
      <p:sp>
        <p:nvSpPr>
          <p:cNvPr id="4" name="Date Placeholder 3"/>
          <p:cNvSpPr>
            <a:spLocks noGrp="1"/>
          </p:cNvSpPr>
          <p:nvPr>
            <p:ph type="dt" sz="half" idx="10"/>
          </p:nvPr>
        </p:nvSpPr>
        <p:spPr/>
        <p:txBody>
          <a:bodyPr/>
          <a:lstStyle/>
          <a:p>
            <a:fld id="{47D80944-6CCC-47A5-BF32-DDB7A4324DAD}"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366CC"/>
                </a:solidFill>
                <a:cs typeface="FreesiaUPC" pitchFamily="34" charset="-34"/>
              </a:rPr>
              <a:t>The Most </a:t>
            </a:r>
            <a:r>
              <a:rPr lang="th-TH" b="1" dirty="0" smtClean="0">
                <a:solidFill>
                  <a:srgbClr val="3366CC"/>
                </a:solidFill>
              </a:rPr>
              <a:t>Common </a:t>
            </a:r>
            <a:r>
              <a:rPr lang="en-US" b="1" dirty="0" smtClean="0">
                <a:solidFill>
                  <a:srgbClr val="3366CC"/>
                </a:solidFill>
                <a:cs typeface="FreesiaUPC" pitchFamily="34" charset="-34"/>
              </a:rPr>
              <a:t>Means of Strengthening Surveillance </a:t>
            </a:r>
            <a:r>
              <a:rPr lang="th-TH" b="1" dirty="0" smtClean="0">
                <a:solidFill>
                  <a:srgbClr val="3366CC"/>
                </a:solidFill>
              </a:rPr>
              <a:t>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cs typeface="FreesiaUPC" pitchFamily="34" charset="-34"/>
              </a:rPr>
              <a:t>I</a:t>
            </a:r>
            <a:r>
              <a:rPr lang="th-TH" dirty="0" smtClean="0"/>
              <a:t>mproving awareness of practitioners</a:t>
            </a:r>
          </a:p>
          <a:p>
            <a:r>
              <a:rPr lang="en-US" dirty="0" smtClean="0">
                <a:cs typeface="FreesiaUPC" pitchFamily="34" charset="-34"/>
              </a:rPr>
              <a:t>S</a:t>
            </a:r>
            <a:r>
              <a:rPr lang="th-TH" dirty="0" smtClean="0"/>
              <a:t>implification of the process of reporting</a:t>
            </a:r>
          </a:p>
          <a:p>
            <a:r>
              <a:rPr lang="en-US" dirty="0" smtClean="0">
                <a:cs typeface="FreesiaUPC" pitchFamily="34" charset="-34"/>
              </a:rPr>
              <a:t>F</a:t>
            </a:r>
            <a:r>
              <a:rPr lang="th-TH" dirty="0" smtClean="0"/>
              <a:t>requent feedback to those reporting</a:t>
            </a:r>
          </a:p>
          <a:p>
            <a:r>
              <a:rPr lang="en-US" dirty="0" smtClean="0">
                <a:cs typeface="FreesiaUPC" pitchFamily="34" charset="-34"/>
              </a:rPr>
              <a:t>W</a:t>
            </a:r>
            <a:r>
              <a:rPr lang="th-TH" dirty="0" smtClean="0"/>
              <a:t>idening the "net"</a:t>
            </a:r>
          </a:p>
          <a:p>
            <a:pPr>
              <a:buNone/>
            </a:pPr>
            <a:r>
              <a:rPr lang="th-TH" dirty="0" smtClean="0"/>
              <a:t> </a:t>
            </a:r>
            <a:r>
              <a:rPr lang="en-US" dirty="0" smtClean="0">
                <a:cs typeface="FreesiaUPC" pitchFamily="34" charset="-34"/>
              </a:rPr>
              <a:t>   </a:t>
            </a:r>
            <a:r>
              <a:rPr lang="th-TH" dirty="0" smtClean="0"/>
              <a:t>(</a:t>
            </a:r>
            <a:r>
              <a:rPr lang="en-US" dirty="0" smtClean="0">
                <a:cs typeface="FreesiaUPC" pitchFamily="34" charset="-34"/>
              </a:rPr>
              <a:t>e.g.</a:t>
            </a:r>
            <a:r>
              <a:rPr lang="th-TH" dirty="0" smtClean="0"/>
              <a:t> obtaining reports from laboratories or schools, rather than relying on physicians)</a:t>
            </a:r>
          </a:p>
          <a:p>
            <a:r>
              <a:rPr lang="en-US" dirty="0" smtClean="0">
                <a:cs typeface="FreesiaUPC" pitchFamily="34" charset="-34"/>
              </a:rPr>
              <a:t>U</a:t>
            </a:r>
            <a:r>
              <a:rPr lang="th-TH" dirty="0" smtClean="0"/>
              <a:t>sing active (rather than passive) surveillance.</a:t>
            </a:r>
          </a:p>
          <a:p>
            <a:r>
              <a:rPr lang="th-TH" dirty="0" smtClean="0"/>
              <a:t>Remember to "share the data, share the responsibility, and share the credit"</a:t>
            </a:r>
          </a:p>
          <a:p>
            <a:endParaRPr lang="en-US" dirty="0"/>
          </a:p>
        </p:txBody>
      </p:sp>
      <p:sp>
        <p:nvSpPr>
          <p:cNvPr id="4" name="Date Placeholder 3"/>
          <p:cNvSpPr>
            <a:spLocks noGrp="1"/>
          </p:cNvSpPr>
          <p:nvPr>
            <p:ph type="dt" sz="half" idx="10"/>
          </p:nvPr>
        </p:nvSpPr>
        <p:spPr/>
        <p:txBody>
          <a:bodyPr/>
          <a:lstStyle/>
          <a:p>
            <a:fld id="{FA57D3BA-1136-4376-82F1-54D40AEDE52E}"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of disease for surveillance</a:t>
            </a:r>
            <a:endParaRPr lang="en-US" dirty="0"/>
          </a:p>
        </p:txBody>
      </p:sp>
      <p:sp>
        <p:nvSpPr>
          <p:cNvPr id="3" name="Content Placeholder 2"/>
          <p:cNvSpPr>
            <a:spLocks noGrp="1"/>
          </p:cNvSpPr>
          <p:nvPr>
            <p:ph idx="1"/>
          </p:nvPr>
        </p:nvSpPr>
        <p:spPr/>
        <p:txBody>
          <a:bodyPr/>
          <a:lstStyle/>
          <a:p>
            <a:pPr marL="525463" indent="-525463">
              <a:buFont typeface="Wingdings" pitchFamily="2" charset="2"/>
              <a:buChar char="q"/>
            </a:pPr>
            <a:r>
              <a:rPr lang="en-US" dirty="0" smtClean="0"/>
              <a:t>All diseases may not be included in surveillances:</a:t>
            </a:r>
          </a:p>
          <a:p>
            <a:pPr marL="525463" indent="-525463">
              <a:buFontTx/>
              <a:buNone/>
            </a:pPr>
            <a:endParaRPr lang="en-US" dirty="0" smtClean="0"/>
          </a:p>
          <a:p>
            <a:pPr marL="525463" indent="-525463">
              <a:buFont typeface="Wingdings" pitchFamily="2" charset="2"/>
              <a:buChar char="q"/>
            </a:pPr>
            <a:r>
              <a:rPr lang="en-US" dirty="0" smtClean="0"/>
              <a:t>The importance of a health event to be included in surveillance system, it should be assessed through certain criteria</a:t>
            </a:r>
          </a:p>
          <a:p>
            <a:endParaRPr lang="en-US" dirty="0"/>
          </a:p>
        </p:txBody>
      </p:sp>
      <p:sp>
        <p:nvSpPr>
          <p:cNvPr id="4" name="Date Placeholder 3"/>
          <p:cNvSpPr>
            <a:spLocks noGrp="1"/>
          </p:cNvSpPr>
          <p:nvPr>
            <p:ph type="dt" sz="half" idx="10"/>
          </p:nvPr>
        </p:nvSpPr>
        <p:spPr/>
        <p:txBody>
          <a:bodyPr/>
          <a:lstStyle/>
          <a:p>
            <a:fld id="{0988314B-1A7C-45FF-B235-B52BD78693FB}"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189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Correlational/ecological….</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Wingdings" pitchFamily="2" charset="2"/>
              <a:buChar char="q"/>
            </a:pPr>
            <a:r>
              <a:rPr lang="en-US" dirty="0" smtClean="0"/>
              <a:t>For initial investigation of causal hypothesis like a cross-sectional study design data on both the exposure and outcome of interest will be collected at one time (simultaneously).</a:t>
            </a:r>
          </a:p>
          <a:p>
            <a:pPr marL="514350" indent="-514350">
              <a:buFont typeface="Wingdings" pitchFamily="2" charset="2"/>
              <a:buChar char="q"/>
            </a:pPr>
            <a:endParaRPr lang="en-US" dirty="0" smtClean="0"/>
          </a:p>
          <a:p>
            <a:pPr marL="514350" indent="-514350">
              <a:buFont typeface="Wingdings" pitchFamily="2" charset="2"/>
              <a:buChar char="q"/>
            </a:pPr>
            <a:r>
              <a:rPr lang="en-US" dirty="0" smtClean="0"/>
              <a:t>However the exposure and outcome of interest measured at group and not at individual level.</a:t>
            </a:r>
          </a:p>
          <a:p>
            <a:endParaRPr lang="en-US" dirty="0"/>
          </a:p>
        </p:txBody>
      </p:sp>
      <p:sp>
        <p:nvSpPr>
          <p:cNvPr id="4" name="Date Placeholder 3"/>
          <p:cNvSpPr>
            <a:spLocks noGrp="1"/>
          </p:cNvSpPr>
          <p:nvPr>
            <p:ph type="dt" sz="half" idx="10"/>
          </p:nvPr>
        </p:nvSpPr>
        <p:spPr/>
        <p:txBody>
          <a:bodyPr/>
          <a:lstStyle/>
          <a:p>
            <a:fld id="{B63B2681-98AB-4C3A-A257-ADC18BA437D0}"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of inclusion in surveillance</a:t>
            </a:r>
            <a:endParaRPr lang="en-US" dirty="0"/>
          </a:p>
        </p:txBody>
      </p:sp>
      <p:sp>
        <p:nvSpPr>
          <p:cNvPr id="3" name="Content Placeholder 2"/>
          <p:cNvSpPr>
            <a:spLocks noGrp="1"/>
          </p:cNvSpPr>
          <p:nvPr>
            <p:ph idx="1"/>
          </p:nvPr>
        </p:nvSpPr>
        <p:spPr/>
        <p:txBody>
          <a:bodyPr/>
          <a:lstStyle/>
          <a:p>
            <a:pPr marL="525463" indent="-525463">
              <a:buFont typeface="+mj-lt"/>
              <a:buAutoNum type="arabicPeriod"/>
              <a:defRPr/>
            </a:pPr>
            <a:r>
              <a:rPr lang="en-US" sz="2800" dirty="0"/>
              <a:t>The current impact of the health event</a:t>
            </a:r>
          </a:p>
          <a:p>
            <a:pPr marL="925513" lvl="1" indent="-525463">
              <a:buFont typeface="Wingdings" pitchFamily="2" charset="2"/>
              <a:buChar char="q"/>
              <a:defRPr/>
            </a:pPr>
            <a:r>
              <a:rPr lang="en-US" sz="2400" dirty="0"/>
              <a:t>Having high incidence/ prevalence</a:t>
            </a:r>
          </a:p>
          <a:p>
            <a:pPr marL="925513" lvl="1" indent="-525463">
              <a:buFont typeface="Wingdings" pitchFamily="2" charset="2"/>
              <a:buChar char="q"/>
              <a:defRPr/>
            </a:pPr>
            <a:r>
              <a:rPr lang="en-US" sz="2400" dirty="0"/>
              <a:t>Mortality(overall and age-specific)</a:t>
            </a:r>
          </a:p>
          <a:p>
            <a:pPr marL="925513" lvl="1" indent="-525463">
              <a:buFont typeface="Wingdings" pitchFamily="2" charset="2"/>
              <a:buChar char="q"/>
              <a:defRPr/>
            </a:pPr>
            <a:r>
              <a:rPr lang="en-US" sz="2400" dirty="0"/>
              <a:t>Morbidity (hospitalization, </a:t>
            </a:r>
            <a:r>
              <a:rPr lang="en-US" sz="2400" dirty="0" smtClean="0"/>
              <a:t>disability, </a:t>
            </a:r>
            <a:r>
              <a:rPr lang="en-US" sz="2400" dirty="0"/>
              <a:t>top morbidity)</a:t>
            </a:r>
          </a:p>
          <a:p>
            <a:pPr marL="925513" lvl="1" indent="-525463">
              <a:buFont typeface="Wingdings" pitchFamily="2" charset="2"/>
              <a:buChar char="q"/>
              <a:defRPr/>
            </a:pPr>
            <a:r>
              <a:rPr lang="en-US" sz="2400" dirty="0"/>
              <a:t>Severity (case fatality)</a:t>
            </a:r>
          </a:p>
          <a:p>
            <a:pPr marL="925513" lvl="1" indent="-525463">
              <a:buFont typeface="Wingdings" pitchFamily="2" charset="2"/>
              <a:buChar char="q"/>
              <a:defRPr/>
            </a:pPr>
            <a:r>
              <a:rPr lang="en-US" sz="2400" dirty="0"/>
              <a:t>Health care cost</a:t>
            </a:r>
          </a:p>
          <a:p>
            <a:pPr marL="925513" lvl="1" indent="-525463">
              <a:buFont typeface="Wingdings" pitchFamily="2" charset="2"/>
              <a:buChar char="q"/>
              <a:defRPr/>
            </a:pPr>
            <a:r>
              <a:rPr lang="en-US" sz="2400" dirty="0" err="1"/>
              <a:t>Eg</a:t>
            </a:r>
            <a:r>
              <a:rPr lang="en-US" sz="2400" dirty="0"/>
              <a:t>. Malaria, pneumonia, TB, HIV/AIDS</a:t>
            </a:r>
          </a:p>
          <a:p>
            <a:pPr marL="525463" indent="-525463">
              <a:buFontTx/>
              <a:buNone/>
              <a:defRPr/>
            </a:pPr>
            <a:endParaRPr lang="en-US" sz="2800" dirty="0"/>
          </a:p>
          <a:p>
            <a:endParaRPr lang="en-US" dirty="0"/>
          </a:p>
        </p:txBody>
      </p:sp>
      <p:sp>
        <p:nvSpPr>
          <p:cNvPr id="4" name="Date Placeholder 3"/>
          <p:cNvSpPr>
            <a:spLocks noGrp="1"/>
          </p:cNvSpPr>
          <p:nvPr>
            <p:ph type="dt" sz="half" idx="10"/>
          </p:nvPr>
        </p:nvSpPr>
        <p:spPr/>
        <p:txBody>
          <a:bodyPr/>
          <a:lstStyle/>
          <a:p>
            <a:fld id="{B409F546-D8D8-448D-A5D7-F9E0A30C77BB}"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inclusion in surveillance</a:t>
            </a:r>
            <a:endParaRPr lang="en-US" dirty="0"/>
          </a:p>
        </p:txBody>
      </p:sp>
      <p:sp>
        <p:nvSpPr>
          <p:cNvPr id="3" name="Content Placeholder 2"/>
          <p:cNvSpPr>
            <a:spLocks noGrp="1"/>
          </p:cNvSpPr>
          <p:nvPr>
            <p:ph idx="1"/>
          </p:nvPr>
        </p:nvSpPr>
        <p:spPr/>
        <p:txBody>
          <a:bodyPr>
            <a:normAutofit fontScale="92500"/>
          </a:bodyPr>
          <a:lstStyle/>
          <a:p>
            <a:pPr marL="525463" indent="-525463">
              <a:buFont typeface="+mj-lt"/>
              <a:buAutoNum type="arabicPeriod" startAt="2"/>
              <a:defRPr/>
            </a:pPr>
            <a:r>
              <a:rPr lang="en-US" sz="2800" dirty="0"/>
              <a:t>Having Epidemic Potential </a:t>
            </a:r>
          </a:p>
          <a:p>
            <a:pPr marL="925513" lvl="1" indent="-525463">
              <a:buFontTx/>
              <a:buNone/>
              <a:defRPr/>
            </a:pPr>
            <a:r>
              <a:rPr lang="en-US" sz="2400" dirty="0"/>
              <a:t>(</a:t>
            </a:r>
            <a:r>
              <a:rPr lang="en-US" sz="2400" dirty="0" err="1"/>
              <a:t>Eg</a:t>
            </a:r>
            <a:r>
              <a:rPr lang="en-US" sz="2400" dirty="0"/>
              <a:t>. measles, cholera, meningitis)</a:t>
            </a:r>
          </a:p>
          <a:p>
            <a:pPr marL="525463" lvl="1" indent="-525463">
              <a:buFont typeface="+mj-lt"/>
              <a:buAutoNum type="arabicPeriod" startAt="3"/>
              <a:defRPr/>
            </a:pPr>
            <a:r>
              <a:rPr lang="en-US" dirty="0"/>
              <a:t>Surveillance internationally required</a:t>
            </a:r>
          </a:p>
          <a:p>
            <a:pPr marL="525463" lvl="1" indent="-525463">
              <a:buFontTx/>
              <a:buNone/>
              <a:defRPr/>
            </a:pPr>
            <a:r>
              <a:rPr lang="en-US" sz="2400" dirty="0"/>
              <a:t>       (</a:t>
            </a:r>
            <a:r>
              <a:rPr lang="en-US" sz="2400" dirty="0" err="1"/>
              <a:t>Eg</a:t>
            </a:r>
            <a:r>
              <a:rPr lang="en-US" sz="2400" dirty="0"/>
              <a:t>. plague, yellow fever, cholera)</a:t>
            </a:r>
          </a:p>
          <a:p>
            <a:pPr marL="525463" lvl="1" indent="-525463">
              <a:buFont typeface="+mj-lt"/>
              <a:buAutoNum type="arabicPeriod" startAt="4"/>
              <a:defRPr/>
            </a:pPr>
            <a:r>
              <a:rPr lang="en-US" dirty="0"/>
              <a:t>Having available and effective control and prevention intervention</a:t>
            </a:r>
          </a:p>
          <a:p>
            <a:pPr marL="525463" lvl="1" indent="-525463">
              <a:buFontTx/>
              <a:buNone/>
              <a:defRPr/>
            </a:pPr>
            <a:r>
              <a:rPr lang="en-US" dirty="0"/>
              <a:t>     </a:t>
            </a:r>
            <a:r>
              <a:rPr lang="en-US" sz="2400" dirty="0"/>
              <a:t>(</a:t>
            </a:r>
            <a:r>
              <a:rPr lang="en-US" sz="2400" dirty="0" err="1"/>
              <a:t>Eg</a:t>
            </a:r>
            <a:r>
              <a:rPr lang="en-US" sz="2400" dirty="0"/>
              <a:t>. </a:t>
            </a:r>
            <a:r>
              <a:rPr lang="en-US" sz="2400" dirty="0" err="1"/>
              <a:t>Schistosomiasis</a:t>
            </a:r>
            <a:r>
              <a:rPr lang="en-US" sz="2400" dirty="0"/>
              <a:t>, </a:t>
            </a:r>
            <a:r>
              <a:rPr lang="en-US" sz="2400" dirty="0" err="1"/>
              <a:t>onchocerciais</a:t>
            </a:r>
            <a:r>
              <a:rPr lang="en-US" sz="2400" dirty="0"/>
              <a:t>, </a:t>
            </a:r>
            <a:r>
              <a:rPr lang="en-US" sz="2400" dirty="0" err="1"/>
              <a:t>trypanosomiasis</a:t>
            </a:r>
            <a:r>
              <a:rPr lang="en-US" sz="2400" dirty="0"/>
              <a:t>)</a:t>
            </a:r>
          </a:p>
          <a:p>
            <a:pPr marL="525463" indent="-525463">
              <a:buFont typeface="+mj-lt"/>
              <a:buAutoNum type="arabicPeriod" startAt="5"/>
              <a:defRPr/>
            </a:pPr>
            <a:r>
              <a:rPr lang="en-US" sz="2800" dirty="0"/>
              <a:t>Can easily be identified using simple case definitions</a:t>
            </a:r>
          </a:p>
          <a:p>
            <a:pPr marL="525463" indent="-525463">
              <a:buFont typeface="+mj-lt"/>
              <a:buAutoNum type="arabicPeriod" startAt="5"/>
              <a:defRPr/>
            </a:pPr>
            <a:r>
              <a:rPr lang="en-US" sz="2800" dirty="0"/>
              <a:t>Having intervention program already found in the country </a:t>
            </a:r>
            <a:r>
              <a:rPr lang="en-US" sz="2400" dirty="0"/>
              <a:t>(</a:t>
            </a:r>
            <a:r>
              <a:rPr lang="en-US" sz="2400" dirty="0" err="1"/>
              <a:t>Eg</a:t>
            </a:r>
            <a:r>
              <a:rPr lang="en-US" sz="2400" dirty="0"/>
              <a:t>. IMCI, EPI)</a:t>
            </a:r>
            <a:endParaRPr lang="en-US" sz="2800" dirty="0"/>
          </a:p>
          <a:p>
            <a:endParaRPr lang="en-US" dirty="0"/>
          </a:p>
        </p:txBody>
      </p:sp>
      <p:sp>
        <p:nvSpPr>
          <p:cNvPr id="4" name="Date Placeholder 3"/>
          <p:cNvSpPr>
            <a:spLocks noGrp="1"/>
          </p:cNvSpPr>
          <p:nvPr>
            <p:ph type="dt" sz="half" idx="10"/>
          </p:nvPr>
        </p:nvSpPr>
        <p:spPr/>
        <p:txBody>
          <a:bodyPr/>
          <a:lstStyle/>
          <a:p>
            <a:fld id="{FF893EEA-6D79-402C-A3E7-8A87C146D171}"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priority disease in </a:t>
            </a:r>
            <a:r>
              <a:rPr lang="en-US" dirty="0"/>
              <a:t>E</a:t>
            </a:r>
            <a:r>
              <a:rPr lang="en-US" dirty="0" smtClean="0"/>
              <a:t>thiopia</a:t>
            </a:r>
            <a:endParaRPr lang="en-US" dirty="0"/>
          </a:p>
        </p:txBody>
      </p:sp>
      <p:sp>
        <p:nvSpPr>
          <p:cNvPr id="4" name="Content Placeholder 3"/>
          <p:cNvSpPr>
            <a:spLocks noGrp="1"/>
          </p:cNvSpPr>
          <p:nvPr>
            <p:ph sz="half" idx="2"/>
          </p:nvPr>
        </p:nvSpPr>
        <p:spPr>
          <a:xfrm>
            <a:off x="457200" y="1752600"/>
            <a:ext cx="4040188" cy="4373563"/>
          </a:xfrm>
        </p:spPr>
        <p:txBody>
          <a:bodyPr>
            <a:normAutofit lnSpcReduction="10000"/>
          </a:bodyPr>
          <a:lstStyle/>
          <a:p>
            <a:pPr marL="457200" indent="-457200">
              <a:buFont typeface="+mj-lt"/>
              <a:buAutoNum type="alphaUcPeriod"/>
              <a:defRPr/>
            </a:pPr>
            <a:r>
              <a:rPr lang="en-US" dirty="0"/>
              <a:t>Epidemic Prone diseases </a:t>
            </a:r>
          </a:p>
          <a:p>
            <a:pPr marL="857250" lvl="1" indent="-457200">
              <a:buFont typeface="+mj-lt"/>
              <a:buAutoNum type="arabicPeriod"/>
              <a:defRPr/>
            </a:pPr>
            <a:r>
              <a:rPr lang="en-US" dirty="0"/>
              <a:t>Cholera</a:t>
            </a:r>
          </a:p>
          <a:p>
            <a:pPr marL="857250" lvl="1" indent="-457200">
              <a:buFont typeface="+mj-lt"/>
              <a:buAutoNum type="arabicPeriod"/>
              <a:defRPr/>
            </a:pPr>
            <a:r>
              <a:rPr lang="en-US" dirty="0"/>
              <a:t>Bloody diarrhea</a:t>
            </a:r>
          </a:p>
          <a:p>
            <a:pPr marL="857250" lvl="1" indent="-457200">
              <a:buFont typeface="+mj-lt"/>
              <a:buAutoNum type="arabicPeriod"/>
              <a:defRPr/>
            </a:pPr>
            <a:r>
              <a:rPr lang="en-US" dirty="0"/>
              <a:t>Measles</a:t>
            </a:r>
          </a:p>
          <a:p>
            <a:pPr marL="857250" lvl="1" indent="-457200">
              <a:buFont typeface="+mj-lt"/>
              <a:buAutoNum type="arabicPeriod"/>
              <a:defRPr/>
            </a:pPr>
            <a:r>
              <a:rPr lang="en-US" dirty="0"/>
              <a:t>Meningitis</a:t>
            </a:r>
          </a:p>
          <a:p>
            <a:pPr marL="857250" lvl="1" indent="-457200">
              <a:buFont typeface="+mj-lt"/>
              <a:buAutoNum type="arabicPeriod"/>
              <a:defRPr/>
            </a:pPr>
            <a:r>
              <a:rPr lang="en-US" dirty="0"/>
              <a:t>Plague</a:t>
            </a:r>
          </a:p>
          <a:p>
            <a:pPr marL="857250" lvl="1" indent="-457200">
              <a:buFont typeface="+mj-lt"/>
              <a:buAutoNum type="arabicPeriod"/>
              <a:defRPr/>
            </a:pPr>
            <a:r>
              <a:rPr lang="en-US" dirty="0"/>
              <a:t>Viral hemorrhagic fever</a:t>
            </a:r>
          </a:p>
          <a:p>
            <a:pPr marL="857250" lvl="1" indent="-457200">
              <a:buFont typeface="+mj-lt"/>
              <a:buAutoNum type="arabicPeriod"/>
              <a:defRPr/>
            </a:pPr>
            <a:r>
              <a:rPr lang="en-US" dirty="0"/>
              <a:t>Yellow fever</a:t>
            </a:r>
          </a:p>
          <a:p>
            <a:pPr marL="857250" lvl="1" indent="-457200">
              <a:buFont typeface="+mj-lt"/>
              <a:buAutoNum type="arabicPeriod"/>
              <a:defRPr/>
            </a:pPr>
            <a:r>
              <a:rPr lang="en-US" dirty="0"/>
              <a:t>Typhoid fever</a:t>
            </a:r>
          </a:p>
          <a:p>
            <a:pPr marL="857250" lvl="1" indent="-457200">
              <a:buFont typeface="+mj-lt"/>
              <a:buAutoNum type="arabicPeriod"/>
              <a:defRPr/>
            </a:pPr>
            <a:r>
              <a:rPr lang="en-US" dirty="0"/>
              <a:t>Relapsing fever</a:t>
            </a:r>
          </a:p>
          <a:p>
            <a:pPr marL="857250" lvl="1" indent="-457200">
              <a:buFont typeface="+mj-lt"/>
              <a:buAutoNum type="arabicPeriod"/>
              <a:defRPr/>
            </a:pPr>
            <a:r>
              <a:rPr lang="en-US" dirty="0"/>
              <a:t>Endemic typhus</a:t>
            </a:r>
          </a:p>
          <a:p>
            <a:pPr marL="857250" lvl="1" indent="-457200">
              <a:buFont typeface="+mj-lt"/>
              <a:buAutoNum type="arabicPeriod"/>
              <a:defRPr/>
            </a:pPr>
            <a:r>
              <a:rPr lang="en-US" dirty="0" smtClean="0"/>
              <a:t>Malaria</a:t>
            </a:r>
          </a:p>
          <a:p>
            <a:pPr marL="857250" lvl="1" indent="-457200">
              <a:buNone/>
              <a:defRPr/>
            </a:pPr>
            <a:endParaRPr lang="en-US" dirty="0" smtClean="0"/>
          </a:p>
          <a:p>
            <a:pPr marL="857250" lvl="1" indent="-457200">
              <a:buNone/>
              <a:defRPr/>
            </a:pPr>
            <a:endParaRPr lang="en-US" dirty="0" smtClean="0"/>
          </a:p>
          <a:p>
            <a:pPr marL="857250" lvl="1" indent="-457200">
              <a:buNone/>
              <a:defRPr/>
            </a:pPr>
            <a:endParaRPr lang="en-US" dirty="0"/>
          </a:p>
        </p:txBody>
      </p:sp>
      <p:sp>
        <p:nvSpPr>
          <p:cNvPr id="6" name="Content Placeholder 5"/>
          <p:cNvSpPr>
            <a:spLocks noGrp="1"/>
          </p:cNvSpPr>
          <p:nvPr>
            <p:ph sz="quarter" idx="4"/>
          </p:nvPr>
        </p:nvSpPr>
        <p:spPr>
          <a:xfrm>
            <a:off x="4645025" y="1752600"/>
            <a:ext cx="4041775" cy="4373563"/>
          </a:xfrm>
        </p:spPr>
        <p:txBody>
          <a:bodyPr>
            <a:normAutofit fontScale="92500" lnSpcReduction="20000"/>
          </a:bodyPr>
          <a:lstStyle/>
          <a:p>
            <a:pPr marL="457200" indent="-457200">
              <a:buFont typeface="Times New Roman" pitchFamily="18" charset="0"/>
              <a:buAutoNum type="alphaUcPeriod" startAt="2"/>
            </a:pPr>
            <a:r>
              <a:rPr lang="en-US" dirty="0"/>
              <a:t>Diseases eradication targeted  </a:t>
            </a:r>
          </a:p>
          <a:p>
            <a:pPr marL="857250" lvl="1" indent="-457200">
              <a:buFont typeface="Times New Roman" pitchFamily="18" charset="0"/>
              <a:buAutoNum type="arabicPeriod"/>
            </a:pPr>
            <a:r>
              <a:rPr lang="en-US" dirty="0"/>
              <a:t>Polio (AFP)</a:t>
            </a:r>
          </a:p>
          <a:p>
            <a:pPr marL="857250" lvl="1" indent="-457200">
              <a:buFont typeface="Times New Roman" pitchFamily="18" charset="0"/>
              <a:buAutoNum type="arabicPeriod"/>
            </a:pPr>
            <a:r>
              <a:rPr lang="en-US" dirty="0" err="1"/>
              <a:t>Dracunculosis</a:t>
            </a:r>
            <a:r>
              <a:rPr lang="en-US" dirty="0"/>
              <a:t> </a:t>
            </a:r>
            <a:r>
              <a:rPr lang="en-US" dirty="0" smtClean="0"/>
              <a:t>(Guinea </a:t>
            </a:r>
            <a:r>
              <a:rPr lang="en-US" dirty="0"/>
              <a:t>worm)</a:t>
            </a:r>
          </a:p>
          <a:p>
            <a:pPr marL="857250" lvl="1" indent="-457200">
              <a:buFont typeface="Times New Roman" pitchFamily="18" charset="0"/>
              <a:buAutoNum type="arabicPeriod"/>
            </a:pPr>
            <a:r>
              <a:rPr lang="en-US" dirty="0"/>
              <a:t>Leprosy</a:t>
            </a:r>
          </a:p>
          <a:p>
            <a:pPr marL="857250" lvl="1" indent="-457200">
              <a:buFont typeface="Times New Roman" pitchFamily="18" charset="0"/>
              <a:buAutoNum type="arabicPeriod"/>
            </a:pPr>
            <a:r>
              <a:rPr lang="en-US" dirty="0"/>
              <a:t>Neonatal tetanus</a:t>
            </a:r>
          </a:p>
          <a:p>
            <a:pPr marL="457200" indent="-457200">
              <a:buFont typeface="Times New Roman" pitchFamily="18" charset="0"/>
              <a:buAutoNum type="alphaUcPeriod" startAt="2"/>
            </a:pPr>
            <a:r>
              <a:rPr lang="en-US" dirty="0"/>
              <a:t>Public health important diseases</a:t>
            </a:r>
          </a:p>
          <a:p>
            <a:pPr marL="857250" lvl="1" indent="-457200">
              <a:buFont typeface="Times New Roman" pitchFamily="18" charset="0"/>
              <a:buAutoNum type="arabicPeriod"/>
            </a:pPr>
            <a:r>
              <a:rPr lang="en-US" dirty="0"/>
              <a:t>Child pneumonia</a:t>
            </a:r>
          </a:p>
          <a:p>
            <a:pPr marL="857250" lvl="1" indent="-457200">
              <a:buFont typeface="Times New Roman" pitchFamily="18" charset="0"/>
              <a:buAutoNum type="arabicPeriod"/>
            </a:pPr>
            <a:r>
              <a:rPr lang="en-US" dirty="0"/>
              <a:t>Diarrhea in children</a:t>
            </a:r>
          </a:p>
          <a:p>
            <a:pPr marL="857250" lvl="1" indent="-457200">
              <a:buFont typeface="Times New Roman" pitchFamily="18" charset="0"/>
              <a:buAutoNum type="arabicPeriod"/>
            </a:pPr>
            <a:r>
              <a:rPr lang="en-US" dirty="0"/>
              <a:t>New AIDS cases</a:t>
            </a:r>
          </a:p>
          <a:p>
            <a:pPr marL="857250" lvl="1" indent="-457200">
              <a:buFont typeface="Times New Roman" pitchFamily="18" charset="0"/>
              <a:buAutoNum type="arabicPeriod"/>
            </a:pPr>
            <a:r>
              <a:rPr lang="en-US" dirty="0" err="1"/>
              <a:t>Oncocerciasis</a:t>
            </a:r>
            <a:endParaRPr lang="en-US" dirty="0"/>
          </a:p>
          <a:p>
            <a:pPr marL="857250" lvl="1" indent="-457200">
              <a:buFont typeface="Times New Roman" pitchFamily="18" charset="0"/>
              <a:buAutoNum type="arabicPeriod"/>
            </a:pPr>
            <a:r>
              <a:rPr lang="en-US" dirty="0"/>
              <a:t>STDs</a:t>
            </a:r>
          </a:p>
          <a:p>
            <a:pPr marL="857250" lvl="1" indent="-457200">
              <a:buFont typeface="Times New Roman" pitchFamily="18" charset="0"/>
              <a:buAutoNum type="arabicPeriod"/>
            </a:pPr>
            <a:r>
              <a:rPr lang="en-US" dirty="0"/>
              <a:t>TB</a:t>
            </a:r>
          </a:p>
          <a:p>
            <a:pPr marL="857250" lvl="1" indent="-457200">
              <a:buFont typeface="Times New Roman" pitchFamily="18" charset="0"/>
              <a:buAutoNum type="arabicPeriod"/>
            </a:pPr>
            <a:r>
              <a:rPr lang="en-US" dirty="0"/>
              <a:t>Rabies</a:t>
            </a:r>
            <a:endParaRPr lang="en-GB" dirty="0"/>
          </a:p>
          <a:p>
            <a:endParaRPr lang="en-US" dirty="0"/>
          </a:p>
        </p:txBody>
      </p:sp>
      <p:sp>
        <p:nvSpPr>
          <p:cNvPr id="5" name="Date Placeholder 4"/>
          <p:cNvSpPr>
            <a:spLocks noGrp="1"/>
          </p:cNvSpPr>
          <p:nvPr>
            <p:ph type="dt" sz="half" idx="10"/>
          </p:nvPr>
        </p:nvSpPr>
        <p:spPr/>
        <p:txBody>
          <a:bodyPr/>
          <a:lstStyle/>
          <a:p>
            <a:fld id="{9F8A935C-8A05-4BAF-A3F3-BBDCBD226C66}" type="datetime1">
              <a:rPr lang="en-US" smtClean="0"/>
              <a:t>5/17/2020</a:t>
            </a:fld>
            <a:endParaRPr lang="en-US"/>
          </a:p>
        </p:txBody>
      </p:sp>
      <p:sp>
        <p:nvSpPr>
          <p:cNvPr id="7" name="Slide Number Placeholder 6"/>
          <p:cNvSpPr>
            <a:spLocks noGrp="1"/>
          </p:cNvSpPr>
          <p:nvPr>
            <p:ph type="sldNum" sz="quarter" idx="12"/>
          </p:nvPr>
        </p:nvSpPr>
        <p:spPr/>
        <p:txBody>
          <a:bodyPr/>
          <a:lstStyle/>
          <a:p>
            <a:fld id="{A5FF0603-018D-40A1-9CC7-5E5927457E7F}" type="slidenum">
              <a:rPr lang="en-US" smtClean="0"/>
              <a:pPr/>
              <a:t>192</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Once diseases for surveillance are selected we should do the following items</a:t>
            </a:r>
            <a:endParaRPr lang="en-US" sz="3600" dirty="0"/>
          </a:p>
        </p:txBody>
      </p:sp>
      <p:sp>
        <p:nvSpPr>
          <p:cNvPr id="3" name="Content Placeholder 2"/>
          <p:cNvSpPr>
            <a:spLocks noGrp="1"/>
          </p:cNvSpPr>
          <p:nvPr>
            <p:ph idx="1"/>
          </p:nvPr>
        </p:nvSpPr>
        <p:spPr/>
        <p:txBody>
          <a:bodyPr/>
          <a:lstStyle/>
          <a:p>
            <a:pPr marL="609600" indent="-609600">
              <a:buFont typeface="Times New Roman" pitchFamily="18" charset="0"/>
              <a:buAutoNum type="arabicPeriod"/>
            </a:pPr>
            <a:r>
              <a:rPr lang="en-US" sz="2800" dirty="0" smtClean="0"/>
              <a:t>Case definition of diseases included in the surveillance</a:t>
            </a:r>
          </a:p>
          <a:p>
            <a:pPr marL="609600" indent="-609600">
              <a:buFont typeface="Times New Roman" pitchFamily="18" charset="0"/>
              <a:buAutoNum type="arabicPeriod"/>
            </a:pPr>
            <a:r>
              <a:rPr lang="en-US" sz="2800" dirty="0" smtClean="0"/>
              <a:t>Determine the population under surveillance</a:t>
            </a:r>
          </a:p>
          <a:p>
            <a:pPr marL="609600" indent="-609600">
              <a:buFont typeface="Times New Roman" pitchFamily="18" charset="0"/>
              <a:buAutoNum type="arabicPeriod"/>
            </a:pPr>
            <a:r>
              <a:rPr lang="en-US" sz="2800" dirty="0" smtClean="0"/>
              <a:t>Determine time period of data collection </a:t>
            </a:r>
          </a:p>
          <a:p>
            <a:pPr marL="1009650" lvl="1" indent="-609600">
              <a:buNone/>
            </a:pPr>
            <a:r>
              <a:rPr lang="en-US" sz="2400" dirty="0" smtClean="0"/>
              <a:t>       (immediately, weekly, monthly)</a:t>
            </a:r>
          </a:p>
          <a:p>
            <a:pPr marL="609600" indent="-609600">
              <a:buFont typeface="Times New Roman" pitchFamily="18" charset="0"/>
              <a:buAutoNum type="arabicPeriod"/>
            </a:pPr>
            <a:r>
              <a:rPr lang="en-US" sz="2800" dirty="0" smtClean="0"/>
              <a:t>Determine source of data, who should report </a:t>
            </a:r>
          </a:p>
          <a:p>
            <a:pPr marL="609600" indent="-609600">
              <a:buFont typeface="Times New Roman" pitchFamily="18" charset="0"/>
              <a:buAutoNum type="arabicPeriod"/>
            </a:pPr>
            <a:r>
              <a:rPr lang="en-US" sz="2800" dirty="0" smtClean="0"/>
              <a:t>Determine how data are handled (confidentiality)</a:t>
            </a:r>
          </a:p>
          <a:p>
            <a:endParaRPr lang="en-US" dirty="0"/>
          </a:p>
        </p:txBody>
      </p:sp>
      <p:sp>
        <p:nvSpPr>
          <p:cNvPr id="4" name="Date Placeholder 3"/>
          <p:cNvSpPr>
            <a:spLocks noGrp="1"/>
          </p:cNvSpPr>
          <p:nvPr>
            <p:ph type="dt" sz="half" idx="10"/>
          </p:nvPr>
        </p:nvSpPr>
        <p:spPr/>
        <p:txBody>
          <a:bodyPr/>
          <a:lstStyle/>
          <a:p>
            <a:fld id="{F0DB2A13-2A8C-4D6E-959D-4E2764593A81}"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Once diseases for surveillance are selected we should do the following items</a:t>
            </a:r>
            <a:endParaRPr lang="en-US" dirty="0"/>
          </a:p>
        </p:txBody>
      </p:sp>
      <p:sp>
        <p:nvSpPr>
          <p:cNvPr id="3" name="Content Placeholder 2"/>
          <p:cNvSpPr>
            <a:spLocks noGrp="1"/>
          </p:cNvSpPr>
          <p:nvPr>
            <p:ph idx="1"/>
          </p:nvPr>
        </p:nvSpPr>
        <p:spPr/>
        <p:txBody>
          <a:bodyPr>
            <a:normAutofit lnSpcReduction="10000"/>
          </a:bodyPr>
          <a:lstStyle/>
          <a:p>
            <a:pPr marL="609600" indent="-609600">
              <a:buNone/>
            </a:pPr>
            <a:r>
              <a:rPr lang="en-US" sz="2800" dirty="0" smtClean="0"/>
              <a:t>Epidemiologists ask, </a:t>
            </a:r>
          </a:p>
          <a:p>
            <a:pPr marL="609600" indent="-609600">
              <a:buNone/>
            </a:pPr>
            <a:endParaRPr lang="en-US" sz="2800" dirty="0" smtClean="0"/>
          </a:p>
          <a:p>
            <a:pPr marL="609600" indent="-609600">
              <a:buFontTx/>
              <a:buAutoNum type="arabicPeriod"/>
            </a:pPr>
            <a:r>
              <a:rPr lang="en-US" sz="2400" dirty="0" smtClean="0"/>
              <a:t>Who gets the disease? </a:t>
            </a:r>
          </a:p>
          <a:p>
            <a:pPr marL="609600" indent="-609600">
              <a:buFontTx/>
              <a:buAutoNum type="arabicPeriod"/>
            </a:pPr>
            <a:r>
              <a:rPr lang="en-US" sz="2400" dirty="0" smtClean="0"/>
              <a:t>In what frequency is? </a:t>
            </a:r>
          </a:p>
          <a:p>
            <a:pPr marL="609600" indent="-609600">
              <a:buFontTx/>
              <a:buAutoNum type="arabicPeriod"/>
            </a:pPr>
            <a:r>
              <a:rPr lang="en-US" sz="2400" dirty="0" smtClean="0"/>
              <a:t>Is the frequency changing over time? </a:t>
            </a:r>
          </a:p>
          <a:p>
            <a:pPr marL="609600" indent="-609600">
              <a:buFontTx/>
              <a:buAutoNum type="arabicPeriod"/>
            </a:pPr>
            <a:r>
              <a:rPr lang="en-US" sz="2400" dirty="0" smtClean="0"/>
              <a:t>How does the frequency compare between population?” </a:t>
            </a:r>
          </a:p>
          <a:p>
            <a:pPr marL="609600" indent="-609600">
              <a:buNone/>
            </a:pPr>
            <a:endParaRPr lang="en-US" sz="2400" dirty="0" smtClean="0"/>
          </a:p>
          <a:p>
            <a:pPr marL="609600" indent="-609600">
              <a:buFont typeface="Wingdings" pitchFamily="2" charset="2"/>
              <a:buChar char="q"/>
            </a:pPr>
            <a:r>
              <a:rPr lang="en-US" sz="2800" dirty="0" smtClean="0"/>
              <a:t>Answering such questions requires:</a:t>
            </a:r>
          </a:p>
          <a:p>
            <a:pPr marL="1009650" lvl="1" indent="-609600">
              <a:buFont typeface="Wingdings" pitchFamily="2" charset="2"/>
              <a:buChar char="Ø"/>
            </a:pPr>
            <a:r>
              <a:rPr lang="en-US" sz="2400" dirty="0" smtClean="0"/>
              <a:t>a case definition and </a:t>
            </a:r>
          </a:p>
          <a:p>
            <a:pPr marL="1009650" lvl="1" indent="-609600">
              <a:buFont typeface="Wingdings" pitchFamily="2" charset="2"/>
              <a:buChar char="Ø"/>
            </a:pPr>
            <a:r>
              <a:rPr lang="en-US" sz="2400" dirty="0" smtClean="0"/>
              <a:t>estimating comparable disease frequency measures</a:t>
            </a:r>
          </a:p>
          <a:p>
            <a:endParaRPr lang="en-US" dirty="0"/>
          </a:p>
        </p:txBody>
      </p:sp>
      <p:sp>
        <p:nvSpPr>
          <p:cNvPr id="4" name="Date Placeholder 3"/>
          <p:cNvSpPr>
            <a:spLocks noGrp="1"/>
          </p:cNvSpPr>
          <p:nvPr>
            <p:ph type="dt" sz="half" idx="10"/>
          </p:nvPr>
        </p:nvSpPr>
        <p:spPr/>
        <p:txBody>
          <a:bodyPr/>
          <a:lstStyle/>
          <a:p>
            <a:fld id="{917A1F45-D980-483E-8D5F-7CF3D9FA9535}"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sz="2800" dirty="0" smtClean="0">
                <a:cs typeface="FreesiaUPC" pitchFamily="34" charset="-34"/>
              </a:rPr>
              <a:t> Case definition</a:t>
            </a:r>
          </a:p>
          <a:p>
            <a:pPr lvl="1">
              <a:lnSpc>
                <a:spcPct val="90000"/>
              </a:lnSpc>
            </a:pPr>
            <a:r>
              <a:rPr lang="en-US" sz="2400" dirty="0" smtClean="0">
                <a:cs typeface="FreesiaUPC" pitchFamily="34" charset="-34"/>
              </a:rPr>
              <a:t>Standard set of criteria for deciding whether an individual should be classified as having the health condition of interest</a:t>
            </a:r>
          </a:p>
          <a:p>
            <a:pPr>
              <a:lnSpc>
                <a:spcPct val="80000"/>
              </a:lnSpc>
            </a:pPr>
            <a:r>
              <a:rPr lang="th-TH" sz="2800" b="1" dirty="0" smtClean="0"/>
              <a:t>It includes</a:t>
            </a:r>
          </a:p>
          <a:p>
            <a:pPr lvl="1">
              <a:lnSpc>
                <a:spcPct val="80000"/>
              </a:lnSpc>
              <a:buNone/>
            </a:pPr>
            <a:r>
              <a:rPr lang="th-TH" sz="2400" b="1" dirty="0" smtClean="0"/>
              <a:t>– </a:t>
            </a:r>
            <a:r>
              <a:rPr lang="th-TH" sz="2000" b="1" dirty="0" smtClean="0"/>
              <a:t>Criteria:</a:t>
            </a:r>
            <a:r>
              <a:rPr lang="th-TH" sz="2000" dirty="0" smtClean="0"/>
              <a:t> Signs and symptoms with or without a laboratory test</a:t>
            </a:r>
          </a:p>
          <a:p>
            <a:pPr lvl="1">
              <a:lnSpc>
                <a:spcPct val="80000"/>
              </a:lnSpc>
              <a:buNone/>
            </a:pPr>
            <a:r>
              <a:rPr lang="th-TH" sz="2000" b="1" dirty="0" smtClean="0"/>
              <a:t>– Restriction</a:t>
            </a:r>
            <a:r>
              <a:rPr lang="th-TH" sz="2000" dirty="0" smtClean="0"/>
              <a:t> by time, place and person can be done depending on the nature of the disease</a:t>
            </a:r>
          </a:p>
          <a:p>
            <a:pPr>
              <a:lnSpc>
                <a:spcPct val="80000"/>
              </a:lnSpc>
              <a:buNone/>
            </a:pPr>
            <a:r>
              <a:rPr lang="th-TH" sz="2800" b="1" dirty="0" smtClean="0"/>
              <a:t>• Classification of case definition</a:t>
            </a:r>
          </a:p>
          <a:p>
            <a:pPr lvl="1">
              <a:lnSpc>
                <a:spcPct val="80000"/>
              </a:lnSpc>
              <a:buNone/>
            </a:pPr>
            <a:r>
              <a:rPr lang="th-TH" sz="2400" b="1" dirty="0" smtClean="0"/>
              <a:t>1. Confirmed</a:t>
            </a:r>
            <a:r>
              <a:rPr lang="th-TH" sz="2400" dirty="0" smtClean="0"/>
              <a:t>: a case definition by appropriate </a:t>
            </a:r>
            <a:r>
              <a:rPr lang="th-TH" sz="2400" dirty="0" smtClean="0">
                <a:solidFill>
                  <a:srgbClr val="A50021"/>
                </a:solidFill>
              </a:rPr>
              <a:t>lab. Test</a:t>
            </a:r>
          </a:p>
          <a:p>
            <a:pPr lvl="1">
              <a:lnSpc>
                <a:spcPct val="80000"/>
              </a:lnSpc>
              <a:buNone/>
            </a:pPr>
            <a:r>
              <a:rPr lang="th-TH" sz="2400" b="1" dirty="0" smtClean="0"/>
              <a:t>2. Probable:</a:t>
            </a:r>
            <a:r>
              <a:rPr lang="th-TH" sz="2400" dirty="0" smtClean="0"/>
              <a:t> a case with </a:t>
            </a:r>
            <a:r>
              <a:rPr lang="th-TH" sz="2400" dirty="0" smtClean="0">
                <a:solidFill>
                  <a:srgbClr val="A50021"/>
                </a:solidFill>
              </a:rPr>
              <a:t>typical clinical features</a:t>
            </a:r>
            <a:r>
              <a:rPr lang="th-TH" sz="2400" dirty="0" smtClean="0"/>
              <a:t> of the disease without laboratory confirmation</a:t>
            </a:r>
          </a:p>
          <a:p>
            <a:pPr lvl="1">
              <a:lnSpc>
                <a:spcPct val="80000"/>
              </a:lnSpc>
              <a:buNone/>
            </a:pPr>
            <a:r>
              <a:rPr lang="th-TH" sz="2400" b="1" dirty="0" smtClean="0"/>
              <a:t>3. Possible/ Suspect</a:t>
            </a:r>
            <a:r>
              <a:rPr lang="th-TH" sz="2400" dirty="0" smtClean="0"/>
              <a:t>: a case with</a:t>
            </a:r>
            <a:r>
              <a:rPr lang="th-TH" sz="2400" dirty="0" smtClean="0">
                <a:solidFill>
                  <a:srgbClr val="A50021"/>
                </a:solidFill>
              </a:rPr>
              <a:t> few</a:t>
            </a:r>
            <a:r>
              <a:rPr lang="th-TH" sz="2400" dirty="0" smtClean="0"/>
              <a:t> of the typical </a:t>
            </a:r>
            <a:r>
              <a:rPr lang="th-TH" sz="2400" dirty="0" smtClean="0">
                <a:solidFill>
                  <a:srgbClr val="A50021"/>
                </a:solidFill>
              </a:rPr>
              <a:t>clinical features</a:t>
            </a:r>
            <a:r>
              <a:rPr lang="th-TH" sz="2400" dirty="0" smtClean="0"/>
              <a:t>.</a:t>
            </a:r>
            <a:endParaRPr lang="th-TH" dirty="0" smtClean="0"/>
          </a:p>
          <a:p>
            <a:pPr>
              <a:lnSpc>
                <a:spcPct val="80000"/>
              </a:lnSpc>
              <a:buFont typeface="Wingdings" pitchFamily="2" charset="2"/>
              <a:buChar char="ü"/>
            </a:pPr>
            <a:r>
              <a:rPr lang="th-TH" sz="2800" b="1" dirty="0" smtClean="0"/>
              <a:t>Use case definition consistently!!</a:t>
            </a:r>
          </a:p>
          <a:p>
            <a:pPr marL="609600" indent="-609600">
              <a:buFont typeface="Wingdings" pitchFamily="2" charset="2"/>
              <a:buChar char="q"/>
            </a:pPr>
            <a:endParaRPr lang="en-US" dirty="0" smtClean="0"/>
          </a:p>
          <a:p>
            <a:endParaRPr lang="en-US" dirty="0"/>
          </a:p>
        </p:txBody>
      </p:sp>
      <p:sp>
        <p:nvSpPr>
          <p:cNvPr id="4" name="Date Placeholder 3"/>
          <p:cNvSpPr>
            <a:spLocks noGrp="1"/>
          </p:cNvSpPr>
          <p:nvPr>
            <p:ph type="dt" sz="half" idx="10"/>
          </p:nvPr>
        </p:nvSpPr>
        <p:spPr/>
        <p:txBody>
          <a:bodyPr/>
          <a:lstStyle/>
          <a:p>
            <a:fld id="{52CED3D0-9DB4-43CA-86C0-C89AFB6AF616}"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definitions…</a:t>
            </a:r>
            <a:endParaRPr lang="en-US" dirty="0"/>
          </a:p>
        </p:txBody>
      </p:sp>
      <p:sp>
        <p:nvSpPr>
          <p:cNvPr id="3" name="Content Placeholder 2"/>
          <p:cNvSpPr>
            <a:spLocks noGrp="1"/>
          </p:cNvSpPr>
          <p:nvPr>
            <p:ph idx="1"/>
          </p:nvPr>
        </p:nvSpPr>
        <p:spPr/>
        <p:txBody>
          <a:bodyPr/>
          <a:lstStyle/>
          <a:p>
            <a:pPr marL="514350" indent="-49213">
              <a:buFontTx/>
              <a:buNone/>
            </a:pPr>
            <a:r>
              <a:rPr lang="en-US" sz="2800" i="1" dirty="0" smtClean="0"/>
              <a:t>A case considered </a:t>
            </a:r>
            <a:r>
              <a:rPr lang="en-US" sz="2800" b="1" i="1" dirty="0" smtClean="0"/>
              <a:t>epidemiologically</a:t>
            </a:r>
            <a:r>
              <a:rPr lang="en-US" sz="2800" i="1" dirty="0" smtClean="0"/>
              <a:t> </a:t>
            </a:r>
            <a:r>
              <a:rPr lang="en-US" sz="2800" b="1" i="1" dirty="0" smtClean="0"/>
              <a:t>linked</a:t>
            </a:r>
            <a:r>
              <a:rPr lang="en-US" sz="2800" i="1" dirty="0" smtClean="0"/>
              <a:t> </a:t>
            </a:r>
          </a:p>
          <a:p>
            <a:pPr marL="514350" indent="-49213">
              <a:buFontTx/>
              <a:buNone/>
            </a:pPr>
            <a:r>
              <a:rPr lang="en-US" sz="2800" i="1" dirty="0" smtClean="0"/>
              <a:t>to a laboratory-confirmed case;</a:t>
            </a:r>
          </a:p>
          <a:p>
            <a:pPr marL="514350" indent="-49213">
              <a:buFontTx/>
              <a:buNone/>
            </a:pPr>
            <a:endParaRPr lang="en-US" sz="2800" i="1" dirty="0" smtClean="0"/>
          </a:p>
          <a:p>
            <a:pPr marL="514350" indent="-49213">
              <a:buFontTx/>
              <a:buNone/>
            </a:pPr>
            <a:r>
              <a:rPr lang="en-US" sz="2800" i="1" dirty="0" smtClean="0"/>
              <a:t>      </a:t>
            </a:r>
            <a:r>
              <a:rPr lang="en-US" i="1" dirty="0" smtClean="0"/>
              <a:t> “ if at least </a:t>
            </a:r>
            <a:r>
              <a:rPr lang="en-US" b="1" i="1" dirty="0" smtClean="0"/>
              <a:t>one case </a:t>
            </a:r>
          </a:p>
          <a:p>
            <a:pPr marL="914400" lvl="1" indent="-49213">
              <a:buFontTx/>
              <a:buNone/>
            </a:pPr>
            <a:r>
              <a:rPr lang="en-US" i="1" dirty="0" smtClean="0"/>
              <a:t> ….in the chain of </a:t>
            </a:r>
            <a:r>
              <a:rPr lang="en-US" b="1" i="1" dirty="0" smtClean="0"/>
              <a:t>transmission</a:t>
            </a:r>
            <a:r>
              <a:rPr lang="en-US" i="1" dirty="0" smtClean="0"/>
              <a:t> </a:t>
            </a:r>
          </a:p>
          <a:p>
            <a:pPr marL="914400" lvl="1" indent="-49213">
              <a:buFontTx/>
              <a:buNone/>
            </a:pPr>
            <a:r>
              <a:rPr lang="en-US" i="1" dirty="0" smtClean="0"/>
              <a:t>…..is </a:t>
            </a:r>
            <a:r>
              <a:rPr lang="en-US" b="1" i="1" dirty="0" smtClean="0"/>
              <a:t>laboratory confirmed</a:t>
            </a:r>
            <a:r>
              <a:rPr lang="en-US" i="1" dirty="0" smtClean="0"/>
              <a:t>.</a:t>
            </a:r>
            <a:endParaRPr lang="en-GB" i="1" dirty="0" smtClean="0"/>
          </a:p>
          <a:p>
            <a:endParaRPr lang="en-US" dirty="0"/>
          </a:p>
        </p:txBody>
      </p:sp>
      <p:sp>
        <p:nvSpPr>
          <p:cNvPr id="4" name="Date Placeholder 3"/>
          <p:cNvSpPr>
            <a:spLocks noGrp="1"/>
          </p:cNvSpPr>
          <p:nvPr>
            <p:ph type="dt" sz="half" idx="10"/>
          </p:nvPr>
        </p:nvSpPr>
        <p:spPr/>
        <p:txBody>
          <a:bodyPr/>
          <a:lstStyle/>
          <a:p>
            <a:fld id="{B8906BEE-A1BC-44DE-A39A-CF1BF5D8827E}"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Tx/>
              <a:buNone/>
              <a:defRPr/>
            </a:pPr>
            <a:r>
              <a:rPr lang="en-US" sz="3600" b="1" i="1" dirty="0" smtClean="0"/>
              <a:t>Example1: Measles (Rubella) case definition</a:t>
            </a:r>
            <a:endParaRPr lang="en-GB" sz="3600" dirty="0" smtClean="0"/>
          </a:p>
          <a:p>
            <a:pPr marL="457200" indent="7938">
              <a:buFontTx/>
              <a:buNone/>
              <a:defRPr/>
            </a:pPr>
            <a:endParaRPr lang="en-US" sz="3600" dirty="0" smtClean="0"/>
          </a:p>
          <a:p>
            <a:pPr marL="457200" indent="7938">
              <a:buFontTx/>
              <a:buNone/>
              <a:defRPr/>
            </a:pPr>
            <a:r>
              <a:rPr lang="en-US" dirty="0" smtClean="0"/>
              <a:t>The CDC has established case definitions for public health reporting purposes.</a:t>
            </a:r>
          </a:p>
          <a:p>
            <a:pPr marL="457200" indent="7938">
              <a:buFontTx/>
              <a:buNone/>
              <a:defRPr/>
            </a:pPr>
            <a:endParaRPr lang="en-US" dirty="0" smtClean="0"/>
          </a:p>
          <a:p>
            <a:pPr marL="457200" indent="7938">
              <a:buFontTx/>
              <a:buNone/>
              <a:defRPr/>
            </a:pPr>
            <a:r>
              <a:rPr lang="en-US" dirty="0" smtClean="0"/>
              <a:t>The CDC clinical case definition requires at least 3 characteristics to be present in a clinical case, </a:t>
            </a:r>
          </a:p>
          <a:p>
            <a:pPr marL="457200" indent="7938">
              <a:buFontTx/>
              <a:buNone/>
              <a:defRPr/>
            </a:pPr>
            <a:endParaRPr lang="en-US" dirty="0" smtClean="0"/>
          </a:p>
          <a:p>
            <a:pPr marL="457200" indent="7938">
              <a:buFontTx/>
              <a:buNone/>
              <a:defRPr/>
            </a:pPr>
            <a:r>
              <a:rPr lang="en-US" dirty="0" smtClean="0"/>
              <a:t>      …</a:t>
            </a:r>
            <a:r>
              <a:rPr lang="en-US" i="1" dirty="0" smtClean="0"/>
              <a:t>rash, fever and cough, </a:t>
            </a:r>
            <a:r>
              <a:rPr lang="en-US" i="1" dirty="0" err="1" smtClean="0"/>
              <a:t>coryza</a:t>
            </a:r>
            <a:r>
              <a:rPr lang="en-US" i="1" dirty="0" smtClean="0"/>
              <a:t> or conjunctivitis</a:t>
            </a:r>
            <a:endParaRPr lang="en-GB" i="1" dirty="0" smtClean="0"/>
          </a:p>
          <a:p>
            <a:pPr marL="457200" indent="7938">
              <a:buFontTx/>
              <a:buNone/>
              <a:defRPr/>
            </a:pPr>
            <a:r>
              <a:rPr lang="en-US" dirty="0" smtClean="0"/>
              <a:t>A patient characterized clinically without any laboratory testing</a:t>
            </a:r>
          </a:p>
          <a:p>
            <a:endParaRPr lang="en-US" dirty="0"/>
          </a:p>
        </p:txBody>
      </p:sp>
      <p:sp>
        <p:nvSpPr>
          <p:cNvPr id="4" name="Date Placeholder 3"/>
          <p:cNvSpPr>
            <a:spLocks noGrp="1"/>
          </p:cNvSpPr>
          <p:nvPr>
            <p:ph type="dt" sz="half" idx="10"/>
          </p:nvPr>
        </p:nvSpPr>
        <p:spPr/>
        <p:txBody>
          <a:bodyPr/>
          <a:lstStyle/>
          <a:p>
            <a:fld id="{1728E5EB-3B72-4761-9CDC-E781B02D5380}"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a:t>
            </a:r>
            <a:endParaRPr lang="en-US" dirty="0"/>
          </a:p>
        </p:txBody>
      </p:sp>
      <p:sp>
        <p:nvSpPr>
          <p:cNvPr id="3" name="Content Placeholder 2"/>
          <p:cNvSpPr>
            <a:spLocks noGrp="1"/>
          </p:cNvSpPr>
          <p:nvPr>
            <p:ph idx="1"/>
          </p:nvPr>
        </p:nvSpPr>
        <p:spPr/>
        <p:txBody>
          <a:bodyPr>
            <a:normAutofit lnSpcReduction="10000"/>
          </a:bodyPr>
          <a:lstStyle/>
          <a:p>
            <a:pPr marL="457200" indent="-457200">
              <a:buFontTx/>
              <a:buNone/>
              <a:defRPr/>
            </a:pPr>
            <a:r>
              <a:rPr lang="en-US" sz="2800" b="1" i="1" dirty="0" smtClean="0"/>
              <a:t>Example1: Measles (Rubella) case definition</a:t>
            </a:r>
          </a:p>
          <a:p>
            <a:pPr marL="457200" indent="-457200">
              <a:buFontTx/>
              <a:buNone/>
              <a:defRPr/>
            </a:pPr>
            <a:endParaRPr lang="en-GB" sz="2800" dirty="0" smtClean="0"/>
          </a:p>
          <a:p>
            <a:pPr indent="-6350">
              <a:buFontTx/>
              <a:buNone/>
              <a:defRPr/>
            </a:pPr>
            <a:r>
              <a:rPr lang="en-US" sz="2800" dirty="0" smtClean="0"/>
              <a:t>With laboratory results, if any of these four criteria met, the case of measles is laboratory confirmed.</a:t>
            </a:r>
            <a:endParaRPr lang="en-GB" sz="2800" dirty="0" smtClean="0"/>
          </a:p>
          <a:p>
            <a:pPr indent="-6350">
              <a:buFontTx/>
              <a:buNone/>
              <a:defRPr/>
            </a:pPr>
            <a:r>
              <a:rPr lang="en-US" sz="2800" dirty="0" smtClean="0"/>
              <a:t> </a:t>
            </a:r>
          </a:p>
          <a:p>
            <a:pPr marL="857250" lvl="1" indent="-457200">
              <a:buFont typeface="+mj-lt"/>
              <a:buAutoNum type="arabicPeriod"/>
              <a:defRPr/>
            </a:pPr>
            <a:r>
              <a:rPr lang="en-US" dirty="0" smtClean="0"/>
              <a:t>positive serological test, </a:t>
            </a:r>
          </a:p>
          <a:p>
            <a:pPr marL="857250" lvl="1" indent="-457200">
              <a:buFont typeface="+mj-lt"/>
              <a:buAutoNum type="arabicPeriod"/>
              <a:defRPr/>
            </a:pPr>
            <a:r>
              <a:rPr lang="en-US" dirty="0" smtClean="0"/>
              <a:t>a rise in the measles antibody level,</a:t>
            </a:r>
          </a:p>
          <a:p>
            <a:pPr marL="857250" lvl="1" indent="-457200">
              <a:buFont typeface="+mj-lt"/>
              <a:buAutoNum type="arabicPeriod"/>
              <a:defRPr/>
            </a:pPr>
            <a:r>
              <a:rPr lang="en-US" dirty="0" smtClean="0"/>
              <a:t>detection of measles-virus-specific nucleic acid</a:t>
            </a:r>
          </a:p>
          <a:p>
            <a:pPr marL="857250" lvl="1" indent="-457200">
              <a:buFont typeface="+mj-lt"/>
              <a:buAutoNum type="arabicPeriod"/>
              <a:defRPr/>
            </a:pPr>
            <a:r>
              <a:rPr lang="en-US" dirty="0" smtClean="0"/>
              <a:t>isolation of the virus from the actual specimen</a:t>
            </a:r>
            <a:endParaRPr lang="en-US" dirty="0"/>
          </a:p>
        </p:txBody>
      </p:sp>
      <p:sp>
        <p:nvSpPr>
          <p:cNvPr id="4" name="Date Placeholder 3"/>
          <p:cNvSpPr>
            <a:spLocks noGrp="1"/>
          </p:cNvSpPr>
          <p:nvPr>
            <p:ph type="dt" sz="half" idx="10"/>
          </p:nvPr>
        </p:nvSpPr>
        <p:spPr/>
        <p:txBody>
          <a:bodyPr/>
          <a:lstStyle/>
          <a:p>
            <a:fld id="{53A8FE61-0C0E-44BF-A774-2B1130113FE5}"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2.Determain population under surveillance</a:t>
            </a:r>
            <a:endParaRPr lang="en-US" dirty="0"/>
          </a:p>
        </p:txBody>
      </p:sp>
      <p:sp>
        <p:nvSpPr>
          <p:cNvPr id="3" name="Content Placeholder 2"/>
          <p:cNvSpPr>
            <a:spLocks noGrp="1"/>
          </p:cNvSpPr>
          <p:nvPr>
            <p:ph idx="1"/>
          </p:nvPr>
        </p:nvSpPr>
        <p:spPr/>
        <p:txBody>
          <a:bodyPr>
            <a:normAutofit fontScale="92500" lnSpcReduction="20000"/>
          </a:bodyPr>
          <a:lstStyle/>
          <a:p>
            <a:pPr marL="396875" indent="-396875">
              <a:buFont typeface="Wingdings" pitchFamily="2" charset="2"/>
              <a:buChar char="q"/>
              <a:defRPr/>
            </a:pPr>
            <a:r>
              <a:rPr lang="en-US" dirty="0" smtClean="0"/>
              <a:t>A surveillance system remains effective when it is continuously assessed</a:t>
            </a:r>
          </a:p>
          <a:p>
            <a:pPr marL="396875" indent="-396875">
              <a:buFont typeface="Wingdings" pitchFamily="2" charset="2"/>
              <a:buChar char="q"/>
              <a:defRPr/>
            </a:pPr>
            <a:endParaRPr lang="en-US" dirty="0" smtClean="0"/>
          </a:p>
          <a:p>
            <a:pPr marL="396875" indent="-396875">
              <a:buFont typeface="Wingdings" pitchFamily="2" charset="2"/>
              <a:buChar char="q"/>
              <a:defRPr/>
            </a:pPr>
            <a:r>
              <a:rPr lang="en-US" dirty="0" smtClean="0"/>
              <a:t>Periodically updating information about the catchment population is necessary </a:t>
            </a:r>
          </a:p>
          <a:p>
            <a:pPr marL="396875" indent="-396875">
              <a:buFontTx/>
              <a:buNone/>
              <a:defRPr/>
            </a:pPr>
            <a:endParaRPr lang="en-US" dirty="0" smtClean="0"/>
          </a:p>
          <a:p>
            <a:pPr marL="396875" indent="-396875">
              <a:buFont typeface="Wingdings" pitchFamily="2" charset="2"/>
              <a:buChar char="q"/>
              <a:defRPr/>
            </a:pPr>
            <a:r>
              <a:rPr lang="en-US" dirty="0" smtClean="0"/>
              <a:t>Important target groups usually include:</a:t>
            </a:r>
          </a:p>
          <a:p>
            <a:pPr marL="457200" indent="0">
              <a:spcBef>
                <a:spcPts val="0"/>
              </a:spcBef>
              <a:buFontTx/>
              <a:buNone/>
              <a:defRPr/>
            </a:pPr>
            <a:r>
              <a:rPr lang="en-US" sz="2800" dirty="0" smtClean="0"/>
              <a:t>Under-5 years children</a:t>
            </a:r>
          </a:p>
          <a:p>
            <a:pPr marL="457200" indent="0">
              <a:spcBef>
                <a:spcPts val="0"/>
              </a:spcBef>
              <a:buFontTx/>
              <a:buNone/>
              <a:defRPr/>
            </a:pPr>
            <a:r>
              <a:rPr lang="en-US" sz="2800" dirty="0" smtClean="0"/>
              <a:t>Women of child bearing age</a:t>
            </a:r>
          </a:p>
          <a:p>
            <a:pPr marL="457200" indent="0">
              <a:spcBef>
                <a:spcPts val="0"/>
              </a:spcBef>
              <a:buFontTx/>
              <a:buNone/>
              <a:defRPr/>
            </a:pPr>
            <a:r>
              <a:rPr lang="en-US" sz="2800" dirty="0" smtClean="0"/>
              <a:t>People living in refuge etc..</a:t>
            </a:r>
          </a:p>
          <a:p>
            <a:pPr marL="457200" indent="0">
              <a:spcBef>
                <a:spcPts val="0"/>
              </a:spcBef>
              <a:buFontTx/>
              <a:buNone/>
              <a:defRPr/>
            </a:pPr>
            <a:r>
              <a:rPr lang="en-US" sz="2800" dirty="0" smtClean="0"/>
              <a:t>(prepare detailed demographic data)</a:t>
            </a:r>
            <a:endParaRPr lang="en-US" dirty="0"/>
          </a:p>
        </p:txBody>
      </p:sp>
      <p:sp>
        <p:nvSpPr>
          <p:cNvPr id="4" name="Date Placeholder 3"/>
          <p:cNvSpPr>
            <a:spLocks noGrp="1"/>
          </p:cNvSpPr>
          <p:nvPr>
            <p:ph type="dt" sz="half" idx="10"/>
          </p:nvPr>
        </p:nvSpPr>
        <p:spPr/>
        <p:txBody>
          <a:bodyPr/>
          <a:lstStyle/>
          <a:p>
            <a:fld id="{AACE84CA-F258-4469-8733-C38C80D879D8}"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199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After completing this session you will be able to </a:t>
            </a:r>
          </a:p>
          <a:p>
            <a:pPr marL="914400" lvl="1" indent="-457200">
              <a:buFont typeface="Wingdings" pitchFamily="2" charset="2"/>
              <a:buChar char="v"/>
            </a:pPr>
            <a:r>
              <a:rPr lang="en-US" dirty="0" smtClean="0"/>
              <a:t>Understand epidemiological study designs</a:t>
            </a:r>
          </a:p>
          <a:p>
            <a:pPr marL="914400" lvl="1" indent="-457200">
              <a:buFont typeface="Wingdings" pitchFamily="2" charset="2"/>
              <a:buChar char="v"/>
            </a:pPr>
            <a:r>
              <a:rPr lang="en-US" dirty="0" smtClean="0"/>
              <a:t>Differentiate the type of study design used by investigators </a:t>
            </a:r>
          </a:p>
          <a:p>
            <a:pPr marL="914400" lvl="1" indent="-457200">
              <a:buFont typeface="Wingdings" pitchFamily="2" charset="2"/>
              <a:buChar char="v"/>
            </a:pPr>
            <a:r>
              <a:rPr lang="en-US" dirty="0" smtClean="0"/>
              <a:t>Identify the merits and demerits of each study designs</a:t>
            </a:r>
          </a:p>
          <a:p>
            <a:pPr marL="914400" lvl="1" indent="-457200">
              <a:buFont typeface="Wingdings" pitchFamily="2" charset="2"/>
              <a:buChar char="v"/>
            </a:pPr>
            <a:r>
              <a:rPr lang="en-US" dirty="0" smtClean="0"/>
              <a:t>Apply epidemiological study designs to conduct a study. </a:t>
            </a:r>
          </a:p>
          <a:p>
            <a:endParaRPr lang="en-US" dirty="0"/>
          </a:p>
        </p:txBody>
      </p:sp>
      <p:sp>
        <p:nvSpPr>
          <p:cNvPr id="4" name="Date Placeholder 3"/>
          <p:cNvSpPr>
            <a:spLocks noGrp="1"/>
          </p:cNvSpPr>
          <p:nvPr>
            <p:ph type="dt" sz="half" idx="10"/>
          </p:nvPr>
        </p:nvSpPr>
        <p:spPr/>
        <p:txBody>
          <a:bodyPr/>
          <a:lstStyle/>
          <a:p>
            <a:fld id="{BC2E5788-062A-4023-9F6E-21DCAD0C0D98}"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1143000"/>
          </a:xfrm>
        </p:spPr>
        <p:txBody>
          <a:bodyPr>
            <a:normAutofit/>
          </a:bodyPr>
          <a:lstStyle/>
          <a:p>
            <a:pPr eaLnBrk="1" hangingPunct="1"/>
            <a:r>
              <a:rPr lang="en-US" sz="3600" dirty="0" smtClean="0">
                <a:cs typeface="FreesiaUPC" pitchFamily="34" charset="-34"/>
              </a:rPr>
              <a:t>Correlational/ecological studies</a:t>
            </a:r>
            <a:endParaRPr lang="th-TH" sz="3600" dirty="0" smtClean="0">
              <a:latin typeface="Times New Roman" pitchFamily="18" charset="0"/>
            </a:endParaRPr>
          </a:p>
        </p:txBody>
      </p:sp>
      <p:sp>
        <p:nvSpPr>
          <p:cNvPr id="16386" name="Slide Number Placeholder 5"/>
          <p:cNvSpPr>
            <a:spLocks noGrp="1"/>
          </p:cNvSpPr>
          <p:nvPr>
            <p:ph type="sldNum" sz="quarter" idx="12"/>
          </p:nvPr>
        </p:nvSpPr>
        <p:spPr/>
        <p:txBody>
          <a:bodyPr>
            <a:normAutofit/>
          </a:bodyPr>
          <a:lstStyle/>
          <a:p>
            <a:pPr>
              <a:defRPr/>
            </a:pPr>
            <a:fld id="{BE9EFBF2-0E64-4451-B186-D55D3879100A}" type="slidenum">
              <a:rPr lang="en-US"/>
              <a:pPr>
                <a:defRPr/>
              </a:pPr>
              <a:t>20</a:t>
            </a:fld>
            <a:endParaRPr lang="th-TH"/>
          </a:p>
        </p:txBody>
      </p:sp>
      <p:sp>
        <p:nvSpPr>
          <p:cNvPr id="24580" name="Rectangle 3"/>
          <p:cNvSpPr>
            <a:spLocks noGrp="1" noChangeArrowheads="1"/>
          </p:cNvSpPr>
          <p:nvPr>
            <p:ph sz="quarter" idx="1"/>
          </p:nvPr>
        </p:nvSpPr>
        <p:spPr>
          <a:xfrm>
            <a:off x="323850" y="1643063"/>
            <a:ext cx="8605838" cy="4738687"/>
          </a:xfrm>
        </p:spPr>
        <p:txBody>
          <a:bodyPr>
            <a:normAutofit/>
          </a:bodyPr>
          <a:lstStyle/>
          <a:p>
            <a:pPr eaLnBrk="1" hangingPunct="1">
              <a:lnSpc>
                <a:spcPct val="90000"/>
              </a:lnSpc>
              <a:buFont typeface="Wingdings" pitchFamily="2" charset="2"/>
              <a:buChar char="q"/>
            </a:pPr>
            <a:r>
              <a:rPr lang="en-US" sz="2400" dirty="0" smtClean="0">
                <a:cs typeface="FreesiaUPC" pitchFamily="34" charset="-34"/>
              </a:rPr>
              <a:t>Uses data from entire population to compare disease frequencies</a:t>
            </a:r>
          </a:p>
          <a:p>
            <a:pPr lvl="1" eaLnBrk="1" hangingPunct="1">
              <a:lnSpc>
                <a:spcPct val="90000"/>
              </a:lnSpc>
              <a:buFont typeface="Wingdings" pitchFamily="2" charset="2"/>
              <a:buChar char="q"/>
            </a:pPr>
            <a:r>
              <a:rPr lang="en-US" sz="2500" dirty="0" smtClean="0">
                <a:cs typeface="FreesiaUPC" pitchFamily="34" charset="-34"/>
              </a:rPr>
              <a:t>between different groups during the same period of </a:t>
            </a:r>
            <a:r>
              <a:rPr lang="en-US" sz="2800" dirty="0" smtClean="0">
                <a:cs typeface="FreesiaUPC" pitchFamily="34" charset="-34"/>
              </a:rPr>
              <a:t>time, or </a:t>
            </a:r>
          </a:p>
          <a:p>
            <a:pPr lvl="1" eaLnBrk="1" hangingPunct="1">
              <a:lnSpc>
                <a:spcPct val="90000"/>
              </a:lnSpc>
              <a:buFont typeface="Wingdings" pitchFamily="2" charset="2"/>
              <a:buChar char="q"/>
            </a:pPr>
            <a:r>
              <a:rPr lang="en-US" sz="2800" dirty="0" smtClean="0">
                <a:cs typeface="FreesiaUPC" pitchFamily="34" charset="-34"/>
              </a:rPr>
              <a:t>in the same population at different points in time.</a:t>
            </a:r>
          </a:p>
          <a:p>
            <a:pPr lvl="1">
              <a:lnSpc>
                <a:spcPct val="90000"/>
              </a:lnSpc>
              <a:buFont typeface="Wingdings" pitchFamily="2" charset="2"/>
              <a:buChar char="Ø"/>
            </a:pPr>
            <a:r>
              <a:rPr lang="en-US" sz="2400" dirty="0" smtClean="0">
                <a:cs typeface="FreesiaUPC" pitchFamily="34" charset="-34"/>
              </a:rPr>
              <a:t>Time series may reduce some of the socioeconomic confounding that is a potential problem in ecological studies</a:t>
            </a:r>
          </a:p>
          <a:p>
            <a:pPr eaLnBrk="1" hangingPunct="1">
              <a:lnSpc>
                <a:spcPct val="90000"/>
              </a:lnSpc>
              <a:buFont typeface="Wingdings" pitchFamily="2" charset="2"/>
              <a:buChar char="q"/>
            </a:pPr>
            <a:r>
              <a:rPr lang="en-US" sz="2400" dirty="0" smtClean="0">
                <a:cs typeface="FreesiaUPC" pitchFamily="34" charset="-34"/>
              </a:rPr>
              <a:t>Does not provide individual data, rather presents average exposure level in the community</a:t>
            </a:r>
          </a:p>
          <a:p>
            <a:pPr eaLnBrk="1" hangingPunct="1">
              <a:lnSpc>
                <a:spcPct val="90000"/>
              </a:lnSpc>
              <a:buFont typeface="Wingdings" pitchFamily="2" charset="2"/>
              <a:buChar char="q"/>
            </a:pPr>
            <a:r>
              <a:rPr lang="en-US" sz="2400" dirty="0" smtClean="0">
                <a:cs typeface="FreesiaUPC" pitchFamily="34" charset="-34"/>
              </a:rPr>
              <a:t>Cause could not be ascertained</a:t>
            </a:r>
          </a:p>
          <a:p>
            <a:pPr eaLnBrk="1" hangingPunct="1">
              <a:lnSpc>
                <a:spcPct val="90000"/>
              </a:lnSpc>
              <a:buFont typeface="Wingdings" pitchFamily="2" charset="2"/>
              <a:buChar char="q"/>
            </a:pPr>
            <a:r>
              <a:rPr lang="en-US" sz="2400" dirty="0" smtClean="0">
                <a:cs typeface="FreesiaUPC" pitchFamily="34" charset="-34"/>
              </a:rPr>
              <a:t>Correlation coefficient (r) is the measure of association in Correlational studies.</a:t>
            </a:r>
            <a:endParaRPr lang="th-TH" sz="2400" dirty="0" smtClean="0"/>
          </a:p>
        </p:txBody>
      </p:sp>
      <p:sp>
        <p:nvSpPr>
          <p:cNvPr id="5" name="Date Placeholder 4"/>
          <p:cNvSpPr>
            <a:spLocks noGrp="1"/>
          </p:cNvSpPr>
          <p:nvPr>
            <p:ph type="dt" sz="half" idx="10"/>
          </p:nvPr>
        </p:nvSpPr>
        <p:spPr/>
        <p:txBody>
          <a:bodyPr/>
          <a:lstStyle/>
          <a:p>
            <a:fld id="{E96006B0-8D36-498C-B473-BB4DD947BB26}" type="datetime1">
              <a:rPr lang="en-US" smtClean="0"/>
              <a:t>5/17/2020</a:t>
            </a:fld>
            <a:endParaRPr lang="en-US" dirty="0"/>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Time period of data collection</a:t>
            </a:r>
            <a:endParaRPr lang="en-US" dirty="0"/>
          </a:p>
        </p:txBody>
      </p:sp>
      <p:sp>
        <p:nvSpPr>
          <p:cNvPr id="3" name="Content Placeholder 2"/>
          <p:cNvSpPr>
            <a:spLocks noGrp="1"/>
          </p:cNvSpPr>
          <p:nvPr>
            <p:ph idx="1"/>
          </p:nvPr>
        </p:nvSpPr>
        <p:spPr/>
        <p:txBody>
          <a:bodyPr/>
          <a:lstStyle/>
          <a:p>
            <a:pPr marL="396875" indent="-396875">
              <a:buFont typeface="Wingdings" pitchFamily="2" charset="2"/>
              <a:buChar char="q"/>
              <a:defRPr/>
            </a:pPr>
            <a:r>
              <a:rPr lang="en-US" sz="2800" dirty="0" smtClean="0"/>
              <a:t>It is useful to identify problems and solve timely</a:t>
            </a:r>
          </a:p>
          <a:p>
            <a:pPr marL="396875" indent="-396875">
              <a:buFont typeface="Wingdings" pitchFamily="2" charset="2"/>
              <a:buChar char="q"/>
              <a:defRPr/>
            </a:pPr>
            <a:endParaRPr lang="en-US" sz="2800" dirty="0" smtClean="0"/>
          </a:p>
          <a:p>
            <a:pPr marL="396875" indent="-396875">
              <a:buFont typeface="Wingdings" pitchFamily="2" charset="2"/>
              <a:buChar char="q"/>
              <a:defRPr/>
            </a:pPr>
            <a:r>
              <a:rPr lang="en-US" sz="2800" dirty="0" smtClean="0"/>
              <a:t>There are three periods of reporting</a:t>
            </a:r>
          </a:p>
          <a:p>
            <a:pPr marL="914400" lvl="1" indent="-514350">
              <a:buFont typeface="+mj-lt"/>
              <a:buAutoNum type="arabicPeriod"/>
              <a:defRPr/>
            </a:pPr>
            <a:r>
              <a:rPr lang="en-US" dirty="0" smtClean="0"/>
              <a:t>Immediate reporting:</a:t>
            </a:r>
          </a:p>
          <a:p>
            <a:pPr marL="1314450" lvl="1" indent="-457200">
              <a:spcBef>
                <a:spcPts val="0"/>
              </a:spcBef>
              <a:buFont typeface="+mj-lt"/>
              <a:buAutoNum type="alphaUcPeriod"/>
              <a:defRPr/>
            </a:pPr>
            <a:r>
              <a:rPr lang="en-US" sz="2400" dirty="0" smtClean="0"/>
              <a:t>For disease that are not considered as endemic and are considered epidemic</a:t>
            </a:r>
          </a:p>
          <a:p>
            <a:pPr marL="857250" lvl="1" indent="0">
              <a:spcBef>
                <a:spcPts val="0"/>
              </a:spcBef>
              <a:buFontTx/>
              <a:buNone/>
              <a:defRPr/>
            </a:pPr>
            <a:endParaRPr lang="en-US" sz="2000" dirty="0" smtClean="0"/>
          </a:p>
          <a:p>
            <a:pPr marL="857250" lvl="1" indent="0">
              <a:spcBef>
                <a:spcPts val="0"/>
              </a:spcBef>
              <a:buFontTx/>
              <a:buNone/>
              <a:defRPr/>
            </a:pPr>
            <a:r>
              <a:rPr lang="en-US" sz="2000" dirty="0" err="1" smtClean="0"/>
              <a:t>Eg</a:t>
            </a:r>
            <a:r>
              <a:rPr lang="en-US" sz="2000" dirty="0" smtClean="0"/>
              <a:t>, </a:t>
            </a:r>
            <a:r>
              <a:rPr lang="en-US" sz="2000" dirty="0" smtClean="0"/>
              <a:t>covid 19, cholera</a:t>
            </a:r>
            <a:r>
              <a:rPr lang="en-US" sz="2000" dirty="0" smtClean="0"/>
              <a:t>, plague, viral hemorrhagic fever, polio, yellow fever</a:t>
            </a:r>
          </a:p>
          <a:p>
            <a:pPr marL="857250" lvl="1" indent="0">
              <a:spcBef>
                <a:spcPts val="0"/>
              </a:spcBef>
              <a:buFontTx/>
              <a:buNone/>
              <a:defRPr/>
            </a:pPr>
            <a:endParaRPr lang="en-US" sz="2000" dirty="0" smtClean="0"/>
          </a:p>
          <a:p>
            <a:pPr marL="1314450" lvl="1" indent="-457200">
              <a:spcBef>
                <a:spcPts val="0"/>
              </a:spcBef>
              <a:buFont typeface="+mj-lt"/>
              <a:buAutoNum type="alphaUcPeriod" startAt="2"/>
              <a:defRPr/>
            </a:pPr>
            <a:r>
              <a:rPr lang="en-US" sz="2000" dirty="0" smtClean="0"/>
              <a:t>Suspected epidemic when a threshold is crossed</a:t>
            </a:r>
          </a:p>
          <a:p>
            <a:endParaRPr lang="en-US" dirty="0"/>
          </a:p>
        </p:txBody>
      </p:sp>
      <p:sp>
        <p:nvSpPr>
          <p:cNvPr id="4" name="Date Placeholder 3"/>
          <p:cNvSpPr>
            <a:spLocks noGrp="1"/>
          </p:cNvSpPr>
          <p:nvPr>
            <p:ph type="dt" sz="half" idx="10"/>
          </p:nvPr>
        </p:nvSpPr>
        <p:spPr/>
        <p:txBody>
          <a:bodyPr/>
          <a:lstStyle/>
          <a:p>
            <a:fld id="{A41C43F1-D270-49E4-9312-F43B71B88548}"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200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Time period of data collection</a:t>
            </a:r>
            <a:endParaRPr lang="en-US" dirty="0"/>
          </a:p>
        </p:txBody>
      </p:sp>
      <p:sp>
        <p:nvSpPr>
          <p:cNvPr id="3" name="Content Placeholder 2"/>
          <p:cNvSpPr>
            <a:spLocks noGrp="1"/>
          </p:cNvSpPr>
          <p:nvPr>
            <p:ph idx="1"/>
          </p:nvPr>
        </p:nvSpPr>
        <p:spPr/>
        <p:txBody>
          <a:bodyPr/>
          <a:lstStyle/>
          <a:p>
            <a:pPr marL="914400" lvl="1" indent="-514350">
              <a:buFont typeface="+mj-lt"/>
              <a:buAutoNum type="arabicPeriod" startAt="2"/>
              <a:defRPr/>
            </a:pPr>
            <a:r>
              <a:rPr lang="en-US" dirty="0" smtClean="0"/>
              <a:t>Weekly reporting:</a:t>
            </a:r>
          </a:p>
          <a:p>
            <a:pPr marL="1314450" lvl="1" indent="-457200">
              <a:spcBef>
                <a:spcPts val="0"/>
              </a:spcBef>
              <a:buFontTx/>
              <a:buNone/>
              <a:defRPr/>
            </a:pPr>
            <a:r>
              <a:rPr lang="en-US" sz="2400" dirty="0" smtClean="0"/>
              <a:t>For epidemic-prone diseases</a:t>
            </a:r>
          </a:p>
          <a:p>
            <a:pPr marL="857250" lvl="1" indent="0">
              <a:spcBef>
                <a:spcPts val="0"/>
              </a:spcBef>
              <a:buFontTx/>
              <a:buNone/>
              <a:defRPr/>
            </a:pPr>
            <a:endParaRPr lang="en-US" sz="2000" dirty="0" smtClean="0"/>
          </a:p>
          <a:p>
            <a:pPr marL="857250" lvl="1" indent="0">
              <a:spcBef>
                <a:spcPts val="0"/>
              </a:spcBef>
              <a:buFontTx/>
              <a:buNone/>
              <a:defRPr/>
            </a:pPr>
            <a:r>
              <a:rPr lang="en-US" sz="2000" dirty="0" err="1" smtClean="0"/>
              <a:t>Eg</a:t>
            </a:r>
            <a:r>
              <a:rPr lang="en-US" sz="2000" dirty="0" smtClean="0"/>
              <a:t>, malaria, meningitis, dysentery, relapsing fever, typhoid fever, typhus</a:t>
            </a:r>
          </a:p>
          <a:p>
            <a:pPr marL="857250" lvl="1" indent="0">
              <a:spcBef>
                <a:spcPts val="0"/>
              </a:spcBef>
              <a:buFontTx/>
              <a:buNone/>
              <a:defRPr/>
            </a:pPr>
            <a:endParaRPr lang="en-US" sz="2000" dirty="0" smtClean="0"/>
          </a:p>
          <a:p>
            <a:pPr marL="914400" lvl="1" indent="-514350">
              <a:buFont typeface="+mj-lt"/>
              <a:buAutoNum type="arabicPeriod" startAt="3"/>
              <a:defRPr/>
            </a:pPr>
            <a:r>
              <a:rPr lang="en-US" dirty="0" smtClean="0"/>
              <a:t>On monthly bases</a:t>
            </a:r>
          </a:p>
          <a:p>
            <a:pPr marL="1314450" lvl="1" indent="-457200">
              <a:spcBef>
                <a:spcPts val="0"/>
              </a:spcBef>
              <a:buFontTx/>
              <a:buNone/>
              <a:defRPr/>
            </a:pPr>
            <a:r>
              <a:rPr lang="en-US" sz="2000" dirty="0" smtClean="0"/>
              <a:t>For routine surveillance</a:t>
            </a:r>
          </a:p>
          <a:p>
            <a:pPr marL="1314450" lvl="1" indent="-457200">
              <a:spcBef>
                <a:spcPts val="0"/>
              </a:spcBef>
              <a:buFontTx/>
              <a:buNone/>
              <a:defRPr/>
            </a:pPr>
            <a:endParaRPr lang="en-US" sz="2000" dirty="0" smtClean="0"/>
          </a:p>
          <a:p>
            <a:pPr marL="1314450" lvl="1" indent="-457200">
              <a:spcBef>
                <a:spcPts val="0"/>
              </a:spcBef>
              <a:buFontTx/>
              <a:buNone/>
              <a:defRPr/>
            </a:pPr>
            <a:r>
              <a:rPr lang="en-US" sz="2000" dirty="0" err="1" smtClean="0"/>
              <a:t>Eg</a:t>
            </a:r>
            <a:r>
              <a:rPr lang="en-US" sz="2000" dirty="0" smtClean="0"/>
              <a:t>, TB, leprosy, AIDS cases</a:t>
            </a:r>
          </a:p>
          <a:p>
            <a:pPr marL="514350" indent="-514350">
              <a:buFontTx/>
              <a:buNone/>
              <a:defRPr/>
            </a:pPr>
            <a:endParaRPr lang="en-GB" sz="2800" dirty="0" smtClean="0"/>
          </a:p>
          <a:p>
            <a:endParaRPr lang="en-US" dirty="0"/>
          </a:p>
        </p:txBody>
      </p:sp>
      <p:sp>
        <p:nvSpPr>
          <p:cNvPr id="4" name="Date Placeholder 3"/>
          <p:cNvSpPr>
            <a:spLocks noGrp="1"/>
          </p:cNvSpPr>
          <p:nvPr>
            <p:ph type="dt" sz="half" idx="10"/>
          </p:nvPr>
        </p:nvSpPr>
        <p:spPr/>
        <p:txBody>
          <a:bodyPr/>
          <a:lstStyle/>
          <a:p>
            <a:fld id="{D9660034-234A-42E3-A6E3-64AB4D743243}"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201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surveillance</a:t>
            </a:r>
            <a:endParaRPr lang="en-US" dirty="0"/>
          </a:p>
        </p:txBody>
      </p:sp>
      <p:sp>
        <p:nvSpPr>
          <p:cNvPr id="3" name="Content Placeholder 2"/>
          <p:cNvSpPr>
            <a:spLocks noGrp="1"/>
          </p:cNvSpPr>
          <p:nvPr>
            <p:ph idx="1"/>
          </p:nvPr>
        </p:nvSpPr>
        <p:spPr/>
        <p:txBody>
          <a:bodyPr/>
          <a:lstStyle/>
          <a:p>
            <a:pPr marL="914400" lvl="1" indent="-514350">
              <a:buFont typeface="+mj-lt"/>
              <a:buAutoNum type="arabicPeriod"/>
              <a:defRPr/>
            </a:pPr>
            <a:r>
              <a:rPr lang="en-US" dirty="0" smtClean="0"/>
              <a:t>Data collection:</a:t>
            </a:r>
          </a:p>
          <a:p>
            <a:pPr marL="1314450" lvl="1" indent="-457200">
              <a:spcBef>
                <a:spcPts val="0"/>
              </a:spcBef>
              <a:buFontTx/>
              <a:buNone/>
              <a:defRPr/>
            </a:pPr>
            <a:r>
              <a:rPr lang="en-US" sz="2400" dirty="0" smtClean="0"/>
              <a:t>Sources include</a:t>
            </a:r>
          </a:p>
          <a:p>
            <a:pPr marL="857250" lvl="1" indent="0">
              <a:spcBef>
                <a:spcPts val="0"/>
              </a:spcBef>
              <a:buFontTx/>
              <a:buNone/>
              <a:defRPr/>
            </a:pPr>
            <a:endParaRPr lang="en-US" sz="2000" dirty="0" smtClean="0"/>
          </a:p>
          <a:p>
            <a:pPr marL="857250" lvl="1" indent="0">
              <a:spcBef>
                <a:spcPts val="0"/>
              </a:spcBef>
              <a:buFontTx/>
              <a:buNone/>
              <a:defRPr/>
            </a:pPr>
            <a:r>
              <a:rPr lang="en-US" sz="2000" dirty="0" smtClean="0"/>
              <a:t>Mortality Report ( vital statistics)</a:t>
            </a:r>
          </a:p>
          <a:p>
            <a:pPr marL="857250" lvl="1" indent="0">
              <a:spcBef>
                <a:spcPts val="0"/>
              </a:spcBef>
              <a:buFontTx/>
              <a:buNone/>
              <a:defRPr/>
            </a:pPr>
            <a:r>
              <a:rPr lang="en-US" sz="2000" dirty="0" smtClean="0"/>
              <a:t>Morbidity Report ( notify able diseases report, Hospital report, Lab report etc)</a:t>
            </a:r>
          </a:p>
          <a:p>
            <a:pPr marL="857250" lvl="1" indent="0">
              <a:spcBef>
                <a:spcPts val="0"/>
              </a:spcBef>
              <a:buFontTx/>
              <a:buNone/>
              <a:defRPr/>
            </a:pPr>
            <a:r>
              <a:rPr lang="en-US" sz="2000" dirty="0" smtClean="0"/>
              <a:t>Epidemic Report</a:t>
            </a:r>
          </a:p>
          <a:p>
            <a:pPr marL="857250" lvl="1" indent="0">
              <a:spcBef>
                <a:spcPts val="0"/>
              </a:spcBef>
              <a:buFontTx/>
              <a:buNone/>
              <a:defRPr/>
            </a:pPr>
            <a:r>
              <a:rPr lang="en-US" sz="2000" dirty="0" smtClean="0"/>
              <a:t>Reports of lab utilization</a:t>
            </a:r>
          </a:p>
          <a:p>
            <a:pPr marL="857250" lvl="1" indent="0">
              <a:spcBef>
                <a:spcPts val="0"/>
              </a:spcBef>
              <a:buFontTx/>
              <a:buNone/>
              <a:defRPr/>
            </a:pPr>
            <a:r>
              <a:rPr lang="en-US" sz="2000" dirty="0" smtClean="0"/>
              <a:t>Reports of individual case investigation</a:t>
            </a:r>
          </a:p>
          <a:p>
            <a:pPr marL="857250" lvl="1" indent="0">
              <a:spcBef>
                <a:spcPts val="0"/>
              </a:spcBef>
              <a:buFontTx/>
              <a:buNone/>
              <a:defRPr/>
            </a:pPr>
            <a:r>
              <a:rPr lang="en-US" sz="2000" dirty="0" smtClean="0"/>
              <a:t>Special surveys</a:t>
            </a:r>
          </a:p>
          <a:p>
            <a:pPr marL="857250" lvl="1" indent="0">
              <a:spcBef>
                <a:spcPts val="0"/>
              </a:spcBef>
              <a:buFontTx/>
              <a:buNone/>
              <a:defRPr/>
            </a:pPr>
            <a:r>
              <a:rPr lang="en-US" sz="2000" dirty="0" smtClean="0"/>
              <a:t>Information on animal reservoir and vectors</a:t>
            </a:r>
          </a:p>
          <a:p>
            <a:pPr marL="857250" lvl="1" indent="0">
              <a:spcBef>
                <a:spcPts val="0"/>
              </a:spcBef>
              <a:buFontTx/>
              <a:buNone/>
              <a:defRPr/>
            </a:pPr>
            <a:r>
              <a:rPr lang="en-US" sz="2000" dirty="0" smtClean="0"/>
              <a:t>Demographic data</a:t>
            </a:r>
          </a:p>
          <a:p>
            <a:pPr marL="857250" lvl="1" indent="0">
              <a:spcBef>
                <a:spcPts val="0"/>
              </a:spcBef>
              <a:buFontTx/>
              <a:buNone/>
              <a:defRPr/>
            </a:pPr>
            <a:r>
              <a:rPr lang="en-US" sz="2000" dirty="0" smtClean="0"/>
              <a:t>Environmental data</a:t>
            </a:r>
          </a:p>
          <a:p>
            <a:pPr marL="857250" lvl="1" indent="0">
              <a:spcBef>
                <a:spcPts val="0"/>
              </a:spcBef>
              <a:buFontTx/>
              <a:buNone/>
              <a:defRPr/>
            </a:pPr>
            <a:endParaRPr lang="en-US" sz="2000" dirty="0" smtClean="0"/>
          </a:p>
          <a:p>
            <a:endParaRPr lang="en-US" dirty="0"/>
          </a:p>
        </p:txBody>
      </p:sp>
      <p:sp>
        <p:nvSpPr>
          <p:cNvPr id="4" name="Date Placeholder 3"/>
          <p:cNvSpPr>
            <a:spLocks noGrp="1"/>
          </p:cNvSpPr>
          <p:nvPr>
            <p:ph type="dt" sz="half" idx="10"/>
          </p:nvPr>
        </p:nvSpPr>
        <p:spPr/>
        <p:txBody>
          <a:bodyPr/>
          <a:lstStyle/>
          <a:p>
            <a:fld id="{23E95854-1454-4894-ACA6-B7CEF9FD53FD}"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202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surveillance</a:t>
            </a:r>
            <a:endParaRPr lang="en-US" dirty="0"/>
          </a:p>
        </p:txBody>
      </p:sp>
      <p:sp>
        <p:nvSpPr>
          <p:cNvPr id="3" name="Content Placeholder 2"/>
          <p:cNvSpPr>
            <a:spLocks noGrp="1"/>
          </p:cNvSpPr>
          <p:nvPr>
            <p:ph idx="1"/>
          </p:nvPr>
        </p:nvSpPr>
        <p:spPr/>
        <p:txBody>
          <a:bodyPr/>
          <a:lstStyle/>
          <a:p>
            <a:pPr marL="914400" lvl="1" indent="-514350">
              <a:buFont typeface="+mj-lt"/>
              <a:buAutoNum type="arabicPeriod" startAt="2"/>
              <a:defRPr/>
            </a:pPr>
            <a:r>
              <a:rPr lang="en-US" dirty="0" smtClean="0"/>
              <a:t>Analysis:</a:t>
            </a:r>
          </a:p>
          <a:p>
            <a:pPr marL="1314450" lvl="1" indent="-457200">
              <a:spcBef>
                <a:spcPts val="0"/>
              </a:spcBef>
              <a:buFontTx/>
              <a:buNone/>
              <a:defRPr/>
            </a:pPr>
            <a:r>
              <a:rPr lang="en-US" sz="2400" dirty="0" smtClean="0"/>
              <a:t>include</a:t>
            </a:r>
          </a:p>
          <a:p>
            <a:pPr marL="1314450" lvl="1" indent="-457200">
              <a:spcBef>
                <a:spcPts val="0"/>
              </a:spcBef>
              <a:buFontTx/>
              <a:buAutoNum type="arabicPeriod"/>
              <a:defRPr/>
            </a:pPr>
            <a:r>
              <a:rPr lang="en-US" sz="2000" dirty="0" smtClean="0"/>
              <a:t>Analyzing by time</a:t>
            </a:r>
          </a:p>
          <a:p>
            <a:pPr marL="1314450" lvl="1" indent="-457200">
              <a:spcBef>
                <a:spcPts val="0"/>
              </a:spcBef>
              <a:buFontTx/>
              <a:buAutoNum type="arabicPeriod"/>
              <a:defRPr/>
            </a:pPr>
            <a:r>
              <a:rPr lang="en-US" sz="2000" dirty="0" smtClean="0"/>
              <a:t>Analyzing by place</a:t>
            </a:r>
          </a:p>
          <a:p>
            <a:pPr marL="1314450" lvl="1" indent="-457200">
              <a:spcBef>
                <a:spcPts val="0"/>
              </a:spcBef>
              <a:buFontTx/>
              <a:buAutoNum type="arabicPeriod"/>
              <a:defRPr/>
            </a:pPr>
            <a:r>
              <a:rPr lang="en-US" sz="2000" dirty="0" smtClean="0"/>
              <a:t>Analyzing by person</a:t>
            </a:r>
          </a:p>
          <a:p>
            <a:pPr marL="914400" lvl="1" indent="-514350">
              <a:buFont typeface="+mj-lt"/>
              <a:buAutoNum type="arabicPeriod" startAt="3"/>
              <a:defRPr/>
            </a:pPr>
            <a:r>
              <a:rPr lang="en-US" dirty="0" smtClean="0"/>
              <a:t>Interpretation</a:t>
            </a:r>
          </a:p>
          <a:p>
            <a:pPr marL="914400" lvl="1" indent="-514350">
              <a:buFont typeface="+mj-lt"/>
              <a:buAutoNum type="arabicPeriod" startAt="3"/>
              <a:defRPr/>
            </a:pPr>
            <a:r>
              <a:rPr lang="en-US" dirty="0" smtClean="0"/>
              <a:t>Dissemination of surveillance data </a:t>
            </a:r>
          </a:p>
          <a:p>
            <a:pPr marL="914400" lvl="1" indent="-514350">
              <a:buFont typeface="+mj-lt"/>
              <a:buAutoNum type="arabicPeriod" startAt="3"/>
              <a:defRPr/>
            </a:pPr>
            <a:r>
              <a:rPr lang="en-US" dirty="0" smtClean="0"/>
              <a:t>Link to public health action</a:t>
            </a:r>
          </a:p>
          <a:p>
            <a:endParaRPr lang="en-US" dirty="0"/>
          </a:p>
        </p:txBody>
      </p:sp>
      <p:sp>
        <p:nvSpPr>
          <p:cNvPr id="4" name="Date Placeholder 3"/>
          <p:cNvSpPr>
            <a:spLocks noGrp="1"/>
          </p:cNvSpPr>
          <p:nvPr>
            <p:ph type="dt" sz="half" idx="10"/>
          </p:nvPr>
        </p:nvSpPr>
        <p:spPr/>
        <p:txBody>
          <a:bodyPr/>
          <a:lstStyle/>
          <a:p>
            <a:fld id="{1B5B9151-4506-4D36-9832-A0B703908CD0}" type="datetime1">
              <a:rPr lang="en-US" smtClean="0"/>
              <a:t>5/17/2020</a:t>
            </a:fld>
            <a:endParaRPr lang="en-US"/>
          </a:p>
        </p:txBody>
      </p:sp>
      <p:sp>
        <p:nvSpPr>
          <p:cNvPr id="5" name="Slide Number Placeholder 4"/>
          <p:cNvSpPr>
            <a:spLocks noGrp="1"/>
          </p:cNvSpPr>
          <p:nvPr>
            <p:ph type="sldNum" sz="quarter" idx="12"/>
          </p:nvPr>
        </p:nvSpPr>
        <p:spPr/>
        <p:txBody>
          <a:bodyPr/>
          <a:lstStyle/>
          <a:p>
            <a:fld id="{A5FF0603-018D-40A1-9CC7-5E5927457E7F}" type="slidenum">
              <a:rPr lang="en-US" smtClean="0"/>
              <a:pPr/>
              <a:t>203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4F81BD"/>
                </a:solidFill>
                <a:latin typeface="Cambria" pitchFamily="18" charset="0"/>
                <a:ea typeface="Calibri" pitchFamily="34" charset="0"/>
                <a:cs typeface="Times New Roman" pitchFamily="18" charset="0"/>
              </a:rPr>
              <a:t>OUTBREAK INVESTIGATION </a:t>
            </a:r>
            <a:br>
              <a:rPr lang="en-US" b="1" dirty="0" smtClean="0">
                <a:solidFill>
                  <a:srgbClr val="4F81BD"/>
                </a:solidFill>
                <a:latin typeface="Cambria" pitchFamily="18" charset="0"/>
                <a:ea typeface="Calibri" pitchFamily="34" charset="0"/>
                <a:cs typeface="Times New Roman" pitchFamily="18" charset="0"/>
              </a:rPr>
            </a:br>
            <a:r>
              <a:rPr lang="en-US" b="1" dirty="0" smtClean="0">
                <a:solidFill>
                  <a:srgbClr val="4F81BD"/>
                </a:solidFill>
                <a:latin typeface="Cambria" pitchFamily="18" charset="0"/>
                <a:ea typeface="Calibri" pitchFamily="34" charset="0"/>
                <a:cs typeface="Times New Roman" pitchFamily="18" charset="0"/>
              </a:rPr>
              <a:t>AND </a:t>
            </a:r>
            <a:br>
              <a:rPr lang="en-US" b="1" dirty="0" smtClean="0">
                <a:solidFill>
                  <a:srgbClr val="4F81BD"/>
                </a:solidFill>
                <a:latin typeface="Cambria" pitchFamily="18" charset="0"/>
                <a:ea typeface="Calibri" pitchFamily="34" charset="0"/>
                <a:cs typeface="Times New Roman" pitchFamily="18" charset="0"/>
              </a:rPr>
            </a:br>
            <a:r>
              <a:rPr lang="en-US" b="1" dirty="0" smtClean="0">
                <a:solidFill>
                  <a:srgbClr val="4F81BD"/>
                </a:solidFill>
                <a:latin typeface="Cambria" pitchFamily="18" charset="0"/>
                <a:ea typeface="Calibri" pitchFamily="34" charset="0"/>
                <a:cs typeface="Times New Roman" pitchFamily="18" charset="0"/>
              </a:rPr>
              <a:t>MANAGEMENT</a:t>
            </a:r>
            <a:endParaRPr lang="en-US" dirty="0"/>
          </a:p>
        </p:txBody>
      </p:sp>
      <p:sp>
        <p:nvSpPr>
          <p:cNvPr id="3" name="Date Placeholder 2"/>
          <p:cNvSpPr>
            <a:spLocks noGrp="1"/>
          </p:cNvSpPr>
          <p:nvPr>
            <p:ph type="dt" sz="half" idx="10"/>
          </p:nvPr>
        </p:nvSpPr>
        <p:spPr/>
        <p:txBody>
          <a:bodyPr/>
          <a:lstStyle/>
          <a:p>
            <a:fld id="{318CB66C-A648-41DA-984E-D4A86366F701}" type="datetime1">
              <a:rPr lang="en-US" smtClean="0"/>
              <a:t>5/17/2020</a:t>
            </a:fld>
            <a:endParaRPr lang="en-US"/>
          </a:p>
        </p:txBody>
      </p:sp>
      <p:sp>
        <p:nvSpPr>
          <p:cNvPr id="4" name="Slide Number Placeholder 3"/>
          <p:cNvSpPr>
            <a:spLocks noGrp="1"/>
          </p:cNvSpPr>
          <p:nvPr>
            <p:ph type="sldNum" sz="quarter" idx="12"/>
          </p:nvPr>
        </p:nvSpPr>
        <p:spPr/>
        <p:txBody>
          <a:bodyPr/>
          <a:lstStyle/>
          <a:p>
            <a:fld id="{5B704066-9873-4391-B3DF-9B74B7ED20A0}" type="slidenum">
              <a:rPr lang="en-US" smtClean="0"/>
              <a:pPr/>
              <a:t>204</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pPr marL="596646" indent="-514350">
              <a:buFont typeface="Wingdings" pitchFamily="2" charset="2"/>
              <a:buChar char="q"/>
              <a:defRPr/>
            </a:pPr>
            <a:r>
              <a:rPr lang="en-US" dirty="0"/>
              <a:t>At the end of this lesson you will be able to</a:t>
            </a:r>
          </a:p>
          <a:p>
            <a:pPr marL="916686" lvl="1" indent="-514350">
              <a:buFont typeface="+mj-lt"/>
              <a:buAutoNum type="arabicPeriod"/>
              <a:defRPr/>
            </a:pPr>
            <a:r>
              <a:rPr lang="en-US" dirty="0"/>
              <a:t>use common terms in outbreak investigation appropriately</a:t>
            </a:r>
          </a:p>
          <a:p>
            <a:pPr marL="916686" lvl="1" indent="-514350">
              <a:buFont typeface="+mj-lt"/>
              <a:buAutoNum type="arabicPeriod"/>
              <a:defRPr/>
            </a:pPr>
            <a:r>
              <a:rPr lang="en-US" dirty="0"/>
              <a:t>develop an outbreak investigation plan</a:t>
            </a:r>
          </a:p>
          <a:p>
            <a:pPr marL="916686" lvl="1" indent="-514350">
              <a:buFont typeface="+mj-lt"/>
              <a:buAutoNum type="arabicPeriod"/>
              <a:defRPr/>
            </a:pPr>
            <a:r>
              <a:rPr lang="en-US" dirty="0"/>
              <a:t>describe a potential outbreak with regard to person, place and time.</a:t>
            </a:r>
          </a:p>
          <a:p>
            <a:pPr marL="916686" lvl="1" indent="-514350">
              <a:buFont typeface="+mj-lt"/>
              <a:buAutoNum type="arabicPeriod"/>
              <a:defRPr/>
            </a:pPr>
            <a:r>
              <a:rPr lang="en-US" dirty="0"/>
              <a:t>construct and interpret an </a:t>
            </a:r>
            <a:r>
              <a:rPr lang="en-US" dirty="0" err="1"/>
              <a:t>epi</a:t>
            </a:r>
            <a:r>
              <a:rPr lang="en-US" dirty="0"/>
              <a:t>-curve to describe the course of an outbreak</a:t>
            </a:r>
          </a:p>
          <a:p>
            <a:pPr marL="916686" lvl="1" indent="-514350">
              <a:buFont typeface="+mj-lt"/>
              <a:buAutoNum type="arabicPeriod"/>
              <a:defRPr/>
            </a:pPr>
            <a:r>
              <a:rPr lang="en-US" dirty="0"/>
              <a:t>practically use an outbreak management principles</a:t>
            </a:r>
          </a:p>
          <a:p>
            <a:endParaRPr lang="en-US" dirty="0"/>
          </a:p>
        </p:txBody>
      </p:sp>
      <p:sp>
        <p:nvSpPr>
          <p:cNvPr id="4" name="Date Placeholder 3"/>
          <p:cNvSpPr>
            <a:spLocks noGrp="1"/>
          </p:cNvSpPr>
          <p:nvPr>
            <p:ph type="dt" sz="half" idx="10"/>
          </p:nvPr>
        </p:nvSpPr>
        <p:spPr/>
        <p:txBody>
          <a:bodyPr/>
          <a:lstStyle/>
          <a:p>
            <a:fld id="{6C4F687F-5F34-465A-8ECB-009E8EA6A9FD}"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205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of disease</a:t>
            </a:r>
            <a:endParaRPr lang="en-US" dirty="0"/>
          </a:p>
        </p:txBody>
      </p:sp>
      <p:sp>
        <p:nvSpPr>
          <p:cNvPr id="3" name="Content Placeholder 2"/>
          <p:cNvSpPr>
            <a:spLocks noGrp="1"/>
          </p:cNvSpPr>
          <p:nvPr>
            <p:ph idx="1"/>
          </p:nvPr>
        </p:nvSpPr>
        <p:spPr/>
        <p:txBody>
          <a:bodyPr/>
          <a:lstStyle/>
          <a:p>
            <a:pPr>
              <a:defRPr/>
            </a:pPr>
            <a:r>
              <a:rPr lang="en-US" sz="2400" dirty="0" smtClean="0">
                <a:solidFill>
                  <a:srgbClr val="FF0000"/>
                </a:solidFill>
              </a:rPr>
              <a:t>Endemic-</a:t>
            </a:r>
            <a:r>
              <a:rPr lang="en-US" sz="2400" dirty="0" smtClean="0"/>
              <a:t>usual level of morbidity</a:t>
            </a:r>
          </a:p>
          <a:p>
            <a:pPr lvl="1">
              <a:defRPr/>
            </a:pPr>
            <a:r>
              <a:rPr lang="en-US" sz="2100" dirty="0" smtClean="0"/>
              <a:t>An </a:t>
            </a:r>
            <a:r>
              <a:rPr lang="en-US" sz="2100" b="1" dirty="0" smtClean="0"/>
              <a:t>endemic </a:t>
            </a:r>
            <a:r>
              <a:rPr lang="en-US" sz="2100" dirty="0" smtClean="0"/>
              <a:t>disease is a disease that occurs in a population with predictable regularity and with only minor deviations from its expected frequency of occurrence</a:t>
            </a:r>
          </a:p>
          <a:p>
            <a:pPr lvl="1">
              <a:buFont typeface="Wingdings 2" pitchFamily="18" charset="2"/>
              <a:buNone/>
              <a:defRPr/>
            </a:pPr>
            <a:r>
              <a:rPr lang="en-US" sz="2000" dirty="0" smtClean="0"/>
              <a:t>    E.g. - Tb, Malaria, Typhoid, dysentery, HIV, Malnutrition, Meningitis, </a:t>
            </a:r>
            <a:r>
              <a:rPr lang="en-US" sz="2000" dirty="0" err="1" smtClean="0"/>
              <a:t>leshmaniasis</a:t>
            </a:r>
            <a:r>
              <a:rPr lang="en-US" sz="2000" dirty="0" smtClean="0"/>
              <a:t>, Trachoma, Scabies, </a:t>
            </a:r>
            <a:r>
              <a:rPr lang="en-US" sz="2000" dirty="0" err="1" smtClean="0"/>
              <a:t>Schistosomiasis</a:t>
            </a:r>
            <a:r>
              <a:rPr lang="en-US" sz="2000" dirty="0" smtClean="0"/>
              <a:t>, </a:t>
            </a:r>
            <a:r>
              <a:rPr lang="en-US" sz="2000" dirty="0" err="1" smtClean="0"/>
              <a:t>Onchocerciasis</a:t>
            </a:r>
            <a:r>
              <a:rPr lang="en-US" sz="2000" dirty="0" smtClean="0"/>
              <a:t> in Ethiopia</a:t>
            </a:r>
          </a:p>
          <a:p>
            <a:pPr>
              <a:defRPr/>
            </a:pPr>
            <a:r>
              <a:rPr lang="en-US" sz="2700" dirty="0" smtClean="0">
                <a:solidFill>
                  <a:srgbClr val="FF0000"/>
                </a:solidFill>
              </a:rPr>
              <a:t>Patterns of </a:t>
            </a:r>
            <a:r>
              <a:rPr lang="en-US" sz="2700" dirty="0" err="1" smtClean="0">
                <a:solidFill>
                  <a:srgbClr val="FF0000"/>
                </a:solidFill>
              </a:rPr>
              <a:t>endemicity</a:t>
            </a:r>
            <a:endParaRPr lang="en-US" sz="2700" dirty="0" smtClean="0">
              <a:solidFill>
                <a:srgbClr val="FF0000"/>
              </a:solidFill>
            </a:endParaRPr>
          </a:p>
          <a:p>
            <a:pPr lvl="1">
              <a:defRPr/>
            </a:pPr>
            <a:r>
              <a:rPr lang="en-US" sz="2100" dirty="0" smtClean="0"/>
              <a:t>Additional terms can be used to describe endemic diseases according to their frequency of occurrence:</a:t>
            </a:r>
          </a:p>
          <a:p>
            <a:pPr lvl="1">
              <a:buNone/>
              <a:defRPr/>
            </a:pPr>
            <a:r>
              <a:rPr lang="en-US" sz="2000" dirty="0" smtClean="0"/>
              <a:t>E.g. – Malaria – </a:t>
            </a:r>
            <a:r>
              <a:rPr lang="en-US" sz="2000" dirty="0" err="1" smtClean="0"/>
              <a:t>Holoendemic</a:t>
            </a:r>
            <a:r>
              <a:rPr lang="en-US" sz="2000" dirty="0" smtClean="0"/>
              <a:t>, </a:t>
            </a:r>
            <a:r>
              <a:rPr lang="en-US" sz="2000" dirty="0" err="1" smtClean="0"/>
              <a:t>Hyperendemic</a:t>
            </a:r>
            <a:r>
              <a:rPr lang="en-US" sz="2000" dirty="0" smtClean="0"/>
              <a:t>, </a:t>
            </a:r>
            <a:r>
              <a:rPr lang="en-US" sz="2000" dirty="0" err="1" smtClean="0"/>
              <a:t>Mesoendemic</a:t>
            </a:r>
            <a:r>
              <a:rPr lang="en-US" sz="2000" dirty="0" smtClean="0"/>
              <a:t>, </a:t>
            </a:r>
            <a:r>
              <a:rPr lang="en-US" sz="2000" dirty="0" err="1" smtClean="0"/>
              <a:t>Hypoendemic</a:t>
            </a:r>
            <a:endParaRPr lang="en-US" dirty="0"/>
          </a:p>
        </p:txBody>
      </p:sp>
      <p:sp>
        <p:nvSpPr>
          <p:cNvPr id="4" name="Date Placeholder 3"/>
          <p:cNvSpPr>
            <a:spLocks noGrp="1"/>
          </p:cNvSpPr>
          <p:nvPr>
            <p:ph type="dt" sz="half" idx="10"/>
          </p:nvPr>
        </p:nvSpPr>
        <p:spPr/>
        <p:txBody>
          <a:bodyPr/>
          <a:lstStyle/>
          <a:p>
            <a:fld id="{3D30B1A1-C9C4-4338-A781-A9D86027EECF}"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206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Endemic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smtClean="0"/>
              <a:t>Hyperendemi</a:t>
            </a:r>
            <a:r>
              <a:rPr lang="en-US" b="1" i="1" dirty="0" err="1" smtClean="0"/>
              <a:t>c</a:t>
            </a:r>
            <a:r>
              <a:rPr lang="en-US" b="1" i="1" dirty="0" smtClean="0"/>
              <a:t> </a:t>
            </a:r>
            <a:r>
              <a:rPr lang="en-US" dirty="0" smtClean="0"/>
              <a:t>is an endemic disease that affects a high proportion of the population at risk</a:t>
            </a:r>
          </a:p>
          <a:p>
            <a:endParaRPr lang="en-US" dirty="0" smtClean="0"/>
          </a:p>
          <a:p>
            <a:r>
              <a:rPr lang="en-US" b="1" dirty="0" err="1" smtClean="0"/>
              <a:t>Holoendemic</a:t>
            </a:r>
            <a:r>
              <a:rPr lang="en-US" dirty="0" smtClean="0"/>
              <a:t>-situation in which there is high level of infection among child population beginning early in life and adults show less incidence e.g. malaria</a:t>
            </a:r>
          </a:p>
          <a:p>
            <a:endParaRPr lang="en-US" sz="2800" dirty="0" smtClean="0"/>
          </a:p>
          <a:p>
            <a:r>
              <a:rPr lang="en-US" b="1" dirty="0" err="1" smtClean="0"/>
              <a:t>Mesoendemic</a:t>
            </a:r>
            <a:r>
              <a:rPr lang="en-US" b="1" dirty="0" smtClean="0"/>
              <a:t> </a:t>
            </a:r>
            <a:r>
              <a:rPr lang="en-US" dirty="0" smtClean="0"/>
              <a:t>is an endemic disease that affects a moderate proportion of the population at risk.</a:t>
            </a:r>
          </a:p>
          <a:p>
            <a:endParaRPr lang="en-US" dirty="0" smtClean="0"/>
          </a:p>
          <a:p>
            <a:r>
              <a:rPr lang="en-US" b="1" i="1" dirty="0" err="1" smtClean="0"/>
              <a:t>Hypoendemic</a:t>
            </a:r>
            <a:r>
              <a:rPr lang="en-US" b="1" i="1" dirty="0" smtClean="0"/>
              <a:t> </a:t>
            </a:r>
            <a:r>
              <a:rPr lang="en-US" dirty="0" smtClean="0"/>
              <a:t>is an endemic disease that affects a small proportion of the population at risk.</a:t>
            </a:r>
          </a:p>
          <a:p>
            <a:endParaRPr lang="en-US" dirty="0"/>
          </a:p>
        </p:txBody>
      </p:sp>
      <p:sp>
        <p:nvSpPr>
          <p:cNvPr id="4" name="Date Placeholder 3"/>
          <p:cNvSpPr>
            <a:spLocks noGrp="1"/>
          </p:cNvSpPr>
          <p:nvPr>
            <p:ph type="dt" sz="half" idx="10"/>
          </p:nvPr>
        </p:nvSpPr>
        <p:spPr/>
        <p:txBody>
          <a:bodyPr/>
          <a:lstStyle/>
          <a:p>
            <a:fld id="{AE3EE3B5-6789-4432-BC08-3F34A42A82FF}"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207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Epidemic </a:t>
            </a:r>
            <a:endParaRPr lang="en-US" dirty="0"/>
          </a:p>
        </p:txBody>
      </p:sp>
      <p:sp>
        <p:nvSpPr>
          <p:cNvPr id="3" name="Content Placeholder 2"/>
          <p:cNvSpPr>
            <a:spLocks noGrp="1"/>
          </p:cNvSpPr>
          <p:nvPr>
            <p:ph idx="1"/>
          </p:nvPr>
        </p:nvSpPr>
        <p:spPr/>
        <p:txBody>
          <a:bodyPr/>
          <a:lstStyle/>
          <a:p>
            <a:r>
              <a:rPr lang="en-US" sz="2600" dirty="0" smtClean="0"/>
              <a:t>Definition - occurrence of health related condition in excess of its expected frequency in a given population</a:t>
            </a:r>
          </a:p>
          <a:p>
            <a:pPr lvl="1"/>
            <a:r>
              <a:rPr lang="en-US" sz="2200" b="1" dirty="0" smtClean="0"/>
              <a:t>Health related condition</a:t>
            </a:r>
            <a:r>
              <a:rPr lang="en-US" sz="2200" dirty="0" smtClean="0"/>
              <a:t>-infectious and non-infectious conditions</a:t>
            </a:r>
          </a:p>
          <a:p>
            <a:pPr lvl="1"/>
            <a:r>
              <a:rPr lang="en-US" sz="2200" b="1" dirty="0" smtClean="0"/>
              <a:t>Expected frequency</a:t>
            </a:r>
            <a:r>
              <a:rPr lang="en-US" sz="2200" dirty="0" smtClean="0"/>
              <a:t>-magnitude for the given period, place and population from previous data</a:t>
            </a:r>
          </a:p>
          <a:p>
            <a:pPr lvl="1">
              <a:buFont typeface="Wingdings 2" pitchFamily="18" charset="2"/>
              <a:buNone/>
            </a:pPr>
            <a:r>
              <a:rPr lang="en-US" sz="2200" dirty="0" smtClean="0"/>
              <a:t>   E.g. - Malaria, Measles, Meningitis, Cholera , Shigelloses, Diarrhea with dehydration, Plague, Typhoid fever, Relapsing fever, Epidemic typhus</a:t>
            </a:r>
          </a:p>
          <a:p>
            <a:r>
              <a:rPr lang="en-US" sz="2600" dirty="0" smtClean="0">
                <a:solidFill>
                  <a:srgbClr val="FF0000"/>
                </a:solidFill>
              </a:rPr>
              <a:t>Pandemic- </a:t>
            </a:r>
            <a:r>
              <a:rPr lang="en-US" sz="2600" dirty="0" smtClean="0"/>
              <a:t>global epidemic</a:t>
            </a:r>
          </a:p>
          <a:p>
            <a:pPr lvl="1">
              <a:buFont typeface="Wingdings" pitchFamily="2" charset="2"/>
              <a:buNone/>
            </a:pPr>
            <a:r>
              <a:rPr lang="en-US" sz="2200" dirty="0" smtClean="0"/>
              <a:t>E.g. - </a:t>
            </a:r>
            <a:r>
              <a:rPr lang="en-US" sz="2200" dirty="0" smtClean="0"/>
              <a:t>HIV/AIDS, covid 19</a:t>
            </a:r>
            <a:endParaRPr lang="en-US" dirty="0"/>
          </a:p>
        </p:txBody>
      </p:sp>
      <p:sp>
        <p:nvSpPr>
          <p:cNvPr id="4" name="Date Placeholder 3"/>
          <p:cNvSpPr>
            <a:spLocks noGrp="1"/>
          </p:cNvSpPr>
          <p:nvPr>
            <p:ph type="dt" sz="half" idx="10"/>
          </p:nvPr>
        </p:nvSpPr>
        <p:spPr/>
        <p:txBody>
          <a:bodyPr/>
          <a:lstStyle/>
          <a:p>
            <a:fld id="{6A91A3F1-C1DF-4D23-84C4-05F79FCF9CB8}"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208</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Epidemic have the following patterns</a:t>
            </a:r>
            <a:endParaRPr lang="en-US" sz="3600" dirty="0"/>
          </a:p>
        </p:txBody>
      </p:sp>
      <p:sp>
        <p:nvSpPr>
          <p:cNvPr id="3" name="Content Placeholder 2"/>
          <p:cNvSpPr>
            <a:spLocks noGrp="1"/>
          </p:cNvSpPr>
          <p:nvPr>
            <p:ph idx="1"/>
          </p:nvPr>
        </p:nvSpPr>
        <p:spPr/>
        <p:txBody>
          <a:bodyPr/>
          <a:lstStyle/>
          <a:p>
            <a:pPr>
              <a:lnSpc>
                <a:spcPct val="90000"/>
              </a:lnSpc>
            </a:pPr>
            <a:r>
              <a:rPr lang="en-US" dirty="0" smtClean="0">
                <a:solidFill>
                  <a:srgbClr val="FF0000"/>
                </a:solidFill>
              </a:rPr>
              <a:t>Sporadic-</a:t>
            </a:r>
            <a:r>
              <a:rPr lang="en-US" dirty="0" smtClean="0"/>
              <a:t>irregular intervals E.g. – Plague</a:t>
            </a:r>
          </a:p>
          <a:p>
            <a:pPr>
              <a:lnSpc>
                <a:spcPct val="90000"/>
              </a:lnSpc>
            </a:pPr>
            <a:r>
              <a:rPr lang="en-US" dirty="0" smtClean="0"/>
              <a:t>P</a:t>
            </a:r>
            <a:r>
              <a:rPr lang="en-US" dirty="0" smtClean="0">
                <a:solidFill>
                  <a:srgbClr val="FF0000"/>
                </a:solidFill>
              </a:rPr>
              <a:t>eriodic/Cyclic-</a:t>
            </a:r>
            <a:r>
              <a:rPr lang="en-US" dirty="0" smtClean="0"/>
              <a:t>regular intervals </a:t>
            </a:r>
            <a:r>
              <a:rPr lang="en-US" sz="2400" dirty="0" smtClean="0"/>
              <a:t>E.g. –measles, diarrhea, </a:t>
            </a:r>
            <a:endParaRPr lang="en-US" dirty="0" smtClean="0"/>
          </a:p>
          <a:p>
            <a:pPr>
              <a:lnSpc>
                <a:spcPct val="90000"/>
              </a:lnSpc>
            </a:pPr>
            <a:r>
              <a:rPr lang="en-US" dirty="0" smtClean="0">
                <a:solidFill>
                  <a:srgbClr val="FF0000"/>
                </a:solidFill>
              </a:rPr>
              <a:t>Secular-</a:t>
            </a:r>
            <a:r>
              <a:rPr lang="en-US" dirty="0" smtClean="0"/>
              <a:t>slow changes over time E.g. – lung ca</a:t>
            </a:r>
          </a:p>
          <a:p>
            <a:pPr>
              <a:lnSpc>
                <a:spcPct val="90000"/>
              </a:lnSpc>
            </a:pPr>
            <a:r>
              <a:rPr lang="en-US" sz="2800" dirty="0" smtClean="0"/>
              <a:t>Epidemic lasting long may remain endemic</a:t>
            </a:r>
          </a:p>
          <a:p>
            <a:pPr>
              <a:lnSpc>
                <a:spcPct val="90000"/>
              </a:lnSpc>
            </a:pPr>
            <a:r>
              <a:rPr lang="en-US" sz="2800" dirty="0" smtClean="0"/>
              <a:t>Endemic disease can turn out to be epidemic</a:t>
            </a:r>
          </a:p>
          <a:p>
            <a:pPr lvl="1">
              <a:lnSpc>
                <a:spcPct val="90000"/>
              </a:lnSpc>
            </a:pPr>
            <a:r>
              <a:rPr lang="en-US" dirty="0" smtClean="0">
                <a:solidFill>
                  <a:srgbClr val="00B050"/>
                </a:solidFill>
              </a:rPr>
              <a:t>Due to increase in susceptible, ecological changes, increase in carries, new strains</a:t>
            </a:r>
          </a:p>
          <a:p>
            <a:endParaRPr lang="en-US" dirty="0"/>
          </a:p>
        </p:txBody>
      </p:sp>
      <p:sp>
        <p:nvSpPr>
          <p:cNvPr id="4" name="Date Placeholder 3"/>
          <p:cNvSpPr>
            <a:spLocks noGrp="1"/>
          </p:cNvSpPr>
          <p:nvPr>
            <p:ph type="dt" sz="half" idx="10"/>
          </p:nvPr>
        </p:nvSpPr>
        <p:spPr/>
        <p:txBody>
          <a:bodyPr/>
          <a:lstStyle/>
          <a:p>
            <a:fld id="{61A57D99-5832-42CF-BE73-F0DD075E7E69}"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209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pPr eaLnBrk="1" hangingPunct="1"/>
            <a:r>
              <a:rPr lang="en-US" sz="3200" dirty="0" smtClean="0">
                <a:latin typeface="Times New Roman" pitchFamily="18" charset="0"/>
                <a:cs typeface="FreesiaUPC" pitchFamily="34" charset="-34"/>
              </a:rPr>
              <a:t>Correlational/ecological studies (cont.)</a:t>
            </a:r>
            <a:endParaRPr lang="th-TH" sz="3200" dirty="0" smtClean="0">
              <a:latin typeface="Times New Roman" pitchFamily="18" charset="0"/>
            </a:endParaRPr>
          </a:p>
        </p:txBody>
      </p:sp>
      <p:sp>
        <p:nvSpPr>
          <p:cNvPr id="17410" name="Slide Number Placeholder 5"/>
          <p:cNvSpPr>
            <a:spLocks noGrp="1"/>
          </p:cNvSpPr>
          <p:nvPr>
            <p:ph type="sldNum" sz="quarter" idx="12"/>
          </p:nvPr>
        </p:nvSpPr>
        <p:spPr/>
        <p:txBody>
          <a:bodyPr>
            <a:normAutofit/>
          </a:bodyPr>
          <a:lstStyle/>
          <a:p>
            <a:pPr>
              <a:defRPr/>
            </a:pPr>
            <a:fld id="{5FBFBF6A-7DBF-4C3B-8424-4766505C7EAB}" type="slidenum">
              <a:rPr lang="en-US"/>
              <a:pPr>
                <a:defRPr/>
              </a:pPr>
              <a:t>21</a:t>
            </a:fld>
            <a:endParaRPr lang="th-TH"/>
          </a:p>
        </p:txBody>
      </p:sp>
      <p:sp>
        <p:nvSpPr>
          <p:cNvPr id="25604" name="Rectangle 3"/>
          <p:cNvSpPr>
            <a:spLocks noGrp="1" noChangeArrowheads="1"/>
          </p:cNvSpPr>
          <p:nvPr>
            <p:ph sz="quarter" idx="1"/>
          </p:nvPr>
        </p:nvSpPr>
        <p:spPr>
          <a:xfrm>
            <a:off x="468313" y="1628775"/>
            <a:ext cx="8229600" cy="4525963"/>
          </a:xfrm>
        </p:spPr>
        <p:txBody>
          <a:bodyPr/>
          <a:lstStyle/>
          <a:p>
            <a:pPr eaLnBrk="1" hangingPunct="1">
              <a:buFontTx/>
              <a:buNone/>
            </a:pPr>
            <a:r>
              <a:rPr lang="en-US" dirty="0" smtClean="0">
                <a:cs typeface="FreesiaUPC" pitchFamily="34" charset="-34"/>
              </a:rPr>
              <a:t>Example:</a:t>
            </a:r>
          </a:p>
          <a:p>
            <a:pPr eaLnBrk="1" hangingPunct="1"/>
            <a:r>
              <a:rPr lang="th-TH" sz="2400" dirty="0" smtClean="0"/>
              <a:t>Average per capita fat consumption and breast cancer rates compared between </a:t>
            </a:r>
            <a:r>
              <a:rPr lang="en-US" sz="2400" dirty="0" smtClean="0">
                <a:cs typeface="FreesiaUPC" pitchFamily="34" charset="-34"/>
              </a:rPr>
              <a:t>countries</a:t>
            </a:r>
            <a:r>
              <a:rPr lang="th-TH" sz="2400" dirty="0" smtClean="0"/>
              <a:t>.</a:t>
            </a:r>
          </a:p>
          <a:p>
            <a:pPr eaLnBrk="1" hangingPunct="1"/>
            <a:r>
              <a:rPr lang="th-TH" sz="2400" dirty="0" smtClean="0"/>
              <a:t>Comparing incidence of dental cares in relation to fluoride content of the water among towns in the rift valley.</a:t>
            </a:r>
          </a:p>
          <a:p>
            <a:pPr eaLnBrk="1" hangingPunct="1"/>
            <a:r>
              <a:rPr lang="th-TH" sz="2400" dirty="0" smtClean="0"/>
              <a:t>Mortality from CHD in relation to per capita cigarette sales among the regions of Ethiopia.</a:t>
            </a:r>
            <a:endParaRPr lang="en-US" sz="2400" dirty="0" smtClean="0"/>
          </a:p>
          <a:p>
            <a:r>
              <a:rPr lang="en-US" sz="2400" dirty="0" smtClean="0"/>
              <a:t>Relationship between average sales of an anti-asthma drug and the occurrence of an unusually high number of asthma deaths in different provinces of New Zealand.</a:t>
            </a:r>
            <a:endParaRPr lang="th-TH" sz="2400" dirty="0" smtClean="0"/>
          </a:p>
        </p:txBody>
      </p:sp>
      <p:sp>
        <p:nvSpPr>
          <p:cNvPr id="5" name="Date Placeholder 4"/>
          <p:cNvSpPr>
            <a:spLocks noGrp="1"/>
          </p:cNvSpPr>
          <p:nvPr>
            <p:ph type="dt" sz="half" idx="10"/>
          </p:nvPr>
        </p:nvSpPr>
        <p:spPr/>
        <p:txBody>
          <a:bodyPr/>
          <a:lstStyle/>
          <a:p>
            <a:fld id="{54E66AD0-D632-4D32-8612-6B8C1AD1B2AA}" type="datetime1">
              <a:rPr lang="en-US" smtClean="0"/>
              <a:t>5/17/2020</a:t>
            </a:fld>
            <a:endParaRPr lang="en-US" dirty="0"/>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Epidemics…</a:t>
            </a:r>
            <a:endParaRPr lang="en-US" dirty="0"/>
          </a:p>
        </p:txBody>
      </p:sp>
      <p:sp>
        <p:nvSpPr>
          <p:cNvPr id="3" name="Content Placeholder 2"/>
          <p:cNvSpPr>
            <a:spLocks noGrp="1"/>
          </p:cNvSpPr>
          <p:nvPr>
            <p:ph idx="1"/>
          </p:nvPr>
        </p:nvSpPr>
        <p:spPr/>
        <p:txBody>
          <a:bodyPr/>
          <a:lstStyle/>
          <a:p>
            <a:r>
              <a:rPr lang="en-US" sz="2400" b="1" dirty="0" smtClean="0"/>
              <a:t>Outbreak: </a:t>
            </a:r>
            <a:r>
              <a:rPr lang="en-US" sz="2400" dirty="0" smtClean="0"/>
              <a:t>is an epidemic of shorter duration covering a limited area. </a:t>
            </a:r>
          </a:p>
          <a:p>
            <a:pPr lvl="1"/>
            <a:r>
              <a:rPr lang="en-US" sz="2400" dirty="0" smtClean="0"/>
              <a:t>It is usually used interchangeably with Epidemic.</a:t>
            </a:r>
            <a:endParaRPr lang="en-US" sz="2100" dirty="0" smtClean="0"/>
          </a:p>
          <a:p>
            <a:pPr>
              <a:buFont typeface="Wingdings" pitchFamily="2" charset="2"/>
              <a:buNone/>
            </a:pPr>
            <a:r>
              <a:rPr lang="en-US" sz="2400" dirty="0" smtClean="0"/>
              <a:t>   E.g. Outbreak of gastroenteritis after sharing a common meal at an event</a:t>
            </a:r>
          </a:p>
          <a:p>
            <a:r>
              <a:rPr lang="en-US" sz="2400" b="1" dirty="0" smtClean="0"/>
              <a:t>Cluster:  </a:t>
            </a:r>
            <a:r>
              <a:rPr lang="en-US" sz="2400" dirty="0" smtClean="0"/>
              <a:t>is an unusual aggregation of health events in a given area over a particular period. </a:t>
            </a:r>
          </a:p>
          <a:p>
            <a:pPr lvl="1"/>
            <a:r>
              <a:rPr lang="en-US" sz="2100" dirty="0" smtClean="0"/>
              <a:t>The emphasis in case of a cluster is aggregation in a certain locality than the actual number of cases.</a:t>
            </a:r>
          </a:p>
          <a:p>
            <a:endParaRPr lang="en-US" dirty="0"/>
          </a:p>
        </p:txBody>
      </p:sp>
      <p:sp>
        <p:nvSpPr>
          <p:cNvPr id="4" name="Date Placeholder 3"/>
          <p:cNvSpPr>
            <a:spLocks noGrp="1"/>
          </p:cNvSpPr>
          <p:nvPr>
            <p:ph type="dt" sz="half" idx="10"/>
          </p:nvPr>
        </p:nvSpPr>
        <p:spPr/>
        <p:txBody>
          <a:bodyPr/>
          <a:lstStyle/>
          <a:p>
            <a:fld id="{91BE6F39-B214-4978-BBC0-3082D61CD391}"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normAutofit lnSpcReduction="10000"/>
          </a:bodyPr>
          <a:lstStyle/>
          <a:p>
            <a:r>
              <a:rPr lang="en-US" dirty="0" smtClean="0"/>
              <a:t>Two principal types are well known; these are the </a:t>
            </a:r>
            <a:r>
              <a:rPr lang="en-US" dirty="0" smtClean="0">
                <a:solidFill>
                  <a:srgbClr val="00B0F0"/>
                </a:solidFill>
              </a:rPr>
              <a:t>common source </a:t>
            </a:r>
            <a:r>
              <a:rPr lang="en-US" dirty="0" smtClean="0"/>
              <a:t>and </a:t>
            </a:r>
            <a:r>
              <a:rPr lang="en-US" dirty="0" smtClean="0">
                <a:solidFill>
                  <a:srgbClr val="00B0F0"/>
                </a:solidFill>
              </a:rPr>
              <a:t>propagated</a:t>
            </a:r>
            <a:r>
              <a:rPr lang="en-US" dirty="0" smtClean="0"/>
              <a:t>/progressive</a:t>
            </a:r>
          </a:p>
          <a:p>
            <a:endParaRPr lang="en-US" dirty="0" smtClean="0"/>
          </a:p>
          <a:p>
            <a:r>
              <a:rPr lang="en-US" dirty="0" smtClean="0"/>
              <a:t>The two types can be distinguished by plotting an </a:t>
            </a:r>
            <a:r>
              <a:rPr lang="en-US" b="1" dirty="0" smtClean="0"/>
              <a:t>epidemic curve/time curve/</a:t>
            </a:r>
            <a:endParaRPr lang="en-US" dirty="0" smtClean="0"/>
          </a:p>
          <a:p>
            <a:endParaRPr lang="en-US" dirty="0" smtClean="0"/>
          </a:p>
          <a:p>
            <a:r>
              <a:rPr lang="en-US" dirty="0" smtClean="0"/>
              <a:t>An epidemic, which shows the features of both types, is referred as </a:t>
            </a:r>
            <a:r>
              <a:rPr lang="en-US" b="1" u="sng" dirty="0" smtClean="0"/>
              <a:t>mixed</a:t>
            </a:r>
          </a:p>
          <a:p>
            <a:endParaRPr lang="en-US" dirty="0"/>
          </a:p>
        </p:txBody>
      </p:sp>
      <p:sp>
        <p:nvSpPr>
          <p:cNvPr id="4" name="Date Placeholder 3"/>
          <p:cNvSpPr>
            <a:spLocks noGrp="1"/>
          </p:cNvSpPr>
          <p:nvPr>
            <p:ph type="dt" sz="half" idx="10"/>
          </p:nvPr>
        </p:nvSpPr>
        <p:spPr/>
        <p:txBody>
          <a:bodyPr/>
          <a:lstStyle/>
          <a:p>
            <a:fld id="{51B270A7-CB57-42EB-9D02-02E5BD23A15A}"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smtClean="0"/>
              <a:t>        1 . </a:t>
            </a:r>
            <a:r>
              <a:rPr lang="en-US" b="1" dirty="0" smtClean="0"/>
              <a:t>Common source epidemics</a:t>
            </a:r>
          </a:p>
          <a:p>
            <a:r>
              <a:rPr lang="en-US" sz="2600" dirty="0" smtClean="0"/>
              <a:t>Caused by exposure of a group of people to a </a:t>
            </a:r>
            <a:r>
              <a:rPr lang="en-US" sz="2600" i="1" dirty="0" smtClean="0">
                <a:solidFill>
                  <a:srgbClr val="7030A0"/>
                </a:solidFill>
              </a:rPr>
              <a:t>common noxious </a:t>
            </a:r>
            <a:r>
              <a:rPr lang="en-US" sz="2600" dirty="0" smtClean="0"/>
              <a:t>influence, such as an infectious agent or a toxin. </a:t>
            </a:r>
          </a:p>
          <a:p>
            <a:pPr lvl="1"/>
            <a:r>
              <a:rPr lang="en-US" dirty="0" smtClean="0"/>
              <a:t>Depending on duration of exposure:</a:t>
            </a:r>
          </a:p>
          <a:p>
            <a:pPr lvl="2"/>
            <a:r>
              <a:rPr lang="en-US" b="1" dirty="0" smtClean="0"/>
              <a:t>Point source Vs Common source with continued exposure</a:t>
            </a:r>
          </a:p>
          <a:p>
            <a:r>
              <a:rPr lang="en-US" sz="2400" dirty="0" smtClean="0"/>
              <a:t>If the exposure to agent and simultaneous all with develop the disease within </a:t>
            </a:r>
            <a:r>
              <a:rPr lang="en-US" sz="2400" i="1" dirty="0" smtClean="0">
                <a:solidFill>
                  <a:srgbClr val="7030A0"/>
                </a:solidFill>
              </a:rPr>
              <a:t>one</a:t>
            </a:r>
            <a:r>
              <a:rPr lang="en-US" sz="2400" dirty="0" smtClean="0"/>
              <a:t> incubation period referred as </a:t>
            </a:r>
            <a:r>
              <a:rPr lang="en-US" sz="2400" b="1" dirty="0" smtClean="0"/>
              <a:t>point source epidemic.</a:t>
            </a:r>
          </a:p>
          <a:p>
            <a:r>
              <a:rPr lang="en-US" sz="2400" dirty="0" smtClean="0"/>
              <a:t>Rapid rise and fall of an epidemic curve suggests a point source epidemic   called </a:t>
            </a:r>
            <a:r>
              <a:rPr lang="en-US" sz="2400" b="1" dirty="0" smtClean="0"/>
              <a:t>long normal distribution</a:t>
            </a:r>
            <a:r>
              <a:rPr lang="en-US" sz="2400" dirty="0" smtClean="0"/>
              <a:t>.</a:t>
            </a:r>
          </a:p>
          <a:p>
            <a:endParaRPr lang="en-US" dirty="0"/>
          </a:p>
        </p:txBody>
      </p:sp>
      <p:sp>
        <p:nvSpPr>
          <p:cNvPr id="4" name="Date Placeholder 3"/>
          <p:cNvSpPr>
            <a:spLocks noGrp="1"/>
          </p:cNvSpPr>
          <p:nvPr>
            <p:ph type="dt" sz="half" idx="10"/>
          </p:nvPr>
        </p:nvSpPr>
        <p:spPr/>
        <p:txBody>
          <a:bodyPr/>
          <a:lstStyle/>
          <a:p>
            <a:fld id="{815A30CF-F4E5-4617-A637-02926108105E}"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lstStyle/>
          <a:p>
            <a:pPr>
              <a:defRPr/>
            </a:pPr>
            <a:r>
              <a:rPr lang="en-US" sz="2400" dirty="0" smtClean="0">
                <a:solidFill>
                  <a:srgbClr val="00B0F0"/>
                </a:solidFill>
                <a:latin typeface="Garamond" pitchFamily="18" charset="0"/>
              </a:rPr>
              <a:t>Point source epidemics </a:t>
            </a:r>
          </a:p>
          <a:p>
            <a:pPr lvl="1">
              <a:defRPr/>
            </a:pPr>
            <a:r>
              <a:rPr lang="en-US" sz="2400" dirty="0" smtClean="0">
                <a:latin typeface="Garamond" pitchFamily="18" charset="0"/>
              </a:rPr>
              <a:t>Exposure is brief and simultaneous</a:t>
            </a:r>
          </a:p>
          <a:p>
            <a:pPr lvl="1">
              <a:defRPr/>
            </a:pPr>
            <a:r>
              <a:rPr lang="en-US" sz="2400" dirty="0" smtClean="0">
                <a:latin typeface="Garamond" pitchFamily="18" charset="0"/>
              </a:rPr>
              <a:t>Cases develop within one incubation period</a:t>
            </a:r>
          </a:p>
          <a:p>
            <a:pPr lvl="1">
              <a:defRPr/>
            </a:pPr>
            <a:r>
              <a:rPr lang="en-US" sz="2400" dirty="0" smtClean="0">
                <a:latin typeface="Garamond" pitchFamily="18" charset="0"/>
              </a:rPr>
              <a:t>E.g. - food-borne outbreak</a:t>
            </a:r>
          </a:p>
          <a:p>
            <a:pPr lvl="1">
              <a:defRPr/>
            </a:pPr>
            <a:r>
              <a:rPr lang="en-US" sz="2400" b="1" dirty="0" smtClean="0">
                <a:latin typeface="Garamond" pitchFamily="18" charset="0"/>
              </a:rPr>
              <a:t>Epidemic curve</a:t>
            </a:r>
            <a:r>
              <a:rPr lang="en-US" sz="2400" dirty="0" smtClean="0">
                <a:latin typeface="Garamond" pitchFamily="18" charset="0"/>
              </a:rPr>
              <a:t>-rapid rise and fall of number of cases</a:t>
            </a:r>
          </a:p>
          <a:p>
            <a:pPr lvl="1">
              <a:defRPr/>
            </a:pP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2438400" y="3810000"/>
            <a:ext cx="5486400" cy="2743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BB1475EB-7A69-471A-96AC-D54B18AB775A}" type="datetime1">
              <a:rPr lang="en-US" smtClean="0"/>
              <a:t>5/17/2020</a:t>
            </a:fld>
            <a:endParaRPr lang="en-US"/>
          </a:p>
        </p:txBody>
      </p:sp>
      <p:sp>
        <p:nvSpPr>
          <p:cNvPr id="6" name="Slide Number Placeholder 5"/>
          <p:cNvSpPr>
            <a:spLocks noGrp="1"/>
          </p:cNvSpPr>
          <p:nvPr>
            <p:ph type="sldNum" sz="quarter" idx="12"/>
          </p:nvPr>
        </p:nvSpPr>
        <p:spPr/>
        <p:txBody>
          <a:bodyPr/>
          <a:lstStyle/>
          <a:p>
            <a:fld id="{5B704066-9873-4391-B3DF-9B74B7ED20A0}" type="slidenum">
              <a:rPr lang="en-US" smtClean="0"/>
              <a:pPr/>
              <a:t>213</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F0"/>
                </a:solidFill>
              </a:rPr>
              <a:t>Continuous common source </a:t>
            </a:r>
            <a:r>
              <a:rPr lang="en-US" dirty="0" smtClean="0"/>
              <a:t>epidemic mainly </a:t>
            </a:r>
            <a:r>
              <a:rPr lang="en-US" dirty="0" smtClean="0">
                <a:solidFill>
                  <a:srgbClr val="FF0000"/>
                </a:solidFill>
              </a:rPr>
              <a:t>wide peak in the epidemic curve</a:t>
            </a:r>
            <a:r>
              <a:rPr lang="en-US" dirty="0" smtClean="0"/>
              <a:t>, because of the range of exposures and range of incubation periods.</a:t>
            </a:r>
          </a:p>
          <a:p>
            <a:endParaRPr lang="en-US" dirty="0" smtClean="0"/>
          </a:p>
          <a:p>
            <a:r>
              <a:rPr lang="en-US" b="1" dirty="0" smtClean="0"/>
              <a:t>Intermittent common source</a:t>
            </a:r>
            <a:r>
              <a:rPr lang="en-US" dirty="0" smtClean="0"/>
              <a:t>-results in particular patterns of the epidemic curve that reflects the intermittent nature of the epidemic. </a:t>
            </a:r>
          </a:p>
          <a:p>
            <a:endParaRPr lang="en-US" dirty="0"/>
          </a:p>
        </p:txBody>
      </p:sp>
      <p:sp>
        <p:nvSpPr>
          <p:cNvPr id="4" name="Date Placeholder 3"/>
          <p:cNvSpPr>
            <a:spLocks noGrp="1"/>
          </p:cNvSpPr>
          <p:nvPr>
            <p:ph type="dt" sz="half" idx="10"/>
          </p:nvPr>
        </p:nvSpPr>
        <p:spPr/>
        <p:txBody>
          <a:bodyPr/>
          <a:lstStyle/>
          <a:p>
            <a:fld id="{E65283EF-37B5-4050-8183-9E77CEE539FB}"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lstStyle/>
          <a:p>
            <a:pPr>
              <a:defRPr/>
            </a:pPr>
            <a:r>
              <a:rPr lang="en-US" sz="2800" b="1" dirty="0" smtClean="0">
                <a:solidFill>
                  <a:srgbClr val="7030A0"/>
                </a:solidFill>
              </a:rPr>
              <a:t>Common source epidemic with continuous or intermittent exposure</a:t>
            </a:r>
          </a:p>
          <a:p>
            <a:pPr lvl="1">
              <a:defRPr/>
            </a:pPr>
            <a:r>
              <a:rPr lang="en-US" dirty="0" smtClean="0"/>
              <a:t>Exposure continues over a period of time</a:t>
            </a:r>
          </a:p>
          <a:p>
            <a:pPr lvl="1">
              <a:defRPr/>
            </a:pPr>
            <a:r>
              <a:rPr lang="en-US" dirty="0" smtClean="0"/>
              <a:t>Lasts for more than one incubation period</a:t>
            </a:r>
          </a:p>
          <a:p>
            <a:pPr lvl="1">
              <a:defRPr/>
            </a:pPr>
            <a:r>
              <a:rPr lang="en-US" dirty="0" smtClean="0"/>
              <a:t>E.g. – Outbreak of hepatitis A from exposure to food handler intermittently or continuously </a:t>
            </a:r>
          </a:p>
          <a:p>
            <a:pPr lvl="1">
              <a:defRPr/>
            </a:pPr>
            <a:r>
              <a:rPr lang="en-US" dirty="0" smtClean="0"/>
              <a:t>Epidemic curve-extended and irregular</a:t>
            </a:r>
          </a:p>
          <a:p>
            <a:endParaRPr lang="en-US" dirty="0"/>
          </a:p>
        </p:txBody>
      </p:sp>
      <p:sp>
        <p:nvSpPr>
          <p:cNvPr id="5" name="Date Placeholder 4"/>
          <p:cNvSpPr>
            <a:spLocks noGrp="1"/>
          </p:cNvSpPr>
          <p:nvPr>
            <p:ph type="dt" sz="half" idx="10"/>
          </p:nvPr>
        </p:nvSpPr>
        <p:spPr/>
        <p:txBody>
          <a:bodyPr/>
          <a:lstStyle/>
          <a:p>
            <a:fld id="{B9E5E439-B927-45A3-BDF8-35862CC89E41}" type="datetime1">
              <a:rPr lang="en-US" smtClean="0"/>
              <a:t>5/17/2020</a:t>
            </a:fld>
            <a:endParaRPr lang="en-US"/>
          </a:p>
        </p:txBody>
      </p:sp>
      <p:sp>
        <p:nvSpPr>
          <p:cNvPr id="6" name="Slide Number Placeholder 5"/>
          <p:cNvSpPr>
            <a:spLocks noGrp="1"/>
          </p:cNvSpPr>
          <p:nvPr>
            <p:ph type="sldNum" sz="quarter" idx="12"/>
          </p:nvPr>
        </p:nvSpPr>
        <p:spPr/>
        <p:txBody>
          <a:bodyPr/>
          <a:lstStyle/>
          <a:p>
            <a:fld id="{5B704066-9873-4391-B3DF-9B74B7ED20A0}" type="slidenum">
              <a:rPr lang="en-US" smtClean="0"/>
              <a:pPr/>
              <a:t>215</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2. Propagated /progressive epidemics</a:t>
            </a:r>
          </a:p>
          <a:p>
            <a:r>
              <a:rPr lang="en-US" sz="2800" dirty="0" smtClean="0"/>
              <a:t>Outbreak of this type can occur through direct person-to-person transmission </a:t>
            </a:r>
          </a:p>
          <a:p>
            <a:r>
              <a:rPr lang="en-US" sz="2800" dirty="0" smtClean="0"/>
              <a:t>or the transmission could pass through a vector from infected to healthy person.</a:t>
            </a:r>
          </a:p>
          <a:p>
            <a:endParaRPr lang="en-US" sz="2800" dirty="0" smtClean="0"/>
          </a:p>
          <a:p>
            <a:r>
              <a:rPr lang="en-US" sz="2800" dirty="0" smtClean="0"/>
              <a:t>The epidemic curve would have a </a:t>
            </a:r>
            <a:r>
              <a:rPr lang="en-US" sz="2800" dirty="0" smtClean="0">
                <a:solidFill>
                  <a:srgbClr val="FF0000"/>
                </a:solidFill>
              </a:rPr>
              <a:t>successive series of peaks </a:t>
            </a:r>
            <a:r>
              <a:rPr lang="en-US" sz="2800" dirty="0" smtClean="0"/>
              <a:t>reflecting increasing numbers of cases in each generation.</a:t>
            </a:r>
          </a:p>
          <a:p>
            <a:endParaRPr lang="en-US" dirty="0" smtClean="0"/>
          </a:p>
          <a:p>
            <a:endParaRPr lang="en-US" dirty="0"/>
          </a:p>
        </p:txBody>
      </p:sp>
      <p:sp>
        <p:nvSpPr>
          <p:cNvPr id="4" name="Date Placeholder 3"/>
          <p:cNvSpPr>
            <a:spLocks noGrp="1"/>
          </p:cNvSpPr>
          <p:nvPr>
            <p:ph type="dt" sz="half" idx="10"/>
          </p:nvPr>
        </p:nvSpPr>
        <p:spPr/>
        <p:txBody>
          <a:bodyPr/>
          <a:lstStyle/>
          <a:p>
            <a:fld id="{A8CEFA7B-0614-40DD-85AD-3AC401C82F26}"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lstStyle/>
          <a:p>
            <a:pPr>
              <a:defRPr/>
            </a:pPr>
            <a:r>
              <a:rPr lang="en-US" sz="2800" dirty="0" smtClean="0"/>
              <a:t>Propagated/Progressive epidemics</a:t>
            </a:r>
          </a:p>
          <a:p>
            <a:pPr lvl="1">
              <a:buFont typeface="Arial" pitchFamily="34" charset="0"/>
              <a:buChar char="•"/>
              <a:defRPr/>
            </a:pPr>
            <a:r>
              <a:rPr lang="en-US" dirty="0" smtClean="0">
                <a:solidFill>
                  <a:srgbClr val="00B050"/>
                </a:solidFill>
              </a:rPr>
              <a:t>Occur as a result of transmission from person to person </a:t>
            </a:r>
          </a:p>
          <a:p>
            <a:pPr lvl="1">
              <a:buFont typeface="Arial" pitchFamily="34" charset="0"/>
              <a:buChar char="•"/>
              <a:defRPr/>
            </a:pPr>
            <a:r>
              <a:rPr lang="en-US" dirty="0" smtClean="0">
                <a:solidFill>
                  <a:srgbClr val="00B050"/>
                </a:solidFill>
              </a:rPr>
              <a:t>Lasts for more than one incubation period</a:t>
            </a:r>
          </a:p>
          <a:p>
            <a:pPr lvl="1">
              <a:buFont typeface="Arial" pitchFamily="34" charset="0"/>
              <a:buChar char="•"/>
              <a:defRPr/>
            </a:pPr>
            <a:r>
              <a:rPr lang="en-US" dirty="0" smtClean="0"/>
              <a:t>E.g. – Measles, Malaria, Shigellosis</a:t>
            </a:r>
          </a:p>
          <a:p>
            <a:pPr lvl="1">
              <a:buFont typeface="Arial" pitchFamily="34" charset="0"/>
              <a:buChar char="•"/>
              <a:defRPr/>
            </a:pPr>
            <a:r>
              <a:rPr lang="en-US" dirty="0" smtClean="0"/>
              <a:t>Epidemic curve-</a:t>
            </a:r>
            <a:r>
              <a:rPr lang="en-US" dirty="0" smtClean="0">
                <a:solidFill>
                  <a:srgbClr val="FF0000"/>
                </a:solidFill>
              </a:rPr>
              <a:t>initial slow rise, succession of several peaks and usually sharp fall</a:t>
            </a:r>
          </a:p>
          <a:p>
            <a:endParaRPr lang="en-US" dirty="0"/>
          </a:p>
        </p:txBody>
      </p:sp>
      <p:sp>
        <p:nvSpPr>
          <p:cNvPr id="4" name="Date Placeholder 3"/>
          <p:cNvSpPr>
            <a:spLocks noGrp="1"/>
          </p:cNvSpPr>
          <p:nvPr>
            <p:ph type="dt" sz="half" idx="10"/>
          </p:nvPr>
        </p:nvSpPr>
        <p:spPr/>
        <p:txBody>
          <a:bodyPr/>
          <a:lstStyle/>
          <a:p>
            <a:fld id="{E35B700B-6D58-4814-8109-B47A5A47D3AB}"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The epidemic curve for a </a:t>
            </a:r>
            <a:r>
              <a:rPr lang="en-US" dirty="0" err="1" smtClean="0"/>
              <a:t>propagative</a:t>
            </a:r>
            <a:r>
              <a:rPr lang="en-US" dirty="0" smtClean="0"/>
              <a:t> epidemic.</a:t>
            </a:r>
            <a:endParaRPr lang="en-US" dirty="0"/>
          </a:p>
        </p:txBody>
      </p:sp>
      <p:sp>
        <p:nvSpPr>
          <p:cNvPr id="8" name="Date Placeholder 7"/>
          <p:cNvSpPr>
            <a:spLocks noGrp="1"/>
          </p:cNvSpPr>
          <p:nvPr>
            <p:ph type="dt" sz="half" idx="10"/>
          </p:nvPr>
        </p:nvSpPr>
        <p:spPr/>
        <p:txBody>
          <a:bodyPr/>
          <a:lstStyle/>
          <a:p>
            <a:fld id="{64325CD9-D5BA-4953-B6F6-1E19CEA0EA92}" type="datetime1">
              <a:rPr lang="en-US" smtClean="0"/>
              <a:t>5/17/2020</a:t>
            </a:fld>
            <a:endParaRPr lang="en-US"/>
          </a:p>
        </p:txBody>
      </p:sp>
      <p:sp>
        <p:nvSpPr>
          <p:cNvPr id="9" name="Slide Number Placeholder 8"/>
          <p:cNvSpPr>
            <a:spLocks noGrp="1"/>
          </p:cNvSpPr>
          <p:nvPr>
            <p:ph type="sldNum" sz="quarter" idx="12"/>
          </p:nvPr>
        </p:nvSpPr>
        <p:spPr/>
        <p:txBody>
          <a:bodyPr/>
          <a:lstStyle/>
          <a:p>
            <a:fld id="{5B704066-9873-4391-B3DF-9B74B7ED20A0}" type="slidenum">
              <a:rPr lang="en-US" smtClean="0"/>
              <a:pPr/>
              <a:t>218</a:t>
            </a:fld>
            <a:endParaRPr lang="en-US"/>
          </a:p>
        </p:txBody>
      </p:sp>
      <p:pic>
        <p:nvPicPr>
          <p:cNvPr id="1026" name="Picture 2"/>
          <p:cNvPicPr>
            <a:picLocks noChangeAspect="1" noChangeArrowheads="1"/>
          </p:cNvPicPr>
          <p:nvPr/>
        </p:nvPicPr>
        <p:blipFill>
          <a:blip r:embed="rId2"/>
          <a:srcRect/>
          <a:stretch>
            <a:fillRect/>
          </a:stretch>
        </p:blipFill>
        <p:spPr bwMode="auto">
          <a:xfrm>
            <a:off x="1130300" y="1752599"/>
            <a:ext cx="6883400" cy="3870325"/>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epidemics..</a:t>
            </a:r>
            <a:endParaRPr lang="en-US" dirty="0"/>
          </a:p>
        </p:txBody>
      </p:sp>
      <p:sp>
        <p:nvSpPr>
          <p:cNvPr id="3" name="Content Placeholder 2"/>
          <p:cNvSpPr>
            <a:spLocks noGrp="1"/>
          </p:cNvSpPr>
          <p:nvPr>
            <p:ph idx="1"/>
          </p:nvPr>
        </p:nvSpPr>
        <p:spPr/>
        <p:txBody>
          <a:bodyPr/>
          <a:lstStyle/>
          <a:p>
            <a:pPr>
              <a:defRPr/>
            </a:pPr>
            <a:r>
              <a:rPr lang="en-US" dirty="0" smtClean="0"/>
              <a:t>Mixed</a:t>
            </a:r>
          </a:p>
          <a:p>
            <a:pPr lvl="1">
              <a:defRPr/>
            </a:pPr>
            <a:r>
              <a:rPr lang="en-US" dirty="0" smtClean="0"/>
              <a:t>Point source epidemic may be followed by propagated epidemic</a:t>
            </a:r>
          </a:p>
          <a:p>
            <a:pPr lvl="1">
              <a:defRPr/>
            </a:pPr>
            <a:r>
              <a:rPr lang="en-US" dirty="0" smtClean="0"/>
              <a:t>E.g. – Shigelloses epidemic following exposure to common contaminated food supply followed by person-to-person spread</a:t>
            </a:r>
          </a:p>
          <a:p>
            <a:endParaRPr lang="en-US" dirty="0"/>
          </a:p>
        </p:txBody>
      </p:sp>
      <p:sp>
        <p:nvSpPr>
          <p:cNvPr id="4" name="Date Placeholder 3"/>
          <p:cNvSpPr>
            <a:spLocks noGrp="1"/>
          </p:cNvSpPr>
          <p:nvPr>
            <p:ph type="dt" sz="half" idx="10"/>
          </p:nvPr>
        </p:nvSpPr>
        <p:spPr/>
        <p:txBody>
          <a:bodyPr/>
          <a:lstStyle/>
          <a:p>
            <a:fld id="{B0955802-C05C-4338-990F-19037BD98B2A}"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219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214313"/>
            <a:ext cx="8305800" cy="1000125"/>
          </a:xfrm>
        </p:spPr>
        <p:txBody>
          <a:bodyPr/>
          <a:lstStyle/>
          <a:p>
            <a:pPr eaLnBrk="1" hangingPunct="1"/>
            <a:r>
              <a:rPr lang="en-US" sz="3200" dirty="0" smtClean="0">
                <a:latin typeface="Times New Roman" pitchFamily="18" charset="0"/>
                <a:cs typeface="FreesiaUPC" pitchFamily="34" charset="-34"/>
              </a:rPr>
              <a:t>Correlational/ecological studies (cont.)</a:t>
            </a:r>
          </a:p>
        </p:txBody>
      </p:sp>
      <p:sp>
        <p:nvSpPr>
          <p:cNvPr id="20482" name="Slide Number Placeholder 5"/>
          <p:cNvSpPr>
            <a:spLocks noGrp="1"/>
          </p:cNvSpPr>
          <p:nvPr>
            <p:ph type="sldNum" sz="quarter" idx="12"/>
          </p:nvPr>
        </p:nvSpPr>
        <p:spPr/>
        <p:txBody>
          <a:bodyPr>
            <a:normAutofit/>
          </a:bodyPr>
          <a:lstStyle/>
          <a:p>
            <a:pPr>
              <a:defRPr/>
            </a:pPr>
            <a:fld id="{F9F39AD7-E927-4EA0-A3A8-23BBDA8CC09C}" type="slidenum">
              <a:rPr lang="en-US"/>
              <a:pPr>
                <a:defRPr/>
              </a:pPr>
              <a:t>22</a:t>
            </a:fld>
            <a:endParaRPr lang="th-TH"/>
          </a:p>
        </p:txBody>
      </p:sp>
      <p:sp>
        <p:nvSpPr>
          <p:cNvPr id="28676" name="Rectangle 3"/>
          <p:cNvSpPr>
            <a:spLocks noGrp="1" noChangeArrowheads="1"/>
          </p:cNvSpPr>
          <p:nvPr>
            <p:ph sz="quarter" idx="1"/>
          </p:nvPr>
        </p:nvSpPr>
        <p:spPr>
          <a:xfrm>
            <a:off x="428625" y="1571625"/>
            <a:ext cx="8429625" cy="4572000"/>
          </a:xfrm>
        </p:spPr>
        <p:txBody>
          <a:bodyPr/>
          <a:lstStyle/>
          <a:p>
            <a:pPr marL="774700" indent="-660400" eaLnBrk="1" hangingPunct="1">
              <a:buClr>
                <a:schemeClr val="hlink"/>
              </a:buClr>
              <a:buSzPct val="105000"/>
              <a:buFont typeface="Wingdings" pitchFamily="2" charset="2"/>
              <a:buNone/>
              <a:defRPr/>
            </a:pPr>
            <a:r>
              <a:rPr lang="en-US" sz="2800" u="sng" dirty="0" smtClean="0">
                <a:solidFill>
                  <a:srgbClr val="99CC00"/>
                </a:solidFill>
                <a:latin typeface="Times New Roman" pitchFamily="18" charset="0"/>
                <a:cs typeface="FreesiaUPC" pitchFamily="34" charset="-34"/>
              </a:rPr>
              <a:t>Strength</a:t>
            </a:r>
          </a:p>
          <a:p>
            <a:pPr eaLnBrk="1" hangingPunct="1">
              <a:buFont typeface="Wingdings" pitchFamily="2" charset="2"/>
              <a:buChar char="q"/>
              <a:defRPr/>
            </a:pPr>
            <a:r>
              <a:rPr lang="en-US" sz="2400" dirty="0" smtClean="0">
                <a:cs typeface="FreesiaUPC" pitchFamily="34" charset="-34"/>
              </a:rPr>
              <a:t>Can be done quickly, inexpensively, and often using available data </a:t>
            </a:r>
            <a:r>
              <a:rPr lang="en-GB" sz="2400" dirty="0" smtClean="0">
                <a:cs typeface="FreesiaUPC" pitchFamily="34" charset="-34"/>
              </a:rPr>
              <a:t>(routine records and reports-- for example, death rates, per capita income, national food consumption…)</a:t>
            </a:r>
            <a:endParaRPr lang="en-US" sz="2400" dirty="0" smtClean="0">
              <a:cs typeface="FreesiaUPC" pitchFamily="34" charset="-34"/>
            </a:endParaRPr>
          </a:p>
          <a:p>
            <a:pPr eaLnBrk="1" hangingPunct="1">
              <a:buFont typeface="Wingdings" pitchFamily="2" charset="2"/>
              <a:buChar char="q"/>
              <a:defRPr/>
            </a:pPr>
            <a:r>
              <a:rPr lang="en-US" sz="2400" dirty="0" smtClean="0">
                <a:cs typeface="FreesiaUPC" pitchFamily="34" charset="-34"/>
              </a:rPr>
              <a:t>Low cost/cheap and convenience</a:t>
            </a:r>
          </a:p>
          <a:p>
            <a:pPr eaLnBrk="1" hangingPunct="1">
              <a:defRPr/>
            </a:pPr>
            <a:r>
              <a:rPr lang="en-US" sz="2400" dirty="0" smtClean="0"/>
              <a:t>Measurement limitations at individual level, </a:t>
            </a:r>
            <a:r>
              <a:rPr lang="en-US" sz="2400" dirty="0" err="1" smtClean="0"/>
              <a:t>Eg</a:t>
            </a:r>
            <a:r>
              <a:rPr lang="en-US" sz="2400" dirty="0" smtClean="0"/>
              <a:t> environmental contact.</a:t>
            </a:r>
          </a:p>
          <a:p>
            <a:pPr eaLnBrk="1" hangingPunct="1">
              <a:defRPr/>
            </a:pPr>
            <a:r>
              <a:rPr lang="en-US" sz="2400" dirty="0" smtClean="0"/>
              <a:t>Other designs may be unable to measure</a:t>
            </a:r>
          </a:p>
          <a:p>
            <a:pPr eaLnBrk="1" hangingPunct="1">
              <a:defRPr/>
            </a:pPr>
            <a:r>
              <a:rPr lang="en-US" sz="2400" dirty="0" smtClean="0"/>
              <a:t>Interest on ecologic effect </a:t>
            </a:r>
          </a:p>
          <a:p>
            <a:pPr eaLnBrk="1" hangingPunct="1">
              <a:defRPr/>
            </a:pPr>
            <a:endParaRPr lang="en-US" sz="2400" dirty="0" smtClean="0"/>
          </a:p>
          <a:p>
            <a:pPr marL="1263650" lvl="1" indent="-577850" eaLnBrk="1" hangingPunct="1">
              <a:buFont typeface="Wingdings" pitchFamily="2" charset="2"/>
              <a:buChar char="Ø"/>
              <a:defRPr/>
            </a:pPr>
            <a:endParaRPr lang="en-US" sz="2400" dirty="0" smtClean="0">
              <a:latin typeface="Times New Roman" pitchFamily="18" charset="0"/>
              <a:cs typeface="FreesiaUPC" pitchFamily="34" charset="-34"/>
            </a:endParaRPr>
          </a:p>
          <a:p>
            <a:pPr marL="774700" indent="-660400" eaLnBrk="1" hangingPunct="1">
              <a:spcBef>
                <a:spcPct val="0"/>
              </a:spcBef>
              <a:buFontTx/>
              <a:buNone/>
              <a:defRPr/>
            </a:pPr>
            <a:endParaRPr lang="en-US" sz="2400" dirty="0" smtClean="0">
              <a:latin typeface="Times New Roman" pitchFamily="18" charset="0"/>
              <a:cs typeface="FreesiaUPC" pitchFamily="34" charset="-34"/>
            </a:endParaRPr>
          </a:p>
        </p:txBody>
      </p:sp>
      <p:sp>
        <p:nvSpPr>
          <p:cNvPr id="5" name="Date Placeholder 4"/>
          <p:cNvSpPr>
            <a:spLocks noGrp="1"/>
          </p:cNvSpPr>
          <p:nvPr>
            <p:ph type="dt" sz="half" idx="10"/>
          </p:nvPr>
        </p:nvSpPr>
        <p:spPr/>
        <p:txBody>
          <a:bodyPr/>
          <a:lstStyle/>
          <a:p>
            <a:fld id="{8538CD27-DB40-448F-BC34-4CFCE132AD26}"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457201"/>
            <a:ext cx="7772400" cy="1142999"/>
          </a:xfrm>
        </p:spPr>
        <p:txBody>
          <a:bodyPr/>
          <a:lstStyle/>
          <a:p>
            <a:r>
              <a:rPr lang="en-US" dirty="0" smtClean="0"/>
              <a:t>Mixed epidemics</a:t>
            </a:r>
            <a:endParaRPr lang="en-US" dirty="0"/>
          </a:p>
        </p:txBody>
      </p:sp>
      <p:sp>
        <p:nvSpPr>
          <p:cNvPr id="10" name="Subtitle 9"/>
          <p:cNvSpPr>
            <a:spLocks noGrp="1"/>
          </p:cNvSpPr>
          <p:nvPr>
            <p:ph type="subTitle" idx="1"/>
          </p:nvPr>
        </p:nvSpPr>
        <p:spPr>
          <a:xfrm>
            <a:off x="914400" y="4495800"/>
            <a:ext cx="7620000" cy="1524000"/>
          </a:xfrm>
        </p:spPr>
        <p:txBody>
          <a:bodyPr>
            <a:normAutofit fontScale="70000" lnSpcReduction="20000"/>
          </a:bodyPr>
          <a:lstStyle/>
          <a:p>
            <a:r>
              <a:rPr lang="en-US" dirty="0" smtClean="0"/>
              <a:t>Time </a:t>
            </a:r>
          </a:p>
          <a:p>
            <a:pPr>
              <a:lnSpc>
                <a:spcPct val="90000"/>
              </a:lnSpc>
            </a:pPr>
            <a:r>
              <a:rPr lang="en-US" dirty="0" smtClean="0"/>
              <a:t>Intermittent common</a:t>
            </a:r>
          </a:p>
          <a:p>
            <a:pPr>
              <a:lnSpc>
                <a:spcPct val="90000"/>
              </a:lnSpc>
            </a:pPr>
            <a:r>
              <a:rPr lang="en-US" dirty="0" smtClean="0"/>
              <a:t>Source- no clear pattern, may be a mixture of the two( e.g. common source=&gt;second day=&gt;person to person spread</a:t>
            </a:r>
          </a:p>
          <a:p>
            <a:endParaRPr lang="en-US" dirty="0"/>
          </a:p>
        </p:txBody>
      </p:sp>
      <p:pic>
        <p:nvPicPr>
          <p:cNvPr id="6" name="Picture 4"/>
          <p:cNvPicPr>
            <a:picLocks noGrp="1" noChangeAspect="1" noChangeArrowheads="1"/>
          </p:cNvPicPr>
          <p:nvPr>
            <p:ph idx="4294967295"/>
          </p:nvPr>
        </p:nvPicPr>
        <p:blipFill>
          <a:blip r:embed="rId2" cstate="print"/>
          <a:stretch>
            <a:fillRect/>
          </a:stretch>
        </p:blipFill>
        <p:spPr bwMode="auto">
          <a:xfrm>
            <a:off x="1295400" y="1447800"/>
            <a:ext cx="7239000" cy="3152775"/>
          </a:xfrm>
          <a:prstGeom prst="rect">
            <a:avLst/>
          </a:prstGeom>
          <a:noFill/>
          <a:ln w="9525">
            <a:noFill/>
            <a:miter lim="800000"/>
            <a:headEnd/>
            <a:tailEnd/>
          </a:ln>
        </p:spPr>
      </p:pic>
      <p:cxnSp>
        <p:nvCxnSpPr>
          <p:cNvPr id="12" name="Straight Arrow Connector 11"/>
          <p:cNvCxnSpPr/>
          <p:nvPr/>
        </p:nvCxnSpPr>
        <p:spPr>
          <a:xfrm>
            <a:off x="5181600" y="48006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fld id="{66574F58-46B8-4A99-AF68-EC3C90E6B9BC}" type="datetime1">
              <a:rPr lang="en-US" smtClean="0"/>
              <a:t>5/17/2020</a:t>
            </a:fld>
            <a:endParaRPr lang="en-US"/>
          </a:p>
        </p:txBody>
      </p:sp>
      <p:sp>
        <p:nvSpPr>
          <p:cNvPr id="14" name="Slide Number Placeholder 13"/>
          <p:cNvSpPr>
            <a:spLocks noGrp="1"/>
          </p:cNvSpPr>
          <p:nvPr>
            <p:ph type="sldNum" sz="quarter" idx="12"/>
          </p:nvPr>
        </p:nvSpPr>
        <p:spPr/>
        <p:txBody>
          <a:bodyPr/>
          <a:lstStyle/>
          <a:p>
            <a:fld id="{5B704066-9873-4391-B3DF-9B74B7ED20A0}" type="slidenum">
              <a:rPr lang="en-US" smtClean="0"/>
              <a:pPr/>
              <a:t>220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and control of outbreak</a:t>
            </a:r>
            <a:endParaRPr lang="en-US" dirty="0"/>
          </a:p>
        </p:txBody>
      </p:sp>
      <p:sp>
        <p:nvSpPr>
          <p:cNvPr id="3" name="Content Placeholder 2"/>
          <p:cNvSpPr>
            <a:spLocks noGrp="1"/>
          </p:cNvSpPr>
          <p:nvPr>
            <p:ph idx="1"/>
          </p:nvPr>
        </p:nvSpPr>
        <p:spPr/>
        <p:txBody>
          <a:bodyPr/>
          <a:lstStyle/>
          <a:p>
            <a:pPr marL="609600" indent="-609600">
              <a:buNone/>
            </a:pPr>
            <a:r>
              <a:rPr lang="en-US" dirty="0" smtClean="0"/>
              <a:t>Why do we investigate outbreaks?</a:t>
            </a:r>
          </a:p>
          <a:p>
            <a:pPr marL="609600" indent="-609600">
              <a:buFontTx/>
              <a:buAutoNum type="arabicPeriod"/>
            </a:pPr>
            <a:r>
              <a:rPr lang="en-US" dirty="0" smtClean="0"/>
              <a:t>Control and prevention measures</a:t>
            </a:r>
          </a:p>
          <a:p>
            <a:pPr marL="609600" indent="-609600">
              <a:buFontTx/>
              <a:buAutoNum type="arabicPeriod"/>
            </a:pPr>
            <a:r>
              <a:rPr lang="en-US" dirty="0" smtClean="0"/>
              <a:t>Evaluation of control programs e.g. EPI</a:t>
            </a:r>
          </a:p>
          <a:p>
            <a:pPr marL="609600" indent="-609600">
              <a:buFontTx/>
              <a:buAutoNum type="arabicPeriod"/>
            </a:pPr>
            <a:r>
              <a:rPr lang="en-US" dirty="0" smtClean="0"/>
              <a:t>Opportunity for research</a:t>
            </a:r>
          </a:p>
          <a:p>
            <a:pPr marL="609600" indent="-609600">
              <a:buFontTx/>
              <a:buAutoNum type="arabicPeriod"/>
            </a:pPr>
            <a:r>
              <a:rPr lang="en-US" dirty="0" smtClean="0"/>
              <a:t>Training opportunity</a:t>
            </a:r>
          </a:p>
          <a:p>
            <a:pPr marL="609600" indent="-609600">
              <a:buFontTx/>
              <a:buAutoNum type="arabicPeriod"/>
            </a:pPr>
            <a:r>
              <a:rPr lang="en-US" dirty="0" smtClean="0"/>
              <a:t>Public, political or legal concern</a:t>
            </a:r>
          </a:p>
          <a:p>
            <a:endParaRPr lang="en-US" dirty="0"/>
          </a:p>
        </p:txBody>
      </p:sp>
      <p:sp>
        <p:nvSpPr>
          <p:cNvPr id="4" name="Date Placeholder 3"/>
          <p:cNvSpPr>
            <a:spLocks noGrp="1"/>
          </p:cNvSpPr>
          <p:nvPr>
            <p:ph type="dt" sz="half" idx="10"/>
          </p:nvPr>
        </p:nvSpPr>
        <p:spPr/>
        <p:txBody>
          <a:bodyPr/>
          <a:lstStyle/>
          <a:p>
            <a:fld id="{323CB3DA-14B1-4AEE-9737-EA978D6391DA}"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221</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Epidemic investigation</a:t>
            </a:r>
            <a:endParaRPr lang="en-US" dirty="0"/>
          </a:p>
        </p:txBody>
      </p:sp>
      <p:sp>
        <p:nvSpPr>
          <p:cNvPr id="3" name="Content Placeholder 2"/>
          <p:cNvSpPr>
            <a:spLocks noGrp="1"/>
          </p:cNvSpPr>
          <p:nvPr>
            <p:ph idx="1"/>
          </p:nvPr>
        </p:nvSpPr>
        <p:spPr/>
        <p:txBody>
          <a:bodyPr/>
          <a:lstStyle/>
          <a:p>
            <a:r>
              <a:rPr lang="en-US" sz="2400" b="1" dirty="0" smtClean="0">
                <a:solidFill>
                  <a:schemeClr val="tx2"/>
                </a:solidFill>
              </a:rPr>
              <a:t>Epidemic investigations</a:t>
            </a:r>
            <a:r>
              <a:rPr lang="en-US" sz="2400" dirty="0" smtClean="0"/>
              <a:t>: study of outbreaks, in local populations, to identify agent(s), transmission mode(s), and possible control measure(s)</a:t>
            </a:r>
          </a:p>
          <a:p>
            <a:r>
              <a:rPr lang="en-GB" sz="2800" dirty="0" smtClean="0">
                <a:latin typeface="Garamond" pitchFamily="18" charset="0"/>
              </a:rPr>
              <a:t>Investigation-determining the causes so as to control the epidemic</a:t>
            </a:r>
          </a:p>
          <a:p>
            <a:pPr lvl="1"/>
            <a:r>
              <a:rPr lang="en-GB" dirty="0" smtClean="0">
                <a:latin typeface="Garamond" pitchFamily="18" charset="0"/>
              </a:rPr>
              <a:t>Causes:</a:t>
            </a:r>
          </a:p>
          <a:p>
            <a:pPr marL="1016000" lvl="2" indent="-285750">
              <a:buFont typeface="Arial" pitchFamily="34" charset="0"/>
              <a:buChar char="–"/>
            </a:pPr>
            <a:r>
              <a:rPr lang="en-GB" dirty="0" smtClean="0">
                <a:latin typeface="Garamond" pitchFamily="18" charset="0"/>
              </a:rPr>
              <a:t>Agent</a:t>
            </a:r>
          </a:p>
          <a:p>
            <a:pPr marL="1016000" lvl="2" indent="-285750">
              <a:buFont typeface="Arial" pitchFamily="34" charset="0"/>
              <a:buChar char="–"/>
            </a:pPr>
            <a:r>
              <a:rPr lang="en-GB" dirty="0" smtClean="0">
                <a:latin typeface="Garamond" pitchFamily="18" charset="0"/>
              </a:rPr>
              <a:t>Source</a:t>
            </a:r>
          </a:p>
          <a:p>
            <a:pPr marL="1016000" lvl="2" indent="-285750">
              <a:buFont typeface="Arial" pitchFamily="34" charset="0"/>
              <a:buChar char="–"/>
            </a:pPr>
            <a:r>
              <a:rPr lang="en-GB" dirty="0" smtClean="0">
                <a:solidFill>
                  <a:srgbClr val="FF3300"/>
                </a:solidFill>
                <a:latin typeface="Garamond" pitchFamily="18" charset="0"/>
              </a:rPr>
              <a:t>Mode of transmission</a:t>
            </a:r>
          </a:p>
          <a:p>
            <a:pPr marL="1016000" lvl="2" indent="-285750">
              <a:buFont typeface="Arial" pitchFamily="34" charset="0"/>
              <a:buChar char="–"/>
            </a:pPr>
            <a:r>
              <a:rPr lang="en-GB" dirty="0" smtClean="0">
                <a:latin typeface="Garamond" pitchFamily="18" charset="0"/>
              </a:rPr>
              <a:t>Contributing factors</a:t>
            </a:r>
          </a:p>
          <a:p>
            <a:endParaRPr lang="en-US" dirty="0"/>
          </a:p>
        </p:txBody>
      </p:sp>
      <p:sp>
        <p:nvSpPr>
          <p:cNvPr id="4" name="Date Placeholder 3"/>
          <p:cNvSpPr>
            <a:spLocks noGrp="1"/>
          </p:cNvSpPr>
          <p:nvPr>
            <p:ph type="dt" sz="half" idx="10"/>
          </p:nvPr>
        </p:nvSpPr>
        <p:spPr/>
        <p:txBody>
          <a:bodyPr/>
          <a:lstStyle/>
          <a:p>
            <a:fld id="{22F2DBC4-188B-4E8A-9DE6-9FD36AB48AA8}"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222</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epidemic investigation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None/>
              <a:defRPr/>
            </a:pPr>
            <a:r>
              <a:rPr lang="en-US" sz="2800" dirty="0" smtClean="0"/>
              <a:t>1. Prepare for fieldwork</a:t>
            </a:r>
          </a:p>
          <a:p>
            <a:pPr>
              <a:buFont typeface="Wingdings" pitchFamily="2" charset="2"/>
              <a:buNone/>
              <a:defRPr/>
            </a:pPr>
            <a:r>
              <a:rPr lang="en-US" sz="2800" dirty="0" smtClean="0"/>
              <a:t> </a:t>
            </a:r>
            <a:r>
              <a:rPr lang="en-US" sz="2800" b="1" dirty="0" smtClean="0"/>
              <a:t>A. Investigation related preparation</a:t>
            </a:r>
            <a:endParaRPr lang="en-US" sz="2800" dirty="0" smtClean="0"/>
          </a:p>
          <a:p>
            <a:pPr lvl="1">
              <a:defRPr/>
            </a:pPr>
            <a:r>
              <a:rPr lang="en-US" sz="2400" dirty="0" smtClean="0"/>
              <a:t>Specific knowledge</a:t>
            </a:r>
          </a:p>
          <a:p>
            <a:pPr lvl="1">
              <a:defRPr/>
            </a:pPr>
            <a:r>
              <a:rPr lang="en-US" sz="2400" dirty="0" smtClean="0"/>
              <a:t>Supplies and equipment</a:t>
            </a:r>
          </a:p>
          <a:p>
            <a:pPr lvl="1">
              <a:defRPr/>
            </a:pPr>
            <a:r>
              <a:rPr lang="en-US" sz="2400" dirty="0" smtClean="0"/>
              <a:t>Literature review</a:t>
            </a:r>
          </a:p>
          <a:p>
            <a:pPr>
              <a:buFont typeface="Wingdings" pitchFamily="2" charset="2"/>
              <a:buNone/>
              <a:defRPr/>
            </a:pPr>
            <a:r>
              <a:rPr lang="en-US" sz="2800" dirty="0" smtClean="0"/>
              <a:t>B.  </a:t>
            </a:r>
            <a:r>
              <a:rPr lang="en-US" sz="2800" b="1" dirty="0" smtClean="0"/>
              <a:t>Administration related</a:t>
            </a:r>
          </a:p>
          <a:p>
            <a:pPr lvl="1">
              <a:defRPr/>
            </a:pPr>
            <a:r>
              <a:rPr lang="en-US" sz="2400" dirty="0" smtClean="0"/>
              <a:t>Observe all administrative procedures such as transportation and personal.</a:t>
            </a:r>
          </a:p>
          <a:p>
            <a:pPr>
              <a:buFont typeface="Wingdings" pitchFamily="2" charset="2"/>
              <a:buNone/>
              <a:defRPr/>
            </a:pPr>
            <a:r>
              <a:rPr lang="en-US" sz="2800" dirty="0" smtClean="0"/>
              <a:t>C. </a:t>
            </a:r>
            <a:r>
              <a:rPr lang="en-US" sz="2800" b="1" dirty="0" smtClean="0"/>
              <a:t>Consultation </a:t>
            </a:r>
          </a:p>
          <a:p>
            <a:pPr lvl="1">
              <a:defRPr/>
            </a:pPr>
            <a:r>
              <a:rPr lang="en-US" sz="2400" dirty="0" smtClean="0"/>
              <a:t>Clarify your and your team role in the field.</a:t>
            </a:r>
          </a:p>
          <a:p>
            <a:pPr lvl="1">
              <a:defRPr/>
            </a:pPr>
            <a:r>
              <a:rPr lang="en-US" sz="2400" dirty="0" smtClean="0"/>
              <a:t>Identify local contacts at the site.</a:t>
            </a:r>
          </a:p>
          <a:p>
            <a:endParaRPr lang="en-US" dirty="0"/>
          </a:p>
        </p:txBody>
      </p:sp>
      <p:sp>
        <p:nvSpPr>
          <p:cNvPr id="4" name="Date Placeholder 3"/>
          <p:cNvSpPr>
            <a:spLocks noGrp="1"/>
          </p:cNvSpPr>
          <p:nvPr>
            <p:ph type="dt" sz="half" idx="10"/>
          </p:nvPr>
        </p:nvSpPr>
        <p:spPr/>
        <p:txBody>
          <a:bodyPr/>
          <a:lstStyle/>
          <a:p>
            <a:fld id="{3CADA507-E718-4361-B9CD-918A29CDB062}"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223</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2. Verify the existence of an epidemic</a:t>
            </a:r>
          </a:p>
          <a:p>
            <a:pPr>
              <a:defRPr/>
            </a:pPr>
            <a:r>
              <a:rPr lang="en-US" b="1" dirty="0" smtClean="0"/>
              <a:t>Verify the diagnosis</a:t>
            </a:r>
          </a:p>
          <a:p>
            <a:pPr>
              <a:buFont typeface="Wingdings" pitchFamily="2" charset="2"/>
              <a:buNone/>
              <a:defRPr/>
            </a:pPr>
            <a:r>
              <a:rPr lang="en-US" b="1" i="1" dirty="0" smtClean="0"/>
              <a:t>Case definition</a:t>
            </a:r>
            <a:endParaRPr lang="en-US" i="1" dirty="0" smtClean="0"/>
          </a:p>
          <a:p>
            <a:pPr>
              <a:defRPr/>
            </a:pPr>
            <a:r>
              <a:rPr lang="en-US" sz="2600" dirty="0" smtClean="0"/>
              <a:t>Is a standard set of criteria for deciding whether an individual should be classified as having the health condition of the interest.</a:t>
            </a:r>
          </a:p>
          <a:p>
            <a:pPr>
              <a:buFont typeface="Wingdings" pitchFamily="2" charset="2"/>
              <a:buNone/>
              <a:defRPr/>
            </a:pPr>
            <a:r>
              <a:rPr lang="en-US" dirty="0" smtClean="0"/>
              <a:t>Types of the case definition:- </a:t>
            </a:r>
          </a:p>
          <a:p>
            <a:pPr lvl="1">
              <a:defRPr/>
            </a:pPr>
            <a:r>
              <a:rPr lang="en-US" sz="2400" i="1" dirty="0" smtClean="0">
                <a:solidFill>
                  <a:srgbClr val="7030A0"/>
                </a:solidFill>
              </a:rPr>
              <a:t>Confirmed/definite-</a:t>
            </a:r>
            <a:r>
              <a:rPr lang="en-US" sz="2400" dirty="0" smtClean="0"/>
              <a:t>a case with lab. Verification.</a:t>
            </a:r>
          </a:p>
          <a:p>
            <a:pPr lvl="1">
              <a:defRPr/>
            </a:pPr>
            <a:r>
              <a:rPr lang="en-US" sz="2400" i="1" dirty="0" smtClean="0">
                <a:solidFill>
                  <a:srgbClr val="7030A0"/>
                </a:solidFill>
              </a:rPr>
              <a:t>Probable</a:t>
            </a:r>
            <a:r>
              <a:rPr lang="en-US" sz="2400" dirty="0" smtClean="0"/>
              <a:t> –a case with typical clinical features of the disease without lab. Confirmation.</a:t>
            </a:r>
          </a:p>
          <a:p>
            <a:pPr lvl="1">
              <a:defRPr/>
            </a:pPr>
            <a:r>
              <a:rPr lang="en-US" sz="2400" i="1" dirty="0" smtClean="0">
                <a:solidFill>
                  <a:srgbClr val="7030A0"/>
                </a:solidFill>
              </a:rPr>
              <a:t>Possible-</a:t>
            </a:r>
            <a:r>
              <a:rPr lang="en-US" sz="2400" dirty="0" smtClean="0"/>
              <a:t>a case presented with fewer of the typical clinical features</a:t>
            </a:r>
          </a:p>
          <a:p>
            <a:endParaRPr lang="en-US" dirty="0"/>
          </a:p>
        </p:txBody>
      </p:sp>
      <p:sp>
        <p:nvSpPr>
          <p:cNvPr id="4" name="Date Placeholder 3"/>
          <p:cNvSpPr>
            <a:spLocks noGrp="1"/>
          </p:cNvSpPr>
          <p:nvPr>
            <p:ph type="dt" sz="half" idx="10"/>
          </p:nvPr>
        </p:nvSpPr>
        <p:spPr/>
        <p:txBody>
          <a:bodyPr/>
          <a:lstStyle/>
          <a:p>
            <a:fld id="{0F0669B3-5543-467F-BAA9-1FB27F13DB5F}"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224</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2…</a:t>
            </a:r>
            <a:endParaRPr lang="en-US" dirty="0"/>
          </a:p>
        </p:txBody>
      </p:sp>
      <p:sp>
        <p:nvSpPr>
          <p:cNvPr id="3" name="Content Placeholder 2"/>
          <p:cNvSpPr>
            <a:spLocks noGrp="1"/>
          </p:cNvSpPr>
          <p:nvPr>
            <p:ph idx="1"/>
          </p:nvPr>
        </p:nvSpPr>
        <p:spPr/>
        <p:txBody>
          <a:bodyPr>
            <a:normAutofit fontScale="92500" lnSpcReduction="10000"/>
          </a:bodyPr>
          <a:lstStyle/>
          <a:p>
            <a:pPr marL="0">
              <a:buFontTx/>
              <a:buChar char="-"/>
              <a:defRPr/>
            </a:pPr>
            <a:r>
              <a:rPr lang="en-US" sz="2000" dirty="0" smtClean="0"/>
              <a:t>Compare expected cases vs. observed</a:t>
            </a:r>
          </a:p>
          <a:p>
            <a:pPr marL="0">
              <a:buFontTx/>
              <a:buChar char="-"/>
              <a:defRPr/>
            </a:pPr>
            <a:r>
              <a:rPr lang="en-US" sz="2000" dirty="0" smtClean="0"/>
              <a:t>Excess cases may be actual/real or </a:t>
            </a:r>
            <a:r>
              <a:rPr lang="en-US" sz="2000" dirty="0" err="1" smtClean="0"/>
              <a:t>artifactual</a:t>
            </a:r>
            <a:endParaRPr lang="en-US" sz="2000" dirty="0" smtClean="0"/>
          </a:p>
          <a:p>
            <a:pPr>
              <a:defRPr/>
            </a:pPr>
            <a:r>
              <a:rPr lang="en-US" sz="2000" dirty="0" smtClean="0"/>
              <a:t>Actual:</a:t>
            </a:r>
          </a:p>
          <a:p>
            <a:pPr lvl="1">
              <a:defRPr/>
            </a:pPr>
            <a:r>
              <a:rPr lang="en-US" sz="2000" dirty="0" smtClean="0"/>
              <a:t>Change in incidence</a:t>
            </a:r>
          </a:p>
          <a:p>
            <a:pPr lvl="1">
              <a:defRPr/>
            </a:pPr>
            <a:r>
              <a:rPr lang="en-US" sz="2000" dirty="0" smtClean="0"/>
              <a:t>Change in age composition</a:t>
            </a:r>
          </a:p>
          <a:p>
            <a:pPr lvl="1">
              <a:defRPr/>
            </a:pPr>
            <a:r>
              <a:rPr lang="en-US" sz="2000" dirty="0" smtClean="0"/>
              <a:t>Catastrophes</a:t>
            </a:r>
          </a:p>
          <a:p>
            <a:pPr lvl="1">
              <a:defRPr/>
            </a:pPr>
            <a:r>
              <a:rPr lang="en-US" sz="2000" dirty="0" smtClean="0"/>
              <a:t>Duration of illnes</a:t>
            </a:r>
            <a:r>
              <a:rPr lang="en-US" sz="2100" dirty="0" smtClean="0"/>
              <a:t>s</a:t>
            </a:r>
          </a:p>
          <a:p>
            <a:pPr>
              <a:defRPr/>
            </a:pPr>
            <a:r>
              <a:rPr lang="en-US" sz="2700" dirty="0" err="1" smtClean="0"/>
              <a:t>Artifactual</a:t>
            </a:r>
            <a:r>
              <a:rPr lang="en-US" sz="2700" dirty="0" smtClean="0"/>
              <a:t>:</a:t>
            </a:r>
          </a:p>
          <a:p>
            <a:pPr lvl="1">
              <a:defRPr/>
            </a:pPr>
            <a:r>
              <a:rPr lang="en-US" sz="2100" dirty="0" smtClean="0"/>
              <a:t>Change in diagnostic methods</a:t>
            </a:r>
          </a:p>
          <a:p>
            <a:pPr lvl="1">
              <a:defRPr/>
            </a:pPr>
            <a:r>
              <a:rPr lang="en-US" sz="2000" dirty="0" smtClean="0"/>
              <a:t>Change in case detection</a:t>
            </a:r>
          </a:p>
          <a:p>
            <a:pPr lvl="1">
              <a:defRPr/>
            </a:pPr>
            <a:r>
              <a:rPr lang="en-US" sz="2000" dirty="0" smtClean="0"/>
              <a:t>Change in reporting</a:t>
            </a:r>
          </a:p>
          <a:p>
            <a:pPr lvl="1">
              <a:defRPr/>
            </a:pPr>
            <a:r>
              <a:rPr lang="en-US" sz="2000" dirty="0" smtClean="0"/>
              <a:t>Change in disease classification/ death</a:t>
            </a:r>
          </a:p>
          <a:p>
            <a:pPr lvl="1">
              <a:defRPr/>
            </a:pPr>
            <a:r>
              <a:rPr lang="en-US" sz="2000" dirty="0" smtClean="0"/>
              <a:t>Change in population count</a:t>
            </a:r>
          </a:p>
          <a:p>
            <a:pPr marL="609600" indent="-609600">
              <a:spcBef>
                <a:spcPts val="0"/>
              </a:spcBef>
              <a:buNone/>
              <a:defRPr/>
            </a:pPr>
            <a:endParaRPr lang="en-US" dirty="0"/>
          </a:p>
        </p:txBody>
      </p:sp>
      <p:sp>
        <p:nvSpPr>
          <p:cNvPr id="4" name="Date Placeholder 3"/>
          <p:cNvSpPr>
            <a:spLocks noGrp="1"/>
          </p:cNvSpPr>
          <p:nvPr>
            <p:ph type="dt" sz="half" idx="10"/>
          </p:nvPr>
        </p:nvSpPr>
        <p:spPr/>
        <p:txBody>
          <a:bodyPr/>
          <a:lstStyle/>
          <a:p>
            <a:fld id="{022B1511-EADD-4D38-A46C-999E5AD43BA0}"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225</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pPr>
              <a:buFont typeface="Wingdings" pitchFamily="2" charset="2"/>
              <a:buNone/>
            </a:pPr>
            <a:r>
              <a:rPr lang="en-US" b="1" dirty="0" smtClean="0"/>
              <a:t>3. Describe the epidemic with respect to time, place and person</a:t>
            </a:r>
            <a:r>
              <a:rPr lang="en-US" dirty="0" smtClean="0"/>
              <a:t>.</a:t>
            </a:r>
          </a:p>
          <a:p>
            <a:pPr lvl="1"/>
            <a:r>
              <a:rPr lang="en-US" b="1" dirty="0" smtClean="0"/>
              <a:t>Epidemic curve-</a:t>
            </a:r>
            <a:r>
              <a:rPr lang="en-US" dirty="0" smtClean="0"/>
              <a:t>plots the cases by the time of onset and provides a time frame for the outbreak investigation.</a:t>
            </a:r>
          </a:p>
          <a:p>
            <a:pPr lvl="1"/>
            <a:r>
              <a:rPr lang="en-US" b="1" dirty="0" smtClean="0"/>
              <a:t>Spot map-</a:t>
            </a:r>
            <a:r>
              <a:rPr lang="en-US" dirty="0" smtClean="0"/>
              <a:t>plots cases by location and shows the geographic spreads of cases.</a:t>
            </a:r>
          </a:p>
          <a:p>
            <a:pPr lvl="1"/>
            <a:r>
              <a:rPr lang="en-US" b="1" dirty="0" smtClean="0"/>
              <a:t>Attack rates-</a:t>
            </a:r>
            <a:r>
              <a:rPr lang="en-US" dirty="0" smtClean="0"/>
              <a:t>calculate rates of illness in population at risk.</a:t>
            </a:r>
          </a:p>
          <a:p>
            <a:endParaRPr lang="en-US" dirty="0"/>
          </a:p>
        </p:txBody>
      </p:sp>
      <p:sp>
        <p:nvSpPr>
          <p:cNvPr id="4" name="Date Placeholder 3"/>
          <p:cNvSpPr>
            <a:spLocks noGrp="1"/>
          </p:cNvSpPr>
          <p:nvPr>
            <p:ph type="dt" sz="half" idx="10"/>
          </p:nvPr>
        </p:nvSpPr>
        <p:spPr/>
        <p:txBody>
          <a:bodyPr/>
          <a:lstStyle/>
          <a:p>
            <a:fld id="{4A878065-C6FF-46CF-A8E9-E7C8AE1B3931}"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None/>
            </a:pPr>
            <a:r>
              <a:rPr lang="en-US" sz="2800" b="1" dirty="0" smtClean="0"/>
              <a:t>4. Formulate and test hypothesis</a:t>
            </a:r>
            <a:endParaRPr lang="en-US" b="1" dirty="0" smtClean="0"/>
          </a:p>
          <a:p>
            <a:r>
              <a:rPr lang="en-US" dirty="0" smtClean="0"/>
              <a:t>Formulate hypothesis based on your characterization of the epidemic by </a:t>
            </a:r>
            <a:r>
              <a:rPr lang="en-US" b="1" dirty="0" smtClean="0"/>
              <a:t>time, place and person</a:t>
            </a:r>
          </a:p>
          <a:p>
            <a:r>
              <a:rPr lang="en-US" dirty="0" smtClean="0"/>
              <a:t>The hypothesis should address:-</a:t>
            </a:r>
          </a:p>
          <a:p>
            <a:pPr lvl="2"/>
            <a:r>
              <a:rPr lang="en-US" dirty="0" smtClean="0"/>
              <a:t>The source of the agent</a:t>
            </a:r>
          </a:p>
          <a:p>
            <a:pPr lvl="2"/>
            <a:r>
              <a:rPr lang="en-US" dirty="0" smtClean="0"/>
              <a:t>The mode of transmission</a:t>
            </a:r>
          </a:p>
          <a:p>
            <a:pPr lvl="2"/>
            <a:r>
              <a:rPr lang="en-US" dirty="0" smtClean="0"/>
              <a:t>The exposure that cause the disease</a:t>
            </a:r>
          </a:p>
          <a:p>
            <a:pPr lvl="2"/>
            <a:r>
              <a:rPr lang="en-US" dirty="0" smtClean="0"/>
              <a:t>Determine the type of epidemic</a:t>
            </a:r>
          </a:p>
          <a:p>
            <a:pPr lvl="2"/>
            <a:r>
              <a:rPr lang="en-US" dirty="0" smtClean="0"/>
              <a:t>Define the population at risk</a:t>
            </a:r>
          </a:p>
          <a:p>
            <a:endParaRPr lang="en-US" dirty="0"/>
          </a:p>
        </p:txBody>
      </p:sp>
      <p:sp>
        <p:nvSpPr>
          <p:cNvPr id="4" name="Date Placeholder 3"/>
          <p:cNvSpPr>
            <a:spLocks noGrp="1"/>
          </p:cNvSpPr>
          <p:nvPr>
            <p:ph type="dt" sz="half" idx="10"/>
          </p:nvPr>
        </p:nvSpPr>
        <p:spPr/>
        <p:txBody>
          <a:bodyPr/>
          <a:lstStyle/>
          <a:p>
            <a:fld id="{D0D6F259-977A-4046-A90D-728ECE323F5B}"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227</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4" name="Date Placeholder 3"/>
          <p:cNvSpPr>
            <a:spLocks noGrp="1"/>
          </p:cNvSpPr>
          <p:nvPr>
            <p:ph type="dt" sz="half" idx="10"/>
          </p:nvPr>
        </p:nvSpPr>
        <p:spPr/>
        <p:txBody>
          <a:bodyPr/>
          <a:lstStyle/>
          <a:p>
            <a:fld id="{2C42892C-A7B1-46DB-90D1-3B5A4A57D941}"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228</a:t>
            </a:fld>
            <a:endParaRPr lang="en-US"/>
          </a:p>
        </p:txBody>
      </p:sp>
      <p:sp>
        <p:nvSpPr>
          <p:cNvPr id="8" name="Content Placeholder 2"/>
          <p:cNvSpPr>
            <a:spLocks noGrp="1"/>
          </p:cNvSpPr>
          <p:nvPr>
            <p:ph idx="1"/>
          </p:nvPr>
        </p:nvSpPr>
        <p:spPr/>
        <p:txBody>
          <a:bodyPr>
            <a:normAutofit fontScale="92500" lnSpcReduction="10000"/>
          </a:bodyPr>
          <a:lstStyle/>
          <a:p>
            <a:pPr>
              <a:buFont typeface="Wingdings" pitchFamily="2" charset="2"/>
              <a:buNone/>
            </a:pPr>
            <a:r>
              <a:rPr lang="en-US" b="1" dirty="0" smtClean="0"/>
              <a:t>5. Search for additional case.</a:t>
            </a:r>
          </a:p>
          <a:p>
            <a:pPr eaLnBrk="1" hangingPunct="1">
              <a:buFontTx/>
              <a:buChar char="-"/>
            </a:pPr>
            <a:r>
              <a:rPr lang="en-US" sz="2000" dirty="0" smtClean="0"/>
              <a:t>Epidemiological – case control (healthy individuals from same population)</a:t>
            </a:r>
          </a:p>
          <a:p>
            <a:pPr eaLnBrk="1" hangingPunct="1">
              <a:buFontTx/>
              <a:buChar char="-"/>
            </a:pPr>
            <a:r>
              <a:rPr lang="en-US" sz="2000" dirty="0" smtClean="0"/>
              <a:t>Laboratory analysis</a:t>
            </a:r>
          </a:p>
          <a:p>
            <a:pPr eaLnBrk="1" hangingPunct="1">
              <a:buFontTx/>
              <a:buChar char="-"/>
            </a:pPr>
            <a:r>
              <a:rPr lang="en-US" sz="2000" dirty="0" smtClean="0"/>
              <a:t>Medical examination</a:t>
            </a:r>
            <a:endParaRPr lang="en-US" sz="2800" dirty="0" smtClean="0"/>
          </a:p>
          <a:p>
            <a:pPr>
              <a:buFont typeface="Wingdings" pitchFamily="2" charset="2"/>
              <a:buNone/>
            </a:pPr>
            <a:r>
              <a:rPr lang="en-US" dirty="0" smtClean="0"/>
              <a:t>6. </a:t>
            </a:r>
            <a:r>
              <a:rPr lang="en-US" b="1" dirty="0" smtClean="0"/>
              <a:t>Do descriptive epidemiology and describe the epidemic by PPT and do data analysis</a:t>
            </a:r>
          </a:p>
          <a:p>
            <a:pPr>
              <a:buFont typeface="Wingdings" pitchFamily="2" charset="2"/>
              <a:buNone/>
            </a:pPr>
            <a:r>
              <a:rPr lang="en-US" dirty="0" smtClean="0"/>
              <a:t>7. </a:t>
            </a:r>
            <a:r>
              <a:rPr lang="en-US" b="1" dirty="0" smtClean="0"/>
              <a:t>Make a decision on the hypothesis tested</a:t>
            </a:r>
          </a:p>
          <a:p>
            <a:pPr>
              <a:buFont typeface="Wingdings" pitchFamily="2" charset="2"/>
              <a:buNone/>
            </a:pPr>
            <a:r>
              <a:rPr lang="en-US" dirty="0" smtClean="0"/>
              <a:t>8. </a:t>
            </a:r>
            <a:r>
              <a:rPr lang="en-US" b="1" dirty="0" smtClean="0"/>
              <a:t>Intervention and follow up.</a:t>
            </a:r>
          </a:p>
          <a:p>
            <a:pPr>
              <a:buFont typeface="Wingdings" pitchFamily="2" charset="2"/>
              <a:buNone/>
            </a:pPr>
            <a:r>
              <a:rPr lang="en-US" dirty="0" smtClean="0"/>
              <a:t>9. </a:t>
            </a:r>
            <a:r>
              <a:rPr lang="en-US" b="1" dirty="0" smtClean="0"/>
              <a:t>Report of the investigation/communicating finding</a:t>
            </a:r>
          </a:p>
          <a:p>
            <a:endParaRPr lang="en-US" b="1" dirty="0" smtClean="0"/>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outbreak/epidemics</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sz="2800" dirty="0" smtClean="0"/>
              <a:t>Measures directed against the reservoir </a:t>
            </a:r>
          </a:p>
          <a:p>
            <a:pPr lvl="2">
              <a:defRPr/>
            </a:pPr>
            <a:r>
              <a:rPr lang="en-US" sz="2800" dirty="0" smtClean="0"/>
              <a:t>Domestic animals</a:t>
            </a:r>
          </a:p>
          <a:p>
            <a:pPr lvl="4">
              <a:defRPr/>
            </a:pPr>
            <a:r>
              <a:rPr lang="en-US" sz="2400" dirty="0" smtClean="0"/>
              <a:t>Immunization</a:t>
            </a:r>
          </a:p>
          <a:p>
            <a:pPr lvl="4">
              <a:defRPr/>
            </a:pPr>
            <a:r>
              <a:rPr lang="en-US" sz="2400" dirty="0" smtClean="0"/>
              <a:t>Distraction of infected animals</a:t>
            </a:r>
          </a:p>
          <a:p>
            <a:pPr lvl="2">
              <a:defRPr/>
            </a:pPr>
            <a:r>
              <a:rPr lang="en-US" sz="2800" dirty="0" smtClean="0"/>
              <a:t>Wild animals</a:t>
            </a:r>
          </a:p>
          <a:p>
            <a:pPr lvl="3">
              <a:defRPr/>
            </a:pPr>
            <a:r>
              <a:rPr lang="en-US" sz="2400" dirty="0" smtClean="0"/>
              <a:t>Post-exposure prophylaxis</a:t>
            </a:r>
          </a:p>
          <a:p>
            <a:pPr lvl="2">
              <a:defRPr/>
            </a:pPr>
            <a:r>
              <a:rPr lang="en-US" sz="2600" dirty="0" smtClean="0"/>
              <a:t>Humans </a:t>
            </a:r>
          </a:p>
          <a:p>
            <a:pPr lvl="3">
              <a:defRPr/>
            </a:pPr>
            <a:r>
              <a:rPr lang="en-US" sz="2200" dirty="0" smtClean="0"/>
              <a:t>Removal of the focus of infection.</a:t>
            </a:r>
          </a:p>
          <a:p>
            <a:pPr lvl="3">
              <a:defRPr/>
            </a:pPr>
            <a:r>
              <a:rPr lang="en-US" sz="2200" dirty="0" smtClean="0"/>
              <a:t>Isolation of infected person</a:t>
            </a:r>
          </a:p>
          <a:p>
            <a:pPr lvl="3">
              <a:defRPr/>
            </a:pPr>
            <a:r>
              <a:rPr lang="en-US" sz="2200" dirty="0" smtClean="0"/>
              <a:t>Treatment</a:t>
            </a:r>
          </a:p>
          <a:p>
            <a:pPr lvl="3">
              <a:defRPr/>
            </a:pPr>
            <a:r>
              <a:rPr lang="en-US" sz="2200" dirty="0" smtClean="0"/>
              <a:t>Disinfection of contaminated object</a:t>
            </a:r>
            <a:endParaRPr lang="en-US" sz="1800" dirty="0" smtClean="0"/>
          </a:p>
          <a:p>
            <a:pPr>
              <a:buFont typeface="Wingdings" pitchFamily="2" charset="2"/>
              <a:buNone/>
              <a:defRPr/>
            </a:pPr>
            <a:r>
              <a:rPr lang="en-US" b="1" dirty="0" smtClean="0"/>
              <a:t>  </a:t>
            </a:r>
            <a:r>
              <a:rPr lang="en-US" sz="2800" b="1" dirty="0" smtClean="0"/>
              <a:t>Quarantine </a:t>
            </a:r>
            <a:r>
              <a:rPr lang="en-US" sz="2800" dirty="0" smtClean="0"/>
              <a:t>–is the limitation of freedom of movement of apparently healthy persons or animals who have been exposing to a case of infectious diseases</a:t>
            </a:r>
            <a:endParaRPr lang="en-US" dirty="0" smtClean="0"/>
          </a:p>
          <a:p>
            <a:pPr>
              <a:defRPr/>
            </a:pPr>
            <a:endParaRPr lang="en-US" dirty="0" smtClean="0"/>
          </a:p>
          <a:p>
            <a:endParaRPr lang="en-US" dirty="0"/>
          </a:p>
        </p:txBody>
      </p:sp>
      <p:sp>
        <p:nvSpPr>
          <p:cNvPr id="4" name="Date Placeholder 3"/>
          <p:cNvSpPr>
            <a:spLocks noGrp="1"/>
          </p:cNvSpPr>
          <p:nvPr>
            <p:ph type="dt" sz="half" idx="10"/>
          </p:nvPr>
        </p:nvSpPr>
        <p:spPr/>
        <p:txBody>
          <a:bodyPr/>
          <a:lstStyle/>
          <a:p>
            <a:fld id="{130E30C6-DF39-4576-959B-D35DBFC2FAF5}"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229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sz="3600" dirty="0" smtClean="0">
                <a:latin typeface="Times New Roman" pitchFamily="18" charset="0"/>
                <a:cs typeface="FreesiaUPC" pitchFamily="34" charset="-34"/>
              </a:rPr>
              <a:t>Correlational/ecological studies (cont.)</a:t>
            </a:r>
            <a:endParaRPr lang="en-US" sz="3600" dirty="0" smtClean="0">
              <a:cs typeface="FreesiaUPC" pitchFamily="34" charset="-34"/>
            </a:endParaRPr>
          </a:p>
        </p:txBody>
      </p:sp>
      <p:sp>
        <p:nvSpPr>
          <p:cNvPr id="3" name="Content Placeholder 2"/>
          <p:cNvSpPr>
            <a:spLocks noGrp="1"/>
          </p:cNvSpPr>
          <p:nvPr>
            <p:ph sz="quarter" idx="1"/>
          </p:nvPr>
        </p:nvSpPr>
        <p:spPr>
          <a:xfrm>
            <a:off x="214313" y="1357313"/>
            <a:ext cx="8929687" cy="5072062"/>
          </a:xfrm>
        </p:spPr>
        <p:txBody>
          <a:bodyPr/>
          <a:lstStyle/>
          <a:p>
            <a:pPr marL="774700" indent="-660400" eaLnBrk="1" hangingPunct="1">
              <a:spcBef>
                <a:spcPct val="0"/>
              </a:spcBef>
              <a:buFontTx/>
              <a:buNone/>
              <a:defRPr/>
            </a:pPr>
            <a:r>
              <a:rPr lang="en-US" sz="2800" u="sng" dirty="0" smtClean="0">
                <a:solidFill>
                  <a:srgbClr val="99CC00"/>
                </a:solidFill>
                <a:cs typeface="FreesiaUPC" pitchFamily="34" charset="-34"/>
              </a:rPr>
              <a:t>Limitation</a:t>
            </a:r>
            <a:r>
              <a:rPr lang="en-US" dirty="0" smtClean="0">
                <a:cs typeface="FreesiaUPC" pitchFamily="34" charset="-34"/>
              </a:rPr>
              <a:t> </a:t>
            </a:r>
          </a:p>
          <a:p>
            <a:pPr marL="774700" indent="-660400" eaLnBrk="1" hangingPunct="1">
              <a:spcBef>
                <a:spcPct val="0"/>
              </a:spcBef>
              <a:buFont typeface="Wingdings" pitchFamily="2" charset="2"/>
              <a:buChar char="q"/>
              <a:defRPr/>
            </a:pPr>
            <a:r>
              <a:rPr lang="en-US" sz="2400" dirty="0" smtClean="0">
                <a:cs typeface="FreesiaUPC" pitchFamily="34" charset="-34"/>
              </a:rPr>
              <a:t>Inability to link exposure with disease in a single individual. </a:t>
            </a:r>
          </a:p>
          <a:p>
            <a:pPr marL="1263650" lvl="1" indent="-577850" eaLnBrk="1" hangingPunct="1">
              <a:spcBef>
                <a:spcPct val="0"/>
              </a:spcBef>
              <a:buFont typeface="Wingdings" pitchFamily="2" charset="2"/>
              <a:buChar char="§"/>
              <a:defRPr/>
            </a:pPr>
            <a:r>
              <a:rPr lang="en-US" sz="2000" dirty="0" smtClean="0">
                <a:cs typeface="FreesiaUPC" pitchFamily="34" charset="-34"/>
              </a:rPr>
              <a:t>Data on exposure and outcome are not linked at the individual level; association found with aggregate data (average values) may not apply to individuals </a:t>
            </a:r>
            <a:r>
              <a:rPr lang="en-US" sz="2000" b="1" dirty="0" smtClean="0">
                <a:solidFill>
                  <a:srgbClr val="FF0000"/>
                </a:solidFill>
                <a:cs typeface="FreesiaUPC" pitchFamily="34" charset="-34"/>
              </a:rPr>
              <a:t>(Prone to </a:t>
            </a:r>
            <a:r>
              <a:rPr lang="en-US" sz="2000" b="1" u="sng" dirty="0" smtClean="0">
                <a:solidFill>
                  <a:srgbClr val="FF0000"/>
                </a:solidFill>
                <a:cs typeface="FreesiaUPC" pitchFamily="34" charset="-34"/>
              </a:rPr>
              <a:t>ecological fallacy)</a:t>
            </a:r>
            <a:endParaRPr lang="en-US" sz="2000" b="1" dirty="0" smtClean="0">
              <a:solidFill>
                <a:srgbClr val="FF0000"/>
              </a:solidFill>
              <a:cs typeface="FreesiaUPC" pitchFamily="34" charset="-34"/>
            </a:endParaRPr>
          </a:p>
          <a:p>
            <a:pPr marL="774700" indent="-660400" eaLnBrk="1" hangingPunct="1">
              <a:spcBef>
                <a:spcPts val="0"/>
              </a:spcBef>
              <a:buFont typeface="Wingdings" pitchFamily="2" charset="2"/>
              <a:buChar char="Ø"/>
              <a:defRPr/>
            </a:pPr>
            <a:r>
              <a:rPr lang="en-US" sz="2000" dirty="0" smtClean="0">
                <a:cs typeface="FreesiaUPC" pitchFamily="34" charset="-34"/>
              </a:rPr>
              <a:t>Average exposure levels rather than actual individual values, ecological fallacy or bias.</a:t>
            </a:r>
          </a:p>
          <a:p>
            <a:pPr marL="774700" indent="-660400" eaLnBrk="1" hangingPunct="1">
              <a:spcBef>
                <a:spcPts val="0"/>
              </a:spcBef>
              <a:buFont typeface="Wingdings" pitchFamily="2" charset="2"/>
              <a:buChar char="Ø"/>
              <a:defRPr/>
            </a:pPr>
            <a:r>
              <a:rPr lang="en-US" sz="2000" dirty="0" smtClean="0">
                <a:cs typeface="FreesiaUPC" pitchFamily="34" charset="-34"/>
              </a:rPr>
              <a:t>Lack of ability to control for effects of potential confounding factors.</a:t>
            </a:r>
          </a:p>
          <a:p>
            <a:pPr marL="774700" indent="-660400" eaLnBrk="1" hangingPunct="1">
              <a:spcBef>
                <a:spcPts val="0"/>
              </a:spcBef>
              <a:buFont typeface="Wingdings" pitchFamily="2" charset="2"/>
              <a:buChar char="Ø"/>
              <a:defRPr/>
            </a:pPr>
            <a:r>
              <a:rPr lang="en-US" sz="2000" dirty="0" smtClean="0"/>
              <a:t>Conversely, lack of correlation does not necessarily imply absence of valid statistical association </a:t>
            </a:r>
            <a:r>
              <a:rPr lang="en-US" sz="2000" dirty="0" smtClean="0">
                <a:solidFill>
                  <a:srgbClr val="FF0000"/>
                </a:solidFill>
              </a:rPr>
              <a:t>(</a:t>
            </a:r>
            <a:r>
              <a:rPr lang="en-US" sz="2000" dirty="0" err="1" smtClean="0">
                <a:solidFill>
                  <a:srgbClr val="FF0000"/>
                </a:solidFill>
              </a:rPr>
              <a:t>Berksons</a:t>
            </a:r>
            <a:r>
              <a:rPr lang="en-US" sz="2000" dirty="0" smtClean="0">
                <a:solidFill>
                  <a:srgbClr val="FF0000"/>
                </a:solidFill>
              </a:rPr>
              <a:t> fallacy)</a:t>
            </a:r>
            <a:endParaRPr lang="en-US" sz="2000" dirty="0" smtClean="0">
              <a:solidFill>
                <a:srgbClr val="FF0000"/>
              </a:solidFill>
              <a:cs typeface="FreesiaUPC" pitchFamily="34" charset="-34"/>
            </a:endParaRPr>
          </a:p>
          <a:p>
            <a:pPr marL="774700" indent="-660400" eaLnBrk="1" hangingPunct="1">
              <a:spcBef>
                <a:spcPts val="0"/>
              </a:spcBef>
              <a:buFont typeface="Wingdings" pitchFamily="2" charset="2"/>
              <a:buChar char="Ø"/>
              <a:defRPr/>
            </a:pPr>
            <a:r>
              <a:rPr lang="en-US" sz="2000" dirty="0" smtClean="0"/>
              <a:t>It may mask a non-linear relationship between exposure and disease. </a:t>
            </a:r>
          </a:p>
          <a:p>
            <a:pPr marL="1370012" lvl="2" indent="-660400" eaLnBrk="1" hangingPunct="1">
              <a:spcBef>
                <a:spcPts val="0"/>
              </a:spcBef>
              <a:buFont typeface="Wingdings" pitchFamily="2" charset="2"/>
              <a:buChar char="Ø"/>
              <a:defRPr/>
            </a:pPr>
            <a:r>
              <a:rPr lang="en-US" sz="2600" b="1" dirty="0" smtClean="0">
                <a:solidFill>
                  <a:srgbClr val="6600FF"/>
                </a:solidFill>
                <a:cs typeface="FreesiaUPC" pitchFamily="34" charset="-34"/>
              </a:rPr>
              <a:t>E.g.</a:t>
            </a:r>
            <a:r>
              <a:rPr lang="en-US" sz="2600" b="1" dirty="0" smtClean="0">
                <a:cs typeface="FreesiaUPC" pitchFamily="34" charset="-34"/>
              </a:rPr>
              <a:t> </a:t>
            </a:r>
            <a:r>
              <a:rPr lang="en-US" sz="1800" b="1" dirty="0" smtClean="0">
                <a:cs typeface="FreesiaUPC" pitchFamily="34" charset="-34"/>
              </a:rPr>
              <a:t>non-linear relationship in alcohol consumption and mortality from CHD ("J" shaped curve)</a:t>
            </a:r>
            <a:endParaRPr lang="en-US" sz="600" b="1" dirty="0" smtClean="0">
              <a:cs typeface="FreesiaUPC" pitchFamily="34" charset="-34"/>
            </a:endParaRPr>
          </a:p>
          <a:p>
            <a:pPr eaLnBrk="1" hangingPunct="1">
              <a:defRPr/>
            </a:pPr>
            <a:endParaRPr lang="en-US" dirty="0"/>
          </a:p>
        </p:txBody>
      </p:sp>
      <p:sp>
        <p:nvSpPr>
          <p:cNvPr id="4" name="Slide Number Placeholder 3"/>
          <p:cNvSpPr>
            <a:spLocks noGrp="1"/>
          </p:cNvSpPr>
          <p:nvPr>
            <p:ph type="sldNum" sz="quarter" idx="12"/>
          </p:nvPr>
        </p:nvSpPr>
        <p:spPr/>
        <p:txBody>
          <a:bodyPr>
            <a:normAutofit/>
          </a:bodyPr>
          <a:lstStyle/>
          <a:p>
            <a:pPr>
              <a:defRPr/>
            </a:pPr>
            <a:fld id="{2E1A6E19-FA8F-4C94-A369-BF0566C73861}" type="slidenum">
              <a:rPr lang="en-US" smtClean="0"/>
              <a:pPr>
                <a:defRPr/>
              </a:pPr>
              <a:t>23</a:t>
            </a:fld>
            <a:endParaRPr lang="th-TH"/>
          </a:p>
        </p:txBody>
      </p:sp>
      <p:sp>
        <p:nvSpPr>
          <p:cNvPr id="5" name="Date Placeholder 4"/>
          <p:cNvSpPr>
            <a:spLocks noGrp="1"/>
          </p:cNvSpPr>
          <p:nvPr>
            <p:ph type="dt" sz="half" idx="10"/>
          </p:nvPr>
        </p:nvSpPr>
        <p:spPr/>
        <p:txBody>
          <a:bodyPr/>
          <a:lstStyle/>
          <a:p>
            <a:fld id="{F33DC2C9-3354-40E9-A11D-BC954E40F657}"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outbreak/epidemics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Measures that interrupt the transmission of organisms.</a:t>
            </a:r>
          </a:p>
          <a:p>
            <a:pPr lvl="2"/>
            <a:r>
              <a:rPr lang="en-US" dirty="0" smtClean="0"/>
              <a:t>Purification of water.</a:t>
            </a:r>
          </a:p>
          <a:p>
            <a:pPr lvl="2"/>
            <a:r>
              <a:rPr lang="en-US" dirty="0" err="1" smtClean="0"/>
              <a:t>Pasteurilization</a:t>
            </a:r>
            <a:r>
              <a:rPr lang="en-US" dirty="0" smtClean="0"/>
              <a:t> of milk.</a:t>
            </a:r>
          </a:p>
          <a:p>
            <a:pPr lvl="2"/>
            <a:r>
              <a:rPr lang="en-US" dirty="0" smtClean="0"/>
              <a:t>Inspection procedures designed to ensure safe food supply</a:t>
            </a:r>
          </a:p>
          <a:p>
            <a:pPr lvl="2"/>
            <a:r>
              <a:rPr lang="en-US" dirty="0" smtClean="0"/>
              <a:t>Improve housing condition</a:t>
            </a:r>
          </a:p>
          <a:p>
            <a:r>
              <a:rPr lang="en-US" sz="2800" dirty="0" smtClean="0"/>
              <a:t>Measures that reduce host susceptibility.</a:t>
            </a:r>
          </a:p>
          <a:p>
            <a:pPr lvl="2"/>
            <a:r>
              <a:rPr lang="en-US" dirty="0" smtClean="0"/>
              <a:t>Active immunization</a:t>
            </a:r>
          </a:p>
          <a:p>
            <a:pPr lvl="2"/>
            <a:r>
              <a:rPr lang="en-US" dirty="0" smtClean="0"/>
              <a:t>Passive immunization</a:t>
            </a:r>
          </a:p>
          <a:p>
            <a:pPr lvl="2"/>
            <a:r>
              <a:rPr lang="en-US" dirty="0" smtClean="0"/>
              <a:t>Chemoprophylaxis</a:t>
            </a:r>
          </a:p>
          <a:p>
            <a:endParaRPr lang="en-US" dirty="0" smtClean="0"/>
          </a:p>
          <a:p>
            <a:endParaRPr lang="en-US" dirty="0"/>
          </a:p>
        </p:txBody>
      </p:sp>
      <p:sp>
        <p:nvSpPr>
          <p:cNvPr id="4" name="Date Placeholder 3"/>
          <p:cNvSpPr>
            <a:spLocks noGrp="1"/>
          </p:cNvSpPr>
          <p:nvPr>
            <p:ph type="dt" sz="half" idx="10"/>
          </p:nvPr>
        </p:nvSpPr>
        <p:spPr/>
        <p:txBody>
          <a:bodyPr/>
          <a:lstStyle/>
          <a:p>
            <a:fld id="{541925E3-20F1-458E-8264-D6F323713B57}" type="datetime1">
              <a:rPr lang="en-US" smtClean="0"/>
              <a:t>5/17/2020</a:t>
            </a:fld>
            <a:endParaRPr lang="en-US"/>
          </a:p>
        </p:txBody>
      </p:sp>
      <p:sp>
        <p:nvSpPr>
          <p:cNvPr id="5" name="Slide Number Placeholder 4"/>
          <p:cNvSpPr>
            <a:spLocks noGrp="1"/>
          </p:cNvSpPr>
          <p:nvPr>
            <p:ph type="sldNum" sz="quarter" idx="12"/>
          </p:nvPr>
        </p:nvSpPr>
        <p:spPr/>
        <p:txBody>
          <a:bodyPr/>
          <a:lstStyle/>
          <a:p>
            <a:fld id="{5B704066-9873-4391-B3DF-9B74B7ED20A0}" type="slidenum">
              <a:rPr lang="en-US" smtClean="0"/>
              <a:pPr/>
              <a:t>230</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Activity</a:t>
            </a:r>
          </a:p>
          <a:p>
            <a:r>
              <a:rPr lang="en-US" dirty="0" smtClean="0"/>
              <a:t>Describe management of covid 19?</a:t>
            </a:r>
            <a:endParaRPr lang="en-US" dirty="0"/>
          </a:p>
        </p:txBody>
      </p:sp>
      <p:sp>
        <p:nvSpPr>
          <p:cNvPr id="4" name="Date Placeholder 3"/>
          <p:cNvSpPr>
            <a:spLocks noGrp="1"/>
          </p:cNvSpPr>
          <p:nvPr>
            <p:ph type="dt" sz="half" idx="10"/>
          </p:nvPr>
        </p:nvSpPr>
        <p:spPr/>
        <p:txBody>
          <a:bodyPr/>
          <a:lstStyle/>
          <a:p>
            <a:fld id="{36EF1CB8-3BC9-4D86-919C-00A8E7A17254}"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231</a:t>
            </a:fld>
            <a:endParaRPr lang="en-US"/>
          </a:p>
        </p:txBody>
      </p:sp>
    </p:spTree>
    <p:extLst>
      <p:ext uri="{BB962C8B-B14F-4D97-AF65-F5344CB8AC3E}">
        <p14:creationId xmlns:p14="http://schemas.microsoft.com/office/powerpoint/2010/main" val="73167674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0240719"/>
          <p:cNvPicPr>
            <a:picLocks noGrp="1" noChangeAspect="1" noChangeArrowheads="1"/>
          </p:cNvPicPr>
          <p:nvPr>
            <p:ph idx="1"/>
          </p:nvPr>
        </p:nvPicPr>
        <p:blipFill>
          <a:blip r:embed="rId2" cstate="print"/>
          <a:srcRect/>
          <a:stretch>
            <a:fillRect/>
          </a:stretch>
        </p:blipFill>
        <p:spPr bwMode="auto">
          <a:xfrm>
            <a:off x="1295400" y="1371600"/>
            <a:ext cx="6553200" cy="4953000"/>
          </a:xfrm>
          <a:prstGeom prst="rect">
            <a:avLst/>
          </a:prstGeom>
          <a:noFill/>
          <a:ln w="9525">
            <a:noFill/>
            <a:miter lim="800000"/>
            <a:headEnd/>
            <a:tailEnd/>
          </a:ln>
        </p:spPr>
      </p:pic>
      <p:sp>
        <p:nvSpPr>
          <p:cNvPr id="5" name="Rectangle 4"/>
          <p:cNvSpPr/>
          <p:nvPr/>
        </p:nvSpPr>
        <p:spPr>
          <a:xfrm>
            <a:off x="2286000" y="4648200"/>
            <a:ext cx="3505200" cy="1143000"/>
          </a:xfrm>
          <a:prstGeom prst="rect">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Thank </a:t>
            </a:r>
            <a:r>
              <a:rPr lang="en-US" sz="4000" dirty="0" smtClean="0">
                <a:solidFill>
                  <a:schemeClr val="bg1"/>
                </a:solidFill>
              </a:rPr>
              <a:t>you</a:t>
            </a:r>
            <a:r>
              <a:rPr lang="en-US" sz="4000" dirty="0" smtClean="0"/>
              <a:t>!!!</a:t>
            </a:r>
            <a:endParaRPr lang="en-US" sz="4000" dirty="0"/>
          </a:p>
        </p:txBody>
      </p:sp>
      <p:sp>
        <p:nvSpPr>
          <p:cNvPr id="7" name="Date Placeholder 6"/>
          <p:cNvSpPr>
            <a:spLocks noGrp="1"/>
          </p:cNvSpPr>
          <p:nvPr>
            <p:ph type="dt" sz="half" idx="10"/>
          </p:nvPr>
        </p:nvSpPr>
        <p:spPr/>
        <p:txBody>
          <a:bodyPr/>
          <a:lstStyle/>
          <a:p>
            <a:fld id="{DD32B7D6-F102-4C89-B0D0-C2FEF87E0A1A}" type="datetime1">
              <a:rPr lang="en-US" smtClean="0"/>
              <a:t>5/17/2020</a:t>
            </a:fld>
            <a:endParaRPr lang="en-US"/>
          </a:p>
        </p:txBody>
      </p:sp>
      <p:sp>
        <p:nvSpPr>
          <p:cNvPr id="8" name="Slide Number Placeholder 7"/>
          <p:cNvSpPr>
            <a:spLocks noGrp="1"/>
          </p:cNvSpPr>
          <p:nvPr>
            <p:ph type="sldNum" sz="quarter" idx="12"/>
          </p:nvPr>
        </p:nvSpPr>
        <p:spPr/>
        <p:txBody>
          <a:bodyPr/>
          <a:lstStyle/>
          <a:p>
            <a:fld id="{5B704066-9873-4391-B3DF-9B74B7ED20A0}" type="slidenum">
              <a:rPr lang="en-US" smtClean="0"/>
              <a:pPr/>
              <a:t>232</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260350"/>
            <a:ext cx="8229600" cy="882650"/>
          </a:xfrm>
        </p:spPr>
        <p:txBody>
          <a:bodyPr/>
          <a:lstStyle/>
          <a:p>
            <a:pPr eaLnBrk="1" hangingPunct="1"/>
            <a:r>
              <a:rPr lang="en-US" sz="3200" dirty="0" smtClean="0">
                <a:cs typeface="FreesiaUPC" pitchFamily="34" charset="-34"/>
              </a:rPr>
              <a:t>Case Reports (Case series) </a:t>
            </a:r>
          </a:p>
        </p:txBody>
      </p:sp>
      <p:sp>
        <p:nvSpPr>
          <p:cNvPr id="21506" name="Slide Number Placeholder 5"/>
          <p:cNvSpPr>
            <a:spLocks noGrp="1"/>
          </p:cNvSpPr>
          <p:nvPr>
            <p:ph type="sldNum" sz="quarter" idx="12"/>
          </p:nvPr>
        </p:nvSpPr>
        <p:spPr/>
        <p:txBody>
          <a:bodyPr>
            <a:normAutofit/>
          </a:bodyPr>
          <a:lstStyle/>
          <a:p>
            <a:pPr>
              <a:defRPr/>
            </a:pPr>
            <a:fld id="{C0A19DA1-CD45-4217-B19B-4ABBD0CB7762}" type="slidenum">
              <a:rPr lang="en-US"/>
              <a:pPr>
                <a:defRPr/>
              </a:pPr>
              <a:t>24</a:t>
            </a:fld>
            <a:endParaRPr lang="th-TH"/>
          </a:p>
        </p:txBody>
      </p:sp>
      <p:sp>
        <p:nvSpPr>
          <p:cNvPr id="28676" name="Rectangle 3"/>
          <p:cNvSpPr>
            <a:spLocks noGrp="1" noChangeArrowheads="1"/>
          </p:cNvSpPr>
          <p:nvPr>
            <p:ph sz="quarter" idx="1"/>
          </p:nvPr>
        </p:nvSpPr>
        <p:spPr>
          <a:xfrm>
            <a:off x="214313" y="1125538"/>
            <a:ext cx="8643937" cy="5472112"/>
          </a:xfrm>
        </p:spPr>
        <p:txBody>
          <a:bodyPr/>
          <a:lstStyle/>
          <a:p>
            <a:pPr eaLnBrk="1" hangingPunct="1">
              <a:buFont typeface="Wingdings" pitchFamily="2" charset="2"/>
              <a:buNone/>
            </a:pPr>
            <a:endParaRPr lang="en-US" sz="2800" smtClean="0">
              <a:solidFill>
                <a:srgbClr val="33CCCC"/>
              </a:solidFill>
              <a:latin typeface="Times New Roman" pitchFamily="18" charset="0"/>
              <a:cs typeface="FreesiaUPC" pitchFamily="34" charset="-34"/>
            </a:endParaRPr>
          </a:p>
          <a:p>
            <a:pPr eaLnBrk="1" hangingPunct="1">
              <a:buFont typeface="Wingdings" pitchFamily="2" charset="2"/>
              <a:buChar char="q"/>
            </a:pPr>
            <a:r>
              <a:rPr lang="en-US" sz="2800" smtClean="0">
                <a:cs typeface="FreesiaUPC" pitchFamily="34" charset="-34"/>
              </a:rPr>
              <a:t>Report or describe the experience of a single individual or a group of individuals with the same diagnosis or health problem </a:t>
            </a:r>
          </a:p>
          <a:p>
            <a:pPr lvl="1" eaLnBrk="1" hangingPunct="1">
              <a:buFont typeface="Wingdings" pitchFamily="2" charset="2"/>
              <a:buChar char="q"/>
            </a:pPr>
            <a:r>
              <a:rPr lang="en-US" sz="2100" smtClean="0">
                <a:cs typeface="FreesiaUPC" pitchFamily="34" charset="-34"/>
              </a:rPr>
              <a:t>Derived from either the practice of one or more health care professionals or a defined health care setting ( hospital, health centre or specialized clinic)</a:t>
            </a:r>
          </a:p>
          <a:p>
            <a:pPr eaLnBrk="1" hangingPunct="1"/>
            <a:endParaRPr lang="en-US" sz="2800" smtClean="0">
              <a:latin typeface="Times New Roman" pitchFamily="18" charset="0"/>
              <a:cs typeface="FreesiaUPC" pitchFamily="34" charset="-34"/>
            </a:endParaRPr>
          </a:p>
          <a:p>
            <a:pPr eaLnBrk="1" hangingPunct="1">
              <a:buFontTx/>
              <a:buNone/>
            </a:pPr>
            <a:r>
              <a:rPr lang="en-US" sz="2800" smtClean="0">
                <a:latin typeface="Times New Roman" pitchFamily="18" charset="0"/>
                <a:cs typeface="FreesiaUPC" pitchFamily="34" charset="-34"/>
              </a:rPr>
              <a:t>    </a:t>
            </a:r>
          </a:p>
        </p:txBody>
      </p:sp>
      <p:sp>
        <p:nvSpPr>
          <p:cNvPr id="5" name="Date Placeholder 4"/>
          <p:cNvSpPr>
            <a:spLocks noGrp="1"/>
          </p:cNvSpPr>
          <p:nvPr>
            <p:ph type="dt" sz="half" idx="10"/>
          </p:nvPr>
        </p:nvSpPr>
        <p:spPr/>
        <p:txBody>
          <a:bodyPr/>
          <a:lstStyle/>
          <a:p>
            <a:fld id="{63F8A476-FFCC-4E93-95A9-FEFDB0F55394}"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sz="3200" dirty="0" smtClean="0">
                <a:cs typeface="FreesiaUPC" pitchFamily="34" charset="-34"/>
              </a:rPr>
              <a:t>Case Reports (Case series)… </a:t>
            </a:r>
          </a:p>
        </p:txBody>
      </p:sp>
      <p:sp>
        <p:nvSpPr>
          <p:cNvPr id="29699" name="Content Placeholder 2"/>
          <p:cNvSpPr>
            <a:spLocks noGrp="1"/>
          </p:cNvSpPr>
          <p:nvPr>
            <p:ph idx="1"/>
          </p:nvPr>
        </p:nvSpPr>
        <p:spPr>
          <a:xfrm>
            <a:off x="457200" y="1600200"/>
            <a:ext cx="8472488" cy="4983163"/>
          </a:xfrm>
        </p:spPr>
        <p:txBody>
          <a:bodyPr>
            <a:normAutofit lnSpcReduction="10000"/>
          </a:bodyPr>
          <a:lstStyle/>
          <a:p>
            <a:pPr eaLnBrk="1" hangingPunct="1">
              <a:buFont typeface="Wingdings" pitchFamily="2" charset="2"/>
              <a:buNone/>
            </a:pPr>
            <a:r>
              <a:rPr lang="en-GB" sz="2800" smtClean="0">
                <a:cs typeface="FreesiaUPC" pitchFamily="34" charset="-34"/>
              </a:rPr>
              <a:t>2.1. </a:t>
            </a:r>
            <a:r>
              <a:rPr lang="en-GB" sz="2800" b="1" smtClean="0">
                <a:cs typeface="FreesiaUPC" pitchFamily="34" charset="-34"/>
              </a:rPr>
              <a:t>Case study/report</a:t>
            </a:r>
            <a:endParaRPr lang="en-US" sz="2600" b="1" smtClean="0">
              <a:cs typeface="FreesiaUPC" pitchFamily="34" charset="-34"/>
            </a:endParaRPr>
          </a:p>
          <a:p>
            <a:pPr eaLnBrk="1" hangingPunct="1"/>
            <a:r>
              <a:rPr lang="en-US" sz="2400" smtClean="0">
                <a:cs typeface="FreesiaUPC" pitchFamily="34" charset="-34"/>
              </a:rPr>
              <a:t>A most basic type of descriptive study of individuals comprising of a careful and detailed report of a single patient by one or more physician </a:t>
            </a:r>
          </a:p>
          <a:p>
            <a:pPr lvl="1" eaLnBrk="1" hangingPunct="1"/>
            <a:r>
              <a:rPr lang="en-US" sz="2400" smtClean="0">
                <a:cs typeface="FreesiaUPC" pitchFamily="34" charset="-34"/>
              </a:rPr>
              <a:t>E.g. the progress of symptom and sign, response of treatment</a:t>
            </a:r>
            <a:endParaRPr lang="en-GB" sz="2400" smtClean="0">
              <a:cs typeface="FreesiaUPC" pitchFamily="34" charset="-34"/>
            </a:endParaRPr>
          </a:p>
          <a:p>
            <a:pPr eaLnBrk="1" hangingPunct="1"/>
            <a:r>
              <a:rPr lang="en-GB" sz="2400" smtClean="0">
                <a:cs typeface="FreesiaUPC" pitchFamily="34" charset="-34"/>
              </a:rPr>
              <a:t>It is the study of health profile of a single individual using a careful and detailed report by one or more clinicians</a:t>
            </a:r>
            <a:endParaRPr lang="en-GB" sz="2000" smtClean="0">
              <a:cs typeface="FreesiaUPC" pitchFamily="34" charset="-34"/>
            </a:endParaRPr>
          </a:p>
          <a:p>
            <a:pPr lvl="1" eaLnBrk="1" hangingPunct="1"/>
            <a:r>
              <a:rPr lang="en-GB" sz="2400" smtClean="0">
                <a:cs typeface="FreesiaUPC" pitchFamily="34" charset="-34"/>
              </a:rPr>
              <a:t>It is common form that is published in articles</a:t>
            </a:r>
            <a:endParaRPr lang="en-GB" sz="1800" smtClean="0">
              <a:cs typeface="FreesiaUPC" pitchFamily="34" charset="-34"/>
            </a:endParaRPr>
          </a:p>
          <a:p>
            <a:pPr eaLnBrk="1" hangingPunct="1"/>
            <a:r>
              <a:rPr lang="en-GB" smtClean="0">
                <a:cs typeface="FreesiaUPC" pitchFamily="34" charset="-34"/>
              </a:rPr>
              <a:t>It is made using </a:t>
            </a:r>
          </a:p>
          <a:p>
            <a:pPr lvl="1" eaLnBrk="1" hangingPunct="1"/>
            <a:r>
              <a:rPr lang="en-GB" sz="2400" smtClean="0">
                <a:cs typeface="FreesiaUPC" pitchFamily="34" charset="-34"/>
              </a:rPr>
              <a:t>Simple history, physical examination and Lab./ radiologic investigation</a:t>
            </a:r>
          </a:p>
          <a:p>
            <a:pPr eaLnBrk="1" hangingPunct="1">
              <a:lnSpc>
                <a:spcPct val="110000"/>
              </a:lnSpc>
            </a:pPr>
            <a:endParaRPr lang="en-US" smtClean="0">
              <a:cs typeface="FreesiaUPC" pitchFamily="34" charset="-34"/>
            </a:endParaRPr>
          </a:p>
        </p:txBody>
      </p:sp>
      <p:sp>
        <p:nvSpPr>
          <p:cNvPr id="4" name="Date Placeholder 3"/>
          <p:cNvSpPr>
            <a:spLocks noGrp="1"/>
          </p:cNvSpPr>
          <p:nvPr>
            <p:ph type="dt" sz="half" idx="10"/>
          </p:nvPr>
        </p:nvSpPr>
        <p:spPr/>
        <p:txBody>
          <a:bodyPr/>
          <a:lstStyle/>
          <a:p>
            <a:fld id="{70DAD380-9553-4D42-ABEB-24B6D7B56766}"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25</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US" sz="3200" dirty="0" smtClean="0">
                <a:cs typeface="FreesiaUPC" pitchFamily="34" charset="-34"/>
              </a:rPr>
              <a:t>Case Reports …</a:t>
            </a:r>
          </a:p>
        </p:txBody>
      </p:sp>
      <p:sp>
        <p:nvSpPr>
          <p:cNvPr id="30723" name="Content Placeholder 2"/>
          <p:cNvSpPr>
            <a:spLocks noGrp="1"/>
          </p:cNvSpPr>
          <p:nvPr>
            <p:ph sz="quarter" idx="1"/>
          </p:nvPr>
        </p:nvSpPr>
        <p:spPr>
          <a:xfrm>
            <a:off x="357188" y="1600200"/>
            <a:ext cx="8786812" cy="4495800"/>
          </a:xfrm>
        </p:spPr>
        <p:txBody>
          <a:bodyPr/>
          <a:lstStyle/>
          <a:p>
            <a:pPr>
              <a:lnSpc>
                <a:spcPct val="170000"/>
              </a:lnSpc>
            </a:pPr>
            <a:r>
              <a:rPr lang="en-US" sz="2400" smtClean="0">
                <a:cs typeface="FreesiaUPC" pitchFamily="34" charset="-34"/>
              </a:rPr>
              <a:t>Useful for the recognition of new disease</a:t>
            </a:r>
          </a:p>
          <a:p>
            <a:pPr>
              <a:lnSpc>
                <a:spcPct val="170000"/>
              </a:lnSpc>
            </a:pPr>
            <a:r>
              <a:rPr lang="en-US" sz="2400" smtClean="0">
                <a:cs typeface="FreesiaUPC" pitchFamily="34" charset="-34"/>
              </a:rPr>
              <a:t>Important for constructing the natural history of disease</a:t>
            </a:r>
          </a:p>
          <a:p>
            <a:pPr>
              <a:lnSpc>
                <a:spcPct val="170000"/>
              </a:lnSpc>
            </a:pPr>
            <a:r>
              <a:rPr lang="en-US" sz="2400" smtClean="0">
                <a:cs typeface="FreesiaUPC" pitchFamily="34" charset="-34"/>
              </a:rPr>
              <a:t>Help to formulate a research hypothesis and detection of epidemics</a:t>
            </a:r>
          </a:p>
          <a:p>
            <a:pPr lvl="1" eaLnBrk="1" hangingPunct="1"/>
            <a:r>
              <a:rPr lang="en-GB" sz="2400" smtClean="0">
                <a:cs typeface="FreesiaUPC" pitchFamily="34" charset="-34"/>
              </a:rPr>
              <a:t>It was a single case report that formulated the hypothesis of oral contraceptive use increases venous thrombo-embolism</a:t>
            </a:r>
            <a:endParaRPr lang="en-US" sz="2400" smtClean="0">
              <a:cs typeface="FreesiaUPC" pitchFamily="34" charset="-34"/>
            </a:endParaRPr>
          </a:p>
          <a:p>
            <a:pPr eaLnBrk="1" hangingPunct="1"/>
            <a:endParaRPr lang="en-US"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38AAAD42-B4E2-41E2-A6E2-5490A4174D89}" type="slidenum">
              <a:rPr lang="en-US" smtClean="0"/>
              <a:pPr>
                <a:defRPr/>
              </a:pPr>
              <a:t>26</a:t>
            </a:fld>
            <a:endParaRPr lang="th-TH"/>
          </a:p>
        </p:txBody>
      </p:sp>
      <p:sp>
        <p:nvSpPr>
          <p:cNvPr id="5" name="Date Placeholder 4"/>
          <p:cNvSpPr>
            <a:spLocks noGrp="1"/>
          </p:cNvSpPr>
          <p:nvPr>
            <p:ph type="dt" sz="half" idx="10"/>
          </p:nvPr>
        </p:nvSpPr>
        <p:spPr/>
        <p:txBody>
          <a:bodyPr/>
          <a:lstStyle/>
          <a:p>
            <a:fld id="{2E57BE62-55F1-4F06-AA37-04BF315E5EB0}"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285750"/>
            <a:ext cx="8458200" cy="1000125"/>
          </a:xfrm>
        </p:spPr>
        <p:txBody>
          <a:bodyPr/>
          <a:lstStyle/>
          <a:p>
            <a:r>
              <a:rPr lang="en-US" sz="3200" b="1" smtClean="0">
                <a:cs typeface="FreesiaUPC" pitchFamily="34" charset="-34"/>
              </a:rPr>
              <a:t> Case report :Limitations</a:t>
            </a:r>
            <a:endParaRPr lang="en-US" sz="3200" smtClean="0">
              <a:cs typeface="FreesiaUPC" pitchFamily="34" charset="-34"/>
            </a:endParaRPr>
          </a:p>
        </p:txBody>
      </p:sp>
      <p:sp>
        <p:nvSpPr>
          <p:cNvPr id="31747" name="Content Placeholder 2"/>
          <p:cNvSpPr>
            <a:spLocks noGrp="1"/>
          </p:cNvSpPr>
          <p:nvPr>
            <p:ph idx="1"/>
          </p:nvPr>
        </p:nvSpPr>
        <p:spPr>
          <a:xfrm>
            <a:off x="228600" y="1785938"/>
            <a:ext cx="8772525" cy="4857750"/>
          </a:xfrm>
        </p:spPr>
        <p:txBody>
          <a:bodyPr/>
          <a:lstStyle/>
          <a:p>
            <a:r>
              <a:rPr lang="en-US" sz="2400" smtClean="0">
                <a:cs typeface="FreesiaUPC" pitchFamily="34" charset="-34"/>
              </a:rPr>
              <a:t>No appropriate comparison group</a:t>
            </a:r>
          </a:p>
          <a:p>
            <a:r>
              <a:rPr lang="en-US" sz="2400" smtClean="0">
                <a:cs typeface="FreesiaUPC" pitchFamily="34" charset="-34"/>
              </a:rPr>
              <a:t>Cannot be used to test for presence of a valid statistical association</a:t>
            </a:r>
          </a:p>
          <a:p>
            <a:r>
              <a:rPr lang="en-US" sz="2400" smtClean="0">
                <a:cs typeface="FreesiaUPC" pitchFamily="34" charset="-34"/>
              </a:rPr>
              <a:t>Since based on the experience of one person: </a:t>
            </a:r>
          </a:p>
          <a:p>
            <a:pPr lvl="1">
              <a:buFont typeface="Wingdings" pitchFamily="2" charset="2"/>
              <a:buChar char="ü"/>
            </a:pPr>
            <a:r>
              <a:rPr lang="en-US" sz="2800" smtClean="0">
                <a:cs typeface="FreesiaUPC" pitchFamily="34" charset="-34"/>
              </a:rPr>
              <a:t>Presence  of any risk factor may be coincidental</a:t>
            </a:r>
          </a:p>
          <a:p>
            <a:pPr lvl="1">
              <a:buFont typeface="Wingdings" pitchFamily="2" charset="2"/>
              <a:buChar char="ü"/>
            </a:pPr>
            <a:r>
              <a:rPr lang="en-US" sz="2800" smtClean="0">
                <a:solidFill>
                  <a:srgbClr val="00B0F0"/>
                </a:solidFill>
                <a:cs typeface="FreesiaUPC" pitchFamily="34" charset="-34"/>
              </a:rPr>
              <a:t>Not a true epidemiologic design</a:t>
            </a:r>
          </a:p>
          <a:p>
            <a:endParaRPr lang="en-US" smtClean="0">
              <a:cs typeface="FreesiaUPC" pitchFamily="34" charset="-34"/>
            </a:endParaRPr>
          </a:p>
        </p:txBody>
      </p:sp>
      <p:sp>
        <p:nvSpPr>
          <p:cNvPr id="31748"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fld id="{3ACFAEEA-05E3-4748-8F60-176325B71280}" type="datetime1">
              <a:rPr lang="en-US" smtClean="0"/>
              <a:t>5/17/2020</a:t>
            </a:fld>
            <a:endParaRPr lang="en-US" smtClean="0"/>
          </a:p>
        </p:txBody>
      </p:sp>
      <p:sp>
        <p:nvSpPr>
          <p:cNvPr id="5" name="Slide Number Placeholder 4"/>
          <p:cNvSpPr>
            <a:spLocks noGrp="1"/>
          </p:cNvSpPr>
          <p:nvPr>
            <p:ph type="sldNum" sz="quarter" idx="12"/>
          </p:nvPr>
        </p:nvSpPr>
        <p:spPr/>
        <p:txBody>
          <a:bodyPr>
            <a:normAutofit/>
          </a:bodyPr>
          <a:lstStyle/>
          <a:p>
            <a:pPr>
              <a:defRPr/>
            </a:pPr>
            <a:fld id="{6FF9BD42-4D6A-4B1A-A3EC-FE464548BAB7}" type="slidenum">
              <a:rPr lang="en-US" smtClean="0"/>
              <a:pPr>
                <a:defRPr/>
              </a:pPr>
              <a:t>27</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616075"/>
            <a:ext cx="8472488" cy="5000625"/>
          </a:xfrm>
        </p:spPr>
        <p:txBody>
          <a:bodyPr/>
          <a:lstStyle/>
          <a:p>
            <a:pPr eaLnBrk="1" hangingPunct="1">
              <a:buFont typeface="Wingdings" pitchFamily="2" charset="2"/>
              <a:buNone/>
            </a:pPr>
            <a:r>
              <a:rPr lang="en-GB" sz="3200" dirty="0" smtClean="0">
                <a:cs typeface="FreesiaUPC" pitchFamily="34" charset="-34"/>
              </a:rPr>
              <a:t>2.2. Case series</a:t>
            </a:r>
            <a:endParaRPr lang="en-US" dirty="0" smtClean="0">
              <a:cs typeface="FreesiaUPC" pitchFamily="34" charset="-34"/>
            </a:endParaRPr>
          </a:p>
          <a:p>
            <a:pPr eaLnBrk="1" hangingPunct="1"/>
            <a:r>
              <a:rPr lang="en-US" sz="2400" dirty="0" smtClean="0">
                <a:cs typeface="FreesiaUPC" pitchFamily="34" charset="-34"/>
              </a:rPr>
              <a:t>A sequence of case reports with common elements such </a:t>
            </a:r>
            <a:r>
              <a:rPr lang="en-US" sz="2400" dirty="0" smtClean="0">
                <a:solidFill>
                  <a:srgbClr val="00FF00"/>
                </a:solidFill>
                <a:cs typeface="FreesiaUPC" pitchFamily="34" charset="-34"/>
              </a:rPr>
              <a:t>as similar clinical features and suspected common exposures</a:t>
            </a:r>
            <a:endParaRPr lang="en-GB" sz="2400" dirty="0" smtClean="0">
              <a:solidFill>
                <a:srgbClr val="00FF00"/>
              </a:solidFill>
              <a:cs typeface="FreesiaUPC" pitchFamily="34" charset="-34"/>
            </a:endParaRPr>
          </a:p>
          <a:p>
            <a:pPr lvl="1" eaLnBrk="1" hangingPunct="1"/>
            <a:r>
              <a:rPr lang="en-GB" sz="2100" dirty="0" smtClean="0">
                <a:cs typeface="FreesiaUPC" pitchFamily="34" charset="-34"/>
              </a:rPr>
              <a:t>Individual case report can be expanded to a case series, which describes characteristics of a number of patients (usually 5-12) with a similar disease</a:t>
            </a:r>
          </a:p>
          <a:p>
            <a:pPr eaLnBrk="1" hangingPunct="1"/>
            <a:r>
              <a:rPr lang="en-GB" sz="2400" dirty="0" smtClean="0">
                <a:cs typeface="FreesiaUPC" pitchFamily="34" charset="-34"/>
              </a:rPr>
              <a:t>Similar to case report, it is usually made on cases having new and/ or unusual disease (giving interest to clinicians)</a:t>
            </a:r>
          </a:p>
          <a:p>
            <a:pPr eaLnBrk="1" hangingPunct="1"/>
            <a:r>
              <a:rPr lang="en-GB" sz="2400" dirty="0" smtClean="0">
                <a:cs typeface="FreesiaUPC" pitchFamily="34" charset="-34"/>
              </a:rPr>
              <a:t>It is often used to detect the emergence of new disease or an epidemics</a:t>
            </a:r>
          </a:p>
        </p:txBody>
      </p:sp>
      <p:sp>
        <p:nvSpPr>
          <p:cNvPr id="32771" name="Rectangle 4"/>
          <p:cNvSpPr>
            <a:spLocks noGrp="1" noChangeArrowheads="1"/>
          </p:cNvSpPr>
          <p:nvPr>
            <p:ph type="title"/>
          </p:nvPr>
        </p:nvSpPr>
        <p:spPr>
          <a:xfrm>
            <a:off x="198438" y="274638"/>
            <a:ext cx="9144000" cy="974725"/>
          </a:xfrm>
        </p:spPr>
        <p:txBody>
          <a:bodyPr/>
          <a:lstStyle/>
          <a:p>
            <a:pPr eaLnBrk="1" hangingPunct="1"/>
            <a:r>
              <a:rPr lang="en-US" sz="3600" smtClean="0">
                <a:solidFill>
                  <a:srgbClr val="00FF00"/>
                </a:solidFill>
                <a:cs typeface="FreesiaUPC" pitchFamily="34" charset="-34"/>
              </a:rPr>
              <a:t>Case Reports (Case series)…</a:t>
            </a:r>
            <a:endParaRPr lang="en-US" sz="3600" smtClean="0">
              <a:solidFill>
                <a:schemeClr val="tx1"/>
              </a:solidFill>
              <a:cs typeface="FreesiaUPC" pitchFamily="34" charset="-34"/>
            </a:endParaRPr>
          </a:p>
        </p:txBody>
      </p:sp>
      <p:sp>
        <p:nvSpPr>
          <p:cNvPr id="4" name="Date Placeholder 3"/>
          <p:cNvSpPr>
            <a:spLocks noGrp="1"/>
          </p:cNvSpPr>
          <p:nvPr>
            <p:ph type="dt" sz="half" idx="10"/>
          </p:nvPr>
        </p:nvSpPr>
        <p:spPr/>
        <p:txBody>
          <a:bodyPr/>
          <a:lstStyle/>
          <a:p>
            <a:fld id="{96557EF1-F2B6-4CC3-BE0B-A9424C3D466B}"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28</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2775" y="228600"/>
            <a:ext cx="8153400" cy="990600"/>
          </a:xfrm>
        </p:spPr>
        <p:txBody>
          <a:bodyPr>
            <a:normAutofit fontScale="90000"/>
          </a:bodyPr>
          <a:lstStyle/>
          <a:p>
            <a:pPr eaLnBrk="1" hangingPunct="1">
              <a:defRPr/>
            </a:pPr>
            <a:r>
              <a:rPr lang="en-GB" sz="4000" dirty="0" smtClean="0"/>
              <a:t/>
            </a:r>
            <a:br>
              <a:rPr lang="en-GB" sz="4000" dirty="0" smtClean="0"/>
            </a:br>
            <a:r>
              <a:rPr lang="en-GB" sz="4000" dirty="0" smtClean="0"/>
              <a:t>Examples of case-series studies</a:t>
            </a:r>
            <a:r>
              <a:rPr lang="en-GB" sz="5400" b="1" dirty="0" smtClean="0"/>
              <a:t/>
            </a:r>
            <a:br>
              <a:rPr lang="en-GB" sz="5400" b="1" dirty="0" smtClean="0"/>
            </a:br>
            <a:r>
              <a:rPr lang="en-GB" sz="5400" dirty="0" smtClean="0">
                <a:solidFill>
                  <a:schemeClr val="tx1"/>
                </a:solidFill>
              </a:rPr>
              <a:t>			    </a:t>
            </a:r>
            <a:endParaRPr lang="en-US" sz="6000" dirty="0" smtClean="0">
              <a:solidFill>
                <a:schemeClr val="tx1"/>
              </a:solidFill>
            </a:endParaRPr>
          </a:p>
        </p:txBody>
      </p:sp>
      <p:sp>
        <p:nvSpPr>
          <p:cNvPr id="33795" name="Rectangle 3"/>
          <p:cNvSpPr>
            <a:spLocks noGrp="1" noChangeArrowheads="1"/>
          </p:cNvSpPr>
          <p:nvPr>
            <p:ph idx="1"/>
          </p:nvPr>
        </p:nvSpPr>
        <p:spPr>
          <a:xfrm>
            <a:off x="285750" y="1600200"/>
            <a:ext cx="8858250" cy="4495800"/>
          </a:xfrm>
        </p:spPr>
        <p:txBody>
          <a:bodyPr/>
          <a:lstStyle/>
          <a:p>
            <a:pPr eaLnBrk="1" hangingPunct="1">
              <a:lnSpc>
                <a:spcPct val="90000"/>
              </a:lnSpc>
            </a:pPr>
            <a:r>
              <a:rPr lang="en-GB" sz="2000" b="1" smtClean="0">
                <a:cs typeface="FreesiaUPC" pitchFamily="34" charset="-34"/>
              </a:rPr>
              <a:t> </a:t>
            </a:r>
            <a:r>
              <a:rPr lang="en-GB" sz="2400" smtClean="0">
                <a:cs typeface="FreesiaUPC" pitchFamily="34" charset="-34"/>
              </a:rPr>
              <a:t>Five young, previously health homosexual men were diagnosed as having Pneumocystis carinii pneumonia at Los Angeles hospital during a six month period from 1980 to 1981</a:t>
            </a:r>
          </a:p>
          <a:p>
            <a:pPr lvl="1" eaLnBrk="1" hangingPunct="1">
              <a:lnSpc>
                <a:spcPct val="90000"/>
              </a:lnSpc>
            </a:pPr>
            <a:r>
              <a:rPr lang="en-GB" sz="2100" smtClean="0">
                <a:cs typeface="FreesiaUPC" pitchFamily="34" charset="-34"/>
              </a:rPr>
              <a:t>This form of pneumonia had been seen almost exclusively among older men and women whose immune systems were suppressed</a:t>
            </a:r>
          </a:p>
          <a:p>
            <a:pPr eaLnBrk="1" hangingPunct="1">
              <a:lnSpc>
                <a:spcPct val="90000"/>
              </a:lnSpc>
            </a:pPr>
            <a:r>
              <a:rPr lang="en-GB" sz="2400" smtClean="0">
                <a:cs typeface="FreesiaUPC" pitchFamily="34" charset="-34"/>
              </a:rPr>
              <a:t>This unusual circumstance suggested that these individuals were actually suffering with a previously unknown disease, subsequently it was called AIDS</a:t>
            </a:r>
            <a:endParaRPr lang="en-US" sz="2400" smtClean="0">
              <a:cs typeface="FreesiaUPC" pitchFamily="34" charset="-34"/>
            </a:endParaRPr>
          </a:p>
          <a:p>
            <a:pPr lvl="1" eaLnBrk="1" hangingPunct="1">
              <a:lnSpc>
                <a:spcPct val="90000"/>
              </a:lnSpc>
              <a:buFontTx/>
              <a:buNone/>
            </a:pPr>
            <a:endParaRPr lang="en-US" sz="2000" smtClean="0">
              <a:cs typeface="FreesiaUPC" pitchFamily="34" charset="-34"/>
            </a:endParaRPr>
          </a:p>
        </p:txBody>
      </p:sp>
      <p:sp>
        <p:nvSpPr>
          <p:cNvPr id="52228" name="Slide Number Placeholder 3"/>
          <p:cNvSpPr>
            <a:spLocks noGrp="1"/>
          </p:cNvSpPr>
          <p:nvPr>
            <p:ph type="sldNum" sz="quarter" idx="12"/>
          </p:nvPr>
        </p:nvSpPr>
        <p:spPr/>
        <p:txBody>
          <a:bodyPr>
            <a:normAutofit/>
          </a:bodyPr>
          <a:lstStyle/>
          <a:p>
            <a:pPr>
              <a:defRPr/>
            </a:pPr>
            <a:fld id="{A3F3F9BA-0D16-49B8-956B-C9FEB94E2D38}" type="slidenum">
              <a:rPr lang="en-US" smtClean="0"/>
              <a:pPr>
                <a:defRPr/>
              </a:pPr>
              <a:t>29</a:t>
            </a:fld>
            <a:endParaRPr lang="en-US" smtClean="0"/>
          </a:p>
        </p:txBody>
      </p:sp>
      <p:sp>
        <p:nvSpPr>
          <p:cNvPr id="5" name="Date Placeholder 4"/>
          <p:cNvSpPr>
            <a:spLocks noGrp="1"/>
          </p:cNvSpPr>
          <p:nvPr>
            <p:ph type="dt" sz="half" idx="10"/>
          </p:nvPr>
        </p:nvSpPr>
        <p:spPr/>
        <p:txBody>
          <a:bodyPr/>
          <a:lstStyle/>
          <a:p>
            <a:fld id="{688F485B-6E6D-4D58-905D-48A71D0BB644}"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295400"/>
          </a:xfrm>
        </p:spPr>
        <p:txBody>
          <a:bodyPr>
            <a:normAutofit fontScale="90000"/>
          </a:bodyPr>
          <a:lstStyle/>
          <a:p>
            <a:pPr eaLnBrk="1" hangingPunct="1"/>
            <a:r>
              <a:rPr lang="en-US" sz="3600" b="1" dirty="0" smtClean="0">
                <a:cs typeface="FreesiaUPC" pitchFamily="34" charset="-34"/>
              </a:rPr>
              <a:t/>
            </a:r>
            <a:br>
              <a:rPr lang="en-US" sz="3600" b="1" dirty="0" smtClean="0">
                <a:cs typeface="FreesiaUPC" pitchFamily="34" charset="-34"/>
              </a:rPr>
            </a:br>
            <a:r>
              <a:rPr lang="en-US" sz="3600" b="1" dirty="0" smtClean="0">
                <a:cs typeface="FreesiaUPC" pitchFamily="34" charset="-34"/>
              </a:rPr>
              <a:t/>
            </a:r>
            <a:br>
              <a:rPr lang="en-US" sz="3600" b="1" dirty="0" smtClean="0">
                <a:cs typeface="FreesiaUPC" pitchFamily="34" charset="-34"/>
              </a:rPr>
            </a:br>
            <a:r>
              <a:rPr lang="en-US" sz="3600" dirty="0" smtClean="0">
                <a:solidFill>
                  <a:srgbClr val="00FF00"/>
                </a:solidFill>
                <a:latin typeface="Times New Roman" pitchFamily="18" charset="0"/>
                <a:cs typeface="FreesiaUPC" pitchFamily="34" charset="-34"/>
              </a:rPr>
              <a:t>Introduction </a:t>
            </a:r>
            <a:r>
              <a:rPr lang="en-US" sz="3600" dirty="0" smtClean="0">
                <a:cs typeface="FreesiaUPC" pitchFamily="34" charset="-34"/>
              </a:rPr>
              <a:t/>
            </a:r>
            <a:br>
              <a:rPr lang="en-US" sz="3600" dirty="0" smtClean="0">
                <a:cs typeface="FreesiaUPC" pitchFamily="34" charset="-34"/>
              </a:rPr>
            </a:br>
            <a:endParaRPr lang="en-US" sz="3600" dirty="0" smtClean="0">
              <a:cs typeface="FreesiaUPC" pitchFamily="34" charset="-34"/>
            </a:endParaRPr>
          </a:p>
        </p:txBody>
      </p:sp>
      <p:sp>
        <p:nvSpPr>
          <p:cNvPr id="13315" name="Content Placeholder 2"/>
          <p:cNvSpPr>
            <a:spLocks noGrp="1"/>
          </p:cNvSpPr>
          <p:nvPr>
            <p:ph sz="quarter" idx="1"/>
          </p:nvPr>
        </p:nvSpPr>
        <p:spPr>
          <a:xfrm>
            <a:off x="381000" y="1524000"/>
            <a:ext cx="8534400" cy="4876800"/>
          </a:xfrm>
        </p:spPr>
        <p:txBody>
          <a:bodyPr>
            <a:normAutofit/>
          </a:bodyPr>
          <a:lstStyle/>
          <a:p>
            <a:pPr eaLnBrk="1" hangingPunct="1">
              <a:buFont typeface="Wingdings" pitchFamily="2" charset="2"/>
              <a:buNone/>
            </a:pPr>
            <a:r>
              <a:rPr lang="en-US" sz="2800" b="1" dirty="0" smtClean="0">
                <a:latin typeface="Times New Roman" pitchFamily="18" charset="0"/>
                <a:cs typeface="Times New Roman" pitchFamily="18" charset="0"/>
              </a:rPr>
              <a:t>Role of epidemiology</a:t>
            </a: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To diagnose community health problems</a:t>
            </a:r>
          </a:p>
          <a:p>
            <a:pPr eaLnBrk="1" hangingPunct="1"/>
            <a:r>
              <a:rPr lang="en-US" sz="2800" dirty="0" smtClean="0">
                <a:latin typeface="Times New Roman" pitchFamily="18" charset="0"/>
                <a:cs typeface="Times New Roman" pitchFamily="18" charset="0"/>
              </a:rPr>
              <a:t>To identify natural history and etiology of diseases</a:t>
            </a:r>
          </a:p>
          <a:p>
            <a:pPr eaLnBrk="1" hangingPunct="1"/>
            <a:r>
              <a:rPr lang="en-US" sz="2800" dirty="0" smtClean="0">
                <a:latin typeface="Times New Roman" pitchFamily="18" charset="0"/>
                <a:cs typeface="Times New Roman" pitchFamily="18" charset="0"/>
              </a:rPr>
              <a:t>To evaluate and plan health services</a:t>
            </a:r>
          </a:p>
          <a:p>
            <a:pPr eaLnBrk="1" hangingPunct="1">
              <a:buFont typeface="Wingdings" pitchFamily="2" charset="2"/>
              <a:buNone/>
            </a:pPr>
            <a:r>
              <a:rPr lang="en-US" sz="2800" dirty="0" smtClean="0">
                <a:latin typeface="Times New Roman" pitchFamily="18" charset="0"/>
                <a:cs typeface="Times New Roman" pitchFamily="18" charset="0"/>
              </a:rPr>
              <a:t>Therefore, to achieve these roles </a:t>
            </a:r>
          </a:p>
          <a:p>
            <a:pPr eaLnBrk="1" hangingPunct="1">
              <a:buFont typeface="Wingdings" pitchFamily="2" charset="2"/>
              <a:buNone/>
            </a:pP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we use epidemiological study designs. </a:t>
            </a:r>
          </a:p>
          <a:p>
            <a:pPr eaLnBrk="1" hangingPunct="1"/>
            <a:r>
              <a:rPr lang="en-US" sz="2800" dirty="0" smtClean="0">
                <a:latin typeface="Times New Roman" pitchFamily="18" charset="0"/>
                <a:cs typeface="Times New Roman" pitchFamily="18" charset="0"/>
              </a:rPr>
              <a:t>The common goal in epidemiological studies is understanding the </a:t>
            </a:r>
            <a:r>
              <a:rPr lang="en-US" sz="2800" b="1" dirty="0" smtClean="0">
                <a:latin typeface="Times New Roman" pitchFamily="18" charset="0"/>
                <a:cs typeface="Times New Roman" pitchFamily="18" charset="0"/>
              </a:rPr>
              <a:t>frequency, pattern, and causes </a:t>
            </a:r>
            <a:r>
              <a:rPr lang="en-US" sz="2800" dirty="0" smtClean="0">
                <a:latin typeface="Times New Roman" pitchFamily="18" charset="0"/>
                <a:cs typeface="Times New Roman" pitchFamily="18" charset="0"/>
              </a:rPr>
              <a:t>of disease in populations.</a:t>
            </a:r>
          </a:p>
          <a:p>
            <a:pPr eaLnBrk="1" hangingPunct="1"/>
            <a:endParaRPr lang="en-US" sz="28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0B01DF0-1E11-42F1-9C6F-39494BF38983}" type="datetime1">
              <a:rPr lang="en-US" smtClean="0"/>
              <a:t>5/17/2020</a:t>
            </a:fld>
            <a:endParaRPr lang="en-US" dirty="0"/>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a:t>
            </a:fld>
            <a:endParaRPr lang="en-US" dirty="0"/>
          </a:p>
        </p:txBody>
      </p:sp>
      <p:sp>
        <p:nvSpPr>
          <p:cNvPr id="2" name="Footer Placeholder 1"/>
          <p:cNvSpPr>
            <a:spLocks noGrp="1"/>
          </p:cNvSpPr>
          <p:nvPr>
            <p:ph type="ftr" sz="quarter" idx="11"/>
          </p:nvPr>
        </p:nvSpPr>
        <p:spPr/>
        <p:txBody>
          <a:bodyPr/>
          <a:lstStyle/>
          <a:p>
            <a:r>
              <a:rPr lang="en-US" dirty="0" smtClean="0"/>
              <a:t>EYERUS T.(BSC,MPHE)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GB" sz="3600" smtClean="0">
                <a:solidFill>
                  <a:schemeClr val="tx1"/>
                </a:solidFill>
                <a:cs typeface="FreesiaUPC" pitchFamily="34" charset="-34"/>
              </a:rPr>
              <a:t/>
            </a:r>
            <a:br>
              <a:rPr lang="en-GB" sz="3600" smtClean="0">
                <a:solidFill>
                  <a:schemeClr val="tx1"/>
                </a:solidFill>
                <a:cs typeface="FreesiaUPC" pitchFamily="34" charset="-34"/>
              </a:rPr>
            </a:br>
            <a:r>
              <a:rPr lang="en-GB" sz="3600" smtClean="0">
                <a:solidFill>
                  <a:schemeClr val="tx1"/>
                </a:solidFill>
                <a:cs typeface="FreesiaUPC" pitchFamily="34" charset="-34"/>
              </a:rPr>
              <a:t>Uses of case series studies</a:t>
            </a:r>
            <a:endParaRPr lang="en-US" sz="3600" smtClean="0">
              <a:solidFill>
                <a:schemeClr val="tx1"/>
              </a:solidFill>
              <a:cs typeface="FreesiaUPC" pitchFamily="34" charset="-34"/>
            </a:endParaRPr>
          </a:p>
        </p:txBody>
      </p:sp>
      <p:sp>
        <p:nvSpPr>
          <p:cNvPr id="48131" name="Rectangle 3"/>
          <p:cNvSpPr>
            <a:spLocks noGrp="1" noChangeArrowheads="1"/>
          </p:cNvSpPr>
          <p:nvPr>
            <p:ph idx="1"/>
          </p:nvPr>
        </p:nvSpPr>
        <p:spPr>
          <a:xfrm>
            <a:off x="571500" y="1643063"/>
            <a:ext cx="8215313" cy="4714875"/>
          </a:xfrm>
        </p:spPr>
        <p:txBody>
          <a:bodyPr>
            <a:normAutofit/>
          </a:bodyPr>
          <a:lstStyle/>
          <a:p>
            <a:pPr eaLnBrk="1" hangingPunct="1">
              <a:lnSpc>
                <a:spcPct val="150000"/>
              </a:lnSpc>
              <a:defRPr/>
            </a:pPr>
            <a:r>
              <a:rPr lang="en-US" sz="2400" dirty="0" smtClean="0"/>
              <a:t>Can be valuable early evidence for associations between exposures and diseases which can be studied in more detail</a:t>
            </a:r>
            <a:endParaRPr lang="en-GB" sz="2400" dirty="0" smtClean="0"/>
          </a:p>
          <a:p>
            <a:pPr eaLnBrk="1" hangingPunct="1">
              <a:lnSpc>
                <a:spcPct val="150000"/>
              </a:lnSpc>
              <a:defRPr/>
            </a:pPr>
            <a:r>
              <a:rPr lang="en-GB" sz="2400" dirty="0" smtClean="0"/>
              <a:t>Useful for the recognition of new diseases</a:t>
            </a:r>
          </a:p>
          <a:p>
            <a:pPr eaLnBrk="1" hangingPunct="1">
              <a:lnSpc>
                <a:spcPct val="150000"/>
              </a:lnSpc>
              <a:defRPr/>
            </a:pPr>
            <a:r>
              <a:rPr lang="en-GB" sz="2400" dirty="0" smtClean="0"/>
              <a:t>Useful for constructing of the natural history of a disease,</a:t>
            </a:r>
          </a:p>
          <a:p>
            <a:pPr eaLnBrk="1" hangingPunct="1">
              <a:lnSpc>
                <a:spcPct val="150000"/>
              </a:lnSpc>
              <a:defRPr/>
            </a:pPr>
            <a:r>
              <a:rPr lang="en-GB" sz="2400" dirty="0" smtClean="0"/>
              <a:t>Use to formulate a hypothesis and to detect an epidemic</a:t>
            </a:r>
          </a:p>
          <a:p>
            <a:pPr eaLnBrk="1" hangingPunct="1">
              <a:buFont typeface="Wingdings" pitchFamily="2" charset="2"/>
              <a:buNone/>
              <a:defRPr/>
            </a:pPr>
            <a:endParaRPr lang="en-GB" sz="2400" b="1" dirty="0" smtClean="0"/>
          </a:p>
          <a:p>
            <a:pPr marL="609600" indent="-609600" eaLnBrk="1" hangingPunct="1">
              <a:buClr>
                <a:srgbClr val="6666FF"/>
              </a:buClr>
              <a:buFont typeface="Wingdings" pitchFamily="2" charset="2"/>
              <a:buNone/>
              <a:defRPr/>
            </a:pPr>
            <a:endParaRPr lang="en-GB" sz="2800" dirty="0" smtClean="0"/>
          </a:p>
          <a:p>
            <a:pPr marL="609600" indent="-609600" eaLnBrk="1" hangingPunct="1">
              <a:buClr>
                <a:srgbClr val="6666FF"/>
              </a:buClr>
              <a:buFont typeface="Wingdings" pitchFamily="2" charset="2"/>
              <a:buNone/>
              <a:defRPr/>
            </a:pPr>
            <a:endParaRPr lang="en-GB" sz="2800" dirty="0" smtClean="0"/>
          </a:p>
        </p:txBody>
      </p:sp>
      <p:sp>
        <p:nvSpPr>
          <p:cNvPr id="48132" name="Slide Number Placeholder 3"/>
          <p:cNvSpPr>
            <a:spLocks noGrp="1"/>
          </p:cNvSpPr>
          <p:nvPr>
            <p:ph type="sldNum" sz="quarter" idx="12"/>
          </p:nvPr>
        </p:nvSpPr>
        <p:spPr/>
        <p:txBody>
          <a:bodyPr>
            <a:normAutofit/>
          </a:bodyPr>
          <a:lstStyle/>
          <a:p>
            <a:pPr>
              <a:defRPr/>
            </a:pPr>
            <a:fld id="{7CC7A9CA-1671-4EF7-8F8E-D2AF68C93144}" type="slidenum">
              <a:rPr lang="en-US" smtClean="0"/>
              <a:pPr>
                <a:defRPr/>
              </a:pPr>
              <a:t>30</a:t>
            </a:fld>
            <a:endParaRPr lang="en-US" smtClean="0"/>
          </a:p>
        </p:txBody>
      </p:sp>
      <p:sp>
        <p:nvSpPr>
          <p:cNvPr id="5" name="Date Placeholder 4"/>
          <p:cNvSpPr>
            <a:spLocks noGrp="1"/>
          </p:cNvSpPr>
          <p:nvPr>
            <p:ph type="dt" sz="half" idx="10"/>
          </p:nvPr>
        </p:nvSpPr>
        <p:spPr/>
        <p:txBody>
          <a:bodyPr/>
          <a:lstStyle/>
          <a:p>
            <a:fld id="{E67FF5AD-08F9-443D-8FBE-97B320803659}"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normAutofit fontScale="90000"/>
          </a:bodyPr>
          <a:lstStyle/>
          <a:p>
            <a:r>
              <a:rPr lang="en-US" sz="3600" b="1" smtClean="0">
                <a:cs typeface="FreesiaUPC" pitchFamily="34" charset="-34"/>
              </a:rPr>
              <a:t/>
            </a:r>
            <a:br>
              <a:rPr lang="en-US" sz="3600" b="1" smtClean="0">
                <a:cs typeface="FreesiaUPC" pitchFamily="34" charset="-34"/>
              </a:rPr>
            </a:br>
            <a:r>
              <a:rPr lang="en-US" sz="3600" b="1" smtClean="0">
                <a:cs typeface="FreesiaUPC" pitchFamily="34" charset="-34"/>
              </a:rPr>
              <a:t>Limitations of series studies</a:t>
            </a:r>
            <a:br>
              <a:rPr lang="en-US" sz="3600" b="1" smtClean="0">
                <a:cs typeface="FreesiaUPC" pitchFamily="34" charset="-34"/>
              </a:rPr>
            </a:br>
            <a:endParaRPr lang="en-US" smtClean="0">
              <a:cs typeface="FreesiaUPC" pitchFamily="34" charset="-34"/>
            </a:endParaRPr>
          </a:p>
        </p:txBody>
      </p:sp>
      <p:sp>
        <p:nvSpPr>
          <p:cNvPr id="35843" name="Content Placeholder 2"/>
          <p:cNvSpPr>
            <a:spLocks noGrp="1"/>
          </p:cNvSpPr>
          <p:nvPr>
            <p:ph sz="quarter" idx="1"/>
          </p:nvPr>
        </p:nvSpPr>
        <p:spPr>
          <a:xfrm>
            <a:off x="428625" y="1600200"/>
            <a:ext cx="8501063" cy="4495800"/>
          </a:xfrm>
        </p:spPr>
        <p:txBody>
          <a:bodyPr/>
          <a:lstStyle/>
          <a:p>
            <a:pPr eaLnBrk="1" hangingPunct="1"/>
            <a:r>
              <a:rPr lang="en-US" sz="2400" smtClean="0">
                <a:cs typeface="FreesiaUPC" pitchFamily="34" charset="-34"/>
              </a:rPr>
              <a:t>Are able to formulate a hypothesis but are not able to test for presence of valid association</a:t>
            </a:r>
          </a:p>
          <a:p>
            <a:pPr lvl="1" eaLnBrk="1" hangingPunct="1"/>
            <a:r>
              <a:rPr lang="en-US" sz="2400" smtClean="0">
                <a:cs typeface="FreesiaUPC" pitchFamily="34" charset="-34"/>
              </a:rPr>
              <a:t>Their fundamental limitation is presence of a risk factor that is simply coincidental (by chance)</a:t>
            </a:r>
          </a:p>
          <a:p>
            <a:pPr eaLnBrk="1" hangingPunct="1"/>
            <a:r>
              <a:rPr lang="en-US" sz="2400" smtClean="0">
                <a:cs typeface="FreesiaUPC" pitchFamily="34" charset="-34"/>
              </a:rPr>
              <a:t>It is difficult to test for association because there is no relevant comparison group</a:t>
            </a:r>
          </a:p>
          <a:p>
            <a:pPr eaLnBrk="1" hangingPunct="1"/>
            <a:r>
              <a:rPr lang="en-US" sz="2400" smtClean="0">
                <a:cs typeface="FreesiaUPC" pitchFamily="34" charset="-34"/>
              </a:rPr>
              <a:t>Case-series lack a control (comparison) group, and so can result in false leads, wasted energy and resources</a:t>
            </a:r>
          </a:p>
          <a:p>
            <a:endParaRPr lang="en-US"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A4794CC4-E55B-4504-B870-F90A553A29AD}" type="slidenum">
              <a:rPr lang="en-US" smtClean="0"/>
              <a:pPr>
                <a:defRPr/>
              </a:pPr>
              <a:t>31</a:t>
            </a:fld>
            <a:endParaRPr lang="th-TH"/>
          </a:p>
        </p:txBody>
      </p:sp>
      <p:sp>
        <p:nvSpPr>
          <p:cNvPr id="5" name="Date Placeholder 4"/>
          <p:cNvSpPr>
            <a:spLocks noGrp="1"/>
          </p:cNvSpPr>
          <p:nvPr>
            <p:ph type="dt" sz="half" idx="10"/>
          </p:nvPr>
        </p:nvSpPr>
        <p:spPr/>
        <p:txBody>
          <a:bodyPr/>
          <a:lstStyle/>
          <a:p>
            <a:fld id="{1B432E4C-7BDA-4F44-B50A-AAE536044C60}"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285750"/>
            <a:ext cx="8229600" cy="1071563"/>
          </a:xfrm>
        </p:spPr>
        <p:txBody>
          <a:bodyPr/>
          <a:lstStyle/>
          <a:p>
            <a:pPr eaLnBrk="1" hangingPunct="1"/>
            <a:r>
              <a:rPr lang="en-US" sz="3200" dirty="0" smtClean="0">
                <a:cs typeface="FreesiaUPC" pitchFamily="34" charset="-34"/>
              </a:rPr>
              <a:t>Case Reports (Case series) (cont.) </a:t>
            </a:r>
          </a:p>
        </p:txBody>
      </p:sp>
      <p:sp>
        <p:nvSpPr>
          <p:cNvPr id="23554" name="Slide Number Placeholder 5"/>
          <p:cNvSpPr>
            <a:spLocks noGrp="1"/>
          </p:cNvSpPr>
          <p:nvPr>
            <p:ph type="sldNum" sz="quarter" idx="12"/>
          </p:nvPr>
        </p:nvSpPr>
        <p:spPr/>
        <p:txBody>
          <a:bodyPr>
            <a:normAutofit/>
          </a:bodyPr>
          <a:lstStyle/>
          <a:p>
            <a:pPr>
              <a:defRPr/>
            </a:pPr>
            <a:fld id="{9A5FF411-93D9-4CA7-AE30-C9DD8B9E3072}" type="slidenum">
              <a:rPr lang="en-US"/>
              <a:pPr>
                <a:defRPr/>
              </a:pPr>
              <a:t>32</a:t>
            </a:fld>
            <a:endParaRPr lang="th-TH"/>
          </a:p>
        </p:txBody>
      </p:sp>
      <p:sp>
        <p:nvSpPr>
          <p:cNvPr id="36868" name="Rectangle 3"/>
          <p:cNvSpPr>
            <a:spLocks noGrp="1" noChangeArrowheads="1"/>
          </p:cNvSpPr>
          <p:nvPr>
            <p:ph sz="quarter" idx="1"/>
          </p:nvPr>
        </p:nvSpPr>
        <p:spPr>
          <a:xfrm>
            <a:off x="250825" y="1571625"/>
            <a:ext cx="8607425" cy="5072063"/>
          </a:xfrm>
        </p:spPr>
        <p:txBody>
          <a:bodyPr/>
          <a:lstStyle/>
          <a:p>
            <a:pPr eaLnBrk="1" hangingPunct="1">
              <a:buFontTx/>
              <a:buNone/>
            </a:pPr>
            <a:r>
              <a:rPr lang="en-US" sz="2800" smtClean="0">
                <a:solidFill>
                  <a:srgbClr val="99CC00"/>
                </a:solidFill>
                <a:cs typeface="FreesiaUPC" pitchFamily="34" charset="-34"/>
              </a:rPr>
              <a:t>Strength:</a:t>
            </a:r>
          </a:p>
          <a:p>
            <a:pPr eaLnBrk="1" hangingPunct="1"/>
            <a:r>
              <a:rPr lang="en-US" sz="2400" smtClean="0">
                <a:cs typeface="FreesiaUPC" pitchFamily="34" charset="-34"/>
              </a:rPr>
              <a:t>useful for </a:t>
            </a:r>
            <a:r>
              <a:rPr lang="en-US" sz="2400" u="sng" smtClean="0">
                <a:cs typeface="FreesiaUPC" pitchFamily="34" charset="-34"/>
              </a:rPr>
              <a:t>studying signs and symptoms (new syndromes) and creating case definitions</a:t>
            </a:r>
            <a:r>
              <a:rPr lang="en-US" sz="2400" smtClean="0">
                <a:cs typeface="FreesiaUPC" pitchFamily="34" charset="-34"/>
              </a:rPr>
              <a:t> for epidemiological studies. Example:  AIDS</a:t>
            </a:r>
          </a:p>
          <a:p>
            <a:pPr eaLnBrk="1" hangingPunct="1"/>
            <a:r>
              <a:rPr lang="en-US" sz="2400" smtClean="0">
                <a:cs typeface="FreesiaUPC" pitchFamily="34" charset="-34"/>
              </a:rPr>
              <a:t>Case-series that include cases at various stages of an illness from mild cases to dead supplemented by investigation of the past medical history of these cases and observing them to death (doing autopsy as appropriate) can help </a:t>
            </a:r>
            <a:r>
              <a:rPr lang="en-US" sz="2400" u="sng" smtClean="0">
                <a:cs typeface="FreesiaUPC" pitchFamily="34" charset="-34"/>
              </a:rPr>
              <a:t>build up a picture of the natural history of a disease</a:t>
            </a:r>
          </a:p>
          <a:p>
            <a:pPr eaLnBrk="1" hangingPunct="1"/>
            <a:r>
              <a:rPr lang="en-US" sz="2400" smtClean="0">
                <a:cs typeface="FreesiaUPC" pitchFamily="34" charset="-34"/>
              </a:rPr>
              <a:t> Very useful in providing critical information, for </a:t>
            </a:r>
            <a:r>
              <a:rPr lang="en-US" sz="2400" u="sng" smtClean="0">
                <a:cs typeface="FreesiaUPC" pitchFamily="34" charset="-34"/>
              </a:rPr>
              <a:t>hypothesis generation</a:t>
            </a:r>
            <a:r>
              <a:rPr lang="en-US" sz="2400" smtClean="0">
                <a:cs typeface="FreesiaUPC" pitchFamily="34" charset="-34"/>
              </a:rPr>
              <a:t>.</a:t>
            </a:r>
            <a:endParaRPr lang="en-US" sz="3200" smtClean="0">
              <a:cs typeface="FreesiaUPC" pitchFamily="34" charset="-34"/>
            </a:endParaRPr>
          </a:p>
        </p:txBody>
      </p:sp>
      <p:sp>
        <p:nvSpPr>
          <p:cNvPr id="5" name="Date Placeholder 4"/>
          <p:cNvSpPr>
            <a:spLocks noGrp="1"/>
          </p:cNvSpPr>
          <p:nvPr>
            <p:ph type="dt" sz="half" idx="10"/>
          </p:nvPr>
        </p:nvSpPr>
        <p:spPr/>
        <p:txBody>
          <a:bodyPr/>
          <a:lstStyle/>
          <a:p>
            <a:fld id="{39F1010C-8682-43D7-A823-E6CB80E3216E}"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14313"/>
            <a:ext cx="8229600" cy="1071562"/>
          </a:xfrm>
        </p:spPr>
        <p:txBody>
          <a:bodyPr/>
          <a:lstStyle/>
          <a:p>
            <a:pPr eaLnBrk="1" hangingPunct="1"/>
            <a:r>
              <a:rPr lang="en-US" sz="3200" dirty="0" smtClean="0">
                <a:cs typeface="FreesiaUPC" pitchFamily="34" charset="-34"/>
              </a:rPr>
              <a:t>Case Reports (Case series) (cont.) </a:t>
            </a:r>
          </a:p>
        </p:txBody>
      </p:sp>
      <p:sp>
        <p:nvSpPr>
          <p:cNvPr id="24578" name="Slide Number Placeholder 5"/>
          <p:cNvSpPr>
            <a:spLocks noGrp="1"/>
          </p:cNvSpPr>
          <p:nvPr>
            <p:ph type="sldNum" sz="quarter" idx="12"/>
          </p:nvPr>
        </p:nvSpPr>
        <p:spPr/>
        <p:txBody>
          <a:bodyPr>
            <a:normAutofit/>
          </a:bodyPr>
          <a:lstStyle/>
          <a:p>
            <a:pPr>
              <a:defRPr/>
            </a:pPr>
            <a:fld id="{1892DA3A-3CE5-42DA-84B3-932A96313C79}" type="slidenum">
              <a:rPr lang="en-US"/>
              <a:pPr>
                <a:defRPr/>
              </a:pPr>
              <a:t>33</a:t>
            </a:fld>
            <a:endParaRPr lang="th-TH"/>
          </a:p>
        </p:txBody>
      </p:sp>
      <p:sp>
        <p:nvSpPr>
          <p:cNvPr id="37892" name="Rectangle 3"/>
          <p:cNvSpPr>
            <a:spLocks noGrp="1" noChangeArrowheads="1"/>
          </p:cNvSpPr>
          <p:nvPr>
            <p:ph sz="quarter" idx="1"/>
          </p:nvPr>
        </p:nvSpPr>
        <p:spPr>
          <a:xfrm>
            <a:off x="250825" y="1500188"/>
            <a:ext cx="8893175" cy="5072062"/>
          </a:xfrm>
        </p:spPr>
        <p:txBody>
          <a:bodyPr>
            <a:normAutofit/>
          </a:bodyPr>
          <a:lstStyle/>
          <a:p>
            <a:pPr eaLnBrk="1" hangingPunct="1">
              <a:buFontTx/>
              <a:buNone/>
            </a:pPr>
            <a:r>
              <a:rPr lang="en-US" sz="2800" smtClean="0">
                <a:solidFill>
                  <a:srgbClr val="99CC00"/>
                </a:solidFill>
                <a:cs typeface="FreesiaUPC" pitchFamily="34" charset="-34"/>
              </a:rPr>
              <a:t>Limitation:</a:t>
            </a:r>
          </a:p>
          <a:p>
            <a:pPr eaLnBrk="1" hangingPunct="1"/>
            <a:r>
              <a:rPr lang="en-US" sz="2400" smtClean="0">
                <a:cs typeface="FreesiaUPC" pitchFamily="34" charset="-34"/>
              </a:rPr>
              <a:t>Report is based on single or few patients, which could happen just by coincidence</a:t>
            </a:r>
          </a:p>
          <a:p>
            <a:pPr eaLnBrk="1" hangingPunct="1"/>
            <a:r>
              <a:rPr lang="en-US" sz="2400" smtClean="0">
                <a:cs typeface="FreesiaUPC" pitchFamily="34" charset="-34"/>
              </a:rPr>
              <a:t>Lack of an appropriate comparison group</a:t>
            </a:r>
          </a:p>
          <a:p>
            <a:pPr eaLnBrk="1" hangingPunct="1"/>
            <a:r>
              <a:rPr lang="en-US" sz="2400" smtClean="0">
                <a:cs typeface="FreesiaUPC" pitchFamily="34" charset="-34"/>
              </a:rPr>
              <a:t>Rates can not be calculated since the population corresponding to the source of cases can not be defined well</a:t>
            </a:r>
          </a:p>
          <a:p>
            <a:pPr eaLnBrk="1" hangingPunct="1"/>
            <a:r>
              <a:rPr lang="en-US" sz="2400" smtClean="0">
                <a:cs typeface="FreesiaUPC" pitchFamily="34" charset="-34"/>
              </a:rPr>
              <a:t>Detailed and complete risk factor information is difficult to obtain for all cases from records</a:t>
            </a:r>
          </a:p>
          <a:p>
            <a:pPr eaLnBrk="1" hangingPunct="1"/>
            <a:r>
              <a:rPr lang="en-US" sz="2400" smtClean="0">
                <a:cs typeface="FreesiaUPC" pitchFamily="34" charset="-34"/>
              </a:rPr>
              <a:t>Studies are prone to </a:t>
            </a:r>
            <a:r>
              <a:rPr lang="en-US" sz="2400" b="1" smtClean="0">
                <a:solidFill>
                  <a:srgbClr val="00FF00"/>
                </a:solidFill>
                <a:cs typeface="FreesiaUPC" pitchFamily="34" charset="-34"/>
              </a:rPr>
              <a:t>atomistic fallacy </a:t>
            </a:r>
            <a:r>
              <a:rPr lang="en-US" sz="2400" smtClean="0">
                <a:cs typeface="FreesiaUPC" pitchFamily="34" charset="-34"/>
              </a:rPr>
              <a:t>(the opposite of ecological fallacy). </a:t>
            </a:r>
          </a:p>
          <a:p>
            <a:pPr lvl="1" eaLnBrk="1" hangingPunct="1"/>
            <a:r>
              <a:rPr lang="en-US" sz="1800" smtClean="0">
                <a:solidFill>
                  <a:srgbClr val="6600FF"/>
                </a:solidFill>
                <a:cs typeface="FreesiaUPC" pitchFamily="34" charset="-34"/>
              </a:rPr>
              <a:t>Example:</a:t>
            </a:r>
            <a:r>
              <a:rPr lang="en-US" sz="1800" smtClean="0">
                <a:cs typeface="FreesiaUPC" pitchFamily="34" charset="-34"/>
              </a:rPr>
              <a:t> at an individual level a high income may be associated with lower rate of suicide but this does not mean that societies which are rich have a lower rate of suicide.</a:t>
            </a:r>
          </a:p>
        </p:txBody>
      </p:sp>
      <p:sp>
        <p:nvSpPr>
          <p:cNvPr id="5" name="Date Placeholder 4"/>
          <p:cNvSpPr>
            <a:spLocks noGrp="1"/>
          </p:cNvSpPr>
          <p:nvPr>
            <p:ph type="dt" sz="half" idx="10"/>
          </p:nvPr>
        </p:nvSpPr>
        <p:spPr/>
        <p:txBody>
          <a:bodyPr/>
          <a:lstStyle/>
          <a:p>
            <a:fld id="{A2C6575A-D4A9-4654-8CBF-8CA68F643751}"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285750"/>
            <a:ext cx="8229600" cy="857250"/>
          </a:xfrm>
        </p:spPr>
        <p:txBody>
          <a:bodyPr/>
          <a:lstStyle/>
          <a:p>
            <a:pPr eaLnBrk="1" hangingPunct="1"/>
            <a:r>
              <a:rPr lang="en-US" sz="3200" dirty="0" smtClean="0">
                <a:cs typeface="FreesiaUPC" pitchFamily="34" charset="-34"/>
              </a:rPr>
              <a:t>Cross-Sectional Studies /prevalence survey/</a:t>
            </a:r>
          </a:p>
        </p:txBody>
      </p:sp>
      <p:sp>
        <p:nvSpPr>
          <p:cNvPr id="25602" name="Slide Number Placeholder 5"/>
          <p:cNvSpPr>
            <a:spLocks noGrp="1"/>
          </p:cNvSpPr>
          <p:nvPr>
            <p:ph type="sldNum" sz="quarter" idx="12"/>
          </p:nvPr>
        </p:nvSpPr>
        <p:spPr/>
        <p:txBody>
          <a:bodyPr>
            <a:normAutofit/>
          </a:bodyPr>
          <a:lstStyle/>
          <a:p>
            <a:pPr>
              <a:defRPr/>
            </a:pPr>
            <a:fld id="{78A3842F-EA92-406B-9F1B-AFBA702A7085}" type="slidenum">
              <a:rPr lang="en-US"/>
              <a:pPr>
                <a:defRPr/>
              </a:pPr>
              <a:t>34</a:t>
            </a:fld>
            <a:endParaRPr lang="th-TH"/>
          </a:p>
        </p:txBody>
      </p:sp>
      <p:sp>
        <p:nvSpPr>
          <p:cNvPr id="38916" name="Rectangle 3"/>
          <p:cNvSpPr>
            <a:spLocks noGrp="1" noChangeArrowheads="1"/>
          </p:cNvSpPr>
          <p:nvPr>
            <p:ph sz="quarter" idx="1"/>
          </p:nvPr>
        </p:nvSpPr>
        <p:spPr>
          <a:xfrm>
            <a:off x="250825" y="1428750"/>
            <a:ext cx="8678863" cy="5000625"/>
          </a:xfrm>
        </p:spPr>
        <p:txBody>
          <a:bodyPr/>
          <a:lstStyle/>
          <a:p>
            <a:pPr eaLnBrk="1" hangingPunct="1">
              <a:buFont typeface="Wingdings" pitchFamily="2" charset="2"/>
              <a:buChar char="q"/>
            </a:pPr>
            <a:r>
              <a:rPr lang="en-US" sz="2400" smtClean="0">
                <a:cs typeface="FreesiaUPC" pitchFamily="34" charset="-34"/>
              </a:rPr>
              <a:t>Measure disease and exposure status simultaneously among individuals in a well-defined population at a point in time</a:t>
            </a:r>
          </a:p>
          <a:p>
            <a:pPr lvl="1" algn="just"/>
            <a:r>
              <a:rPr lang="en-US" sz="2100" smtClean="0">
                <a:cs typeface="FreesiaUPC" pitchFamily="34" charset="-34"/>
              </a:rPr>
              <a:t>Is generally called </a:t>
            </a:r>
            <a:r>
              <a:rPr lang="en-US" sz="2100" smtClean="0">
                <a:solidFill>
                  <a:srgbClr val="00B050"/>
                </a:solidFill>
                <a:cs typeface="FreesiaUPC" pitchFamily="34" charset="-34"/>
              </a:rPr>
              <a:t>prevalent study</a:t>
            </a:r>
          </a:p>
          <a:p>
            <a:pPr lvl="1" algn="just"/>
            <a:r>
              <a:rPr lang="en-US" sz="2100" smtClean="0">
                <a:solidFill>
                  <a:srgbClr val="7030A0"/>
                </a:solidFill>
                <a:cs typeface="FreesiaUPC" pitchFamily="34" charset="-34"/>
              </a:rPr>
              <a:t>Snapshot</a:t>
            </a:r>
            <a:r>
              <a:rPr lang="en-US" sz="2100" smtClean="0">
                <a:cs typeface="FreesiaUPC" pitchFamily="34" charset="-34"/>
              </a:rPr>
              <a:t> of the health status of populations at a certain </a:t>
            </a:r>
            <a:r>
              <a:rPr lang="en-US" sz="2100" smtClean="0">
                <a:solidFill>
                  <a:srgbClr val="7030A0"/>
                </a:solidFill>
                <a:cs typeface="FreesiaUPC" pitchFamily="34" charset="-34"/>
              </a:rPr>
              <a:t>point in time </a:t>
            </a:r>
          </a:p>
          <a:p>
            <a:pPr eaLnBrk="1" hangingPunct="1">
              <a:buFontTx/>
              <a:buNone/>
            </a:pPr>
            <a:r>
              <a:rPr lang="en-US" sz="2400" smtClean="0">
                <a:solidFill>
                  <a:srgbClr val="99CC00"/>
                </a:solidFill>
                <a:cs typeface="FreesiaUPC" pitchFamily="34" charset="-34"/>
              </a:rPr>
              <a:t>Steps in the conduct of cross-sectional studies:</a:t>
            </a:r>
          </a:p>
          <a:p>
            <a:pPr eaLnBrk="1" hangingPunct="1">
              <a:buFontTx/>
              <a:buNone/>
            </a:pPr>
            <a:r>
              <a:rPr lang="en-US" sz="2400" smtClean="0">
                <a:cs typeface="FreesiaUPC" pitchFamily="34" charset="-34"/>
              </a:rPr>
              <a:t>1. Define a population of interest (reference population)</a:t>
            </a:r>
          </a:p>
          <a:p>
            <a:pPr eaLnBrk="1" hangingPunct="1">
              <a:buFontTx/>
              <a:buNone/>
            </a:pPr>
            <a:r>
              <a:rPr lang="en-US" sz="2400" smtClean="0">
                <a:cs typeface="FreesiaUPC" pitchFamily="34" charset="-34"/>
              </a:rPr>
              <a:t>2. Recruiting a representative sample (adequate size, random selection)</a:t>
            </a:r>
          </a:p>
          <a:p>
            <a:pPr eaLnBrk="1" hangingPunct="1">
              <a:buFontTx/>
              <a:buNone/>
            </a:pPr>
            <a:r>
              <a:rPr lang="en-US" sz="2400" smtClean="0">
                <a:cs typeface="FreesiaUPC" pitchFamily="34" charset="-34"/>
              </a:rPr>
              <a:t>3. Measure the variables of interest (disease &amp;or exposure) at the same point in time</a:t>
            </a:r>
          </a:p>
          <a:p>
            <a:pPr eaLnBrk="1" hangingPunct="1">
              <a:buFontTx/>
              <a:buNone/>
            </a:pPr>
            <a:r>
              <a:rPr lang="en-US" sz="2400" smtClean="0">
                <a:cs typeface="FreesiaUPC" pitchFamily="34" charset="-34"/>
              </a:rPr>
              <a:t>4. Sorting (if necessary) &amp; Analyze the data </a:t>
            </a:r>
          </a:p>
        </p:txBody>
      </p:sp>
      <p:sp>
        <p:nvSpPr>
          <p:cNvPr id="5" name="Date Placeholder 4"/>
          <p:cNvSpPr>
            <a:spLocks noGrp="1"/>
          </p:cNvSpPr>
          <p:nvPr>
            <p:ph type="dt" sz="half" idx="10"/>
          </p:nvPr>
        </p:nvSpPr>
        <p:spPr/>
        <p:txBody>
          <a:bodyPr/>
          <a:lstStyle/>
          <a:p>
            <a:fld id="{D78FB726-3403-4A73-AD01-5B642CF57389}"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2775" y="228600"/>
            <a:ext cx="8153400" cy="990600"/>
          </a:xfrm>
        </p:spPr>
        <p:txBody>
          <a:bodyPr/>
          <a:lstStyle/>
          <a:p>
            <a:pPr eaLnBrk="1" hangingPunct="1"/>
            <a:r>
              <a:rPr lang="en-US" sz="3200" dirty="0" smtClean="0">
                <a:latin typeface="Times New Roman" pitchFamily="18" charset="0"/>
                <a:cs typeface="FreesiaUPC" pitchFamily="34" charset="-34"/>
              </a:rPr>
              <a:t>Cross-Sectional Studies (cont.)</a:t>
            </a:r>
            <a:endParaRPr lang="th-TH" sz="3200" dirty="0" smtClean="0">
              <a:latin typeface="Times New Roman" pitchFamily="18" charset="0"/>
            </a:endParaRPr>
          </a:p>
        </p:txBody>
      </p:sp>
      <p:sp>
        <p:nvSpPr>
          <p:cNvPr id="27650" name="Slide Number Placeholder 5"/>
          <p:cNvSpPr>
            <a:spLocks noGrp="1"/>
          </p:cNvSpPr>
          <p:nvPr>
            <p:ph type="sldNum" sz="quarter" idx="12"/>
          </p:nvPr>
        </p:nvSpPr>
        <p:spPr/>
        <p:txBody>
          <a:bodyPr>
            <a:normAutofit/>
          </a:bodyPr>
          <a:lstStyle/>
          <a:p>
            <a:pPr>
              <a:defRPr/>
            </a:pPr>
            <a:fld id="{37A4A447-9D66-4160-93C8-F04FF450F1F6}" type="slidenum">
              <a:rPr lang="en-US"/>
              <a:pPr>
                <a:defRPr/>
              </a:pPr>
              <a:t>35</a:t>
            </a:fld>
            <a:endParaRPr lang="th-TH"/>
          </a:p>
        </p:txBody>
      </p:sp>
      <p:sp>
        <p:nvSpPr>
          <p:cNvPr id="40964" name="Rectangle 3"/>
          <p:cNvSpPr>
            <a:spLocks noGrp="1" noChangeArrowheads="1"/>
          </p:cNvSpPr>
          <p:nvPr>
            <p:ph sz="quarter" idx="1"/>
          </p:nvPr>
        </p:nvSpPr>
        <p:spPr>
          <a:xfrm>
            <a:off x="250825" y="1600200"/>
            <a:ext cx="8893175" cy="4525963"/>
          </a:xfrm>
        </p:spPr>
        <p:txBody>
          <a:bodyPr/>
          <a:lstStyle/>
          <a:p>
            <a:pPr eaLnBrk="1" hangingPunct="1">
              <a:lnSpc>
                <a:spcPct val="80000"/>
              </a:lnSpc>
              <a:buFontTx/>
              <a:buNone/>
            </a:pPr>
            <a:r>
              <a:rPr lang="en-US" sz="2800" dirty="0" smtClean="0">
                <a:solidFill>
                  <a:srgbClr val="33CCCC"/>
                </a:solidFill>
                <a:latin typeface="Times New Roman" pitchFamily="18" charset="0"/>
                <a:cs typeface="FreesiaUPC" pitchFamily="34" charset="-34"/>
              </a:rPr>
              <a:t>Characteristics of cross-sectional studies:</a:t>
            </a:r>
          </a:p>
          <a:p>
            <a:pPr eaLnBrk="1" hangingPunct="1">
              <a:lnSpc>
                <a:spcPct val="80000"/>
              </a:lnSpc>
            </a:pPr>
            <a:r>
              <a:rPr lang="en-US" sz="2400" dirty="0" smtClean="0">
                <a:cs typeface="FreesiaUPC" pitchFamily="34" charset="-34"/>
              </a:rPr>
              <a:t>Assess both exposure and outcome simultaneously</a:t>
            </a:r>
          </a:p>
          <a:p>
            <a:pPr eaLnBrk="1" hangingPunct="1">
              <a:lnSpc>
                <a:spcPct val="80000"/>
              </a:lnSpc>
            </a:pPr>
            <a:r>
              <a:rPr lang="en-US" sz="2400" dirty="0" smtClean="0">
                <a:cs typeface="FreesiaUPC" pitchFamily="34" charset="-34"/>
              </a:rPr>
              <a:t>Are based on point prevalence rates </a:t>
            </a:r>
          </a:p>
          <a:p>
            <a:pPr eaLnBrk="1" hangingPunct="1">
              <a:lnSpc>
                <a:spcPct val="80000"/>
              </a:lnSpc>
            </a:pPr>
            <a:r>
              <a:rPr lang="en-US" sz="2400" dirty="0" smtClean="0">
                <a:cs typeface="FreesiaUPC" pitchFamily="34" charset="-34"/>
              </a:rPr>
              <a:t>Are frequently made on total population samples</a:t>
            </a:r>
          </a:p>
          <a:p>
            <a:pPr eaLnBrk="1" hangingPunct="1">
              <a:lnSpc>
                <a:spcPct val="80000"/>
              </a:lnSpc>
            </a:pPr>
            <a:r>
              <a:rPr lang="en-US" sz="2400" dirty="0" smtClean="0">
                <a:cs typeface="FreesiaUPC" pitchFamily="34" charset="-34"/>
              </a:rPr>
              <a:t>Subdivision of the total population takes place after data collection unlike in cohort &amp; case- control studies</a:t>
            </a:r>
          </a:p>
          <a:p>
            <a:pPr eaLnBrk="1" hangingPunct="1">
              <a:lnSpc>
                <a:spcPct val="80000"/>
              </a:lnSpc>
            </a:pPr>
            <a:r>
              <a:rPr lang="en-US" sz="2400" dirty="0" smtClean="0">
                <a:cs typeface="FreesiaUPC" pitchFamily="34" charset="-34"/>
              </a:rPr>
              <a:t>Are cheaper, easier &amp; useful </a:t>
            </a:r>
            <a:r>
              <a:rPr lang="en-US" sz="2400" b="1" dirty="0" smtClean="0">
                <a:cs typeface="FreesiaUPC" pitchFamily="34" charset="-34"/>
              </a:rPr>
              <a:t>for studies of exposures that are </a:t>
            </a:r>
            <a:r>
              <a:rPr lang="en-US" sz="2000" b="1" dirty="0" smtClean="0">
                <a:cs typeface="FreesiaUPC" pitchFamily="34" charset="-34"/>
              </a:rPr>
              <a:t>unalterable over time</a:t>
            </a:r>
            <a:r>
              <a:rPr lang="en-US" sz="2000" dirty="0" smtClean="0">
                <a:cs typeface="FreesiaUPC" pitchFamily="34" charset="-34"/>
              </a:rPr>
              <a:t> or </a:t>
            </a:r>
            <a:r>
              <a:rPr lang="en-US" sz="2400" dirty="0" smtClean="0">
                <a:cs typeface="FreesiaUPC" pitchFamily="34" charset="-34"/>
              </a:rPr>
              <a:t>relatively permanent features for individuals E.g.-blood group, ethnicity, sex, etc.</a:t>
            </a:r>
          </a:p>
          <a:p>
            <a:pPr eaLnBrk="1" hangingPunct="1">
              <a:lnSpc>
                <a:spcPct val="80000"/>
              </a:lnSpc>
            </a:pPr>
            <a:endParaRPr lang="th-TH" sz="2400" dirty="0" smtClean="0"/>
          </a:p>
        </p:txBody>
      </p:sp>
      <p:sp>
        <p:nvSpPr>
          <p:cNvPr id="5" name="Date Placeholder 4"/>
          <p:cNvSpPr>
            <a:spLocks noGrp="1"/>
          </p:cNvSpPr>
          <p:nvPr>
            <p:ph type="dt" sz="half" idx="10"/>
          </p:nvPr>
        </p:nvSpPr>
        <p:spPr/>
        <p:txBody>
          <a:bodyPr/>
          <a:lstStyle/>
          <a:p>
            <a:fld id="{698F1D7A-15F0-464C-A30E-2D337963D297}"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1800" y="266700"/>
            <a:ext cx="8229600" cy="1050925"/>
          </a:xfrm>
        </p:spPr>
        <p:txBody>
          <a:bodyPr/>
          <a:lstStyle/>
          <a:p>
            <a:pPr eaLnBrk="1" hangingPunct="1"/>
            <a:r>
              <a:rPr lang="en-US" sz="3600" dirty="0" smtClean="0">
                <a:latin typeface="Times New Roman" pitchFamily="18" charset="0"/>
                <a:cs typeface="FreesiaUPC" pitchFamily="34" charset="-34"/>
              </a:rPr>
              <a:t>Cross-Sectional Studies (cont.)</a:t>
            </a:r>
            <a:endParaRPr lang="en-US" sz="3600" dirty="0" smtClean="0">
              <a:cs typeface="FreesiaUPC" pitchFamily="34" charset="-34"/>
            </a:endParaRPr>
          </a:p>
        </p:txBody>
      </p:sp>
      <p:sp>
        <p:nvSpPr>
          <p:cNvPr id="54275" name="Rectangle 3"/>
          <p:cNvSpPr>
            <a:spLocks noGrp="1" noChangeArrowheads="1"/>
          </p:cNvSpPr>
          <p:nvPr>
            <p:ph type="body" idx="1"/>
          </p:nvPr>
        </p:nvSpPr>
        <p:spPr>
          <a:xfrm>
            <a:off x="142875" y="1500188"/>
            <a:ext cx="9001125" cy="5072062"/>
          </a:xfrm>
        </p:spPr>
        <p:txBody>
          <a:bodyPr>
            <a:normAutofit lnSpcReduction="10000"/>
          </a:bodyPr>
          <a:lstStyle/>
          <a:p>
            <a:pPr eaLnBrk="1" hangingPunct="1">
              <a:defRPr/>
            </a:pPr>
            <a:r>
              <a:rPr lang="en-GB" sz="2400" dirty="0" smtClean="0"/>
              <a:t>Data are obtained only once</a:t>
            </a:r>
          </a:p>
          <a:p>
            <a:pPr lvl="1" eaLnBrk="1" hangingPunct="1">
              <a:defRPr/>
            </a:pPr>
            <a:r>
              <a:rPr lang="en-US" sz="2400" dirty="0" smtClean="0"/>
              <a:t>Individuals with a defined disease, risk factor, or other condition of interest are identified at a point in time</a:t>
            </a:r>
            <a:endParaRPr lang="en-GB" sz="2400" dirty="0" smtClean="0"/>
          </a:p>
          <a:p>
            <a:pPr eaLnBrk="1" hangingPunct="1">
              <a:defRPr/>
            </a:pPr>
            <a:r>
              <a:rPr lang="en-US" sz="2400" dirty="0" smtClean="0"/>
              <a:t>May be used first step in longitudinal or case control studies</a:t>
            </a:r>
          </a:p>
          <a:p>
            <a:pPr eaLnBrk="1" hangingPunct="1">
              <a:defRPr/>
            </a:pPr>
            <a:r>
              <a:rPr lang="en-GB" sz="2400" b="1" dirty="0" smtClean="0"/>
              <a:t>Can have descriptive or analytic purposes</a:t>
            </a:r>
          </a:p>
          <a:p>
            <a:pPr lvl="1" eaLnBrk="1" hangingPunct="1">
              <a:defRPr/>
            </a:pPr>
            <a:r>
              <a:rPr lang="en-GB" sz="2100" dirty="0" smtClean="0"/>
              <a:t>The descriptive type is carried out to study prevalence of health related events at a </a:t>
            </a:r>
            <a:r>
              <a:rPr lang="en-GB" sz="2100" dirty="0" smtClean="0">
                <a:solidFill>
                  <a:srgbClr val="6600FF"/>
                </a:solidFill>
              </a:rPr>
              <a:t>point in time/snapshot</a:t>
            </a:r>
          </a:p>
          <a:p>
            <a:pPr lvl="2" eaLnBrk="1" hangingPunct="1">
              <a:defRPr/>
            </a:pPr>
            <a:r>
              <a:rPr lang="en-GB" sz="2100" dirty="0" smtClean="0"/>
              <a:t>Diseases, risk factors, coverage of interventions, health service utilization, knowledge, attitude and practice</a:t>
            </a:r>
            <a:endParaRPr lang="en-GB" sz="1700" dirty="0" smtClean="0"/>
          </a:p>
          <a:p>
            <a:pPr lvl="1" eaLnBrk="1" hangingPunct="1">
              <a:defRPr/>
            </a:pPr>
            <a:r>
              <a:rPr lang="en-GB" sz="2100" dirty="0" smtClean="0"/>
              <a:t> </a:t>
            </a:r>
            <a:r>
              <a:rPr lang="en-GB" sz="2200" dirty="0" smtClean="0"/>
              <a:t>The analytic type is carried out to assess association between exposure and outcome</a:t>
            </a:r>
            <a:endParaRPr lang="en-GB" sz="2500" dirty="0" smtClean="0"/>
          </a:p>
          <a:p>
            <a:pPr lvl="2" eaLnBrk="1" hangingPunct="1">
              <a:defRPr/>
            </a:pPr>
            <a:r>
              <a:rPr lang="en-GB" sz="2100" dirty="0" smtClean="0"/>
              <a:t>Exposure and disease status are assessed simultaneously among individuals at the same point in time</a:t>
            </a:r>
          </a:p>
          <a:p>
            <a:pPr lvl="2" eaLnBrk="1" hangingPunct="1">
              <a:defRPr/>
            </a:pPr>
            <a:r>
              <a:rPr lang="en-GB" sz="2100" dirty="0" smtClean="0"/>
              <a:t>Measures of association is </a:t>
            </a:r>
            <a:r>
              <a:rPr lang="en-GB" sz="2100" b="1" dirty="0" smtClean="0"/>
              <a:t>made using odds ratio</a:t>
            </a:r>
          </a:p>
          <a:p>
            <a:pPr eaLnBrk="1" hangingPunct="1">
              <a:buFont typeface="Wingdings" pitchFamily="2" charset="2"/>
              <a:buNone/>
              <a:defRPr/>
            </a:pPr>
            <a:endParaRPr lang="en-GB" sz="2400" dirty="0" smtClean="0"/>
          </a:p>
          <a:p>
            <a:pPr marL="609600" indent="-609600" eaLnBrk="1" hangingPunct="1">
              <a:buClr>
                <a:srgbClr val="6666FF"/>
              </a:buClr>
              <a:buFont typeface="Wingdings" pitchFamily="2" charset="2"/>
              <a:buChar char="Ø"/>
              <a:defRPr/>
            </a:pPr>
            <a:endParaRPr lang="en-GB" sz="2800" dirty="0" smtClean="0"/>
          </a:p>
        </p:txBody>
      </p:sp>
      <p:sp>
        <p:nvSpPr>
          <p:cNvPr id="4" name="Date Placeholder 3"/>
          <p:cNvSpPr>
            <a:spLocks noGrp="1"/>
          </p:cNvSpPr>
          <p:nvPr>
            <p:ph type="dt" sz="half" idx="10"/>
          </p:nvPr>
        </p:nvSpPr>
        <p:spPr/>
        <p:txBody>
          <a:bodyPr/>
          <a:lstStyle/>
          <a:p>
            <a:fld id="{A531D8D5-BF4E-41E5-9A91-8F97D6597777}"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36</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63563" y="92075"/>
            <a:ext cx="8229600" cy="1254125"/>
          </a:xfrm>
        </p:spPr>
        <p:txBody>
          <a:bodyPr/>
          <a:lstStyle/>
          <a:p>
            <a:pPr eaLnBrk="1" hangingPunct="1"/>
            <a:r>
              <a:rPr lang="en-US" sz="3200" dirty="0" smtClean="0">
                <a:latin typeface="Times New Roman" pitchFamily="18" charset="0"/>
                <a:cs typeface="FreesiaUPC" pitchFamily="34" charset="-34"/>
              </a:rPr>
              <a:t>Cross-Sectional Studies (cont.)</a:t>
            </a:r>
            <a:endParaRPr lang="en-US" sz="3200" dirty="0" smtClean="0">
              <a:cs typeface="FreesiaUPC" pitchFamily="34" charset="-34"/>
            </a:endParaRPr>
          </a:p>
        </p:txBody>
      </p:sp>
      <p:sp>
        <p:nvSpPr>
          <p:cNvPr id="43011" name="Rectangle 3"/>
          <p:cNvSpPr>
            <a:spLocks noGrp="1" noChangeArrowheads="1"/>
          </p:cNvSpPr>
          <p:nvPr>
            <p:ph type="body" idx="1"/>
          </p:nvPr>
        </p:nvSpPr>
        <p:spPr>
          <a:xfrm>
            <a:off x="357188" y="1571625"/>
            <a:ext cx="8786812" cy="5072063"/>
          </a:xfrm>
        </p:spPr>
        <p:txBody>
          <a:bodyPr/>
          <a:lstStyle/>
          <a:p>
            <a:pPr eaLnBrk="1" hangingPunct="1"/>
            <a:r>
              <a:rPr lang="en-GB" sz="2400" smtClean="0">
                <a:cs typeface="FreesiaUPC" pitchFamily="34" charset="-34"/>
              </a:rPr>
              <a:t>Since exposure and disease status is assessed at a single point in time,  </a:t>
            </a:r>
            <a:r>
              <a:rPr lang="en-GB" sz="2400" b="1" smtClean="0">
                <a:cs typeface="FreesiaUPC" pitchFamily="34" charset="-34"/>
              </a:rPr>
              <a:t>temporal relationship between exposure and disease can not be clearly determined</a:t>
            </a:r>
          </a:p>
          <a:p>
            <a:pPr lvl="1" eaLnBrk="1" hangingPunct="1"/>
            <a:r>
              <a:rPr lang="en-GB" sz="2400" smtClean="0">
                <a:cs typeface="FreesiaUPC" pitchFamily="34" charset="-34"/>
              </a:rPr>
              <a:t>Egg and hen phenomena</a:t>
            </a:r>
            <a:endParaRPr lang="en-GB" sz="2800" smtClean="0">
              <a:cs typeface="FreesiaUPC" pitchFamily="34" charset="-34"/>
            </a:endParaRPr>
          </a:p>
          <a:p>
            <a:pPr eaLnBrk="1" hangingPunct="1">
              <a:lnSpc>
                <a:spcPct val="90000"/>
              </a:lnSpc>
            </a:pPr>
            <a:r>
              <a:rPr lang="en-CA" sz="2400" smtClean="0">
                <a:cs typeface="FreesiaUPC" pitchFamily="34" charset="-34"/>
              </a:rPr>
              <a:t>Study prevalent cases rather than incident cases</a:t>
            </a:r>
          </a:p>
          <a:p>
            <a:pPr lvl="1" eaLnBrk="1" hangingPunct="1">
              <a:lnSpc>
                <a:spcPct val="90000"/>
              </a:lnSpc>
            </a:pPr>
            <a:r>
              <a:rPr lang="en-CA" sz="2000" smtClean="0">
                <a:cs typeface="FreesiaUPC" pitchFamily="34" charset="-34"/>
              </a:rPr>
              <a:t>The person might have changed the behaviour that resulted to the disease</a:t>
            </a:r>
          </a:p>
          <a:p>
            <a:pPr lvl="1" eaLnBrk="1" hangingPunct="1">
              <a:lnSpc>
                <a:spcPct val="90000"/>
              </a:lnSpc>
            </a:pPr>
            <a:r>
              <a:rPr lang="en-CA" sz="2000" smtClean="0">
                <a:cs typeface="FreesiaUPC" pitchFamily="34" charset="-34"/>
              </a:rPr>
              <a:t>Prevalent cases represent survivors who may be atypical with respect to exposure status</a:t>
            </a:r>
          </a:p>
          <a:p>
            <a:pPr lvl="2" eaLnBrk="1" hangingPunct="1">
              <a:lnSpc>
                <a:spcPct val="90000"/>
              </a:lnSpc>
            </a:pPr>
            <a:r>
              <a:rPr lang="en-CA" sz="2000" smtClean="0">
                <a:cs typeface="FreesiaUPC" pitchFamily="34" charset="-34"/>
              </a:rPr>
              <a:t>Incidence-prevalence/selective survival/Neyman’s bias</a:t>
            </a:r>
          </a:p>
          <a:p>
            <a:pPr eaLnBrk="1" hangingPunct="1">
              <a:lnSpc>
                <a:spcPct val="90000"/>
              </a:lnSpc>
            </a:pPr>
            <a:r>
              <a:rPr lang="en-CA" sz="2400" smtClean="0">
                <a:cs typeface="FreesiaUPC" pitchFamily="34" charset="-34"/>
              </a:rPr>
              <a:t>Therefore identify a mix of risk factors (incidence) and prognostic factors (duration)</a:t>
            </a:r>
          </a:p>
          <a:p>
            <a:pPr eaLnBrk="1" hangingPunct="1">
              <a:lnSpc>
                <a:spcPct val="90000"/>
              </a:lnSpc>
            </a:pPr>
            <a:r>
              <a:rPr lang="en-CA" sz="2400" smtClean="0">
                <a:cs typeface="FreesiaUPC" pitchFamily="34" charset="-34"/>
              </a:rPr>
              <a:t>Best used for screening hypotheses if in etiological search</a:t>
            </a:r>
          </a:p>
          <a:p>
            <a:pPr eaLnBrk="1" hangingPunct="1">
              <a:lnSpc>
                <a:spcPct val="90000"/>
              </a:lnSpc>
            </a:pPr>
            <a:r>
              <a:rPr lang="en-CA" sz="2400" smtClean="0">
                <a:cs typeface="FreesiaUPC" pitchFamily="34" charset="-34"/>
              </a:rPr>
              <a:t>Generally provide weak evidence regarding causation</a:t>
            </a:r>
          </a:p>
        </p:txBody>
      </p:sp>
      <p:sp>
        <p:nvSpPr>
          <p:cNvPr id="4" name="Date Placeholder 3"/>
          <p:cNvSpPr>
            <a:spLocks noGrp="1"/>
          </p:cNvSpPr>
          <p:nvPr>
            <p:ph type="dt" sz="half" idx="10"/>
          </p:nvPr>
        </p:nvSpPr>
        <p:spPr/>
        <p:txBody>
          <a:bodyPr/>
          <a:lstStyle/>
          <a:p>
            <a:fld id="{25818ED6-E5CC-4D92-89C9-4E6D7D5269E3}"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37</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685800"/>
          </a:xfrm>
        </p:spPr>
        <p:txBody>
          <a:bodyPr/>
          <a:lstStyle/>
          <a:p>
            <a:pPr eaLnBrk="1" hangingPunct="1"/>
            <a:r>
              <a:rPr lang="en-US" sz="3200" smtClean="0">
                <a:solidFill>
                  <a:srgbClr val="33CCCC"/>
                </a:solidFill>
                <a:cs typeface="FreesiaUPC" pitchFamily="34" charset="-34"/>
              </a:rPr>
              <a:t>Factors Influencing Ds Prevalence</a:t>
            </a:r>
          </a:p>
        </p:txBody>
      </p:sp>
      <p:sp>
        <p:nvSpPr>
          <p:cNvPr id="30722" name="Slide Number Placeholder 4"/>
          <p:cNvSpPr>
            <a:spLocks noGrp="1"/>
          </p:cNvSpPr>
          <p:nvPr>
            <p:ph type="sldNum" sz="quarter" idx="12"/>
          </p:nvPr>
        </p:nvSpPr>
        <p:spPr/>
        <p:txBody>
          <a:bodyPr>
            <a:normAutofit/>
          </a:bodyPr>
          <a:lstStyle/>
          <a:p>
            <a:pPr>
              <a:defRPr/>
            </a:pPr>
            <a:fld id="{9BC460EA-DE1E-4C0F-953C-0E6C335CAC60}" type="slidenum">
              <a:rPr lang="en-US"/>
              <a:pPr>
                <a:defRPr/>
              </a:pPr>
              <a:t>38</a:t>
            </a:fld>
            <a:endParaRPr lang="th-TH"/>
          </a:p>
        </p:txBody>
      </p:sp>
      <p:sp>
        <p:nvSpPr>
          <p:cNvPr id="46084" name="AutoShape 3"/>
          <p:cNvSpPr>
            <a:spLocks noChangeArrowheads="1"/>
          </p:cNvSpPr>
          <p:nvPr/>
        </p:nvSpPr>
        <p:spPr bwMode="auto">
          <a:xfrm>
            <a:off x="0" y="457200"/>
            <a:ext cx="5353050" cy="6400800"/>
          </a:xfrm>
          <a:prstGeom prst="upArrow">
            <a:avLst>
              <a:gd name="adj1" fmla="val 50000"/>
              <a:gd name="adj2" fmla="val 29893"/>
            </a:avLst>
          </a:prstGeom>
          <a:noFill/>
          <a:ln w="9525">
            <a:solidFill>
              <a:schemeClr val="tx1"/>
            </a:solidFill>
            <a:miter lim="800000"/>
            <a:headEnd/>
            <a:tailEnd/>
          </a:ln>
        </p:spPr>
        <p:txBody>
          <a:bodyPr wrap="none" anchor="ctr"/>
          <a:lstStyle/>
          <a:p>
            <a:endParaRPr lang="en-US"/>
          </a:p>
        </p:txBody>
      </p:sp>
      <p:sp>
        <p:nvSpPr>
          <p:cNvPr id="46085" name="AutoShape 4"/>
          <p:cNvSpPr>
            <a:spLocks noChangeArrowheads="1"/>
          </p:cNvSpPr>
          <p:nvPr/>
        </p:nvSpPr>
        <p:spPr bwMode="auto">
          <a:xfrm>
            <a:off x="4171950" y="762000"/>
            <a:ext cx="4972050" cy="6096000"/>
          </a:xfrm>
          <a:prstGeom prst="downArrow">
            <a:avLst>
              <a:gd name="adj1" fmla="val 50000"/>
              <a:gd name="adj2" fmla="val 30651"/>
            </a:avLst>
          </a:prstGeom>
          <a:noFill/>
          <a:ln w="9525">
            <a:solidFill>
              <a:schemeClr val="tx1"/>
            </a:solidFill>
            <a:miter lim="800000"/>
            <a:headEnd/>
            <a:tailEnd/>
          </a:ln>
        </p:spPr>
        <p:txBody>
          <a:bodyPr wrap="none" anchor="ctr"/>
          <a:lstStyle/>
          <a:p>
            <a:endParaRPr lang="en-US"/>
          </a:p>
        </p:txBody>
      </p:sp>
      <p:sp>
        <p:nvSpPr>
          <p:cNvPr id="46086" name="Text Box 5"/>
          <p:cNvSpPr txBox="1">
            <a:spLocks noChangeArrowheads="1"/>
          </p:cNvSpPr>
          <p:nvPr/>
        </p:nvSpPr>
        <p:spPr bwMode="auto">
          <a:xfrm>
            <a:off x="1219200" y="762000"/>
            <a:ext cx="2895600" cy="6122988"/>
          </a:xfrm>
          <a:prstGeom prst="rect">
            <a:avLst/>
          </a:prstGeom>
          <a:noFill/>
          <a:ln w="9525">
            <a:noFill/>
            <a:miter lim="800000"/>
            <a:headEnd/>
            <a:tailEnd/>
          </a:ln>
        </p:spPr>
        <p:txBody>
          <a:bodyPr>
            <a:spAutoFit/>
          </a:bodyPr>
          <a:lstStyle/>
          <a:p>
            <a:pPr algn="ctr" eaLnBrk="0" hangingPunct="0">
              <a:spcBef>
                <a:spcPct val="20000"/>
              </a:spcBef>
            </a:pPr>
            <a:r>
              <a:rPr lang="en-US" sz="2400" b="1" u="sng">
                <a:solidFill>
                  <a:srgbClr val="99CC00"/>
                </a:solidFill>
              </a:rPr>
              <a:t>Increased by</a:t>
            </a:r>
            <a:r>
              <a:rPr lang="en-US" sz="2400" b="1">
                <a:solidFill>
                  <a:srgbClr val="99CC00"/>
                </a:solidFill>
              </a:rPr>
              <a:t>:</a:t>
            </a:r>
            <a:endParaRPr lang="en-US" sz="1400" b="1">
              <a:solidFill>
                <a:srgbClr val="99CC00"/>
              </a:solidFill>
            </a:endParaRPr>
          </a:p>
          <a:p>
            <a:pPr algn="ctr" eaLnBrk="0" hangingPunct="0">
              <a:spcBef>
                <a:spcPct val="20000"/>
              </a:spcBef>
            </a:pPr>
            <a:r>
              <a:rPr lang="en-US" sz="1800" b="1">
                <a:solidFill>
                  <a:schemeClr val="tx2"/>
                </a:solidFill>
              </a:rPr>
              <a:t>Longer duration of the disease</a:t>
            </a:r>
          </a:p>
          <a:p>
            <a:pPr algn="ctr" eaLnBrk="0" hangingPunct="0">
              <a:spcBef>
                <a:spcPct val="20000"/>
              </a:spcBef>
            </a:pPr>
            <a:r>
              <a:rPr lang="en-US" sz="1800" b="1">
                <a:solidFill>
                  <a:schemeClr val="tx2"/>
                </a:solidFill>
              </a:rPr>
              <a:t>Prolongation of life of patients without cure</a:t>
            </a:r>
          </a:p>
          <a:p>
            <a:pPr algn="ct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Increase in new cases</a:t>
            </a:r>
          </a:p>
          <a:p>
            <a:pPr algn="ctr" eaLnBrk="0" hangingPunct="0">
              <a:spcBef>
                <a:spcPct val="20000"/>
              </a:spcBef>
            </a:pPr>
            <a:r>
              <a:rPr lang="en-US" sz="1800" b="1">
                <a:solidFill>
                  <a:schemeClr val="tx2"/>
                </a:solidFill>
              </a:rPr>
              <a:t>(increase in incidence)</a:t>
            </a:r>
          </a:p>
          <a:p>
            <a:pPr algn="ct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In-migration of cases</a:t>
            </a:r>
          </a:p>
          <a:p>
            <a:pPr algn="ct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Out-migration of healthy people</a:t>
            </a:r>
          </a:p>
          <a:p>
            <a:pPr algn="ctr" eaLnBrk="0" hangingPunct="0">
              <a:spcBef>
                <a:spcPct val="20000"/>
              </a:spcBef>
            </a:pPr>
            <a:r>
              <a:rPr lang="en-US" sz="1800" b="1">
                <a:solidFill>
                  <a:schemeClr val="tx2"/>
                </a:solidFill>
              </a:rPr>
              <a:t>In-migration of susceptible people</a:t>
            </a:r>
          </a:p>
          <a:p>
            <a:pPr algn="ct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Improved diagnostic facilities  </a:t>
            </a:r>
          </a:p>
          <a:p>
            <a:pPr algn="ctr" eaLnBrk="0" hangingPunct="0">
              <a:spcBef>
                <a:spcPct val="20000"/>
              </a:spcBef>
            </a:pPr>
            <a:r>
              <a:rPr lang="en-US" sz="1800" b="1">
                <a:solidFill>
                  <a:schemeClr val="tx2"/>
                </a:solidFill>
              </a:rPr>
              <a:t>(better reporting)</a:t>
            </a:r>
            <a:endParaRPr lang="en-US" sz="1600">
              <a:solidFill>
                <a:schemeClr val="tx2"/>
              </a:solidFill>
            </a:endParaRPr>
          </a:p>
        </p:txBody>
      </p:sp>
      <p:sp>
        <p:nvSpPr>
          <p:cNvPr id="46087" name="Text Box 6"/>
          <p:cNvSpPr txBox="1">
            <a:spLocks noChangeArrowheads="1"/>
          </p:cNvSpPr>
          <p:nvPr/>
        </p:nvSpPr>
        <p:spPr bwMode="auto">
          <a:xfrm>
            <a:off x="5410200" y="685800"/>
            <a:ext cx="2362200" cy="5862638"/>
          </a:xfrm>
          <a:prstGeom prst="rect">
            <a:avLst/>
          </a:prstGeom>
          <a:noFill/>
          <a:ln w="9525">
            <a:noFill/>
            <a:miter lim="800000"/>
            <a:headEnd/>
            <a:tailEnd/>
          </a:ln>
        </p:spPr>
        <p:txBody>
          <a:bodyPr>
            <a:spAutoFit/>
          </a:bodyPr>
          <a:lstStyle/>
          <a:p>
            <a:pPr algn="ctr" eaLnBrk="0" hangingPunct="0">
              <a:spcBef>
                <a:spcPct val="20000"/>
              </a:spcBef>
            </a:pPr>
            <a:r>
              <a:rPr lang="en-US" sz="2400" b="1" u="sng">
                <a:solidFill>
                  <a:srgbClr val="99CC00"/>
                </a:solidFill>
              </a:rPr>
              <a:t>Decreased by:</a:t>
            </a:r>
            <a:endParaRPr lang="en-US" sz="1400" b="1">
              <a:solidFill>
                <a:srgbClr val="99CC00"/>
              </a:solidFill>
            </a:endParaRPr>
          </a:p>
          <a:p>
            <a:pPr algn="ctr" eaLnBrk="0" hangingPunct="0">
              <a:spcBef>
                <a:spcPct val="20000"/>
              </a:spcBef>
            </a:pPr>
            <a:r>
              <a:rPr lang="en-US" sz="1800" b="1">
                <a:solidFill>
                  <a:schemeClr val="tx2"/>
                </a:solidFill>
              </a:rPr>
              <a:t>Shorter  duration of  disease</a:t>
            </a:r>
          </a:p>
          <a:p>
            <a:pPr algn="ctr" eaLnBrk="0" hangingPunct="0">
              <a:spcBef>
                <a:spcPct val="20000"/>
              </a:spcBef>
            </a:pPr>
            <a:endParaRPr lang="en-US" sz="1400">
              <a:solidFill>
                <a:schemeClr val="tx2"/>
              </a:solidFill>
            </a:endParaRPr>
          </a:p>
          <a:p>
            <a:pPr algn="ctr" eaLnBrk="0" hangingPunct="0">
              <a:spcBef>
                <a:spcPct val="20000"/>
              </a:spcBef>
            </a:pPr>
            <a:r>
              <a:rPr lang="en-US" sz="1800" b="1">
                <a:solidFill>
                  <a:schemeClr val="tx2"/>
                </a:solidFill>
              </a:rPr>
              <a:t>High case-fatality rate  from disease</a:t>
            </a:r>
          </a:p>
          <a:p>
            <a:pPr eaLnBrk="0" hangingPunct="0">
              <a:spcBef>
                <a:spcPct val="20000"/>
              </a:spcBef>
            </a:pPr>
            <a:endParaRPr lang="en-US" sz="1400">
              <a:solidFill>
                <a:schemeClr val="tx2"/>
              </a:solidFill>
            </a:endParaRPr>
          </a:p>
          <a:p>
            <a:pPr algn="ctr" eaLnBrk="0" hangingPunct="0">
              <a:spcBef>
                <a:spcPct val="20000"/>
              </a:spcBef>
            </a:pPr>
            <a:r>
              <a:rPr lang="en-US" sz="1800" b="1">
                <a:solidFill>
                  <a:schemeClr val="tx2"/>
                </a:solidFill>
              </a:rPr>
              <a:t>Decrease in new cases (decrease in incidence)</a:t>
            </a:r>
          </a:p>
          <a:p>
            <a:pP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In-migration of   healthy people</a:t>
            </a:r>
          </a:p>
          <a:p>
            <a:pP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Out-migration of cases</a:t>
            </a:r>
          </a:p>
          <a:p>
            <a:pPr eaLnBrk="0" hangingPunct="0">
              <a:spcBef>
                <a:spcPct val="20000"/>
              </a:spcBef>
            </a:pPr>
            <a:endParaRPr lang="en-US" sz="1800" b="1">
              <a:solidFill>
                <a:schemeClr val="tx2"/>
              </a:solidFill>
            </a:endParaRPr>
          </a:p>
          <a:p>
            <a:pPr algn="ctr" eaLnBrk="0" hangingPunct="0">
              <a:spcBef>
                <a:spcPct val="20000"/>
              </a:spcBef>
            </a:pPr>
            <a:r>
              <a:rPr lang="en-US" sz="1800" b="1">
                <a:solidFill>
                  <a:schemeClr val="tx2"/>
                </a:solidFill>
              </a:rPr>
              <a:t> Improved cure rate         of cases</a:t>
            </a:r>
          </a:p>
        </p:txBody>
      </p:sp>
      <p:sp>
        <p:nvSpPr>
          <p:cNvPr id="8" name="Date Placeholder 7"/>
          <p:cNvSpPr>
            <a:spLocks noGrp="1"/>
          </p:cNvSpPr>
          <p:nvPr>
            <p:ph type="dt" sz="half" idx="10"/>
          </p:nvPr>
        </p:nvSpPr>
        <p:spPr/>
        <p:txBody>
          <a:bodyPr/>
          <a:lstStyle/>
          <a:p>
            <a:fld id="{901E1057-5D1E-44BF-A8E6-34DECB0E5E82}"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85750"/>
            <a:ext cx="8229600" cy="928688"/>
          </a:xfrm>
        </p:spPr>
        <p:txBody>
          <a:bodyPr/>
          <a:lstStyle/>
          <a:p>
            <a:pPr eaLnBrk="1" hangingPunct="1"/>
            <a:r>
              <a:rPr lang="en-US" sz="3200" smtClean="0">
                <a:solidFill>
                  <a:srgbClr val="00FF00"/>
                </a:solidFill>
                <a:latin typeface="Times New Roman" pitchFamily="18" charset="0"/>
                <a:cs typeface="FreesiaUPC" pitchFamily="34" charset="-34"/>
              </a:rPr>
              <a:t>Cross-Sectional Studies (cont.)</a:t>
            </a:r>
            <a:endParaRPr lang="th-TH" sz="3200" smtClean="0">
              <a:solidFill>
                <a:srgbClr val="00FF00"/>
              </a:solidFill>
              <a:latin typeface="Times New Roman" pitchFamily="18" charset="0"/>
            </a:endParaRPr>
          </a:p>
        </p:txBody>
      </p:sp>
      <p:sp>
        <p:nvSpPr>
          <p:cNvPr id="31746" name="Slide Number Placeholder 5"/>
          <p:cNvSpPr>
            <a:spLocks noGrp="1"/>
          </p:cNvSpPr>
          <p:nvPr>
            <p:ph type="sldNum" sz="quarter" idx="12"/>
          </p:nvPr>
        </p:nvSpPr>
        <p:spPr/>
        <p:txBody>
          <a:bodyPr>
            <a:normAutofit/>
          </a:bodyPr>
          <a:lstStyle/>
          <a:p>
            <a:pPr>
              <a:defRPr/>
            </a:pPr>
            <a:fld id="{FF6A4981-28B6-4A50-9D42-B90154D2489C}" type="slidenum">
              <a:rPr lang="en-US"/>
              <a:pPr>
                <a:defRPr/>
              </a:pPr>
              <a:t>39</a:t>
            </a:fld>
            <a:endParaRPr lang="th-TH"/>
          </a:p>
        </p:txBody>
      </p:sp>
      <p:sp>
        <p:nvSpPr>
          <p:cNvPr id="47108" name="Rectangle 3"/>
          <p:cNvSpPr>
            <a:spLocks noGrp="1" noChangeArrowheads="1"/>
          </p:cNvSpPr>
          <p:nvPr>
            <p:ph sz="quarter" idx="1"/>
          </p:nvPr>
        </p:nvSpPr>
        <p:spPr>
          <a:xfrm>
            <a:off x="250825" y="1500188"/>
            <a:ext cx="8678863" cy="5000625"/>
          </a:xfrm>
        </p:spPr>
        <p:txBody>
          <a:bodyPr/>
          <a:lstStyle/>
          <a:p>
            <a:pPr eaLnBrk="1" hangingPunct="1">
              <a:lnSpc>
                <a:spcPct val="80000"/>
              </a:lnSpc>
              <a:buFontTx/>
              <a:buNone/>
            </a:pPr>
            <a:r>
              <a:rPr lang="en-US" sz="2400" i="1" u="sng" smtClean="0">
                <a:solidFill>
                  <a:srgbClr val="99CC00"/>
                </a:solidFill>
                <a:latin typeface="Times New Roman" pitchFamily="18" charset="0"/>
                <a:cs typeface="FreesiaUPC" pitchFamily="34" charset="-34"/>
              </a:rPr>
              <a:t>Advantages</a:t>
            </a:r>
            <a:endParaRPr lang="en-US" sz="2400" smtClean="0">
              <a:solidFill>
                <a:srgbClr val="99CC00"/>
              </a:solidFill>
              <a:latin typeface="Times New Roman" pitchFamily="18" charset="0"/>
              <a:cs typeface="FreesiaUPC" pitchFamily="34" charset="-34"/>
            </a:endParaRPr>
          </a:p>
          <a:p>
            <a:pPr lvl="1" indent="-319088" eaLnBrk="1" hangingPunct="1">
              <a:lnSpc>
                <a:spcPct val="80000"/>
              </a:lnSpc>
              <a:buFont typeface="Wingdings" pitchFamily="2" charset="2"/>
              <a:buChar char=""/>
            </a:pPr>
            <a:r>
              <a:rPr lang="en-US" sz="2400" smtClean="0">
                <a:cs typeface="FreesiaUPC" pitchFamily="34" charset="-34"/>
              </a:rPr>
              <a:t>Less expensive: a one-step, one-time collection of data</a:t>
            </a:r>
          </a:p>
          <a:p>
            <a:pPr lvl="1" indent="-319088" eaLnBrk="1" hangingPunct="1">
              <a:buFont typeface="Wingdings" pitchFamily="2" charset="2"/>
              <a:buChar char=""/>
            </a:pPr>
            <a:r>
              <a:rPr lang="en-US" sz="2400" smtClean="0">
                <a:cs typeface="FreesiaUPC" pitchFamily="34" charset="-34"/>
              </a:rPr>
              <a:t>It starts with reference population, thus making possible generalization</a:t>
            </a:r>
          </a:p>
          <a:p>
            <a:pPr lvl="1" indent="-319088" eaLnBrk="1" hangingPunct="1">
              <a:buFont typeface="Wingdings" pitchFamily="2" charset="2"/>
              <a:buChar char=""/>
            </a:pPr>
            <a:r>
              <a:rPr lang="en-US" sz="2400" smtClean="0">
                <a:cs typeface="FreesiaUPC" pitchFamily="34" charset="-34"/>
              </a:rPr>
              <a:t>Provide much information useful for planning health services &amp; medical programs</a:t>
            </a:r>
          </a:p>
          <a:p>
            <a:pPr lvl="1" indent="-319088" eaLnBrk="1" hangingPunct="1">
              <a:buFont typeface="Wingdings" pitchFamily="2" charset="2"/>
              <a:buChar char=""/>
            </a:pPr>
            <a:r>
              <a:rPr lang="en-US" sz="2400" smtClean="0">
                <a:cs typeface="FreesiaUPC" pitchFamily="34" charset="-34"/>
              </a:rPr>
              <a:t>Show relative distribution of conditions, Diseases, injury &amp; disability in groups &amp; populations</a:t>
            </a:r>
          </a:p>
          <a:p>
            <a:pPr lvl="1" indent="-319088" eaLnBrk="1" hangingPunct="1">
              <a:buFont typeface="Wingdings" pitchFamily="2" charset="2"/>
              <a:buChar char=""/>
            </a:pPr>
            <a:r>
              <a:rPr lang="en-US" sz="2400" smtClean="0">
                <a:cs typeface="FreesiaUPC" pitchFamily="34" charset="-34"/>
              </a:rPr>
              <a:t>Are based in a sample of a major population &amp; do not relay on individuals that present themselves for medical treatment.</a:t>
            </a:r>
          </a:p>
          <a:p>
            <a:pPr lvl="2" indent="-319088" eaLnBrk="1" hangingPunct="1">
              <a:lnSpc>
                <a:spcPct val="80000"/>
              </a:lnSpc>
              <a:buFont typeface="Wingdings" pitchFamily="2" charset="2"/>
              <a:buChar char=""/>
            </a:pPr>
            <a:endParaRPr lang="en-US" sz="1800" smtClean="0">
              <a:cs typeface="FreesiaUPC" pitchFamily="34" charset="-34"/>
            </a:endParaRPr>
          </a:p>
        </p:txBody>
      </p:sp>
      <p:sp>
        <p:nvSpPr>
          <p:cNvPr id="5" name="Date Placeholder 4"/>
          <p:cNvSpPr>
            <a:spLocks noGrp="1"/>
          </p:cNvSpPr>
          <p:nvPr>
            <p:ph type="dt" sz="half" idx="10"/>
          </p:nvPr>
        </p:nvSpPr>
        <p:spPr/>
        <p:txBody>
          <a:bodyPr/>
          <a:lstStyle/>
          <a:p>
            <a:fld id="{D0BC91E2-B9E4-44D2-A1F6-25C8F3195CCA}"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q"/>
            </a:pPr>
            <a:r>
              <a:rPr lang="en-US" b="1" dirty="0" smtClean="0">
                <a:latin typeface="Times New Roman" pitchFamily="18" charset="0"/>
                <a:cs typeface="FreesiaUPC" pitchFamily="34" charset="-34"/>
              </a:rPr>
              <a:t>Epidemiology:</a:t>
            </a:r>
            <a:r>
              <a:rPr lang="th-TH" b="1" dirty="0" smtClean="0">
                <a:latin typeface="Times New Roman" pitchFamily="18" charset="0"/>
              </a:rPr>
              <a:t> </a:t>
            </a:r>
            <a:r>
              <a:rPr lang="en-US" dirty="0" smtClean="0">
                <a:latin typeface="Times New Roman" pitchFamily="18" charset="0"/>
                <a:cs typeface="FreesiaUPC" pitchFamily="34" charset="-34"/>
              </a:rPr>
              <a:t>is primarily concerned with the distribution and determinants of disease in human population.</a:t>
            </a:r>
          </a:p>
          <a:p>
            <a:r>
              <a:rPr lang="en-US" b="1" dirty="0" smtClean="0">
                <a:cs typeface="FreesiaUPC" pitchFamily="34" charset="-34"/>
              </a:rPr>
              <a:t>Study Design: </a:t>
            </a:r>
            <a:r>
              <a:rPr lang="en-US" dirty="0" smtClean="0">
                <a:cs typeface="FreesiaUPC" pitchFamily="34" charset="-34"/>
              </a:rPr>
              <a:t>is an arrangement of conditions for the </a:t>
            </a:r>
            <a:r>
              <a:rPr lang="en-US" b="1" dirty="0" smtClean="0">
                <a:cs typeface="FreesiaUPC" pitchFamily="34" charset="-34"/>
              </a:rPr>
              <a:t>collection and analysis </a:t>
            </a:r>
            <a:r>
              <a:rPr lang="en-US" dirty="0" smtClean="0">
                <a:cs typeface="FreesiaUPC" pitchFamily="34" charset="-34"/>
              </a:rPr>
              <a:t>of data that leads to the most accurate answer to the research question and the most economical way.</a:t>
            </a:r>
          </a:p>
          <a:p>
            <a:endParaRPr lang="en-US" dirty="0"/>
          </a:p>
        </p:txBody>
      </p:sp>
      <p:sp>
        <p:nvSpPr>
          <p:cNvPr id="2" name="Date Placeholder 1"/>
          <p:cNvSpPr>
            <a:spLocks noGrp="1"/>
          </p:cNvSpPr>
          <p:nvPr>
            <p:ph type="dt" sz="half" idx="10"/>
          </p:nvPr>
        </p:nvSpPr>
        <p:spPr/>
        <p:txBody>
          <a:bodyPr/>
          <a:lstStyle/>
          <a:p>
            <a:fld id="{4A0D69C7-4B5C-48AD-AB00-39F78067F1B2}" type="datetime1">
              <a:rPr lang="en-US" smtClean="0"/>
              <a:t>5/17/2020</a:t>
            </a:fld>
            <a:endParaRPr lang="en-US" dirty="0"/>
          </a:p>
        </p:txBody>
      </p:sp>
      <p:sp>
        <p:nvSpPr>
          <p:cNvPr id="4" name="Footer Placeholder 3"/>
          <p:cNvSpPr>
            <a:spLocks noGrp="1"/>
          </p:cNvSpPr>
          <p:nvPr>
            <p:ph type="ftr" sz="quarter" idx="11"/>
          </p:nvPr>
        </p:nvSpPr>
        <p:spPr/>
        <p:txBody>
          <a:bodyPr/>
          <a:lstStyle/>
          <a:p>
            <a:r>
              <a:rPr lang="en-US" dirty="0" smtClean="0"/>
              <a:t>EYERUS T.(BSC,MPHE)</a:t>
            </a:r>
            <a:endParaRPr lang="en-US" dirty="0"/>
          </a:p>
        </p:txBody>
      </p:sp>
      <p:sp>
        <p:nvSpPr>
          <p:cNvPr id="5" name="Slide Number Placeholder 4"/>
          <p:cNvSpPr>
            <a:spLocks noGrp="1"/>
          </p:cNvSpPr>
          <p:nvPr>
            <p:ph type="sldNum" sz="quarter" idx="12"/>
          </p:nvPr>
        </p:nvSpPr>
        <p:spPr/>
        <p:txBody>
          <a:bodyPr/>
          <a:lstStyle/>
          <a:p>
            <a:fld id="{358921A1-4BBA-45DF-B5A6-85B44D366E2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sz="3600" smtClean="0">
                <a:solidFill>
                  <a:srgbClr val="00FF00"/>
                </a:solidFill>
                <a:latin typeface="Times New Roman" pitchFamily="18" charset="0"/>
                <a:cs typeface="FreesiaUPC" pitchFamily="34" charset="-34"/>
              </a:rPr>
              <a:t>Cross-Sectional Studies (cont.)</a:t>
            </a:r>
            <a:endParaRPr lang="en-US" sz="3600" smtClean="0">
              <a:cs typeface="FreesiaUPC" pitchFamily="34" charset="-34"/>
            </a:endParaRPr>
          </a:p>
        </p:txBody>
      </p:sp>
      <p:sp>
        <p:nvSpPr>
          <p:cNvPr id="3" name="Content Placeholder 2"/>
          <p:cNvSpPr>
            <a:spLocks noGrp="1"/>
          </p:cNvSpPr>
          <p:nvPr>
            <p:ph sz="quarter" idx="1"/>
          </p:nvPr>
        </p:nvSpPr>
        <p:spPr>
          <a:xfrm>
            <a:off x="428625" y="1600200"/>
            <a:ext cx="8501063" cy="4757738"/>
          </a:xfrm>
        </p:spPr>
        <p:txBody>
          <a:bodyPr/>
          <a:lstStyle/>
          <a:p>
            <a:pPr eaLnBrk="1" hangingPunct="1">
              <a:lnSpc>
                <a:spcPct val="80000"/>
              </a:lnSpc>
              <a:buFontTx/>
              <a:buNone/>
              <a:defRPr/>
            </a:pPr>
            <a:r>
              <a:rPr lang="en-US" sz="2400" u="sng" dirty="0" smtClean="0">
                <a:solidFill>
                  <a:srgbClr val="99CC00"/>
                </a:solidFill>
                <a:latin typeface="Times New Roman" pitchFamily="18" charset="0"/>
                <a:cs typeface="FreesiaUPC" pitchFamily="34" charset="-34"/>
              </a:rPr>
              <a:t>Disadvantages</a:t>
            </a:r>
          </a:p>
          <a:p>
            <a:pPr lvl="1" indent="-319088" eaLnBrk="1" hangingPunct="1">
              <a:lnSpc>
                <a:spcPct val="80000"/>
              </a:lnSpc>
              <a:buFont typeface="Wingdings" pitchFamily="2" charset="2"/>
              <a:buChar char=""/>
              <a:defRPr/>
            </a:pPr>
            <a:r>
              <a:rPr lang="en-US" sz="2100" dirty="0" smtClean="0">
                <a:cs typeface="FreesiaUPC" pitchFamily="34" charset="-34"/>
              </a:rPr>
              <a:t>It is difficult to know which occurred first, the exposure or the outcome, this is known as </a:t>
            </a:r>
            <a:r>
              <a:rPr lang="en-US" sz="2100" dirty="0" smtClean="0">
                <a:solidFill>
                  <a:srgbClr val="00FF00"/>
                </a:solidFill>
                <a:cs typeface="FreesiaUPC" pitchFamily="34" charset="-34"/>
              </a:rPr>
              <a:t>'chicken or egg dilemma'</a:t>
            </a:r>
          </a:p>
          <a:p>
            <a:pPr lvl="1" indent="-319088" eaLnBrk="1" hangingPunct="1">
              <a:lnSpc>
                <a:spcPct val="80000"/>
              </a:lnSpc>
              <a:buFont typeface="Wingdings" pitchFamily="2" charset="2"/>
              <a:buChar char=""/>
              <a:defRPr/>
            </a:pPr>
            <a:r>
              <a:rPr lang="en-US" sz="2100" dirty="0" smtClean="0">
                <a:cs typeface="FreesiaUPC" pitchFamily="34" charset="-34"/>
              </a:rPr>
              <a:t>It may not show strong cause-effect relationship if sample size is small</a:t>
            </a:r>
          </a:p>
          <a:p>
            <a:pPr lvl="1">
              <a:defRPr/>
            </a:pPr>
            <a:r>
              <a:rPr lang="en-US" sz="2100" dirty="0" smtClean="0">
                <a:cs typeface="FreesiaUPC" pitchFamily="34" charset="-34"/>
              </a:rPr>
              <a:t>Potential bias in measuring exposure</a:t>
            </a:r>
          </a:p>
          <a:p>
            <a:pPr lvl="1">
              <a:defRPr/>
            </a:pPr>
            <a:r>
              <a:rPr lang="en-US" sz="2100" dirty="0" smtClean="0">
                <a:cs typeface="FreesiaUPC" pitchFamily="34" charset="-34"/>
              </a:rPr>
              <a:t>Not feasible for rare diseases</a:t>
            </a:r>
          </a:p>
          <a:p>
            <a:pPr lvl="1">
              <a:defRPr/>
            </a:pPr>
            <a:r>
              <a:rPr lang="en-US" sz="2100" dirty="0" smtClean="0">
                <a:cs typeface="FreesiaUPC" pitchFamily="34" charset="-34"/>
              </a:rPr>
              <a:t>Does not yield incidence or true relative risk </a:t>
            </a:r>
          </a:p>
          <a:p>
            <a:pPr lvl="1">
              <a:defRPr/>
            </a:pPr>
            <a:r>
              <a:rPr lang="en-US" sz="2000" dirty="0" smtClean="0"/>
              <a:t>Prevalent rather than incident (new) cases are used – the exposure could be associated with survival after </a:t>
            </a:r>
            <a:r>
              <a:rPr lang="en-US" sz="2000" dirty="0" err="1" smtClean="0"/>
              <a:t>dx</a:t>
            </a:r>
            <a:r>
              <a:rPr lang="en-US" sz="2000" dirty="0" smtClean="0"/>
              <a:t> occurrence, rather than development of the disease</a:t>
            </a:r>
            <a:endParaRPr lang="en-US" sz="2100" dirty="0" smtClean="0">
              <a:cs typeface="FreesiaUPC" pitchFamily="34" charset="-34"/>
            </a:endParaRPr>
          </a:p>
          <a:p>
            <a:pPr lvl="1">
              <a:defRPr/>
            </a:pPr>
            <a:r>
              <a:rPr lang="en-US" sz="2100" dirty="0" smtClean="0">
                <a:cs typeface="FreesiaUPC" pitchFamily="34" charset="-34"/>
              </a:rPr>
              <a:t>Temporal sequence between exposure and disease cannot be established * i.e. which came first, chicken or the egg?</a:t>
            </a:r>
          </a:p>
          <a:p>
            <a:pPr>
              <a:defRPr/>
            </a:pPr>
            <a:endParaRPr lang="en-US" sz="2100" dirty="0"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2F8F96AC-3E91-4590-A295-B73A58EDDD8D}" type="slidenum">
              <a:rPr lang="en-US" smtClean="0"/>
              <a:pPr>
                <a:defRPr/>
              </a:pPr>
              <a:t>40</a:t>
            </a:fld>
            <a:endParaRPr lang="th-TH"/>
          </a:p>
        </p:txBody>
      </p:sp>
      <p:sp>
        <p:nvSpPr>
          <p:cNvPr id="5" name="Date Placeholder 4"/>
          <p:cNvSpPr>
            <a:spLocks noGrp="1"/>
          </p:cNvSpPr>
          <p:nvPr>
            <p:ph type="dt" sz="half" idx="10"/>
          </p:nvPr>
        </p:nvSpPr>
        <p:spPr/>
        <p:txBody>
          <a:bodyPr/>
          <a:lstStyle/>
          <a:p>
            <a:fld id="{0DCD7341-45C4-4489-B41F-7D43B69684B4}"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868362"/>
          </a:xfrm>
        </p:spPr>
        <p:txBody>
          <a:bodyPr>
            <a:normAutofit fontScale="90000"/>
          </a:bodyPr>
          <a:lstStyle/>
          <a:p>
            <a:r>
              <a:rPr lang="en-US" sz="3200" b="1" smtClean="0">
                <a:cs typeface="FreesiaUPC" pitchFamily="34" charset="-34"/>
              </a:rPr>
              <a:t/>
            </a:r>
            <a:br>
              <a:rPr lang="en-US" sz="3200" b="1" smtClean="0">
                <a:cs typeface="FreesiaUPC" pitchFamily="34" charset="-34"/>
              </a:rPr>
            </a:br>
            <a:r>
              <a:rPr lang="en-US" sz="3200" b="1" smtClean="0">
                <a:cs typeface="FreesiaUPC" pitchFamily="34" charset="-34"/>
              </a:rPr>
              <a:t>ANALYTIC EPIDEMIOLOGIC STUDY</a:t>
            </a:r>
            <a:r>
              <a:rPr lang="en-US" sz="3200" smtClean="0">
                <a:cs typeface="FreesiaUPC" pitchFamily="34" charset="-34"/>
              </a:rPr>
              <a:t/>
            </a:r>
            <a:br>
              <a:rPr lang="en-US" sz="3200" smtClean="0">
                <a:cs typeface="FreesiaUPC" pitchFamily="34" charset="-34"/>
              </a:rPr>
            </a:br>
            <a:endParaRPr lang="en-US" sz="3200" smtClean="0">
              <a:cs typeface="FreesiaUPC" pitchFamily="34" charset="-34"/>
            </a:endParaRPr>
          </a:p>
        </p:txBody>
      </p:sp>
      <p:sp>
        <p:nvSpPr>
          <p:cNvPr id="50179" name="Content Placeholder 2"/>
          <p:cNvSpPr>
            <a:spLocks noGrp="1"/>
          </p:cNvSpPr>
          <p:nvPr>
            <p:ph sz="quarter" idx="1"/>
          </p:nvPr>
        </p:nvSpPr>
        <p:spPr>
          <a:xfrm>
            <a:off x="457200" y="1714500"/>
            <a:ext cx="8401050" cy="4838700"/>
          </a:xfrm>
        </p:spPr>
        <p:txBody>
          <a:bodyPr/>
          <a:lstStyle/>
          <a:p>
            <a:pPr>
              <a:buFont typeface="Wingdings" pitchFamily="2" charset="2"/>
              <a:buNone/>
            </a:pPr>
            <a:r>
              <a:rPr lang="en-US" b="1" dirty="0" smtClean="0">
                <a:latin typeface="Times New Roman" pitchFamily="18" charset="0"/>
                <a:cs typeface="Times New Roman" pitchFamily="18" charset="0"/>
              </a:rPr>
              <a:t>PURPOSE</a:t>
            </a:r>
            <a:endParaRPr lang="en-US"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test hypothesis about causal relationship </a:t>
            </a:r>
          </a:p>
          <a:p>
            <a:r>
              <a:rPr lang="en-US" sz="2400" dirty="0" smtClean="0">
                <a:latin typeface="Times New Roman" pitchFamily="18" charset="0"/>
                <a:cs typeface="Times New Roman" pitchFamily="18" charset="0"/>
              </a:rPr>
              <a:t>To search for cause &amp; effect </a:t>
            </a:r>
          </a:p>
          <a:p>
            <a:r>
              <a:rPr lang="en-US" sz="2400" dirty="0" smtClean="0">
                <a:latin typeface="Times New Roman" pitchFamily="18" charset="0"/>
                <a:cs typeface="Times New Roman" pitchFamily="18" charset="0"/>
              </a:rPr>
              <a:t>To compare treatment regimens / prevention programs</a:t>
            </a:r>
          </a:p>
          <a:p>
            <a:r>
              <a:rPr lang="en-US" sz="2400" dirty="0" smtClean="0">
                <a:latin typeface="Times New Roman" pitchFamily="18" charset="0"/>
                <a:cs typeface="Times New Roman" pitchFamily="18" charset="0"/>
              </a:rPr>
              <a:t>To assess diagnostic tests</a:t>
            </a:r>
          </a:p>
          <a:p>
            <a:r>
              <a:rPr lang="en-US" sz="2400" dirty="0" smtClean="0">
                <a:latin typeface="Times New Roman" pitchFamily="18" charset="0"/>
                <a:cs typeface="Times New Roman" pitchFamily="18" charset="0"/>
              </a:rPr>
              <a:t>To quantify the association b/n exposure &amp; outcome (measure of association)</a:t>
            </a:r>
          </a:p>
          <a:p>
            <a:r>
              <a:rPr lang="en-US" sz="2400" dirty="0" smtClean="0">
                <a:latin typeface="Times New Roman" pitchFamily="18" charset="0"/>
                <a:cs typeface="Times New Roman" pitchFamily="18" charset="0"/>
              </a:rPr>
              <a:t> Focuses on determinants of  diagnosis by testing hypothesis</a:t>
            </a:r>
            <a:r>
              <a:rPr lang="en-US" dirty="0" smtClean="0">
                <a:latin typeface="Times New Roman" pitchFamily="18" charset="0"/>
                <a:cs typeface="Times New Roman" pitchFamily="18" charset="0"/>
              </a:rPr>
              <a:t>  </a:t>
            </a:r>
          </a:p>
          <a:p>
            <a:pPr>
              <a:buFont typeface="Wingdings" pitchFamily="2" charset="2"/>
              <a:buNone/>
            </a:pP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78F1E7B-5546-4B8C-ABAC-0ECDE44B2528}"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41</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normAutofit fontScale="90000"/>
          </a:bodyPr>
          <a:lstStyle/>
          <a:p>
            <a:r>
              <a:rPr lang="en-US" sz="3200" smtClean="0">
                <a:cs typeface="FreesiaUPC" pitchFamily="34" charset="-34"/>
              </a:rPr>
              <a:t/>
            </a:r>
            <a:br>
              <a:rPr lang="en-US" sz="3200" smtClean="0">
                <a:cs typeface="FreesiaUPC" pitchFamily="34" charset="-34"/>
              </a:rPr>
            </a:br>
            <a:r>
              <a:rPr lang="en-US" sz="3200" smtClean="0">
                <a:cs typeface="FreesiaUPC" pitchFamily="34" charset="-34"/>
              </a:rPr>
              <a:t>Basic Question in Analytic Epidemiology</a:t>
            </a:r>
            <a:br>
              <a:rPr lang="en-US" sz="3200" smtClean="0">
                <a:cs typeface="FreesiaUPC" pitchFamily="34" charset="-34"/>
              </a:rPr>
            </a:br>
            <a:endParaRPr lang="en-US" sz="2800" smtClean="0">
              <a:cs typeface="FreesiaUPC" pitchFamily="34" charset="-34"/>
            </a:endParaRPr>
          </a:p>
        </p:txBody>
      </p:sp>
      <p:sp>
        <p:nvSpPr>
          <p:cNvPr id="51203" name="Content Placeholder 2"/>
          <p:cNvSpPr>
            <a:spLocks noGrp="1"/>
          </p:cNvSpPr>
          <p:nvPr>
            <p:ph sz="quarter" idx="1"/>
          </p:nvPr>
        </p:nvSpPr>
        <p:spPr>
          <a:xfrm>
            <a:off x="612775" y="1600200"/>
            <a:ext cx="8153400" cy="4495800"/>
          </a:xfrm>
        </p:spPr>
        <p:txBody>
          <a:bodyPr/>
          <a:lstStyle/>
          <a:p>
            <a:r>
              <a:rPr lang="en-US" sz="2400" dirty="0" smtClean="0">
                <a:latin typeface="Times New Roman" pitchFamily="18" charset="0"/>
                <a:cs typeface="Times New Roman" pitchFamily="18" charset="0"/>
              </a:rPr>
              <a:t>Are exposure and disease linked?</a:t>
            </a:r>
          </a:p>
          <a:p>
            <a:pPr lvl="1"/>
            <a:r>
              <a:rPr lang="en-US" sz="2000" dirty="0" smtClean="0">
                <a:latin typeface="Times New Roman" pitchFamily="18" charset="0"/>
                <a:cs typeface="Times New Roman" pitchFamily="18" charset="0"/>
              </a:rPr>
              <a:t>Exposure                                    Disease</a:t>
            </a:r>
          </a:p>
          <a:p>
            <a:r>
              <a:rPr lang="en-US" sz="2400" dirty="0" smtClean="0">
                <a:latin typeface="Times New Roman" pitchFamily="18" charset="0"/>
                <a:cs typeface="Times New Roman" pitchFamily="18" charset="0"/>
              </a:rPr>
              <a:t>Look to link exposure and disease</a:t>
            </a:r>
          </a:p>
          <a:p>
            <a:pPr lvl="1"/>
            <a:r>
              <a:rPr lang="en-US" sz="2000" dirty="0" smtClean="0">
                <a:latin typeface="Times New Roman" pitchFamily="18" charset="0"/>
                <a:cs typeface="Times New Roman" pitchFamily="18" charset="0"/>
              </a:rPr>
              <a:t>What is the exposure?</a:t>
            </a:r>
          </a:p>
          <a:p>
            <a:pPr lvl="1"/>
            <a:r>
              <a:rPr lang="en-US" sz="2000" dirty="0" smtClean="0">
                <a:latin typeface="Times New Roman" pitchFamily="18" charset="0"/>
                <a:cs typeface="Times New Roman" pitchFamily="18" charset="0"/>
              </a:rPr>
              <a:t>Who are the exposed?</a:t>
            </a:r>
          </a:p>
          <a:p>
            <a:pPr lvl="1"/>
            <a:r>
              <a:rPr lang="en-US" sz="2000" dirty="0" smtClean="0">
                <a:latin typeface="Times New Roman" pitchFamily="18" charset="0"/>
                <a:cs typeface="Times New Roman" pitchFamily="18" charset="0"/>
              </a:rPr>
              <a:t>What are the potential health effects?</a:t>
            </a:r>
          </a:p>
          <a:p>
            <a:pPr lvl="1"/>
            <a:r>
              <a:rPr lang="en-US" sz="2000" dirty="0" smtClean="0">
                <a:latin typeface="Times New Roman" pitchFamily="18" charset="0"/>
                <a:cs typeface="Times New Roman" pitchFamily="18" charset="0"/>
              </a:rPr>
              <a:t>What approach will you take to study</a:t>
            </a:r>
          </a:p>
          <a:p>
            <a:r>
              <a:rPr lang="en-US" sz="2400" dirty="0" smtClean="0">
                <a:latin typeface="Times New Roman" pitchFamily="18" charset="0"/>
                <a:cs typeface="Times New Roman" pitchFamily="18" charset="0"/>
              </a:rPr>
              <a:t>The relationship between exposure and effec</a:t>
            </a:r>
            <a:r>
              <a:rPr lang="en-US" sz="2800" dirty="0" smtClean="0">
                <a:latin typeface="Times New Roman" pitchFamily="18" charset="0"/>
                <a:cs typeface="Times New Roman" pitchFamily="18" charset="0"/>
              </a:rPr>
              <a:t>t?</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5" name="Notched Right Arrow 4"/>
          <p:cNvSpPr/>
          <p:nvPr/>
        </p:nvSpPr>
        <p:spPr>
          <a:xfrm>
            <a:off x="2643188" y="1928813"/>
            <a:ext cx="1676400"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5"/>
          <p:cNvSpPr>
            <a:spLocks noGrp="1"/>
          </p:cNvSpPr>
          <p:nvPr>
            <p:ph type="dt" sz="half" idx="10"/>
          </p:nvPr>
        </p:nvSpPr>
        <p:spPr/>
        <p:txBody>
          <a:bodyPr/>
          <a:lstStyle/>
          <a:p>
            <a:fld id="{46413874-5602-4D22-BC54-5A75214BDCC1}" type="datetime1">
              <a:rPr lang="en-US" smtClean="0"/>
              <a:t>5/17/2020</a:t>
            </a:fld>
            <a:endParaRPr lang="en-US"/>
          </a:p>
        </p:txBody>
      </p:sp>
      <p:sp>
        <p:nvSpPr>
          <p:cNvPr id="7" name="Slide Number Placeholder 6"/>
          <p:cNvSpPr>
            <a:spLocks noGrp="1"/>
          </p:cNvSpPr>
          <p:nvPr>
            <p:ph type="sldNum" sz="quarter" idx="12"/>
          </p:nvPr>
        </p:nvSpPr>
        <p:spPr/>
        <p:txBody>
          <a:bodyPr>
            <a:normAutofit/>
          </a:bodyPr>
          <a:lstStyle/>
          <a:p>
            <a:fld id="{BF9949E1-56C8-4E7F-A344-028E9A67C503}" type="slidenum">
              <a:rPr lang="en-US" smtClean="0"/>
              <a:pPr/>
              <a:t>42</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0"/>
            <a:ext cx="8382000" cy="1371600"/>
          </a:xfrm>
        </p:spPr>
        <p:txBody>
          <a:bodyPr>
            <a:normAutofit fontScale="90000"/>
          </a:bodyPr>
          <a:lstStyle/>
          <a:p>
            <a:r>
              <a:rPr lang="en-US" sz="3200" smtClean="0">
                <a:cs typeface="FreesiaUPC" pitchFamily="34" charset="-34"/>
              </a:rPr>
              <a:t/>
            </a:r>
            <a:br>
              <a:rPr lang="en-US" sz="3200" smtClean="0">
                <a:cs typeface="FreesiaUPC" pitchFamily="34" charset="-34"/>
              </a:rPr>
            </a:br>
            <a:r>
              <a:rPr lang="en-US" sz="3200" smtClean="0">
                <a:cs typeface="FreesiaUPC" pitchFamily="34" charset="-34"/>
              </a:rPr>
              <a:t/>
            </a:r>
            <a:br>
              <a:rPr lang="en-US" sz="3200" smtClean="0">
                <a:cs typeface="FreesiaUPC" pitchFamily="34" charset="-34"/>
              </a:rPr>
            </a:br>
            <a:r>
              <a:rPr lang="en-US" sz="3200" smtClean="0">
                <a:cs typeface="FreesiaUPC" pitchFamily="34" charset="-34"/>
              </a:rPr>
              <a:t>Time frame of Studies</a:t>
            </a:r>
            <a:br>
              <a:rPr lang="en-US" sz="3200" smtClean="0">
                <a:cs typeface="FreesiaUPC" pitchFamily="34" charset="-34"/>
              </a:rPr>
            </a:br>
            <a:endParaRPr lang="en-US" sz="2800" smtClean="0">
              <a:cs typeface="FreesiaUPC" pitchFamily="34" charset="-34"/>
            </a:endParaRPr>
          </a:p>
        </p:txBody>
      </p:sp>
      <p:sp>
        <p:nvSpPr>
          <p:cNvPr id="52227" name="Content Placeholder 2"/>
          <p:cNvSpPr>
            <a:spLocks noGrp="1"/>
          </p:cNvSpPr>
          <p:nvPr>
            <p:ph sz="quarter" idx="1"/>
          </p:nvPr>
        </p:nvSpPr>
        <p:spPr>
          <a:xfrm>
            <a:off x="304800" y="1447800"/>
            <a:ext cx="8482013" cy="4876800"/>
          </a:xfrm>
        </p:spPr>
        <p:txBody>
          <a:bodyPr/>
          <a:lstStyle/>
          <a:p>
            <a:pPr>
              <a:buFont typeface="Wingdings" pitchFamily="2" charset="2"/>
              <a:buNone/>
            </a:pPr>
            <a:r>
              <a:rPr lang="en-US" b="1" dirty="0" smtClean="0">
                <a:solidFill>
                  <a:srgbClr val="7030A0"/>
                </a:solidFill>
                <a:latin typeface="Times New Roman" pitchFamily="18" charset="0"/>
                <a:cs typeface="Times New Roman" pitchFamily="18" charset="0"/>
              </a:rPr>
              <a:t>Prospective Study</a:t>
            </a:r>
          </a:p>
          <a:p>
            <a:pPr lvl="1"/>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looks forward,</a:t>
            </a:r>
          </a:p>
          <a:p>
            <a:pPr lvl="1"/>
            <a:r>
              <a:rPr lang="en-US" sz="2400" dirty="0" smtClean="0">
                <a:latin typeface="Times New Roman" pitchFamily="18" charset="0"/>
                <a:cs typeface="Times New Roman" pitchFamily="18" charset="0"/>
              </a:rPr>
              <a:t>looks to the future, examines future events, follows a condition, concern or disease into the future</a:t>
            </a:r>
          </a:p>
          <a:p>
            <a:pPr>
              <a:buFont typeface="Wingdings" pitchFamily="2" charset="2"/>
              <a:buNone/>
            </a:pPr>
            <a:r>
              <a:rPr lang="en-US" b="1" dirty="0" smtClean="0">
                <a:solidFill>
                  <a:srgbClr val="7030A0"/>
                </a:solidFill>
                <a:latin typeface="Times New Roman" pitchFamily="18" charset="0"/>
                <a:cs typeface="Times New Roman" pitchFamily="18" charset="0"/>
              </a:rPr>
              <a:t>Retrospective Study </a:t>
            </a:r>
          </a:p>
          <a:p>
            <a:pPr lvl="1"/>
            <a:r>
              <a:rPr lang="en-US" sz="2400" dirty="0" smtClean="0">
                <a:latin typeface="Times New Roman" pitchFamily="18" charset="0"/>
                <a:cs typeface="Times New Roman" pitchFamily="18" charset="0"/>
              </a:rPr>
              <a:t>to look back´,</a:t>
            </a:r>
          </a:p>
          <a:p>
            <a:pPr lvl="1"/>
            <a:r>
              <a:rPr lang="en-US" sz="2400" dirty="0" smtClean="0">
                <a:latin typeface="Times New Roman" pitchFamily="18" charset="0"/>
                <a:cs typeface="Times New Roman" pitchFamily="18" charset="0"/>
              </a:rPr>
              <a:t>looks back in time to study events that have already occurred</a:t>
            </a:r>
          </a:p>
          <a:p>
            <a:endParaRPr lang="en-US" dirty="0" smtClean="0">
              <a:cs typeface="FreesiaUPC" pitchFamily="34" charset="-34"/>
            </a:endParaRPr>
          </a:p>
        </p:txBody>
      </p:sp>
      <p:sp>
        <p:nvSpPr>
          <p:cNvPr id="4" name="Date Placeholder 3"/>
          <p:cNvSpPr>
            <a:spLocks noGrp="1"/>
          </p:cNvSpPr>
          <p:nvPr>
            <p:ph type="dt" sz="half" idx="10"/>
          </p:nvPr>
        </p:nvSpPr>
        <p:spPr/>
        <p:txBody>
          <a:bodyPr/>
          <a:lstStyle/>
          <a:p>
            <a:fld id="{44F50DF4-C3AE-4B20-81CA-523C2F2B9A01}"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43</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939800"/>
          </a:xfrm>
        </p:spPr>
        <p:txBody>
          <a:bodyPr/>
          <a:lstStyle/>
          <a:p>
            <a:r>
              <a:rPr lang="en-US" sz="3200" b="1" u="sng" smtClean="0">
                <a:cs typeface="FreesiaUPC" pitchFamily="34" charset="-34"/>
              </a:rPr>
              <a:t>Types of analytic study design </a:t>
            </a:r>
            <a:endParaRPr lang="en-US" smtClean="0">
              <a:cs typeface="FreesiaUPC" pitchFamily="34" charset="-34"/>
            </a:endParaRPr>
          </a:p>
        </p:txBody>
      </p:sp>
      <p:sp>
        <p:nvSpPr>
          <p:cNvPr id="54275" name="Content Placeholder 2"/>
          <p:cNvSpPr>
            <a:spLocks noGrp="1"/>
          </p:cNvSpPr>
          <p:nvPr>
            <p:ph sz="quarter" idx="1"/>
          </p:nvPr>
        </p:nvSpPr>
        <p:spPr>
          <a:xfrm>
            <a:off x="500063" y="1643063"/>
            <a:ext cx="8286750" cy="5062537"/>
          </a:xfrm>
        </p:spPr>
        <p:txBody>
          <a:bodyPr/>
          <a:lstStyle/>
          <a:p>
            <a:pPr>
              <a:buFont typeface="Wingdings" pitchFamily="2" charset="2"/>
              <a:buNone/>
            </a:pPr>
            <a:r>
              <a:rPr lang="en-US" dirty="0" smtClean="0">
                <a:latin typeface="Times New Roman" pitchFamily="18" charset="0"/>
                <a:cs typeface="Times New Roman" pitchFamily="18" charset="0"/>
              </a:rPr>
              <a:t>There are two types of analytic study designs </a:t>
            </a:r>
          </a:p>
          <a:p>
            <a:pPr lvl="1"/>
            <a:r>
              <a:rPr lang="en-US" sz="2400" dirty="0" smtClean="0">
                <a:latin typeface="Times New Roman" pitchFamily="18" charset="0"/>
                <a:cs typeface="Times New Roman" pitchFamily="18" charset="0"/>
              </a:rPr>
              <a:t>Observational- to simply observe</a:t>
            </a:r>
          </a:p>
          <a:p>
            <a:pPr lvl="1"/>
            <a:r>
              <a:rPr lang="en-US" sz="2400" dirty="0" smtClean="0">
                <a:latin typeface="Times New Roman" pitchFamily="18" charset="0"/>
                <a:cs typeface="Times New Roman" pitchFamily="18" charset="0"/>
              </a:rPr>
              <a:t>Interventional - manipulation or determination </a:t>
            </a:r>
            <a:endParaRPr lang="en-US" dirty="0" smtClean="0">
              <a:latin typeface="Times New Roman" pitchFamily="18" charset="0"/>
              <a:cs typeface="Times New Roman" pitchFamily="18" charset="0"/>
            </a:endParaRPr>
          </a:p>
          <a:p>
            <a:pPr>
              <a:buFont typeface="Wingdings" pitchFamily="2" charset="2"/>
              <a:buNone/>
            </a:pPr>
            <a:r>
              <a:rPr lang="en-US" sz="2400" b="1" dirty="0" smtClean="0">
                <a:latin typeface="Times New Roman" pitchFamily="18" charset="0"/>
                <a:cs typeface="Times New Roman" pitchFamily="18" charset="0"/>
              </a:rPr>
              <a:t>OBSERVATIONAL STUDIES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Information is obtained by simple observation of the event (two basic types): -</a:t>
            </a:r>
          </a:p>
          <a:p>
            <a:pPr lvl="1"/>
            <a:r>
              <a:rPr lang="en-US" dirty="0" smtClean="0">
                <a:latin typeface="Times New Roman" pitchFamily="18" charset="0"/>
                <a:cs typeface="Times New Roman" pitchFamily="18" charset="0"/>
              </a:rPr>
              <a:t>Case control study </a:t>
            </a:r>
          </a:p>
          <a:p>
            <a:pPr lvl="1"/>
            <a:r>
              <a:rPr lang="en-US" dirty="0" smtClean="0">
                <a:latin typeface="Times New Roman" pitchFamily="18" charset="0"/>
                <a:cs typeface="Times New Roman" pitchFamily="18" charset="0"/>
              </a:rPr>
              <a:t>Cohort study </a:t>
            </a:r>
          </a:p>
          <a:p>
            <a:pPr lvl="1"/>
            <a:r>
              <a:rPr lang="en-US" dirty="0" smtClean="0">
                <a:solidFill>
                  <a:srgbClr val="FF0000"/>
                </a:solidFill>
                <a:latin typeface="Times New Roman" pitchFamily="18" charset="0"/>
                <a:cs typeface="Times New Roman" pitchFamily="18" charset="0"/>
              </a:rPr>
              <a:t>Cross sectional (some times)</a:t>
            </a:r>
          </a:p>
          <a:p>
            <a:pPr>
              <a:buFont typeface="Wingdings" pitchFamily="2" charset="2"/>
              <a:buNone/>
            </a:pPr>
            <a:endParaRPr lang="en-US" dirty="0" smtClean="0">
              <a:cs typeface="FreesiaUPC" pitchFamily="34" charset="-34"/>
            </a:endParaRPr>
          </a:p>
          <a:p>
            <a:endParaRPr lang="en-US" dirty="0" smtClean="0">
              <a:cs typeface="FreesiaUPC" pitchFamily="34" charset="-34"/>
            </a:endParaRPr>
          </a:p>
        </p:txBody>
      </p:sp>
      <p:sp>
        <p:nvSpPr>
          <p:cNvPr id="4" name="Date Placeholder 3"/>
          <p:cNvSpPr>
            <a:spLocks noGrp="1"/>
          </p:cNvSpPr>
          <p:nvPr>
            <p:ph type="dt" sz="half" idx="10"/>
          </p:nvPr>
        </p:nvSpPr>
        <p:spPr/>
        <p:txBody>
          <a:bodyPr/>
          <a:lstStyle/>
          <a:p>
            <a:fld id="{370AACCF-F1A3-4240-A506-847826FDEDE0}"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44</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428625"/>
            <a:ext cx="8305800" cy="869950"/>
          </a:xfrm>
        </p:spPr>
        <p:txBody>
          <a:bodyPr/>
          <a:lstStyle/>
          <a:p>
            <a:r>
              <a:rPr lang="en-US" smtClean="0">
                <a:cs typeface="FreesiaUPC" pitchFamily="34" charset="-34"/>
              </a:rPr>
              <a:t>Case-Control Studies</a:t>
            </a:r>
          </a:p>
        </p:txBody>
      </p:sp>
      <p:sp>
        <p:nvSpPr>
          <p:cNvPr id="55299" name="Rectangle 3"/>
          <p:cNvSpPr>
            <a:spLocks noGrp="1" noChangeArrowheads="1"/>
          </p:cNvSpPr>
          <p:nvPr>
            <p:ph idx="1"/>
          </p:nvPr>
        </p:nvSpPr>
        <p:spPr>
          <a:xfrm>
            <a:off x="250825" y="1571625"/>
            <a:ext cx="8535988" cy="4572000"/>
          </a:xfrm>
        </p:spPr>
        <p:txBody>
          <a:bodyPr/>
          <a:lstStyle/>
          <a:p>
            <a:pPr marL="571500" indent="-457200">
              <a:lnSpc>
                <a:spcPct val="80000"/>
              </a:lnSpc>
            </a:pPr>
            <a:r>
              <a:rPr lang="en-US" sz="2800" dirty="0" err="1" smtClean="0">
                <a:latin typeface="Times New Roman" pitchFamily="18" charset="0"/>
                <a:cs typeface="Times New Roman" pitchFamily="18" charset="0"/>
              </a:rPr>
              <a:t>Syn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case-comparison study, case-referent study, retrospective study</a:t>
            </a:r>
          </a:p>
          <a:p>
            <a:pPr marL="571500" indent="-457200">
              <a:lnSpc>
                <a:spcPct val="80000"/>
              </a:lnSpc>
            </a:pPr>
            <a:r>
              <a:rPr lang="en-US" sz="2800" dirty="0" err="1" smtClean="0">
                <a:latin typeface="Times New Roman" pitchFamily="18" charset="0"/>
                <a:cs typeface="Times New Roman" pitchFamily="18" charset="0"/>
              </a:rPr>
              <a:t>Defn</a:t>
            </a:r>
            <a:r>
              <a:rPr lang="en-US" sz="2800" dirty="0" smtClean="0">
                <a:latin typeface="Times New Roman" pitchFamily="18" charset="0"/>
                <a:cs typeface="Times New Roman" pitchFamily="18" charset="0"/>
              </a:rPr>
              <a:t>: past history of exposure is compared in cases and their controls for their exposure status</a:t>
            </a:r>
          </a:p>
          <a:p>
            <a:pPr marL="1141413" lvl="1" indent="-455613">
              <a:lnSpc>
                <a:spcPct val="80000"/>
              </a:lnSpc>
            </a:pPr>
            <a:r>
              <a:rPr lang="en-US" sz="2400" dirty="0" smtClean="0">
                <a:latin typeface="Times New Roman" pitchFamily="18" charset="0"/>
                <a:cs typeface="Times New Roman" pitchFamily="18" charset="0"/>
              </a:rPr>
              <a:t>Look back at exposure (retrospective) - It assess retrospectively on exposure status.</a:t>
            </a:r>
          </a:p>
          <a:p>
            <a:pPr marL="571500" indent="-457200">
              <a:lnSpc>
                <a:spcPct val="80000"/>
              </a:lnSpc>
              <a:spcBef>
                <a:spcPct val="50000"/>
              </a:spcBef>
            </a:pPr>
            <a:r>
              <a:rPr lang="en-US" sz="2400" dirty="0" smtClean="0">
                <a:latin typeface="Times New Roman" pitchFamily="18" charset="0"/>
                <a:cs typeface="Times New Roman" pitchFamily="18" charset="0"/>
              </a:rPr>
              <a:t>Case control studies aim to identify potential associations between ‘risk’ factors or exposure and a particular disease or outcome</a:t>
            </a:r>
          </a:p>
          <a:p>
            <a:pPr marL="571500" indent="-457200">
              <a:lnSpc>
                <a:spcPct val="80000"/>
              </a:lnSpc>
            </a:pPr>
            <a:endParaRPr lang="en-US" sz="2000" dirty="0" smtClean="0">
              <a:cs typeface="FreesiaUPC" pitchFamily="34" charset="-34"/>
            </a:endParaRPr>
          </a:p>
          <a:p>
            <a:pPr marL="571500" indent="-457200">
              <a:lnSpc>
                <a:spcPct val="80000"/>
              </a:lnSpc>
              <a:spcBef>
                <a:spcPct val="50000"/>
              </a:spcBef>
            </a:pPr>
            <a:endParaRPr lang="en-US" sz="2000" dirty="0"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424C0BC0-B2F8-41F8-91F1-1D6497B674DD}" type="slidenum">
              <a:rPr lang="en-US"/>
              <a:pPr>
                <a:defRPr/>
              </a:pPr>
              <a:t>45</a:t>
            </a:fld>
            <a:endParaRPr lang="en-US"/>
          </a:p>
        </p:txBody>
      </p:sp>
      <p:sp>
        <p:nvSpPr>
          <p:cNvPr id="5" name="Date Placeholder 4"/>
          <p:cNvSpPr>
            <a:spLocks noGrp="1"/>
          </p:cNvSpPr>
          <p:nvPr>
            <p:ph type="dt" sz="half" idx="10"/>
          </p:nvPr>
        </p:nvSpPr>
        <p:spPr/>
        <p:txBody>
          <a:bodyPr/>
          <a:lstStyle/>
          <a:p>
            <a:fld id="{DD99AE7C-2F6B-4B22-9422-7488BC1522D9}"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2775" y="228600"/>
            <a:ext cx="8153400" cy="990600"/>
          </a:xfrm>
        </p:spPr>
        <p:txBody>
          <a:bodyPr/>
          <a:lstStyle/>
          <a:p>
            <a:r>
              <a:rPr lang="en-US" smtClean="0">
                <a:cs typeface="FreesiaUPC" pitchFamily="34" charset="-34"/>
              </a:rPr>
              <a:t>Case-Control Studies…</a:t>
            </a:r>
          </a:p>
        </p:txBody>
      </p:sp>
      <p:sp>
        <p:nvSpPr>
          <p:cNvPr id="56323" name="Rectangle 3"/>
          <p:cNvSpPr>
            <a:spLocks noGrp="1" noChangeArrowheads="1"/>
          </p:cNvSpPr>
          <p:nvPr>
            <p:ph idx="1"/>
          </p:nvPr>
        </p:nvSpPr>
        <p:spPr>
          <a:xfrm>
            <a:off x="357188" y="1643063"/>
            <a:ext cx="8501062" cy="4429125"/>
          </a:xfrm>
        </p:spPr>
        <p:txBody>
          <a:bodyPr/>
          <a:lstStyle/>
          <a:p>
            <a:pPr marL="571500" indent="-457200">
              <a:lnSpc>
                <a:spcPct val="80000"/>
              </a:lnSpc>
              <a:spcBef>
                <a:spcPct val="50000"/>
              </a:spcBef>
            </a:pPr>
            <a:r>
              <a:rPr lang="en-US" sz="2400" dirty="0" smtClean="0">
                <a:latin typeface="Times New Roman" pitchFamily="18" charset="0"/>
                <a:cs typeface="Times New Roman" pitchFamily="18" charset="0"/>
              </a:rPr>
              <a:t>Unit of observation and analysis:  Individual  (not group)</a:t>
            </a:r>
          </a:p>
          <a:p>
            <a:pPr marL="571500" indent="-457200">
              <a:lnSpc>
                <a:spcPct val="80000"/>
              </a:lnSpc>
            </a:pPr>
            <a:r>
              <a:rPr lang="en-US" sz="2400" dirty="0" smtClean="0">
                <a:latin typeface="Times New Roman" pitchFamily="18" charset="0"/>
                <a:cs typeface="Times New Roman" pitchFamily="18" charset="0"/>
              </a:rPr>
              <a:t>Case-control studies are the most frequently undertaken analytical epidemiological studies</a:t>
            </a:r>
          </a:p>
          <a:p>
            <a:pPr marL="571500" indent="-457200">
              <a:lnSpc>
                <a:spcPct val="80000"/>
              </a:lnSpc>
            </a:pPr>
            <a:r>
              <a:rPr lang="en-US" sz="2400" dirty="0" smtClean="0">
                <a:latin typeface="Times New Roman" pitchFamily="18" charset="0"/>
                <a:cs typeface="Times New Roman" pitchFamily="18" charset="0"/>
              </a:rPr>
              <a:t>They are the only practical approach for identifying risk factors for </a:t>
            </a:r>
            <a:r>
              <a:rPr lang="en-US" sz="2400" b="1" dirty="0" smtClean="0">
                <a:latin typeface="Times New Roman" pitchFamily="18" charset="0"/>
                <a:cs typeface="Times New Roman" pitchFamily="18" charset="0"/>
              </a:rPr>
              <a:t>rare diseases</a:t>
            </a:r>
          </a:p>
          <a:p>
            <a:pPr marL="571500" indent="-457200">
              <a:lnSpc>
                <a:spcPct val="80000"/>
              </a:lnSpc>
            </a:pPr>
            <a:r>
              <a:rPr lang="en-US" sz="2400" dirty="0" smtClean="0">
                <a:latin typeface="Times New Roman" pitchFamily="18" charset="0"/>
                <a:cs typeface="Times New Roman" pitchFamily="18" charset="0"/>
              </a:rPr>
              <a:t>They are best suited to the study of diseases for which medical care is sought, </a:t>
            </a:r>
            <a:r>
              <a:rPr lang="en-US" sz="2400" b="1" dirty="0" smtClean="0">
                <a:latin typeface="Times New Roman" pitchFamily="18" charset="0"/>
                <a:cs typeface="Times New Roman" pitchFamily="18" charset="0"/>
              </a:rPr>
              <a:t>such as cancers or hip fracture</a:t>
            </a:r>
          </a:p>
          <a:p>
            <a:pPr marL="571500" indent="-457200">
              <a:lnSpc>
                <a:spcPct val="80000"/>
              </a:lnSpc>
            </a:pPr>
            <a:r>
              <a:rPr lang="en-US" sz="2400" dirty="0" smtClean="0">
                <a:latin typeface="Times New Roman" pitchFamily="18" charset="0"/>
                <a:cs typeface="Times New Roman" pitchFamily="18" charset="0"/>
              </a:rPr>
              <a:t>It is relatively cheaper</a:t>
            </a:r>
          </a:p>
          <a:p>
            <a:pPr marL="571500" indent="-457200">
              <a:lnSpc>
                <a:spcPct val="80000"/>
              </a:lnSpc>
            </a:pPr>
            <a:r>
              <a:rPr lang="en-US" sz="2400" dirty="0" smtClean="0">
                <a:latin typeface="Times New Roman" pitchFamily="18" charset="0"/>
                <a:cs typeface="Times New Roman" pitchFamily="18" charset="0"/>
              </a:rPr>
              <a:t>Measure of association is using </a:t>
            </a:r>
            <a:r>
              <a:rPr lang="en-US" sz="2400" dirty="0" smtClean="0">
                <a:solidFill>
                  <a:srgbClr val="00FF00"/>
                </a:solidFill>
                <a:latin typeface="Times New Roman" pitchFamily="18" charset="0"/>
                <a:cs typeface="Times New Roman" pitchFamily="18" charset="0"/>
              </a:rPr>
              <a:t>OR</a:t>
            </a:r>
          </a:p>
          <a:p>
            <a:pPr marL="571500" indent="-457200">
              <a:spcBef>
                <a:spcPct val="100000"/>
              </a:spcBef>
            </a:pPr>
            <a:endParaRPr lang="en-US" sz="2400" dirty="0" smtClean="0">
              <a:cs typeface="FreesiaUPC" pitchFamily="34" charset="-34"/>
            </a:endParaRPr>
          </a:p>
          <a:p>
            <a:pPr marL="571500" indent="-457200">
              <a:spcBef>
                <a:spcPct val="100000"/>
              </a:spcBef>
            </a:pPr>
            <a:endParaRPr lang="en-US" sz="2400" dirty="0" smtClean="0">
              <a:cs typeface="FreesiaUPC" pitchFamily="34" charset="-34"/>
            </a:endParaRPr>
          </a:p>
          <a:p>
            <a:pPr marL="571500" indent="-457200">
              <a:buFont typeface="Wingdings" pitchFamily="2" charset="2"/>
              <a:buNone/>
            </a:pPr>
            <a:endParaRPr lang="en-US" sz="2400" dirty="0"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63CF7027-6CDC-4A91-9E6E-D1CE570AFCCF}" type="slidenum">
              <a:rPr lang="en-US"/>
              <a:pPr>
                <a:defRPr/>
              </a:pPr>
              <a:t>46</a:t>
            </a:fld>
            <a:endParaRPr lang="en-US"/>
          </a:p>
        </p:txBody>
      </p:sp>
      <p:sp>
        <p:nvSpPr>
          <p:cNvPr id="5" name="Date Placeholder 4"/>
          <p:cNvSpPr>
            <a:spLocks noGrp="1"/>
          </p:cNvSpPr>
          <p:nvPr>
            <p:ph type="dt" sz="half" idx="10"/>
          </p:nvPr>
        </p:nvSpPr>
        <p:spPr/>
        <p:txBody>
          <a:bodyPr/>
          <a:lstStyle/>
          <a:p>
            <a:fld id="{B2CA1D15-2545-406E-BD95-CEA7D686C8E9}"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normAutofit fontScale="90000"/>
          </a:bodyPr>
          <a:lstStyle/>
          <a:p>
            <a:pPr fontAlgn="auto">
              <a:spcAft>
                <a:spcPts val="0"/>
              </a:spcAft>
              <a:defRPr/>
            </a:pP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Case control study</a:t>
            </a:r>
            <a:br>
              <a:rPr lang="en-US" sz="3600" b="1" dirty="0" smtClean="0"/>
            </a:br>
            <a:r>
              <a:rPr lang="en-US" sz="3600" b="1" dirty="0" smtClean="0"/>
              <a:t/>
            </a:r>
            <a:br>
              <a:rPr lang="en-US" sz="3600" b="1" dirty="0" smtClean="0"/>
            </a:br>
            <a:endParaRPr lang="en-US" dirty="0"/>
          </a:p>
        </p:txBody>
      </p:sp>
      <p:sp>
        <p:nvSpPr>
          <p:cNvPr id="3" name="Content Placeholder 2"/>
          <p:cNvSpPr>
            <a:spLocks noGrp="1"/>
          </p:cNvSpPr>
          <p:nvPr>
            <p:ph sz="quarter" idx="1"/>
          </p:nvPr>
        </p:nvSpPr>
        <p:spPr>
          <a:xfrm>
            <a:off x="428625" y="1428750"/>
            <a:ext cx="8715375" cy="5214938"/>
          </a:xfrm>
        </p:spPr>
        <p:txBody>
          <a:bodyPr>
            <a:normAutofit fontScale="92500" lnSpcReduction="20000"/>
          </a:bodyPr>
          <a:lstStyle/>
          <a:p>
            <a:pPr marL="320040" indent="-320040" fontAlgn="auto">
              <a:spcAft>
                <a:spcPts val="0"/>
              </a:spcAft>
              <a:buFont typeface="Wingdings"/>
              <a:buNone/>
              <a:defRPr/>
            </a:pPr>
            <a:r>
              <a:rPr lang="en-US" dirty="0" smtClean="0"/>
              <a:t> </a:t>
            </a:r>
          </a:p>
          <a:p>
            <a:pPr marL="320040" indent="-320040" fontAlgn="auto">
              <a:spcAft>
                <a:spcPts val="0"/>
              </a:spcAft>
              <a:buFont typeface="Wingdings"/>
              <a:buNone/>
              <a:defRPr/>
            </a:pPr>
            <a:r>
              <a:rPr lang="en-US" dirty="0" smtClean="0"/>
              <a:t> </a:t>
            </a:r>
          </a:p>
          <a:p>
            <a:pPr marL="320040" indent="-320040" fontAlgn="auto">
              <a:spcAft>
                <a:spcPts val="0"/>
              </a:spcAft>
              <a:buFont typeface="Wingdings"/>
              <a:buNone/>
              <a:defRPr/>
            </a:pPr>
            <a:r>
              <a:rPr lang="en-US" dirty="0" smtClean="0"/>
              <a:t> </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r>
              <a:rPr lang="en-US" dirty="0" smtClean="0"/>
              <a:t>past time                                                    present time</a:t>
            </a:r>
            <a:endParaRPr lang="en-US" dirty="0"/>
          </a:p>
        </p:txBody>
      </p:sp>
      <p:sp>
        <p:nvSpPr>
          <p:cNvPr id="5" name="Rectangle 4"/>
          <p:cNvSpPr/>
          <p:nvPr/>
        </p:nvSpPr>
        <p:spPr>
          <a:xfrm>
            <a:off x="1000125" y="2857500"/>
            <a:ext cx="25812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t>Non – exposed </a:t>
            </a:r>
          </a:p>
        </p:txBody>
      </p:sp>
      <p:sp>
        <p:nvSpPr>
          <p:cNvPr id="6" name="Rectangle 5"/>
          <p:cNvSpPr/>
          <p:nvPr/>
        </p:nvSpPr>
        <p:spPr>
          <a:xfrm>
            <a:off x="1071563" y="3643313"/>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Exposed</a:t>
            </a:r>
          </a:p>
        </p:txBody>
      </p:sp>
      <p:sp>
        <p:nvSpPr>
          <p:cNvPr id="7" name="Rectangle 6"/>
          <p:cNvSpPr/>
          <p:nvPr/>
        </p:nvSpPr>
        <p:spPr>
          <a:xfrm>
            <a:off x="5929313" y="2000250"/>
            <a:ext cx="2500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Cases (people with disease)</a:t>
            </a:r>
          </a:p>
        </p:txBody>
      </p:sp>
      <p:sp>
        <p:nvSpPr>
          <p:cNvPr id="8" name="Rectangle 7"/>
          <p:cNvSpPr/>
          <p:nvPr/>
        </p:nvSpPr>
        <p:spPr>
          <a:xfrm>
            <a:off x="6000750" y="3643313"/>
            <a:ext cx="25003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t>Controls (people without the disease  </a:t>
            </a:r>
          </a:p>
        </p:txBody>
      </p:sp>
      <p:sp>
        <p:nvSpPr>
          <p:cNvPr id="9" name="Rectangle 8"/>
          <p:cNvSpPr/>
          <p:nvPr/>
        </p:nvSpPr>
        <p:spPr>
          <a:xfrm>
            <a:off x="1000125" y="1857375"/>
            <a:ext cx="251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dirty="0"/>
          </a:p>
          <a:p>
            <a:pPr>
              <a:defRPr/>
            </a:pPr>
            <a:r>
              <a:rPr lang="en-US" sz="2400" dirty="0"/>
              <a:t>Exposed</a:t>
            </a:r>
            <a:r>
              <a:rPr lang="en-US" dirty="0"/>
              <a:t> </a:t>
            </a:r>
          </a:p>
          <a:p>
            <a:pPr>
              <a:defRPr/>
            </a:pPr>
            <a:r>
              <a:rPr lang="en-US" dirty="0"/>
              <a:t>   </a:t>
            </a:r>
          </a:p>
        </p:txBody>
      </p:sp>
      <p:sp>
        <p:nvSpPr>
          <p:cNvPr id="10" name="Rectangle 9"/>
          <p:cNvSpPr/>
          <p:nvPr/>
        </p:nvSpPr>
        <p:spPr>
          <a:xfrm>
            <a:off x="1000125" y="4429125"/>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Non – exposed</a:t>
            </a:r>
          </a:p>
        </p:txBody>
      </p:sp>
      <p:sp>
        <p:nvSpPr>
          <p:cNvPr id="12" name="Right Brace 11"/>
          <p:cNvSpPr/>
          <p:nvPr/>
        </p:nvSpPr>
        <p:spPr>
          <a:xfrm>
            <a:off x="3429000" y="3929063"/>
            <a:ext cx="2590800" cy="762000"/>
          </a:xfrm>
          <a:prstGeom prst="rightBrace">
            <a:avLst>
              <a:gd name="adj1" fmla="val 8333"/>
              <a:gd name="adj2" fmla="val 33385"/>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Left Arrow 21"/>
          <p:cNvSpPr/>
          <p:nvPr/>
        </p:nvSpPr>
        <p:spPr>
          <a:xfrm>
            <a:off x="1214438" y="5143500"/>
            <a:ext cx="4876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Direction of inquiry </a:t>
            </a:r>
          </a:p>
        </p:txBody>
      </p:sp>
      <p:sp>
        <p:nvSpPr>
          <p:cNvPr id="57356" name="Rectangle 4"/>
          <p:cNvSpPr>
            <a:spLocks noChangeArrowheads="1"/>
          </p:cNvSpPr>
          <p:nvPr/>
        </p:nvSpPr>
        <p:spPr bwMode="auto">
          <a:xfrm>
            <a:off x="0" y="0"/>
            <a:ext cx="220663" cy="261938"/>
          </a:xfrm>
          <a:prstGeom prst="rect">
            <a:avLst/>
          </a:prstGeom>
          <a:noFill/>
          <a:ln w="9525">
            <a:noFill/>
            <a:miter lim="800000"/>
            <a:headEnd/>
            <a:tailEnd/>
          </a:ln>
        </p:spPr>
        <p:txBody>
          <a:bodyPr wrap="none" anchor="ctr">
            <a:spAutoFit/>
          </a:bodyPr>
          <a:lstStyle/>
          <a:p>
            <a:pPr algn="just"/>
            <a:r>
              <a:rPr lang="en-US" sz="11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cxnSp>
        <p:nvCxnSpPr>
          <p:cNvPr id="25" name="Straight Arrow Connector 24"/>
          <p:cNvCxnSpPr/>
          <p:nvPr/>
        </p:nvCxnSpPr>
        <p:spPr>
          <a:xfrm flipV="1">
            <a:off x="1000125" y="5857875"/>
            <a:ext cx="6629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a:off x="3643313" y="2143125"/>
            <a:ext cx="2214562" cy="857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Date Placeholder 14"/>
          <p:cNvSpPr>
            <a:spLocks noGrp="1"/>
          </p:cNvSpPr>
          <p:nvPr>
            <p:ph type="dt" sz="half" idx="10"/>
          </p:nvPr>
        </p:nvSpPr>
        <p:spPr/>
        <p:txBody>
          <a:bodyPr/>
          <a:lstStyle/>
          <a:p>
            <a:fld id="{2EA58842-B2AD-4EFD-8510-F18F46690B50}" type="datetime1">
              <a:rPr lang="en-US" smtClean="0"/>
              <a:t>5/17/2020</a:t>
            </a:fld>
            <a:endParaRPr lang="en-US"/>
          </a:p>
        </p:txBody>
      </p:sp>
      <p:sp>
        <p:nvSpPr>
          <p:cNvPr id="16" name="Slide Number Placeholder 15"/>
          <p:cNvSpPr>
            <a:spLocks noGrp="1"/>
          </p:cNvSpPr>
          <p:nvPr>
            <p:ph type="sldNum" sz="quarter" idx="12"/>
          </p:nvPr>
        </p:nvSpPr>
        <p:spPr/>
        <p:txBody>
          <a:bodyPr>
            <a:normAutofit/>
          </a:bodyPr>
          <a:lstStyle/>
          <a:p>
            <a:fld id="{BF9949E1-56C8-4E7F-A344-028E9A67C503}" type="slidenum">
              <a:rPr lang="en-US" smtClean="0"/>
              <a:pPr/>
              <a:t>47</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04800"/>
            <a:ext cx="8229600" cy="990600"/>
          </a:xfrm>
        </p:spPr>
        <p:txBody>
          <a:bodyPr/>
          <a:lstStyle/>
          <a:p>
            <a:r>
              <a:rPr lang="en-US" smtClean="0">
                <a:cs typeface="FreesiaUPC" pitchFamily="34" charset="-34"/>
              </a:rPr>
              <a:t>Case-control design </a:t>
            </a:r>
          </a:p>
        </p:txBody>
      </p:sp>
      <p:sp>
        <p:nvSpPr>
          <p:cNvPr id="58371" name="Content Placeholder 2"/>
          <p:cNvSpPr>
            <a:spLocks noGrp="1"/>
          </p:cNvSpPr>
          <p:nvPr>
            <p:ph sz="quarter" idx="1"/>
          </p:nvPr>
        </p:nvSpPr>
        <p:spPr>
          <a:xfrm>
            <a:off x="304800" y="1447800"/>
            <a:ext cx="8839200" cy="5257800"/>
          </a:xfrm>
        </p:spPr>
        <p:txBody>
          <a:bodyPr/>
          <a:lstStyle/>
          <a:p>
            <a:pPr>
              <a:lnSpc>
                <a:spcPct val="110000"/>
              </a:lnSpc>
            </a:pPr>
            <a:r>
              <a:rPr lang="en-US" sz="2400" smtClean="0">
                <a:cs typeface="FreesiaUPC" pitchFamily="34" charset="-34"/>
              </a:rPr>
              <a:t>Select a group of subjects with disease (cases) and </a:t>
            </a:r>
          </a:p>
          <a:p>
            <a:pPr lvl="1">
              <a:lnSpc>
                <a:spcPct val="110000"/>
              </a:lnSpc>
            </a:pPr>
            <a:r>
              <a:rPr lang="en-US" sz="2400" smtClean="0">
                <a:cs typeface="FreesiaUPC" pitchFamily="34" charset="-34"/>
              </a:rPr>
              <a:t>Try to characterize their pre-disease exposure status</a:t>
            </a:r>
          </a:p>
          <a:p>
            <a:pPr>
              <a:lnSpc>
                <a:spcPct val="110000"/>
              </a:lnSpc>
            </a:pPr>
            <a:r>
              <a:rPr lang="en-US" sz="2400" smtClean="0">
                <a:cs typeface="FreesiaUPC" pitchFamily="34" charset="-34"/>
              </a:rPr>
              <a:t>Select a group of subjects without disease (controls)</a:t>
            </a:r>
          </a:p>
          <a:p>
            <a:pPr lvl="1">
              <a:lnSpc>
                <a:spcPct val="110000"/>
              </a:lnSpc>
            </a:pPr>
            <a:r>
              <a:rPr lang="en-US" sz="2400" smtClean="0">
                <a:cs typeface="FreesiaUPC" pitchFamily="34" charset="-34"/>
              </a:rPr>
              <a:t> try to characterize their exposure status</a:t>
            </a:r>
          </a:p>
          <a:p>
            <a:pPr>
              <a:lnSpc>
                <a:spcPct val="110000"/>
              </a:lnSpc>
            </a:pPr>
            <a:r>
              <a:rPr lang="en-US" sz="2400" smtClean="0">
                <a:cs typeface="FreesiaUPC" pitchFamily="34" charset="-34"/>
              </a:rPr>
              <a:t>Compare how common exposure was among cases with how common it was among controls, as a measure of exposure-disease association (measure of association)</a:t>
            </a:r>
          </a:p>
        </p:txBody>
      </p:sp>
      <p:sp>
        <p:nvSpPr>
          <p:cNvPr id="4" name="Date Placeholder 3"/>
          <p:cNvSpPr>
            <a:spLocks noGrp="1"/>
          </p:cNvSpPr>
          <p:nvPr>
            <p:ph type="dt" sz="half" idx="10"/>
          </p:nvPr>
        </p:nvSpPr>
        <p:spPr/>
        <p:txBody>
          <a:bodyPr/>
          <a:lstStyle/>
          <a:p>
            <a:fld id="{AE5039BC-9876-4333-B447-AB2E54086D6F}"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48</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38"/>
            <a:ext cx="8229600" cy="957262"/>
          </a:xfrm>
        </p:spPr>
        <p:txBody>
          <a:bodyPr>
            <a:normAutofit fontScale="90000"/>
          </a:bodyPr>
          <a:lstStyle/>
          <a:p>
            <a:pPr fontAlgn="auto">
              <a:spcAft>
                <a:spcPts val="0"/>
              </a:spcAft>
              <a:defRPr/>
            </a:pPr>
            <a:r>
              <a:rPr lang="en-US" sz="4000" dirty="0" smtClean="0"/>
              <a:t>Outcome in case control study</a:t>
            </a:r>
            <a:br>
              <a:rPr lang="en-US" sz="4000" dirty="0" smtClean="0"/>
            </a:br>
            <a:endParaRPr lang="en-US" dirty="0"/>
          </a:p>
        </p:txBody>
      </p:sp>
      <p:sp>
        <p:nvSpPr>
          <p:cNvPr id="59395" name="Content Placeholder 2"/>
          <p:cNvSpPr>
            <a:spLocks noGrp="1"/>
          </p:cNvSpPr>
          <p:nvPr>
            <p:ph sz="quarter" idx="1"/>
          </p:nvPr>
        </p:nvSpPr>
        <p:spPr>
          <a:xfrm>
            <a:off x="357188" y="1500188"/>
            <a:ext cx="8786812" cy="4929187"/>
          </a:xfrm>
        </p:spPr>
        <p:txBody>
          <a:bodyPr/>
          <a:lstStyle/>
          <a:p>
            <a:r>
              <a:rPr lang="en-US" sz="2400" i="1" smtClean="0">
                <a:solidFill>
                  <a:srgbClr val="FF0000"/>
                </a:solidFill>
                <a:cs typeface="FreesiaUPC" pitchFamily="34" charset="-34"/>
              </a:rPr>
              <a:t>Can we study outcome other than disease ? </a:t>
            </a:r>
          </a:p>
          <a:p>
            <a:r>
              <a:rPr lang="en-US" sz="2400" smtClean="0">
                <a:cs typeface="FreesiaUPC" pitchFamily="34" charset="-34"/>
              </a:rPr>
              <a:t>The </a:t>
            </a:r>
            <a:r>
              <a:rPr lang="en-US" sz="2400" smtClean="0">
                <a:solidFill>
                  <a:srgbClr val="00B0F0"/>
                </a:solidFill>
                <a:cs typeface="FreesiaUPC" pitchFamily="34" charset="-34"/>
              </a:rPr>
              <a:t>outcome</a:t>
            </a:r>
            <a:r>
              <a:rPr lang="en-US" sz="2400" smtClean="0">
                <a:cs typeface="FreesiaUPC" pitchFamily="34" charset="-34"/>
              </a:rPr>
              <a:t> has traditionally been the </a:t>
            </a:r>
            <a:r>
              <a:rPr lang="en-US" sz="2400" smtClean="0">
                <a:solidFill>
                  <a:srgbClr val="00B0F0"/>
                </a:solidFill>
                <a:cs typeface="FreesiaUPC" pitchFamily="34" charset="-34"/>
              </a:rPr>
              <a:t>presence or absence of disease.</a:t>
            </a:r>
          </a:p>
          <a:p>
            <a:r>
              <a:rPr lang="en-US" sz="2400" smtClean="0">
                <a:cs typeface="FreesiaUPC" pitchFamily="34" charset="-34"/>
              </a:rPr>
              <a:t> However, other outcomes can also be studied e.g. </a:t>
            </a:r>
            <a:r>
              <a:rPr lang="en-US" sz="2400" smtClean="0">
                <a:solidFill>
                  <a:srgbClr val="00FF00"/>
                </a:solidFill>
                <a:cs typeface="FreesiaUPC" pitchFamily="34" charset="-34"/>
              </a:rPr>
              <a:t>disability, smoking cessation etc.</a:t>
            </a:r>
          </a:p>
          <a:p>
            <a:pPr>
              <a:buFont typeface="Wingdings" pitchFamily="2" charset="2"/>
              <a:buNone/>
            </a:pPr>
            <a:r>
              <a:rPr lang="en-US" sz="2400" b="1" smtClean="0">
                <a:cs typeface="FreesiaUPC" pitchFamily="34" charset="-34"/>
              </a:rPr>
              <a:t>Start by defining a CASE</a:t>
            </a:r>
          </a:p>
          <a:p>
            <a:pPr marL="890588" lvl="1" indent="-457200">
              <a:lnSpc>
                <a:spcPct val="90000"/>
              </a:lnSpc>
            </a:pPr>
            <a:r>
              <a:rPr lang="en-US" sz="2400" smtClean="0">
                <a:cs typeface="FreesiaUPC" pitchFamily="34" charset="-34"/>
              </a:rPr>
              <a:t>Clinical definition insufficient </a:t>
            </a:r>
          </a:p>
          <a:p>
            <a:pPr marL="890588" lvl="1" indent="-457200">
              <a:lnSpc>
                <a:spcPct val="90000"/>
              </a:lnSpc>
            </a:pPr>
            <a:r>
              <a:rPr lang="en-US" sz="2400" smtClean="0">
                <a:cs typeface="FreesiaUPC" pitchFamily="34" charset="-34"/>
              </a:rPr>
              <a:t>list of criteria </a:t>
            </a:r>
          </a:p>
          <a:p>
            <a:pPr marL="890588" lvl="1" indent="-457200">
              <a:lnSpc>
                <a:spcPct val="90000"/>
              </a:lnSpc>
            </a:pPr>
            <a:r>
              <a:rPr lang="en-US" sz="2400" smtClean="0">
                <a:cs typeface="FreesiaUPC" pitchFamily="34" charset="-34"/>
              </a:rPr>
              <a:t>Reproducibility  </a:t>
            </a:r>
          </a:p>
          <a:p>
            <a:pPr marL="890588" lvl="1" indent="-457200">
              <a:lnSpc>
                <a:spcPct val="90000"/>
              </a:lnSpc>
            </a:pPr>
            <a:r>
              <a:rPr lang="en-US" sz="2400" smtClean="0">
                <a:cs typeface="FreesiaUPC" pitchFamily="34" charset="-34"/>
              </a:rPr>
              <a:t>certainty of diagnosis </a:t>
            </a:r>
            <a:endParaRPr lang="en-US" sz="1400" smtClean="0">
              <a:cs typeface="FreesiaUPC" pitchFamily="34" charset="-34"/>
            </a:endParaRPr>
          </a:p>
          <a:p>
            <a:pPr marL="890588" lvl="1" indent="-457200">
              <a:lnSpc>
                <a:spcPct val="90000"/>
              </a:lnSpc>
            </a:pPr>
            <a:r>
              <a:rPr lang="en-US" sz="2400" smtClean="0">
                <a:cs typeface="FreesiaUPC" pitchFamily="34" charset="-34"/>
              </a:rPr>
              <a:t>Severity </a:t>
            </a:r>
            <a:endParaRPr lang="en-US" sz="2500" smtClean="0">
              <a:cs typeface="FreesiaUPC" pitchFamily="34" charset="-34"/>
            </a:endParaRPr>
          </a:p>
        </p:txBody>
      </p:sp>
      <p:sp>
        <p:nvSpPr>
          <p:cNvPr id="4" name="Date Placeholder 3"/>
          <p:cNvSpPr>
            <a:spLocks noGrp="1"/>
          </p:cNvSpPr>
          <p:nvPr>
            <p:ph type="dt" sz="half" idx="10"/>
          </p:nvPr>
        </p:nvSpPr>
        <p:spPr/>
        <p:txBody>
          <a:bodyPr/>
          <a:lstStyle/>
          <a:p>
            <a:fld id="{0EA86664-4787-4A20-9684-F16029D0CBF5}"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49</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Types of Epidemiologic study designs</a:t>
            </a:r>
            <a:endParaRPr lang="en-US" dirty="0"/>
          </a:p>
        </p:txBody>
      </p:sp>
      <p:sp>
        <p:nvSpPr>
          <p:cNvPr id="3" name="Content Placeholder 2"/>
          <p:cNvSpPr>
            <a:spLocks noGrp="1"/>
          </p:cNvSpPr>
          <p:nvPr>
            <p:ph idx="1"/>
          </p:nvPr>
        </p:nvSpPr>
        <p:spPr/>
        <p:txBody>
          <a:bodyPr/>
          <a:lstStyle/>
          <a:p>
            <a:pPr marL="812800" indent="-812800">
              <a:buFont typeface="Wingdings" pitchFamily="2" charset="2"/>
              <a:buChar char="q"/>
            </a:pPr>
            <a:r>
              <a:rPr lang="en-GB" sz="2800" dirty="0" smtClean="0"/>
              <a:t>Based on objective/focus/research question</a:t>
            </a:r>
          </a:p>
          <a:p>
            <a:pPr marL="812800" indent="-812800">
              <a:buNone/>
            </a:pPr>
            <a:endParaRPr lang="en-GB" sz="2800" dirty="0" smtClean="0"/>
          </a:p>
          <a:p>
            <a:pPr marL="812800" indent="-812800">
              <a:buFontTx/>
              <a:buAutoNum type="arabicPeriod"/>
            </a:pPr>
            <a:r>
              <a:rPr lang="en-GB" sz="2800" dirty="0" smtClean="0"/>
              <a:t>Descriptive studies</a:t>
            </a:r>
          </a:p>
          <a:p>
            <a:pPr marL="1168400" lvl="1" indent="-711200"/>
            <a:r>
              <a:rPr lang="en-GB" sz="2400" dirty="0" smtClean="0"/>
              <a:t>Describe: who, when, where &amp; how many</a:t>
            </a:r>
          </a:p>
          <a:p>
            <a:pPr marL="812800" indent="-812800">
              <a:buNone/>
            </a:pPr>
            <a:endParaRPr lang="en-GB" sz="2800" dirty="0" smtClean="0"/>
          </a:p>
          <a:p>
            <a:pPr marL="812800" indent="-812800">
              <a:buNone/>
            </a:pPr>
            <a:r>
              <a:rPr lang="en-GB" sz="2800" dirty="0" smtClean="0"/>
              <a:t>2.    Analytic studies</a:t>
            </a:r>
          </a:p>
          <a:p>
            <a:pPr marL="1168400" lvl="1" indent="-711200"/>
            <a:r>
              <a:rPr lang="en-GB" sz="2400" dirty="0" smtClean="0"/>
              <a:t>Analyse: How and why</a:t>
            </a:r>
          </a:p>
          <a:p>
            <a:endParaRPr lang="en-US" dirty="0"/>
          </a:p>
        </p:txBody>
      </p:sp>
      <p:sp>
        <p:nvSpPr>
          <p:cNvPr id="4" name="Date Placeholder 3"/>
          <p:cNvSpPr>
            <a:spLocks noGrp="1"/>
          </p:cNvSpPr>
          <p:nvPr>
            <p:ph type="dt" sz="half" idx="10"/>
          </p:nvPr>
        </p:nvSpPr>
        <p:spPr/>
        <p:txBody>
          <a:bodyPr/>
          <a:lstStyle/>
          <a:p>
            <a:fld id="{A56DEE97-434E-4245-ADD8-4AEE785275EC}"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r>
              <a:rPr lang="en-US" smtClean="0">
                <a:cs typeface="FreesiaUPC" pitchFamily="34" charset="-34"/>
              </a:rPr>
              <a:t>Selection of Cases</a:t>
            </a:r>
          </a:p>
        </p:txBody>
      </p:sp>
      <p:sp>
        <p:nvSpPr>
          <p:cNvPr id="4" name="Slide Number Placeholder 3"/>
          <p:cNvSpPr>
            <a:spLocks noGrp="1"/>
          </p:cNvSpPr>
          <p:nvPr>
            <p:ph type="sldNum" sz="quarter" idx="12"/>
          </p:nvPr>
        </p:nvSpPr>
        <p:spPr/>
        <p:txBody>
          <a:bodyPr>
            <a:normAutofit/>
          </a:bodyPr>
          <a:lstStyle/>
          <a:p>
            <a:pPr>
              <a:defRPr/>
            </a:pPr>
            <a:fld id="{9F0A419E-1E7E-41A6-B9CE-CFD44F902F7D}" type="slidenum">
              <a:rPr lang="en-GB"/>
              <a:pPr>
                <a:defRPr/>
              </a:pPr>
              <a:t>50</a:t>
            </a:fld>
            <a:endParaRPr lang="en-GB"/>
          </a:p>
        </p:txBody>
      </p:sp>
      <p:sp>
        <p:nvSpPr>
          <p:cNvPr id="60420" name="Content Placeholder 4"/>
          <p:cNvSpPr>
            <a:spLocks noGrp="1"/>
          </p:cNvSpPr>
          <p:nvPr>
            <p:ph sz="quarter" idx="1"/>
          </p:nvPr>
        </p:nvSpPr>
        <p:spPr>
          <a:xfrm>
            <a:off x="428625" y="1600200"/>
            <a:ext cx="8337550" cy="4495800"/>
          </a:xfrm>
        </p:spPr>
        <p:txBody>
          <a:bodyPr/>
          <a:lstStyle/>
          <a:p>
            <a:r>
              <a:rPr lang="en-US" sz="2400" smtClean="0">
                <a:cs typeface="FreesiaUPC" pitchFamily="34" charset="-34"/>
              </a:rPr>
              <a:t>Select cases after the diagnostic criteria and definition of the disease is clearly established</a:t>
            </a:r>
          </a:p>
          <a:p>
            <a:pPr lvl="1" indent="-319088">
              <a:buFont typeface="Wingdings" pitchFamily="2" charset="2"/>
              <a:buChar char=""/>
            </a:pPr>
            <a:r>
              <a:rPr lang="en-US" sz="2300" smtClean="0">
                <a:cs typeface="FreesiaUPC" pitchFamily="34" charset="-34"/>
              </a:rPr>
              <a:t>Study cases should be representative of all cases</a:t>
            </a:r>
          </a:p>
          <a:p>
            <a:pPr lvl="1" indent="-319088">
              <a:buFont typeface="Wingdings" pitchFamily="2" charset="2"/>
              <a:buChar char=""/>
            </a:pPr>
            <a:r>
              <a:rPr lang="en-US" sz="2300" smtClean="0">
                <a:cs typeface="FreesiaUPC" pitchFamily="34" charset="-34"/>
              </a:rPr>
              <a:t>The study need not include all cases in the population </a:t>
            </a:r>
          </a:p>
          <a:p>
            <a:r>
              <a:rPr lang="en-US" sz="2400" smtClean="0">
                <a:cs typeface="FreesiaUPC" pitchFamily="34" charset="-34"/>
              </a:rPr>
              <a:t>Cases may be located from hospitals, clinics, disease registries, screenings, etc</a:t>
            </a:r>
          </a:p>
          <a:p>
            <a:r>
              <a:rPr lang="en-US" sz="2400" smtClean="0">
                <a:cs typeface="FreesiaUPC" pitchFamily="34" charset="-34"/>
              </a:rPr>
              <a:t>Incident cases are preferable to prevalent cases for reducing </a:t>
            </a:r>
          </a:p>
          <a:p>
            <a:pPr lvl="1" indent="-319088">
              <a:buFont typeface="Wingdings" pitchFamily="2" charset="2"/>
              <a:buChar char=""/>
            </a:pPr>
            <a:r>
              <a:rPr lang="en-US" sz="2300" smtClean="0">
                <a:cs typeface="FreesiaUPC" pitchFamily="34" charset="-34"/>
              </a:rPr>
              <a:t>Recall bias </a:t>
            </a:r>
          </a:p>
          <a:p>
            <a:pPr lvl="1" indent="-319088">
              <a:buFont typeface="Wingdings" pitchFamily="2" charset="2"/>
              <a:buChar char=""/>
            </a:pPr>
            <a:r>
              <a:rPr lang="en-US" sz="2300" smtClean="0">
                <a:cs typeface="FreesiaUPC" pitchFamily="34" charset="-34"/>
              </a:rPr>
              <a:t>over-representation of cases of long duration</a:t>
            </a:r>
          </a:p>
          <a:p>
            <a:endParaRPr lang="en-US" smtClean="0">
              <a:cs typeface="FreesiaUPC" pitchFamily="34" charset="-34"/>
            </a:endParaRPr>
          </a:p>
        </p:txBody>
      </p:sp>
      <p:sp>
        <p:nvSpPr>
          <p:cNvPr id="5" name="Date Placeholder 4"/>
          <p:cNvSpPr>
            <a:spLocks noGrp="1"/>
          </p:cNvSpPr>
          <p:nvPr>
            <p:ph type="dt" sz="half" idx="10"/>
          </p:nvPr>
        </p:nvSpPr>
        <p:spPr/>
        <p:txBody>
          <a:bodyPr/>
          <a:lstStyle/>
          <a:p>
            <a:fld id="{EB479ED6-073D-4FFA-9860-6D460A097755}"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sz="3600" b="1" dirty="0" smtClean="0"/>
              <a:t/>
            </a:r>
            <a:br>
              <a:rPr lang="en-US" sz="3600" b="1" dirty="0" smtClean="0"/>
            </a:br>
            <a:r>
              <a:rPr lang="en-US" sz="3600" b="1" dirty="0" smtClean="0"/>
              <a:t/>
            </a:r>
            <a:br>
              <a:rPr lang="en-US" sz="3600" b="1" dirty="0" smtClean="0"/>
            </a:br>
            <a:r>
              <a:rPr lang="en-US" sz="3600" dirty="0" smtClean="0"/>
              <a:t>Selection of Cases… </a:t>
            </a:r>
            <a:r>
              <a:rPr lang="en-US" sz="4000" dirty="0" smtClean="0"/>
              <a:t/>
            </a:r>
            <a:br>
              <a:rPr lang="en-US" sz="4000" dirty="0" smtClean="0"/>
            </a:br>
            <a:endParaRPr lang="en-US" sz="4900" dirty="0"/>
          </a:p>
        </p:txBody>
      </p:sp>
      <p:sp>
        <p:nvSpPr>
          <p:cNvPr id="4" name="Slide Number Placeholder 3"/>
          <p:cNvSpPr>
            <a:spLocks noGrp="1"/>
          </p:cNvSpPr>
          <p:nvPr>
            <p:ph type="sldNum" sz="quarter" idx="12"/>
          </p:nvPr>
        </p:nvSpPr>
        <p:spPr/>
        <p:txBody>
          <a:bodyPr>
            <a:normAutofit/>
          </a:bodyPr>
          <a:lstStyle/>
          <a:p>
            <a:pPr>
              <a:defRPr/>
            </a:pPr>
            <a:fld id="{5E2F8FA8-FEEC-41FB-8DF0-DF63EE585D1E}" type="slidenum">
              <a:rPr lang="en-GB"/>
              <a:pPr>
                <a:defRPr/>
              </a:pPr>
              <a:t>51</a:t>
            </a:fld>
            <a:endParaRPr lang="en-GB"/>
          </a:p>
        </p:txBody>
      </p:sp>
      <p:sp>
        <p:nvSpPr>
          <p:cNvPr id="61444" name="Content Placeholder 4"/>
          <p:cNvSpPr>
            <a:spLocks noGrp="1"/>
          </p:cNvSpPr>
          <p:nvPr>
            <p:ph sz="quarter" idx="1"/>
          </p:nvPr>
        </p:nvSpPr>
        <p:spPr>
          <a:xfrm>
            <a:off x="428625" y="1600200"/>
            <a:ext cx="8715375" cy="4495800"/>
          </a:xfrm>
        </p:spPr>
        <p:txBody>
          <a:bodyPr/>
          <a:lstStyle/>
          <a:p>
            <a:pPr>
              <a:buFont typeface="Wingdings" pitchFamily="2" charset="2"/>
              <a:buNone/>
            </a:pPr>
            <a:r>
              <a:rPr lang="en-US" sz="2800" b="1" smtClean="0">
                <a:cs typeface="FreesiaUPC" pitchFamily="34" charset="-34"/>
              </a:rPr>
              <a:t>Hospital-based Vs population-based cases</a:t>
            </a:r>
          </a:p>
          <a:p>
            <a:r>
              <a:rPr lang="en-US" sz="2800" b="1" smtClean="0">
                <a:cs typeface="FreesiaUPC" pitchFamily="34" charset="-34"/>
              </a:rPr>
              <a:t>Hospital-based </a:t>
            </a:r>
          </a:p>
          <a:p>
            <a:pPr lvl="1"/>
            <a:r>
              <a:rPr lang="en-US" sz="2400" smtClean="0">
                <a:cs typeface="FreesiaUPC" pitchFamily="34" charset="-34"/>
              </a:rPr>
              <a:t>Easy and inexpensive to conduct but it is prone for selection bias.</a:t>
            </a:r>
          </a:p>
          <a:p>
            <a:r>
              <a:rPr lang="en-US" b="1" smtClean="0">
                <a:cs typeface="FreesiaUPC" pitchFamily="34" charset="-34"/>
              </a:rPr>
              <a:t>Population-based </a:t>
            </a:r>
          </a:p>
          <a:p>
            <a:pPr lvl="1"/>
            <a:r>
              <a:rPr lang="en-US" sz="2400" smtClean="0">
                <a:cs typeface="FreesiaUPC" pitchFamily="34" charset="-34"/>
              </a:rPr>
              <a:t>Avoids selection bias, </a:t>
            </a:r>
          </a:p>
          <a:p>
            <a:pPr lvl="1"/>
            <a:r>
              <a:rPr lang="en-US" sz="2400" smtClean="0">
                <a:cs typeface="FreesiaUPC" pitchFamily="34" charset="-34"/>
              </a:rPr>
              <a:t>Allows the description of a disease in the entire population</a:t>
            </a:r>
          </a:p>
          <a:p>
            <a:pPr lvl="1"/>
            <a:r>
              <a:rPr lang="en-US" sz="2400" smtClean="0">
                <a:cs typeface="FreesiaUPC" pitchFamily="34" charset="-34"/>
              </a:rPr>
              <a:t>The direct computation of rates of disease in exposed and non exposed persons.</a:t>
            </a:r>
          </a:p>
          <a:p>
            <a:endParaRPr lang="en-US" smtClean="0">
              <a:cs typeface="FreesiaUPC" pitchFamily="34" charset="-34"/>
            </a:endParaRPr>
          </a:p>
        </p:txBody>
      </p:sp>
      <p:sp>
        <p:nvSpPr>
          <p:cNvPr id="5" name="Date Placeholder 4"/>
          <p:cNvSpPr>
            <a:spLocks noGrp="1"/>
          </p:cNvSpPr>
          <p:nvPr>
            <p:ph type="dt" sz="half" idx="10"/>
          </p:nvPr>
        </p:nvSpPr>
        <p:spPr/>
        <p:txBody>
          <a:bodyPr/>
          <a:lstStyle/>
          <a:p>
            <a:fld id="{95806675-BE7A-4DFF-928E-CE6CCF915D89}" type="datetime1">
              <a:rPr lang="en-US" smtClean="0"/>
              <a:t>5/17/2020</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lstStyle/>
          <a:p>
            <a:r>
              <a:rPr lang="en-US" smtClean="0">
                <a:cs typeface="FreesiaUPC" pitchFamily="34" charset="-34"/>
              </a:rPr>
              <a:t>Selection of Cases…</a:t>
            </a:r>
          </a:p>
        </p:txBody>
      </p:sp>
      <p:sp>
        <p:nvSpPr>
          <p:cNvPr id="4" name="Slide Number Placeholder 3"/>
          <p:cNvSpPr>
            <a:spLocks noGrp="1"/>
          </p:cNvSpPr>
          <p:nvPr>
            <p:ph type="sldNum" sz="quarter" idx="12"/>
          </p:nvPr>
        </p:nvSpPr>
        <p:spPr/>
        <p:txBody>
          <a:bodyPr>
            <a:normAutofit/>
          </a:bodyPr>
          <a:lstStyle/>
          <a:p>
            <a:pPr>
              <a:defRPr/>
            </a:pPr>
            <a:fld id="{4688B63B-4EEF-4E43-9929-159F4D4AD573}" type="slidenum">
              <a:rPr lang="en-GB"/>
              <a:pPr>
                <a:defRPr/>
              </a:pPr>
              <a:t>52</a:t>
            </a:fld>
            <a:endParaRPr lang="en-GB"/>
          </a:p>
        </p:txBody>
      </p:sp>
      <p:sp>
        <p:nvSpPr>
          <p:cNvPr id="5" name="Content Placeholder 4"/>
          <p:cNvSpPr>
            <a:spLocks noGrp="1"/>
          </p:cNvSpPr>
          <p:nvPr>
            <p:ph sz="quarter" idx="1"/>
          </p:nvPr>
        </p:nvSpPr>
        <p:spPr>
          <a:xfrm>
            <a:off x="612775" y="1600200"/>
            <a:ext cx="8388350" cy="4757738"/>
          </a:xfrm>
        </p:spPr>
        <p:txBody>
          <a:bodyPr>
            <a:normAutofit fontScale="85000" lnSpcReduction="20000"/>
          </a:bodyPr>
          <a:lstStyle/>
          <a:p>
            <a:pPr marL="320040" indent="-320040" fontAlgn="auto">
              <a:spcAft>
                <a:spcPts val="0"/>
              </a:spcAft>
              <a:buFont typeface="Wingdings"/>
              <a:buNone/>
              <a:defRPr/>
            </a:pPr>
            <a:r>
              <a:rPr lang="en-US" b="1" dirty="0" smtClean="0"/>
              <a:t>Incident Vs Prevalent cases</a:t>
            </a:r>
            <a:endParaRPr lang="en-US" dirty="0" smtClean="0"/>
          </a:p>
          <a:p>
            <a:pPr marL="640080" lvl="1" indent="-274320" fontAlgn="auto">
              <a:spcAft>
                <a:spcPts val="0"/>
              </a:spcAft>
              <a:buFont typeface="Wingdings 2"/>
              <a:buChar char=""/>
              <a:defRPr/>
            </a:pPr>
            <a:r>
              <a:rPr lang="en-US" dirty="0" smtClean="0"/>
              <a:t>The ideal set of cases would be new (incident) and representative of all cases of the health problem under study</a:t>
            </a:r>
          </a:p>
          <a:p>
            <a:pPr marL="320040" indent="-320040" fontAlgn="auto">
              <a:spcAft>
                <a:spcPts val="0"/>
              </a:spcAft>
              <a:buFont typeface="Wingdings"/>
              <a:buChar char=""/>
              <a:defRPr/>
            </a:pPr>
            <a:r>
              <a:rPr lang="en-US" b="1" dirty="0" smtClean="0"/>
              <a:t>Prevalent cases:</a:t>
            </a:r>
          </a:p>
          <a:p>
            <a:pPr marL="640080" lvl="1" indent="-274320" fontAlgn="auto">
              <a:spcAft>
                <a:spcPts val="0"/>
              </a:spcAft>
              <a:buFont typeface="Wingdings 2"/>
              <a:buChar char=""/>
              <a:defRPr/>
            </a:pPr>
            <a:r>
              <a:rPr lang="en-US" dirty="0" smtClean="0"/>
              <a:t>Increase sample size available for rare disease</a:t>
            </a:r>
          </a:p>
          <a:p>
            <a:pPr marL="640080" lvl="1" indent="-274320" fontAlgn="auto">
              <a:spcAft>
                <a:spcPts val="0"/>
              </a:spcAft>
              <a:buFont typeface="Wingdings 2"/>
              <a:buChar char=""/>
              <a:defRPr/>
            </a:pPr>
            <a:r>
              <a:rPr lang="en-US" dirty="0" smtClean="0"/>
              <a:t>Difficult to establish temporal sequence between exposure and outcome. E.g. Coffee consumption and peptic ulcer disease.</a:t>
            </a:r>
          </a:p>
          <a:p>
            <a:pPr marL="320040" indent="-320040" fontAlgn="auto">
              <a:spcAft>
                <a:spcPts val="0"/>
              </a:spcAft>
              <a:buFont typeface="Wingdings"/>
              <a:buChar char=""/>
              <a:defRPr/>
            </a:pPr>
            <a:r>
              <a:rPr lang="en-US" b="1" dirty="0" smtClean="0"/>
              <a:t>Incident cases:</a:t>
            </a:r>
          </a:p>
          <a:p>
            <a:pPr marL="640080" lvl="1" indent="-274320" fontAlgn="auto">
              <a:spcAft>
                <a:spcPts val="0"/>
              </a:spcAft>
              <a:buFont typeface="Wingdings 2"/>
              <a:buChar char=""/>
              <a:defRPr/>
            </a:pPr>
            <a:r>
              <a:rPr lang="en-US" dirty="0" smtClean="0"/>
              <a:t>Helpful to establish temporal relationship between exposure and outcome. </a:t>
            </a:r>
          </a:p>
          <a:p>
            <a:pPr marL="640080" lvl="1" indent="-274320" fontAlgn="auto">
              <a:spcAft>
                <a:spcPts val="0"/>
              </a:spcAft>
              <a:buFont typeface="Wingdings 2"/>
              <a:buChar char=""/>
              <a:defRPr/>
            </a:pPr>
            <a:r>
              <a:rPr lang="en-US" dirty="0" smtClean="0"/>
              <a:t> Records are easily obtainable and recall is not a serious problem.</a:t>
            </a:r>
          </a:p>
          <a:p>
            <a:pPr marL="320040" indent="-320040" fontAlgn="auto">
              <a:spcAft>
                <a:spcPts val="0"/>
              </a:spcAft>
              <a:buFont typeface="Wingdings"/>
              <a:buChar char=""/>
              <a:defRPr/>
            </a:pPr>
            <a:endParaRPr lang="en-US" dirty="0"/>
          </a:p>
        </p:txBody>
      </p:sp>
      <p:sp>
        <p:nvSpPr>
          <p:cNvPr id="6" name="Date Placeholder 5"/>
          <p:cNvSpPr>
            <a:spLocks noGrp="1"/>
          </p:cNvSpPr>
          <p:nvPr>
            <p:ph type="dt" sz="half" idx="10"/>
          </p:nvPr>
        </p:nvSpPr>
        <p:spPr/>
        <p:txBody>
          <a:bodyPr/>
          <a:lstStyle/>
          <a:p>
            <a:fld id="{506A41EA-B15F-48DD-AF21-83BD65437264}"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990600"/>
          </a:xfrm>
        </p:spPr>
        <p:txBody>
          <a:bodyPr/>
          <a:lstStyle/>
          <a:p>
            <a:r>
              <a:rPr lang="en-US" smtClean="0">
                <a:cs typeface="FreesiaUPC" pitchFamily="34" charset="-34"/>
              </a:rPr>
              <a:t>Selection of Controls</a:t>
            </a:r>
          </a:p>
        </p:txBody>
      </p:sp>
      <p:sp>
        <p:nvSpPr>
          <p:cNvPr id="4" name="Slide Number Placeholder 3"/>
          <p:cNvSpPr>
            <a:spLocks noGrp="1"/>
          </p:cNvSpPr>
          <p:nvPr>
            <p:ph type="sldNum" sz="quarter" idx="12"/>
          </p:nvPr>
        </p:nvSpPr>
        <p:spPr/>
        <p:txBody>
          <a:bodyPr>
            <a:normAutofit/>
          </a:bodyPr>
          <a:lstStyle/>
          <a:p>
            <a:pPr>
              <a:defRPr/>
            </a:pPr>
            <a:fld id="{7696DC89-587F-4CFC-A3CB-04051B1DF707}" type="slidenum">
              <a:rPr lang="en-GB"/>
              <a:pPr>
                <a:defRPr/>
              </a:pPr>
              <a:t>53</a:t>
            </a:fld>
            <a:endParaRPr lang="en-GB"/>
          </a:p>
        </p:txBody>
      </p:sp>
      <p:sp>
        <p:nvSpPr>
          <p:cNvPr id="63492" name="Content Placeholder 4"/>
          <p:cNvSpPr>
            <a:spLocks noGrp="1"/>
          </p:cNvSpPr>
          <p:nvPr>
            <p:ph sz="quarter" idx="1"/>
          </p:nvPr>
        </p:nvSpPr>
        <p:spPr>
          <a:xfrm>
            <a:off x="612775" y="1600200"/>
            <a:ext cx="8531225" cy="4972050"/>
          </a:xfrm>
        </p:spPr>
        <p:txBody>
          <a:bodyPr/>
          <a:lstStyle/>
          <a:p>
            <a:r>
              <a:rPr lang="en-US" sz="2400" smtClean="0">
                <a:solidFill>
                  <a:srgbClr val="00FF00"/>
                </a:solidFill>
                <a:cs typeface="FreesiaUPC" pitchFamily="34" charset="-34"/>
              </a:rPr>
              <a:t>Main challenge in case-control studies </a:t>
            </a:r>
          </a:p>
          <a:p>
            <a:r>
              <a:rPr lang="en-US" sz="2400" smtClean="0">
                <a:cs typeface="FreesiaUPC" pitchFamily="34" charset="-34"/>
              </a:rPr>
              <a:t>Controls should come from the same population at risk for the disease as the cases</a:t>
            </a:r>
          </a:p>
          <a:p>
            <a:r>
              <a:rPr lang="en-US" sz="2400" smtClean="0">
                <a:cs typeface="FreesiaUPC" pitchFamily="34" charset="-34"/>
              </a:rPr>
              <a:t>Should be similar to cases, except for disease status</a:t>
            </a:r>
          </a:p>
          <a:p>
            <a:pPr lvl="1"/>
            <a:r>
              <a:rPr lang="en-US" sz="2000" smtClean="0">
                <a:cs typeface="FreesiaUPC" pitchFamily="34" charset="-34"/>
              </a:rPr>
              <a:t>E.g., hospital controls for hospital cases</a:t>
            </a:r>
          </a:p>
          <a:p>
            <a:r>
              <a:rPr lang="en-US" sz="2400" smtClean="0">
                <a:cs typeface="FreesiaUPC" pitchFamily="34" charset="-34"/>
              </a:rPr>
              <a:t>Should be representative of all persons at risk for the disease in the population</a:t>
            </a:r>
          </a:p>
          <a:p>
            <a:pPr lvl="1"/>
            <a:r>
              <a:rPr lang="en-US" sz="2000" smtClean="0">
                <a:cs typeface="FreesiaUPC" pitchFamily="34" charset="-34"/>
              </a:rPr>
              <a:t>E.g., population-based controls</a:t>
            </a:r>
          </a:p>
          <a:p>
            <a:r>
              <a:rPr lang="en-US" sz="2400" smtClean="0">
                <a:cs typeface="FreesiaUPC" pitchFamily="34" charset="-34"/>
              </a:rPr>
              <a:t>Multiple controls can be used to help add statistical power when cases are unduly difficult to obtain</a:t>
            </a:r>
          </a:p>
          <a:p>
            <a:pPr lvl="1"/>
            <a:r>
              <a:rPr lang="en-US" sz="2000" smtClean="0">
                <a:cs typeface="FreesiaUPC" pitchFamily="34" charset="-34"/>
              </a:rPr>
              <a:t>Using more than one control group lends credibility to the results</a:t>
            </a:r>
          </a:p>
          <a:p>
            <a:pPr lvl="1"/>
            <a:r>
              <a:rPr lang="en-US" sz="2000" smtClean="0">
                <a:cs typeface="FreesiaUPC" pitchFamily="34" charset="-34"/>
              </a:rPr>
              <a:t>More than 3 controls for a case is usually not cost-efficient</a:t>
            </a:r>
          </a:p>
        </p:txBody>
      </p:sp>
      <p:sp>
        <p:nvSpPr>
          <p:cNvPr id="5" name="Date Placeholder 4"/>
          <p:cNvSpPr>
            <a:spLocks noGrp="1"/>
          </p:cNvSpPr>
          <p:nvPr>
            <p:ph type="dt" sz="half" idx="10"/>
          </p:nvPr>
        </p:nvSpPr>
        <p:spPr/>
        <p:txBody>
          <a:bodyPr/>
          <a:lstStyle/>
          <a:p>
            <a:fld id="{418DBF0D-4CCD-46ED-A75A-93B4B76D317B}"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2775" y="228600"/>
            <a:ext cx="8153400" cy="990600"/>
          </a:xfrm>
        </p:spPr>
        <p:txBody>
          <a:bodyPr/>
          <a:lstStyle/>
          <a:p>
            <a:r>
              <a:rPr lang="en-US" sz="3600" smtClean="0">
                <a:cs typeface="FreesiaUPC" pitchFamily="34" charset="-34"/>
              </a:rPr>
              <a:t>Selection of Controls…</a:t>
            </a:r>
            <a:endParaRPr lang="en-CA" sz="3600" smtClean="0">
              <a:cs typeface="FreesiaUPC" pitchFamily="34" charset="-34"/>
            </a:endParaRPr>
          </a:p>
        </p:txBody>
      </p:sp>
      <p:sp>
        <p:nvSpPr>
          <p:cNvPr id="64515" name="Rectangle 3"/>
          <p:cNvSpPr>
            <a:spLocks noGrp="1" noChangeArrowheads="1"/>
          </p:cNvSpPr>
          <p:nvPr>
            <p:ph idx="1"/>
          </p:nvPr>
        </p:nvSpPr>
        <p:spPr>
          <a:xfrm>
            <a:off x="500063" y="1428750"/>
            <a:ext cx="8001000" cy="5072063"/>
          </a:xfrm>
        </p:spPr>
        <p:txBody>
          <a:bodyPr/>
          <a:lstStyle/>
          <a:p>
            <a:pPr>
              <a:buFont typeface="Wingdings" pitchFamily="2" charset="2"/>
              <a:buNone/>
            </a:pPr>
            <a:r>
              <a:rPr lang="en-US" sz="2400" b="1" smtClean="0">
                <a:cs typeface="FreesiaUPC" pitchFamily="34" charset="-34"/>
              </a:rPr>
              <a:t>Non-hospitalized Controls</a:t>
            </a:r>
          </a:p>
          <a:p>
            <a:r>
              <a:rPr lang="en-US" sz="2400" smtClean="0">
                <a:cs typeface="FreesiaUPC" pitchFamily="34" charset="-34"/>
              </a:rPr>
              <a:t>Population-based (random sample)</a:t>
            </a:r>
          </a:p>
          <a:p>
            <a:pPr lvl="1"/>
            <a:r>
              <a:rPr lang="en-US" sz="2400" smtClean="0">
                <a:cs typeface="FreesiaUPC" pitchFamily="34" charset="-34"/>
              </a:rPr>
              <a:t>Costly and difficult</a:t>
            </a:r>
          </a:p>
          <a:p>
            <a:r>
              <a:rPr lang="en-US" sz="2400" smtClean="0">
                <a:cs typeface="FreesiaUPC" pitchFamily="34" charset="-34"/>
              </a:rPr>
              <a:t>School rosters, neighborhood, friends</a:t>
            </a:r>
          </a:p>
          <a:p>
            <a:pPr lvl="1"/>
            <a:r>
              <a:rPr lang="en-US" sz="2400" smtClean="0">
                <a:cs typeface="FreesiaUPC" pitchFamily="34" charset="-34"/>
              </a:rPr>
              <a:t>Similar socioeconomic status (SES)</a:t>
            </a:r>
          </a:p>
          <a:p>
            <a:pPr>
              <a:lnSpc>
                <a:spcPct val="90000"/>
              </a:lnSpc>
              <a:buFont typeface="Wingdings" pitchFamily="2" charset="2"/>
              <a:buNone/>
            </a:pPr>
            <a:r>
              <a:rPr lang="en-US" sz="2400" b="1" smtClean="0">
                <a:cs typeface="FreesiaUPC" pitchFamily="34" charset="-34"/>
              </a:rPr>
              <a:t>Hospitalized Controls</a:t>
            </a:r>
          </a:p>
          <a:p>
            <a:r>
              <a:rPr lang="en-US" sz="2000" smtClean="0">
                <a:cs typeface="FreesiaUPC" pitchFamily="34" charset="-34"/>
              </a:rPr>
              <a:t>Captive source (compliant and economical)</a:t>
            </a:r>
          </a:p>
          <a:p>
            <a:r>
              <a:rPr lang="en-US" sz="2000" smtClean="0">
                <a:cs typeface="FreesiaUPC" pitchFamily="34" charset="-34"/>
              </a:rPr>
              <a:t>Better recall of exposures</a:t>
            </a:r>
          </a:p>
          <a:p>
            <a:r>
              <a:rPr lang="en-US" sz="2000" smtClean="0">
                <a:cs typeface="FreesiaUPC" pitchFamily="34" charset="-34"/>
              </a:rPr>
              <a:t>But hard to define reference population</a:t>
            </a:r>
          </a:p>
          <a:p>
            <a:r>
              <a:rPr lang="en-US" sz="2000" smtClean="0">
                <a:cs typeface="FreesiaUPC" pitchFamily="34" charset="-34"/>
              </a:rPr>
              <a:t>Are a selected group</a:t>
            </a:r>
          </a:p>
          <a:p>
            <a:pPr lvl="1"/>
            <a:r>
              <a:rPr lang="en-US" sz="2000" smtClean="0">
                <a:cs typeface="FreesiaUPC" pitchFamily="34" charset="-34"/>
              </a:rPr>
              <a:t>E.g., more smokers, drinkers and oral contraceptive users</a:t>
            </a:r>
          </a:p>
          <a:p>
            <a:r>
              <a:rPr lang="en-US" sz="2000" smtClean="0">
                <a:cs typeface="FreesiaUPC" pitchFamily="34" charset="-34"/>
              </a:rPr>
              <a:t>Select specific “other diagnosis?”</a:t>
            </a:r>
            <a:endParaRPr lang="en-US" sz="2400" smtClean="0">
              <a:cs typeface="FreesiaUPC" pitchFamily="34" charset="-34"/>
            </a:endParaRPr>
          </a:p>
          <a:p>
            <a:pPr lvl="2">
              <a:lnSpc>
                <a:spcPct val="90000"/>
              </a:lnSpc>
            </a:pPr>
            <a:endParaRPr lang="en-CA" smtClean="0">
              <a:cs typeface="FreesiaUPC" pitchFamily="34" charset="-34"/>
            </a:endParaRPr>
          </a:p>
        </p:txBody>
      </p:sp>
      <p:sp>
        <p:nvSpPr>
          <p:cNvPr id="4" name="Slide Number Placeholder 3"/>
          <p:cNvSpPr>
            <a:spLocks noGrp="1"/>
          </p:cNvSpPr>
          <p:nvPr>
            <p:ph type="sldNum" sz="quarter" idx="12"/>
          </p:nvPr>
        </p:nvSpPr>
        <p:spPr/>
        <p:txBody>
          <a:bodyPr>
            <a:normAutofit/>
          </a:bodyPr>
          <a:lstStyle/>
          <a:p>
            <a:pPr>
              <a:defRPr/>
            </a:pPr>
            <a:fld id="{1C710DC1-ADDD-474F-BC8F-7D58CE675A23}" type="slidenum">
              <a:rPr lang="en-US"/>
              <a:pPr>
                <a:defRPr/>
              </a:pPr>
              <a:t>54</a:t>
            </a:fld>
            <a:endParaRPr lang="en-US"/>
          </a:p>
        </p:txBody>
      </p:sp>
      <p:sp>
        <p:nvSpPr>
          <p:cNvPr id="5" name="Date Placeholder 4"/>
          <p:cNvSpPr>
            <a:spLocks noGrp="1"/>
          </p:cNvSpPr>
          <p:nvPr>
            <p:ph type="dt" sz="half" idx="10"/>
          </p:nvPr>
        </p:nvSpPr>
        <p:spPr/>
        <p:txBody>
          <a:bodyPr/>
          <a:lstStyle/>
          <a:p>
            <a:fld id="{1819708F-3F0B-45AA-9DA8-2689BF8D83E7}"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00063" y="446088"/>
            <a:ext cx="7581900" cy="696912"/>
          </a:xfrm>
        </p:spPr>
        <p:txBody>
          <a:bodyPr/>
          <a:lstStyle/>
          <a:p>
            <a:r>
              <a:rPr lang="en-US" sz="3600" smtClean="0">
                <a:cs typeface="FreesiaUPC" pitchFamily="34" charset="-34"/>
              </a:rPr>
              <a:t>How many cases and controls?</a:t>
            </a:r>
          </a:p>
        </p:txBody>
      </p:sp>
      <p:sp>
        <p:nvSpPr>
          <p:cNvPr id="16387" name="Rectangle 3"/>
          <p:cNvSpPr>
            <a:spLocks noGrp="1" noChangeArrowheads="1"/>
          </p:cNvSpPr>
          <p:nvPr>
            <p:ph idx="1"/>
          </p:nvPr>
        </p:nvSpPr>
        <p:spPr>
          <a:xfrm>
            <a:off x="612775" y="1600200"/>
            <a:ext cx="8531225" cy="4495800"/>
          </a:xfrm>
        </p:spPr>
        <p:txBody>
          <a:bodyPr/>
          <a:lstStyle/>
          <a:p>
            <a:pPr marL="609600" indent="-495300">
              <a:buFont typeface="Wingdings" pitchFamily="2" charset="2"/>
              <a:buNone/>
            </a:pPr>
            <a:r>
              <a:rPr lang="en-US" smtClean="0">
                <a:cs typeface="FreesiaUPC" pitchFamily="34" charset="-34"/>
              </a:rPr>
              <a:t>Based on:</a:t>
            </a:r>
          </a:p>
          <a:p>
            <a:pPr marL="609600" indent="-495300">
              <a:buFont typeface="Wingdings" pitchFamily="2" charset="2"/>
              <a:buChar char="q"/>
            </a:pPr>
            <a:r>
              <a:rPr lang="en-US" sz="2400" smtClean="0">
                <a:cs typeface="FreesiaUPC" pitchFamily="34" charset="-34"/>
              </a:rPr>
              <a:t>Availability of cases and controls</a:t>
            </a:r>
          </a:p>
          <a:p>
            <a:pPr marL="609600" indent="-495300">
              <a:buFont typeface="Wingdings" pitchFamily="2" charset="2"/>
              <a:buChar char="q"/>
            </a:pPr>
            <a:r>
              <a:rPr lang="en-US" sz="2400" smtClean="0">
                <a:cs typeface="FreesiaUPC" pitchFamily="34" charset="-34"/>
              </a:rPr>
              <a:t>List the main risk factors</a:t>
            </a:r>
          </a:p>
          <a:p>
            <a:pPr marL="609600" indent="-495300">
              <a:buFont typeface="Wingdings" pitchFamily="2" charset="2"/>
              <a:buChar char="q"/>
            </a:pPr>
            <a:r>
              <a:rPr lang="en-US" sz="2400" smtClean="0">
                <a:cs typeface="FreesiaUPC" pitchFamily="34" charset="-34"/>
              </a:rPr>
              <a:t>Review the prevalence of the risk factor in the controls</a:t>
            </a:r>
          </a:p>
          <a:p>
            <a:pPr marL="930275" lvl="1" indent="-495300">
              <a:buFont typeface="Wingdings" pitchFamily="2" charset="2"/>
              <a:buChar char="q"/>
            </a:pPr>
            <a:r>
              <a:rPr lang="en-US" sz="2100" smtClean="0">
                <a:cs typeface="FreesiaUPC" pitchFamily="34" charset="-34"/>
              </a:rPr>
              <a:t>What would be the </a:t>
            </a:r>
            <a:r>
              <a:rPr lang="en-US" sz="2100" b="1" smtClean="0">
                <a:cs typeface="FreesiaUPC" pitchFamily="34" charset="-34"/>
              </a:rPr>
              <a:t>expected</a:t>
            </a:r>
            <a:r>
              <a:rPr lang="en-US" sz="2100" smtClean="0">
                <a:cs typeface="FreesiaUPC" pitchFamily="34" charset="-34"/>
              </a:rPr>
              <a:t> </a:t>
            </a:r>
            <a:r>
              <a:rPr lang="en-US" sz="2100" b="1" smtClean="0">
                <a:cs typeface="FreesiaUPC" pitchFamily="34" charset="-34"/>
              </a:rPr>
              <a:t>prevalence</a:t>
            </a:r>
            <a:r>
              <a:rPr lang="en-US" sz="2100" smtClean="0">
                <a:cs typeface="FreesiaUPC" pitchFamily="34" charset="-34"/>
              </a:rPr>
              <a:t> of the risk factor in controls</a:t>
            </a:r>
          </a:p>
        </p:txBody>
      </p:sp>
      <p:sp>
        <p:nvSpPr>
          <p:cNvPr id="4" name="Slide Number Placeholder 3"/>
          <p:cNvSpPr>
            <a:spLocks noGrp="1"/>
          </p:cNvSpPr>
          <p:nvPr>
            <p:ph type="sldNum" sz="quarter" idx="12"/>
          </p:nvPr>
        </p:nvSpPr>
        <p:spPr/>
        <p:txBody>
          <a:bodyPr>
            <a:normAutofit/>
          </a:bodyPr>
          <a:lstStyle/>
          <a:p>
            <a:pPr>
              <a:defRPr/>
            </a:pPr>
            <a:fld id="{0D3B8F70-032B-46FA-865D-840C2810B07F}" type="slidenum">
              <a:rPr lang="en-US"/>
              <a:pPr>
                <a:defRPr/>
              </a:pPr>
              <a:t>55</a:t>
            </a:fld>
            <a:endParaRPr lang="en-US"/>
          </a:p>
        </p:txBody>
      </p:sp>
      <p:sp>
        <p:nvSpPr>
          <p:cNvPr id="5" name="Date Placeholder 4"/>
          <p:cNvSpPr>
            <a:spLocks noGrp="1"/>
          </p:cNvSpPr>
          <p:nvPr>
            <p:ph type="dt" sz="half" idx="10"/>
          </p:nvPr>
        </p:nvSpPr>
        <p:spPr/>
        <p:txBody>
          <a:bodyPr/>
          <a:lstStyle/>
          <a:p>
            <a:fld id="{5C122283-0BA2-4689-A3FF-7F8AAC125E56}"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85750"/>
            <a:ext cx="8229600" cy="928688"/>
          </a:xfrm>
        </p:spPr>
        <p:txBody>
          <a:bodyPr>
            <a:normAutofit fontScale="90000"/>
          </a:bodyPr>
          <a:lstStyle/>
          <a:p>
            <a:r>
              <a:rPr lang="en-US" sz="3600" smtClean="0">
                <a:cs typeface="FreesiaUPC" pitchFamily="34" charset="-34"/>
              </a:rPr>
              <a:t/>
            </a:r>
            <a:br>
              <a:rPr lang="en-US" sz="3600" smtClean="0">
                <a:cs typeface="FreesiaUPC" pitchFamily="34" charset="-34"/>
              </a:rPr>
            </a:br>
            <a:r>
              <a:rPr lang="en-US" sz="3600" smtClean="0">
                <a:cs typeface="FreesiaUPC" pitchFamily="34" charset="-34"/>
              </a:rPr>
              <a:t>Case control: numbers and ratio</a:t>
            </a:r>
            <a:br>
              <a:rPr lang="en-US" sz="3600" smtClean="0">
                <a:cs typeface="FreesiaUPC" pitchFamily="34" charset="-34"/>
              </a:rPr>
            </a:br>
            <a:endParaRPr lang="en-US" sz="3600" smtClean="0">
              <a:cs typeface="FreesiaUPC" pitchFamily="34" charset="-34"/>
            </a:endParaRPr>
          </a:p>
        </p:txBody>
      </p:sp>
      <p:sp>
        <p:nvSpPr>
          <p:cNvPr id="66563" name="Content Placeholder 2"/>
          <p:cNvSpPr>
            <a:spLocks noGrp="1"/>
          </p:cNvSpPr>
          <p:nvPr>
            <p:ph sz="quarter" idx="1"/>
          </p:nvPr>
        </p:nvSpPr>
        <p:spPr>
          <a:xfrm>
            <a:off x="500063" y="1500188"/>
            <a:ext cx="8643937" cy="5072062"/>
          </a:xfrm>
        </p:spPr>
        <p:txBody>
          <a:bodyPr/>
          <a:lstStyle/>
          <a:p>
            <a:pPr>
              <a:buFont typeface="Wingdings" pitchFamily="2" charset="2"/>
              <a:buChar char="q"/>
            </a:pPr>
            <a:r>
              <a:rPr lang="en-US" sz="2800" smtClean="0">
                <a:cs typeface="FreesiaUPC" pitchFamily="34" charset="-34"/>
              </a:rPr>
              <a:t></a:t>
            </a:r>
            <a:r>
              <a:rPr lang="en-US" sz="2400" smtClean="0">
                <a:cs typeface="FreesiaUPC" pitchFamily="34" charset="-34"/>
              </a:rPr>
              <a:t>A single control group is optimal in most studies</a:t>
            </a:r>
          </a:p>
          <a:p>
            <a:pPr>
              <a:buFont typeface="Wingdings" pitchFamily="2" charset="2"/>
              <a:buChar char="q"/>
            </a:pPr>
            <a:r>
              <a:rPr lang="en-US" sz="2400" smtClean="0">
                <a:cs typeface="FreesiaUPC" pitchFamily="34" charset="-34"/>
              </a:rPr>
              <a:t>Add more control groups only </a:t>
            </a:r>
          </a:p>
          <a:p>
            <a:pPr lvl="1"/>
            <a:r>
              <a:rPr lang="en-US" sz="2000" smtClean="0">
                <a:cs typeface="FreesiaUPC" pitchFamily="34" charset="-34"/>
              </a:rPr>
              <a:t>when you are not confident with the control group or </a:t>
            </a:r>
          </a:p>
          <a:p>
            <a:pPr lvl="1"/>
            <a:r>
              <a:rPr lang="en-US" sz="2000" smtClean="0">
                <a:cs typeface="FreesiaUPC" pitchFamily="34" charset="-34"/>
              </a:rPr>
              <a:t>when you see a clear deficiency in your control group or </a:t>
            </a:r>
          </a:p>
          <a:p>
            <a:pPr lvl="1"/>
            <a:r>
              <a:rPr lang="en-US" sz="2000" smtClean="0">
                <a:cs typeface="FreesiaUPC" pitchFamily="34" charset="-34"/>
              </a:rPr>
              <a:t>when there is a clear advantage by adding another control</a:t>
            </a:r>
          </a:p>
          <a:p>
            <a:r>
              <a:rPr lang="en-US" sz="2400" smtClean="0">
                <a:cs typeface="FreesiaUPC" pitchFamily="34" charset="-34"/>
              </a:rPr>
              <a:t>Conditions for multiple controls:</a:t>
            </a:r>
          </a:p>
          <a:p>
            <a:pPr lvl="1"/>
            <a:r>
              <a:rPr lang="en-US" sz="2000" smtClean="0">
                <a:cs typeface="FreesiaUPC" pitchFamily="34" charset="-34"/>
              </a:rPr>
              <a:t>when a single control group is considered to be not appropriate</a:t>
            </a:r>
          </a:p>
          <a:p>
            <a:pPr lvl="1"/>
            <a:r>
              <a:rPr lang="en-US" sz="2000" smtClean="0">
                <a:cs typeface="FreesiaUPC" pitchFamily="34" charset="-34"/>
              </a:rPr>
              <a:t>when the selected group has a specific deficiency that could be avoided by inclusion of another control group</a:t>
            </a:r>
          </a:p>
          <a:p>
            <a:pPr>
              <a:lnSpc>
                <a:spcPct val="110000"/>
              </a:lnSpc>
            </a:pPr>
            <a:r>
              <a:rPr lang="en-US" sz="2800" b="1" smtClean="0">
                <a:cs typeface="FreesiaUPC" pitchFamily="34" charset="-34"/>
              </a:rPr>
              <a:t>Control-case ratio</a:t>
            </a:r>
          </a:p>
          <a:p>
            <a:pPr lvl="1">
              <a:lnSpc>
                <a:spcPct val="110000"/>
              </a:lnSpc>
            </a:pPr>
            <a:r>
              <a:rPr lang="en-US" sz="2200" smtClean="0">
                <a:cs typeface="FreesiaUPC" pitchFamily="34" charset="-34"/>
              </a:rPr>
              <a:t>Efficiency of a study can be maximized up to control-case ratio of 4:1</a:t>
            </a:r>
            <a:endParaRPr lang="en-US" sz="2400" smtClean="0">
              <a:cs typeface="FreesiaUPC" pitchFamily="34" charset="-34"/>
            </a:endParaRPr>
          </a:p>
        </p:txBody>
      </p:sp>
      <p:sp>
        <p:nvSpPr>
          <p:cNvPr id="4" name="Date Placeholder 3"/>
          <p:cNvSpPr>
            <a:spLocks noGrp="1"/>
          </p:cNvSpPr>
          <p:nvPr>
            <p:ph type="dt" sz="half" idx="10"/>
          </p:nvPr>
        </p:nvSpPr>
        <p:spPr/>
        <p:txBody>
          <a:bodyPr/>
          <a:lstStyle/>
          <a:p>
            <a:fld id="{69459FFB-554C-4E47-8E39-7C2486BD7FBC}"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56</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04800"/>
            <a:ext cx="8229600" cy="990600"/>
          </a:xfrm>
        </p:spPr>
        <p:txBody>
          <a:bodyPr/>
          <a:lstStyle/>
          <a:p>
            <a:r>
              <a:rPr lang="en-US" sz="3600" smtClean="0">
                <a:cs typeface="FreesiaUPC" pitchFamily="34" charset="-34"/>
              </a:rPr>
              <a:t>Selection of controls</a:t>
            </a:r>
            <a:endParaRPr lang="en-US" sz="4800" smtClean="0">
              <a:cs typeface="FreesiaUPC" pitchFamily="34" charset="-34"/>
            </a:endParaRPr>
          </a:p>
        </p:txBody>
      </p:sp>
      <p:sp>
        <p:nvSpPr>
          <p:cNvPr id="67587" name="Content Placeholder 2"/>
          <p:cNvSpPr>
            <a:spLocks noGrp="1"/>
          </p:cNvSpPr>
          <p:nvPr>
            <p:ph sz="quarter" idx="1"/>
          </p:nvPr>
        </p:nvSpPr>
        <p:spPr>
          <a:xfrm>
            <a:off x="914400" y="990600"/>
            <a:ext cx="7772400" cy="5867400"/>
          </a:xfrm>
        </p:spPr>
        <p:txBody>
          <a:bodyPr/>
          <a:lstStyle/>
          <a:p>
            <a:pPr>
              <a:lnSpc>
                <a:spcPct val="250000"/>
              </a:lnSpc>
              <a:buFont typeface="Wingdings" pitchFamily="2" charset="2"/>
              <a:buNone/>
            </a:pPr>
            <a:r>
              <a:rPr lang="en-US" sz="3200" smtClean="0">
                <a:cs typeface="FreesiaUPC" pitchFamily="34" charset="-34"/>
              </a:rPr>
              <a:t>Considerations</a:t>
            </a:r>
            <a:r>
              <a:rPr lang="en-US" smtClean="0">
                <a:cs typeface="FreesiaUPC" pitchFamily="34" charset="-34"/>
              </a:rPr>
              <a:t>:</a:t>
            </a:r>
          </a:p>
          <a:p>
            <a:pPr lvl="1"/>
            <a:r>
              <a:rPr lang="en-US" sz="3200" smtClean="0">
                <a:cs typeface="FreesiaUPC" pitchFamily="34" charset="-34"/>
              </a:rPr>
              <a:t>Avoiding selection bias</a:t>
            </a:r>
          </a:p>
          <a:p>
            <a:pPr lvl="1"/>
            <a:r>
              <a:rPr lang="en-US" sz="3200" smtClean="0">
                <a:cs typeface="FreesiaUPC" pitchFamily="34" charset="-34"/>
              </a:rPr>
              <a:t>Avoiding information (‘recall’) bias</a:t>
            </a:r>
          </a:p>
        </p:txBody>
      </p:sp>
      <p:sp>
        <p:nvSpPr>
          <p:cNvPr id="4" name="Date Placeholder 3"/>
          <p:cNvSpPr>
            <a:spLocks noGrp="1"/>
          </p:cNvSpPr>
          <p:nvPr>
            <p:ph type="dt" sz="half" idx="10"/>
          </p:nvPr>
        </p:nvSpPr>
        <p:spPr/>
        <p:txBody>
          <a:bodyPr/>
          <a:lstStyle/>
          <a:p>
            <a:fld id="{DFF6051B-D0A1-4085-A2F1-75FCE387B9AF}"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57</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fontAlgn="auto">
              <a:spcAft>
                <a:spcPts val="0"/>
              </a:spcAft>
              <a:defRPr/>
            </a:pPr>
            <a:r>
              <a:rPr lang="en-US" dirty="0" smtClean="0"/>
              <a:t/>
            </a:r>
            <a:br>
              <a:rPr lang="en-US" dirty="0" smtClean="0"/>
            </a:br>
            <a:r>
              <a:rPr lang="en-US" dirty="0" smtClean="0"/>
              <a:t>Hospital Controls</a:t>
            </a:r>
            <a:br>
              <a:rPr lang="en-US" dirty="0" smtClean="0"/>
            </a:br>
            <a:endParaRPr lang="en-US" dirty="0"/>
          </a:p>
        </p:txBody>
      </p:sp>
      <p:sp>
        <p:nvSpPr>
          <p:cNvPr id="68611" name="Content Placeholder 2"/>
          <p:cNvSpPr>
            <a:spLocks noGrp="1"/>
          </p:cNvSpPr>
          <p:nvPr>
            <p:ph sz="quarter" idx="1"/>
          </p:nvPr>
        </p:nvSpPr>
        <p:spPr>
          <a:xfrm>
            <a:off x="500063" y="1500188"/>
            <a:ext cx="8643937" cy="4929187"/>
          </a:xfrm>
        </p:spPr>
        <p:txBody>
          <a:bodyPr/>
          <a:lstStyle/>
          <a:p>
            <a:pPr>
              <a:buFont typeface="Wingdings" pitchFamily="2" charset="2"/>
              <a:buNone/>
            </a:pPr>
            <a:r>
              <a:rPr lang="en-US" b="1" i="1" smtClean="0">
                <a:cs typeface="FreesiaUPC" pitchFamily="34" charset="-34"/>
              </a:rPr>
              <a:t>Advantages:</a:t>
            </a:r>
          </a:p>
          <a:p>
            <a:pPr lvl="1"/>
            <a:r>
              <a:rPr lang="en-US" smtClean="0">
                <a:cs typeface="FreesiaUPC" pitchFamily="34" charset="-34"/>
              </a:rPr>
              <a:t> </a:t>
            </a:r>
            <a:r>
              <a:rPr lang="en-US" sz="2100" smtClean="0">
                <a:cs typeface="FreesiaUPC" pitchFamily="34" charset="-34"/>
              </a:rPr>
              <a:t>Easily identified and readily available-</a:t>
            </a:r>
            <a:r>
              <a:rPr lang="en-US" sz="2100" smtClean="0">
                <a:solidFill>
                  <a:srgbClr val="7030A0"/>
                </a:solidFill>
                <a:cs typeface="FreesiaUPC" pitchFamily="34" charset="-34"/>
              </a:rPr>
              <a:t>reduced cost</a:t>
            </a:r>
            <a:r>
              <a:rPr lang="en-US" sz="2100" smtClean="0">
                <a:cs typeface="FreesiaUPC" pitchFamily="34" charset="-34"/>
              </a:rPr>
              <a:t>.</a:t>
            </a:r>
          </a:p>
          <a:p>
            <a:pPr lvl="1"/>
            <a:r>
              <a:rPr lang="en-US" sz="2100" smtClean="0">
                <a:cs typeface="FreesiaUPC" pitchFamily="34" charset="-34"/>
              </a:rPr>
              <a:t> More likely than healthy individuals to be aware of antecedent exposures or events – </a:t>
            </a:r>
            <a:r>
              <a:rPr lang="en-US" sz="2100" smtClean="0">
                <a:solidFill>
                  <a:srgbClr val="7030A0"/>
                </a:solidFill>
                <a:cs typeface="FreesiaUPC" pitchFamily="34" charset="-34"/>
              </a:rPr>
              <a:t>minimize recall bias</a:t>
            </a:r>
          </a:p>
          <a:p>
            <a:pPr lvl="1"/>
            <a:r>
              <a:rPr lang="en-US" sz="2100" smtClean="0">
                <a:cs typeface="FreesiaUPC" pitchFamily="34" charset="-34"/>
              </a:rPr>
              <a:t> Controls are also likely to have been subject to the same intangible selection factors -</a:t>
            </a:r>
            <a:r>
              <a:rPr lang="en-US" sz="2100" smtClean="0">
                <a:solidFill>
                  <a:srgbClr val="7030A0"/>
                </a:solidFill>
                <a:cs typeface="FreesiaUPC" pitchFamily="34" charset="-34"/>
              </a:rPr>
              <a:t>minimize selection bias</a:t>
            </a:r>
          </a:p>
          <a:p>
            <a:pPr lvl="1"/>
            <a:r>
              <a:rPr lang="en-US" sz="2100" smtClean="0">
                <a:cs typeface="FreesiaUPC" pitchFamily="34" charset="-34"/>
              </a:rPr>
              <a:t> More likely to be cooperative -</a:t>
            </a:r>
            <a:r>
              <a:rPr lang="en-US" sz="2100" smtClean="0">
                <a:solidFill>
                  <a:srgbClr val="7030A0"/>
                </a:solidFill>
                <a:cs typeface="FreesiaUPC" pitchFamily="34" charset="-34"/>
              </a:rPr>
              <a:t>reduce  non-response bias</a:t>
            </a:r>
          </a:p>
          <a:p>
            <a:pPr>
              <a:buFont typeface="Wingdings" pitchFamily="2" charset="2"/>
              <a:buNone/>
            </a:pPr>
            <a:r>
              <a:rPr lang="en-US" b="1" i="1" smtClean="0">
                <a:cs typeface="FreesiaUPC" pitchFamily="34" charset="-34"/>
              </a:rPr>
              <a:t>Disadvantages</a:t>
            </a:r>
            <a:r>
              <a:rPr lang="en-US" smtClean="0">
                <a:cs typeface="FreesiaUPC" pitchFamily="34" charset="-34"/>
              </a:rPr>
              <a:t>:</a:t>
            </a:r>
          </a:p>
          <a:p>
            <a:pPr lvl="1"/>
            <a:r>
              <a:rPr lang="en-US" smtClean="0">
                <a:cs typeface="FreesiaUPC" pitchFamily="34" charset="-34"/>
              </a:rPr>
              <a:t> </a:t>
            </a:r>
            <a:r>
              <a:rPr lang="en-US" sz="2100" smtClean="0">
                <a:cs typeface="FreesiaUPC" pitchFamily="34" charset="-34"/>
              </a:rPr>
              <a:t>Ill individuals are different from healthy</a:t>
            </a:r>
          </a:p>
          <a:p>
            <a:pPr lvl="1"/>
            <a:r>
              <a:rPr lang="en-US" sz="2100" smtClean="0">
                <a:cs typeface="FreesiaUPC" pitchFamily="34" charset="-34"/>
              </a:rPr>
              <a:t> Danger of altering the direction of association  or </a:t>
            </a:r>
            <a:r>
              <a:rPr lang="en-US" sz="2100" smtClean="0">
                <a:solidFill>
                  <a:srgbClr val="7030A0"/>
                </a:solidFill>
                <a:cs typeface="FreesiaUPC" pitchFamily="34" charset="-34"/>
              </a:rPr>
              <a:t>masking a true  association </a:t>
            </a:r>
            <a:r>
              <a:rPr lang="en-US" sz="2100" smtClean="0">
                <a:cs typeface="FreesiaUPC" pitchFamily="34" charset="-34"/>
              </a:rPr>
              <a:t>b/n exposure and outcome  </a:t>
            </a:r>
          </a:p>
        </p:txBody>
      </p:sp>
      <p:sp>
        <p:nvSpPr>
          <p:cNvPr id="4" name="Date Placeholder 3"/>
          <p:cNvSpPr>
            <a:spLocks noGrp="1"/>
          </p:cNvSpPr>
          <p:nvPr>
            <p:ph type="dt" sz="half" idx="10"/>
          </p:nvPr>
        </p:nvSpPr>
        <p:spPr/>
        <p:txBody>
          <a:bodyPr/>
          <a:lstStyle/>
          <a:p>
            <a:fld id="{B2C2393D-F70F-40B1-88CB-83B718B3ABDA}"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58</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3"/>
            <a:ext cx="8229600" cy="1000125"/>
          </a:xfrm>
        </p:spPr>
        <p:txBody>
          <a:bodyPr>
            <a:normAutofit fontScale="90000"/>
          </a:bodyPr>
          <a:lstStyle/>
          <a:p>
            <a:pPr fontAlgn="auto">
              <a:spcAft>
                <a:spcPts val="0"/>
              </a:spcAft>
              <a:defRPr/>
            </a:pPr>
            <a:r>
              <a:rPr lang="en-US" dirty="0" smtClean="0"/>
              <a:t/>
            </a:r>
            <a:br>
              <a:rPr lang="en-US" dirty="0" smtClean="0"/>
            </a:br>
            <a:r>
              <a:rPr lang="en-US" dirty="0" smtClean="0"/>
              <a:t>General Population Controls</a:t>
            </a:r>
            <a:br>
              <a:rPr lang="en-US" dirty="0" smtClean="0"/>
            </a:br>
            <a:endParaRPr lang="en-US" dirty="0"/>
          </a:p>
        </p:txBody>
      </p:sp>
      <p:sp>
        <p:nvSpPr>
          <p:cNvPr id="69635" name="Content Placeholder 2"/>
          <p:cNvSpPr>
            <a:spLocks noGrp="1"/>
          </p:cNvSpPr>
          <p:nvPr>
            <p:ph sz="quarter" idx="1"/>
          </p:nvPr>
        </p:nvSpPr>
        <p:spPr>
          <a:xfrm>
            <a:off x="285750" y="1571625"/>
            <a:ext cx="8715375" cy="5000625"/>
          </a:xfrm>
        </p:spPr>
        <p:txBody>
          <a:bodyPr/>
          <a:lstStyle/>
          <a:p>
            <a:pPr>
              <a:lnSpc>
                <a:spcPct val="150000"/>
              </a:lnSpc>
              <a:buFont typeface="Wingdings" pitchFamily="2" charset="2"/>
              <a:buNone/>
            </a:pPr>
            <a:r>
              <a:rPr lang="en-US" sz="1800" b="1" i="1" smtClean="0">
                <a:cs typeface="FreesiaUPC" pitchFamily="34" charset="-34"/>
              </a:rPr>
              <a:t>Advantages:</a:t>
            </a:r>
          </a:p>
          <a:p>
            <a:r>
              <a:rPr lang="en-US" sz="2000" smtClean="0">
                <a:cs typeface="FreesiaUPC" pitchFamily="34" charset="-34"/>
              </a:rPr>
              <a:t> </a:t>
            </a:r>
            <a:r>
              <a:rPr lang="en-US" sz="2400" smtClean="0">
                <a:cs typeface="FreesiaUPC" pitchFamily="34" charset="-34"/>
              </a:rPr>
              <a:t>Generalizability is possible</a:t>
            </a:r>
            <a:endParaRPr lang="en-US" sz="2000" smtClean="0">
              <a:cs typeface="FreesiaUPC" pitchFamily="34" charset="-34"/>
            </a:endParaRPr>
          </a:p>
          <a:p>
            <a:r>
              <a:rPr lang="en-US" sz="2400" smtClean="0">
                <a:cs typeface="FreesiaUPC" pitchFamily="34" charset="-34"/>
              </a:rPr>
              <a:t>Good when cases are selected to represent affected individuals in a defined population. </a:t>
            </a:r>
          </a:p>
          <a:p>
            <a:pPr lvl="1"/>
            <a:r>
              <a:rPr lang="en-US" sz="1800" smtClean="0">
                <a:cs typeface="FreesiaUPC" pitchFamily="34" charset="-34"/>
              </a:rPr>
              <a:t>For example, if cases to that particular hospital are coming from a geographically defined area selection of controls from the entire population could be possible.</a:t>
            </a:r>
          </a:p>
          <a:p>
            <a:pPr>
              <a:lnSpc>
                <a:spcPct val="150000"/>
              </a:lnSpc>
              <a:buFont typeface="Wingdings" pitchFamily="2" charset="2"/>
              <a:buNone/>
            </a:pPr>
            <a:r>
              <a:rPr lang="en-US" sz="1800" b="1" i="1" smtClean="0">
                <a:cs typeface="FreesiaUPC" pitchFamily="34" charset="-34"/>
              </a:rPr>
              <a:t>Disadvantages:</a:t>
            </a:r>
          </a:p>
          <a:p>
            <a:r>
              <a:rPr lang="en-US" sz="2000" smtClean="0">
                <a:cs typeface="FreesiaUPC" pitchFamily="34" charset="-34"/>
              </a:rPr>
              <a:t> Costly and time-consuming</a:t>
            </a:r>
          </a:p>
          <a:p>
            <a:r>
              <a:rPr lang="en-US" sz="2000" smtClean="0">
                <a:cs typeface="FreesiaUPC" pitchFamily="34" charset="-34"/>
              </a:rPr>
              <a:t> Recall bias - controls may  not recall exposures with the same level of accuracy</a:t>
            </a:r>
          </a:p>
          <a:p>
            <a:r>
              <a:rPr lang="en-US" sz="2000" smtClean="0">
                <a:cs typeface="FreesiaUPC" pitchFamily="34" charset="-34"/>
              </a:rPr>
              <a:t> People might be less motivated to participate, which increases non-response rate</a:t>
            </a:r>
            <a:endParaRPr lang="en-US" sz="1800" smtClean="0">
              <a:cs typeface="FreesiaUPC" pitchFamily="34" charset="-34"/>
            </a:endParaRPr>
          </a:p>
        </p:txBody>
      </p:sp>
      <p:sp>
        <p:nvSpPr>
          <p:cNvPr id="4" name="Date Placeholder 3"/>
          <p:cNvSpPr>
            <a:spLocks noGrp="1"/>
          </p:cNvSpPr>
          <p:nvPr>
            <p:ph type="dt" sz="half" idx="10"/>
          </p:nvPr>
        </p:nvSpPr>
        <p:spPr/>
        <p:txBody>
          <a:bodyPr/>
          <a:lstStyle/>
          <a:p>
            <a:fld id="{70A07E57-0D6B-4658-9D3A-6CFBB590630D}"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59</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p:txBody>
          <a:bodyPr/>
          <a:lstStyle/>
          <a:p>
            <a:pPr marL="609600" indent="-609600">
              <a:lnSpc>
                <a:spcPct val="90000"/>
              </a:lnSpc>
              <a:buFont typeface="Wingdings" pitchFamily="2" charset="2"/>
              <a:buChar char="q"/>
            </a:pPr>
            <a:r>
              <a:rPr lang="en-GB" sz="2800" dirty="0" smtClean="0"/>
              <a:t> Based on the role of the investigator</a:t>
            </a:r>
          </a:p>
          <a:p>
            <a:pPr marL="609600" indent="-609600">
              <a:lnSpc>
                <a:spcPct val="90000"/>
              </a:lnSpc>
              <a:buNone/>
            </a:pPr>
            <a:endParaRPr lang="en-GB" sz="2800" dirty="0" smtClean="0"/>
          </a:p>
          <a:p>
            <a:pPr marL="609600" indent="-609600">
              <a:lnSpc>
                <a:spcPct val="90000"/>
              </a:lnSpc>
              <a:buFontTx/>
              <a:buAutoNum type="arabicPeriod"/>
            </a:pPr>
            <a:r>
              <a:rPr lang="en-GB" sz="2800" dirty="0" smtClean="0"/>
              <a:t>Observational studies</a:t>
            </a:r>
          </a:p>
          <a:p>
            <a:pPr marL="990600" lvl="1" indent="-533400">
              <a:lnSpc>
                <a:spcPct val="90000"/>
              </a:lnSpc>
            </a:pPr>
            <a:r>
              <a:rPr lang="en-GB" sz="2400" dirty="0" smtClean="0"/>
              <a:t>The investigator observes nature</a:t>
            </a:r>
          </a:p>
          <a:p>
            <a:pPr marL="990600" lvl="1" indent="-533400">
              <a:lnSpc>
                <a:spcPct val="90000"/>
              </a:lnSpc>
            </a:pPr>
            <a:r>
              <a:rPr lang="en-GB" sz="2400" dirty="0" smtClean="0"/>
              <a:t>No intervention</a:t>
            </a:r>
          </a:p>
          <a:p>
            <a:pPr marL="609600" indent="-609600">
              <a:lnSpc>
                <a:spcPct val="90000"/>
              </a:lnSpc>
              <a:buNone/>
            </a:pPr>
            <a:endParaRPr lang="en-GB" sz="2800" dirty="0" smtClean="0"/>
          </a:p>
          <a:p>
            <a:pPr marL="609600" indent="-609600">
              <a:lnSpc>
                <a:spcPct val="90000"/>
              </a:lnSpc>
              <a:buFontTx/>
              <a:buAutoNum type="arabicPeriod" startAt="2"/>
            </a:pPr>
            <a:r>
              <a:rPr lang="en-GB" sz="2800" dirty="0" smtClean="0"/>
              <a:t>Intervention/Experimental studies</a:t>
            </a:r>
          </a:p>
          <a:p>
            <a:pPr marL="990600" lvl="1" indent="-533400">
              <a:lnSpc>
                <a:spcPct val="90000"/>
              </a:lnSpc>
            </a:pPr>
            <a:r>
              <a:rPr lang="en-GB" sz="2400" dirty="0" smtClean="0"/>
              <a:t>Investigator intervenes</a:t>
            </a:r>
          </a:p>
          <a:p>
            <a:pPr marL="990600" lvl="1" indent="-533400">
              <a:lnSpc>
                <a:spcPct val="90000"/>
              </a:lnSpc>
            </a:pPr>
            <a:r>
              <a:rPr lang="en-GB" sz="2400" dirty="0" smtClean="0"/>
              <a:t>He has a control over the situation</a:t>
            </a:r>
          </a:p>
          <a:p>
            <a:endParaRPr lang="en-US" dirty="0"/>
          </a:p>
        </p:txBody>
      </p:sp>
      <p:sp>
        <p:nvSpPr>
          <p:cNvPr id="4" name="Date Placeholder 3"/>
          <p:cNvSpPr>
            <a:spLocks noGrp="1"/>
          </p:cNvSpPr>
          <p:nvPr>
            <p:ph type="dt" sz="half" idx="10"/>
          </p:nvPr>
        </p:nvSpPr>
        <p:spPr/>
        <p:txBody>
          <a:bodyPr/>
          <a:lstStyle/>
          <a:p>
            <a:fld id="{9BFFD0F2-F85C-48FA-B551-61189B561F8C}"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3600" smtClean="0">
                <a:solidFill>
                  <a:schemeClr val="tx1"/>
                </a:solidFill>
                <a:cs typeface="FreesiaUPC" pitchFamily="34" charset="-34"/>
              </a:rPr>
              <a:t>Strengths and Weaknesses </a:t>
            </a:r>
            <a:r>
              <a:rPr lang="en-US" sz="3600" smtClean="0">
                <a:cs typeface="FreesiaUPC" pitchFamily="34" charset="-34"/>
              </a:rPr>
              <a:t>of C-C Studies </a:t>
            </a:r>
          </a:p>
        </p:txBody>
      </p:sp>
      <p:sp>
        <p:nvSpPr>
          <p:cNvPr id="3" name="Content Placeholder 2"/>
          <p:cNvSpPr>
            <a:spLocks noGrp="1"/>
          </p:cNvSpPr>
          <p:nvPr>
            <p:ph sz="quarter" idx="2"/>
          </p:nvPr>
        </p:nvSpPr>
        <p:spPr>
          <a:xfrm>
            <a:off x="609600" y="2143125"/>
            <a:ext cx="3886200" cy="4429125"/>
          </a:xfrm>
        </p:spPr>
        <p:txBody>
          <a:bodyPr>
            <a:normAutofit lnSpcReduction="10000"/>
          </a:bodyPr>
          <a:lstStyle/>
          <a:p>
            <a:pPr marL="320040" indent="-320040" fontAlgn="auto">
              <a:lnSpc>
                <a:spcPct val="80000"/>
              </a:lnSpc>
              <a:spcAft>
                <a:spcPts val="0"/>
              </a:spcAft>
              <a:buFont typeface="Wingdings"/>
              <a:buChar char=""/>
              <a:defRPr/>
            </a:pPr>
            <a:r>
              <a:rPr lang="en-US" sz="2600" dirty="0" smtClean="0"/>
              <a:t>Can use prevalent cases</a:t>
            </a:r>
          </a:p>
          <a:p>
            <a:pPr marL="320040" indent="-320040" fontAlgn="auto">
              <a:lnSpc>
                <a:spcPct val="80000"/>
              </a:lnSpc>
              <a:spcAft>
                <a:spcPts val="0"/>
              </a:spcAft>
              <a:buFont typeface="Wingdings"/>
              <a:buChar char=""/>
              <a:defRPr/>
            </a:pPr>
            <a:r>
              <a:rPr lang="en-US" sz="2600" dirty="0" smtClean="0"/>
              <a:t>Retrospective design is inexpensive and quick to complete</a:t>
            </a:r>
          </a:p>
          <a:p>
            <a:pPr marL="320040" indent="-320040" fontAlgn="auto">
              <a:lnSpc>
                <a:spcPct val="80000"/>
              </a:lnSpc>
              <a:spcAft>
                <a:spcPts val="0"/>
              </a:spcAft>
              <a:buFont typeface="Wingdings"/>
              <a:buChar char=""/>
              <a:defRPr/>
            </a:pPr>
            <a:r>
              <a:rPr lang="en-US" sz="2600" dirty="0" smtClean="0"/>
              <a:t>Can study rare diseases</a:t>
            </a:r>
          </a:p>
          <a:p>
            <a:pPr marL="320040" indent="-320040" fontAlgn="auto">
              <a:lnSpc>
                <a:spcPct val="80000"/>
              </a:lnSpc>
              <a:spcAft>
                <a:spcPts val="0"/>
              </a:spcAft>
              <a:buFont typeface="Wingdings"/>
              <a:buChar char=""/>
              <a:defRPr/>
            </a:pPr>
            <a:r>
              <a:rPr lang="en-US" sz="2600" dirty="0" smtClean="0"/>
              <a:t>Can examine multiple exposures</a:t>
            </a:r>
          </a:p>
          <a:p>
            <a:pPr marL="320040" indent="-320040" fontAlgn="auto">
              <a:lnSpc>
                <a:spcPct val="80000"/>
              </a:lnSpc>
              <a:spcAft>
                <a:spcPts val="0"/>
              </a:spcAft>
              <a:buFont typeface="Wingdings"/>
              <a:buChar char=""/>
              <a:defRPr/>
            </a:pPr>
            <a:r>
              <a:rPr lang="en-US" sz="2600" dirty="0" smtClean="0"/>
              <a:t>Usually requires a smaller study population than a cohort study</a:t>
            </a:r>
          </a:p>
          <a:p>
            <a:pPr marL="320040" indent="-320040" fontAlgn="auto">
              <a:lnSpc>
                <a:spcPct val="80000"/>
              </a:lnSpc>
              <a:spcAft>
                <a:spcPts val="0"/>
              </a:spcAft>
              <a:buFont typeface="Wingdings"/>
              <a:buChar char=""/>
              <a:defRPr/>
            </a:pPr>
            <a:r>
              <a:rPr lang="en-US" sz="2600" dirty="0" smtClean="0"/>
              <a:t>Relatively cheap</a:t>
            </a:r>
          </a:p>
          <a:p>
            <a:pPr marL="320040" indent="-320040" fontAlgn="auto">
              <a:lnSpc>
                <a:spcPct val="80000"/>
              </a:lnSpc>
              <a:spcAft>
                <a:spcPts val="0"/>
              </a:spcAft>
              <a:buFont typeface="Wingdings"/>
              <a:buChar char=""/>
              <a:defRPr/>
            </a:pPr>
            <a:r>
              <a:rPr lang="en-US" sz="2600" dirty="0" smtClean="0"/>
              <a:t>Quick and easy to complete, cost effective</a:t>
            </a:r>
          </a:p>
          <a:p>
            <a:pPr marL="320040" indent="-320040" fontAlgn="auto">
              <a:spcAft>
                <a:spcPts val="0"/>
              </a:spcAft>
              <a:buFont typeface="Wingdings"/>
              <a:buChar char=""/>
              <a:defRPr/>
            </a:pPr>
            <a:endParaRPr lang="en-US" dirty="0"/>
          </a:p>
        </p:txBody>
      </p:sp>
      <p:sp>
        <p:nvSpPr>
          <p:cNvPr id="70660" name="Content Placeholder 3"/>
          <p:cNvSpPr>
            <a:spLocks noGrp="1"/>
          </p:cNvSpPr>
          <p:nvPr>
            <p:ph sz="quarter" idx="4"/>
          </p:nvPr>
        </p:nvSpPr>
        <p:spPr>
          <a:xfrm>
            <a:off x="4800600" y="2143125"/>
            <a:ext cx="4200525" cy="4429125"/>
          </a:xfrm>
        </p:spPr>
        <p:txBody>
          <a:bodyPr/>
          <a:lstStyle/>
          <a:p>
            <a:r>
              <a:rPr lang="en-US" sz="2400" smtClean="0">
                <a:cs typeface="FreesiaUPC" pitchFamily="34" charset="-34"/>
              </a:rPr>
              <a:t>Uncertainty of exposure-disease time relationship</a:t>
            </a:r>
          </a:p>
          <a:p>
            <a:r>
              <a:rPr lang="en-US" sz="2400" smtClean="0">
                <a:cs typeface="FreesiaUPC" pitchFamily="34" charset="-34"/>
              </a:rPr>
              <a:t>Inability to provide a direct estimate of risk</a:t>
            </a:r>
          </a:p>
          <a:p>
            <a:pPr>
              <a:lnSpc>
                <a:spcPct val="80000"/>
              </a:lnSpc>
            </a:pPr>
            <a:r>
              <a:rPr lang="en-US" sz="2400" smtClean="0">
                <a:cs typeface="FreesiaUPC" pitchFamily="34" charset="-34"/>
              </a:rPr>
              <a:t>Very prone to biases (recall &amp; selection bias)</a:t>
            </a:r>
          </a:p>
          <a:p>
            <a:pPr>
              <a:lnSpc>
                <a:spcPct val="80000"/>
              </a:lnSpc>
            </a:pPr>
            <a:r>
              <a:rPr lang="en-US" sz="2400" smtClean="0">
                <a:cs typeface="FreesiaUPC" pitchFamily="34" charset="-34"/>
              </a:rPr>
              <a:t>Misclassification of exposures and outcomes </a:t>
            </a:r>
          </a:p>
          <a:p>
            <a:pPr>
              <a:lnSpc>
                <a:spcPct val="80000"/>
              </a:lnSpc>
            </a:pPr>
            <a:r>
              <a:rPr lang="en-US" sz="2400" smtClean="0">
                <a:cs typeface="FreesiaUPC" pitchFamily="34" charset="-34"/>
              </a:rPr>
              <a:t>Selection of controls</a:t>
            </a:r>
          </a:p>
          <a:p>
            <a:pPr>
              <a:lnSpc>
                <a:spcPct val="80000"/>
              </a:lnSpc>
            </a:pPr>
            <a:r>
              <a:rPr lang="en-US" sz="2400" smtClean="0">
                <a:cs typeface="FreesiaUPC" pitchFamily="34" charset="-34"/>
              </a:rPr>
              <a:t>Cannot yield a population level measure of disease incidence/prevalence.</a:t>
            </a:r>
          </a:p>
          <a:p>
            <a:pPr>
              <a:lnSpc>
                <a:spcPct val="80000"/>
              </a:lnSpc>
            </a:pPr>
            <a:endParaRPr lang="en-CA" sz="2800" smtClean="0">
              <a:cs typeface="FreesiaUPC" pitchFamily="34" charset="-34"/>
            </a:endParaRPr>
          </a:p>
          <a:p>
            <a:endParaRPr lang="en-US" smtClean="0">
              <a:cs typeface="FreesiaUPC" pitchFamily="34" charset="-34"/>
            </a:endParaRPr>
          </a:p>
        </p:txBody>
      </p:sp>
      <p:sp>
        <p:nvSpPr>
          <p:cNvPr id="6" name="Slide Number Placeholder 5"/>
          <p:cNvSpPr>
            <a:spLocks noGrp="1"/>
          </p:cNvSpPr>
          <p:nvPr>
            <p:ph type="sldNum" sz="quarter" idx="4294967295"/>
          </p:nvPr>
        </p:nvSpPr>
        <p:spPr>
          <a:xfrm>
            <a:off x="0" y="1271588"/>
            <a:ext cx="533400" cy="244475"/>
          </a:xfrm>
          <a:prstGeom prst="rect">
            <a:avLst/>
          </a:prstGeom>
        </p:spPr>
        <p:txBody>
          <a:bodyPr>
            <a:normAutofit fontScale="92500" lnSpcReduction="10000"/>
          </a:bodyPr>
          <a:lstStyle/>
          <a:p>
            <a:pPr>
              <a:defRPr/>
            </a:pPr>
            <a:fld id="{F6999EA3-5FCA-4273-A64E-7C8033EE73AE}" type="slidenum">
              <a:rPr lang="en-GB"/>
              <a:pPr>
                <a:defRPr/>
              </a:pPr>
              <a:t>60</a:t>
            </a:fld>
            <a:endParaRPr lang="en-GB"/>
          </a:p>
        </p:txBody>
      </p:sp>
      <p:sp>
        <p:nvSpPr>
          <p:cNvPr id="70662" name="Text Placeholder 6"/>
          <p:cNvSpPr>
            <a:spLocks noGrp="1"/>
          </p:cNvSpPr>
          <p:nvPr>
            <p:ph type="body" sz="quarter" idx="1"/>
          </p:nvPr>
        </p:nvSpPr>
        <p:spPr>
          <a:xfrm>
            <a:off x="609600" y="1571625"/>
            <a:ext cx="3886200" cy="500063"/>
          </a:xfrm>
        </p:spPr>
        <p:txBody>
          <a:bodyPr>
            <a:normAutofit lnSpcReduction="10000"/>
          </a:bodyPr>
          <a:lstStyle/>
          <a:p>
            <a:r>
              <a:rPr lang="en-US" sz="2800" smtClean="0">
                <a:solidFill>
                  <a:schemeClr val="tx1"/>
                </a:solidFill>
                <a:cs typeface="FreesiaUPC" pitchFamily="34" charset="-34"/>
              </a:rPr>
              <a:t>Strengths</a:t>
            </a:r>
          </a:p>
        </p:txBody>
      </p:sp>
      <p:sp>
        <p:nvSpPr>
          <p:cNvPr id="8" name="Text Placeholder 7"/>
          <p:cNvSpPr>
            <a:spLocks noGrp="1"/>
          </p:cNvSpPr>
          <p:nvPr>
            <p:ph type="body" sz="quarter" idx="3"/>
          </p:nvPr>
        </p:nvSpPr>
        <p:spPr>
          <a:xfrm>
            <a:off x="4800600" y="1500188"/>
            <a:ext cx="3886200" cy="642937"/>
          </a:xfrm>
        </p:spPr>
        <p:txBody>
          <a:bodyPr>
            <a:normAutofit/>
          </a:bodyPr>
          <a:lstStyle/>
          <a:p>
            <a:pPr fontAlgn="auto">
              <a:spcAft>
                <a:spcPts val="0"/>
              </a:spcAft>
              <a:defRPr/>
            </a:pPr>
            <a:r>
              <a:rPr lang="en-US" dirty="0" smtClean="0">
                <a:solidFill>
                  <a:schemeClr val="tx1"/>
                </a:solidFill>
              </a:rPr>
              <a:t>Weaknesses</a:t>
            </a:r>
            <a:endParaRPr lang="en-US" dirty="0"/>
          </a:p>
        </p:txBody>
      </p:sp>
      <p:sp>
        <p:nvSpPr>
          <p:cNvPr id="9" name="Date Placeholder 8"/>
          <p:cNvSpPr>
            <a:spLocks noGrp="1"/>
          </p:cNvSpPr>
          <p:nvPr>
            <p:ph type="dt" sz="half" idx="4294967295"/>
          </p:nvPr>
        </p:nvSpPr>
        <p:spPr>
          <a:xfrm>
            <a:off x="6096000" y="6248400"/>
            <a:ext cx="2667000" cy="365125"/>
          </a:xfrm>
          <a:prstGeom prst="rect">
            <a:avLst/>
          </a:prstGeom>
        </p:spPr>
        <p:txBody>
          <a:bodyPr/>
          <a:lstStyle/>
          <a:p>
            <a:fld id="{7BEA4A01-56BC-495D-B293-20360F220828}"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28625"/>
            <a:ext cx="8153400" cy="790575"/>
          </a:xfrm>
        </p:spPr>
        <p:txBody>
          <a:bodyPr>
            <a:normAutofit fontScale="90000"/>
          </a:bodyPr>
          <a:lstStyle/>
          <a:p>
            <a:pPr fontAlgn="auto">
              <a:spcAft>
                <a:spcPts val="0"/>
              </a:spcAft>
              <a:defRPr/>
            </a:pPr>
            <a:r>
              <a:rPr lang="en-US" sz="3600" b="1" dirty="0" smtClean="0"/>
              <a:t/>
            </a:r>
            <a:br>
              <a:rPr lang="en-US" sz="3600" b="1" dirty="0" smtClean="0"/>
            </a:br>
            <a:r>
              <a:rPr lang="en-US" sz="3100" b="1" dirty="0" smtClean="0"/>
              <a:t>Measures of Association used in case-control studies</a:t>
            </a:r>
            <a:r>
              <a:rPr lang="en-US" sz="3600" dirty="0" smtClean="0"/>
              <a:t/>
            </a:r>
            <a:br>
              <a:rPr lang="en-US" sz="3600" dirty="0" smtClean="0"/>
            </a:br>
            <a:endParaRPr lang="en-US" dirty="0"/>
          </a:p>
        </p:txBody>
      </p:sp>
      <p:sp>
        <p:nvSpPr>
          <p:cNvPr id="4" name="Slide Number Placeholder 3"/>
          <p:cNvSpPr>
            <a:spLocks noGrp="1"/>
          </p:cNvSpPr>
          <p:nvPr>
            <p:ph type="sldNum" sz="quarter" idx="12"/>
          </p:nvPr>
        </p:nvSpPr>
        <p:spPr/>
        <p:txBody>
          <a:bodyPr>
            <a:normAutofit/>
          </a:bodyPr>
          <a:lstStyle/>
          <a:p>
            <a:pPr>
              <a:defRPr/>
            </a:pPr>
            <a:fld id="{0EEDBD1A-D540-46A0-8C68-290AB724EE70}" type="slidenum">
              <a:rPr lang="en-GB"/>
              <a:pPr>
                <a:defRPr/>
              </a:pPr>
              <a:t>61</a:t>
            </a:fld>
            <a:endParaRPr lang="en-GB"/>
          </a:p>
        </p:txBody>
      </p:sp>
      <p:sp>
        <p:nvSpPr>
          <p:cNvPr id="71684" name="Content Placeholder 4"/>
          <p:cNvSpPr>
            <a:spLocks noGrp="1"/>
          </p:cNvSpPr>
          <p:nvPr>
            <p:ph sz="quarter" idx="1"/>
          </p:nvPr>
        </p:nvSpPr>
        <p:spPr>
          <a:xfrm>
            <a:off x="612775" y="1600200"/>
            <a:ext cx="8102600" cy="4686300"/>
          </a:xfrm>
        </p:spPr>
        <p:txBody>
          <a:bodyPr>
            <a:normAutofit/>
          </a:bodyPr>
          <a:lstStyle/>
          <a:p>
            <a:pPr lvl="1"/>
            <a:r>
              <a:rPr lang="en-US" sz="2100" smtClean="0">
                <a:cs typeface="FreesiaUPC" pitchFamily="34" charset="-34"/>
              </a:rPr>
              <a:t>Relative Odds or Odds Ratio (OR)</a:t>
            </a:r>
          </a:p>
          <a:p>
            <a:pPr lvl="1"/>
            <a:r>
              <a:rPr lang="en-US" sz="2100" smtClean="0">
                <a:cs typeface="FreesiaUPC" pitchFamily="34" charset="-34"/>
              </a:rPr>
              <a:t>Attributable Risk Percent (AR%) among exposed</a:t>
            </a:r>
          </a:p>
          <a:p>
            <a:pPr lvl="1"/>
            <a:r>
              <a:rPr lang="en-US" sz="2100" smtClean="0">
                <a:cs typeface="FreesiaUPC" pitchFamily="34" charset="-34"/>
              </a:rPr>
              <a:t>Population Attributable Risk Percent (PAR %) :</a:t>
            </a:r>
          </a:p>
          <a:p>
            <a:pPr lvl="1"/>
            <a:r>
              <a:rPr lang="en-US" sz="2100" b="1" smtClean="0">
                <a:cs typeface="FreesiaUPC" pitchFamily="34" charset="-34"/>
              </a:rPr>
              <a:t>*</a:t>
            </a:r>
            <a:r>
              <a:rPr lang="en-US" sz="2100" smtClean="0">
                <a:cs typeface="FreesiaUPC" pitchFamily="34" charset="-34"/>
              </a:rPr>
              <a:t>Attributable risk (AR) or Risk difference (RD)</a:t>
            </a:r>
          </a:p>
          <a:p>
            <a:pPr lvl="1"/>
            <a:r>
              <a:rPr lang="en-US" sz="2100" smtClean="0">
                <a:cs typeface="FreesiaUPC" pitchFamily="34" charset="-34"/>
              </a:rPr>
              <a:t>*Population attributable risk (PAR)</a:t>
            </a:r>
          </a:p>
          <a:p>
            <a:pPr>
              <a:lnSpc>
                <a:spcPct val="110000"/>
              </a:lnSpc>
              <a:buFont typeface="Wingdings" pitchFamily="2" charset="2"/>
              <a:buNone/>
            </a:pPr>
            <a:r>
              <a:rPr lang="en-US" sz="2400" smtClean="0">
                <a:solidFill>
                  <a:srgbClr val="7030A0"/>
                </a:solidFill>
                <a:cs typeface="FreesiaUPC" pitchFamily="34" charset="-34"/>
              </a:rPr>
              <a:t>Measure of association of case-control study is </a:t>
            </a:r>
            <a:r>
              <a:rPr lang="en-US" sz="2400" b="1" smtClean="0">
                <a:cs typeface="FreesiaUPC" pitchFamily="34" charset="-34"/>
              </a:rPr>
              <a:t>odds ratio(OR)</a:t>
            </a:r>
            <a:endParaRPr lang="en-US" sz="2000" b="1" smtClean="0">
              <a:cs typeface="FreesiaUPC" pitchFamily="34" charset="-34"/>
            </a:endParaRPr>
          </a:p>
          <a:p>
            <a:pPr>
              <a:lnSpc>
                <a:spcPct val="120000"/>
              </a:lnSpc>
              <a:spcBef>
                <a:spcPct val="0"/>
              </a:spcBef>
              <a:buFont typeface="Wingdings" pitchFamily="2" charset="2"/>
              <a:buNone/>
            </a:pPr>
            <a:r>
              <a:rPr lang="en-US" sz="2400" b="1" smtClean="0">
                <a:cs typeface="FreesiaUPC" pitchFamily="34" charset="-34"/>
              </a:rPr>
              <a:t>           OR=      </a:t>
            </a:r>
            <a:r>
              <a:rPr lang="en-US" sz="2400" b="1" u="sng" smtClean="0">
                <a:cs typeface="FreesiaUPC" pitchFamily="34" charset="-34"/>
              </a:rPr>
              <a:t>odds of disease in exposed</a:t>
            </a:r>
          </a:p>
          <a:p>
            <a:pPr>
              <a:lnSpc>
                <a:spcPct val="120000"/>
              </a:lnSpc>
              <a:spcBef>
                <a:spcPct val="0"/>
              </a:spcBef>
              <a:buFont typeface="Wingdings" pitchFamily="2" charset="2"/>
              <a:buNone/>
            </a:pPr>
            <a:r>
              <a:rPr lang="en-US" sz="2400" b="1" smtClean="0">
                <a:cs typeface="FreesiaUPC" pitchFamily="34" charset="-34"/>
              </a:rPr>
              <a:t>                        odds of disease in unexposed</a:t>
            </a:r>
          </a:p>
          <a:p>
            <a:pPr lvl="1"/>
            <a:r>
              <a:rPr lang="en-US" sz="2400" smtClean="0">
                <a:cs typeface="FreesiaUPC" pitchFamily="34" charset="-34"/>
              </a:rPr>
              <a:t>Odds Ratio =  1, null hypothesis </a:t>
            </a:r>
          </a:p>
          <a:p>
            <a:pPr lvl="1"/>
            <a:r>
              <a:rPr lang="en-US" sz="2400" smtClean="0">
                <a:cs typeface="FreesiaUPC" pitchFamily="34" charset="-34"/>
              </a:rPr>
              <a:t>When  OR</a:t>
            </a:r>
            <a:r>
              <a:rPr lang="en-US" sz="2400" smtClean="0">
                <a:solidFill>
                  <a:srgbClr val="7030A0"/>
                </a:solidFill>
                <a:cs typeface="FreesiaUPC" pitchFamily="34" charset="-34"/>
              </a:rPr>
              <a:t>&gt;1, risk factor</a:t>
            </a:r>
          </a:p>
          <a:p>
            <a:pPr lvl="1"/>
            <a:r>
              <a:rPr lang="en-US" sz="2400" smtClean="0">
                <a:solidFill>
                  <a:srgbClr val="7030A0"/>
                </a:solidFill>
                <a:cs typeface="FreesiaUPC" pitchFamily="34" charset="-34"/>
              </a:rPr>
              <a:t>When OR&lt;1, it is protective factor </a:t>
            </a:r>
            <a:endParaRPr lang="en-US" sz="2800" smtClean="0">
              <a:cs typeface="FreesiaUPC" pitchFamily="34" charset="-34"/>
            </a:endParaRPr>
          </a:p>
          <a:p>
            <a:endParaRPr lang="en-US" smtClean="0">
              <a:cs typeface="FreesiaUPC" pitchFamily="34" charset="-34"/>
            </a:endParaRPr>
          </a:p>
        </p:txBody>
      </p:sp>
      <p:sp>
        <p:nvSpPr>
          <p:cNvPr id="5" name="Date Placeholder 4"/>
          <p:cNvSpPr>
            <a:spLocks noGrp="1"/>
          </p:cNvSpPr>
          <p:nvPr>
            <p:ph type="dt" sz="half" idx="10"/>
          </p:nvPr>
        </p:nvSpPr>
        <p:spPr/>
        <p:txBody>
          <a:bodyPr/>
          <a:lstStyle/>
          <a:p>
            <a:fld id="{37520CE7-26DA-4308-902C-1B099B341D6D}" type="datetime1">
              <a:rPr lang="en-US" smtClean="0"/>
              <a:t>5/17/2020</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COHORT STUDIES- Definition </a:t>
            </a:r>
          </a:p>
        </p:txBody>
      </p:sp>
      <p:sp>
        <p:nvSpPr>
          <p:cNvPr id="6147" name="Slide Number Placeholder 5"/>
          <p:cNvSpPr>
            <a:spLocks noGrp="1"/>
          </p:cNvSpPr>
          <p:nvPr>
            <p:ph type="sldNum" sz="quarter" idx="12"/>
          </p:nvPr>
        </p:nvSpPr>
        <p:spPr/>
        <p:txBody>
          <a:bodyPr>
            <a:normAutofit/>
          </a:bodyPr>
          <a:lstStyle/>
          <a:p>
            <a:pPr>
              <a:defRPr/>
            </a:pPr>
            <a:fld id="{0FF5AC1F-9B72-4B4B-94A0-F89A847A3B46}" type="slidenum">
              <a:rPr lang="en-GB"/>
              <a:pPr>
                <a:defRPr/>
              </a:pPr>
              <a:t>62</a:t>
            </a:fld>
            <a:endParaRPr lang="en-GB"/>
          </a:p>
        </p:txBody>
      </p:sp>
      <p:sp>
        <p:nvSpPr>
          <p:cNvPr id="10243" name="Rectangle 3"/>
          <p:cNvSpPr>
            <a:spLocks noGrp="1" noChangeArrowheads="1"/>
          </p:cNvSpPr>
          <p:nvPr>
            <p:ph sz="quarter" idx="1"/>
          </p:nvPr>
        </p:nvSpPr>
        <p:spPr>
          <a:xfrm>
            <a:off x="612775" y="1600200"/>
            <a:ext cx="8388350" cy="4900613"/>
          </a:xfrm>
        </p:spPr>
        <p:txBody>
          <a:bodyPr>
            <a:normAutofit lnSpcReduction="10000"/>
          </a:bodyPr>
          <a:lstStyle/>
          <a:p>
            <a:pPr>
              <a:lnSpc>
                <a:spcPct val="90000"/>
              </a:lnSpc>
            </a:pPr>
            <a:r>
              <a:rPr lang="en-GB" sz="2800" smtClean="0">
                <a:cs typeface="FreesiaUPC" pitchFamily="34" charset="-34"/>
              </a:rPr>
              <a:t>Cohort</a:t>
            </a:r>
          </a:p>
          <a:p>
            <a:pPr lvl="1">
              <a:lnSpc>
                <a:spcPct val="90000"/>
              </a:lnSpc>
            </a:pPr>
            <a:r>
              <a:rPr lang="en-GB" sz="2400" smtClean="0">
                <a:cs typeface="FreesiaUPC" pitchFamily="34" charset="-34"/>
              </a:rPr>
              <a:t>A group of people who share a common experience or condition</a:t>
            </a:r>
          </a:p>
          <a:p>
            <a:pPr lvl="1">
              <a:lnSpc>
                <a:spcPct val="90000"/>
              </a:lnSpc>
            </a:pPr>
            <a:r>
              <a:rPr lang="en-GB" sz="2400" smtClean="0">
                <a:cs typeface="FreesiaUPC" pitchFamily="34" charset="-34"/>
              </a:rPr>
              <a:t>E.g. Birth cohorts, cohort of smokers, occupational exposures</a:t>
            </a:r>
          </a:p>
          <a:p>
            <a:pPr>
              <a:lnSpc>
                <a:spcPct val="90000"/>
              </a:lnSpc>
            </a:pPr>
            <a:r>
              <a:rPr lang="en-GB" sz="2800" smtClean="0">
                <a:cs typeface="FreesiaUPC" pitchFamily="34" charset="-34"/>
              </a:rPr>
              <a:t>Cohort studies</a:t>
            </a:r>
          </a:p>
          <a:p>
            <a:pPr lvl="1">
              <a:lnSpc>
                <a:spcPct val="90000"/>
              </a:lnSpc>
            </a:pPr>
            <a:r>
              <a:rPr lang="en-GB" sz="2400" smtClean="0">
                <a:cs typeface="FreesiaUPC" pitchFamily="34" charset="-34"/>
              </a:rPr>
              <a:t>The observation of a cohort over time to measure outcome(s)</a:t>
            </a:r>
            <a:endParaRPr lang="en-US" sz="2400" smtClean="0">
              <a:cs typeface="FreesiaUPC" pitchFamily="34" charset="-34"/>
            </a:endParaRPr>
          </a:p>
          <a:p>
            <a:pPr lvl="1">
              <a:lnSpc>
                <a:spcPct val="90000"/>
              </a:lnSpc>
            </a:pPr>
            <a:r>
              <a:rPr lang="en-GB" sz="2400" smtClean="0">
                <a:cs typeface="FreesiaUPC" pitchFamily="34" charset="-34"/>
              </a:rPr>
              <a:t>Because the data on </a:t>
            </a:r>
            <a:r>
              <a:rPr lang="en-GB" sz="2400" smtClean="0">
                <a:solidFill>
                  <a:srgbClr val="FF0000"/>
                </a:solidFill>
                <a:cs typeface="FreesiaUPC" pitchFamily="34" charset="-34"/>
              </a:rPr>
              <a:t>exposure and disease</a:t>
            </a:r>
            <a:r>
              <a:rPr lang="en-GB" sz="2400" smtClean="0">
                <a:cs typeface="FreesiaUPC" pitchFamily="34" charset="-34"/>
              </a:rPr>
              <a:t> refer to different points in time, cohort studies are longitudinal, like case-control studies</a:t>
            </a:r>
          </a:p>
          <a:p>
            <a:pPr lvl="1">
              <a:lnSpc>
                <a:spcPct val="90000"/>
              </a:lnSpc>
            </a:pPr>
            <a:r>
              <a:rPr lang="en-GB" sz="2400" smtClean="0">
                <a:cs typeface="FreesiaUPC" pitchFamily="34" charset="-34"/>
              </a:rPr>
              <a:t>Longitudinal, follow-up or incidence studies</a:t>
            </a:r>
            <a:r>
              <a:rPr lang="en-US" sz="2400" smtClean="0">
                <a:solidFill>
                  <a:srgbClr val="FF0000"/>
                </a:solidFill>
                <a:cs typeface="FreesiaUPC" pitchFamily="34" charset="-34"/>
              </a:rPr>
              <a:t> , prospective  study??</a:t>
            </a:r>
            <a:endParaRPr lang="en-US" sz="2400" smtClean="0">
              <a:cs typeface="FreesiaUPC" pitchFamily="34" charset="-34"/>
            </a:endParaRPr>
          </a:p>
        </p:txBody>
      </p:sp>
      <p:sp>
        <p:nvSpPr>
          <p:cNvPr id="5" name="Date Placeholder 4"/>
          <p:cNvSpPr>
            <a:spLocks noGrp="1"/>
          </p:cNvSpPr>
          <p:nvPr>
            <p:ph type="dt" sz="half" idx="10"/>
          </p:nvPr>
        </p:nvSpPr>
        <p:spPr/>
        <p:txBody>
          <a:bodyPr/>
          <a:lstStyle/>
          <a:p>
            <a:fld id="{5DDE293F-5132-45D2-960F-71D4D1CB7E1E}"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Definition ...</a:t>
            </a:r>
          </a:p>
        </p:txBody>
      </p:sp>
      <p:sp>
        <p:nvSpPr>
          <p:cNvPr id="7171" name="Slide Number Placeholder 5"/>
          <p:cNvSpPr>
            <a:spLocks noGrp="1"/>
          </p:cNvSpPr>
          <p:nvPr>
            <p:ph type="sldNum" sz="quarter" idx="12"/>
          </p:nvPr>
        </p:nvSpPr>
        <p:spPr/>
        <p:txBody>
          <a:bodyPr>
            <a:normAutofit/>
          </a:bodyPr>
          <a:lstStyle/>
          <a:p>
            <a:pPr>
              <a:defRPr/>
            </a:pPr>
            <a:fld id="{4959D012-E910-47F7-BA6B-AB0371F53452}" type="slidenum">
              <a:rPr lang="en-GB"/>
              <a:pPr>
                <a:defRPr/>
              </a:pPr>
              <a:t>63</a:t>
            </a:fld>
            <a:endParaRPr lang="en-GB"/>
          </a:p>
        </p:txBody>
      </p:sp>
      <p:sp>
        <p:nvSpPr>
          <p:cNvPr id="12291" name="Rectangle 3"/>
          <p:cNvSpPr>
            <a:spLocks noGrp="1" noChangeArrowheads="1"/>
          </p:cNvSpPr>
          <p:nvPr>
            <p:ph sz="quarter" idx="1"/>
          </p:nvPr>
        </p:nvSpPr>
        <p:spPr>
          <a:xfrm>
            <a:off x="612775" y="1500188"/>
            <a:ext cx="8245475" cy="4786312"/>
          </a:xfrm>
        </p:spPr>
        <p:txBody>
          <a:bodyPr>
            <a:normAutofit lnSpcReduction="10000"/>
          </a:bodyPr>
          <a:lstStyle/>
          <a:p>
            <a:r>
              <a:rPr lang="en-GB" dirty="0" smtClean="0">
                <a:cs typeface="FreesiaUPC" pitchFamily="34" charset="-34"/>
              </a:rPr>
              <a:t>They have 2 primary purposes:</a:t>
            </a:r>
            <a:endParaRPr lang="en-US" dirty="0" smtClean="0">
              <a:cs typeface="FreesiaUPC" pitchFamily="34" charset="-34"/>
            </a:endParaRPr>
          </a:p>
          <a:p>
            <a:pPr lvl="1"/>
            <a:r>
              <a:rPr lang="en-GB" dirty="0" smtClean="0">
                <a:cs typeface="FreesiaUPC" pitchFamily="34" charset="-34"/>
              </a:rPr>
              <a:t> </a:t>
            </a:r>
            <a:r>
              <a:rPr lang="en-GB" sz="2400" b="1" dirty="0" smtClean="0">
                <a:cs typeface="FreesiaUPC" pitchFamily="34" charset="-34"/>
              </a:rPr>
              <a:t>Descriptive</a:t>
            </a:r>
            <a:r>
              <a:rPr lang="en-GB" sz="2400" dirty="0" smtClean="0">
                <a:cs typeface="FreesiaUPC" pitchFamily="34" charset="-34"/>
              </a:rPr>
              <a:t>: to describe the incidence rates of an outcome </a:t>
            </a:r>
          </a:p>
          <a:p>
            <a:pPr lvl="1"/>
            <a:r>
              <a:rPr lang="en-GB" sz="2400" b="1" dirty="0" smtClean="0">
                <a:cs typeface="FreesiaUPC" pitchFamily="34" charset="-34"/>
              </a:rPr>
              <a:t>Analytic</a:t>
            </a:r>
            <a:r>
              <a:rPr lang="en-GB" sz="2400" dirty="0" smtClean="0">
                <a:cs typeface="FreesiaUPC" pitchFamily="34" charset="-34"/>
              </a:rPr>
              <a:t>: to analyze associations between the outcomes </a:t>
            </a:r>
            <a:r>
              <a:rPr lang="en-GB" dirty="0" smtClean="0">
                <a:cs typeface="FreesiaUPC" pitchFamily="34" charset="-34"/>
              </a:rPr>
              <a:t>and risk factors</a:t>
            </a:r>
          </a:p>
          <a:p>
            <a:pPr lvl="2"/>
            <a:r>
              <a:rPr lang="en-GB" dirty="0" smtClean="0">
                <a:cs typeface="FreesiaUPC" pitchFamily="34" charset="-34"/>
              </a:rPr>
              <a:t>Usual type</a:t>
            </a:r>
          </a:p>
          <a:p>
            <a:r>
              <a:rPr lang="en-GB" sz="2400" dirty="0" smtClean="0">
                <a:cs typeface="FreesiaUPC" pitchFamily="34" charset="-34"/>
              </a:rPr>
              <a:t>Begin with a group of people free of disease </a:t>
            </a:r>
          </a:p>
          <a:p>
            <a:r>
              <a:rPr lang="en-GB" sz="2400" dirty="0" smtClean="0">
                <a:cs typeface="FreesiaUPC" pitchFamily="34" charset="-34"/>
              </a:rPr>
              <a:t>Who are classified into subgroups according to exposure to a potential cause of outcome</a:t>
            </a:r>
          </a:p>
          <a:p>
            <a:r>
              <a:rPr lang="en-GB" sz="2400" dirty="0" smtClean="0">
                <a:cs typeface="FreesiaUPC" pitchFamily="34" charset="-34"/>
              </a:rPr>
              <a:t>The whole cohort is followed up to see how the subsequent development of outcome differs between the groups with and without exposure </a:t>
            </a:r>
          </a:p>
          <a:p>
            <a:endParaRPr lang="en-GB" dirty="0" smtClean="0">
              <a:cs typeface="FreesiaUPC" pitchFamily="34" charset="-34"/>
            </a:endParaRPr>
          </a:p>
        </p:txBody>
      </p:sp>
      <p:sp>
        <p:nvSpPr>
          <p:cNvPr id="5" name="Date Placeholder 4"/>
          <p:cNvSpPr>
            <a:spLocks noGrp="1"/>
          </p:cNvSpPr>
          <p:nvPr>
            <p:ph type="dt" sz="half" idx="10"/>
          </p:nvPr>
        </p:nvSpPr>
        <p:spPr/>
        <p:txBody>
          <a:bodyPr/>
          <a:lstStyle/>
          <a:p>
            <a:fld id="{464837F0-4AC5-4B7D-956C-1F07AB344434}"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 of cohort study</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139190" y="1603851"/>
            <a:ext cx="6865620" cy="451866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A1706689-C01B-45FA-9C34-BB6EBBC8AEC0}"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
        <p:nvSpPr>
          <p:cNvPr id="5" name="Slide Number Placeholder 4"/>
          <p:cNvSpPr>
            <a:spLocks noGrp="1"/>
          </p:cNvSpPr>
          <p:nvPr>
            <p:ph type="sldNum" sz="quarter" idx="12"/>
          </p:nvPr>
        </p:nvSpPr>
        <p:spPr/>
        <p:txBody>
          <a:bodyPr/>
          <a:lstStyle/>
          <a:p>
            <a:fld id="{358921A1-4BBA-45DF-B5A6-85B44D366E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Definition...</a:t>
            </a:r>
          </a:p>
        </p:txBody>
      </p:sp>
      <p:sp>
        <p:nvSpPr>
          <p:cNvPr id="8195" name="Slide Number Placeholder 5"/>
          <p:cNvSpPr>
            <a:spLocks noGrp="1"/>
          </p:cNvSpPr>
          <p:nvPr>
            <p:ph type="sldNum" sz="quarter" idx="12"/>
          </p:nvPr>
        </p:nvSpPr>
        <p:spPr/>
        <p:txBody>
          <a:bodyPr>
            <a:normAutofit/>
          </a:bodyPr>
          <a:lstStyle/>
          <a:p>
            <a:pPr>
              <a:defRPr/>
            </a:pPr>
            <a:fld id="{7C225679-C57F-4E7E-86C7-A2B18250852E}" type="slidenum">
              <a:rPr lang="en-GB"/>
              <a:pPr>
                <a:defRPr/>
              </a:pPr>
              <a:t>65</a:t>
            </a:fld>
            <a:endParaRPr lang="en-GB"/>
          </a:p>
        </p:txBody>
      </p:sp>
      <p:sp>
        <p:nvSpPr>
          <p:cNvPr id="74756" name="Rectangle 3"/>
          <p:cNvSpPr>
            <a:spLocks noGrp="1" noChangeArrowheads="1"/>
          </p:cNvSpPr>
          <p:nvPr>
            <p:ph sz="quarter" idx="1"/>
          </p:nvPr>
        </p:nvSpPr>
        <p:spPr>
          <a:xfrm>
            <a:off x="428625" y="1600200"/>
            <a:ext cx="8715375" cy="4757738"/>
          </a:xfrm>
        </p:spPr>
        <p:txBody>
          <a:bodyPr>
            <a:normAutofit fontScale="92500"/>
          </a:bodyPr>
          <a:lstStyle/>
          <a:p>
            <a:pPr>
              <a:buFont typeface="Wingdings" pitchFamily="2" charset="2"/>
              <a:buNone/>
            </a:pPr>
            <a:r>
              <a:rPr lang="en-US" sz="2800" b="1" smtClean="0">
                <a:cs typeface="FreesiaUPC" pitchFamily="34" charset="-34"/>
              </a:rPr>
              <a:t>BASIC ELEMENTS</a:t>
            </a:r>
            <a:r>
              <a:rPr lang="en-US" sz="2800" smtClean="0">
                <a:cs typeface="FreesiaUPC" pitchFamily="34" charset="-34"/>
              </a:rPr>
              <a:t> </a:t>
            </a:r>
          </a:p>
          <a:p>
            <a:pPr lvl="1"/>
            <a:r>
              <a:rPr lang="en-US" sz="2400" smtClean="0">
                <a:cs typeface="FreesiaUPC" pitchFamily="34" charset="-34"/>
              </a:rPr>
              <a:t>Disease free at entry </a:t>
            </a:r>
          </a:p>
          <a:p>
            <a:pPr lvl="1"/>
            <a:r>
              <a:rPr lang="en-US" sz="2400" smtClean="0">
                <a:cs typeface="FreesiaUPC" pitchFamily="34" charset="-34"/>
              </a:rPr>
              <a:t>Selected by exposure status rather than outcome</a:t>
            </a:r>
          </a:p>
          <a:p>
            <a:pPr lvl="1"/>
            <a:r>
              <a:rPr lang="en-US" sz="2400" smtClean="0">
                <a:cs typeface="FreesiaUPC" pitchFamily="34" charset="-34"/>
              </a:rPr>
              <a:t>Follow up is needed to determine the incidence of the outcome</a:t>
            </a:r>
          </a:p>
          <a:p>
            <a:pPr lvl="1"/>
            <a:r>
              <a:rPr lang="en-US" sz="2400" smtClean="0">
                <a:cs typeface="FreesiaUPC" pitchFamily="34" charset="-34"/>
              </a:rPr>
              <a:t>Compares incidence rates of exposed against unexposed group</a:t>
            </a:r>
          </a:p>
          <a:p>
            <a:pPr>
              <a:buFont typeface="Wingdings" pitchFamily="2" charset="2"/>
              <a:buNone/>
            </a:pPr>
            <a:r>
              <a:rPr lang="en-US" sz="2800" b="1" smtClean="0">
                <a:cs typeface="FreesiaUPC" pitchFamily="34" charset="-34"/>
              </a:rPr>
              <a:t>a. </a:t>
            </a:r>
            <a:r>
              <a:rPr lang="en-US" sz="2800" b="1" smtClean="0">
                <a:solidFill>
                  <a:srgbClr val="7030A0"/>
                </a:solidFill>
                <a:cs typeface="FreesiaUPC" pitchFamily="34" charset="-34"/>
              </a:rPr>
              <a:t>EXPOSURE STATUS </a:t>
            </a:r>
          </a:p>
          <a:p>
            <a:pPr lvl="1"/>
            <a:r>
              <a:rPr lang="en-US" smtClean="0">
                <a:cs typeface="FreesiaUPC" pitchFamily="34" charset="-34"/>
              </a:rPr>
              <a:t>Study subjects should be disease free.</a:t>
            </a:r>
          </a:p>
          <a:p>
            <a:pPr lvl="1"/>
            <a:r>
              <a:rPr lang="en-US" smtClean="0">
                <a:cs typeface="FreesiaUPC" pitchFamily="34" charset="-34"/>
              </a:rPr>
              <a:t>Define study subjects using inclusion /exclusion criteria </a:t>
            </a:r>
          </a:p>
          <a:p>
            <a:pPr>
              <a:buFont typeface="Wingdings" pitchFamily="2" charset="2"/>
              <a:buNone/>
            </a:pPr>
            <a:r>
              <a:rPr lang="en-US" b="1" smtClean="0">
                <a:cs typeface="FreesiaUPC" pitchFamily="34" charset="-34"/>
              </a:rPr>
              <a:t>b. </a:t>
            </a:r>
            <a:r>
              <a:rPr lang="en-US" b="1" smtClean="0">
                <a:solidFill>
                  <a:srgbClr val="7030A0"/>
                </a:solidFill>
                <a:cs typeface="FreesiaUPC" pitchFamily="34" charset="-34"/>
              </a:rPr>
              <a:t>POSSIBLE OUTCOME IN COHORT </a:t>
            </a:r>
          </a:p>
          <a:p>
            <a:pPr lvl="1">
              <a:buFont typeface="Wingdings 2" pitchFamily="18" charset="2"/>
              <a:buNone/>
            </a:pPr>
            <a:r>
              <a:rPr lang="en-US" smtClean="0">
                <a:cs typeface="FreesiaUPC" pitchFamily="34" charset="-34"/>
              </a:rPr>
              <a:t>1. No disease       2.   Diseased       3 Lost to follow up</a:t>
            </a:r>
          </a:p>
          <a:p>
            <a:pPr lvl="1"/>
            <a:endParaRPr lang="en-US" sz="2400" smtClean="0">
              <a:cs typeface="FreesiaUPC" pitchFamily="34" charset="-34"/>
            </a:endParaRPr>
          </a:p>
        </p:txBody>
      </p:sp>
      <p:sp>
        <p:nvSpPr>
          <p:cNvPr id="5" name="Date Placeholder 4"/>
          <p:cNvSpPr>
            <a:spLocks noGrp="1"/>
          </p:cNvSpPr>
          <p:nvPr>
            <p:ph type="dt" sz="half" idx="10"/>
          </p:nvPr>
        </p:nvSpPr>
        <p:spPr/>
        <p:txBody>
          <a:bodyPr/>
          <a:lstStyle/>
          <a:p>
            <a:fld id="{0E895E1F-AB46-44C1-B294-980DA4BE4CF2}"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Types</a:t>
            </a:r>
          </a:p>
        </p:txBody>
      </p:sp>
      <p:sp>
        <p:nvSpPr>
          <p:cNvPr id="12291" name="Slide Number Placeholder 5"/>
          <p:cNvSpPr>
            <a:spLocks noGrp="1"/>
          </p:cNvSpPr>
          <p:nvPr>
            <p:ph type="sldNum" sz="quarter" idx="12"/>
          </p:nvPr>
        </p:nvSpPr>
        <p:spPr/>
        <p:txBody>
          <a:bodyPr>
            <a:normAutofit/>
          </a:bodyPr>
          <a:lstStyle/>
          <a:p>
            <a:pPr>
              <a:defRPr/>
            </a:pPr>
            <a:fld id="{E961C195-EC1F-4657-8157-AE161127CF45}" type="slidenum">
              <a:rPr lang="en-GB"/>
              <a:pPr>
                <a:defRPr/>
              </a:pPr>
              <a:t>66</a:t>
            </a:fld>
            <a:endParaRPr lang="en-GB"/>
          </a:p>
        </p:txBody>
      </p:sp>
      <p:sp>
        <p:nvSpPr>
          <p:cNvPr id="76804" name="Rectangle 3"/>
          <p:cNvSpPr>
            <a:spLocks noGrp="1" noChangeArrowheads="1"/>
          </p:cNvSpPr>
          <p:nvPr>
            <p:ph sz="quarter" idx="1"/>
          </p:nvPr>
        </p:nvSpPr>
        <p:spPr>
          <a:xfrm>
            <a:off x="428625" y="1600200"/>
            <a:ext cx="8337550" cy="4495800"/>
          </a:xfrm>
        </p:spPr>
        <p:txBody>
          <a:bodyPr/>
          <a:lstStyle/>
          <a:p>
            <a:r>
              <a:rPr lang="en-GB" sz="2800" smtClean="0">
                <a:cs typeface="FreesiaUPC" pitchFamily="34" charset="-34"/>
              </a:rPr>
              <a:t>Prospective vs. Retrospective (Concurrent vs. Non-concurrent)</a:t>
            </a:r>
          </a:p>
          <a:p>
            <a:pPr lvl="1"/>
            <a:r>
              <a:rPr lang="en-GB" sz="2400" smtClean="0">
                <a:cs typeface="FreesiaUPC" pitchFamily="34" charset="-34"/>
              </a:rPr>
              <a:t>Depending on temporal relationship between </a:t>
            </a:r>
            <a:r>
              <a:rPr lang="en-GB" sz="2400" b="1" smtClean="0">
                <a:cs typeface="FreesiaUPC" pitchFamily="34" charset="-34"/>
              </a:rPr>
              <a:t>initiation of the study /timing of data collection/ and occurrence of the disease</a:t>
            </a:r>
          </a:p>
          <a:p>
            <a:pPr lvl="1"/>
            <a:r>
              <a:rPr lang="en-GB" sz="2400" smtClean="0">
                <a:cs typeface="FreesiaUPC" pitchFamily="34" charset="-34"/>
              </a:rPr>
              <a:t>Cohort studies have been called </a:t>
            </a:r>
            <a:r>
              <a:rPr lang="en-GB" sz="2400" b="1" smtClean="0">
                <a:cs typeface="FreesiaUPC" pitchFamily="34" charset="-34"/>
              </a:rPr>
              <a:t>prospective studies</a:t>
            </a:r>
            <a:r>
              <a:rPr lang="en-GB" sz="2400" smtClean="0">
                <a:cs typeface="FreesiaUPC" pitchFamily="34" charset="-34"/>
              </a:rPr>
              <a:t>, but this terminology is confusing and should be avoided </a:t>
            </a:r>
          </a:p>
          <a:p>
            <a:pPr lvl="2"/>
            <a:r>
              <a:rPr lang="en-GB" sz="2000" smtClean="0">
                <a:cs typeface="FreesiaUPC" pitchFamily="34" charset="-34"/>
              </a:rPr>
              <a:t>the term “prospective” refers to the timing of data collection and not to the relationship between exposure and effect</a:t>
            </a:r>
          </a:p>
          <a:p>
            <a:endParaRPr lang="en-GB" sz="2800" smtClean="0">
              <a:cs typeface="FreesiaUPC" pitchFamily="34" charset="-34"/>
            </a:endParaRPr>
          </a:p>
        </p:txBody>
      </p:sp>
      <p:sp>
        <p:nvSpPr>
          <p:cNvPr id="5" name="Date Placeholder 4"/>
          <p:cNvSpPr>
            <a:spLocks noGrp="1"/>
          </p:cNvSpPr>
          <p:nvPr>
            <p:ph type="dt" sz="half" idx="10"/>
          </p:nvPr>
        </p:nvSpPr>
        <p:spPr/>
        <p:txBody>
          <a:bodyPr/>
          <a:lstStyle/>
          <a:p>
            <a:fld id="{F2402173-E1FB-46A4-A1B1-E256A6484F1A}"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Prospective cohort studies</a:t>
            </a:r>
          </a:p>
        </p:txBody>
      </p:sp>
      <p:sp>
        <p:nvSpPr>
          <p:cNvPr id="13315" name="Slide Number Placeholder 5"/>
          <p:cNvSpPr>
            <a:spLocks noGrp="1"/>
          </p:cNvSpPr>
          <p:nvPr>
            <p:ph type="sldNum" sz="quarter" idx="12"/>
          </p:nvPr>
        </p:nvSpPr>
        <p:spPr/>
        <p:txBody>
          <a:bodyPr>
            <a:normAutofit/>
          </a:bodyPr>
          <a:lstStyle/>
          <a:p>
            <a:pPr>
              <a:defRPr/>
            </a:pPr>
            <a:fld id="{754B6606-DD6D-4145-BD69-02627C25CB4D}" type="slidenum">
              <a:rPr lang="en-GB"/>
              <a:pPr>
                <a:defRPr/>
              </a:pPr>
              <a:t>67</a:t>
            </a:fld>
            <a:endParaRPr lang="en-GB"/>
          </a:p>
        </p:txBody>
      </p:sp>
      <p:sp>
        <p:nvSpPr>
          <p:cNvPr id="17411" name="Rectangle 3"/>
          <p:cNvSpPr>
            <a:spLocks noGrp="1" noChangeArrowheads="1"/>
          </p:cNvSpPr>
          <p:nvPr>
            <p:ph sz="quarter" idx="1"/>
          </p:nvPr>
        </p:nvSpPr>
        <p:spPr>
          <a:xfrm>
            <a:off x="612775" y="1600200"/>
            <a:ext cx="8153400" cy="4495800"/>
          </a:xfrm>
        </p:spPr>
        <p:txBody>
          <a:bodyPr/>
          <a:lstStyle/>
          <a:p>
            <a:pPr marL="609600" indent="-609600"/>
            <a:r>
              <a:rPr lang="en-US" sz="2800" smtClean="0">
                <a:cs typeface="FreesiaUPC" pitchFamily="34" charset="-34"/>
              </a:rPr>
              <a:t>Exposure and outcome data is collected after start of the study</a:t>
            </a:r>
          </a:p>
          <a:p>
            <a:pPr marL="990600" lvl="1" indent="-533400"/>
            <a:r>
              <a:rPr lang="en-US" smtClean="0">
                <a:cs typeface="FreesiaUPC" pitchFamily="34" charset="-34"/>
              </a:rPr>
              <a:t>cohorts Identified in the present</a:t>
            </a:r>
          </a:p>
          <a:p>
            <a:pPr marL="990600" lvl="1" indent="-533400"/>
            <a:r>
              <a:rPr lang="en-US" smtClean="0">
                <a:cs typeface="FreesiaUPC" pitchFamily="34" charset="-34"/>
              </a:rPr>
              <a:t>exposure status or possible explanatory/prognostic factors determined in the present</a:t>
            </a:r>
          </a:p>
          <a:p>
            <a:pPr marL="990600" lvl="1" indent="-533400"/>
            <a:r>
              <a:rPr lang="en-US" smtClean="0">
                <a:cs typeface="FreesiaUPC" pitchFamily="34" charset="-34"/>
              </a:rPr>
              <a:t>Cohorts followed-up to identify outcome</a:t>
            </a:r>
          </a:p>
          <a:p>
            <a:pPr marL="990600" lvl="1" indent="-533400"/>
            <a:r>
              <a:rPr lang="en-US" smtClean="0">
                <a:cs typeface="FreesiaUPC" pitchFamily="34" charset="-34"/>
              </a:rPr>
              <a:t>Ascertainment of outcome done in future</a:t>
            </a:r>
          </a:p>
          <a:p>
            <a:pPr marL="609600" indent="-609600"/>
            <a:endParaRPr lang="en-GB" smtClean="0">
              <a:cs typeface="FreesiaUPC" pitchFamily="34" charset="-34"/>
            </a:endParaRPr>
          </a:p>
        </p:txBody>
      </p:sp>
      <p:sp>
        <p:nvSpPr>
          <p:cNvPr id="77829" name="Line 4"/>
          <p:cNvSpPr>
            <a:spLocks noChangeShapeType="1"/>
          </p:cNvSpPr>
          <p:nvPr/>
        </p:nvSpPr>
        <p:spPr bwMode="auto">
          <a:xfrm>
            <a:off x="6215063" y="3714750"/>
            <a:ext cx="431800" cy="0"/>
          </a:xfrm>
          <a:prstGeom prst="line">
            <a:avLst/>
          </a:prstGeom>
          <a:noFill/>
          <a:ln w="9525">
            <a:solidFill>
              <a:schemeClr val="tx1"/>
            </a:solidFill>
            <a:round/>
            <a:headEnd/>
            <a:tailEnd type="triangle" w="med" len="med"/>
          </a:ln>
        </p:spPr>
        <p:txBody>
          <a:bodyPr/>
          <a:lstStyle/>
          <a:p>
            <a:endParaRPr lang="en-US"/>
          </a:p>
        </p:txBody>
      </p:sp>
      <p:sp>
        <p:nvSpPr>
          <p:cNvPr id="77830" name="Line 5"/>
          <p:cNvSpPr>
            <a:spLocks noChangeShapeType="1"/>
          </p:cNvSpPr>
          <p:nvPr/>
        </p:nvSpPr>
        <p:spPr bwMode="auto">
          <a:xfrm>
            <a:off x="7215188" y="4143375"/>
            <a:ext cx="431800" cy="0"/>
          </a:xfrm>
          <a:prstGeom prst="line">
            <a:avLst/>
          </a:prstGeom>
          <a:noFill/>
          <a:ln w="9525">
            <a:solidFill>
              <a:schemeClr val="tx1"/>
            </a:solidFill>
            <a:round/>
            <a:headEnd/>
            <a:tailEnd type="triangle" w="med" len="med"/>
          </a:ln>
        </p:spPr>
        <p:txBody>
          <a:bodyPr/>
          <a:lstStyle/>
          <a:p>
            <a:endParaRPr lang="en-US"/>
          </a:p>
        </p:txBody>
      </p:sp>
      <p:sp>
        <p:nvSpPr>
          <p:cNvPr id="77831" name="Line 6"/>
          <p:cNvSpPr>
            <a:spLocks noChangeShapeType="1"/>
          </p:cNvSpPr>
          <p:nvPr/>
        </p:nvSpPr>
        <p:spPr bwMode="auto">
          <a:xfrm>
            <a:off x="7215188" y="4714875"/>
            <a:ext cx="431800" cy="0"/>
          </a:xfrm>
          <a:prstGeom prst="line">
            <a:avLst/>
          </a:prstGeom>
          <a:noFill/>
          <a:ln w="9525">
            <a:solidFill>
              <a:schemeClr val="tx1"/>
            </a:solidFill>
            <a:round/>
            <a:headEnd/>
            <a:tailEnd type="triangle" w="med" len="med"/>
          </a:ln>
        </p:spPr>
        <p:txBody>
          <a:bodyPr/>
          <a:lstStyle/>
          <a:p>
            <a:endParaRPr lang="en-US"/>
          </a:p>
        </p:txBody>
      </p:sp>
      <p:sp>
        <p:nvSpPr>
          <p:cNvPr id="77832" name="Line 7"/>
          <p:cNvSpPr>
            <a:spLocks noChangeShapeType="1"/>
          </p:cNvSpPr>
          <p:nvPr/>
        </p:nvSpPr>
        <p:spPr bwMode="auto">
          <a:xfrm>
            <a:off x="6072188" y="2857500"/>
            <a:ext cx="431800" cy="0"/>
          </a:xfrm>
          <a:prstGeom prst="line">
            <a:avLst/>
          </a:prstGeom>
          <a:noFill/>
          <a:ln w="9525">
            <a:solidFill>
              <a:schemeClr val="tx1"/>
            </a:solidFill>
            <a:round/>
            <a:headEnd/>
            <a:tailEnd type="triangle" w="med" len="med"/>
          </a:ln>
        </p:spPr>
        <p:txBody>
          <a:bodyPr/>
          <a:lstStyle/>
          <a:p>
            <a:endParaRPr lang="en-US"/>
          </a:p>
        </p:txBody>
      </p:sp>
      <p:sp>
        <p:nvSpPr>
          <p:cNvPr id="9" name="Date Placeholder 8"/>
          <p:cNvSpPr>
            <a:spLocks noGrp="1"/>
          </p:cNvSpPr>
          <p:nvPr>
            <p:ph type="dt" sz="half" idx="10"/>
          </p:nvPr>
        </p:nvSpPr>
        <p:spPr/>
        <p:txBody>
          <a:bodyPr/>
          <a:lstStyle/>
          <a:p>
            <a:fld id="{880A8C03-54A4-4E2C-AD5D-2132E1319F9C}"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Retrospective cohort</a:t>
            </a:r>
          </a:p>
        </p:txBody>
      </p:sp>
      <p:sp>
        <p:nvSpPr>
          <p:cNvPr id="15363" name="Slide Number Placeholder 5"/>
          <p:cNvSpPr>
            <a:spLocks noGrp="1"/>
          </p:cNvSpPr>
          <p:nvPr>
            <p:ph type="sldNum" sz="quarter" idx="12"/>
          </p:nvPr>
        </p:nvSpPr>
        <p:spPr/>
        <p:txBody>
          <a:bodyPr>
            <a:normAutofit/>
          </a:bodyPr>
          <a:lstStyle/>
          <a:p>
            <a:pPr>
              <a:defRPr/>
            </a:pPr>
            <a:fld id="{5A1E2B76-722E-460F-83D5-94A80535EBB3}" type="slidenum">
              <a:rPr lang="en-GB"/>
              <a:pPr>
                <a:defRPr/>
              </a:pPr>
              <a:t>68</a:t>
            </a:fld>
            <a:endParaRPr lang="en-GB"/>
          </a:p>
        </p:txBody>
      </p:sp>
      <p:sp>
        <p:nvSpPr>
          <p:cNvPr id="21507" name="Rectangle 3"/>
          <p:cNvSpPr>
            <a:spLocks noGrp="1" noChangeArrowheads="1"/>
          </p:cNvSpPr>
          <p:nvPr>
            <p:ph sz="quarter" idx="1"/>
          </p:nvPr>
        </p:nvSpPr>
        <p:spPr>
          <a:xfrm>
            <a:off x="612775" y="1600200"/>
            <a:ext cx="8153400" cy="4495800"/>
          </a:xfrm>
        </p:spPr>
        <p:txBody>
          <a:bodyPr/>
          <a:lstStyle/>
          <a:p>
            <a:pPr marL="609600" indent="-609600">
              <a:lnSpc>
                <a:spcPct val="90000"/>
              </a:lnSpc>
            </a:pPr>
            <a:r>
              <a:rPr lang="en-GB" sz="2400" smtClean="0">
                <a:cs typeface="FreesiaUPC" pitchFamily="34" charset="-34"/>
              </a:rPr>
              <a:t>All the exposure and effect data have been collected before the actual study begins</a:t>
            </a:r>
          </a:p>
          <a:p>
            <a:pPr marL="609600" indent="-609600">
              <a:lnSpc>
                <a:spcPct val="90000"/>
              </a:lnSpc>
            </a:pPr>
            <a:r>
              <a:rPr lang="en-GB" sz="2400" smtClean="0">
                <a:cs typeface="FreesiaUPC" pitchFamily="34" charset="-34"/>
              </a:rPr>
              <a:t>This type of investigation is called </a:t>
            </a:r>
            <a:r>
              <a:rPr lang="en-GB" sz="2400" b="1" smtClean="0">
                <a:cs typeface="FreesiaUPC" pitchFamily="34" charset="-34"/>
              </a:rPr>
              <a:t>a historical cohort study</a:t>
            </a:r>
          </a:p>
          <a:p>
            <a:pPr marL="609600" indent="-609600">
              <a:lnSpc>
                <a:spcPct val="90000"/>
              </a:lnSpc>
            </a:pPr>
            <a:r>
              <a:rPr lang="en-US" smtClean="0">
                <a:cs typeface="FreesiaUPC" pitchFamily="34" charset="-34"/>
              </a:rPr>
              <a:t>Conduct</a:t>
            </a:r>
          </a:p>
          <a:p>
            <a:pPr marL="990600" lvl="1" indent="-533400">
              <a:lnSpc>
                <a:spcPct val="90000"/>
              </a:lnSpc>
            </a:pPr>
            <a:r>
              <a:rPr lang="en-US" smtClean="0">
                <a:cs typeface="FreesiaUPC" pitchFamily="34" charset="-34"/>
              </a:rPr>
              <a:t>Identify cohort in the past using records/databases</a:t>
            </a:r>
          </a:p>
          <a:p>
            <a:pPr marL="990600" lvl="1" indent="-533400">
              <a:lnSpc>
                <a:spcPct val="90000"/>
              </a:lnSpc>
            </a:pPr>
            <a:r>
              <a:rPr lang="en-US" smtClean="0">
                <a:cs typeface="FreesiaUPC" pitchFamily="34" charset="-34"/>
              </a:rPr>
              <a:t>Determine exposure or prognostic factors in the past using again records or databases then</a:t>
            </a:r>
          </a:p>
          <a:p>
            <a:pPr marL="990600" lvl="1" indent="-533400">
              <a:lnSpc>
                <a:spcPct val="90000"/>
              </a:lnSpc>
            </a:pPr>
            <a:r>
              <a:rPr lang="en-US" smtClean="0">
                <a:cs typeface="FreesiaUPC" pitchFamily="34" charset="-34"/>
              </a:rPr>
              <a:t>Identify outcome in past or present or future (in case of mixed cohort)</a:t>
            </a:r>
            <a:endParaRPr lang="en-GB" sz="2000" smtClean="0">
              <a:cs typeface="FreesiaUPC" pitchFamily="34" charset="-34"/>
            </a:endParaRPr>
          </a:p>
        </p:txBody>
      </p:sp>
      <p:sp>
        <p:nvSpPr>
          <p:cNvPr id="79877" name="Line 4"/>
          <p:cNvSpPr>
            <a:spLocks noChangeShapeType="1"/>
          </p:cNvSpPr>
          <p:nvPr/>
        </p:nvSpPr>
        <p:spPr bwMode="auto">
          <a:xfrm>
            <a:off x="4000500" y="5072063"/>
            <a:ext cx="431800" cy="0"/>
          </a:xfrm>
          <a:prstGeom prst="line">
            <a:avLst/>
          </a:prstGeom>
          <a:noFill/>
          <a:ln w="9525">
            <a:solidFill>
              <a:schemeClr val="tx1"/>
            </a:solidFill>
            <a:round/>
            <a:headEnd/>
            <a:tailEnd type="triangle" w="med" len="med"/>
          </a:ln>
        </p:spPr>
        <p:txBody>
          <a:bodyPr/>
          <a:lstStyle/>
          <a:p>
            <a:endParaRPr lang="en-US"/>
          </a:p>
        </p:txBody>
      </p:sp>
      <p:sp>
        <p:nvSpPr>
          <p:cNvPr id="79878" name="Line 5"/>
          <p:cNvSpPr>
            <a:spLocks noChangeShapeType="1"/>
          </p:cNvSpPr>
          <p:nvPr/>
        </p:nvSpPr>
        <p:spPr bwMode="auto">
          <a:xfrm>
            <a:off x="6929438" y="4286250"/>
            <a:ext cx="431800" cy="0"/>
          </a:xfrm>
          <a:prstGeom prst="line">
            <a:avLst/>
          </a:prstGeom>
          <a:noFill/>
          <a:ln w="9525">
            <a:solidFill>
              <a:schemeClr val="tx1"/>
            </a:solidFill>
            <a:round/>
            <a:headEnd/>
            <a:tailEnd type="triangle" w="med" len="med"/>
          </a:ln>
        </p:spPr>
        <p:txBody>
          <a:bodyPr/>
          <a:lstStyle/>
          <a:p>
            <a:endParaRPr lang="en-US"/>
          </a:p>
        </p:txBody>
      </p:sp>
      <p:sp>
        <p:nvSpPr>
          <p:cNvPr id="7" name="Date Placeholder 6"/>
          <p:cNvSpPr>
            <a:spLocks noGrp="1"/>
          </p:cNvSpPr>
          <p:nvPr>
            <p:ph type="dt" sz="half" idx="10"/>
          </p:nvPr>
        </p:nvSpPr>
        <p:spPr/>
        <p:txBody>
          <a:bodyPr/>
          <a:lstStyle/>
          <a:p>
            <a:fld id="{05A72728-BA1D-48E8-87BB-DE1A57FDAB5F}"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Retrospective cohort...</a:t>
            </a:r>
          </a:p>
        </p:txBody>
      </p:sp>
      <p:sp>
        <p:nvSpPr>
          <p:cNvPr id="16387" name="Slide Number Placeholder 5"/>
          <p:cNvSpPr>
            <a:spLocks noGrp="1"/>
          </p:cNvSpPr>
          <p:nvPr>
            <p:ph type="sldNum" sz="quarter" idx="12"/>
          </p:nvPr>
        </p:nvSpPr>
        <p:spPr/>
        <p:txBody>
          <a:bodyPr>
            <a:normAutofit/>
          </a:bodyPr>
          <a:lstStyle/>
          <a:p>
            <a:pPr>
              <a:defRPr/>
            </a:pPr>
            <a:fld id="{620191B0-A826-4955-87F5-00C5C1B0EBBA}" type="slidenum">
              <a:rPr lang="en-GB"/>
              <a:pPr>
                <a:defRPr/>
              </a:pPr>
              <a:t>69</a:t>
            </a:fld>
            <a:endParaRPr lang="en-GB"/>
          </a:p>
        </p:txBody>
      </p:sp>
      <p:sp>
        <p:nvSpPr>
          <p:cNvPr id="80900" name="Rectangle 3"/>
          <p:cNvSpPr>
            <a:spLocks noGrp="1" noChangeArrowheads="1"/>
          </p:cNvSpPr>
          <p:nvPr>
            <p:ph sz="quarter" idx="1"/>
          </p:nvPr>
        </p:nvSpPr>
        <p:spPr>
          <a:xfrm>
            <a:off x="612775" y="1600200"/>
            <a:ext cx="8388350" cy="4495800"/>
          </a:xfrm>
        </p:spPr>
        <p:txBody>
          <a:bodyPr/>
          <a:lstStyle/>
          <a:p>
            <a:pPr>
              <a:lnSpc>
                <a:spcPct val="90000"/>
              </a:lnSpc>
            </a:pPr>
            <a:r>
              <a:rPr lang="en-GB" sz="2400" smtClean="0">
                <a:cs typeface="FreesiaUPC" pitchFamily="34" charset="-34"/>
              </a:rPr>
              <a:t>Costs can occasionally be reduced by using a historical cohort (identified on the basis of records of previous exposure)</a:t>
            </a:r>
          </a:p>
          <a:p>
            <a:pPr>
              <a:lnSpc>
                <a:spcPct val="90000"/>
              </a:lnSpc>
            </a:pPr>
            <a:r>
              <a:rPr lang="en-GB" sz="2400" smtClean="0">
                <a:cs typeface="FreesiaUPC" pitchFamily="34" charset="-34"/>
              </a:rPr>
              <a:t>This sort of design is relatively common for studies of cancer related to occupational exposures</a:t>
            </a:r>
          </a:p>
          <a:p>
            <a:pPr>
              <a:lnSpc>
                <a:spcPct val="90000"/>
              </a:lnSpc>
            </a:pPr>
            <a:endParaRPr lang="en-GB" sz="2400" smtClean="0">
              <a:cs typeface="FreesiaUPC" pitchFamily="34" charset="-34"/>
            </a:endParaRPr>
          </a:p>
          <a:p>
            <a:pPr>
              <a:lnSpc>
                <a:spcPct val="90000"/>
              </a:lnSpc>
            </a:pPr>
            <a:r>
              <a:rPr lang="en-GB" sz="2400" smtClean="0">
                <a:cs typeface="FreesiaUPC" pitchFamily="34" charset="-34"/>
              </a:rPr>
              <a:t>For example, records of military personnel exposure to radioactive fall-out at nuclear bomb testing sites have been used to examine the possible causal role of fall-out in the development of cancer over the past 30 years</a:t>
            </a:r>
          </a:p>
          <a:p>
            <a:pPr>
              <a:lnSpc>
                <a:spcPct val="90000"/>
              </a:lnSpc>
            </a:pPr>
            <a:endParaRPr lang="en-GB" sz="2800" smtClean="0">
              <a:cs typeface="FreesiaUPC" pitchFamily="34" charset="-34"/>
            </a:endParaRPr>
          </a:p>
          <a:p>
            <a:pPr>
              <a:lnSpc>
                <a:spcPct val="90000"/>
              </a:lnSpc>
            </a:pPr>
            <a:endParaRPr lang="en-GB" sz="2800" smtClean="0">
              <a:cs typeface="FreesiaUPC" pitchFamily="34" charset="-34"/>
            </a:endParaRPr>
          </a:p>
        </p:txBody>
      </p:sp>
      <p:sp>
        <p:nvSpPr>
          <p:cNvPr id="5" name="Date Placeholder 4"/>
          <p:cNvSpPr>
            <a:spLocks noGrp="1"/>
          </p:cNvSpPr>
          <p:nvPr>
            <p:ph type="dt" sz="half" idx="10"/>
          </p:nvPr>
        </p:nvSpPr>
        <p:spPr/>
        <p:txBody>
          <a:bodyPr/>
          <a:lstStyle/>
          <a:p>
            <a:fld id="{B679CF74-F416-4B01-975A-AD54F918BA7A}"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GB" sz="2800" dirty="0" smtClean="0"/>
              <a:t>  Based on timing </a:t>
            </a:r>
          </a:p>
          <a:p>
            <a:pPr>
              <a:buNone/>
            </a:pPr>
            <a:endParaRPr lang="en-GB" sz="2800" dirty="0" smtClean="0"/>
          </a:p>
          <a:p>
            <a:pPr>
              <a:buNone/>
            </a:pPr>
            <a:r>
              <a:rPr lang="en-GB" sz="2800" dirty="0" smtClean="0"/>
              <a:t>1. One-time (one-spot) studies</a:t>
            </a:r>
          </a:p>
          <a:p>
            <a:pPr lvl="1"/>
            <a:r>
              <a:rPr lang="en-GB" sz="2400" dirty="0" smtClean="0"/>
              <a:t>Conducted at a point in time</a:t>
            </a:r>
          </a:p>
          <a:p>
            <a:pPr lvl="1"/>
            <a:r>
              <a:rPr lang="en-GB" sz="2400" dirty="0" smtClean="0"/>
              <a:t>An individual is observed at once</a:t>
            </a:r>
          </a:p>
          <a:p>
            <a:pPr>
              <a:buNone/>
            </a:pPr>
            <a:endParaRPr lang="en-GB" sz="2800" dirty="0" smtClean="0"/>
          </a:p>
          <a:p>
            <a:pPr>
              <a:buNone/>
            </a:pPr>
            <a:r>
              <a:rPr lang="en-GB" sz="2800" dirty="0" smtClean="0"/>
              <a:t>2. Longitudinal (Follow-up) studies</a:t>
            </a:r>
          </a:p>
          <a:p>
            <a:pPr lvl="1"/>
            <a:r>
              <a:rPr lang="en-GB" sz="2400" dirty="0" smtClean="0"/>
              <a:t>Conducted in a period of time</a:t>
            </a:r>
          </a:p>
          <a:p>
            <a:pPr lvl="1"/>
            <a:r>
              <a:rPr lang="en-GB" sz="2400" dirty="0" smtClean="0"/>
              <a:t>Individuals are followed over a period of time</a:t>
            </a:r>
          </a:p>
          <a:p>
            <a:endParaRPr lang="en-US" dirty="0"/>
          </a:p>
        </p:txBody>
      </p:sp>
      <p:sp>
        <p:nvSpPr>
          <p:cNvPr id="4" name="Date Placeholder 3"/>
          <p:cNvSpPr>
            <a:spLocks noGrp="1"/>
          </p:cNvSpPr>
          <p:nvPr>
            <p:ph type="dt" sz="half" idx="10"/>
          </p:nvPr>
        </p:nvSpPr>
        <p:spPr/>
        <p:txBody>
          <a:bodyPr/>
          <a:lstStyle/>
          <a:p>
            <a:fld id="{D3626133-468E-452F-9977-33EB608884B0}"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Retrospective vs. Prospective</a:t>
            </a:r>
          </a:p>
        </p:txBody>
      </p:sp>
      <p:sp>
        <p:nvSpPr>
          <p:cNvPr id="17411" name="Slide Number Placeholder 5"/>
          <p:cNvSpPr>
            <a:spLocks noGrp="1"/>
          </p:cNvSpPr>
          <p:nvPr>
            <p:ph type="sldNum" sz="quarter" idx="12"/>
          </p:nvPr>
        </p:nvSpPr>
        <p:spPr/>
        <p:txBody>
          <a:bodyPr>
            <a:normAutofit/>
          </a:bodyPr>
          <a:lstStyle/>
          <a:p>
            <a:pPr>
              <a:defRPr/>
            </a:pPr>
            <a:fld id="{DA69CFD5-22FF-4FAA-8EAD-40234690DC0E}" type="slidenum">
              <a:rPr lang="en-GB"/>
              <a:pPr>
                <a:defRPr/>
              </a:pPr>
              <a:t>70</a:t>
            </a:fld>
            <a:endParaRPr lang="en-GB"/>
          </a:p>
        </p:txBody>
      </p:sp>
      <p:sp>
        <p:nvSpPr>
          <p:cNvPr id="81924" name="Rectangle 3"/>
          <p:cNvSpPr>
            <a:spLocks noGrp="1" noChangeArrowheads="1"/>
          </p:cNvSpPr>
          <p:nvPr>
            <p:ph sz="quarter" idx="1"/>
          </p:nvPr>
        </p:nvSpPr>
        <p:spPr>
          <a:xfrm>
            <a:off x="612775" y="1600200"/>
            <a:ext cx="8153400" cy="4495800"/>
          </a:xfrm>
        </p:spPr>
        <p:txBody>
          <a:bodyPr/>
          <a:lstStyle/>
          <a:p>
            <a:r>
              <a:rPr lang="en-GB" smtClean="0">
                <a:cs typeface="FreesiaUPC" pitchFamily="34" charset="-34"/>
              </a:rPr>
              <a:t>Can be conducted more quickly and cheaply</a:t>
            </a:r>
          </a:p>
          <a:p>
            <a:pPr lvl="1"/>
            <a:r>
              <a:rPr lang="en-GB" smtClean="0">
                <a:cs typeface="FreesiaUPC" pitchFamily="34" charset="-34"/>
              </a:rPr>
              <a:t>All relevant events have occurred</a:t>
            </a:r>
          </a:p>
          <a:p>
            <a:pPr lvl="1"/>
            <a:r>
              <a:rPr lang="en-GB" smtClean="0">
                <a:cs typeface="FreesiaUPC" pitchFamily="34" charset="-34"/>
              </a:rPr>
              <a:t>Efficient for disease with long latency periods</a:t>
            </a:r>
          </a:p>
          <a:p>
            <a:r>
              <a:rPr lang="en-GB" smtClean="0">
                <a:cs typeface="FreesiaUPC" pitchFamily="34" charset="-34"/>
              </a:rPr>
              <a:t>Depend on availability of routine data</a:t>
            </a:r>
          </a:p>
          <a:p>
            <a:pPr lvl="1"/>
            <a:r>
              <a:rPr lang="en-GB" smtClean="0">
                <a:cs typeface="FreesiaUPC" pitchFamily="34" charset="-34"/>
              </a:rPr>
              <a:t>Incompleteness</a:t>
            </a:r>
          </a:p>
          <a:p>
            <a:pPr lvl="1"/>
            <a:r>
              <a:rPr lang="en-GB" smtClean="0">
                <a:cs typeface="FreesiaUPC" pitchFamily="34" charset="-34"/>
              </a:rPr>
              <a:t>Lack of data on confounding variables</a:t>
            </a:r>
          </a:p>
        </p:txBody>
      </p:sp>
      <p:sp>
        <p:nvSpPr>
          <p:cNvPr id="5" name="Date Placeholder 4"/>
          <p:cNvSpPr>
            <a:spLocks noGrp="1"/>
          </p:cNvSpPr>
          <p:nvPr>
            <p:ph type="dt" sz="half" idx="10"/>
          </p:nvPr>
        </p:nvSpPr>
        <p:spPr/>
        <p:txBody>
          <a:bodyPr/>
          <a:lstStyle/>
          <a:p>
            <a:fld id="{3FF764FA-1B1F-4D6A-94ED-4362FBEE627F}"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Design and data collection</a:t>
            </a:r>
          </a:p>
        </p:txBody>
      </p:sp>
      <p:sp>
        <p:nvSpPr>
          <p:cNvPr id="19459" name="Slide Number Placeholder 5"/>
          <p:cNvSpPr>
            <a:spLocks noGrp="1"/>
          </p:cNvSpPr>
          <p:nvPr>
            <p:ph type="sldNum" sz="quarter" idx="12"/>
          </p:nvPr>
        </p:nvSpPr>
        <p:spPr/>
        <p:txBody>
          <a:bodyPr>
            <a:normAutofit/>
          </a:bodyPr>
          <a:lstStyle/>
          <a:p>
            <a:pPr>
              <a:defRPr/>
            </a:pPr>
            <a:fld id="{2D9E6E8F-8441-4A11-AE17-60CEF5BB3879}" type="slidenum">
              <a:rPr lang="en-GB"/>
              <a:pPr>
                <a:defRPr/>
              </a:pPr>
              <a:t>71</a:t>
            </a:fld>
            <a:endParaRPr lang="en-GB"/>
          </a:p>
        </p:txBody>
      </p:sp>
      <p:sp>
        <p:nvSpPr>
          <p:cNvPr id="83972" name="Rectangle 3"/>
          <p:cNvSpPr>
            <a:spLocks noGrp="1" noChangeArrowheads="1"/>
          </p:cNvSpPr>
          <p:nvPr>
            <p:ph sz="quarter" idx="1"/>
          </p:nvPr>
        </p:nvSpPr>
        <p:spPr>
          <a:xfrm>
            <a:off x="612775" y="1600200"/>
            <a:ext cx="8531225" cy="4757738"/>
          </a:xfrm>
        </p:spPr>
        <p:txBody>
          <a:bodyPr>
            <a:normAutofit lnSpcReduction="10000"/>
          </a:bodyPr>
          <a:lstStyle/>
          <a:p>
            <a:pPr>
              <a:buFontTx/>
              <a:buNone/>
            </a:pPr>
            <a:r>
              <a:rPr lang="en-GB" sz="2800" smtClean="0">
                <a:cs typeface="FreesiaUPC" pitchFamily="34" charset="-34"/>
              </a:rPr>
              <a:t>1. Define and identify cohorts </a:t>
            </a:r>
          </a:p>
          <a:p>
            <a:pPr>
              <a:buFontTx/>
              <a:buNone/>
            </a:pPr>
            <a:r>
              <a:rPr lang="en-GB" sz="2800" smtClean="0">
                <a:cs typeface="FreesiaUPC" pitchFamily="34" charset="-34"/>
              </a:rPr>
              <a:t>1.1. Identify population at risk</a:t>
            </a:r>
          </a:p>
          <a:p>
            <a:r>
              <a:rPr lang="en-US" sz="2800" smtClean="0">
                <a:cs typeface="FreesiaUPC" pitchFamily="34" charset="-34"/>
              </a:rPr>
              <a:t>Selection of Exposed Population</a:t>
            </a:r>
          </a:p>
          <a:p>
            <a:pPr lvl="1"/>
            <a:r>
              <a:rPr lang="en-US" sz="2400" smtClean="0">
                <a:cs typeface="FreesiaUPC" pitchFamily="34" charset="-34"/>
              </a:rPr>
              <a:t>Depends on research question</a:t>
            </a:r>
          </a:p>
          <a:p>
            <a:pPr lvl="1"/>
            <a:r>
              <a:rPr lang="en-US" sz="2400" smtClean="0">
                <a:cs typeface="FreesiaUPC" pitchFamily="34" charset="-34"/>
              </a:rPr>
              <a:t>Outcome must not be rare in exposed</a:t>
            </a:r>
          </a:p>
          <a:p>
            <a:pPr lvl="1"/>
            <a:r>
              <a:rPr lang="en-US" sz="2400" smtClean="0">
                <a:cs typeface="FreesiaUPC" pitchFamily="34" charset="-34"/>
              </a:rPr>
              <a:t>Accessible and compliant subjects</a:t>
            </a:r>
            <a:endParaRPr lang="en-US" smtClean="0">
              <a:cs typeface="FreesiaUPC" pitchFamily="34" charset="-34"/>
            </a:endParaRPr>
          </a:p>
          <a:p>
            <a:pPr lvl="2"/>
            <a:r>
              <a:rPr lang="en-US" smtClean="0">
                <a:cs typeface="FreesiaUPC" pitchFamily="34" charset="-34"/>
              </a:rPr>
              <a:t>E.g., Nurse’s Health Study, Physicians</a:t>
            </a:r>
          </a:p>
          <a:p>
            <a:r>
              <a:rPr lang="en-US" smtClean="0">
                <a:cs typeface="FreesiaUPC" pitchFamily="34" charset="-34"/>
              </a:rPr>
              <a:t>Selection of Non-exposed Group</a:t>
            </a:r>
          </a:p>
          <a:p>
            <a:pPr lvl="1"/>
            <a:r>
              <a:rPr lang="en-US" sz="2400" smtClean="0">
                <a:cs typeface="FreesiaUPC" pitchFamily="34" charset="-34"/>
              </a:rPr>
              <a:t>Similar to exposed</a:t>
            </a:r>
          </a:p>
          <a:p>
            <a:pPr lvl="1"/>
            <a:r>
              <a:rPr lang="en-US" sz="2400" smtClean="0">
                <a:cs typeface="FreesiaUPC" pitchFamily="34" charset="-34"/>
              </a:rPr>
              <a:t>Control for confounding factors</a:t>
            </a:r>
            <a:endParaRPr lang="en-GB" sz="2400" smtClean="0">
              <a:cs typeface="FreesiaUPC" pitchFamily="34" charset="-34"/>
            </a:endParaRPr>
          </a:p>
          <a:p>
            <a:pPr lvl="1"/>
            <a:endParaRPr lang="en-US" smtClean="0">
              <a:cs typeface="FreesiaUPC" pitchFamily="34" charset="-34"/>
            </a:endParaRPr>
          </a:p>
          <a:p>
            <a:pPr lvl="1"/>
            <a:endParaRPr lang="en-GB" smtClean="0">
              <a:cs typeface="FreesiaUPC" pitchFamily="34" charset="-34"/>
            </a:endParaRPr>
          </a:p>
          <a:p>
            <a:endParaRPr lang="en-GB" smtClean="0">
              <a:cs typeface="FreesiaUPC" pitchFamily="34" charset="-34"/>
            </a:endParaRPr>
          </a:p>
        </p:txBody>
      </p:sp>
      <p:sp>
        <p:nvSpPr>
          <p:cNvPr id="5" name="Date Placeholder 4"/>
          <p:cNvSpPr>
            <a:spLocks noGrp="1"/>
          </p:cNvSpPr>
          <p:nvPr>
            <p:ph type="dt" sz="half" idx="10"/>
          </p:nvPr>
        </p:nvSpPr>
        <p:spPr/>
        <p:txBody>
          <a:bodyPr/>
          <a:lstStyle/>
          <a:p>
            <a:fld id="{B8B21B3B-3955-439E-BECC-4765980243B5}"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Design and data collection...</a:t>
            </a:r>
          </a:p>
        </p:txBody>
      </p:sp>
      <p:sp>
        <p:nvSpPr>
          <p:cNvPr id="21507" name="Slide Number Placeholder 5"/>
          <p:cNvSpPr>
            <a:spLocks noGrp="1"/>
          </p:cNvSpPr>
          <p:nvPr>
            <p:ph type="sldNum" sz="quarter" idx="12"/>
          </p:nvPr>
        </p:nvSpPr>
        <p:spPr/>
        <p:txBody>
          <a:bodyPr>
            <a:normAutofit/>
          </a:bodyPr>
          <a:lstStyle/>
          <a:p>
            <a:pPr>
              <a:defRPr/>
            </a:pPr>
            <a:fld id="{57263250-EFAC-416D-B459-715035F543DF}" type="slidenum">
              <a:rPr lang="en-GB"/>
              <a:pPr>
                <a:defRPr/>
              </a:pPr>
              <a:t>72</a:t>
            </a:fld>
            <a:endParaRPr lang="en-GB"/>
          </a:p>
        </p:txBody>
      </p:sp>
      <p:sp>
        <p:nvSpPr>
          <p:cNvPr id="84996" name="Rectangle 3"/>
          <p:cNvSpPr>
            <a:spLocks noGrp="1" noChangeArrowheads="1"/>
          </p:cNvSpPr>
          <p:nvPr>
            <p:ph sz="quarter" idx="1"/>
          </p:nvPr>
        </p:nvSpPr>
        <p:spPr>
          <a:xfrm>
            <a:off x="612775" y="1600200"/>
            <a:ext cx="8316913" cy="4495800"/>
          </a:xfrm>
        </p:spPr>
        <p:txBody>
          <a:bodyPr/>
          <a:lstStyle/>
          <a:p>
            <a:pPr>
              <a:buFontTx/>
              <a:buNone/>
            </a:pPr>
            <a:r>
              <a:rPr lang="en-GB" sz="2400" smtClean="0">
                <a:cs typeface="FreesiaUPC" pitchFamily="34" charset="-34"/>
              </a:rPr>
              <a:t>1.2. Screen identified subjects for the disease and omit the prevalent cases</a:t>
            </a:r>
          </a:p>
          <a:p>
            <a:pPr>
              <a:buFontTx/>
              <a:buNone/>
            </a:pPr>
            <a:r>
              <a:rPr lang="en-GB" sz="2400" smtClean="0">
                <a:cs typeface="FreesiaUPC" pitchFamily="34" charset="-34"/>
              </a:rPr>
              <a:t>2. Define, assess, identify and classify exposure</a:t>
            </a:r>
          </a:p>
          <a:p>
            <a:pPr>
              <a:buFontTx/>
              <a:buNone/>
            </a:pPr>
            <a:r>
              <a:rPr lang="en-GB" sz="2400" smtClean="0">
                <a:cs typeface="FreesiaUPC" pitchFamily="34" charset="-34"/>
              </a:rPr>
              <a:t>3. Follow-up and ascertain outcome</a:t>
            </a:r>
          </a:p>
          <a:p>
            <a:pPr lvl="1"/>
            <a:r>
              <a:rPr lang="en-GB" smtClean="0">
                <a:cs typeface="FreesiaUPC" pitchFamily="34" charset="-34"/>
              </a:rPr>
              <a:t>Timing of outcome events-case definition</a:t>
            </a:r>
          </a:p>
        </p:txBody>
      </p:sp>
      <p:sp>
        <p:nvSpPr>
          <p:cNvPr id="5" name="Date Placeholder 4"/>
          <p:cNvSpPr>
            <a:spLocks noGrp="1"/>
          </p:cNvSpPr>
          <p:nvPr>
            <p:ph type="dt" sz="half" idx="10"/>
          </p:nvPr>
        </p:nvSpPr>
        <p:spPr/>
        <p:txBody>
          <a:bodyPr/>
          <a:lstStyle/>
          <a:p>
            <a:fld id="{A309BFED-ECC6-4F72-BCC4-F355D047E66C}"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428625"/>
            <a:ext cx="8229600" cy="790575"/>
          </a:xfrm>
        </p:spPr>
        <p:txBody>
          <a:bodyPr>
            <a:normAutofit fontScale="90000"/>
          </a:bodyPr>
          <a:lstStyle/>
          <a:p>
            <a:r>
              <a:rPr lang="en-US" sz="2800" smtClean="0">
                <a:cs typeface="FreesiaUPC" pitchFamily="34" charset="-34"/>
              </a:rPr>
              <a:t/>
            </a:r>
            <a:br>
              <a:rPr lang="en-US" sz="2800" smtClean="0">
                <a:cs typeface="FreesiaUPC" pitchFamily="34" charset="-34"/>
              </a:rPr>
            </a:br>
            <a:r>
              <a:rPr lang="en-US" sz="2800" smtClean="0">
                <a:cs typeface="FreesiaUPC" pitchFamily="34" charset="-34"/>
              </a:rPr>
              <a:t>Sources of Exposure Information:</a:t>
            </a:r>
            <a:br>
              <a:rPr lang="en-US" sz="2800" smtClean="0">
                <a:cs typeface="FreesiaUPC" pitchFamily="34" charset="-34"/>
              </a:rPr>
            </a:br>
            <a:endParaRPr lang="en-US" sz="3200" b="1" smtClean="0">
              <a:solidFill>
                <a:srgbClr val="7030A0"/>
              </a:solidFill>
              <a:cs typeface="FreesiaUPC" pitchFamily="34" charset="-34"/>
            </a:endParaRPr>
          </a:p>
        </p:txBody>
      </p:sp>
      <p:sp>
        <p:nvSpPr>
          <p:cNvPr id="86019" name="Content Placeholder 2"/>
          <p:cNvSpPr>
            <a:spLocks noGrp="1"/>
          </p:cNvSpPr>
          <p:nvPr>
            <p:ph sz="quarter" idx="1"/>
          </p:nvPr>
        </p:nvSpPr>
        <p:spPr>
          <a:xfrm>
            <a:off x="285750" y="1500188"/>
            <a:ext cx="8705850" cy="4929187"/>
          </a:xfrm>
        </p:spPr>
        <p:txBody>
          <a:bodyPr/>
          <a:lstStyle/>
          <a:p>
            <a:pPr>
              <a:defRPr/>
            </a:pPr>
            <a:r>
              <a:rPr lang="en-US" sz="2400" b="1" dirty="0" smtClean="0">
                <a:solidFill>
                  <a:srgbClr val="7030A0"/>
                </a:solidFill>
                <a:cs typeface="FreesiaUPC" pitchFamily="34" charset="-34"/>
              </a:rPr>
              <a:t>Self Report (interviews, surveys, etc.)</a:t>
            </a:r>
            <a:endParaRPr lang="en-US" sz="4000" b="1" dirty="0" smtClean="0">
              <a:solidFill>
                <a:srgbClr val="7030A0"/>
              </a:solidFill>
              <a:cs typeface="FreesiaUPC" pitchFamily="34" charset="-34"/>
            </a:endParaRPr>
          </a:p>
          <a:p>
            <a:pPr lvl="1">
              <a:defRPr/>
            </a:pPr>
            <a:r>
              <a:rPr lang="en-US" sz="2400" dirty="0" smtClean="0">
                <a:cs typeface="FreesiaUPC" pitchFamily="34" charset="-34"/>
              </a:rPr>
              <a:t>Advantages:</a:t>
            </a:r>
          </a:p>
          <a:p>
            <a:pPr lvl="2">
              <a:spcBef>
                <a:spcPct val="0"/>
              </a:spcBef>
              <a:defRPr/>
            </a:pPr>
            <a:r>
              <a:rPr lang="en-US" sz="2000" dirty="0" smtClean="0">
                <a:cs typeface="FreesiaUPC" pitchFamily="34" charset="-34"/>
              </a:rPr>
              <a:t>Opportunity to question subjects on as many factors as necessary.</a:t>
            </a:r>
          </a:p>
          <a:p>
            <a:pPr lvl="2">
              <a:spcBef>
                <a:spcPct val="0"/>
              </a:spcBef>
              <a:defRPr/>
            </a:pPr>
            <a:r>
              <a:rPr lang="en-US" sz="2000" dirty="0" smtClean="0">
                <a:cs typeface="FreesiaUPC" pitchFamily="34" charset="-34"/>
              </a:rPr>
              <a:t>Good for collecting information on exposures not routinely recorded. </a:t>
            </a:r>
          </a:p>
          <a:p>
            <a:pPr lvl="1">
              <a:defRPr/>
            </a:pPr>
            <a:r>
              <a:rPr lang="en-US" sz="2800" dirty="0" smtClean="0">
                <a:cs typeface="FreesiaUPC" pitchFamily="34" charset="-34"/>
              </a:rPr>
              <a:t> </a:t>
            </a:r>
            <a:r>
              <a:rPr lang="en-US" sz="2400" dirty="0" smtClean="0">
                <a:cs typeface="FreesiaUPC" pitchFamily="34" charset="-34"/>
              </a:rPr>
              <a:t>Disadvantages:</a:t>
            </a:r>
            <a:endParaRPr lang="en-US" sz="2800" dirty="0" smtClean="0">
              <a:cs typeface="FreesiaUPC" pitchFamily="34" charset="-34"/>
            </a:endParaRPr>
          </a:p>
          <a:p>
            <a:pPr lvl="2">
              <a:defRPr/>
            </a:pPr>
            <a:r>
              <a:rPr lang="en-US" sz="2000" dirty="0" smtClean="0">
                <a:cs typeface="FreesiaUPC" pitchFamily="34" charset="-34"/>
              </a:rPr>
              <a:t>Subject to response bias (e.g. due to stigma, response expectations, etc.).</a:t>
            </a:r>
          </a:p>
          <a:p>
            <a:pPr lvl="2">
              <a:defRPr/>
            </a:pPr>
            <a:r>
              <a:rPr lang="en-US" sz="2000" dirty="0" smtClean="0">
                <a:cs typeface="FreesiaUPC" pitchFamily="34" charset="-34"/>
              </a:rPr>
              <a:t>Subject to interviewer bias</a:t>
            </a:r>
          </a:p>
          <a:p>
            <a:pPr marL="457200" indent="-457200">
              <a:defRPr/>
            </a:pPr>
            <a:r>
              <a:rPr lang="en-US" sz="2800" b="1" dirty="0" smtClean="0">
                <a:solidFill>
                  <a:srgbClr val="7030A0"/>
                </a:solidFill>
              </a:rPr>
              <a:t>Pre-existing Records:</a:t>
            </a:r>
          </a:p>
          <a:p>
            <a:pPr lvl="1">
              <a:buFont typeface="Wingdings" pitchFamily="2" charset="2"/>
              <a:buChar char="q"/>
              <a:defRPr/>
            </a:pPr>
            <a:r>
              <a:rPr lang="en-US" sz="2000" b="1" dirty="0" smtClean="0">
                <a:solidFill>
                  <a:schemeClr val="accent1">
                    <a:lumMod val="50000"/>
                  </a:schemeClr>
                </a:solidFill>
              </a:rPr>
              <a:t>Advantages:</a:t>
            </a:r>
          </a:p>
          <a:p>
            <a:pPr lvl="2">
              <a:defRPr/>
            </a:pPr>
            <a:r>
              <a:rPr lang="en-US" sz="2000" dirty="0" smtClean="0"/>
              <a:t> </a:t>
            </a:r>
            <a:r>
              <a:rPr lang="en-US" sz="2000" dirty="0" smtClean="0">
                <a:solidFill>
                  <a:srgbClr val="FF0000"/>
                </a:solidFill>
              </a:rPr>
              <a:t>Inexpensive </a:t>
            </a:r>
            <a:r>
              <a:rPr lang="en-US" sz="2000" dirty="0" smtClean="0"/>
              <a:t>and Relatively</a:t>
            </a:r>
            <a:r>
              <a:rPr lang="en-US" sz="2000" dirty="0" smtClean="0">
                <a:solidFill>
                  <a:srgbClr val="FF0000"/>
                </a:solidFill>
              </a:rPr>
              <a:t> easy </a:t>
            </a:r>
            <a:r>
              <a:rPr lang="en-US" sz="2000" dirty="0" smtClean="0"/>
              <a:t>to work with</a:t>
            </a:r>
          </a:p>
          <a:p>
            <a:pPr lvl="2">
              <a:defRPr/>
            </a:pPr>
            <a:r>
              <a:rPr lang="en-US" sz="2000" dirty="0" smtClean="0"/>
              <a:t> Usually unbiased -data were collected for other purposes</a:t>
            </a:r>
            <a:r>
              <a:rPr lang="en-US" sz="1800" dirty="0" smtClean="0"/>
              <a:t> </a:t>
            </a:r>
            <a:endParaRPr lang="en-US" sz="1400" dirty="0" smtClean="0"/>
          </a:p>
          <a:p>
            <a:pPr>
              <a:defRPr/>
            </a:pPr>
            <a:endParaRPr lang="en-US" dirty="0" smtClean="0">
              <a:cs typeface="FreesiaUPC" pitchFamily="34" charset="-34"/>
            </a:endParaRPr>
          </a:p>
        </p:txBody>
      </p:sp>
      <p:sp>
        <p:nvSpPr>
          <p:cNvPr id="4" name="Date Placeholder 3"/>
          <p:cNvSpPr>
            <a:spLocks noGrp="1"/>
          </p:cNvSpPr>
          <p:nvPr>
            <p:ph type="dt" sz="half" idx="10"/>
          </p:nvPr>
        </p:nvSpPr>
        <p:spPr/>
        <p:txBody>
          <a:bodyPr/>
          <a:lstStyle/>
          <a:p>
            <a:fld id="{85400B92-0C5E-4E65-9307-5712D91F765C}"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73</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152400"/>
            <a:ext cx="8229600" cy="990600"/>
          </a:xfrm>
        </p:spPr>
        <p:txBody>
          <a:bodyPr>
            <a:normAutofit fontScale="90000"/>
          </a:bodyPr>
          <a:lstStyle/>
          <a:p>
            <a:r>
              <a:rPr lang="en-US" sz="3200" smtClean="0">
                <a:cs typeface="FreesiaUPC" pitchFamily="34" charset="-34"/>
              </a:rPr>
              <a:t/>
            </a:r>
            <a:br>
              <a:rPr lang="en-US" sz="3200" smtClean="0">
                <a:cs typeface="FreesiaUPC" pitchFamily="34" charset="-34"/>
              </a:rPr>
            </a:br>
            <a:r>
              <a:rPr lang="en-US" sz="3200" smtClean="0">
                <a:cs typeface="FreesiaUPC" pitchFamily="34" charset="-34"/>
              </a:rPr>
              <a:t>Sources of Exposure Information…</a:t>
            </a:r>
            <a:br>
              <a:rPr lang="en-US" sz="3200" smtClean="0">
                <a:cs typeface="FreesiaUPC" pitchFamily="34" charset="-34"/>
              </a:rPr>
            </a:br>
            <a:endParaRPr lang="en-US" sz="2800" smtClean="0">
              <a:cs typeface="FreesiaUPC" pitchFamily="34" charset="-34"/>
            </a:endParaRPr>
          </a:p>
        </p:txBody>
      </p:sp>
      <p:sp>
        <p:nvSpPr>
          <p:cNvPr id="87043" name="Content Placeholder 2"/>
          <p:cNvSpPr>
            <a:spLocks noGrp="1"/>
          </p:cNvSpPr>
          <p:nvPr>
            <p:ph sz="quarter" idx="1"/>
          </p:nvPr>
        </p:nvSpPr>
        <p:spPr>
          <a:xfrm>
            <a:off x="357188" y="1428750"/>
            <a:ext cx="8786812" cy="5143500"/>
          </a:xfrm>
        </p:spPr>
        <p:txBody>
          <a:bodyPr/>
          <a:lstStyle/>
          <a:p>
            <a:pPr lvl="1">
              <a:buFont typeface="Wingdings" pitchFamily="2" charset="2"/>
              <a:buChar char="q"/>
              <a:defRPr/>
            </a:pPr>
            <a:r>
              <a:rPr lang="en-US" sz="2000" b="1" dirty="0" smtClean="0">
                <a:solidFill>
                  <a:schemeClr val="accent1">
                    <a:lumMod val="50000"/>
                  </a:schemeClr>
                </a:solidFill>
              </a:rPr>
              <a:t>Disadvantages</a:t>
            </a:r>
            <a:r>
              <a:rPr lang="en-US" sz="2000" dirty="0" smtClean="0">
                <a:solidFill>
                  <a:schemeClr val="accent1">
                    <a:lumMod val="50000"/>
                  </a:schemeClr>
                </a:solidFill>
              </a:rPr>
              <a:t>:</a:t>
            </a:r>
          </a:p>
          <a:p>
            <a:pPr marL="1052512" lvl="2" indent="-457200">
              <a:defRPr/>
            </a:pPr>
            <a:r>
              <a:rPr lang="en-US" sz="1800" dirty="0" smtClean="0"/>
              <a:t>Exposure information may not be precise enough to address the research question.</a:t>
            </a:r>
          </a:p>
          <a:p>
            <a:pPr marL="1052512" lvl="2" indent="-457200">
              <a:defRPr/>
            </a:pPr>
            <a:r>
              <a:rPr lang="en-US" sz="1800" dirty="0" smtClean="0"/>
              <a:t>Records frequently do not contain data on potential confounding factors. </a:t>
            </a:r>
            <a:endParaRPr lang="en-US" dirty="0" smtClean="0"/>
          </a:p>
          <a:p>
            <a:pPr>
              <a:buFont typeface="Wingdings" pitchFamily="2" charset="2"/>
              <a:buChar char="q"/>
              <a:defRPr/>
            </a:pPr>
            <a:r>
              <a:rPr lang="en-US" sz="2800" dirty="0" smtClean="0">
                <a:solidFill>
                  <a:srgbClr val="7030A0"/>
                </a:solidFill>
                <a:cs typeface="FreesiaUPC" pitchFamily="34" charset="-34"/>
              </a:rPr>
              <a:t>Direct Measurement</a:t>
            </a:r>
          </a:p>
          <a:p>
            <a:pPr lvl="1">
              <a:defRPr/>
            </a:pPr>
            <a:r>
              <a:rPr lang="en-US" sz="2400" dirty="0" smtClean="0">
                <a:cs typeface="FreesiaUPC" pitchFamily="34" charset="-34"/>
              </a:rPr>
              <a:t>Can provide objective and unbiased exposure ascertainment (e.g. blood pressure, serum samples, environmental measurements, etc.).</a:t>
            </a:r>
          </a:p>
          <a:p>
            <a:pPr>
              <a:defRPr/>
            </a:pPr>
            <a:r>
              <a:rPr lang="en-US" sz="2400" dirty="0" smtClean="0">
                <a:solidFill>
                  <a:srgbClr val="7030A0"/>
                </a:solidFill>
                <a:cs typeface="FreesiaUPC" pitchFamily="34" charset="-34"/>
              </a:rPr>
              <a:t>Death certificates </a:t>
            </a:r>
            <a:r>
              <a:rPr lang="en-US" sz="2400" dirty="0" smtClean="0">
                <a:cs typeface="FreesiaUPC" pitchFamily="34" charset="-34"/>
              </a:rPr>
              <a:t>(National Death Index) –for some causes</a:t>
            </a:r>
          </a:p>
          <a:p>
            <a:pPr>
              <a:defRPr/>
            </a:pPr>
            <a:r>
              <a:rPr lang="en-US" sz="2400" dirty="0" smtClean="0">
                <a:cs typeface="FreesiaUPC" pitchFamily="34" charset="-34"/>
              </a:rPr>
              <a:t> </a:t>
            </a:r>
            <a:r>
              <a:rPr lang="en-US" sz="2400" b="1" dirty="0" smtClean="0">
                <a:solidFill>
                  <a:srgbClr val="7030A0"/>
                </a:solidFill>
                <a:cs typeface="FreesiaUPC" pitchFamily="34" charset="-34"/>
              </a:rPr>
              <a:t>Clinical history</a:t>
            </a:r>
          </a:p>
          <a:p>
            <a:pPr>
              <a:defRPr/>
            </a:pPr>
            <a:r>
              <a:rPr lang="en-US" sz="2400" b="1" dirty="0" smtClean="0">
                <a:solidFill>
                  <a:srgbClr val="7030A0"/>
                </a:solidFill>
                <a:cs typeface="FreesiaUPC" pitchFamily="34" charset="-34"/>
              </a:rPr>
              <a:t>Medical examination </a:t>
            </a:r>
            <a:r>
              <a:rPr lang="en-US" sz="2400" dirty="0" smtClean="0">
                <a:cs typeface="FreesiaUPC" pitchFamily="34" charset="-34"/>
              </a:rPr>
              <a:t>(periodic re- examination of the cohort)</a:t>
            </a:r>
            <a:endParaRPr lang="en-US" sz="2400" b="1" dirty="0" smtClean="0">
              <a:solidFill>
                <a:srgbClr val="7030A0"/>
              </a:solidFill>
              <a:cs typeface="FreesiaUPC" pitchFamily="34" charset="-34"/>
            </a:endParaRPr>
          </a:p>
          <a:p>
            <a:pPr>
              <a:defRPr/>
            </a:pPr>
            <a:r>
              <a:rPr lang="en-US" sz="2700" b="1" dirty="0" smtClean="0">
                <a:solidFill>
                  <a:srgbClr val="7030A0"/>
                </a:solidFill>
                <a:cs typeface="FreesiaUPC" pitchFamily="34" charset="-34"/>
              </a:rPr>
              <a:t>Hospital discharge logs</a:t>
            </a:r>
            <a:endParaRPr lang="en-US" sz="2700" dirty="0" smtClean="0">
              <a:cs typeface="FreesiaUPC" pitchFamily="34" charset="-34"/>
            </a:endParaRPr>
          </a:p>
        </p:txBody>
      </p:sp>
      <p:sp>
        <p:nvSpPr>
          <p:cNvPr id="4" name="Date Placeholder 3"/>
          <p:cNvSpPr>
            <a:spLocks noGrp="1"/>
          </p:cNvSpPr>
          <p:nvPr>
            <p:ph type="dt" sz="half" idx="10"/>
          </p:nvPr>
        </p:nvSpPr>
        <p:spPr/>
        <p:txBody>
          <a:bodyPr/>
          <a:lstStyle/>
          <a:p>
            <a:fld id="{4D5D250E-FC7F-4662-B457-AA1DC834D421}" type="datetime1">
              <a:rPr lang="en-US" smtClean="0"/>
              <a:t>5/17/2020</a:t>
            </a:fld>
            <a:endParaRPr lang="en-US"/>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74</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12775" y="228600"/>
            <a:ext cx="8531225" cy="990600"/>
          </a:xfrm>
        </p:spPr>
        <p:txBody>
          <a:bodyPr>
            <a:normAutofit fontScale="90000"/>
          </a:bodyPr>
          <a:lstStyle/>
          <a:p>
            <a:pPr fontAlgn="auto">
              <a:spcAft>
                <a:spcPts val="0"/>
              </a:spcAft>
              <a:defRPr/>
            </a:pPr>
            <a:r>
              <a:rPr lang="en-GB" dirty="0" smtClean="0"/>
              <a:t/>
            </a:r>
            <a:br>
              <a:rPr lang="en-GB" dirty="0" smtClean="0"/>
            </a:br>
            <a:r>
              <a:rPr lang="en-GB" dirty="0" smtClean="0"/>
              <a:t>Analysis (</a:t>
            </a:r>
            <a:r>
              <a:rPr lang="en-US" sz="3100" b="1" dirty="0" smtClean="0"/>
              <a:t>Measures of Association used in cohort studies</a:t>
            </a:r>
            <a:r>
              <a:rPr lang="en-US" dirty="0" smtClean="0"/>
              <a:t/>
            </a:r>
            <a:br>
              <a:rPr lang="en-US" dirty="0" smtClean="0"/>
            </a:br>
            <a:endParaRPr lang="en-GB" dirty="0" smtClean="0"/>
          </a:p>
        </p:txBody>
      </p:sp>
      <p:sp>
        <p:nvSpPr>
          <p:cNvPr id="22531" name="Slide Number Placeholder 5"/>
          <p:cNvSpPr>
            <a:spLocks noGrp="1"/>
          </p:cNvSpPr>
          <p:nvPr>
            <p:ph type="sldNum" sz="quarter" idx="12"/>
          </p:nvPr>
        </p:nvSpPr>
        <p:spPr/>
        <p:txBody>
          <a:bodyPr>
            <a:normAutofit/>
          </a:bodyPr>
          <a:lstStyle/>
          <a:p>
            <a:pPr>
              <a:defRPr/>
            </a:pPr>
            <a:fld id="{F61B9320-E37F-452A-BF7C-1EE43BAC8A3B}" type="slidenum">
              <a:rPr lang="en-GB"/>
              <a:pPr>
                <a:defRPr/>
              </a:pPr>
              <a:t>75</a:t>
            </a:fld>
            <a:endParaRPr lang="en-GB"/>
          </a:p>
        </p:txBody>
      </p:sp>
      <p:sp>
        <p:nvSpPr>
          <p:cNvPr id="88068" name="Rectangle 3"/>
          <p:cNvSpPr>
            <a:spLocks noGrp="1" noChangeArrowheads="1"/>
          </p:cNvSpPr>
          <p:nvPr>
            <p:ph sz="quarter" idx="1"/>
          </p:nvPr>
        </p:nvSpPr>
        <p:spPr>
          <a:xfrm>
            <a:off x="612775" y="1600200"/>
            <a:ext cx="8316913" cy="4495800"/>
          </a:xfrm>
        </p:spPr>
        <p:txBody>
          <a:bodyPr/>
          <a:lstStyle/>
          <a:p>
            <a:pPr>
              <a:lnSpc>
                <a:spcPct val="80000"/>
              </a:lnSpc>
            </a:pPr>
            <a:r>
              <a:rPr lang="en-GB" sz="2800" smtClean="0">
                <a:cs typeface="FreesiaUPC" pitchFamily="34" charset="-34"/>
              </a:rPr>
              <a:t>RR=INCIDENCE EXP/INC NONEXP</a:t>
            </a:r>
          </a:p>
          <a:p>
            <a:pPr>
              <a:lnSpc>
                <a:spcPct val="80000"/>
              </a:lnSpc>
            </a:pPr>
            <a:r>
              <a:rPr lang="en-GB" sz="2800" smtClean="0">
                <a:cs typeface="FreesiaUPC" pitchFamily="34" charset="-34"/>
              </a:rPr>
              <a:t>Presence of association</a:t>
            </a:r>
          </a:p>
          <a:p>
            <a:pPr lvl="2">
              <a:lnSpc>
                <a:spcPct val="80000"/>
              </a:lnSpc>
            </a:pPr>
            <a:r>
              <a:rPr lang="en-GB" sz="2000" smtClean="0">
                <a:cs typeface="FreesiaUPC" pitchFamily="34" charset="-34"/>
              </a:rPr>
              <a:t>RR=1 – no association; RR&lt;1 – negative association; RR&gt;1 – positive association</a:t>
            </a:r>
          </a:p>
          <a:p>
            <a:pPr lvl="2">
              <a:lnSpc>
                <a:spcPct val="80000"/>
              </a:lnSpc>
            </a:pPr>
            <a:r>
              <a:rPr lang="en-GB" sz="2000" smtClean="0">
                <a:cs typeface="FreesiaUPC" pitchFamily="34" charset="-34"/>
              </a:rPr>
              <a:t>AR&amp;</a:t>
            </a:r>
            <a:r>
              <a:rPr lang="en-US" sz="2000" smtClean="0">
                <a:cs typeface="FreesiaUPC" pitchFamily="34" charset="-34"/>
              </a:rPr>
              <a:t>AR%</a:t>
            </a:r>
            <a:r>
              <a:rPr lang="en-GB" sz="2000" smtClean="0">
                <a:cs typeface="FreesiaUPC" pitchFamily="34" charset="-34"/>
              </a:rPr>
              <a:t>, PAR &amp; %, </a:t>
            </a:r>
          </a:p>
          <a:p>
            <a:pPr lvl="2">
              <a:lnSpc>
                <a:spcPct val="80000"/>
              </a:lnSpc>
            </a:pPr>
            <a:r>
              <a:rPr lang="en-GB" sz="2000" smtClean="0">
                <a:cs typeface="FreesiaUPC" pitchFamily="34" charset="-34"/>
              </a:rPr>
              <a:t>P-value&lt;0.05 – statistically significant association</a:t>
            </a:r>
          </a:p>
          <a:p>
            <a:pPr>
              <a:lnSpc>
                <a:spcPct val="80000"/>
              </a:lnSpc>
            </a:pPr>
            <a:r>
              <a:rPr lang="en-GB" sz="2800" smtClean="0">
                <a:cs typeface="FreesiaUPC" pitchFamily="34" charset="-34"/>
              </a:rPr>
              <a:t>Strength of association</a:t>
            </a:r>
          </a:p>
          <a:p>
            <a:pPr lvl="1">
              <a:lnSpc>
                <a:spcPct val="80000"/>
              </a:lnSpc>
            </a:pPr>
            <a:r>
              <a:rPr lang="en-GB" sz="2400" smtClean="0">
                <a:cs typeface="FreesiaUPC" pitchFamily="34" charset="-34"/>
              </a:rPr>
              <a:t>Weak –  RR close to zero; Strong –  RR far from zero</a:t>
            </a:r>
          </a:p>
          <a:p>
            <a:pPr>
              <a:lnSpc>
                <a:spcPct val="80000"/>
              </a:lnSpc>
              <a:buFontTx/>
              <a:buNone/>
            </a:pPr>
            <a:endParaRPr lang="en-GB" sz="2800" smtClean="0">
              <a:cs typeface="FreesiaUPC" pitchFamily="34" charset="-34"/>
            </a:endParaRPr>
          </a:p>
          <a:p>
            <a:pPr lvl="2">
              <a:lnSpc>
                <a:spcPct val="80000"/>
              </a:lnSpc>
            </a:pPr>
            <a:endParaRPr lang="en-GB" sz="2000" smtClean="0">
              <a:cs typeface="FreesiaUPC" pitchFamily="34" charset="-34"/>
            </a:endParaRPr>
          </a:p>
        </p:txBody>
      </p:sp>
      <p:sp>
        <p:nvSpPr>
          <p:cNvPr id="5" name="Date Placeholder 4"/>
          <p:cNvSpPr>
            <a:spLocks noGrp="1"/>
          </p:cNvSpPr>
          <p:nvPr>
            <p:ph type="dt" sz="half" idx="10"/>
          </p:nvPr>
        </p:nvSpPr>
        <p:spPr/>
        <p:txBody>
          <a:bodyPr/>
          <a:lstStyle/>
          <a:p>
            <a:fld id="{4A549F39-8FD8-4597-AEAB-2C1DCD6D6EB0}"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Advantages</a:t>
            </a:r>
          </a:p>
        </p:txBody>
      </p:sp>
      <p:sp>
        <p:nvSpPr>
          <p:cNvPr id="23555" name="Slide Number Placeholder 5"/>
          <p:cNvSpPr>
            <a:spLocks noGrp="1"/>
          </p:cNvSpPr>
          <p:nvPr>
            <p:ph type="sldNum" sz="quarter" idx="12"/>
          </p:nvPr>
        </p:nvSpPr>
        <p:spPr/>
        <p:txBody>
          <a:bodyPr>
            <a:normAutofit/>
          </a:bodyPr>
          <a:lstStyle/>
          <a:p>
            <a:pPr>
              <a:defRPr/>
            </a:pPr>
            <a:fld id="{1EAAEF10-ADBC-4263-8309-0AE4D920AEA3}" type="slidenum">
              <a:rPr lang="en-GB"/>
              <a:pPr>
                <a:defRPr/>
              </a:pPr>
              <a:t>76</a:t>
            </a:fld>
            <a:endParaRPr lang="en-GB"/>
          </a:p>
        </p:txBody>
      </p:sp>
      <p:sp>
        <p:nvSpPr>
          <p:cNvPr id="5123" name="Rectangle 3"/>
          <p:cNvSpPr>
            <a:spLocks noGrp="1" noChangeArrowheads="1"/>
          </p:cNvSpPr>
          <p:nvPr>
            <p:ph sz="quarter" idx="1"/>
          </p:nvPr>
        </p:nvSpPr>
        <p:spPr>
          <a:xfrm>
            <a:off x="428625" y="1600200"/>
            <a:ext cx="8358188" cy="4495800"/>
          </a:xfrm>
        </p:spPr>
        <p:txBody>
          <a:bodyPr/>
          <a:lstStyle/>
          <a:p>
            <a:pPr marL="319088" lvl="1" indent="-319088">
              <a:spcBef>
                <a:spcPts val="700"/>
              </a:spcBef>
              <a:buClr>
                <a:schemeClr val="accent2"/>
              </a:buClr>
              <a:buSzPct val="60000"/>
              <a:buFont typeface="Wingdings" pitchFamily="2" charset="2"/>
              <a:buChar char=""/>
            </a:pPr>
            <a:r>
              <a:rPr lang="en-GB" sz="2400" smtClean="0">
                <a:cs typeface="FreesiaUPC" pitchFamily="34" charset="-34"/>
              </a:rPr>
              <a:t>Elucidates temporal relationship between exposure and outcome (</a:t>
            </a:r>
            <a:r>
              <a:rPr lang="en-US" sz="2400" smtClean="0">
                <a:cs typeface="FreesiaUPC" pitchFamily="34" charset="-34"/>
              </a:rPr>
              <a:t>It shows temporal sequence) </a:t>
            </a:r>
          </a:p>
          <a:p>
            <a:r>
              <a:rPr lang="en-GB" sz="2400" smtClean="0">
                <a:cs typeface="FreesiaUPC" pitchFamily="34" charset="-34"/>
              </a:rPr>
              <a:t>it is possible to examine a range of outcomes of particular value when exposure is rare</a:t>
            </a:r>
          </a:p>
          <a:p>
            <a:r>
              <a:rPr lang="en-GB" sz="2400" smtClean="0">
                <a:cs typeface="FreesiaUPC" pitchFamily="34" charset="-34"/>
              </a:rPr>
              <a:t>Minimize selection bias – </a:t>
            </a:r>
            <a:r>
              <a:rPr lang="en-GB" sz="2400" b="1" smtClean="0">
                <a:cs typeface="FreesiaUPC" pitchFamily="34" charset="-34"/>
              </a:rPr>
              <a:t>prospective</a:t>
            </a:r>
          </a:p>
          <a:p>
            <a:r>
              <a:rPr lang="en-US" sz="2400" smtClean="0">
                <a:cs typeface="FreesiaUPC" pitchFamily="34" charset="-34"/>
              </a:rPr>
              <a:t>Can examine multiple effect of a single exposure</a:t>
            </a:r>
          </a:p>
          <a:p>
            <a:r>
              <a:rPr lang="en-US" sz="2400" smtClean="0">
                <a:cs typeface="FreesiaUPC" pitchFamily="34" charset="-34"/>
              </a:rPr>
              <a:t>Allow direct measure of incidence of disease in the exposed &amp; none exposed.</a:t>
            </a:r>
          </a:p>
          <a:p>
            <a:endParaRPr lang="en-US" sz="2400" smtClean="0">
              <a:cs typeface="FreesiaUPC" pitchFamily="34" charset="-34"/>
            </a:endParaRPr>
          </a:p>
          <a:p>
            <a:endParaRPr lang="en-GB" sz="2400" smtClean="0">
              <a:cs typeface="FreesiaUPC" pitchFamily="34" charset="-34"/>
            </a:endParaRPr>
          </a:p>
        </p:txBody>
      </p:sp>
      <p:sp>
        <p:nvSpPr>
          <p:cNvPr id="5" name="Date Placeholder 4"/>
          <p:cNvSpPr>
            <a:spLocks noGrp="1"/>
          </p:cNvSpPr>
          <p:nvPr>
            <p:ph type="dt" sz="half" idx="10"/>
          </p:nvPr>
        </p:nvSpPr>
        <p:spPr/>
        <p:txBody>
          <a:bodyPr/>
          <a:lstStyle/>
          <a:p>
            <a:fld id="{EACA50C4-D687-4CF1-BAEB-CD265DCAFFC8}"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12775" y="228600"/>
            <a:ext cx="8153400" cy="990600"/>
          </a:xfrm>
        </p:spPr>
        <p:txBody>
          <a:bodyPr/>
          <a:lstStyle/>
          <a:p>
            <a:r>
              <a:rPr lang="en-GB" smtClean="0">
                <a:cs typeface="FreesiaUPC" pitchFamily="34" charset="-34"/>
              </a:rPr>
              <a:t>Disadvantages</a:t>
            </a:r>
          </a:p>
        </p:txBody>
      </p:sp>
      <p:sp>
        <p:nvSpPr>
          <p:cNvPr id="24579" name="Slide Number Placeholder 5"/>
          <p:cNvSpPr>
            <a:spLocks noGrp="1"/>
          </p:cNvSpPr>
          <p:nvPr>
            <p:ph type="sldNum" sz="quarter" idx="12"/>
          </p:nvPr>
        </p:nvSpPr>
        <p:spPr/>
        <p:txBody>
          <a:bodyPr>
            <a:normAutofit/>
          </a:bodyPr>
          <a:lstStyle/>
          <a:p>
            <a:pPr>
              <a:defRPr/>
            </a:pPr>
            <a:fld id="{D2658DE9-BF17-4B00-B6EB-2477504507FB}" type="slidenum">
              <a:rPr lang="en-GB"/>
              <a:pPr>
                <a:defRPr/>
              </a:pPr>
              <a:t>77</a:t>
            </a:fld>
            <a:endParaRPr lang="en-GB"/>
          </a:p>
        </p:txBody>
      </p:sp>
      <p:sp>
        <p:nvSpPr>
          <p:cNvPr id="7171" name="Rectangle 3"/>
          <p:cNvSpPr>
            <a:spLocks noGrp="1" noChangeArrowheads="1"/>
          </p:cNvSpPr>
          <p:nvPr>
            <p:ph sz="quarter" idx="1"/>
          </p:nvPr>
        </p:nvSpPr>
        <p:spPr>
          <a:xfrm>
            <a:off x="500063" y="1500188"/>
            <a:ext cx="8429625" cy="4929187"/>
          </a:xfrm>
        </p:spPr>
        <p:txBody>
          <a:bodyPr/>
          <a:lstStyle/>
          <a:p>
            <a:pPr>
              <a:lnSpc>
                <a:spcPct val="90000"/>
              </a:lnSpc>
            </a:pPr>
            <a:r>
              <a:rPr lang="en-GB" smtClean="0">
                <a:cs typeface="FreesiaUPC" pitchFamily="34" charset="-34"/>
              </a:rPr>
              <a:t>Time-consuming - </a:t>
            </a:r>
            <a:r>
              <a:rPr lang="en-GB" b="1" smtClean="0">
                <a:cs typeface="FreesiaUPC" pitchFamily="34" charset="-34"/>
              </a:rPr>
              <a:t>prospective</a:t>
            </a:r>
          </a:p>
          <a:p>
            <a:pPr lvl="1">
              <a:lnSpc>
                <a:spcPct val="90000"/>
              </a:lnSpc>
            </a:pPr>
            <a:r>
              <a:rPr lang="en-GB" sz="2000" smtClean="0">
                <a:cs typeface="FreesiaUPC" pitchFamily="34" charset="-34"/>
              </a:rPr>
              <a:t>Require long periods of follow-up since disease may occur a long time after exposure</a:t>
            </a:r>
          </a:p>
          <a:p>
            <a:pPr lvl="1">
              <a:lnSpc>
                <a:spcPct val="90000"/>
              </a:lnSpc>
            </a:pPr>
            <a:r>
              <a:rPr lang="en-GB" sz="2000" smtClean="0">
                <a:cs typeface="FreesiaUPC" pitchFamily="34" charset="-34"/>
              </a:rPr>
              <a:t>Many exposures investigated are long-term in nature and accurate information about them requires data collection over long periods</a:t>
            </a:r>
          </a:p>
          <a:p>
            <a:r>
              <a:rPr lang="en-GB" sz="2400" smtClean="0">
                <a:cs typeface="FreesiaUPC" pitchFamily="34" charset="-34"/>
              </a:rPr>
              <a:t>Expensive - prospective</a:t>
            </a:r>
          </a:p>
          <a:p>
            <a:pPr lvl="1"/>
            <a:r>
              <a:rPr lang="en-GB" sz="2000" smtClean="0">
                <a:cs typeface="FreesiaUPC" pitchFamily="34" charset="-34"/>
              </a:rPr>
              <a:t>Often involve following large number of individuals for many years</a:t>
            </a:r>
          </a:p>
          <a:p>
            <a:r>
              <a:rPr lang="en-GB" sz="2400" smtClean="0">
                <a:cs typeface="FreesiaUPC" pitchFamily="34" charset="-34"/>
              </a:rPr>
              <a:t>Incompleteness of records – retrospective</a:t>
            </a:r>
          </a:p>
          <a:p>
            <a:pPr lvl="1"/>
            <a:r>
              <a:rPr lang="en-US" sz="2100" smtClean="0">
                <a:cs typeface="FreesiaUPC" pitchFamily="34" charset="-34"/>
              </a:rPr>
              <a:t>Require the availability of adequate records</a:t>
            </a:r>
          </a:p>
          <a:p>
            <a:r>
              <a:rPr lang="en-GB" sz="2400" smtClean="0">
                <a:cs typeface="FreesiaUPC" pitchFamily="34" charset="-34"/>
              </a:rPr>
              <a:t>Loss-to-follow-up – bias</a:t>
            </a:r>
          </a:p>
          <a:p>
            <a:pPr lvl="1"/>
            <a:r>
              <a:rPr lang="en-US" sz="2100" smtClean="0">
                <a:cs typeface="FreesiaUPC" pitchFamily="34" charset="-34"/>
              </a:rPr>
              <a:t>Validity of results - seriously affected by losses to follow up</a:t>
            </a:r>
          </a:p>
          <a:p>
            <a:r>
              <a:rPr lang="en-GB" sz="2400" smtClean="0">
                <a:cs typeface="FreesiaUPC" pitchFamily="34" charset="-34"/>
              </a:rPr>
              <a:t>Inefficient for rare disease</a:t>
            </a:r>
          </a:p>
        </p:txBody>
      </p:sp>
      <p:sp>
        <p:nvSpPr>
          <p:cNvPr id="5" name="Date Placeholder 4"/>
          <p:cNvSpPr>
            <a:spLocks noGrp="1"/>
          </p:cNvSpPr>
          <p:nvPr>
            <p:ph type="dt" sz="half" idx="10"/>
          </p:nvPr>
        </p:nvSpPr>
        <p:spPr/>
        <p:txBody>
          <a:bodyPr/>
          <a:lstStyle/>
          <a:p>
            <a:fld id="{E15CEB12-C074-41B5-9670-8A38CCC05298}" type="datetime1">
              <a:rPr lang="en-US" smtClean="0"/>
              <a:t>5/17/2020</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Experimental studies</a:t>
            </a:r>
            <a:endParaRPr lang="en-US" dirty="0"/>
          </a:p>
        </p:txBody>
      </p:sp>
      <p:sp>
        <p:nvSpPr>
          <p:cNvPr id="3" name="Content Placeholder 2"/>
          <p:cNvSpPr>
            <a:spLocks noGrp="1"/>
          </p:cNvSpPr>
          <p:nvPr>
            <p:ph idx="1"/>
          </p:nvPr>
        </p:nvSpPr>
        <p:spPr/>
        <p:txBody>
          <a:bodyPr/>
          <a:lstStyle/>
          <a:p>
            <a:r>
              <a:rPr lang="en-GB" dirty="0" smtClean="0"/>
              <a:t>Individuals are allocated in to treatment and control groups by the investigator</a:t>
            </a:r>
          </a:p>
          <a:p>
            <a:pPr>
              <a:buNone/>
            </a:pPr>
            <a:r>
              <a:rPr lang="en-GB" dirty="0" smtClean="0"/>
              <a:t> </a:t>
            </a:r>
          </a:p>
          <a:p>
            <a:r>
              <a:rPr lang="en-GB" dirty="0" smtClean="0"/>
              <a:t>If properly done, experimental studies can produce high quality data</a:t>
            </a:r>
          </a:p>
          <a:p>
            <a:pPr>
              <a:buNone/>
            </a:pPr>
            <a:endParaRPr lang="en-GB" dirty="0" smtClean="0"/>
          </a:p>
          <a:p>
            <a:r>
              <a:rPr lang="en-GB" dirty="0" smtClean="0"/>
              <a:t>They are the gold standard study design</a:t>
            </a:r>
          </a:p>
          <a:p>
            <a:pPr>
              <a:buNone/>
            </a:pPr>
            <a:endParaRPr lang="en-GB" dirty="0" smtClean="0"/>
          </a:p>
          <a:p>
            <a:endParaRPr lang="en-US" dirty="0"/>
          </a:p>
        </p:txBody>
      </p:sp>
      <p:sp>
        <p:nvSpPr>
          <p:cNvPr id="4" name="Date Placeholder 3"/>
          <p:cNvSpPr>
            <a:spLocks noGrp="1"/>
          </p:cNvSpPr>
          <p:nvPr>
            <p:ph type="dt" sz="half" idx="10"/>
          </p:nvPr>
        </p:nvSpPr>
        <p:spPr/>
        <p:txBody>
          <a:bodyPr/>
          <a:lstStyle/>
          <a:p>
            <a:fld id="{699CF5EE-7D50-40B9-A864-233E35A3205D}"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lstStyle/>
          <a:p>
            <a:pPr marL="609600" indent="-609600">
              <a:lnSpc>
                <a:spcPct val="90000"/>
              </a:lnSpc>
              <a:buNone/>
            </a:pPr>
            <a:r>
              <a:rPr lang="en-GB" sz="2800" dirty="0" smtClean="0"/>
              <a:t>Experimental studies can be</a:t>
            </a:r>
          </a:p>
          <a:p>
            <a:pPr marL="609600" indent="-609600">
              <a:lnSpc>
                <a:spcPct val="90000"/>
              </a:lnSpc>
              <a:buFontTx/>
              <a:buAutoNum type="arabicPeriod"/>
            </a:pPr>
            <a:r>
              <a:rPr lang="en-GB" sz="2800" dirty="0" smtClean="0"/>
              <a:t>Therapeutic trials </a:t>
            </a:r>
          </a:p>
          <a:p>
            <a:pPr marL="990600" lvl="1" indent="-533400">
              <a:lnSpc>
                <a:spcPct val="90000"/>
              </a:lnSpc>
            </a:pPr>
            <a:r>
              <a:rPr lang="en-GB" sz="2400" dirty="0" smtClean="0"/>
              <a:t>Conducted on patients </a:t>
            </a:r>
          </a:p>
          <a:p>
            <a:pPr marL="990600" lvl="1" indent="-533400">
              <a:lnSpc>
                <a:spcPct val="90000"/>
              </a:lnSpc>
            </a:pPr>
            <a:r>
              <a:rPr lang="en-GB" sz="2400" dirty="0" smtClean="0"/>
              <a:t>To determine the effect of treatment on disease </a:t>
            </a:r>
          </a:p>
          <a:p>
            <a:pPr marL="609600" indent="-609600">
              <a:lnSpc>
                <a:spcPct val="90000"/>
              </a:lnSpc>
              <a:buNone/>
            </a:pPr>
            <a:endParaRPr lang="en-GB" sz="2800" dirty="0" smtClean="0"/>
          </a:p>
          <a:p>
            <a:pPr marL="609600" indent="-609600">
              <a:lnSpc>
                <a:spcPct val="90000"/>
              </a:lnSpc>
              <a:buNone/>
            </a:pPr>
            <a:r>
              <a:rPr lang="en-GB" sz="2800" dirty="0" smtClean="0"/>
              <a:t>2. Preventive trials</a:t>
            </a:r>
          </a:p>
          <a:p>
            <a:pPr marL="990600" lvl="1" indent="-533400">
              <a:lnSpc>
                <a:spcPct val="90000"/>
              </a:lnSpc>
            </a:pPr>
            <a:r>
              <a:rPr lang="en-GB" sz="2400" dirty="0" smtClean="0"/>
              <a:t>Conducted on healthy people </a:t>
            </a:r>
          </a:p>
          <a:p>
            <a:pPr marL="990600" lvl="1" indent="-533400">
              <a:lnSpc>
                <a:spcPct val="90000"/>
              </a:lnSpc>
            </a:pPr>
            <a:r>
              <a:rPr lang="en-GB" sz="2400" dirty="0" smtClean="0"/>
              <a:t>To determine the effect of prevention on risk </a:t>
            </a:r>
          </a:p>
          <a:p>
            <a:endParaRPr lang="en-US" dirty="0"/>
          </a:p>
        </p:txBody>
      </p:sp>
      <p:sp>
        <p:nvSpPr>
          <p:cNvPr id="4" name="Date Placeholder 3"/>
          <p:cNvSpPr>
            <a:spLocks noGrp="1"/>
          </p:cNvSpPr>
          <p:nvPr>
            <p:ph type="dt" sz="half" idx="10"/>
          </p:nvPr>
        </p:nvSpPr>
        <p:spPr/>
        <p:txBody>
          <a:bodyPr/>
          <a:lstStyle/>
          <a:p>
            <a:fld id="{26F38790-776B-4D19-A6D0-E6BBA0863F9D}"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p:txBody>
          <a:bodyPr/>
          <a:lstStyle/>
          <a:p>
            <a:pPr marL="609600" indent="-609600">
              <a:lnSpc>
                <a:spcPct val="90000"/>
              </a:lnSpc>
              <a:buFont typeface="Wingdings" pitchFamily="2" charset="2"/>
              <a:buChar char="q"/>
            </a:pPr>
            <a:r>
              <a:rPr lang="en-GB" sz="2800" dirty="0" smtClean="0"/>
              <a:t>Based on direction of follow-up/data collection</a:t>
            </a:r>
          </a:p>
          <a:p>
            <a:pPr marL="609600" indent="-609600">
              <a:lnSpc>
                <a:spcPct val="90000"/>
              </a:lnSpc>
              <a:buNone/>
            </a:pPr>
            <a:r>
              <a:rPr lang="en-GB" sz="2800" dirty="0" smtClean="0"/>
              <a:t> </a:t>
            </a:r>
          </a:p>
          <a:p>
            <a:pPr marL="609600" indent="-609600">
              <a:lnSpc>
                <a:spcPct val="90000"/>
              </a:lnSpc>
              <a:buFontTx/>
              <a:buAutoNum type="arabicPeriod"/>
            </a:pPr>
            <a:r>
              <a:rPr lang="en-GB" sz="2800" dirty="0" smtClean="0"/>
              <a:t>Prospective</a:t>
            </a:r>
          </a:p>
          <a:p>
            <a:pPr marL="990600" lvl="1" indent="-533400">
              <a:lnSpc>
                <a:spcPct val="90000"/>
              </a:lnSpc>
            </a:pPr>
            <a:r>
              <a:rPr lang="en-GB" sz="2400" dirty="0" smtClean="0"/>
              <a:t>Conducted forward in time</a:t>
            </a:r>
          </a:p>
          <a:p>
            <a:pPr marL="609600" indent="-609600">
              <a:lnSpc>
                <a:spcPct val="90000"/>
              </a:lnSpc>
              <a:buNone/>
            </a:pPr>
            <a:endParaRPr lang="en-GB" sz="2800" dirty="0" smtClean="0"/>
          </a:p>
          <a:p>
            <a:pPr marL="609600" indent="-609600">
              <a:lnSpc>
                <a:spcPct val="90000"/>
              </a:lnSpc>
              <a:buNone/>
            </a:pPr>
            <a:r>
              <a:rPr lang="en-GB" sz="2800" dirty="0" smtClean="0"/>
              <a:t>2. Retrospective</a:t>
            </a:r>
          </a:p>
          <a:p>
            <a:pPr marL="990600" lvl="1" indent="-533400">
              <a:lnSpc>
                <a:spcPct val="90000"/>
              </a:lnSpc>
            </a:pPr>
            <a:r>
              <a:rPr lang="en-GB" sz="2400" dirty="0" smtClean="0"/>
              <a:t>Conducted backward in time</a:t>
            </a:r>
          </a:p>
          <a:p>
            <a:endParaRPr lang="en-US" dirty="0"/>
          </a:p>
        </p:txBody>
      </p:sp>
      <p:sp>
        <p:nvSpPr>
          <p:cNvPr id="4" name="Date Placeholder 3"/>
          <p:cNvSpPr>
            <a:spLocks noGrp="1"/>
          </p:cNvSpPr>
          <p:nvPr>
            <p:ph type="dt" sz="half" idx="10"/>
          </p:nvPr>
        </p:nvSpPr>
        <p:spPr/>
        <p:txBody>
          <a:bodyPr/>
          <a:lstStyle/>
          <a:p>
            <a:fld id="{A7491D9D-AA41-4BB6-A134-8369B327BDB9}"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experimental studies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Times New Roman" pitchFamily="18" charset="0"/>
              <a:buAutoNum type="arabicPeriod"/>
            </a:pPr>
            <a:r>
              <a:rPr lang="en-US" b="1" dirty="0" smtClean="0"/>
              <a:t>Based on the study subjects</a:t>
            </a:r>
          </a:p>
          <a:p>
            <a:pPr marL="971550" lvl="1" indent="-514350">
              <a:buFont typeface="Times New Roman" pitchFamily="18" charset="0"/>
              <a:buAutoNum type="alphaUcPeriod"/>
            </a:pPr>
            <a:r>
              <a:rPr lang="en-US" dirty="0" smtClean="0"/>
              <a:t>Clinical trial-usually performed in the clinical settings and the study subjects are patients.</a:t>
            </a:r>
          </a:p>
          <a:p>
            <a:pPr marL="971550" lvl="1" indent="-514350">
              <a:buFont typeface="Times New Roman" pitchFamily="18" charset="0"/>
              <a:buAutoNum type="alphaUcPeriod"/>
            </a:pPr>
            <a:endParaRPr lang="en-US" dirty="0" smtClean="0"/>
          </a:p>
          <a:p>
            <a:pPr marL="971550" lvl="1" indent="-514350">
              <a:buFont typeface="Times New Roman" pitchFamily="18" charset="0"/>
              <a:buAutoNum type="alphaUcPeriod"/>
            </a:pPr>
            <a:r>
              <a:rPr lang="en-US" dirty="0" smtClean="0"/>
              <a:t>Field trial-used in testing medicines for preventive purpose and the study subjects are healthy people.</a:t>
            </a:r>
          </a:p>
          <a:p>
            <a:pPr marL="971550" lvl="1" indent="-514350">
              <a:buFont typeface="Times New Roman" pitchFamily="18" charset="0"/>
              <a:buAutoNum type="alphaUcPeriod"/>
            </a:pPr>
            <a:endParaRPr lang="en-US" dirty="0" smtClean="0"/>
          </a:p>
          <a:p>
            <a:pPr marL="971550" lvl="1" indent="-514350">
              <a:buFont typeface="Times New Roman" pitchFamily="18" charset="0"/>
              <a:buAutoNum type="alphaUcPeriod"/>
            </a:pPr>
            <a:r>
              <a:rPr lang="en-US" dirty="0" smtClean="0"/>
              <a:t>Community trial- a field trial in which the unit of the study is group of people/community.</a:t>
            </a:r>
          </a:p>
          <a:p>
            <a:endParaRPr lang="en-US" dirty="0"/>
          </a:p>
        </p:txBody>
      </p:sp>
      <p:sp>
        <p:nvSpPr>
          <p:cNvPr id="4" name="Date Placeholder 3"/>
          <p:cNvSpPr>
            <a:spLocks noGrp="1"/>
          </p:cNvSpPr>
          <p:nvPr>
            <p:ph type="dt" sz="half" idx="10"/>
          </p:nvPr>
        </p:nvSpPr>
        <p:spPr/>
        <p:txBody>
          <a:bodyPr/>
          <a:lstStyle/>
          <a:p>
            <a:fld id="{4A0BAABD-4C98-4A9D-B4D9-82A6F8A6DCE9}"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fontScale="92500" lnSpcReduction="10000"/>
          </a:bodyPr>
          <a:lstStyle/>
          <a:p>
            <a:pPr marL="514350" indent="-285750">
              <a:buFont typeface="Times New Roman" pitchFamily="18" charset="0"/>
              <a:buAutoNum type="arabicPeriod" startAt="2"/>
            </a:pPr>
            <a:r>
              <a:rPr lang="en-US" dirty="0" smtClean="0"/>
              <a:t>Based on the study design </a:t>
            </a:r>
          </a:p>
          <a:p>
            <a:pPr marL="971550" lvl="1" indent="-514350">
              <a:buFont typeface="Times New Roman" pitchFamily="18" charset="0"/>
              <a:buAutoNum type="alphaUcPeriod"/>
            </a:pPr>
            <a:r>
              <a:rPr lang="en-US" dirty="0" smtClean="0"/>
              <a:t>Uncontrolled trial - no control group. Control will be past experience (history). </a:t>
            </a:r>
          </a:p>
          <a:p>
            <a:pPr marL="971550" lvl="1" indent="-514350" algn="just">
              <a:buFont typeface="Times New Roman" pitchFamily="18" charset="0"/>
              <a:buAutoNum type="alphaUcPeriod"/>
            </a:pPr>
            <a:endParaRPr lang="en-US" sz="3200" dirty="0" smtClean="0">
              <a:cs typeface="Times New Roman" pitchFamily="18" charset="0"/>
            </a:endParaRPr>
          </a:p>
          <a:p>
            <a:pPr marL="971550" lvl="1" indent="-514350">
              <a:buFont typeface="Times New Roman" pitchFamily="18" charset="0"/>
              <a:buAutoNum type="alphaUcPeriod"/>
            </a:pPr>
            <a:r>
              <a:rPr lang="en-US" dirty="0" smtClean="0"/>
              <a:t>Non-randomized controlled trial - there is control group but allocation into either group is not randomized.</a:t>
            </a:r>
          </a:p>
          <a:p>
            <a:pPr marL="971550" lvl="1" indent="-514350" algn="just">
              <a:buFont typeface="Times New Roman" pitchFamily="18" charset="0"/>
              <a:buAutoNum type="alphaUcPeriod"/>
            </a:pPr>
            <a:endParaRPr lang="en-US" sz="3200" dirty="0" smtClean="0">
              <a:cs typeface="Times New Roman" pitchFamily="18" charset="0"/>
            </a:endParaRPr>
          </a:p>
          <a:p>
            <a:pPr marL="971550" lvl="1" indent="-514350">
              <a:buFont typeface="Times New Roman" pitchFamily="18" charset="0"/>
              <a:buAutoNum type="alphaUcPeriod"/>
            </a:pPr>
            <a:r>
              <a:rPr lang="en-US" dirty="0" smtClean="0"/>
              <a:t>Randomized controlled trial - there is control group and allocation into either group is randomized. </a:t>
            </a:r>
          </a:p>
          <a:p>
            <a:endParaRPr lang="en-US" dirty="0"/>
          </a:p>
        </p:txBody>
      </p:sp>
      <p:sp>
        <p:nvSpPr>
          <p:cNvPr id="4" name="Date Placeholder 3"/>
          <p:cNvSpPr>
            <a:spLocks noGrp="1"/>
          </p:cNvSpPr>
          <p:nvPr>
            <p:ph type="dt" sz="half" idx="10"/>
          </p:nvPr>
        </p:nvSpPr>
        <p:spPr/>
        <p:txBody>
          <a:bodyPr/>
          <a:lstStyle/>
          <a:p>
            <a:fld id="{B2327E39-6037-4FA6-8169-509AFDAE67A6}"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fontScale="92500" lnSpcReduction="10000"/>
          </a:bodyPr>
          <a:lstStyle/>
          <a:p>
            <a:pPr marL="742950" indent="-742950">
              <a:buFont typeface="Times New Roman" pitchFamily="18" charset="0"/>
              <a:buAutoNum type="arabicPeriod" startAt="3"/>
            </a:pPr>
            <a:r>
              <a:rPr lang="en-US" sz="2800" b="1" dirty="0" smtClean="0"/>
              <a:t>Based on Trial Objective</a:t>
            </a:r>
          </a:p>
          <a:p>
            <a:pPr marL="742950" indent="-742950">
              <a:buFont typeface="Times New Roman" pitchFamily="18" charset="0"/>
              <a:buAutoNum type="arabicPeriod" startAt="3"/>
            </a:pPr>
            <a:endParaRPr lang="en-US" sz="2800" b="1" dirty="0" smtClean="0"/>
          </a:p>
          <a:p>
            <a:pPr marL="971550" lvl="1" indent="-514350" algn="just">
              <a:spcBef>
                <a:spcPct val="0"/>
              </a:spcBef>
              <a:buFont typeface="Times New Roman" pitchFamily="18" charset="0"/>
              <a:buAutoNum type="alphaUcPeriod"/>
            </a:pPr>
            <a:r>
              <a:rPr lang="en-US" dirty="0" smtClean="0">
                <a:cs typeface="Times New Roman" pitchFamily="18" charset="0"/>
              </a:rPr>
              <a:t>Phase I – clinical pharmacologic study - trial on small subjects to test a new drug with small dosage to determine the toxic effect, safe dose range. Scale: 20-80 healthy individuals.</a:t>
            </a:r>
          </a:p>
          <a:p>
            <a:pPr marL="971550" lvl="1" indent="-514350" algn="just">
              <a:spcBef>
                <a:spcPct val="0"/>
              </a:spcBef>
            </a:pPr>
            <a:r>
              <a:rPr lang="en-US" dirty="0" smtClean="0">
                <a:cs typeface="Times New Roman" pitchFamily="18" charset="0"/>
              </a:rPr>
              <a:t>     ( Treatment Mechanism  &amp; Dose Finding study)</a:t>
            </a:r>
          </a:p>
          <a:p>
            <a:pPr marL="971550" lvl="1" indent="-514350" algn="just">
              <a:spcBef>
                <a:spcPct val="0"/>
              </a:spcBef>
              <a:buFont typeface="Times New Roman" pitchFamily="18" charset="0"/>
              <a:buAutoNum type="alphaUcPeriod"/>
            </a:pPr>
            <a:endParaRPr lang="en-US" dirty="0" smtClean="0">
              <a:cs typeface="Times New Roman" pitchFamily="18" charset="0"/>
            </a:endParaRPr>
          </a:p>
          <a:p>
            <a:pPr marL="971550" lvl="1" indent="-514350" algn="just">
              <a:spcBef>
                <a:spcPct val="0"/>
              </a:spcBef>
              <a:buFont typeface="Times New Roman" pitchFamily="18" charset="0"/>
              <a:buAutoNum type="alphaUcPeriod" startAt="2"/>
            </a:pPr>
            <a:r>
              <a:rPr lang="en-US" dirty="0" smtClean="0">
                <a:cs typeface="Times New Roman" pitchFamily="18" charset="0"/>
              </a:rPr>
              <a:t>Phase II–Safety and efficacy studies- trial on small group to determine the therapeutic effect. Scale: 100-200 patients.</a:t>
            </a:r>
          </a:p>
          <a:p>
            <a:endParaRPr lang="en-US" dirty="0"/>
          </a:p>
        </p:txBody>
      </p:sp>
      <p:sp>
        <p:nvSpPr>
          <p:cNvPr id="4" name="Date Placeholder 3"/>
          <p:cNvSpPr>
            <a:spLocks noGrp="1"/>
          </p:cNvSpPr>
          <p:nvPr>
            <p:ph type="dt" sz="half" idx="10"/>
          </p:nvPr>
        </p:nvSpPr>
        <p:spPr/>
        <p:txBody>
          <a:bodyPr/>
          <a:lstStyle/>
          <a:p>
            <a:fld id="{78E89526-EDBF-4BAF-8DE8-9AD748E25C96}"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a:bodyPr>
          <a:lstStyle/>
          <a:p>
            <a:pPr marL="971550" lvl="1" indent="-514350">
              <a:spcBef>
                <a:spcPct val="0"/>
              </a:spcBef>
              <a:buNone/>
            </a:pPr>
            <a:r>
              <a:rPr lang="en-US" b="1" dirty="0" smtClean="0"/>
              <a:t>3. Based on Trial Objective</a:t>
            </a:r>
          </a:p>
          <a:p>
            <a:pPr marL="971550" lvl="1" indent="-514350">
              <a:spcBef>
                <a:spcPct val="0"/>
              </a:spcBef>
              <a:buNone/>
            </a:pPr>
            <a:endParaRPr lang="en-US" dirty="0" smtClean="0"/>
          </a:p>
          <a:p>
            <a:pPr marL="971550" lvl="1" indent="-514350">
              <a:spcBef>
                <a:spcPct val="0"/>
              </a:spcBef>
              <a:buFont typeface="Times New Roman" pitchFamily="18" charset="0"/>
              <a:buAutoNum type="alphaUcPeriod" startAt="3"/>
            </a:pPr>
            <a:r>
              <a:rPr lang="en-US" dirty="0" smtClean="0"/>
              <a:t>Phase III - study on large population to test effectiveness. Randomized Controlled Trial (RCT), often it is multi-centered and needs licensing. </a:t>
            </a:r>
          </a:p>
          <a:p>
            <a:pPr marL="971550" lvl="1" indent="-514350">
              <a:buFont typeface="Times New Roman" pitchFamily="18" charset="0"/>
              <a:buAutoNum type="alphaUcPeriod" startAt="3"/>
            </a:pPr>
            <a:endParaRPr lang="en-US" dirty="0" smtClean="0"/>
          </a:p>
          <a:p>
            <a:pPr marL="971550" lvl="1" indent="-514350">
              <a:buFont typeface="Times New Roman" pitchFamily="18" charset="0"/>
              <a:buAutoNum type="alphaUcPeriod" startAt="3"/>
            </a:pPr>
            <a:r>
              <a:rPr lang="en-US" dirty="0" smtClean="0"/>
              <a:t>Phase IV – Post marketing surveillance – Long term prospective assessment of effects &amp; side- effects. </a:t>
            </a:r>
          </a:p>
          <a:p>
            <a:endParaRPr lang="en-US" dirty="0"/>
          </a:p>
        </p:txBody>
      </p:sp>
      <p:sp>
        <p:nvSpPr>
          <p:cNvPr id="4" name="Date Placeholder 3"/>
          <p:cNvSpPr>
            <a:spLocks noGrp="1"/>
          </p:cNvSpPr>
          <p:nvPr>
            <p:ph type="dt" sz="half" idx="10"/>
          </p:nvPr>
        </p:nvSpPr>
        <p:spPr/>
        <p:txBody>
          <a:bodyPr/>
          <a:lstStyle/>
          <a:p>
            <a:fld id="{B7FD9878-63AA-4635-A1F1-A4B946633C25}"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experimental studies</a:t>
            </a:r>
            <a:endParaRPr lang="en-US" dirty="0"/>
          </a:p>
        </p:txBody>
      </p:sp>
      <p:sp>
        <p:nvSpPr>
          <p:cNvPr id="3" name="Content Placeholder 2"/>
          <p:cNvSpPr>
            <a:spLocks noGrp="1"/>
          </p:cNvSpPr>
          <p:nvPr>
            <p:ph idx="1"/>
          </p:nvPr>
        </p:nvSpPr>
        <p:spPr/>
        <p:txBody>
          <a:bodyPr/>
          <a:lstStyle/>
          <a:p>
            <a:pPr marL="514350" indent="-514350">
              <a:buFont typeface="Wingdings" pitchFamily="2" charset="2"/>
              <a:buChar char="q"/>
              <a:defRPr/>
            </a:pPr>
            <a:r>
              <a:rPr lang="en-US" dirty="0" smtClean="0"/>
              <a:t>When to choose an experimental design? Experimental studies are generally reserved for relatively "mature" research questions. </a:t>
            </a:r>
          </a:p>
          <a:p>
            <a:pPr marL="514350" indent="-514350">
              <a:defRPr/>
            </a:pPr>
            <a:endParaRPr lang="en-US" dirty="0" smtClean="0"/>
          </a:p>
          <a:p>
            <a:pPr marL="514350" indent="-514350">
              <a:buFont typeface="Wingdings" pitchFamily="2" charset="2"/>
              <a:buChar char="q"/>
              <a:defRPr/>
            </a:pPr>
            <a:r>
              <a:rPr lang="en-US" dirty="0" smtClean="0"/>
              <a:t>A lot of ground work has to be done before embarking on a clinical trial. </a:t>
            </a:r>
          </a:p>
          <a:p>
            <a:pPr marL="1428750" lvl="2" indent="-514350">
              <a:defRPr/>
            </a:pPr>
            <a:endParaRPr lang="en-US" sz="2200" dirty="0" smtClean="0"/>
          </a:p>
          <a:p>
            <a:endParaRPr lang="en-US" dirty="0"/>
          </a:p>
        </p:txBody>
      </p:sp>
      <p:sp>
        <p:nvSpPr>
          <p:cNvPr id="4" name="Date Placeholder 3"/>
          <p:cNvSpPr>
            <a:spLocks noGrp="1"/>
          </p:cNvSpPr>
          <p:nvPr>
            <p:ph type="dt" sz="half" idx="10"/>
          </p:nvPr>
        </p:nvSpPr>
        <p:spPr/>
        <p:txBody>
          <a:bodyPr/>
          <a:lstStyle/>
          <a:p>
            <a:fld id="{FABB7974-536B-4A98-8EFA-81BE6EA44153}"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Wingdings" pitchFamily="2" charset="2"/>
              <a:buChar char="q"/>
              <a:defRPr/>
            </a:pPr>
            <a:r>
              <a:rPr lang="en-US" dirty="0" smtClean="0"/>
              <a:t>Experimental designs are chosen when one or more of the following conditions are fulfilled.</a:t>
            </a:r>
          </a:p>
          <a:p>
            <a:pPr marL="514350" indent="-514350">
              <a:defRPr/>
            </a:pPr>
            <a:endParaRPr lang="en-US" dirty="0" smtClean="0"/>
          </a:p>
          <a:p>
            <a:pPr marL="971550" lvl="1" indent="-514350">
              <a:buFont typeface="Wingdings" pitchFamily="2" charset="2"/>
              <a:buChar char="@"/>
              <a:defRPr/>
            </a:pPr>
            <a:r>
              <a:rPr lang="en-US" sz="2600" dirty="0" smtClean="0"/>
              <a:t>The research question cannot be answered by observational studies </a:t>
            </a:r>
          </a:p>
          <a:p>
            <a:pPr marL="971550" lvl="1" indent="-514350">
              <a:buFont typeface="Wingdings" pitchFamily="2" charset="2"/>
              <a:buChar char="@"/>
              <a:defRPr/>
            </a:pPr>
            <a:r>
              <a:rPr lang="en-US" sz="2600" dirty="0" smtClean="0"/>
              <a:t>Earlier observational studies have not answered the research question</a:t>
            </a:r>
          </a:p>
          <a:p>
            <a:pPr marL="971550" lvl="1" indent="-514350">
              <a:buFont typeface="Wingdings" pitchFamily="2" charset="2"/>
              <a:buChar char="@"/>
              <a:defRPr/>
            </a:pPr>
            <a:r>
              <a:rPr lang="en-US" sz="2600" dirty="0" smtClean="0"/>
              <a:t>Existing knowledge is not sufficient to determine clinical or public health policy</a:t>
            </a:r>
          </a:p>
          <a:p>
            <a:pPr marL="971550" lvl="1" indent="-514350">
              <a:buFont typeface="Wingdings" pitchFamily="2" charset="2"/>
              <a:buChar char="@"/>
              <a:defRPr/>
            </a:pPr>
            <a:r>
              <a:rPr lang="en-US" sz="2600" dirty="0" smtClean="0"/>
              <a:t>An experiment is likely to provide an important extension of this knowledge. </a:t>
            </a:r>
          </a:p>
          <a:p>
            <a:endParaRPr lang="en-US" dirty="0"/>
          </a:p>
        </p:txBody>
      </p:sp>
      <p:sp>
        <p:nvSpPr>
          <p:cNvPr id="4" name="Date Placeholder 3"/>
          <p:cNvSpPr>
            <a:spLocks noGrp="1"/>
          </p:cNvSpPr>
          <p:nvPr>
            <p:ph type="dt" sz="half" idx="10"/>
          </p:nvPr>
        </p:nvSpPr>
        <p:spPr/>
        <p:txBody>
          <a:bodyPr/>
          <a:lstStyle/>
          <a:p>
            <a:fld id="{F41D073F-5675-4A4E-B6EE-38FD32877394}"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Interventions that can be evaluated are:- </a:t>
            </a:r>
          </a:p>
          <a:p>
            <a:pPr marL="971550" lvl="1" indent="-514350">
              <a:buFont typeface="Wingdings" pitchFamily="2" charset="2"/>
              <a:buChar char="@"/>
            </a:pPr>
            <a:r>
              <a:rPr lang="en-US" dirty="0" smtClean="0"/>
              <a:t>New drugs and new treatment of diseases,  </a:t>
            </a:r>
          </a:p>
          <a:p>
            <a:pPr marL="971550" lvl="1" indent="-514350">
              <a:buFont typeface="Wingdings" pitchFamily="2" charset="2"/>
              <a:buChar char="@"/>
            </a:pPr>
            <a:r>
              <a:rPr lang="en-US" dirty="0" smtClean="0"/>
              <a:t>New medical and health care technology, </a:t>
            </a:r>
          </a:p>
          <a:p>
            <a:pPr marL="971550" lvl="1" indent="-514350">
              <a:buFont typeface="Wingdings" pitchFamily="2" charset="2"/>
              <a:buChar char="@"/>
            </a:pPr>
            <a:r>
              <a:rPr lang="en-US" dirty="0" smtClean="0"/>
              <a:t>New methods of primary prevention, </a:t>
            </a:r>
          </a:p>
          <a:p>
            <a:pPr marL="971550" lvl="1" indent="-514350">
              <a:buFont typeface="Wingdings" pitchFamily="2" charset="2"/>
              <a:buChar char="@"/>
            </a:pPr>
            <a:r>
              <a:rPr lang="en-US" dirty="0" smtClean="0"/>
              <a:t>New programs for screening, </a:t>
            </a:r>
          </a:p>
          <a:p>
            <a:pPr marL="971550" lvl="1" indent="-514350">
              <a:buFont typeface="Wingdings" pitchFamily="2" charset="2"/>
              <a:buChar char="@"/>
            </a:pPr>
            <a:r>
              <a:rPr lang="en-US" dirty="0" smtClean="0"/>
              <a:t>New ways of organizing &amp; delivering health services,</a:t>
            </a:r>
          </a:p>
          <a:p>
            <a:pPr marL="971550" lvl="1" indent="-514350">
              <a:buFont typeface="Wingdings" pitchFamily="2" charset="2"/>
              <a:buChar char="@"/>
            </a:pPr>
            <a:r>
              <a:rPr lang="en-US" dirty="0" smtClean="0"/>
              <a:t>New community health programs and </a:t>
            </a:r>
          </a:p>
          <a:p>
            <a:pPr marL="971550" lvl="1" indent="-514350">
              <a:buFont typeface="Wingdings" pitchFamily="2" charset="2"/>
              <a:buChar char="@"/>
            </a:pPr>
            <a:r>
              <a:rPr lang="en-US" dirty="0" smtClean="0"/>
              <a:t>New behavioral intervention programs. </a:t>
            </a:r>
          </a:p>
          <a:p>
            <a:endParaRPr lang="en-US" dirty="0"/>
          </a:p>
        </p:txBody>
      </p:sp>
      <p:sp>
        <p:nvSpPr>
          <p:cNvPr id="4" name="Date Placeholder 3"/>
          <p:cNvSpPr>
            <a:spLocks noGrp="1"/>
          </p:cNvSpPr>
          <p:nvPr>
            <p:ph type="dt" sz="half" idx="10"/>
          </p:nvPr>
        </p:nvSpPr>
        <p:spPr/>
        <p:txBody>
          <a:bodyPr/>
          <a:lstStyle/>
          <a:p>
            <a:fld id="{60C2E5E0-57F7-4A7B-BAD3-76DDF5727486}"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fontScale="92500" lnSpcReduction="20000"/>
          </a:bodyPr>
          <a:lstStyle/>
          <a:p>
            <a:pPr marL="541338" indent="-312738">
              <a:buFont typeface="Wingdings" pitchFamily="2" charset="2"/>
              <a:buChar char="q"/>
              <a:defRPr/>
            </a:pPr>
            <a:r>
              <a:rPr lang="en-US" sz="2800" dirty="0" smtClean="0"/>
              <a:t>Generally, a good experimental design serves three purposes.</a:t>
            </a:r>
          </a:p>
          <a:p>
            <a:pPr marL="971550" lvl="1" indent="-514350">
              <a:buFont typeface="Wingdings" pitchFamily="2" charset="2"/>
              <a:buChar char="@"/>
              <a:defRPr/>
            </a:pPr>
            <a:r>
              <a:rPr lang="en-US" sz="2400" b="1" dirty="0" smtClean="0"/>
              <a:t>Causation</a:t>
            </a:r>
            <a:r>
              <a:rPr lang="en-US" sz="2400" dirty="0" smtClean="0"/>
              <a:t>: It allows the experimenter to make causal inferences about the relationship between </a:t>
            </a:r>
            <a:r>
              <a:rPr lang="en-US" sz="2400" b="1" dirty="0" smtClean="0">
                <a:hlinkClick r:id="rId2"/>
              </a:rPr>
              <a:t>independent</a:t>
            </a:r>
            <a:r>
              <a:rPr lang="en-US" sz="2400" dirty="0" smtClean="0">
                <a:hlinkClick r:id="rId2"/>
              </a:rPr>
              <a:t> variables</a:t>
            </a:r>
            <a:r>
              <a:rPr lang="en-US" sz="2400" dirty="0" smtClean="0"/>
              <a:t> and a </a:t>
            </a:r>
            <a:r>
              <a:rPr lang="en-US" sz="2400" dirty="0" smtClean="0">
                <a:hlinkClick r:id="rId3"/>
              </a:rPr>
              <a:t>dependent variable</a:t>
            </a:r>
            <a:r>
              <a:rPr lang="en-US" sz="2400" dirty="0" smtClean="0"/>
              <a:t>.</a:t>
            </a:r>
          </a:p>
          <a:p>
            <a:pPr marL="971550" lvl="1" indent="-514350">
              <a:buFont typeface="Wingdings" pitchFamily="2" charset="2"/>
              <a:buChar char="@"/>
              <a:defRPr/>
            </a:pPr>
            <a:endParaRPr lang="en-US" sz="2400" dirty="0" smtClean="0"/>
          </a:p>
          <a:p>
            <a:pPr marL="971550" lvl="1" indent="-514350">
              <a:buFont typeface="Wingdings" pitchFamily="2" charset="2"/>
              <a:buChar char="@"/>
              <a:defRPr/>
            </a:pPr>
            <a:r>
              <a:rPr lang="en-US" sz="2400" b="1" dirty="0" smtClean="0"/>
              <a:t>Control</a:t>
            </a:r>
            <a:r>
              <a:rPr lang="en-US" sz="2400" dirty="0" smtClean="0"/>
              <a:t>: It allows the experimenter to rule out alternative explanations due to the </a:t>
            </a:r>
            <a:r>
              <a:rPr lang="en-US" sz="2400" dirty="0" smtClean="0">
                <a:hlinkClick r:id="rId4"/>
              </a:rPr>
              <a:t>confounding</a:t>
            </a:r>
            <a:r>
              <a:rPr lang="en-US" sz="2400" dirty="0" smtClean="0"/>
              <a:t> effects of extraneous variables (i.e., variables other than the independent variables).</a:t>
            </a:r>
          </a:p>
          <a:p>
            <a:pPr marL="971550" lvl="1" indent="-514350">
              <a:buFont typeface="Wingdings" pitchFamily="2" charset="2"/>
              <a:buChar char="@"/>
              <a:defRPr/>
            </a:pPr>
            <a:endParaRPr lang="en-US" sz="2400" dirty="0" smtClean="0"/>
          </a:p>
          <a:p>
            <a:pPr marL="971550" lvl="1" indent="-514350">
              <a:buFont typeface="Wingdings" pitchFamily="2" charset="2"/>
              <a:buChar char="@"/>
              <a:defRPr/>
            </a:pPr>
            <a:r>
              <a:rPr lang="en-US" sz="2400" b="1" dirty="0" smtClean="0"/>
              <a:t>Variability</a:t>
            </a:r>
            <a:r>
              <a:rPr lang="en-US" sz="2400" dirty="0" smtClean="0"/>
              <a:t>: It reduces variability within treatment conditions, which makes it easier to detect differences in treatment outcomes.</a:t>
            </a:r>
          </a:p>
          <a:p>
            <a:endParaRPr lang="en-US" dirty="0"/>
          </a:p>
        </p:txBody>
      </p:sp>
      <p:sp>
        <p:nvSpPr>
          <p:cNvPr id="4" name="Date Placeholder 3"/>
          <p:cNvSpPr>
            <a:spLocks noGrp="1"/>
          </p:cNvSpPr>
          <p:nvPr>
            <p:ph type="dt" sz="half" idx="10"/>
          </p:nvPr>
        </p:nvSpPr>
        <p:spPr/>
        <p:txBody>
          <a:bodyPr/>
          <a:lstStyle/>
          <a:p>
            <a:fld id="{1416F09B-8B23-4051-9085-26A9E4EA845F}"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886199"/>
          </a:xfrm>
        </p:spPr>
        <p:txBody>
          <a:bodyPr>
            <a:normAutofit fontScale="90000"/>
          </a:bodyPr>
          <a:lstStyle/>
          <a:p>
            <a:pPr marL="514350" indent="-514350" algn="l">
              <a:buFont typeface="Wingdings" pitchFamily="2" charset="2"/>
              <a:buChar char="q"/>
              <a:defRPr/>
            </a:pPr>
            <a:r>
              <a:rPr lang="en-US" dirty="0" smtClean="0"/>
              <a:t/>
            </a:r>
            <a:br>
              <a:rPr lang="en-US" dirty="0" smtClean="0"/>
            </a:br>
            <a:r>
              <a:rPr lang="en-US" dirty="0" smtClean="0"/>
              <a:t/>
            </a:r>
            <a:br>
              <a:rPr lang="en-US" dirty="0" smtClean="0"/>
            </a:br>
            <a:r>
              <a:rPr lang="en-US" sz="3600" b="1" dirty="0" smtClean="0"/>
              <a:t>key features of experimental study design</a:t>
            </a:r>
            <a:br>
              <a:rPr lang="en-US" sz="3600" b="1" dirty="0" smtClean="0"/>
            </a:br>
            <a:r>
              <a:rPr lang="en-US" sz="3600" b="1" dirty="0" smtClean="0"/>
              <a:t/>
            </a:r>
            <a:br>
              <a:rPr lang="en-US" sz="3600" b="1" dirty="0" smtClean="0"/>
            </a:br>
            <a:r>
              <a:rPr lang="en-US" sz="3100" dirty="0" smtClean="0"/>
              <a:t>There are two key futures of experimental of interventional study designs such as </a:t>
            </a:r>
            <a:br>
              <a:rPr lang="en-US" sz="3100" dirty="0" smtClean="0"/>
            </a:br>
            <a:r>
              <a:rPr lang="en-US" sz="3100" dirty="0" smtClean="0"/>
              <a:t>-Investigator manipulates the condition under study </a:t>
            </a:r>
            <a:br>
              <a:rPr lang="en-US" sz="3100" dirty="0" smtClean="0"/>
            </a:br>
            <a:r>
              <a:rPr lang="en-US" sz="3100" dirty="0" smtClean="0"/>
              <a:t>- Always prospective </a:t>
            </a:r>
            <a:r>
              <a:rPr lang="en-US" sz="4000" dirty="0" smtClean="0"/>
              <a:t/>
            </a:r>
            <a:br>
              <a:rPr lang="en-US" sz="4000" dirty="0" smtClean="0"/>
            </a:br>
            <a:r>
              <a:rPr lang="en-US" sz="4000" dirty="0" smtClean="0"/>
              <a:t/>
            </a:r>
            <a:br>
              <a:rPr lang="en-US" sz="4000" dirty="0" smtClean="0"/>
            </a:br>
            <a:r>
              <a:rPr lang="en-US" sz="5400" b="1" dirty="0" smtClean="0">
                <a:solidFill>
                  <a:schemeClr val="tx2">
                    <a:satMod val="130000"/>
                  </a:schemeClr>
                </a:solidFill>
                <a:effectLst>
                  <a:outerShdw blurRad="50000" dist="30000" dir="5400000" algn="tl" rotWithShape="0">
                    <a:srgbClr val="000000">
                      <a:alpha val="30000"/>
                    </a:srgbClr>
                  </a:outerShdw>
                </a:effectLst>
              </a:rPr>
              <a:t>Designs of experimental studies</a:t>
            </a:r>
            <a:endParaRPr lang="en-US" dirty="0"/>
          </a:p>
        </p:txBody>
      </p:sp>
      <p:pic>
        <p:nvPicPr>
          <p:cNvPr id="5122" name="Picture 2"/>
          <p:cNvPicPr>
            <a:picLocks noChangeAspect="1" noChangeArrowheads="1"/>
          </p:cNvPicPr>
          <p:nvPr/>
        </p:nvPicPr>
        <p:blipFill>
          <a:blip r:embed="rId2"/>
          <a:srcRect/>
          <a:stretch>
            <a:fillRect/>
          </a:stretch>
        </p:blipFill>
        <p:spPr bwMode="auto">
          <a:xfrm>
            <a:off x="876300" y="4648200"/>
            <a:ext cx="7391400" cy="1981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5E576A1-4F2C-442D-A381-A83C1B8C2B39}" type="datetime1">
              <a:rPr lang="en-US" smtClean="0"/>
              <a:t>5/17/2020</a:t>
            </a:fld>
            <a:endParaRPr lang="en-US"/>
          </a:p>
        </p:txBody>
      </p:sp>
      <p:sp>
        <p:nvSpPr>
          <p:cNvPr id="4" name="Footer Placeholder 3"/>
          <p:cNvSpPr>
            <a:spLocks noGrp="1"/>
          </p:cNvSpPr>
          <p:nvPr>
            <p:ph type="ftr" sz="quarter" idx="11"/>
          </p:nvPr>
        </p:nvSpPr>
        <p:spPr/>
        <p:txBody>
          <a:bodyPr/>
          <a:lstStyle/>
          <a:p>
            <a:r>
              <a:rPr lang="en-US" smtClean="0"/>
              <a:t>EYERUS T.(BSC,MPHE)</a:t>
            </a:r>
            <a:endParaRPr lang="en-US"/>
          </a:p>
        </p:txBody>
      </p:sp>
      <p:sp>
        <p:nvSpPr>
          <p:cNvPr id="5" name="Slide Number Placeholder 4"/>
          <p:cNvSpPr>
            <a:spLocks noGrp="1"/>
          </p:cNvSpPr>
          <p:nvPr>
            <p:ph type="sldNum" sz="quarter" idx="12"/>
          </p:nvPr>
        </p:nvSpPr>
        <p:spPr/>
        <p:txBody>
          <a:bodyPr/>
          <a:lstStyle/>
          <a:p>
            <a:fld id="{358921A1-4BBA-45DF-B5A6-85B44D366E23}"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57200" y="609600"/>
            <a:ext cx="8077200" cy="5715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67BAEE1C-0371-47E3-B322-E176975EF32F}" type="datetime1">
              <a:rPr lang="en-US" smtClean="0"/>
              <a:t>5/17/2020</a:t>
            </a:fld>
            <a:endParaRPr lang="en-US"/>
          </a:p>
        </p:txBody>
      </p:sp>
      <p:sp>
        <p:nvSpPr>
          <p:cNvPr id="3" name="Footer Placeholder 2"/>
          <p:cNvSpPr>
            <a:spLocks noGrp="1"/>
          </p:cNvSpPr>
          <p:nvPr>
            <p:ph type="ftr" sz="quarter" idx="11"/>
          </p:nvPr>
        </p:nvSpPr>
        <p:spPr/>
        <p:txBody>
          <a:bodyPr/>
          <a:lstStyle/>
          <a:p>
            <a:r>
              <a:rPr lang="en-US" smtClean="0"/>
              <a:t>EYERUS T.(BSC,MPHE)</a:t>
            </a:r>
            <a:endParaRPr lang="en-US"/>
          </a:p>
        </p:txBody>
      </p:sp>
      <p:sp>
        <p:nvSpPr>
          <p:cNvPr id="4" name="Slide Number Placeholder 3"/>
          <p:cNvSpPr>
            <a:spLocks noGrp="1"/>
          </p:cNvSpPr>
          <p:nvPr>
            <p:ph type="sldNum" sz="quarter" idx="12"/>
          </p:nvPr>
        </p:nvSpPr>
        <p:spPr/>
        <p:txBody>
          <a:bodyPr/>
          <a:lstStyle/>
          <a:p>
            <a:fld id="{358921A1-4BBA-45DF-B5A6-85B44D366E23}"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study…</a:t>
            </a:r>
            <a:endParaRPr lang="en-US" dirty="0"/>
          </a:p>
        </p:txBody>
      </p:sp>
      <p:sp>
        <p:nvSpPr>
          <p:cNvPr id="3" name="Content Placeholder 2"/>
          <p:cNvSpPr>
            <a:spLocks noGrp="1"/>
          </p:cNvSpPr>
          <p:nvPr>
            <p:ph idx="1"/>
          </p:nvPr>
        </p:nvSpPr>
        <p:spPr/>
        <p:txBody>
          <a:bodyPr/>
          <a:lstStyle/>
          <a:p>
            <a:pPr marL="609600" indent="-609600">
              <a:buFont typeface="Wingdings" pitchFamily="2" charset="2"/>
              <a:buChar char="q"/>
            </a:pPr>
            <a:r>
              <a:rPr lang="en-GB" sz="2800" dirty="0" smtClean="0"/>
              <a:t> Based on type of data they generate</a:t>
            </a:r>
          </a:p>
          <a:p>
            <a:pPr marL="609600" indent="-609600">
              <a:buNone/>
            </a:pPr>
            <a:endParaRPr lang="en-GB" sz="2800" dirty="0" smtClean="0"/>
          </a:p>
          <a:p>
            <a:pPr marL="609600" indent="-609600">
              <a:buFontTx/>
              <a:buAutoNum type="arabicPeriod"/>
            </a:pPr>
            <a:r>
              <a:rPr lang="en-GB" sz="2800" dirty="0" smtClean="0"/>
              <a:t>Qualitative studies</a:t>
            </a:r>
          </a:p>
          <a:p>
            <a:pPr marL="990600" lvl="1" indent="-533400"/>
            <a:r>
              <a:rPr lang="en-GB" sz="2400" dirty="0" smtClean="0"/>
              <a:t>Generate contextual data</a:t>
            </a:r>
          </a:p>
          <a:p>
            <a:pPr marL="990600" lvl="1" indent="-533400"/>
            <a:r>
              <a:rPr lang="en-GB" sz="2400" dirty="0" smtClean="0"/>
              <a:t>Also called exploratory studies</a:t>
            </a:r>
          </a:p>
          <a:p>
            <a:pPr marL="609600" indent="-609600"/>
            <a:endParaRPr lang="en-GB" sz="2800" dirty="0" smtClean="0"/>
          </a:p>
          <a:p>
            <a:pPr marL="609600" indent="-609600">
              <a:buNone/>
            </a:pPr>
            <a:r>
              <a:rPr lang="en-GB" sz="2800" dirty="0" smtClean="0"/>
              <a:t>2. Quantitative studies</a:t>
            </a:r>
          </a:p>
          <a:p>
            <a:pPr marL="990600" lvl="1" indent="-533400"/>
            <a:r>
              <a:rPr lang="en-GB" sz="2400" dirty="0" smtClean="0"/>
              <a:t>Generate numerical data</a:t>
            </a:r>
          </a:p>
          <a:p>
            <a:pPr marL="990600" lvl="1" indent="-533400"/>
            <a:r>
              <a:rPr lang="en-GB" sz="2400" dirty="0" smtClean="0"/>
              <a:t>Also called explanatory studies</a:t>
            </a:r>
          </a:p>
          <a:p>
            <a:endParaRPr lang="en-US" dirty="0"/>
          </a:p>
        </p:txBody>
      </p:sp>
      <p:sp>
        <p:nvSpPr>
          <p:cNvPr id="4" name="Date Placeholder 3"/>
          <p:cNvSpPr>
            <a:spLocks noGrp="1"/>
          </p:cNvSpPr>
          <p:nvPr>
            <p:ph type="dt" sz="half" idx="10"/>
          </p:nvPr>
        </p:nvSpPr>
        <p:spPr/>
        <p:txBody>
          <a:bodyPr/>
          <a:lstStyle/>
          <a:p>
            <a:fld id="{2EC124E8-59DF-4113-904C-741002980014}" type="datetime1">
              <a:rPr lang="en-US" smtClean="0"/>
              <a:t>5/17/2020</a:t>
            </a:fld>
            <a:endParaRPr lang="en-US" dirty="0"/>
          </a:p>
        </p:txBody>
      </p:sp>
      <p:sp>
        <p:nvSpPr>
          <p:cNvPr id="5" name="Footer Placeholder 4"/>
          <p:cNvSpPr>
            <a:spLocks noGrp="1"/>
          </p:cNvSpPr>
          <p:nvPr>
            <p:ph type="ftr" sz="quarter" idx="11"/>
          </p:nvPr>
        </p:nvSpPr>
        <p:spPr/>
        <p:txBody>
          <a:bodyPr/>
          <a:lstStyle/>
          <a:p>
            <a:r>
              <a:rPr lang="en-US" dirty="0" smtClean="0"/>
              <a:t>EYERUS T.(BSC,MPHE)</a:t>
            </a:r>
            <a:endParaRPr lang="en-US" dirty="0"/>
          </a:p>
        </p:txBody>
      </p:sp>
      <p:sp>
        <p:nvSpPr>
          <p:cNvPr id="6" name="Slide Number Placeholder 5"/>
          <p:cNvSpPr>
            <a:spLocks noGrp="1"/>
          </p:cNvSpPr>
          <p:nvPr>
            <p:ph type="sldNum" sz="quarter" idx="12"/>
          </p:nvPr>
        </p:nvSpPr>
        <p:spPr/>
        <p:txBody>
          <a:bodyPr/>
          <a:lstStyle/>
          <a:p>
            <a:fld id="{358921A1-4BBA-45DF-B5A6-85B44D366E23}"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lnSpcReduction="10000"/>
          </a:bodyPr>
          <a:lstStyle/>
          <a:p>
            <a:pPr marL="812800" indent="-469900">
              <a:buFont typeface="Wingdings" pitchFamily="2" charset="2"/>
              <a:buChar char="q"/>
              <a:defRPr/>
            </a:pPr>
            <a:r>
              <a:rPr lang="en-GB" sz="2800" dirty="0" smtClean="0"/>
              <a:t>Challenges in intervention studies</a:t>
            </a:r>
          </a:p>
          <a:p>
            <a:pPr marL="812800" indent="-355600">
              <a:defRPr/>
            </a:pPr>
            <a:r>
              <a:rPr lang="en-GB" b="1" dirty="0" smtClean="0"/>
              <a:t>Ethical issues </a:t>
            </a:r>
          </a:p>
          <a:p>
            <a:pPr marL="971550" lvl="1" indent="-514350">
              <a:buFont typeface="Wingdings" pitchFamily="2" charset="2"/>
              <a:buChar char="@"/>
              <a:defRPr/>
            </a:pPr>
            <a:r>
              <a:rPr lang="en-GB" sz="2400" dirty="0" smtClean="0"/>
              <a:t>Harmful treatment shouldn’t be given </a:t>
            </a:r>
          </a:p>
          <a:p>
            <a:pPr marL="971550" lvl="1" indent="-514350">
              <a:buFont typeface="Wingdings" pitchFamily="2" charset="2"/>
              <a:buChar char="@"/>
              <a:defRPr/>
            </a:pPr>
            <a:r>
              <a:rPr lang="en-GB" sz="2400" dirty="0" smtClean="0"/>
              <a:t>Useful treatment shouldn’t be denied</a:t>
            </a:r>
          </a:p>
          <a:p>
            <a:pPr marL="812800" lvl="1" indent="-355600">
              <a:lnSpc>
                <a:spcPct val="110000"/>
              </a:lnSpc>
              <a:spcBef>
                <a:spcPts val="600"/>
              </a:spcBef>
              <a:buSzPct val="80000"/>
              <a:buFont typeface="Wingdings 2"/>
              <a:buChar char=""/>
              <a:defRPr/>
            </a:pPr>
            <a:r>
              <a:rPr lang="en-GB" sz="3200" b="1" dirty="0" smtClean="0"/>
              <a:t>Feasibility issues </a:t>
            </a:r>
          </a:p>
          <a:p>
            <a:pPr marL="971550" lvl="1" indent="-514350">
              <a:buFont typeface="Wingdings" pitchFamily="2" charset="2"/>
              <a:buChar char="@"/>
              <a:defRPr/>
            </a:pPr>
            <a:r>
              <a:rPr lang="en-GB" sz="2400" dirty="0" smtClean="0"/>
              <a:t>Getting adequate subjects</a:t>
            </a:r>
          </a:p>
          <a:p>
            <a:pPr marL="971550" lvl="1" indent="-514350">
              <a:buFont typeface="Wingdings" pitchFamily="2" charset="2"/>
              <a:buChar char="@"/>
              <a:defRPr/>
            </a:pPr>
            <a:r>
              <a:rPr lang="en-GB" sz="2400" dirty="0" smtClean="0"/>
              <a:t>Achieving satisfactory compliance</a:t>
            </a:r>
          </a:p>
          <a:p>
            <a:pPr marL="812800" lvl="1" indent="-355600">
              <a:lnSpc>
                <a:spcPct val="120000"/>
              </a:lnSpc>
              <a:spcBef>
                <a:spcPts val="600"/>
              </a:spcBef>
              <a:buSzPct val="80000"/>
              <a:buFont typeface="Wingdings 2"/>
              <a:buChar char=""/>
              <a:defRPr/>
            </a:pPr>
            <a:r>
              <a:rPr lang="en-GB" sz="3200" b="1" dirty="0" smtClean="0"/>
              <a:t>Cost issues</a:t>
            </a:r>
          </a:p>
          <a:p>
            <a:pPr marL="971550" lvl="1" indent="-514350">
              <a:buFont typeface="Wingdings" pitchFamily="2" charset="2"/>
              <a:buChar char="@"/>
              <a:defRPr/>
            </a:pPr>
            <a:r>
              <a:rPr lang="en-GB" sz="2400" dirty="0" smtClean="0"/>
              <a:t>Experimental studies are expensive</a:t>
            </a:r>
          </a:p>
          <a:p>
            <a:endParaRPr lang="en-US" dirty="0"/>
          </a:p>
        </p:txBody>
      </p:sp>
      <p:sp>
        <p:nvSpPr>
          <p:cNvPr id="4" name="Date Placeholder 3"/>
          <p:cNvSpPr>
            <a:spLocks noGrp="1"/>
          </p:cNvSpPr>
          <p:nvPr>
            <p:ph type="dt" sz="half" idx="10"/>
          </p:nvPr>
        </p:nvSpPr>
        <p:spPr/>
        <p:txBody>
          <a:bodyPr/>
          <a:lstStyle/>
          <a:p>
            <a:fld id="{0485FC93-53F9-469F-B11C-3F13D14D8281}"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fontScale="92500" lnSpcReduction="20000"/>
          </a:bodyPr>
          <a:lstStyle/>
          <a:p>
            <a:pPr marL="596646" indent="-514350">
              <a:buFont typeface="Wingdings" pitchFamily="2" charset="2"/>
              <a:buChar char="q"/>
              <a:defRPr/>
            </a:pPr>
            <a:r>
              <a:rPr lang="en-GB" sz="2800" dirty="0" smtClean="0"/>
              <a:t>The quality of “Gold standard” in experimental studies can be achieved through</a:t>
            </a:r>
          </a:p>
          <a:p>
            <a:pPr marL="859536" lvl="1" indent="-457200">
              <a:buFont typeface="Wingdings" pitchFamily="2" charset="2"/>
              <a:buChar char="v"/>
              <a:defRPr/>
            </a:pPr>
            <a:r>
              <a:rPr lang="en-GB" sz="2600" dirty="0" smtClean="0"/>
              <a:t>Randomization</a:t>
            </a:r>
          </a:p>
          <a:p>
            <a:pPr marL="859536" lvl="1" indent="-457200">
              <a:buFont typeface="Wingdings" pitchFamily="2" charset="2"/>
              <a:buChar char="v"/>
              <a:defRPr/>
            </a:pPr>
            <a:r>
              <a:rPr lang="en-GB" sz="2600" dirty="0" smtClean="0"/>
              <a:t>Blinding </a:t>
            </a:r>
          </a:p>
          <a:p>
            <a:pPr marL="859536" lvl="1" indent="-457200">
              <a:buFont typeface="Wingdings" pitchFamily="2" charset="2"/>
              <a:buChar char="v"/>
              <a:defRPr/>
            </a:pPr>
            <a:r>
              <a:rPr lang="en-GB" sz="2600" dirty="0" smtClean="0"/>
              <a:t>Placebo</a:t>
            </a:r>
          </a:p>
          <a:p>
            <a:pPr marL="859536" lvl="1" indent="-457200">
              <a:buNone/>
              <a:defRPr/>
            </a:pPr>
            <a:endParaRPr lang="en-GB" sz="2400" dirty="0" smtClean="0"/>
          </a:p>
          <a:p>
            <a:pPr marL="596646" indent="-514350">
              <a:buFont typeface="Wingdings" pitchFamily="2" charset="2"/>
              <a:buChar char="q"/>
              <a:defRPr/>
            </a:pPr>
            <a:r>
              <a:rPr lang="en-GB" sz="2800" b="1" dirty="0" smtClean="0"/>
              <a:t>Randomization</a:t>
            </a:r>
            <a:r>
              <a:rPr lang="en-GB" sz="2800" dirty="0" smtClean="0"/>
              <a:t>: random allocation of study subjects in to treatment &amp; control groups</a:t>
            </a:r>
          </a:p>
          <a:p>
            <a:pPr marL="859536" lvl="1" indent="-457200">
              <a:buFont typeface="Wingdings" pitchFamily="2" charset="2"/>
              <a:buChar char="v"/>
              <a:defRPr/>
            </a:pPr>
            <a:r>
              <a:rPr lang="en-GB" sz="2600" dirty="0" smtClean="0"/>
              <a:t>Advantage: Avoids bias &amp; confounding</a:t>
            </a:r>
          </a:p>
          <a:p>
            <a:pPr marL="859536" lvl="1" indent="-457200">
              <a:buFont typeface="Wingdings" pitchFamily="2" charset="2"/>
              <a:buChar char="v"/>
              <a:defRPr/>
            </a:pPr>
            <a:r>
              <a:rPr lang="en-GB" sz="2600" dirty="0" smtClean="0"/>
              <a:t> Increases confidence on results</a:t>
            </a:r>
          </a:p>
          <a:p>
            <a:pPr marL="859536" lvl="1" indent="-457200">
              <a:buFontTx/>
              <a:buNone/>
              <a:defRPr/>
            </a:pPr>
            <a:endParaRPr lang="en-GB" sz="2400" dirty="0" smtClean="0"/>
          </a:p>
          <a:p>
            <a:pPr marL="596646" indent="-514350">
              <a:buFont typeface="Wingdings" pitchFamily="2" charset="2"/>
              <a:buChar char="q"/>
              <a:defRPr/>
            </a:pPr>
            <a:r>
              <a:rPr lang="en-GB" sz="2800" b="1" dirty="0" smtClean="0"/>
              <a:t>Blinding: </a:t>
            </a:r>
            <a:r>
              <a:rPr lang="en-GB" sz="2800" dirty="0" smtClean="0"/>
              <a:t>Denying information on treatment/ control</a:t>
            </a:r>
            <a:endParaRPr lang="en-US" dirty="0"/>
          </a:p>
        </p:txBody>
      </p:sp>
      <p:sp>
        <p:nvSpPr>
          <p:cNvPr id="4" name="Date Placeholder 3"/>
          <p:cNvSpPr>
            <a:spLocks noGrp="1"/>
          </p:cNvSpPr>
          <p:nvPr>
            <p:ph type="dt" sz="half" idx="10"/>
          </p:nvPr>
        </p:nvSpPr>
        <p:spPr/>
        <p:txBody>
          <a:bodyPr/>
          <a:lstStyle/>
          <a:p>
            <a:fld id="{34682630-45E4-4087-9C1B-5539719718BF}"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lnSpcReduction="10000"/>
          </a:bodyPr>
          <a:lstStyle/>
          <a:p>
            <a:pPr marL="596646" indent="-514350">
              <a:buFont typeface="Wingdings" pitchFamily="2" charset="2"/>
              <a:buChar char="q"/>
              <a:defRPr/>
            </a:pPr>
            <a:r>
              <a:rPr lang="en-GB" sz="2800" b="1" dirty="0" smtClean="0"/>
              <a:t>Single blinding: </a:t>
            </a:r>
            <a:r>
              <a:rPr lang="en-GB" sz="2800" dirty="0" smtClean="0"/>
              <a:t>study subjects don’t know to which group they belong</a:t>
            </a:r>
          </a:p>
          <a:p>
            <a:pPr marL="596646" indent="-514350">
              <a:buFont typeface="Wingdings" pitchFamily="2" charset="2"/>
              <a:buChar char="q"/>
              <a:defRPr/>
            </a:pPr>
            <a:endParaRPr lang="en-GB" sz="2800" dirty="0" smtClean="0"/>
          </a:p>
          <a:p>
            <a:pPr marL="596646" indent="-514350">
              <a:buFont typeface="Wingdings" pitchFamily="2" charset="2"/>
              <a:buChar char="q"/>
              <a:defRPr/>
            </a:pPr>
            <a:r>
              <a:rPr lang="en-GB" sz="2800" b="1" dirty="0" smtClean="0"/>
              <a:t>Double blinding: </a:t>
            </a:r>
            <a:r>
              <a:rPr lang="en-GB" sz="2800" dirty="0" smtClean="0"/>
              <a:t>Care givers also don’t know to which group study subjects belong</a:t>
            </a:r>
          </a:p>
          <a:p>
            <a:pPr marL="596646" indent="-514350">
              <a:buFont typeface="Wingdings" pitchFamily="2" charset="2"/>
              <a:buChar char="q"/>
              <a:defRPr/>
            </a:pPr>
            <a:endParaRPr lang="en-GB" sz="2800" dirty="0" smtClean="0"/>
          </a:p>
          <a:p>
            <a:pPr marL="596646" indent="-514350">
              <a:buFont typeface="Wingdings" pitchFamily="2" charset="2"/>
              <a:buChar char="q"/>
              <a:defRPr/>
            </a:pPr>
            <a:r>
              <a:rPr lang="en-GB" sz="2800" b="1" dirty="0" smtClean="0"/>
              <a:t>Triple blinding: </a:t>
            </a:r>
            <a:r>
              <a:rPr lang="en-GB" sz="2800" dirty="0" smtClean="0"/>
              <a:t>data collectors also don’t know allocation status</a:t>
            </a:r>
          </a:p>
          <a:p>
            <a:pPr>
              <a:buNone/>
              <a:defRPr/>
            </a:pPr>
            <a:endParaRPr lang="en-GB" sz="2800" dirty="0" smtClean="0"/>
          </a:p>
          <a:p>
            <a:pPr marL="859536" lvl="1" indent="-457200">
              <a:buFont typeface="Wingdings" pitchFamily="2" charset="2"/>
              <a:buChar char="v"/>
              <a:defRPr/>
            </a:pPr>
            <a:r>
              <a:rPr lang="en-GB" sz="2400" dirty="0" smtClean="0"/>
              <a:t>Advantage: Avoids observation bias</a:t>
            </a:r>
          </a:p>
          <a:p>
            <a:endParaRPr lang="en-US" dirty="0"/>
          </a:p>
        </p:txBody>
      </p:sp>
      <p:sp>
        <p:nvSpPr>
          <p:cNvPr id="4" name="Date Placeholder 3"/>
          <p:cNvSpPr>
            <a:spLocks noGrp="1"/>
          </p:cNvSpPr>
          <p:nvPr>
            <p:ph type="dt" sz="half" idx="10"/>
          </p:nvPr>
        </p:nvSpPr>
        <p:spPr/>
        <p:txBody>
          <a:bodyPr/>
          <a:lstStyle/>
          <a:p>
            <a:fld id="{FB6D8889-01AD-47A3-B0CC-1AE229CB0D36}"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lstStyle/>
          <a:p>
            <a:pPr marL="514350" indent="-514350">
              <a:buFont typeface="Wingdings" pitchFamily="2" charset="2"/>
              <a:buChar char="q"/>
              <a:defRPr/>
            </a:pPr>
            <a:r>
              <a:rPr lang="en-GB" sz="2800" b="1" dirty="0" smtClean="0"/>
              <a:t>Placebo</a:t>
            </a:r>
            <a:r>
              <a:rPr lang="en-GB" sz="2800" dirty="0" smtClean="0"/>
              <a:t>: an inert material indistinguishable from active treatment</a:t>
            </a:r>
          </a:p>
          <a:p>
            <a:pPr marL="514350" indent="-514350">
              <a:buFont typeface="Wingdings" pitchFamily="2" charset="2"/>
              <a:buChar char="q"/>
              <a:defRPr/>
            </a:pPr>
            <a:endParaRPr lang="en-GB" sz="2800" dirty="0" smtClean="0"/>
          </a:p>
          <a:p>
            <a:pPr marL="514350" indent="-514350">
              <a:buFont typeface="Wingdings" pitchFamily="2" charset="2"/>
              <a:buChar char="q"/>
              <a:defRPr/>
            </a:pPr>
            <a:r>
              <a:rPr lang="en-GB" sz="2800" b="1" dirty="0" smtClean="0"/>
              <a:t>Placebo effect</a:t>
            </a:r>
            <a:r>
              <a:rPr lang="en-GB" sz="2800" dirty="0" smtClean="0"/>
              <a:t>: tendency to report favourable response regardless of physiological efficacy </a:t>
            </a:r>
          </a:p>
          <a:p>
            <a:pPr>
              <a:buNone/>
              <a:defRPr/>
            </a:pPr>
            <a:endParaRPr lang="en-GB" sz="2800" dirty="0" smtClean="0"/>
          </a:p>
          <a:p>
            <a:pPr marL="870966" lvl="1" indent="-514350">
              <a:buFont typeface="Wingdings" pitchFamily="2" charset="2"/>
              <a:buChar char="v"/>
              <a:defRPr/>
            </a:pPr>
            <a:r>
              <a:rPr lang="en-GB" sz="2400" dirty="0" smtClean="0"/>
              <a:t>Placebo is used as blinding procedure  </a:t>
            </a:r>
          </a:p>
          <a:p>
            <a:pPr>
              <a:buNone/>
              <a:defRPr/>
            </a:pPr>
            <a:endParaRPr lang="en-GB" sz="2800" dirty="0" smtClean="0"/>
          </a:p>
          <a:p>
            <a:endParaRPr lang="en-US" dirty="0"/>
          </a:p>
        </p:txBody>
      </p:sp>
      <p:sp>
        <p:nvSpPr>
          <p:cNvPr id="4" name="Date Placeholder 3"/>
          <p:cNvSpPr>
            <a:spLocks noGrp="1"/>
          </p:cNvSpPr>
          <p:nvPr>
            <p:ph type="dt" sz="half" idx="10"/>
          </p:nvPr>
        </p:nvSpPr>
        <p:spPr/>
        <p:txBody>
          <a:bodyPr/>
          <a:lstStyle/>
          <a:p>
            <a:fld id="{19D95C6E-83FA-4F6B-9D28-A2E228AE5C7F}"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 name="Content Placeholder 2"/>
          <p:cNvSpPr>
            <a:spLocks noGrp="1"/>
          </p:cNvSpPr>
          <p:nvPr>
            <p:ph idx="1"/>
          </p:nvPr>
        </p:nvSpPr>
        <p:spPr/>
        <p:txBody>
          <a:bodyPr>
            <a:normAutofit fontScale="92500"/>
          </a:bodyPr>
          <a:lstStyle/>
          <a:p>
            <a:pPr marL="478536" indent="-514350" algn="just">
              <a:lnSpc>
                <a:spcPct val="115000"/>
              </a:lnSpc>
              <a:spcBef>
                <a:spcPts val="0"/>
              </a:spcBef>
              <a:spcAft>
                <a:spcPts val="0"/>
              </a:spcAft>
              <a:buFont typeface="Wingdings" pitchFamily="2" charset="2"/>
              <a:buChar char="q"/>
              <a:defRPr/>
            </a:pPr>
            <a:r>
              <a:rPr lang="en-US" b="1" dirty="0" smtClean="0"/>
              <a:t>Advantages</a:t>
            </a:r>
          </a:p>
          <a:p>
            <a:pPr marL="788670" lvl="1" indent="-514350" algn="just">
              <a:lnSpc>
                <a:spcPct val="115000"/>
              </a:lnSpc>
              <a:spcBef>
                <a:spcPts val="0"/>
              </a:spcBef>
              <a:buFont typeface="Wingdings" pitchFamily="2" charset="2"/>
              <a:buChar char="v"/>
              <a:defRPr/>
            </a:pPr>
            <a:r>
              <a:rPr lang="en-US" dirty="0" smtClean="0"/>
              <a:t>Randomization minimize bias &amp; confounding </a:t>
            </a:r>
          </a:p>
          <a:p>
            <a:pPr marL="788670" lvl="1" indent="-514350" algn="just">
              <a:lnSpc>
                <a:spcPct val="115000"/>
              </a:lnSpc>
              <a:spcBef>
                <a:spcPts val="0"/>
              </a:spcBef>
              <a:buFont typeface="Wingdings" pitchFamily="2" charset="2"/>
              <a:buChar char="v"/>
              <a:defRPr/>
            </a:pPr>
            <a:r>
              <a:rPr lang="en-US" dirty="0" smtClean="0"/>
              <a:t>Blinding minimizes observer bias</a:t>
            </a:r>
          </a:p>
          <a:p>
            <a:pPr marL="788670" lvl="1" indent="-514350" algn="just">
              <a:lnSpc>
                <a:spcPct val="115000"/>
              </a:lnSpc>
              <a:spcBef>
                <a:spcPts val="0"/>
              </a:spcBef>
              <a:buFont typeface="Wingdings" pitchFamily="2" charset="2"/>
              <a:buChar char="v"/>
              <a:defRPr/>
            </a:pPr>
            <a:r>
              <a:rPr lang="en-US" dirty="0" smtClean="0"/>
              <a:t>Placebo could blind patients </a:t>
            </a:r>
          </a:p>
          <a:p>
            <a:pPr marL="596646" indent="-514350" algn="just">
              <a:lnSpc>
                <a:spcPct val="115000"/>
              </a:lnSpc>
              <a:buFont typeface="Wingdings" pitchFamily="2" charset="2"/>
              <a:buChar char="q"/>
              <a:defRPr/>
            </a:pPr>
            <a:r>
              <a:rPr lang="en-US" b="1" dirty="0" smtClean="0"/>
              <a:t>Disadvantage</a:t>
            </a:r>
            <a:r>
              <a:rPr lang="en-US" sz="2800" dirty="0" smtClean="0">
                <a:ea typeface="Calibri"/>
                <a:cs typeface="Times New Roman"/>
              </a:rPr>
              <a:t> </a:t>
            </a:r>
            <a:endParaRPr lang="en-US" sz="2800" dirty="0" smtClean="0">
              <a:ea typeface="Times New Roman"/>
              <a:cs typeface="Times New Roman"/>
            </a:endParaRPr>
          </a:p>
          <a:p>
            <a:pPr marL="788670" lvl="1" indent="-514350" algn="just">
              <a:lnSpc>
                <a:spcPct val="115000"/>
              </a:lnSpc>
              <a:spcBef>
                <a:spcPts val="0"/>
              </a:spcBef>
              <a:spcAft>
                <a:spcPts val="0"/>
              </a:spcAft>
              <a:buFont typeface="Wingdings" pitchFamily="2" charset="2"/>
              <a:buChar char="v"/>
              <a:defRPr/>
            </a:pPr>
            <a:r>
              <a:rPr lang="en-US" dirty="0" err="1" smtClean="0"/>
              <a:t>Generalizability</a:t>
            </a:r>
            <a:r>
              <a:rPr lang="en-US" dirty="0" smtClean="0"/>
              <a:t> limited by selection of participants</a:t>
            </a:r>
          </a:p>
          <a:p>
            <a:pPr marL="788670" lvl="1" indent="-514350" algn="just">
              <a:lnSpc>
                <a:spcPct val="115000"/>
              </a:lnSpc>
              <a:spcBef>
                <a:spcPts val="0"/>
              </a:spcBef>
              <a:spcAft>
                <a:spcPts val="0"/>
              </a:spcAft>
              <a:buFont typeface="Wingdings" pitchFamily="2" charset="2"/>
              <a:buChar char="v"/>
              <a:defRPr/>
            </a:pPr>
            <a:r>
              <a:rPr lang="en-US" dirty="0" smtClean="0"/>
              <a:t>Rare/late adverse effects of intervention may not be detected</a:t>
            </a:r>
          </a:p>
          <a:p>
            <a:pPr marL="788670" lvl="1" indent="-514350" algn="just">
              <a:lnSpc>
                <a:spcPct val="115000"/>
              </a:lnSpc>
              <a:spcBef>
                <a:spcPts val="0"/>
              </a:spcBef>
              <a:spcAft>
                <a:spcPts val="0"/>
              </a:spcAft>
              <a:buFont typeface="Wingdings" pitchFamily="2" charset="2"/>
              <a:buChar char="v"/>
              <a:defRPr/>
            </a:pPr>
            <a:r>
              <a:rPr lang="en-US" dirty="0" smtClean="0"/>
              <a:t>High ethical problem</a:t>
            </a:r>
          </a:p>
          <a:p>
            <a:endParaRPr lang="en-US" dirty="0"/>
          </a:p>
        </p:txBody>
      </p:sp>
      <p:sp>
        <p:nvSpPr>
          <p:cNvPr id="4" name="Date Placeholder 3"/>
          <p:cNvSpPr>
            <a:spLocks noGrp="1"/>
          </p:cNvSpPr>
          <p:nvPr>
            <p:ph type="dt" sz="half" idx="10"/>
          </p:nvPr>
        </p:nvSpPr>
        <p:spPr/>
        <p:txBody>
          <a:bodyPr/>
          <a:lstStyle/>
          <a:p>
            <a:fld id="{A96B206A-2952-44D1-A407-D0946456ED0F}" type="datetime1">
              <a:rPr lang="en-US" smtClean="0"/>
              <a:t>5/17/2020</a:t>
            </a:fld>
            <a:endParaRPr lang="en-US"/>
          </a:p>
        </p:txBody>
      </p:sp>
      <p:sp>
        <p:nvSpPr>
          <p:cNvPr id="5" name="Footer Placeholder 4"/>
          <p:cNvSpPr>
            <a:spLocks noGrp="1"/>
          </p:cNvSpPr>
          <p:nvPr>
            <p:ph type="ftr" sz="quarter" idx="11"/>
          </p:nvPr>
        </p:nvSpPr>
        <p:spPr/>
        <p:txBody>
          <a:bodyPr/>
          <a:lstStyle/>
          <a:p>
            <a:r>
              <a:rPr lang="en-US" smtClean="0"/>
              <a:t>EYERUS T.(BSC,MPHE)</a:t>
            </a:r>
            <a:endParaRPr lang="en-US"/>
          </a:p>
        </p:txBody>
      </p:sp>
      <p:sp>
        <p:nvSpPr>
          <p:cNvPr id="6" name="Slide Number Placeholder 5"/>
          <p:cNvSpPr>
            <a:spLocks noGrp="1"/>
          </p:cNvSpPr>
          <p:nvPr>
            <p:ph type="sldNum" sz="quarter" idx="12"/>
          </p:nvPr>
        </p:nvSpPr>
        <p:spPr/>
        <p:txBody>
          <a:bodyPr/>
          <a:lstStyle/>
          <a:p>
            <a:fld id="{358921A1-4BBA-45DF-B5A6-85B44D366E23}"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Evaluation of evidence/judgment of causality</a:t>
            </a:r>
            <a:endParaRPr lang="en-US" dirty="0"/>
          </a:p>
        </p:txBody>
      </p:sp>
      <p:sp>
        <p:nvSpPr>
          <p:cNvPr id="5" name="Content Placeholder 4"/>
          <p:cNvSpPr>
            <a:spLocks noGrp="1"/>
          </p:cNvSpPr>
          <p:nvPr>
            <p:ph idx="1"/>
          </p:nvPr>
        </p:nvSpPr>
        <p:spPr/>
        <p:txBody>
          <a:bodyPr/>
          <a:lstStyle/>
          <a:p>
            <a:pPr marL="320040" indent="-320040">
              <a:buNone/>
              <a:defRPr/>
            </a:pPr>
            <a:r>
              <a:rPr lang="en-US" sz="2800" dirty="0"/>
              <a:t>Objectives</a:t>
            </a:r>
          </a:p>
          <a:p>
            <a:pPr marL="320040" indent="-320040">
              <a:buFont typeface="Wingdings"/>
              <a:buChar char=""/>
              <a:defRPr/>
            </a:pPr>
            <a:r>
              <a:rPr lang="en-US" dirty="0"/>
              <a:t>At the end of this chapter students will be able:</a:t>
            </a:r>
          </a:p>
          <a:p>
            <a:pPr marL="640080" lvl="1" indent="-274320">
              <a:buFont typeface="Wingdings 2"/>
              <a:buChar char=""/>
              <a:defRPr/>
            </a:pPr>
            <a:r>
              <a:rPr lang="en-US" dirty="0"/>
              <a:t>To look at validity of studies</a:t>
            </a:r>
          </a:p>
          <a:p>
            <a:pPr marL="640080" lvl="1" indent="-274320">
              <a:buFont typeface="Wingdings 2"/>
              <a:buChar char=""/>
              <a:defRPr/>
            </a:pPr>
            <a:r>
              <a:rPr lang="en-US" dirty="0"/>
              <a:t>To describe role of chance, bias and  confounding factors</a:t>
            </a:r>
          </a:p>
          <a:p>
            <a:pPr marL="640080" lvl="1" indent="-274320">
              <a:buFont typeface="Wingdings 2"/>
              <a:buChar char=""/>
              <a:defRPr/>
            </a:pPr>
            <a:r>
              <a:rPr lang="en-US" dirty="0"/>
              <a:t>To evaluate the  overall evidence for a cause-effect relationship</a:t>
            </a:r>
          </a:p>
          <a:p>
            <a:endParaRPr lang="en-US" dirty="0"/>
          </a:p>
        </p:txBody>
      </p:sp>
      <p:sp>
        <p:nvSpPr>
          <p:cNvPr id="6" name="Date Placeholder 5"/>
          <p:cNvSpPr>
            <a:spLocks noGrp="1"/>
          </p:cNvSpPr>
          <p:nvPr>
            <p:ph type="dt" sz="half" idx="10"/>
          </p:nvPr>
        </p:nvSpPr>
        <p:spPr/>
        <p:txBody>
          <a:bodyPr/>
          <a:lstStyle/>
          <a:p>
            <a:fld id="{AD3AE6B4-77BB-48A1-9C86-39860C2F7E07}" type="datetime1">
              <a:rPr lang="en-US" smtClean="0"/>
              <a:t>5/17/2020</a:t>
            </a:fld>
            <a:endParaRPr lang="en-US"/>
          </a:p>
        </p:txBody>
      </p:sp>
      <p:sp>
        <p:nvSpPr>
          <p:cNvPr id="7" name="Slide Number Placeholder 6"/>
          <p:cNvSpPr>
            <a:spLocks noGrp="1"/>
          </p:cNvSpPr>
          <p:nvPr>
            <p:ph type="sldNum" sz="quarter" idx="12"/>
          </p:nvPr>
        </p:nvSpPr>
        <p:spPr/>
        <p:txBody>
          <a:bodyPr/>
          <a:lstStyle/>
          <a:p>
            <a:fld id="{1724AEF3-25F0-4F30-B8B4-45111C652AAB}" type="slidenum">
              <a:rPr lang="en-US" smtClean="0"/>
              <a:pPr/>
              <a:t>95</a:t>
            </a:fld>
            <a:endParaRPr lang="en-US"/>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association</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Font typeface="Wingdings" pitchFamily="2" charset="2"/>
              <a:buChar char="q"/>
              <a:defRPr/>
            </a:pPr>
            <a:r>
              <a:rPr lang="en-US" b="1" i="1" dirty="0"/>
              <a:t>If we observe an exposure/disease association, we must consider:</a:t>
            </a:r>
          </a:p>
          <a:p>
            <a:pPr>
              <a:lnSpc>
                <a:spcPct val="90000"/>
              </a:lnSpc>
              <a:buNone/>
              <a:defRPr/>
            </a:pPr>
            <a:endParaRPr lang="en-US" sz="2800" b="1" i="1" dirty="0">
              <a:solidFill>
                <a:srgbClr val="0033CC"/>
              </a:solidFill>
            </a:endParaRPr>
          </a:p>
          <a:p>
            <a:pPr>
              <a:lnSpc>
                <a:spcPct val="90000"/>
              </a:lnSpc>
              <a:buNone/>
              <a:defRPr/>
            </a:pPr>
            <a:r>
              <a:rPr lang="en-US" b="1" dirty="0">
                <a:solidFill>
                  <a:srgbClr val="0033CC"/>
                </a:solidFill>
              </a:rPr>
              <a:t>1.	</a:t>
            </a:r>
            <a:r>
              <a:rPr lang="en-US" b="1" u="sng" dirty="0">
                <a:solidFill>
                  <a:srgbClr val="FF00FF"/>
                </a:solidFill>
              </a:rPr>
              <a:t>Is the association valid?</a:t>
            </a:r>
          </a:p>
          <a:p>
            <a:pPr>
              <a:lnSpc>
                <a:spcPct val="90000"/>
              </a:lnSpc>
              <a:buNone/>
              <a:defRPr/>
            </a:pPr>
            <a:r>
              <a:rPr lang="en-US" b="1" dirty="0">
                <a:solidFill>
                  <a:srgbClr val="0033CC"/>
                </a:solidFill>
              </a:rPr>
              <a:t>	(do the study findings reflect the true relationship between the exposure and disease?)</a:t>
            </a:r>
          </a:p>
          <a:p>
            <a:pPr>
              <a:lnSpc>
                <a:spcPct val="90000"/>
              </a:lnSpc>
              <a:buNone/>
              <a:defRPr/>
            </a:pPr>
            <a:endParaRPr lang="en-US" b="1" dirty="0">
              <a:solidFill>
                <a:srgbClr val="0033CC"/>
              </a:solidFill>
            </a:endParaRPr>
          </a:p>
          <a:p>
            <a:pPr>
              <a:lnSpc>
                <a:spcPct val="90000"/>
              </a:lnSpc>
              <a:buNone/>
              <a:defRPr/>
            </a:pPr>
            <a:r>
              <a:rPr lang="en-US" b="1" dirty="0">
                <a:solidFill>
                  <a:srgbClr val="0033CC"/>
                </a:solidFill>
              </a:rPr>
              <a:t>2.	</a:t>
            </a:r>
            <a:r>
              <a:rPr lang="en-US" b="1" u="sng" dirty="0">
                <a:solidFill>
                  <a:srgbClr val="FF00FF"/>
                </a:solidFill>
              </a:rPr>
              <a:t>Is the association causal?</a:t>
            </a:r>
          </a:p>
          <a:p>
            <a:pPr>
              <a:lnSpc>
                <a:spcPct val="90000"/>
              </a:lnSpc>
              <a:buNone/>
              <a:defRPr/>
            </a:pPr>
            <a:r>
              <a:rPr lang="en-US" b="1" dirty="0">
                <a:solidFill>
                  <a:srgbClr val="0033CC"/>
                </a:solidFill>
              </a:rPr>
              <a:t>	(Is there sufficient evidence to infer that a causal association exists between the exposure and the disease?)  </a:t>
            </a:r>
            <a:endParaRPr lang="en-US" dirty="0">
              <a:solidFill>
                <a:srgbClr val="0033CC"/>
              </a:solidFill>
            </a:endParaRPr>
          </a:p>
          <a:p>
            <a:pPr>
              <a:defRPr/>
            </a:pPr>
            <a:endParaRPr lang="en-US" sz="4800" dirty="0"/>
          </a:p>
          <a:p>
            <a:endParaRPr lang="en-US" dirty="0"/>
          </a:p>
        </p:txBody>
      </p:sp>
      <p:sp>
        <p:nvSpPr>
          <p:cNvPr id="4" name="Date Placeholder 3"/>
          <p:cNvSpPr>
            <a:spLocks noGrp="1"/>
          </p:cNvSpPr>
          <p:nvPr>
            <p:ph type="dt" sz="half" idx="10"/>
          </p:nvPr>
        </p:nvSpPr>
        <p:spPr/>
        <p:txBody>
          <a:bodyPr/>
          <a:lstStyle/>
          <a:p>
            <a:fld id="{CF1BFC5A-2509-4DBD-9733-95A54C33836D}"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96</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evaluation evidence</a:t>
            </a:r>
            <a:endParaRPr lang="en-US" dirty="0"/>
          </a:p>
        </p:txBody>
      </p:sp>
      <p:sp>
        <p:nvSpPr>
          <p:cNvPr id="3" name="Content Placeholder 2"/>
          <p:cNvSpPr>
            <a:spLocks noGrp="1"/>
          </p:cNvSpPr>
          <p:nvPr>
            <p:ph idx="1"/>
          </p:nvPr>
        </p:nvSpPr>
        <p:spPr/>
        <p:txBody>
          <a:bodyPr>
            <a:normAutofit/>
          </a:bodyPr>
          <a:lstStyle/>
          <a:p>
            <a:pPr>
              <a:lnSpc>
                <a:spcPct val="90000"/>
              </a:lnSpc>
              <a:defRPr/>
            </a:pPr>
            <a:r>
              <a:rPr lang="en-US" b="1" dirty="0"/>
              <a:t>To determine if what is observed is a reflection of the truth?</a:t>
            </a:r>
            <a:endParaRPr lang="en-US" sz="4400" b="1" dirty="0"/>
          </a:p>
          <a:p>
            <a:pPr>
              <a:lnSpc>
                <a:spcPct val="90000"/>
              </a:lnSpc>
              <a:defRPr/>
            </a:pPr>
            <a:endParaRPr lang="en-US" sz="4400" b="1" dirty="0"/>
          </a:p>
          <a:p>
            <a:pPr>
              <a:lnSpc>
                <a:spcPct val="90000"/>
              </a:lnSpc>
              <a:defRPr/>
            </a:pPr>
            <a:r>
              <a:rPr lang="en-US" b="1" u="sng" dirty="0">
                <a:solidFill>
                  <a:srgbClr val="FFC000"/>
                </a:solidFill>
              </a:rPr>
              <a:t>Observed:</a:t>
            </a:r>
          </a:p>
          <a:p>
            <a:pPr>
              <a:lnSpc>
                <a:spcPct val="90000"/>
              </a:lnSpc>
              <a:defRPr/>
            </a:pPr>
            <a:r>
              <a:rPr lang="en-US" b="1" dirty="0"/>
              <a:t>Prevalence </a:t>
            </a:r>
            <a:r>
              <a:rPr lang="en-US" b="1" dirty="0" smtClean="0"/>
              <a:t>                are they true?</a:t>
            </a:r>
            <a:endParaRPr lang="en-US" b="1" dirty="0"/>
          </a:p>
          <a:p>
            <a:pPr>
              <a:lnSpc>
                <a:spcPct val="90000"/>
              </a:lnSpc>
              <a:defRPr/>
            </a:pPr>
            <a:r>
              <a:rPr lang="en-US" b="1" dirty="0" smtClean="0"/>
              <a:t>Incidence                    are there alternative         </a:t>
            </a:r>
            <a:endParaRPr lang="en-US" b="1" dirty="0"/>
          </a:p>
          <a:p>
            <a:pPr>
              <a:lnSpc>
                <a:spcPct val="90000"/>
              </a:lnSpc>
              <a:defRPr/>
            </a:pPr>
            <a:r>
              <a:rPr lang="en-US" b="1" dirty="0"/>
              <a:t>Relative </a:t>
            </a:r>
            <a:r>
              <a:rPr lang="en-US" b="1" dirty="0" smtClean="0"/>
              <a:t>Risk               explanation?</a:t>
            </a:r>
            <a:endParaRPr lang="en-US" b="1" dirty="0"/>
          </a:p>
          <a:p>
            <a:pPr>
              <a:lnSpc>
                <a:spcPct val="90000"/>
              </a:lnSpc>
              <a:defRPr/>
            </a:pPr>
            <a:r>
              <a:rPr lang="en-US" b="1" dirty="0"/>
              <a:t>Odds Ratio…</a:t>
            </a:r>
            <a:endParaRPr lang="en-US" dirty="0"/>
          </a:p>
        </p:txBody>
      </p:sp>
      <p:sp>
        <p:nvSpPr>
          <p:cNvPr id="4" name="Right Brace 3"/>
          <p:cNvSpPr/>
          <p:nvPr/>
        </p:nvSpPr>
        <p:spPr>
          <a:xfrm>
            <a:off x="3429000" y="3886200"/>
            <a:ext cx="533400"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6483EE-76F7-4D21-A3A3-918809FA062D}" type="datetime1">
              <a:rPr lang="en-US" smtClean="0"/>
              <a:t>5/17/2020</a:t>
            </a:fld>
            <a:endParaRPr lang="en-US"/>
          </a:p>
        </p:txBody>
      </p:sp>
      <p:sp>
        <p:nvSpPr>
          <p:cNvPr id="6" name="Slide Number Placeholder 5"/>
          <p:cNvSpPr>
            <a:spLocks noGrp="1"/>
          </p:cNvSpPr>
          <p:nvPr>
            <p:ph type="sldNum" sz="quarter" idx="12"/>
          </p:nvPr>
        </p:nvSpPr>
        <p:spPr/>
        <p:txBody>
          <a:bodyPr/>
          <a:lstStyle/>
          <a:p>
            <a:fld id="{1724AEF3-25F0-4F30-B8B4-45111C652AAB}" type="slidenum">
              <a:rPr lang="en-US" smtClean="0"/>
              <a:pPr/>
              <a:t>97</a:t>
            </a:fld>
            <a:endParaRPr lang="en-US"/>
          </a:p>
        </p:txBody>
      </p:sp>
      <p:sp>
        <p:nvSpPr>
          <p:cNvPr id="7" name="Footer Placeholder 6"/>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685800"/>
          </a:xfrm>
        </p:spPr>
        <p:txBody>
          <a:bodyPr>
            <a:normAutofit fontScale="90000"/>
          </a:bodyPr>
          <a:lstStyle/>
          <a:p>
            <a:pPr eaLnBrk="1" hangingPunct="1"/>
            <a:r>
              <a:rPr lang="en-US" dirty="0" smtClean="0"/>
              <a:t>,</a:t>
            </a:r>
          </a:p>
        </p:txBody>
      </p:sp>
      <p:sp>
        <p:nvSpPr>
          <p:cNvPr id="4" name="Title 1"/>
          <p:cNvSpPr txBox="1">
            <a:spLocks/>
          </p:cNvSpPr>
          <p:nvPr/>
        </p:nvSpPr>
        <p:spPr>
          <a:xfrm>
            <a:off x="457200" y="0"/>
            <a:ext cx="8229600" cy="990600"/>
          </a:xfrm>
          <a:prstGeom prst="rect">
            <a:avLst/>
          </a:prstGeom>
        </p:spPr>
        <p:txBody>
          <a:bodyPr anchor="ctr"/>
          <a:lstStyle/>
          <a:p>
            <a:pPr algn="ctr" fontAlgn="auto">
              <a:spcAft>
                <a:spcPts val="0"/>
              </a:spcAft>
              <a:defRPr/>
            </a:pPr>
            <a:r>
              <a:rPr lang="en-US" sz="2800" b="1" dirty="0">
                <a:latin typeface="+mj-lt"/>
                <a:ea typeface="+mj-ea"/>
                <a:cs typeface="+mj-cs"/>
              </a:rPr>
              <a:t/>
            </a:r>
            <a:br>
              <a:rPr lang="en-US" sz="2800" b="1" dirty="0">
                <a:latin typeface="+mj-lt"/>
                <a:ea typeface="+mj-ea"/>
                <a:cs typeface="+mj-cs"/>
              </a:rPr>
            </a:br>
            <a:r>
              <a:rPr lang="en-US" sz="2800" b="1" dirty="0">
                <a:latin typeface="+mj-lt"/>
                <a:ea typeface="+mj-ea"/>
                <a:cs typeface="+mj-cs"/>
              </a:rPr>
              <a:t>Judging Observed Association</a:t>
            </a:r>
            <a:br>
              <a:rPr lang="en-US" sz="2800" b="1" dirty="0">
                <a:latin typeface="+mj-lt"/>
                <a:ea typeface="+mj-ea"/>
                <a:cs typeface="+mj-cs"/>
              </a:rPr>
            </a:br>
            <a:endParaRPr lang="en-US" sz="2800" b="1" dirty="0">
              <a:latin typeface="+mj-lt"/>
              <a:ea typeface="+mj-ea"/>
              <a:cs typeface="+mj-cs"/>
            </a:endParaRPr>
          </a:p>
        </p:txBody>
      </p:sp>
      <p:sp>
        <p:nvSpPr>
          <p:cNvPr id="5" name="Content Placeholder 2"/>
          <p:cNvSpPr txBox="1">
            <a:spLocks/>
          </p:cNvSpPr>
          <p:nvPr/>
        </p:nvSpPr>
        <p:spPr>
          <a:xfrm>
            <a:off x="609600" y="1600200"/>
            <a:ext cx="8534400" cy="5257800"/>
          </a:xfrm>
          <a:prstGeom prst="rect">
            <a:avLst/>
          </a:prstGeom>
        </p:spPr>
        <p:txBody>
          <a:bodyPr/>
          <a:lstStyle/>
          <a:p>
            <a:pPr marL="274320" indent="-274320" algn="ctr" fontAlgn="auto">
              <a:spcBef>
                <a:spcPct val="20000"/>
              </a:spcBef>
              <a:spcAft>
                <a:spcPts val="0"/>
              </a:spcAft>
              <a:buClr>
                <a:schemeClr val="accent3"/>
              </a:buClr>
              <a:defRPr/>
            </a:pPr>
            <a:r>
              <a:rPr lang="en-US" sz="3200" dirty="0">
                <a:solidFill>
                  <a:schemeClr val="accent6">
                    <a:lumMod val="75000"/>
                  </a:schemeClr>
                </a:solidFill>
                <a:latin typeface="+mn-lt"/>
                <a:cs typeface="+mn-cs"/>
              </a:rPr>
              <a:t>Could it be </a:t>
            </a:r>
            <a:r>
              <a:rPr lang="en-US" sz="2800" dirty="0">
                <a:solidFill>
                  <a:schemeClr val="accent6">
                    <a:lumMod val="75000"/>
                  </a:schemeClr>
                </a:solidFill>
                <a:latin typeface="+mn-lt"/>
                <a:cs typeface="+mn-cs"/>
              </a:rPr>
              <a:t>due to selection or measurement bias?</a:t>
            </a:r>
          </a:p>
          <a:p>
            <a:pPr marL="274320" indent="-274320" algn="ctr" fontAlgn="auto">
              <a:spcBef>
                <a:spcPct val="20000"/>
              </a:spcBef>
              <a:spcAft>
                <a:spcPts val="0"/>
              </a:spcAft>
              <a:buClr>
                <a:schemeClr val="accent3"/>
              </a:buClr>
              <a:buFont typeface="Arial" charset="0"/>
              <a:buNone/>
              <a:defRPr/>
            </a:pPr>
            <a:r>
              <a:rPr lang="en-US" sz="2800" dirty="0">
                <a:latin typeface="+mn-lt"/>
                <a:cs typeface="+mn-cs"/>
              </a:rPr>
              <a:t>                                </a:t>
            </a:r>
            <a:r>
              <a:rPr lang="en-US" sz="2800" dirty="0" smtClean="0">
                <a:solidFill>
                  <a:srgbClr val="FF0000"/>
                </a:solidFill>
                <a:latin typeface="+mn-lt"/>
                <a:cs typeface="+mn-cs"/>
              </a:rPr>
              <a:t>No</a:t>
            </a:r>
          </a:p>
          <a:p>
            <a:pPr marL="274320" indent="-274320" algn="ctr" fontAlgn="auto">
              <a:spcBef>
                <a:spcPct val="20000"/>
              </a:spcBef>
              <a:spcAft>
                <a:spcPts val="0"/>
              </a:spcAft>
              <a:buClr>
                <a:schemeClr val="accent3"/>
              </a:buClr>
              <a:buFont typeface="Arial" charset="0"/>
              <a:buNone/>
              <a:defRPr/>
            </a:pPr>
            <a:r>
              <a:rPr lang="en-US" sz="2800" dirty="0" smtClean="0">
                <a:solidFill>
                  <a:srgbClr val="00B050"/>
                </a:solidFill>
                <a:latin typeface="+mn-lt"/>
                <a:cs typeface="+mn-cs"/>
              </a:rPr>
              <a:t>Could </a:t>
            </a:r>
            <a:r>
              <a:rPr lang="en-US" sz="2800" dirty="0">
                <a:solidFill>
                  <a:srgbClr val="00B050"/>
                </a:solidFill>
                <a:latin typeface="+mn-lt"/>
                <a:cs typeface="+mn-cs"/>
              </a:rPr>
              <a:t>it be due to  confounding?</a:t>
            </a:r>
          </a:p>
          <a:p>
            <a:pPr marL="274320" indent="-274320" algn="ctr" fontAlgn="auto">
              <a:spcBef>
                <a:spcPct val="20000"/>
              </a:spcBef>
              <a:spcAft>
                <a:spcPts val="0"/>
              </a:spcAft>
              <a:buClr>
                <a:schemeClr val="accent3"/>
              </a:buClr>
              <a:buFont typeface="Arial" charset="0"/>
              <a:buNone/>
              <a:defRPr/>
            </a:pPr>
            <a:r>
              <a:rPr lang="en-US" sz="2800" dirty="0">
                <a:solidFill>
                  <a:srgbClr val="FF0000"/>
                </a:solidFill>
                <a:latin typeface="+mn-lt"/>
                <a:cs typeface="+mn-cs"/>
              </a:rPr>
              <a:t>                                 No</a:t>
            </a:r>
          </a:p>
          <a:p>
            <a:pPr marL="274320" indent="-274320" algn="ctr" fontAlgn="auto">
              <a:spcBef>
                <a:spcPct val="20000"/>
              </a:spcBef>
              <a:spcAft>
                <a:spcPts val="0"/>
              </a:spcAft>
              <a:buClr>
                <a:schemeClr val="accent3"/>
              </a:buClr>
              <a:buFont typeface="Arial" charset="0"/>
              <a:buNone/>
              <a:defRPr/>
            </a:pPr>
            <a:r>
              <a:rPr lang="en-US" sz="2800" dirty="0">
                <a:solidFill>
                  <a:srgbClr val="7030A0"/>
                </a:solidFill>
                <a:latin typeface="+mn-lt"/>
                <a:cs typeface="+mn-cs"/>
              </a:rPr>
              <a:t>Could it be  A result of chance?</a:t>
            </a:r>
          </a:p>
          <a:p>
            <a:pPr marL="274320" indent="-274320" algn="ctr" fontAlgn="auto">
              <a:spcBef>
                <a:spcPct val="20000"/>
              </a:spcBef>
              <a:spcAft>
                <a:spcPts val="0"/>
              </a:spcAft>
              <a:buClr>
                <a:schemeClr val="accent3"/>
              </a:buClr>
              <a:buFont typeface="Arial" charset="0"/>
              <a:buNone/>
              <a:defRPr/>
            </a:pPr>
            <a:r>
              <a:rPr lang="en-US" sz="2800" dirty="0">
                <a:solidFill>
                  <a:srgbClr val="FF0000"/>
                </a:solidFill>
                <a:latin typeface="+mn-lt"/>
                <a:cs typeface="+mn-cs"/>
              </a:rPr>
              <a:t>                                             Probably NOT</a:t>
            </a:r>
          </a:p>
          <a:p>
            <a:pPr marL="274320" indent="-274320" algn="ctr" fontAlgn="auto">
              <a:spcBef>
                <a:spcPct val="20000"/>
              </a:spcBef>
              <a:spcAft>
                <a:spcPts val="0"/>
              </a:spcAft>
              <a:buClr>
                <a:schemeClr val="accent3"/>
              </a:buClr>
              <a:buFont typeface="Arial" charset="0"/>
              <a:buNone/>
              <a:defRPr/>
            </a:pPr>
            <a:r>
              <a:rPr lang="en-US" sz="2800" dirty="0">
                <a:latin typeface="+mn-lt"/>
                <a:cs typeface="+mn-cs"/>
              </a:rPr>
              <a:t>Could it be Causal?</a:t>
            </a:r>
          </a:p>
          <a:p>
            <a:pPr marL="274320" indent="-274320" algn="ctr" fontAlgn="auto">
              <a:spcBef>
                <a:spcPct val="20000"/>
              </a:spcBef>
              <a:spcAft>
                <a:spcPts val="0"/>
              </a:spcAft>
              <a:buClr>
                <a:schemeClr val="accent3"/>
              </a:buClr>
              <a:buFont typeface="Arial" charset="0"/>
              <a:buChar char="•"/>
              <a:defRPr/>
            </a:pPr>
            <a:endParaRPr lang="en-US" sz="2800" dirty="0">
              <a:latin typeface="+mn-lt"/>
              <a:cs typeface="+mn-cs"/>
            </a:endParaRPr>
          </a:p>
          <a:p>
            <a:pPr marL="274320" indent="-274320" algn="ctr" fontAlgn="auto">
              <a:spcBef>
                <a:spcPct val="20000"/>
              </a:spcBef>
              <a:spcAft>
                <a:spcPts val="0"/>
              </a:spcAft>
              <a:buClr>
                <a:schemeClr val="accent3"/>
              </a:buClr>
              <a:defRPr/>
            </a:pPr>
            <a:r>
              <a:rPr lang="en-US" sz="2800" dirty="0">
                <a:solidFill>
                  <a:srgbClr val="00B0F0"/>
                </a:solidFill>
                <a:latin typeface="+mn-lt"/>
                <a:cs typeface="+mn-cs"/>
              </a:rPr>
              <a:t>Apply the criteria and  make </a:t>
            </a:r>
            <a:r>
              <a:rPr lang="en-US" sz="3200" dirty="0">
                <a:solidFill>
                  <a:srgbClr val="00B0F0"/>
                </a:solidFill>
                <a:latin typeface="+mn-lt"/>
                <a:cs typeface="+mn-cs"/>
              </a:rPr>
              <a:t>judgment of causality</a:t>
            </a:r>
          </a:p>
        </p:txBody>
      </p:sp>
      <p:sp>
        <p:nvSpPr>
          <p:cNvPr id="56325" name="Slide Number Placeholder 5"/>
          <p:cNvSpPr>
            <a:spLocks noGrp="1"/>
          </p:cNvSpPr>
          <p:nvPr>
            <p:ph type="sldNum" sz="quarter" idx="12"/>
          </p:nvPr>
        </p:nvSpPr>
        <p:spPr bwMode="auto">
          <a:xfrm>
            <a:off x="7924800" y="6356350"/>
            <a:ext cx="762000" cy="365125"/>
          </a:xfrm>
          <a:noFill/>
          <a:ln>
            <a:miter lim="800000"/>
            <a:headEnd/>
            <a:tailEnd/>
          </a:ln>
        </p:spPr>
        <p:txBody>
          <a:bodyPr wrap="square" lIns="91440" tIns="45720" rIns="91440" bIns="45720" numCol="1" compatLnSpc="1">
            <a:prstTxWarp prst="textNoShape">
              <a:avLst/>
            </a:prstTxWarp>
          </a:bodyPr>
          <a:lstStyle/>
          <a:p>
            <a:fld id="{32CABC8E-C81F-4C3A-8675-598687B8E297}" type="slidenum">
              <a:rPr lang="en-US" smtClean="0"/>
              <a:pPr/>
              <a:t>98</a:t>
            </a:fld>
            <a:endParaRPr lang="en-US" smtClean="0"/>
          </a:p>
        </p:txBody>
      </p:sp>
      <p:sp>
        <p:nvSpPr>
          <p:cNvPr id="9" name="Down Arrow 8"/>
          <p:cNvSpPr/>
          <p:nvPr/>
        </p:nvSpPr>
        <p:spPr>
          <a:xfrm>
            <a:off x="4191000" y="2133600"/>
            <a:ext cx="609600" cy="533400"/>
          </a:xfrm>
          <a:prstGeom prst="downArrow">
            <a:avLst>
              <a:gd name="adj1" fmla="val 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343400" y="2743200"/>
            <a:ext cx="609600" cy="762000"/>
          </a:xfrm>
          <a:prstGeom prst="downArrow">
            <a:avLst>
              <a:gd name="adj1" fmla="val 0"/>
              <a:gd name="adj2" fmla="val 5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4419600" y="4800600"/>
            <a:ext cx="609600" cy="762000"/>
          </a:xfrm>
          <a:prstGeom prst="downArrow">
            <a:avLst>
              <a:gd name="adj1" fmla="val 0"/>
              <a:gd name="adj2"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4343400" y="3733800"/>
            <a:ext cx="609600" cy="685800"/>
          </a:xfrm>
          <a:prstGeom prst="downArrow">
            <a:avLst>
              <a:gd name="adj1" fmla="val 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endParaRPr>
          </a:p>
        </p:txBody>
      </p:sp>
      <p:sp>
        <p:nvSpPr>
          <p:cNvPr id="56330" name="Date Placeholder 1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fld id="{7195CFE6-50BE-4AAF-8490-C6F364C4BF75}" type="datetime1">
              <a:rPr lang="en-US" smtClean="0"/>
              <a:t>5/17/2020</a:t>
            </a:fld>
            <a:endParaRPr lang="en-US" smtClean="0"/>
          </a:p>
        </p:txBody>
      </p:sp>
      <p:sp>
        <p:nvSpPr>
          <p:cNvPr id="2" name="Footer Placeholder 1"/>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problems in observed finding</a:t>
            </a:r>
            <a:endParaRPr lang="en-US" dirty="0"/>
          </a:p>
        </p:txBody>
      </p:sp>
      <p:sp>
        <p:nvSpPr>
          <p:cNvPr id="3" name="Content Placeholder 2"/>
          <p:cNvSpPr>
            <a:spLocks noGrp="1"/>
          </p:cNvSpPr>
          <p:nvPr>
            <p:ph idx="1"/>
          </p:nvPr>
        </p:nvSpPr>
        <p:spPr/>
        <p:txBody>
          <a:bodyPr/>
          <a:lstStyle/>
          <a:p>
            <a:pPr>
              <a:lnSpc>
                <a:spcPct val="150000"/>
              </a:lnSpc>
              <a:spcBef>
                <a:spcPct val="70000"/>
              </a:spcBef>
              <a:buFont typeface="Wingdings" pitchFamily="2" charset="2"/>
              <a:buChar char="q"/>
              <a:defRPr/>
            </a:pPr>
            <a:r>
              <a:rPr lang="en-US" dirty="0"/>
              <a:t>Inadequacy of the observed sample</a:t>
            </a:r>
          </a:p>
          <a:p>
            <a:pPr>
              <a:lnSpc>
                <a:spcPct val="150000"/>
              </a:lnSpc>
              <a:spcBef>
                <a:spcPct val="70000"/>
              </a:spcBef>
              <a:buFont typeface="Wingdings" pitchFamily="2" charset="2"/>
              <a:buChar char="q"/>
              <a:defRPr/>
            </a:pPr>
            <a:r>
              <a:rPr lang="en-US" dirty="0"/>
              <a:t>Inappropriate selection of study subjects</a:t>
            </a:r>
          </a:p>
          <a:p>
            <a:pPr>
              <a:lnSpc>
                <a:spcPct val="150000"/>
              </a:lnSpc>
              <a:spcBef>
                <a:spcPct val="70000"/>
              </a:spcBef>
              <a:buFont typeface="Wingdings" pitchFamily="2" charset="2"/>
              <a:buChar char="q"/>
              <a:defRPr/>
            </a:pPr>
            <a:r>
              <a:rPr lang="en-US" dirty="0"/>
              <a:t>Inappropriate/unfair data collection methods</a:t>
            </a:r>
          </a:p>
          <a:p>
            <a:endParaRPr lang="en-US" dirty="0"/>
          </a:p>
        </p:txBody>
      </p:sp>
      <p:sp>
        <p:nvSpPr>
          <p:cNvPr id="4" name="Date Placeholder 3"/>
          <p:cNvSpPr>
            <a:spLocks noGrp="1"/>
          </p:cNvSpPr>
          <p:nvPr>
            <p:ph type="dt" sz="half" idx="10"/>
          </p:nvPr>
        </p:nvSpPr>
        <p:spPr/>
        <p:txBody>
          <a:bodyPr/>
          <a:lstStyle/>
          <a:p>
            <a:fld id="{6A87AAD6-E273-4F6F-BF04-4C198DAD8EBE}" type="datetime1">
              <a:rPr lang="en-US" smtClean="0"/>
              <a:t>5/17/2020</a:t>
            </a:fld>
            <a:endParaRPr lang="en-US"/>
          </a:p>
        </p:txBody>
      </p:sp>
      <p:sp>
        <p:nvSpPr>
          <p:cNvPr id="5" name="Slide Number Placeholder 4"/>
          <p:cNvSpPr>
            <a:spLocks noGrp="1"/>
          </p:cNvSpPr>
          <p:nvPr>
            <p:ph type="sldNum" sz="quarter" idx="12"/>
          </p:nvPr>
        </p:nvSpPr>
        <p:spPr/>
        <p:txBody>
          <a:bodyPr/>
          <a:lstStyle/>
          <a:p>
            <a:fld id="{1724AEF3-25F0-4F30-B8B4-45111C652AAB}" type="slidenum">
              <a:rPr lang="en-US" smtClean="0"/>
              <a:pPr/>
              <a:t>99</a:t>
            </a:fld>
            <a:endParaRPr lang="en-US"/>
          </a:p>
        </p:txBody>
      </p:sp>
      <p:sp>
        <p:nvSpPr>
          <p:cNvPr id="6" name="Footer Placeholder 5"/>
          <p:cNvSpPr>
            <a:spLocks noGrp="1"/>
          </p:cNvSpPr>
          <p:nvPr>
            <p:ph type="ftr" sz="quarter" idx="11"/>
          </p:nvPr>
        </p:nvSpPr>
        <p:spPr/>
        <p:txBody>
          <a:bodyPr/>
          <a:lstStyle/>
          <a:p>
            <a:r>
              <a:rPr lang="en-US" smtClean="0"/>
              <a:t>EYERUS T.(BSC,MPHE)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13384</Words>
  <Application>Microsoft Office PowerPoint</Application>
  <PresentationFormat>On-screen Show (4:3)</PresentationFormat>
  <Paragraphs>2498</Paragraphs>
  <Slides>232</Slides>
  <Notes>9</Notes>
  <HiddenSlides>0</HiddenSlides>
  <MMClips>0</MMClips>
  <ScaleCrop>false</ScaleCrop>
  <HeadingPairs>
    <vt:vector size="4" baseType="variant">
      <vt:variant>
        <vt:lpstr>Theme</vt:lpstr>
      </vt:variant>
      <vt:variant>
        <vt:i4>1</vt:i4>
      </vt:variant>
      <vt:variant>
        <vt:lpstr>Slide Titles</vt:lpstr>
      </vt:variant>
      <vt:variant>
        <vt:i4>232</vt:i4>
      </vt:variant>
    </vt:vector>
  </HeadingPairs>
  <TitlesOfParts>
    <vt:vector size="233" baseType="lpstr">
      <vt:lpstr>Office Theme</vt:lpstr>
      <vt:lpstr>Epidemiological study designs</vt:lpstr>
      <vt:lpstr>Session objectives</vt:lpstr>
      <vt:lpstr>  Introduction  </vt:lpstr>
      <vt:lpstr>PowerPoint Presentation</vt:lpstr>
      <vt:lpstr>Types of Epidemiologic study designs</vt:lpstr>
      <vt:lpstr>Types of study..</vt:lpstr>
      <vt:lpstr>Types of study…</vt:lpstr>
      <vt:lpstr>Types of study…</vt:lpstr>
      <vt:lpstr>Types of study…</vt:lpstr>
      <vt:lpstr>Types of study…</vt:lpstr>
      <vt:lpstr>Types of study…</vt:lpstr>
      <vt:lpstr>Types of study…</vt:lpstr>
      <vt:lpstr>Introduction (…cont’d)</vt:lpstr>
      <vt:lpstr>Introduction (cont.)</vt:lpstr>
      <vt:lpstr>Selection of study design</vt:lpstr>
      <vt:lpstr>Descriptive studies</vt:lpstr>
      <vt:lpstr>Descriptive…</vt:lpstr>
      <vt:lpstr>1. Correlational /ecological study</vt:lpstr>
      <vt:lpstr>Correlational/ecological….</vt:lpstr>
      <vt:lpstr>Correlational/ecological studies</vt:lpstr>
      <vt:lpstr>Correlational/ecological studies (cont.)</vt:lpstr>
      <vt:lpstr>Correlational/ecological studies (cont.)</vt:lpstr>
      <vt:lpstr>Correlational/ecological studies (cont.)</vt:lpstr>
      <vt:lpstr>Case Reports (Case series) </vt:lpstr>
      <vt:lpstr>Case Reports (Case series)… </vt:lpstr>
      <vt:lpstr>Case Reports …</vt:lpstr>
      <vt:lpstr> Case report :Limitations</vt:lpstr>
      <vt:lpstr>Case Reports (Case series)…</vt:lpstr>
      <vt:lpstr> Examples of case-series studies        </vt:lpstr>
      <vt:lpstr> Uses of case series studies</vt:lpstr>
      <vt:lpstr> Limitations of series studies </vt:lpstr>
      <vt:lpstr>Case Reports (Case series) (cont.) </vt:lpstr>
      <vt:lpstr>Case Reports (Case series) (cont.) </vt:lpstr>
      <vt:lpstr>Cross-Sectional Studies /prevalence survey/</vt:lpstr>
      <vt:lpstr>Cross-Sectional Studies (cont.)</vt:lpstr>
      <vt:lpstr>Cross-Sectional Studies (cont.)</vt:lpstr>
      <vt:lpstr>Cross-Sectional Studies (cont.)</vt:lpstr>
      <vt:lpstr>Factors Influencing Ds Prevalence</vt:lpstr>
      <vt:lpstr>Cross-Sectional Studies (cont.)</vt:lpstr>
      <vt:lpstr>Cross-Sectional Studies (cont.)</vt:lpstr>
      <vt:lpstr> ANALYTIC EPIDEMIOLOGIC STUDY </vt:lpstr>
      <vt:lpstr> Basic Question in Analytic Epidemiology </vt:lpstr>
      <vt:lpstr>  Time frame of Studies </vt:lpstr>
      <vt:lpstr>Types of analytic study design </vt:lpstr>
      <vt:lpstr>Case-Control Studies</vt:lpstr>
      <vt:lpstr>Case-Control Studies…</vt:lpstr>
      <vt:lpstr>   Case control study  </vt:lpstr>
      <vt:lpstr>Case-control design </vt:lpstr>
      <vt:lpstr>Outcome in case control study </vt:lpstr>
      <vt:lpstr>Selection of Cases</vt:lpstr>
      <vt:lpstr>  Selection of Cases…  </vt:lpstr>
      <vt:lpstr>Selection of Cases…</vt:lpstr>
      <vt:lpstr>Selection of Controls</vt:lpstr>
      <vt:lpstr>Selection of Controls…</vt:lpstr>
      <vt:lpstr>How many cases and controls?</vt:lpstr>
      <vt:lpstr> Case control: numbers and ratio </vt:lpstr>
      <vt:lpstr>Selection of controls</vt:lpstr>
      <vt:lpstr> Hospital Controls </vt:lpstr>
      <vt:lpstr> General Population Controls </vt:lpstr>
      <vt:lpstr>Strengths and Weaknesses of C-C Studies </vt:lpstr>
      <vt:lpstr> Measures of Association used in case-control studies </vt:lpstr>
      <vt:lpstr>COHORT STUDIES- Definition </vt:lpstr>
      <vt:lpstr>Definition ...</vt:lpstr>
      <vt:lpstr>The design of cohort study</vt:lpstr>
      <vt:lpstr>Definition...</vt:lpstr>
      <vt:lpstr>Types</vt:lpstr>
      <vt:lpstr>Prospective cohort studies</vt:lpstr>
      <vt:lpstr>Retrospective cohort</vt:lpstr>
      <vt:lpstr>Retrospective cohort...</vt:lpstr>
      <vt:lpstr>Retrospective vs. Prospective</vt:lpstr>
      <vt:lpstr>Design and data collection</vt:lpstr>
      <vt:lpstr>Design and data collection...</vt:lpstr>
      <vt:lpstr> Sources of Exposure Information: </vt:lpstr>
      <vt:lpstr> Sources of Exposure Information… </vt:lpstr>
      <vt:lpstr> Analysis (Measures of Association used in cohort studies </vt:lpstr>
      <vt:lpstr>Advantages</vt:lpstr>
      <vt:lpstr>Disadvantages</vt:lpstr>
      <vt:lpstr>3. Experimental studies</vt:lpstr>
      <vt:lpstr>Experimental…</vt:lpstr>
      <vt:lpstr>Classification of experimental studies</vt:lpstr>
      <vt:lpstr>Experimental…</vt:lpstr>
      <vt:lpstr>Experimental…</vt:lpstr>
      <vt:lpstr>Experimental…</vt:lpstr>
      <vt:lpstr>Purpose of experimental studies</vt:lpstr>
      <vt:lpstr>Purpose..</vt:lpstr>
      <vt:lpstr>Experimental..</vt:lpstr>
      <vt:lpstr>Experimental…</vt:lpstr>
      <vt:lpstr>  key features of experimental study design  There are two key futures of experimental of interventional study designs such as  -Investigator manipulates the condition under study  - Always prospective   Designs of experimental studies</vt:lpstr>
      <vt:lpstr>PowerPoint Presentation</vt:lpstr>
      <vt:lpstr>Experimental..</vt:lpstr>
      <vt:lpstr>Experimental…</vt:lpstr>
      <vt:lpstr>Experimental…</vt:lpstr>
      <vt:lpstr>Experimental…</vt:lpstr>
      <vt:lpstr>Experimental..</vt:lpstr>
      <vt:lpstr>Evaluation of evidence/judgment of causality</vt:lpstr>
      <vt:lpstr>Evaluation of association</vt:lpstr>
      <vt:lpstr>Purpose of evaluation evidence</vt:lpstr>
      <vt:lpstr>,</vt:lpstr>
      <vt:lpstr>Common problems in observed finding</vt:lpstr>
      <vt:lpstr>Alternative explanations for the observed   association other than cause and effect relationships </vt:lpstr>
      <vt:lpstr>Validity of epidemiological studies</vt:lpstr>
      <vt:lpstr>Role of chance</vt:lpstr>
      <vt:lpstr>Role of chance…</vt:lpstr>
      <vt:lpstr>Hypothesis testing (test of statistical significance)</vt:lpstr>
      <vt:lpstr>Hypothesis testing</vt:lpstr>
      <vt:lpstr>Confidence interval</vt:lpstr>
      <vt:lpstr>Interpretation of CI</vt:lpstr>
      <vt:lpstr>Role of bias</vt:lpstr>
      <vt:lpstr>Selection bias (example)</vt:lpstr>
      <vt:lpstr>Selection bias</vt:lpstr>
      <vt:lpstr>Selection bias…</vt:lpstr>
      <vt:lpstr>Ways of minimizing selection bias</vt:lpstr>
      <vt:lpstr>Ways of minimizing…</vt:lpstr>
      <vt:lpstr>2. Observation bias/information bias</vt:lpstr>
      <vt:lpstr>Information bias …</vt:lpstr>
      <vt:lpstr>Ways of minimizing information bias</vt:lpstr>
      <vt:lpstr>Ways of minimizing…</vt:lpstr>
      <vt:lpstr>Ways of minimizing…</vt:lpstr>
      <vt:lpstr>Roles of confounding</vt:lpstr>
      <vt:lpstr>,</vt:lpstr>
      <vt:lpstr>Role of confounding…</vt:lpstr>
      <vt:lpstr>Effect of confounding</vt:lpstr>
      <vt:lpstr>Control for confounding variable</vt:lpstr>
      <vt:lpstr>Epidemiological criteria (guidelines) for causality</vt:lpstr>
      <vt:lpstr> Hill’s Criteria for Causal Relation or JUDGMENT OF CAUSALITY       /Brand – hill Criteria/</vt:lpstr>
      <vt:lpstr>hill`s criteria for causal relation</vt:lpstr>
      <vt:lpstr>Judging the causal basis of the association</vt:lpstr>
      <vt:lpstr>PowerPoint Presentation</vt:lpstr>
      <vt:lpstr>screening</vt:lpstr>
      <vt:lpstr>screening</vt:lpstr>
      <vt:lpstr>Aims of screening program</vt:lpstr>
      <vt:lpstr>Types of screening</vt:lpstr>
      <vt:lpstr>Population approach(mass)</vt:lpstr>
      <vt:lpstr>High risk strategy</vt:lpstr>
      <vt:lpstr>Multiphasic approach</vt:lpstr>
      <vt:lpstr>Criteria selecting disease for screening</vt:lpstr>
      <vt:lpstr>Criteria For Successful Screening Test: If a test is available, should it be used?</vt:lpstr>
      <vt:lpstr>Criteria For Successful Screening Test:</vt:lpstr>
      <vt:lpstr>Criteria For Successful Screening Test:</vt:lpstr>
      <vt:lpstr>Criteria For Successful Screening Test:</vt:lpstr>
      <vt:lpstr>Criteria For Successful Screening Test:</vt:lpstr>
      <vt:lpstr>Criteria For Successful Screening Test:</vt:lpstr>
      <vt:lpstr>Criteria For Successful Screening Test:</vt:lpstr>
      <vt:lpstr>Criteria For Successful Screening Test:</vt:lpstr>
      <vt:lpstr>Criteria For Successful Screening Test:</vt:lpstr>
      <vt:lpstr>PowerPoint Presentation</vt:lpstr>
      <vt:lpstr>PowerPoint Presentation</vt:lpstr>
      <vt:lpstr>Sensitivity</vt:lpstr>
      <vt:lpstr>Sensitivity</vt:lpstr>
      <vt:lpstr>Specificity</vt:lpstr>
      <vt:lpstr>Specificity</vt:lpstr>
      <vt:lpstr> Assume a population of 1,000 people 100 have a disease 900 do not have the disease A screening test is used to identify the 100 people with the disease </vt:lpstr>
      <vt:lpstr>Practical Example</vt:lpstr>
      <vt:lpstr>PowerPoint Presentation</vt:lpstr>
      <vt:lpstr>Predictive value</vt:lpstr>
      <vt:lpstr>Practical Example</vt:lpstr>
      <vt:lpstr>Effects on Predictive Value </vt:lpstr>
      <vt:lpstr>Prevalence of a disease </vt:lpstr>
      <vt:lpstr>yield</vt:lpstr>
      <vt:lpstr>Relation Between Sensitivity &amp; Specificity</vt:lpstr>
      <vt:lpstr>Relation Between Sensitivity &amp; Specificity</vt:lpstr>
      <vt:lpstr>Relation Between Sensitivity &amp; Specificity</vt:lpstr>
      <vt:lpstr>Risk of Screening </vt:lpstr>
      <vt:lpstr>Multiple testing</vt:lpstr>
      <vt:lpstr>Multiple testing</vt:lpstr>
      <vt:lpstr>Evaluation of screening program</vt:lpstr>
      <vt:lpstr>generally</vt:lpstr>
      <vt:lpstr>example</vt:lpstr>
      <vt:lpstr>Epidemiological Surveillance</vt:lpstr>
      <vt:lpstr>Learning objectives</vt:lpstr>
      <vt:lpstr>Epidemiological surveillance</vt:lpstr>
      <vt:lpstr>Surveillance..</vt:lpstr>
      <vt:lpstr>Purpose of surveillance</vt:lpstr>
      <vt:lpstr>Uses of surveillance</vt:lpstr>
      <vt:lpstr>Types of surveillance</vt:lpstr>
      <vt:lpstr>Types of surveillance…</vt:lpstr>
      <vt:lpstr>Advantages of passive surveillance</vt:lpstr>
      <vt:lpstr>Disadvantages of passive surveillance</vt:lpstr>
      <vt:lpstr>Types of surveillance..</vt:lpstr>
      <vt:lpstr>Active surveillance</vt:lpstr>
      <vt:lpstr>Active surveillance </vt:lpstr>
      <vt:lpstr>Active surveillance</vt:lpstr>
      <vt:lpstr>3. Sentinel Surveillance System</vt:lpstr>
      <vt:lpstr>Main purpose of sentinel surveillance</vt:lpstr>
      <vt:lpstr>Features of good surveillance system</vt:lpstr>
      <vt:lpstr>Critical information in surveillance</vt:lpstr>
      <vt:lpstr>Most common limitation in surveillance system</vt:lpstr>
      <vt:lpstr>The Most Common Means of Strengthening Surveillance System</vt:lpstr>
      <vt:lpstr>Selection of disease for surveillance</vt:lpstr>
      <vt:lpstr>Criteria of inclusion in surveillance</vt:lpstr>
      <vt:lpstr>Criteria inclusion in surveillance</vt:lpstr>
      <vt:lpstr>List of priority disease in Ethiopia</vt:lpstr>
      <vt:lpstr>Once diseases for surveillance are selected we should do the following items</vt:lpstr>
      <vt:lpstr>Once diseases for surveillance are selected we should do the following items</vt:lpstr>
      <vt:lpstr>Case definition</vt:lpstr>
      <vt:lpstr>Case definitions…</vt:lpstr>
      <vt:lpstr>Case definition</vt:lpstr>
      <vt:lpstr>Case definition</vt:lpstr>
      <vt:lpstr>2.Determain population under surveillance</vt:lpstr>
      <vt:lpstr>3. Time period of data collection</vt:lpstr>
      <vt:lpstr>3. Time period of data collection</vt:lpstr>
      <vt:lpstr>Steps in surveillance</vt:lpstr>
      <vt:lpstr>Steps in surveillance</vt:lpstr>
      <vt:lpstr>OUTBREAK INVESTIGATION  AND  MANAGEMENT</vt:lpstr>
      <vt:lpstr>Objectives </vt:lpstr>
      <vt:lpstr>Patterns of disease</vt:lpstr>
      <vt:lpstr>Endemic </vt:lpstr>
      <vt:lpstr>Epidemic </vt:lpstr>
      <vt:lpstr>Epidemic have the following patterns</vt:lpstr>
      <vt:lpstr>Epidemics…</vt:lpstr>
      <vt:lpstr>Types of epidemics</vt:lpstr>
      <vt:lpstr>Types of epidemics</vt:lpstr>
      <vt:lpstr>Types of epidemics…</vt:lpstr>
      <vt:lpstr>Types of epidemics…</vt:lpstr>
      <vt:lpstr>Types of epidemics…</vt:lpstr>
      <vt:lpstr>Types of epidemics…</vt:lpstr>
      <vt:lpstr>Types of epidemics…</vt:lpstr>
      <vt:lpstr>The epidemic curve for a propagative epidemic.</vt:lpstr>
      <vt:lpstr>Types of epidemics..</vt:lpstr>
      <vt:lpstr>Mixed epidemics</vt:lpstr>
      <vt:lpstr>Investigation and control of outbreak</vt:lpstr>
      <vt:lpstr>Epidemic investigation</vt:lpstr>
      <vt:lpstr>Steps in epidemic investigation</vt:lpstr>
      <vt:lpstr>Steps…</vt:lpstr>
      <vt:lpstr>Steps 2…</vt:lpstr>
      <vt:lpstr>Steps…</vt:lpstr>
      <vt:lpstr>Steps…</vt:lpstr>
      <vt:lpstr>Steps..</vt:lpstr>
      <vt:lpstr>Managing outbreak/epidemics</vt:lpstr>
      <vt:lpstr>Managing outbreak/epidemics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Epidemiological study design</dc:title>
  <dc:creator>user</dc:creator>
  <cp:lastModifiedBy>user</cp:lastModifiedBy>
  <cp:revision>124</cp:revision>
  <dcterms:created xsi:type="dcterms:W3CDTF">2018-10-31T12:46:31Z</dcterms:created>
  <dcterms:modified xsi:type="dcterms:W3CDTF">2020-05-17T19:38:21Z</dcterms:modified>
</cp:coreProperties>
</file>